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57" r:id="rId5"/>
    <p:sldId id="264" r:id="rId6"/>
    <p:sldId id="258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77D7-0373-4B8D-A759-D19270D817A8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A89C965-4103-4F82-9A74-83B492E9851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678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77D7-0373-4B8D-A759-D19270D817A8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C965-4103-4F82-9A74-83B492E98512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52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77D7-0373-4B8D-A759-D19270D817A8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C965-4103-4F82-9A74-83B492E9851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744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77D7-0373-4B8D-A759-D19270D817A8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C965-4103-4F82-9A74-83B492E98512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944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77D7-0373-4B8D-A759-D19270D817A8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C965-4103-4F82-9A74-83B492E9851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526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77D7-0373-4B8D-A759-D19270D817A8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C965-4103-4F82-9A74-83B492E98512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03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77D7-0373-4B8D-A759-D19270D817A8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C965-4103-4F82-9A74-83B492E98512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942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77D7-0373-4B8D-A759-D19270D817A8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C965-4103-4F82-9A74-83B492E98512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829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77D7-0373-4B8D-A759-D19270D817A8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C965-4103-4F82-9A74-83B492E98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787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77D7-0373-4B8D-A759-D19270D817A8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C965-4103-4F82-9A74-83B492E98512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294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4CF77D7-0373-4B8D-A759-D19270D817A8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C965-4103-4F82-9A74-83B492E98512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99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F77D7-0373-4B8D-A759-D19270D817A8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A89C965-4103-4F82-9A74-83B492E9851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706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Advertising Sales Prediction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Assignment Insights &amp; Model Evaluation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Dataset contains ad spending on TV, Radio, Newspaper</a:t>
            </a:r>
          </a:p>
          <a:p>
            <a:r>
              <a:rPr dirty="0"/>
              <a:t>Target variable: Product Sales</a:t>
            </a:r>
          </a:p>
          <a:p>
            <a:r>
              <a:rPr dirty="0"/>
              <a:t>Objective: Predict Sales from advertising expenditure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752FB-2A92-A50E-504F-973FB335A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58712"/>
            <a:ext cx="9603275" cy="1049235"/>
          </a:xfrm>
        </p:spPr>
        <p:txBody>
          <a:bodyPr/>
          <a:lstStyle/>
          <a:p>
            <a:r>
              <a:rPr lang="en-IN" dirty="0"/>
              <a:t>Concept of correlation and steps to find correlation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75C4E-80DC-8487-E69F-1C1B9FE18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75468"/>
          </a:xfrm>
        </p:spPr>
        <p:txBody>
          <a:bodyPr>
            <a:normAutofit fontScale="92500" lnSpcReduction="20000"/>
          </a:bodyPr>
          <a:lstStyle/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First, I converted the 'Status Published' column from text format to datetime format and created separate columns for date, hour, and year using methods from the datetime library</a:t>
            </a:r>
          </a:p>
          <a:p>
            <a:r>
              <a:rPr lang="en-US" dirty="0"/>
              <a:t>Next, I removed all unnecessary and null columns to make the dataset more concise and suitable for modeling and analysis. I then checked whether any null values were still present in the remaining columns.</a:t>
            </a:r>
            <a:r>
              <a:rPr lang="en-IN" dirty="0"/>
              <a:t>Then correlation matrix between different columns is shown in the following slides.</a:t>
            </a:r>
          </a:p>
          <a:p>
            <a:pPr marL="0" indent="0">
              <a:buNone/>
            </a:pPr>
            <a:r>
              <a:rPr lang="en-US" dirty="0"/>
              <a:t>Following this, a correlation matrix between different columns is presented in the subsequent slides.</a:t>
            </a:r>
            <a:br>
              <a:rPr lang="en-US" dirty="0"/>
            </a:br>
            <a:r>
              <a:rPr lang="en-US" b="1" dirty="0"/>
              <a:t>The concept behind the correlation values is as follows: </a:t>
            </a:r>
            <a:r>
              <a:rPr lang="en-US" dirty="0"/>
              <a:t>a correlation value between 0 and 1 indicates a positive correlation, a value between -1 and 0 indicates a negative correlation, and a value of 0 indicates no correlation.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4115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2591607-F5AB-2B49-E306-A96E120A80DF}"/>
              </a:ext>
            </a:extLst>
          </p:cNvPr>
          <p:cNvSpPr txBox="1"/>
          <p:nvPr/>
        </p:nvSpPr>
        <p:spPr>
          <a:xfrm>
            <a:off x="580103" y="2109813"/>
            <a:ext cx="6558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average spend on TV advertising is: 147.0425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correlation between radio advertising expenditure and product sales is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26156B-2D15-1CAA-BACE-13E08D1FF7AD}"/>
              </a:ext>
            </a:extLst>
          </p:cNvPr>
          <p:cNvSpPr txBox="1"/>
          <p:nvPr/>
        </p:nvSpPr>
        <p:spPr>
          <a:xfrm>
            <a:off x="1042219" y="3145420"/>
            <a:ext cx="28808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			Sales</a:t>
            </a:r>
          </a:p>
          <a:p>
            <a:r>
              <a:rPr lang="en-US" dirty="0"/>
              <a:t>TV			0.901208</a:t>
            </a:r>
          </a:p>
          <a:p>
            <a:r>
              <a:rPr lang="en-US" dirty="0">
                <a:solidFill>
                  <a:srgbClr val="FF0000"/>
                </a:solidFill>
              </a:rPr>
              <a:t>Radio		0.349728</a:t>
            </a:r>
          </a:p>
          <a:p>
            <a:r>
              <a:rPr lang="en-US" dirty="0"/>
              <a:t>Newspaper	0.157960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4D4454-A83F-7440-6175-F02CBD6A9619}"/>
              </a:ext>
            </a:extLst>
          </p:cNvPr>
          <p:cNvSpPr txBox="1"/>
          <p:nvPr/>
        </p:nvSpPr>
        <p:spPr>
          <a:xfrm>
            <a:off x="580103" y="4345749"/>
            <a:ext cx="564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advertising medium has the highest impact on sales based on the dataset is : TV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i.e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0.901208</a:t>
            </a:r>
            <a:endParaRPr lang="en-IN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B9490AD-53DE-C937-DE14-595F640B0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675" y="1586483"/>
            <a:ext cx="5648325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F975C2-3594-14BC-1087-78BCF75FE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103" y="274296"/>
            <a:ext cx="10186220" cy="1049235"/>
          </a:xfrm>
        </p:spPr>
        <p:txBody>
          <a:bodyPr/>
          <a:lstStyle/>
          <a:p>
            <a:r>
              <a:rPr lang="en-IN" dirty="0"/>
              <a:t>Correlation  and visualization of different features on sales label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DDD9ED-3B0C-105E-1FAE-8A85C1608762}"/>
              </a:ext>
            </a:extLst>
          </p:cNvPr>
          <p:cNvSpPr txBox="1"/>
          <p:nvPr/>
        </p:nvSpPr>
        <p:spPr>
          <a:xfrm>
            <a:off x="125207" y="5069024"/>
            <a:ext cx="63149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Correlation value close to 1 represents higher positive correlation. The diagonal value of the matrix always 1 because of same column in x and y axis.</a:t>
            </a:r>
          </a:p>
          <a:p>
            <a:r>
              <a:rPr lang="en-IN" sz="1400" dirty="0"/>
              <a:t>And the colour bar represents the weightage of the correlation in the heatmap representation.</a:t>
            </a:r>
          </a:p>
        </p:txBody>
      </p:sp>
    </p:spTree>
    <p:extLst>
      <p:ext uri="{BB962C8B-B14F-4D97-AF65-F5344CB8AC3E}">
        <p14:creationId xmlns:p14="http://schemas.microsoft.com/office/powerpoint/2010/main" val="646312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D6577-D5E8-8A30-C842-2FF763EB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7F9E5-CD2F-C3BF-C9C6-A6B921731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First I checked if any columns contains null values because null values has high impact on the regression model. Here I got radio column has 2 null values. To remove null values we can delete the entire row or we can use </a:t>
            </a:r>
            <a:r>
              <a:rPr lang="en-IN" dirty="0" err="1"/>
              <a:t>SimpleImputer</a:t>
            </a:r>
            <a:r>
              <a:rPr lang="en-IN" dirty="0"/>
              <a:t> class from </a:t>
            </a:r>
            <a:r>
              <a:rPr lang="en-IN" dirty="0" err="1"/>
              <a:t>sklearn</a:t>
            </a:r>
            <a:r>
              <a:rPr lang="en-IN" dirty="0"/>
              <a:t> library to replace </a:t>
            </a:r>
            <a:r>
              <a:rPr lang="en-IN" dirty="0" err="1"/>
              <a:t>numerial</a:t>
            </a:r>
            <a:r>
              <a:rPr lang="en-IN" dirty="0"/>
              <a:t> column null values with mean or median and the categorical columns with mode(frequently </a:t>
            </a:r>
            <a:r>
              <a:rPr lang="en-IN" dirty="0" err="1"/>
              <a:t>occure</a:t>
            </a:r>
            <a:r>
              <a:rPr lang="en-IN" dirty="0"/>
              <a:t>).</a:t>
            </a:r>
          </a:p>
          <a:p>
            <a:r>
              <a:rPr lang="en-IN" dirty="0"/>
              <a:t>I replaced null values with mean of the column.</a:t>
            </a:r>
          </a:p>
          <a:p>
            <a:r>
              <a:rPr lang="en-IN" dirty="0"/>
              <a:t>Then I decide the feature matrix columns and target label and save with x and y variables respectively.</a:t>
            </a:r>
          </a:p>
          <a:p>
            <a:r>
              <a:rPr lang="en-IN" dirty="0"/>
              <a:t>After that I divided   data into train(</a:t>
            </a:r>
            <a:r>
              <a:rPr lang="en-IN" dirty="0" err="1"/>
              <a:t>x_train,y_train</a:t>
            </a:r>
            <a:r>
              <a:rPr lang="en-IN" dirty="0"/>
              <a:t>) and test(</a:t>
            </a:r>
            <a:r>
              <a:rPr lang="en-IN" dirty="0" err="1"/>
              <a:t>x_test,y_test</a:t>
            </a:r>
            <a:r>
              <a:rPr lang="en-IN" dirty="0"/>
              <a:t>) dataset where train part we use in the training the model and test part we use to check the models accuracy .</a:t>
            </a:r>
          </a:p>
          <a:p>
            <a:r>
              <a:rPr lang="en-IN" dirty="0"/>
              <a:t>Then I used the train data to train the model using the </a:t>
            </a:r>
            <a:r>
              <a:rPr lang="en-IN" dirty="0" err="1"/>
              <a:t>LinearRegression</a:t>
            </a:r>
            <a:r>
              <a:rPr lang="en-IN" dirty="0"/>
              <a:t> class of </a:t>
            </a:r>
            <a:r>
              <a:rPr lang="en-IN" dirty="0" err="1"/>
              <a:t>sklearn</a:t>
            </a:r>
            <a:r>
              <a:rPr lang="en-IN" dirty="0"/>
              <a:t> library and make the prediction using </a:t>
            </a:r>
            <a:r>
              <a:rPr lang="en-IN" dirty="0" err="1"/>
              <a:t>x_test</a:t>
            </a:r>
            <a:r>
              <a:rPr lang="en-IN" dirty="0"/>
              <a:t> and save it in </a:t>
            </a:r>
            <a:r>
              <a:rPr lang="en-IN" dirty="0" err="1"/>
              <a:t>y_pred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9677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65D3C8-DCE7-11A1-E6A7-5348F66D9F5C}"/>
              </a:ext>
            </a:extLst>
          </p:cNvPr>
          <p:cNvSpPr txBox="1"/>
          <p:nvPr/>
        </p:nvSpPr>
        <p:spPr>
          <a:xfrm>
            <a:off x="0" y="2036512"/>
            <a:ext cx="62631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visualization of the model's predictions(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y_pred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against the actual sales values(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y_test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is plotted in the graph.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I used r2_score module from </a:t>
            </a:r>
            <a:r>
              <a:rPr lang="en-IN" dirty="0" err="1"/>
              <a:t>sklear</a:t>
            </a:r>
            <a:r>
              <a:rPr lang="en-IN" dirty="0"/>
              <a:t> to check the accuracy of the model and I found r2 score around </a:t>
            </a:r>
            <a:r>
              <a:rPr lang="en-IN" dirty="0">
                <a:solidFill>
                  <a:srgbClr val="FF0000"/>
                </a:solidFill>
              </a:rPr>
              <a:t>0.84072805177607 </a:t>
            </a:r>
            <a:r>
              <a:rPr lang="en-IN" dirty="0"/>
              <a:t>and this shows prediction is better.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the sales prediction for a new set of advertising expenditures using the model: $200 on TV, $40 on Radio, and $50 on Newspaper is </a:t>
            </a:r>
            <a:r>
              <a:rPr lang="en-US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19.80605821.</a:t>
            </a:r>
            <a:endParaRPr lang="en-IN" b="1" dirty="0">
              <a:solidFill>
                <a:srgbClr val="FF00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F9C14C-CB04-BFEA-3DB6-1C47BADEE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37" y="366161"/>
            <a:ext cx="9603275" cy="1049235"/>
          </a:xfrm>
        </p:spPr>
        <p:txBody>
          <a:bodyPr/>
          <a:lstStyle/>
          <a:p>
            <a:r>
              <a:rPr lang="en-IN" dirty="0"/>
              <a:t>Prediction accuracy check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A2EF70-3DFB-D86A-FC7F-801BD78EC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855" y="1694682"/>
            <a:ext cx="536257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94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CDDFA-1F6F-5CD5-66A8-81A95805F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Prediction model after normalization the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FD304-7CC3-98BE-44AB-6F41848C0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applied feature scaling using the </a:t>
            </a:r>
            <a:r>
              <a:rPr lang="en-US" dirty="0" err="1"/>
              <a:t>MinMaxScaler</a:t>
            </a:r>
            <a:r>
              <a:rPr lang="en-US" dirty="0"/>
              <a:t> class, which normalizes the feature values to a common scale. This step is crucial to eliminate bias caused by features with larger ranges dominating the learning process.</a:t>
            </a:r>
          </a:p>
          <a:p>
            <a:r>
              <a:rPr lang="en-US" dirty="0"/>
              <a:t>IMP: Use </a:t>
            </a:r>
            <a:r>
              <a:rPr lang="en-US" dirty="0" err="1"/>
              <a:t>MinMaxScaler</a:t>
            </a:r>
            <a:r>
              <a:rPr lang="en-US" dirty="0"/>
              <a:t>  on </a:t>
            </a:r>
            <a:r>
              <a:rPr lang="en-US" dirty="0" err="1"/>
              <a:t>x_train</a:t>
            </a:r>
            <a:r>
              <a:rPr lang="en-US" dirty="0"/>
              <a:t> to fit and transfer and only transfer to </a:t>
            </a:r>
            <a:r>
              <a:rPr lang="en-US" dirty="0" err="1"/>
              <a:t>X_test</a:t>
            </a:r>
            <a:r>
              <a:rPr lang="en-US" dirty="0"/>
              <a:t> and Then used the regression procedure to make the model.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2908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12D42-F35B-1233-0208-84E886C2E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2E9C49-B1C7-EB14-98F4-31DECCC4278A}"/>
              </a:ext>
            </a:extLst>
          </p:cNvPr>
          <p:cNvSpPr txBox="1"/>
          <p:nvPr/>
        </p:nvSpPr>
        <p:spPr>
          <a:xfrm>
            <a:off x="0" y="2036512"/>
            <a:ext cx="62631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visualization of the model's predictions(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y_pred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against the actual sales values(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y_test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is plotted in the graph.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I used r2_score module from </a:t>
            </a:r>
            <a:r>
              <a:rPr lang="en-IN" dirty="0" err="1"/>
              <a:t>sklear</a:t>
            </a:r>
            <a:r>
              <a:rPr lang="en-IN" dirty="0"/>
              <a:t> to check the accuracy of the model and I found r2 score around </a:t>
            </a:r>
            <a:r>
              <a:rPr lang="en-IN" dirty="0">
                <a:solidFill>
                  <a:srgbClr val="FF0000"/>
                </a:solidFill>
              </a:rPr>
              <a:t>0.84072805177607 </a:t>
            </a:r>
            <a:r>
              <a:rPr lang="en-IN" dirty="0"/>
              <a:t>and this shows prediction is better.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got around same r2 score as before normalization, So normalization has not much effect in this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</a:t>
            </a:r>
            <a:r>
              <a:rPr lang="en-IN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i.e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scales of all features in the same range before also.</a:t>
            </a:r>
            <a:endParaRPr lang="en-IN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825E0E-554E-E89C-C190-61FFEC251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37" y="366161"/>
            <a:ext cx="9603275" cy="1049235"/>
          </a:xfrm>
        </p:spPr>
        <p:txBody>
          <a:bodyPr/>
          <a:lstStyle/>
          <a:p>
            <a:r>
              <a:rPr lang="en-IN" dirty="0"/>
              <a:t>Prediction accuracy check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C6E2D3A-8A4A-7D45-A515-889AC6717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848" y="1415396"/>
            <a:ext cx="536257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555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0DDDA-48FC-FF55-AF2F-7395FF4A5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using only Radio and newspaper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024A7-4424-1CAD-EC19-5E5CAEF03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6241489" cy="3450613"/>
          </a:xfrm>
        </p:spPr>
        <p:txBody>
          <a:bodyPr/>
          <a:lstStyle/>
          <a:p>
            <a:r>
              <a:rPr lang="en-IN" dirty="0"/>
              <a:t>All the previous steps are same except change the feature matrix </a:t>
            </a:r>
            <a:r>
              <a:rPr lang="en-IN" dirty="0" err="1"/>
              <a:t>i.e</a:t>
            </a:r>
            <a:r>
              <a:rPr lang="en-IN" dirty="0"/>
              <a:t> only I took radio and newspaper columns. The graph represents the actual and predicted sales based on radio and newspaper feature.</a:t>
            </a:r>
          </a:p>
          <a:p>
            <a:r>
              <a:rPr lang="en-IN" dirty="0"/>
              <a:t>r2 score: </a:t>
            </a:r>
            <a:r>
              <a:rPr lang="en-IN" dirty="0">
                <a:solidFill>
                  <a:srgbClr val="FF0000"/>
                </a:solidFill>
              </a:rPr>
              <a:t>-0.3433089467987551</a:t>
            </a:r>
          </a:p>
          <a:p>
            <a:r>
              <a:rPr lang="en-IN" dirty="0"/>
              <a:t>And the r2 score represents the model is bad and can not be used for prediction.</a:t>
            </a:r>
          </a:p>
          <a:p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4C15E62-849D-3E0D-459B-9741805F6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068" y="1853754"/>
            <a:ext cx="4498932" cy="363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68727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90</TotalTime>
  <Words>796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MT</vt:lpstr>
      <vt:lpstr>Gallery</vt:lpstr>
      <vt:lpstr>Advertising Sales Prediction Analysis</vt:lpstr>
      <vt:lpstr>Dataset Overview</vt:lpstr>
      <vt:lpstr>Concept of correlation and steps to find correlation matrices</vt:lpstr>
      <vt:lpstr>Correlation  and visualization of different features on sales label</vt:lpstr>
      <vt:lpstr>Data preprocessing</vt:lpstr>
      <vt:lpstr>Prediction accuracy check</vt:lpstr>
      <vt:lpstr>Prediction model after normalization the columns</vt:lpstr>
      <vt:lpstr>Prediction accuracy check</vt:lpstr>
      <vt:lpstr>Model using only Radio and 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Sandip Padhi</dc:creator>
  <cp:lastModifiedBy>Sandip Padhi</cp:lastModifiedBy>
  <cp:revision>10</cp:revision>
  <dcterms:created xsi:type="dcterms:W3CDTF">2025-04-30T05:52:03Z</dcterms:created>
  <dcterms:modified xsi:type="dcterms:W3CDTF">2025-05-07T04:36:03Z</dcterms:modified>
</cp:coreProperties>
</file>