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7" r:id="rId5"/>
    <p:sldId id="264" r:id="rId6"/>
    <p:sldId id="258" r:id="rId7"/>
    <p:sldId id="263" r:id="rId8"/>
    <p:sldId id="259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6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6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89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7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8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32EF-CD49-4E00-B508-25CB4367B25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151C53-9F25-4591-BE47-B72C92CA0F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FB3AE7-C6A6-FC54-F454-23A41DB3FD9F}"/>
              </a:ext>
            </a:extLst>
          </p:cNvPr>
          <p:cNvSpPr>
            <a:spLocks noGrp="1"/>
          </p:cNvSpPr>
          <p:nvPr/>
        </p:nvSpPr>
        <p:spPr>
          <a:xfrm>
            <a:off x="2209800" y="167481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Facebook Marketplace Data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A30545-80BE-7CED-C2D1-8BA128E3561A}"/>
              </a:ext>
            </a:extLst>
          </p:cNvPr>
          <p:cNvSpPr>
            <a:spLocks noGrp="1"/>
          </p:cNvSpPr>
          <p:nvPr/>
        </p:nvSpPr>
        <p:spPr>
          <a:xfrm>
            <a:off x="2895600" y="3962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Assignment Summary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356651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F9857A-9A57-BDA3-2E82-105E8F8F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1540"/>
            <a:ext cx="4021394" cy="3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2EE202-B5CA-A491-C1B5-815C089F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4" y="1521540"/>
            <a:ext cx="4021395" cy="30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4C1A778-E913-8BBD-E196-9A225D244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789" y="1521540"/>
            <a:ext cx="4021395" cy="30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56D18-46AB-F9D5-20ED-AE35AAE84F48}"/>
              </a:ext>
            </a:extLst>
          </p:cNvPr>
          <p:cNvSpPr>
            <a:spLocks noGrp="1"/>
          </p:cNvSpPr>
          <p:nvPr/>
        </p:nvSpPr>
        <p:spPr>
          <a:xfrm>
            <a:off x="1061884" y="1653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Fig.1)</a:t>
            </a:r>
            <a:r>
              <a:rPr lang="en-IN" dirty="0" err="1"/>
              <a:t>num_loves</a:t>
            </a:r>
            <a:r>
              <a:rPr lang="en-IN" dirty="0"/>
              <a:t> vs </a:t>
            </a:r>
            <a:r>
              <a:rPr lang="en-IN" dirty="0" err="1"/>
              <a:t>num_wows</a:t>
            </a:r>
            <a:endParaRPr lang="en-IN" dirty="0"/>
          </a:p>
          <a:p>
            <a:pPr algn="l"/>
            <a:r>
              <a:rPr lang="en-IN" dirty="0"/>
              <a:t>Fig. 2)</a:t>
            </a:r>
            <a:r>
              <a:rPr lang="en-IN" dirty="0" err="1"/>
              <a:t>num_reactions</a:t>
            </a:r>
            <a:r>
              <a:rPr lang="en-IN" dirty="0"/>
              <a:t> vs </a:t>
            </a:r>
            <a:r>
              <a:rPr lang="en-IN" dirty="0" err="1"/>
              <a:t>num_comments</a:t>
            </a:r>
            <a:endParaRPr lang="en-IN" dirty="0"/>
          </a:p>
          <a:p>
            <a:pPr algn="l"/>
            <a:r>
              <a:rPr lang="en-IN" dirty="0"/>
              <a:t>Fig .3) </a:t>
            </a:r>
            <a:r>
              <a:rPr lang="en-IN" dirty="0" err="1"/>
              <a:t>num</a:t>
            </a:r>
            <a:r>
              <a:rPr lang="en-IN" dirty="0"/>
              <a:t> shares vs </a:t>
            </a:r>
            <a:r>
              <a:rPr lang="en-IN" dirty="0" err="1"/>
              <a:t>num_likes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CBE8-B11B-5EF4-106D-DEE57CD4F607}"/>
              </a:ext>
            </a:extLst>
          </p:cNvPr>
          <p:cNvSpPr txBox="1"/>
          <p:nvPr/>
        </p:nvSpPr>
        <p:spPr>
          <a:xfrm>
            <a:off x="2010697" y="4633141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22B5F-C427-0499-F73A-36B758746FC7}"/>
              </a:ext>
            </a:extLst>
          </p:cNvPr>
          <p:cNvSpPr txBox="1"/>
          <p:nvPr/>
        </p:nvSpPr>
        <p:spPr>
          <a:xfrm>
            <a:off x="5919019" y="4672471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AA5EC-3FF6-E97F-75EE-5003339094B7}"/>
              </a:ext>
            </a:extLst>
          </p:cNvPr>
          <p:cNvSpPr txBox="1"/>
          <p:nvPr/>
        </p:nvSpPr>
        <p:spPr>
          <a:xfrm>
            <a:off x="10053486" y="4731465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Fig.3</a:t>
            </a:r>
          </a:p>
        </p:txBody>
      </p:sp>
    </p:spTree>
    <p:extLst>
      <p:ext uri="{BB962C8B-B14F-4D97-AF65-F5344CB8AC3E}">
        <p14:creationId xmlns:p14="http://schemas.microsoft.com/office/powerpoint/2010/main" val="190155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BD634B-72F9-9ADC-755C-EA8E72FD4890}"/>
              </a:ext>
            </a:extLst>
          </p:cNvPr>
          <p:cNvSpPr>
            <a:spLocks noGrp="1"/>
          </p:cNvSpPr>
          <p:nvPr/>
        </p:nvSpPr>
        <p:spPr>
          <a:xfrm>
            <a:off x="1981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Dataset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2D7C8C-A4A7-8AEE-2105-46A30917C89A}"/>
              </a:ext>
            </a:extLst>
          </p:cNvPr>
          <p:cNvSpPr>
            <a:spLocks noGrp="1"/>
          </p:cNvSpPr>
          <p:nvPr/>
        </p:nvSpPr>
        <p:spPr>
          <a:xfrm>
            <a:off x="1981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Facebook Live Sellers data from Thailand</a:t>
            </a:r>
          </a:p>
          <a:p>
            <a:r>
              <a:rPr dirty="0"/>
              <a:t>Data includes reactions, comments, shares, types of posts, etc.</a:t>
            </a:r>
          </a:p>
        </p:txBody>
      </p:sp>
    </p:spTree>
    <p:extLst>
      <p:ext uri="{BB962C8B-B14F-4D97-AF65-F5344CB8AC3E}">
        <p14:creationId xmlns:p14="http://schemas.microsoft.com/office/powerpoint/2010/main" val="4595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52FB-2A92-A50E-504F-973FB335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8712"/>
            <a:ext cx="9603275" cy="1049235"/>
          </a:xfrm>
        </p:spPr>
        <p:txBody>
          <a:bodyPr/>
          <a:lstStyle/>
          <a:p>
            <a:r>
              <a:rPr lang="en-IN" dirty="0"/>
              <a:t>Concept of correlation and steps to find correlation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5C4E-80DC-8487-E69F-1C1B9FE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75468"/>
          </a:xfrm>
        </p:spPr>
        <p:txBody>
          <a:bodyPr>
            <a:normAutofit fontScale="92500" lnSpcReduction="20000"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First, I converted the 'Status Published' column from text format to datetime format and created separate columns for date, hour, and year using methods from the datetime library</a:t>
            </a:r>
          </a:p>
          <a:p>
            <a:r>
              <a:rPr lang="en-US" dirty="0"/>
              <a:t>Next, I removed all unnecessary and null columns to make the dataset more concise and suitable for modeling and analysis. I then checked whether any null values were still present in the remaining columns.</a:t>
            </a:r>
            <a:r>
              <a:rPr lang="en-IN" dirty="0"/>
              <a:t>Then correlation matrix between different columns is shown in the following slides.</a:t>
            </a:r>
          </a:p>
          <a:p>
            <a:pPr marL="0" indent="0">
              <a:buNone/>
            </a:pPr>
            <a:r>
              <a:rPr lang="en-US" dirty="0"/>
              <a:t>Following this, a correlation matrix between different columns is presented in the subsequent slides.</a:t>
            </a:r>
            <a:br>
              <a:rPr lang="en-US" dirty="0"/>
            </a:br>
            <a:r>
              <a:rPr lang="en-US" b="1" dirty="0"/>
              <a:t>The concept behind the correlation values is as follows: </a:t>
            </a:r>
            <a:r>
              <a:rPr lang="en-US" dirty="0"/>
              <a:t>a correlation value between 0 and 1 indicates a positive correlation, a value between -1 and 0 indicates a negative correlation, and a value of 0 indicates no correlation.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11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F462D-0584-3B43-A1EC-F8E25D1C00E1}"/>
              </a:ext>
            </a:extLst>
          </p:cNvPr>
          <p:cNvSpPr txBox="1"/>
          <p:nvPr/>
        </p:nvSpPr>
        <p:spPr>
          <a:xfrm>
            <a:off x="609599" y="49161"/>
            <a:ext cx="11071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correlation between </a:t>
            </a:r>
            <a:r>
              <a:rPr lang="en-US" dirty="0"/>
              <a:t>time of upload (</a:t>
            </a:r>
            <a:r>
              <a:rPr lang="en-US" dirty="0" err="1"/>
              <a:t>status_published</a:t>
            </a:r>
            <a:r>
              <a:rPr lang="en-US" dirty="0"/>
              <a:t>) and  the </a:t>
            </a:r>
            <a:r>
              <a:rPr lang="en-US" dirty="0" err="1"/>
              <a:t>num_reaction</a:t>
            </a:r>
            <a:r>
              <a:rPr lang="en-US" dirty="0"/>
              <a:t> : 0.017016 (</a:t>
            </a:r>
            <a:r>
              <a:rPr lang="en-US" b="1" dirty="0"/>
              <a:t>It </a:t>
            </a:r>
            <a:r>
              <a:rPr lang="en-US" b="1" dirty="0" err="1"/>
              <a:t>reprents</a:t>
            </a:r>
            <a:r>
              <a:rPr lang="en-US" b="1" dirty="0"/>
              <a:t> small positive correlation</a:t>
            </a:r>
            <a:r>
              <a:rPr lang="en-US" dirty="0"/>
              <a:t>).</a:t>
            </a:r>
          </a:p>
          <a:p>
            <a:r>
              <a:rPr lang="en-US" dirty="0"/>
              <a:t>				Hours			</a:t>
            </a:r>
            <a:r>
              <a:rPr lang="en-US" dirty="0" err="1"/>
              <a:t>num_reactions</a:t>
            </a:r>
            <a:endParaRPr lang="en-US" dirty="0"/>
          </a:p>
          <a:p>
            <a:r>
              <a:rPr lang="en-US" dirty="0"/>
              <a:t>Hours			1.000000			0.017016</a:t>
            </a:r>
          </a:p>
          <a:p>
            <a:r>
              <a:rPr lang="en-US" dirty="0" err="1"/>
              <a:t>num_reactions</a:t>
            </a:r>
            <a:r>
              <a:rPr lang="en-US" dirty="0"/>
              <a:t>	0.017016			1.000000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664C-7C01-EAB2-3AC6-D03419B85D6D}"/>
              </a:ext>
            </a:extLst>
          </p:cNvPr>
          <p:cNvSpPr txBox="1"/>
          <p:nvPr/>
        </p:nvSpPr>
        <p:spPr>
          <a:xfrm>
            <a:off x="737419" y="1526489"/>
            <a:ext cx="1033370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correlation between the number of reactions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num_reactions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) and other engagement metrics such as comments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num_comments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) and shares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num_shares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)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A36CA-E69D-CD15-91D5-950DFB83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2523391"/>
            <a:ext cx="10333704" cy="359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1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2AFE-A994-9282-123D-2FE7F190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72" y="1157211"/>
            <a:ext cx="4926915" cy="104923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Heatmap of </a:t>
            </a:r>
            <a:br>
              <a:rPr lang="en-IN" dirty="0"/>
            </a:br>
            <a:r>
              <a:rPr lang="en-IN" dirty="0"/>
              <a:t>Correlation matrices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1299E-0858-2FFB-3421-B6E553219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87" y="629777"/>
            <a:ext cx="6811213" cy="53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FF7CA-E507-487F-B952-BD41F38B7BFA}"/>
              </a:ext>
            </a:extLst>
          </p:cNvPr>
          <p:cNvSpPr txBox="1"/>
          <p:nvPr/>
        </p:nvSpPr>
        <p:spPr>
          <a:xfrm>
            <a:off x="453872" y="2487561"/>
            <a:ext cx="4737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value close to 1 represents higher positive correlation. The diagonal value of the matrix always 1 because of same column in x and y axis.</a:t>
            </a:r>
          </a:p>
          <a:p>
            <a:r>
              <a:rPr lang="en-IN" dirty="0"/>
              <a:t>And the colour bar represents the weightage of the correlation in the heatmap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1169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38C1-4964-988A-6705-91D618DD1D2E}"/>
              </a:ext>
            </a:extLst>
          </p:cNvPr>
          <p:cNvSpPr txBox="1"/>
          <p:nvPr/>
        </p:nvSpPr>
        <p:spPr>
          <a:xfrm>
            <a:off x="648928" y="1288026"/>
            <a:ext cx="6096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 count of different types of posts in the dataset are:</a:t>
            </a:r>
          </a:p>
          <a:p>
            <a:pPr lvl="7"/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		</a:t>
            </a:r>
          </a:p>
          <a:p>
            <a:pPr lvl="7"/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			count</a:t>
            </a:r>
          </a:p>
          <a:p>
            <a:pPr lvl="7"/>
            <a:r>
              <a:rPr lang="en-US" dirty="0" err="1">
                <a:solidFill>
                  <a:srgbClr val="1F1F1F"/>
                </a:solidFill>
                <a:latin typeface="Roboto" panose="02000000000000000000" pitchFamily="2" charset="0"/>
              </a:rPr>
              <a:t>status_type</a:t>
            </a:r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	</a:t>
            </a:r>
          </a:p>
          <a:p>
            <a:pPr lvl="7"/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photo		4288</a:t>
            </a:r>
          </a:p>
          <a:p>
            <a:pPr lvl="7"/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video		2334</a:t>
            </a:r>
          </a:p>
          <a:p>
            <a:pPr lvl="7"/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status		365</a:t>
            </a:r>
          </a:p>
          <a:p>
            <a:pPr lvl="7"/>
            <a:endParaRPr lang="en-US" dirty="0">
              <a:solidFill>
                <a:srgbClr val="1F1F1F"/>
              </a:solidFill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17E74-E137-9C8F-4864-4E3B73DFC92D}"/>
              </a:ext>
            </a:extLst>
          </p:cNvPr>
          <p:cNvSpPr txBox="1"/>
          <p:nvPr/>
        </p:nvSpPr>
        <p:spPr>
          <a:xfrm>
            <a:off x="304800" y="4611971"/>
            <a:ext cx="620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he average value of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num_reaction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num_comments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num_shares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for each post type </a:t>
            </a:r>
            <a:r>
              <a:rPr lang="en-US" dirty="0">
                <a:solidFill>
                  <a:srgbClr val="1F1F1F"/>
                </a:solidFill>
                <a:latin typeface="Roboto" panose="02000000000000000000" pitchFamily="2" charset="0"/>
              </a:rPr>
              <a:t>are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230.11716312056737,   224.3560283687943  and  40.022553191489365 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respectively.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8177C-2FB3-9C9D-955C-F8A653EC71F6}"/>
              </a:ext>
            </a:extLst>
          </p:cNvPr>
          <p:cNvSpPr>
            <a:spLocks noGrp="1"/>
          </p:cNvSpPr>
          <p:nvPr/>
        </p:nvSpPr>
        <p:spPr>
          <a:xfrm>
            <a:off x="1981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Count of different types of post and average of the required columns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1380E7-75AD-6E7D-AF88-19D2A699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1993542"/>
            <a:ext cx="5168668" cy="405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8E1B-87FD-0892-0447-0A6FA5C1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 for the k means clustering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29EB-DC4A-A13A-410D-42DAAB6A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Since categorical values cannot be directly used in machine learning models, all categorical columns must be converted into numerical representations that the models can interpret.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achieve this, I used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OneHotEncoder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to transfer the status type categorical variable to numerical variable.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r>
              <a:rPr lang="en-US" dirty="0"/>
              <a:t>Next, I applied feature scaling using the </a:t>
            </a:r>
            <a:r>
              <a:rPr lang="en-US" dirty="0" err="1"/>
              <a:t>MinMaxScaler</a:t>
            </a:r>
            <a:r>
              <a:rPr lang="en-US" dirty="0"/>
              <a:t> class, which normalizes the feature values to a common scale. This step is crucial to eliminate bias caused by features with larger ranges dominating the learning process. </a:t>
            </a:r>
          </a:p>
          <a:p>
            <a:r>
              <a:rPr lang="en-US" dirty="0"/>
              <a:t>Important: Do not include the columns generated by </a:t>
            </a:r>
            <a:r>
              <a:rPr lang="en-US" dirty="0" err="1"/>
              <a:t>OneHotEncoder</a:t>
            </a:r>
            <a:r>
              <a:rPr lang="en-US" dirty="0"/>
              <a:t> in the feature scaling process." 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15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940207-46A0-F758-1286-D5D22B496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34" y="1787324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159F7-39EB-086A-2D01-33854B968C94}"/>
              </a:ext>
            </a:extLst>
          </p:cNvPr>
          <p:cNvSpPr txBox="1"/>
          <p:nvPr/>
        </p:nvSpPr>
        <p:spPr>
          <a:xfrm>
            <a:off x="138266" y="1787324"/>
            <a:ext cx="6213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Elbow Method is used to determine the optimal number of clusters (K) for clustering analysis. It relies on the Within-Cluster Sum of Squares (WCSS), which measures the compactness of the clusters. A lower WCSS value indicates more accurate and well-defined clustering.</a:t>
            </a:r>
            <a:br>
              <a:rPr lang="en-US" dirty="0"/>
            </a:br>
            <a:r>
              <a:rPr lang="en-US" dirty="0"/>
              <a:t>Choosing the right value of K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K is too small, distinct clusters may be grouped together, leading to poor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K is too large, it may overfit the data by assigning each point to its own cluster, increasing computational cost unnecessarily.</a:t>
            </a:r>
            <a:br>
              <a:rPr lang="en-US" dirty="0"/>
            </a:br>
            <a:r>
              <a:rPr lang="en-US" dirty="0"/>
              <a:t>To identify the optimal K, I ran a loop for K ranging from 1 to 10. Based on the WCSS vs. number of clusters graph, the 'elbow point' suggests that K = 5 is the most suitable number of clusters for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292B4-A58F-9CB2-6628-58F79A15A938}"/>
              </a:ext>
            </a:extLst>
          </p:cNvPr>
          <p:cNvSpPr>
            <a:spLocks noGrp="1"/>
          </p:cNvSpPr>
          <p:nvPr/>
        </p:nvSpPr>
        <p:spPr>
          <a:xfrm>
            <a:off x="1061884" y="16530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Steps to find elbow curve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80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C07C-8F59-3265-387F-86BCB353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clustering and graphical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775A-391E-31C4-4788-714C58DA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selecting K = 5, the dataset was successfully classified into five distinct clusters based on the selected features.</a:t>
            </a:r>
          </a:p>
          <a:p>
            <a:r>
              <a:rPr lang="en-US" dirty="0"/>
              <a:t>I used </a:t>
            </a:r>
            <a:r>
              <a:rPr lang="en-US" dirty="0" err="1"/>
              <a:t>random_state</a:t>
            </a:r>
            <a:r>
              <a:rPr lang="en-US" dirty="0"/>
              <a:t> = 42 to ensure that the clustering process produces consistent results each time it is run, while still introducing randomization to avoid any bias. The cluster labels were stored in a new column named </a:t>
            </a:r>
            <a:r>
              <a:rPr lang="en-US" dirty="0" err="1"/>
              <a:t>y_means</a:t>
            </a:r>
            <a:r>
              <a:rPr lang="en-US" dirty="0"/>
              <a:t>.</a:t>
            </a:r>
          </a:p>
          <a:p>
            <a:r>
              <a:rPr lang="en-US" dirty="0"/>
              <a:t>To visualize the clustering results, I plotted three different curves using selected feature columns. These visualizations are shown in the following slide.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64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465</TotalTime>
  <Words>798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Roboto</vt:lpstr>
      <vt:lpstr>Gallery</vt:lpstr>
      <vt:lpstr>PowerPoint Presentation</vt:lpstr>
      <vt:lpstr>PowerPoint Presentation</vt:lpstr>
      <vt:lpstr>Concept of correlation and steps to find correlation matrices</vt:lpstr>
      <vt:lpstr>PowerPoint Presentation</vt:lpstr>
      <vt:lpstr>Heatmap of  Correlation matrices</vt:lpstr>
      <vt:lpstr>PowerPoint Presentation</vt:lpstr>
      <vt:lpstr>Data preprocessing for the k means clustering model</vt:lpstr>
      <vt:lpstr>PowerPoint Presentation</vt:lpstr>
      <vt:lpstr>Results of clustering and graphical representation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Sandip Padhi</dc:creator>
  <cp:lastModifiedBy>Sandip Padhi</cp:lastModifiedBy>
  <cp:revision>11</cp:revision>
  <dcterms:created xsi:type="dcterms:W3CDTF">2025-04-30T19:23:05Z</dcterms:created>
  <dcterms:modified xsi:type="dcterms:W3CDTF">2025-05-07T03:52:50Z</dcterms:modified>
</cp:coreProperties>
</file>