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pati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1489-715C-4FC4-97E5-0E3C182A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34D3C-6F1C-4E28-B562-2205636CFEA6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0864-BC59-40EE-90FB-AD2AA1BA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6598-A87C-4A8B-84B8-B2425409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8AE31-CCC3-41BE-9723-3A8948C1D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E00F-5756-4617-94D7-9C3C31A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C2C1D-EBD2-41A2-A9D7-BEE029843C8C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21D2E-A04C-42A8-8BA7-43B7D0D4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E42B-A156-44DB-99AB-1E525DF2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2603A-AC75-4FE0-8B25-8651406AB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C4F2-0892-4612-B313-BC8434B8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55CFC-8282-4BB2-A76A-A6BA6DAC889A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8C65-4C36-4849-BECA-66B93900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2347-610A-4849-ADC1-B3CCC60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AFEA-C8E2-43C1-8C5B-34465804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A2DC-A009-4D3C-997E-22FFB0A6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61899-7927-4F7C-BC6E-389931B7A4D0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DDC-48DE-4F2F-82E9-3A4213F0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5793F-8615-4CF7-B819-624A6F8E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EF068-2DD6-458F-BDFB-B23EBE3A4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BDCB-2348-4795-9AE4-4BFE596B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4B58-55A4-4457-9024-ABF9ED966F5B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0928-41B0-4D5D-B4ED-CEB6A233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E81E-9FAE-4EA9-82B5-98A9DCEA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D0D07-AECC-4C29-9F1B-533F1616B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96E095-D2EB-4EA8-916D-3D8CE93C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F6B07-5A7B-49D3-B550-F04F03ABDC5A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73651C-C8B3-4EB9-B366-F167B825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1A1741-7792-4515-9B67-0A88F4D9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1F2C6-BE5A-4273-AB74-BD0364A7F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09AD6F-FC05-4EC5-B5FD-9555219F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0AEDF-B3E0-4C6A-8ADF-433AFA23751D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628F97-9257-4C06-85B5-02840B0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DFC3B9-1204-4A61-989A-14FAC11F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8EF27-BB2A-4754-B597-2DA09440F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087307-7B9C-4D5D-A52A-6F7E69B9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4153-2D77-487F-9ED7-D91E3D3A2317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270082-F07A-4D3E-8459-71B53491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7EB96F-4D94-41CA-940E-8D8F7C30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C6404-58A9-4A23-9D51-FAD217775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0AEE00-C190-4B72-86FF-EC08D64E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E01E-12E2-4445-A664-519AAC6FB0C7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E1F8BA-77FC-4838-81A8-B4DAD6ED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B903A9-71BB-437A-8A79-9A18EDC0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18683-47FE-4149-A3E3-52CD7B4F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385CA4-7541-4DF9-84F1-C931F76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BA31-F8B1-4E59-AED7-EF92B705E86D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019B27-65C2-4043-9362-BEC7E662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936DE0-110E-48A4-8B73-F67CECA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37CA-D3B7-4413-A742-0033333F4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62E408-9788-454C-A41B-140DB24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8315B-E0D9-4A18-B031-C90ABF06EEE2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F1241-C5A0-4966-A83E-C2725EEE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100251-98AC-4E30-BF0D-ED55C5A2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1CA7-2C51-4A54-AC4D-CAAB6F448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89F4AD6-45AD-4F72-B95C-9962FE4B9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B90D264-833B-4782-8983-1B58D7E5C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C2E5-5687-4E85-8C56-A29A25F5F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D97C9C-0548-4AA9-A6C4-76545A3809BD}" type="datetimeFigureOut">
              <a:rPr lang="en-US"/>
              <a:pPr>
                <a:defRPr/>
              </a:pPr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3CCE-2406-494F-B96E-BB04183CB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E911-CF17-428A-9F63-94E99424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235AD6-1DFD-44EF-A350-B8A00F83F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1.jpeg"/><Relationship Id="rId5" Type="http://schemas.openxmlformats.org/officeDocument/2006/relationships/image" Target="../media/image4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1F4C8E-25EE-4AFB-9AB2-FE920002B988}"/>
              </a:ext>
            </a:extLst>
          </p:cNvPr>
          <p:cNvSpPr/>
          <p:nvPr/>
        </p:nvSpPr>
        <p:spPr>
          <a:xfrm>
            <a:off x="10090150" y="1270000"/>
            <a:ext cx="1874838" cy="54006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8B4B3D-AF17-4227-9679-4DBBF2547CD3}"/>
              </a:ext>
            </a:extLst>
          </p:cNvPr>
          <p:cNvSpPr/>
          <p:nvPr/>
        </p:nvSpPr>
        <p:spPr>
          <a:xfrm>
            <a:off x="3709988" y="1276350"/>
            <a:ext cx="6013450" cy="5399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0FB4C3-C694-484F-8EE3-F109E7AE018B}"/>
              </a:ext>
            </a:extLst>
          </p:cNvPr>
          <p:cNvSpPr/>
          <p:nvPr/>
        </p:nvSpPr>
        <p:spPr>
          <a:xfrm>
            <a:off x="180975" y="1270000"/>
            <a:ext cx="3109913" cy="540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53" name="Group 2">
            <a:extLst>
              <a:ext uri="{FF2B5EF4-FFF2-40B4-BE49-F238E27FC236}">
                <a16:creationId xmlns:a16="http://schemas.microsoft.com/office/drawing/2014/main" id="{AB9A044E-3D40-4C77-9CCB-C73A240ACBA9}"/>
              </a:ext>
            </a:extLst>
          </p:cNvPr>
          <p:cNvGrpSpPr>
            <a:grpSpLocks/>
          </p:cNvGrpSpPr>
          <p:nvPr/>
        </p:nvGrpSpPr>
        <p:grpSpPr bwMode="auto">
          <a:xfrm>
            <a:off x="10391775" y="1660525"/>
            <a:ext cx="1155700" cy="942975"/>
            <a:chOff x="10392512" y="1659911"/>
            <a:chExt cx="1155032" cy="944107"/>
          </a:xfrm>
        </p:grpSpPr>
        <p:pic>
          <p:nvPicPr>
            <p:cNvPr id="2131" name="Picture 26" descr="Official Azure Icon Set">
              <a:extLst>
                <a:ext uri="{FF2B5EF4-FFF2-40B4-BE49-F238E27FC236}">
                  <a16:creationId xmlns:a16="http://schemas.microsoft.com/office/drawing/2014/main" id="{781E2BE0-885B-4B37-8BE4-38E45A6A2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161" y="1659911"/>
              <a:ext cx="519740" cy="51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2" name="TextBox 38">
              <a:extLst>
                <a:ext uri="{FF2B5EF4-FFF2-40B4-BE49-F238E27FC236}">
                  <a16:creationId xmlns:a16="http://schemas.microsoft.com/office/drawing/2014/main" id="{BD4A7D62-3821-497B-8174-B14349879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2512" y="2326632"/>
              <a:ext cx="1155032" cy="27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Web App</a:t>
              </a:r>
            </a:p>
          </p:txBody>
        </p:sp>
      </p:grpSp>
      <p:grpSp>
        <p:nvGrpSpPr>
          <p:cNvPr id="2054" name="Group 4">
            <a:extLst>
              <a:ext uri="{FF2B5EF4-FFF2-40B4-BE49-F238E27FC236}">
                <a16:creationId xmlns:a16="http://schemas.microsoft.com/office/drawing/2014/main" id="{93EECD31-C9F8-4AB5-8DE0-A88EFBDB401B}"/>
              </a:ext>
            </a:extLst>
          </p:cNvPr>
          <p:cNvGrpSpPr>
            <a:grpSpLocks/>
          </p:cNvGrpSpPr>
          <p:nvPr/>
        </p:nvGrpSpPr>
        <p:grpSpPr bwMode="auto">
          <a:xfrm>
            <a:off x="10342563" y="3832225"/>
            <a:ext cx="1293812" cy="1360488"/>
            <a:chOff x="10341832" y="3832806"/>
            <a:chExt cx="1295111" cy="1359894"/>
          </a:xfrm>
        </p:grpSpPr>
        <p:pic>
          <p:nvPicPr>
            <p:cNvPr id="2129" name="Picture 32" descr="35,147 Email Notification Icon Images, Stock Photos &amp; Vectors | Shutterstock">
              <a:extLst>
                <a:ext uri="{FF2B5EF4-FFF2-40B4-BE49-F238E27FC236}">
                  <a16:creationId xmlns:a16="http://schemas.microsoft.com/office/drawing/2014/main" id="{22E250B3-9833-4722-8D92-BC4277074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3661" y="3832806"/>
              <a:ext cx="852943" cy="91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0" name="TextBox 56">
              <a:extLst>
                <a:ext uri="{FF2B5EF4-FFF2-40B4-BE49-F238E27FC236}">
                  <a16:creationId xmlns:a16="http://schemas.microsoft.com/office/drawing/2014/main" id="{55FF5BDE-1FE7-42FC-BAAA-13B1A4866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1832" y="4731268"/>
              <a:ext cx="1295111" cy="46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Notification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Alerts</a:t>
              </a:r>
            </a:p>
          </p:txBody>
        </p:sp>
      </p:grpSp>
      <p:grpSp>
        <p:nvGrpSpPr>
          <p:cNvPr id="2055" name="Group 6">
            <a:extLst>
              <a:ext uri="{FF2B5EF4-FFF2-40B4-BE49-F238E27FC236}">
                <a16:creationId xmlns:a16="http://schemas.microsoft.com/office/drawing/2014/main" id="{F5CD915A-0BDD-4CCF-B41B-FA1EA9EE9FD3}"/>
              </a:ext>
            </a:extLst>
          </p:cNvPr>
          <p:cNvGrpSpPr>
            <a:grpSpLocks/>
          </p:cNvGrpSpPr>
          <p:nvPr/>
        </p:nvGrpSpPr>
        <p:grpSpPr bwMode="auto">
          <a:xfrm>
            <a:off x="10382250" y="5462588"/>
            <a:ext cx="1295400" cy="936625"/>
            <a:chOff x="10382576" y="5461999"/>
            <a:chExt cx="1295111" cy="937464"/>
          </a:xfrm>
        </p:grpSpPr>
        <p:pic>
          <p:nvPicPr>
            <p:cNvPr id="2127" name="Picture 36" descr="Text,Azure,Font,Logo,Icon,Line,Material property,Electric  blue,Square,Graphics,Computer icon,Trademark,Symbol,Brand,Rectangle,Illustration  #137405 - Free Icon Library">
              <a:extLst>
                <a:ext uri="{FF2B5EF4-FFF2-40B4-BE49-F238E27FC236}">
                  <a16:creationId xmlns:a16="http://schemas.microsoft.com/office/drawing/2014/main" id="{A04A2392-B6C2-41AE-921B-409030847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505" y="5461999"/>
              <a:ext cx="775254" cy="775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8" name="TextBox 60">
              <a:extLst>
                <a:ext uri="{FF2B5EF4-FFF2-40B4-BE49-F238E27FC236}">
                  <a16:creationId xmlns:a16="http://schemas.microsoft.com/office/drawing/2014/main" id="{7EF5A9D9-BFC2-4A90-A970-19D26DE57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576" y="6122140"/>
              <a:ext cx="1295111" cy="27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Dashboard</a:t>
              </a:r>
            </a:p>
          </p:txBody>
        </p:sp>
      </p:grpSp>
      <p:grpSp>
        <p:nvGrpSpPr>
          <p:cNvPr id="2056" name="Group 11">
            <a:extLst>
              <a:ext uri="{FF2B5EF4-FFF2-40B4-BE49-F238E27FC236}">
                <a16:creationId xmlns:a16="http://schemas.microsoft.com/office/drawing/2014/main" id="{F7D492B5-4125-45CA-BAD0-E66AA03EC3C2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4365625"/>
            <a:ext cx="1439863" cy="1992313"/>
            <a:chOff x="7968615" y="4366002"/>
            <a:chExt cx="1440852" cy="19920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2E307F-2D1A-475D-AC7C-F7E135FDC272}"/>
                </a:ext>
              </a:extLst>
            </p:cNvPr>
            <p:cNvSpPr/>
            <p:nvPr/>
          </p:nvSpPr>
          <p:spPr>
            <a:xfrm>
              <a:off x="7968615" y="4366002"/>
              <a:ext cx="1440852" cy="19920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2123" name="Picture 10" descr="Official Azure Icon Set">
              <a:extLst>
                <a:ext uri="{FF2B5EF4-FFF2-40B4-BE49-F238E27FC236}">
                  <a16:creationId xmlns:a16="http://schemas.microsoft.com/office/drawing/2014/main" id="{F0286E44-9467-470D-9F00-709006AA8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745" y="4949279"/>
              <a:ext cx="595963" cy="64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4" name="Picture 20" descr="Postgres Icon #381571 - Free Icons Library">
              <a:extLst>
                <a:ext uri="{FF2B5EF4-FFF2-40B4-BE49-F238E27FC236}">
                  <a16:creationId xmlns:a16="http://schemas.microsoft.com/office/drawing/2014/main" id="{BE64DD37-6390-4117-A73E-6A379A44F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122" y="5658278"/>
              <a:ext cx="571437" cy="62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25" name="Picture 22" descr="Microsoft SQL Server - UNIFY Solutions">
              <a:extLst>
                <a:ext uri="{FF2B5EF4-FFF2-40B4-BE49-F238E27FC236}">
                  <a16:creationId xmlns:a16="http://schemas.microsoft.com/office/drawing/2014/main" id="{FD9A36DB-5983-4DB4-81DD-744D1EB5D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270" y="5649771"/>
              <a:ext cx="571437" cy="62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6" name="TextBox 41">
              <a:extLst>
                <a:ext uri="{FF2B5EF4-FFF2-40B4-BE49-F238E27FC236}">
                  <a16:creationId xmlns:a16="http://schemas.microsoft.com/office/drawing/2014/main" id="{C275DBB7-FA34-4BD5-A30F-3B439B4EF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8873" y="4366002"/>
              <a:ext cx="1314345" cy="646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Storage, Time Series DB, Blob, File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A1272D6-DC23-467B-9A87-9749324DC71F}"/>
              </a:ext>
            </a:extLst>
          </p:cNvPr>
          <p:cNvSpPr/>
          <p:nvPr/>
        </p:nvSpPr>
        <p:spPr>
          <a:xfrm>
            <a:off x="3702050" y="760413"/>
            <a:ext cx="6021388" cy="3889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Azure Cloud</a:t>
            </a:r>
          </a:p>
        </p:txBody>
      </p:sp>
      <p:pic>
        <p:nvPicPr>
          <p:cNvPr id="2058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8A8ABB34-A665-4948-A304-3CBE945A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804863"/>
            <a:ext cx="606425" cy="298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53">
            <a:extLst>
              <a:ext uri="{FF2B5EF4-FFF2-40B4-BE49-F238E27FC236}">
                <a16:creationId xmlns:a16="http://schemas.microsoft.com/office/drawing/2014/main" id="{2E356A51-6B0D-40F2-AE2B-BEDC529B6D0F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758825"/>
            <a:ext cx="3132137" cy="368300"/>
            <a:chOff x="140685" y="779646"/>
            <a:chExt cx="3407344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7E60F5-3A42-43B3-B097-2F90ACC66D74}"/>
                </a:ext>
              </a:extLst>
            </p:cNvPr>
            <p:cNvSpPr/>
            <p:nvPr/>
          </p:nvSpPr>
          <p:spPr>
            <a:xfrm>
              <a:off x="140685" y="779646"/>
              <a:ext cx="340734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IoT Things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7AEDE1A-6245-4891-9BC5-8A97B04CD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047" y="789198"/>
              <a:ext cx="445563" cy="3502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2060" name="Group 10">
            <a:extLst>
              <a:ext uri="{FF2B5EF4-FFF2-40B4-BE49-F238E27FC236}">
                <a16:creationId xmlns:a16="http://schemas.microsoft.com/office/drawing/2014/main" id="{A3F2F8B8-ED8E-4306-91AA-E351C7843D3C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429250"/>
            <a:ext cx="1347787" cy="1123950"/>
            <a:chOff x="5698268" y="5429426"/>
            <a:chExt cx="1348647" cy="1123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FFBA93-EE11-43CE-94D5-5A5816EE8D9C}"/>
                </a:ext>
              </a:extLst>
            </p:cNvPr>
            <p:cNvSpPr/>
            <p:nvPr/>
          </p:nvSpPr>
          <p:spPr>
            <a:xfrm>
              <a:off x="5698268" y="5429426"/>
              <a:ext cx="1348647" cy="11238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118" name="Picture 24" descr="Azure Functions (@AzureFunctions) / Twitter">
              <a:extLst>
                <a:ext uri="{FF2B5EF4-FFF2-40B4-BE49-F238E27FC236}">
                  <a16:creationId xmlns:a16="http://schemas.microsoft.com/office/drawing/2014/main" id="{DF5CDBBA-83F6-4F77-A90E-3DC666609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089" y="5512462"/>
              <a:ext cx="530499" cy="558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" name="TextBox 73">
              <a:extLst>
                <a:ext uri="{FF2B5EF4-FFF2-40B4-BE49-F238E27FC236}">
                  <a16:creationId xmlns:a16="http://schemas.microsoft.com/office/drawing/2014/main" id="{5F8C960F-0136-4E82-8B43-94C099FA9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2973" y="6066532"/>
              <a:ext cx="1313942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Process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Streamed Data</a:t>
              </a:r>
            </a:p>
          </p:txBody>
        </p:sp>
      </p:grpSp>
      <p:grpSp>
        <p:nvGrpSpPr>
          <p:cNvPr id="2061" name="Group 57">
            <a:extLst>
              <a:ext uri="{FF2B5EF4-FFF2-40B4-BE49-F238E27FC236}">
                <a16:creationId xmlns:a16="http://schemas.microsoft.com/office/drawing/2014/main" id="{FE685C09-251C-47EA-9772-415510423ACA}"/>
              </a:ext>
            </a:extLst>
          </p:cNvPr>
          <p:cNvGrpSpPr>
            <a:grpSpLocks/>
          </p:cNvGrpSpPr>
          <p:nvPr/>
        </p:nvGrpSpPr>
        <p:grpSpPr bwMode="auto">
          <a:xfrm>
            <a:off x="2014538" y="3051175"/>
            <a:ext cx="981075" cy="1212850"/>
            <a:chOff x="1808611" y="2944256"/>
            <a:chExt cx="980265" cy="1213596"/>
          </a:xfrm>
        </p:grpSpPr>
        <p:pic>
          <p:nvPicPr>
            <p:cNvPr id="2115" name="Picture 2" descr="Getting Started with Azure IoT Edge on Ubuntu 18.04">
              <a:extLst>
                <a:ext uri="{FF2B5EF4-FFF2-40B4-BE49-F238E27FC236}">
                  <a16:creationId xmlns:a16="http://schemas.microsoft.com/office/drawing/2014/main" id="{EF6271ED-5E56-45A9-BD3F-EA4EDEBD1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11" y="2944256"/>
              <a:ext cx="973187" cy="78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6" name="TextBox 48">
              <a:extLst>
                <a:ext uri="{FF2B5EF4-FFF2-40B4-BE49-F238E27FC236}">
                  <a16:creationId xmlns:a16="http://schemas.microsoft.com/office/drawing/2014/main" id="{14F82AF1-4E7D-4452-A775-9DAED9383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476" y="3696084"/>
              <a:ext cx="894400" cy="46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IoT EDGE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Device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0E574DB-1C69-4F46-899A-FB809708B878}"/>
              </a:ext>
            </a:extLst>
          </p:cNvPr>
          <p:cNvSpPr/>
          <p:nvPr/>
        </p:nvSpPr>
        <p:spPr>
          <a:xfrm>
            <a:off x="193675" y="122238"/>
            <a:ext cx="11780838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Internet of Things High Level Diagram (Azure)</a:t>
            </a:r>
          </a:p>
        </p:txBody>
      </p:sp>
      <p:grpSp>
        <p:nvGrpSpPr>
          <p:cNvPr id="2063" name="Group 68">
            <a:extLst>
              <a:ext uri="{FF2B5EF4-FFF2-40B4-BE49-F238E27FC236}">
                <a16:creationId xmlns:a16="http://schemas.microsoft.com/office/drawing/2014/main" id="{EDAF458B-AA17-445D-A0EA-DE4DC52B734C}"/>
              </a:ext>
            </a:extLst>
          </p:cNvPr>
          <p:cNvGrpSpPr>
            <a:grpSpLocks/>
          </p:cNvGrpSpPr>
          <p:nvPr/>
        </p:nvGrpSpPr>
        <p:grpSpPr bwMode="auto">
          <a:xfrm>
            <a:off x="8110538" y="2209800"/>
            <a:ext cx="1149350" cy="1147763"/>
            <a:chOff x="5867363" y="3394263"/>
            <a:chExt cx="1150476" cy="1149106"/>
          </a:xfrm>
        </p:grpSpPr>
        <p:pic>
          <p:nvPicPr>
            <p:cNvPr id="2112" name="Picture 30" descr="Azure API Management (@AzureApiMgmt) / Twitter">
              <a:extLst>
                <a:ext uri="{FF2B5EF4-FFF2-40B4-BE49-F238E27FC236}">
                  <a16:creationId xmlns:a16="http://schemas.microsoft.com/office/drawing/2014/main" id="{EB3D7E8C-A283-4041-9410-15A3F4745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3738"/>
              <a:ext cx="738137" cy="7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3" name="TextBox 39">
              <a:extLst>
                <a:ext uri="{FF2B5EF4-FFF2-40B4-BE49-F238E27FC236}">
                  <a16:creationId xmlns:a16="http://schemas.microsoft.com/office/drawing/2014/main" id="{E4788851-7AD1-43CF-8244-3E6676804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958" y="4167926"/>
              <a:ext cx="842465" cy="27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Web API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41F2BF3-FD0D-4A2D-9EBA-F0020CF79C63}"/>
                </a:ext>
              </a:extLst>
            </p:cNvPr>
            <p:cNvSpPr/>
            <p:nvPr/>
          </p:nvSpPr>
          <p:spPr>
            <a:xfrm>
              <a:off x="5867363" y="3394263"/>
              <a:ext cx="1150476" cy="11491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064" name="Group 7">
            <a:extLst>
              <a:ext uri="{FF2B5EF4-FFF2-40B4-BE49-F238E27FC236}">
                <a16:creationId xmlns:a16="http://schemas.microsoft.com/office/drawing/2014/main" id="{85B0B1BB-57F9-4827-B459-E5C8A03AB904}"/>
              </a:ext>
            </a:extLst>
          </p:cNvPr>
          <p:cNvGrpSpPr>
            <a:grpSpLocks/>
          </p:cNvGrpSpPr>
          <p:nvPr/>
        </p:nvGrpSpPr>
        <p:grpSpPr bwMode="auto">
          <a:xfrm>
            <a:off x="10090150" y="766763"/>
            <a:ext cx="1874838" cy="401637"/>
            <a:chOff x="10098294" y="774464"/>
            <a:chExt cx="1875533" cy="400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41D19E-1584-4AE4-9128-8576C7C35110}"/>
                </a:ext>
              </a:extLst>
            </p:cNvPr>
            <p:cNvSpPr/>
            <p:nvPr/>
          </p:nvSpPr>
          <p:spPr>
            <a:xfrm>
              <a:off x="10098294" y="774464"/>
              <a:ext cx="1875533" cy="400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UI Apps</a:t>
              </a:r>
            </a:p>
          </p:txBody>
        </p:sp>
        <p:pic>
          <p:nvPicPr>
            <p:cNvPr id="2111" name="Picture 26" descr="Official Azure Icon Set">
              <a:extLst>
                <a:ext uri="{FF2B5EF4-FFF2-40B4-BE49-F238E27FC236}">
                  <a16:creationId xmlns:a16="http://schemas.microsoft.com/office/drawing/2014/main" id="{B8B92E2B-B548-44FA-AEF4-2CECA49E2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435" y="824915"/>
              <a:ext cx="278793" cy="27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AC5B2C-AB4B-4805-9935-3BEFB19B9463}"/>
              </a:ext>
            </a:extLst>
          </p:cNvPr>
          <p:cNvSpPr/>
          <p:nvPr/>
        </p:nvSpPr>
        <p:spPr>
          <a:xfrm>
            <a:off x="4421188" y="1736725"/>
            <a:ext cx="3165475" cy="3471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66" name="Picture 8" descr="IoT Hub | Microsoft Azure Mono">
            <a:extLst>
              <a:ext uri="{FF2B5EF4-FFF2-40B4-BE49-F238E27FC236}">
                <a16:creationId xmlns:a16="http://schemas.microsoft.com/office/drawing/2014/main" id="{1F446E5C-C332-4039-AB47-18400EE0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33575"/>
            <a:ext cx="430213" cy="434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7" name="TextBox 14">
            <a:extLst>
              <a:ext uri="{FF2B5EF4-FFF2-40B4-BE49-F238E27FC236}">
                <a16:creationId xmlns:a16="http://schemas.microsoft.com/office/drawing/2014/main" id="{EDE96755-72D5-411B-9112-E9DD7157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313" y="2790825"/>
            <a:ext cx="822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IoT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EDGE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HUB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9492A0-1BBF-4AFB-B666-6FF2DB730E70}"/>
              </a:ext>
            </a:extLst>
          </p:cNvPr>
          <p:cNvSpPr/>
          <p:nvPr/>
        </p:nvSpPr>
        <p:spPr>
          <a:xfrm>
            <a:off x="3560763" y="2640013"/>
            <a:ext cx="971550" cy="1614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69" name="TextBox 27">
            <a:extLst>
              <a:ext uri="{FF2B5EF4-FFF2-40B4-BE49-F238E27FC236}">
                <a16:creationId xmlns:a16="http://schemas.microsoft.com/office/drawing/2014/main" id="{E50BA9C2-A266-414C-9AD9-E1F0DAB04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470275"/>
            <a:ext cx="8175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Cloud Gateway</a:t>
            </a:r>
          </a:p>
        </p:txBody>
      </p:sp>
      <p:pic>
        <p:nvPicPr>
          <p:cNvPr id="2070" name="Picture 8" descr="IoT Hub | Microsoft Azure Mono">
            <a:extLst>
              <a:ext uri="{FF2B5EF4-FFF2-40B4-BE49-F238E27FC236}">
                <a16:creationId xmlns:a16="http://schemas.microsoft.com/office/drawing/2014/main" id="{DB4619D8-03A9-470F-A5DA-D4EFD660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103563"/>
            <a:ext cx="3079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1D5DD2-5E5E-4165-8B40-925B5A53A87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6036469" y="5169694"/>
            <a:ext cx="519112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593B24-88DA-48DA-9E36-129A4D8B72D1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969125" y="5362575"/>
            <a:ext cx="1000125" cy="628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733EF1-7DD0-498E-B950-7164EEF18C9E}"/>
              </a:ext>
            </a:extLst>
          </p:cNvPr>
          <p:cNvCxnSpPr>
            <a:cxnSpLocks/>
            <a:stCxn id="63" idx="2"/>
            <a:endCxn id="2126" idx="0"/>
          </p:cNvCxnSpPr>
          <p:nvPr/>
        </p:nvCxnSpPr>
        <p:spPr>
          <a:xfrm rot="16200000" flipH="1">
            <a:off x="8181976" y="3860800"/>
            <a:ext cx="1008062" cy="15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13CA42B-B936-4392-8C2F-E3C28224F557}"/>
              </a:ext>
            </a:extLst>
          </p:cNvPr>
          <p:cNvCxnSpPr>
            <a:stCxn id="63" idx="3"/>
          </p:cNvCxnSpPr>
          <p:nvPr/>
        </p:nvCxnSpPr>
        <p:spPr>
          <a:xfrm flipV="1">
            <a:off x="9259888" y="2782888"/>
            <a:ext cx="838200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25160A4-CCF9-4777-A4BE-27CF6786B8CF}"/>
              </a:ext>
            </a:extLst>
          </p:cNvPr>
          <p:cNvCxnSpPr>
            <a:stCxn id="2115" idx="3"/>
            <a:endCxn id="22" idx="1"/>
          </p:cNvCxnSpPr>
          <p:nvPr/>
        </p:nvCxnSpPr>
        <p:spPr>
          <a:xfrm>
            <a:off x="2987675" y="3444875"/>
            <a:ext cx="573088" cy="15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FEBB851-A1FF-489F-9B9C-99F61E1FE019}"/>
              </a:ext>
            </a:extLst>
          </p:cNvPr>
          <p:cNvCxnSpPr>
            <a:cxnSpLocks/>
            <a:stCxn id="9" idx="3"/>
            <a:endCxn id="2115" idx="1"/>
          </p:cNvCxnSpPr>
          <p:nvPr/>
        </p:nvCxnSpPr>
        <p:spPr>
          <a:xfrm flipV="1">
            <a:off x="1484313" y="3444875"/>
            <a:ext cx="530225" cy="4286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95">
            <a:extLst>
              <a:ext uri="{FF2B5EF4-FFF2-40B4-BE49-F238E27FC236}">
                <a16:creationId xmlns:a16="http://schemas.microsoft.com/office/drawing/2014/main" id="{C695B267-2E5D-4839-B909-D671D3F7CA30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3851275"/>
            <a:ext cx="2085975" cy="1209675"/>
            <a:chOff x="5406036" y="3851108"/>
            <a:chExt cx="1933037" cy="121004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2208461-9B9D-412D-90F2-C6712EE77FC8}"/>
                </a:ext>
              </a:extLst>
            </p:cNvPr>
            <p:cNvSpPr/>
            <p:nvPr/>
          </p:nvSpPr>
          <p:spPr>
            <a:xfrm>
              <a:off x="5406036" y="3851108"/>
              <a:ext cx="1933037" cy="12100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C53D3-F31E-4A76-9840-FC8870D15793}"/>
                </a:ext>
              </a:extLst>
            </p:cNvPr>
            <p:cNvSpPr/>
            <p:nvPr/>
          </p:nvSpPr>
          <p:spPr>
            <a:xfrm>
              <a:off x="5601693" y="3955915"/>
              <a:ext cx="1524069" cy="401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Telemetry Data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8793BB-4B56-4C25-ACF1-07189A9E4788}"/>
                </a:ext>
              </a:extLst>
            </p:cNvPr>
            <p:cNvSpPr/>
            <p:nvPr/>
          </p:nvSpPr>
          <p:spPr>
            <a:xfrm>
              <a:off x="5610520" y="4508532"/>
              <a:ext cx="1524069" cy="401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Streamed Data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Image, Video</a:t>
              </a: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1D6B631-31BB-43D5-AF12-18A33C4F36E7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7339013" y="2778125"/>
            <a:ext cx="771525" cy="47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9" name="Group 26">
            <a:extLst>
              <a:ext uri="{FF2B5EF4-FFF2-40B4-BE49-F238E27FC236}">
                <a16:creationId xmlns:a16="http://schemas.microsoft.com/office/drawing/2014/main" id="{85091E7A-37EB-419B-A2DE-A7FF4CE29AB6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911350"/>
            <a:ext cx="2084388" cy="1735138"/>
            <a:chOff x="5253875" y="1910668"/>
            <a:chExt cx="2085877" cy="17362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F40BB27-A8DA-4737-880A-11EB2845B34E}"/>
                </a:ext>
              </a:extLst>
            </p:cNvPr>
            <p:cNvSpPr/>
            <p:nvPr/>
          </p:nvSpPr>
          <p:spPr>
            <a:xfrm>
              <a:off x="5253875" y="1910668"/>
              <a:ext cx="2085877" cy="1736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098" name="Group 18">
              <a:extLst>
                <a:ext uri="{FF2B5EF4-FFF2-40B4-BE49-F238E27FC236}">
                  <a16:creationId xmlns:a16="http://schemas.microsoft.com/office/drawing/2014/main" id="{84BD77A6-0055-4D6D-9594-FF7EA2792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2512" y="2561853"/>
              <a:ext cx="1669145" cy="392185"/>
              <a:chOff x="5472512" y="2542603"/>
              <a:chExt cx="1669145" cy="39218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BAD192-EFD6-40ED-B4ED-C62D78978E18}"/>
                  </a:ext>
                </a:extLst>
              </p:cNvPr>
              <p:cNvSpPr/>
              <p:nvPr/>
            </p:nvSpPr>
            <p:spPr>
              <a:xfrm>
                <a:off x="5473106" y="2542715"/>
                <a:ext cx="1668066" cy="3923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Device Config</a:t>
                </a:r>
              </a:p>
            </p:txBody>
          </p:sp>
          <p:pic>
            <p:nvPicPr>
              <p:cNvPr id="2106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697E10ED-3F2F-468E-9757-06669ED2A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470" y="2562280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99" name="Group 19">
              <a:extLst>
                <a:ext uri="{FF2B5EF4-FFF2-40B4-BE49-F238E27FC236}">
                  <a16:creationId xmlns:a16="http://schemas.microsoft.com/office/drawing/2014/main" id="{B8DCECD6-DDC3-4F3F-9122-09D2FD00C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204" y="2013980"/>
              <a:ext cx="1660916" cy="402037"/>
              <a:chOff x="5481204" y="2013980"/>
              <a:chExt cx="1660916" cy="40203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93EA61F-A88E-45F6-9A1D-1BA633CF7A56}"/>
                  </a:ext>
                </a:extLst>
              </p:cNvPr>
              <p:cNvSpPr/>
              <p:nvPr/>
            </p:nvSpPr>
            <p:spPr>
              <a:xfrm>
                <a:off x="5481050" y="2013923"/>
                <a:ext cx="1661712" cy="4018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Device Registration</a:t>
                </a:r>
              </a:p>
            </p:txBody>
          </p:sp>
          <p:pic>
            <p:nvPicPr>
              <p:cNvPr id="2104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F74AA39A-8322-4C02-A899-05B0E261BC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4875" y="2051308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00" name="Group 17">
              <a:extLst>
                <a:ext uri="{FF2B5EF4-FFF2-40B4-BE49-F238E27FC236}">
                  <a16:creationId xmlns:a16="http://schemas.microsoft.com/office/drawing/2014/main" id="{E318617B-4464-4336-9C60-847BDAF1B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8069" y="3110550"/>
              <a:ext cx="1634426" cy="402037"/>
              <a:chOff x="5507694" y="3110550"/>
              <a:chExt cx="1634426" cy="402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2CB882-575A-49A2-BC37-F0BCA3BDA630}"/>
                  </a:ext>
                </a:extLst>
              </p:cNvPr>
              <p:cNvSpPr/>
              <p:nvPr/>
            </p:nvSpPr>
            <p:spPr>
              <a:xfrm>
                <a:off x="5508149" y="3110008"/>
                <a:ext cx="1634705" cy="4018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Remote Command</a:t>
                </a:r>
              </a:p>
            </p:txBody>
          </p:sp>
          <p:pic>
            <p:nvPicPr>
              <p:cNvPr id="2102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35A9FF2A-3344-4C57-8115-F6CC76DA32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343" y="3138966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080" name="Group 46">
            <a:extLst>
              <a:ext uri="{FF2B5EF4-FFF2-40B4-BE49-F238E27FC236}">
                <a16:creationId xmlns:a16="http://schemas.microsoft.com/office/drawing/2014/main" id="{D62B61A7-F9EC-4813-84E0-04003ADC5245}"/>
              </a:ext>
            </a:extLst>
          </p:cNvPr>
          <p:cNvGrpSpPr>
            <a:grpSpLocks/>
          </p:cNvGrpSpPr>
          <p:nvPr/>
        </p:nvGrpSpPr>
        <p:grpSpPr bwMode="auto">
          <a:xfrm>
            <a:off x="10317163" y="2719388"/>
            <a:ext cx="1319212" cy="1198562"/>
            <a:chOff x="10316683" y="2719544"/>
            <a:chExt cx="1320260" cy="119839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7AD5896-DFCD-4AB5-A6E4-79B4B8E6A569}"/>
                </a:ext>
              </a:extLst>
            </p:cNvPr>
            <p:cNvSpPr/>
            <p:nvPr/>
          </p:nvSpPr>
          <p:spPr>
            <a:xfrm>
              <a:off x="10316683" y="2719544"/>
              <a:ext cx="1288485" cy="1198396"/>
            </a:xfrm>
            <a:prstGeom prst="roundRect">
              <a:avLst>
                <a:gd name="adj" fmla="val 2469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094" name="Group 84">
              <a:extLst>
                <a:ext uri="{FF2B5EF4-FFF2-40B4-BE49-F238E27FC236}">
                  <a16:creationId xmlns:a16="http://schemas.microsoft.com/office/drawing/2014/main" id="{73DDDAE1-3B73-435D-8F84-68C8AC7BC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41832" y="2955626"/>
              <a:ext cx="1295111" cy="836760"/>
              <a:chOff x="10348618" y="2888752"/>
              <a:chExt cx="1295111" cy="836760"/>
            </a:xfrm>
          </p:grpSpPr>
          <p:pic>
            <p:nvPicPr>
              <p:cNvPr id="2095" name="Picture 28" descr="Announcing Azure Mobile Apps v4.2.0 for .NET - Xamarin Blog">
                <a:extLst>
                  <a:ext uri="{FF2B5EF4-FFF2-40B4-BE49-F238E27FC236}">
                    <a16:creationId xmlns:a16="http://schemas.microsoft.com/office/drawing/2014/main" id="{EBBB98C2-0A1D-48D2-BA87-CFAE35A1F5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7948" y="2888752"/>
                <a:ext cx="962877" cy="505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6" name="TextBox 87">
                <a:extLst>
                  <a:ext uri="{FF2B5EF4-FFF2-40B4-BE49-F238E27FC236}">
                    <a16:creationId xmlns:a16="http://schemas.microsoft.com/office/drawing/2014/main" id="{52A013BB-09CC-485D-8FFD-E58810EDA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8618" y="3448551"/>
                <a:ext cx="1295111" cy="27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Mobile App</a:t>
                </a:r>
              </a:p>
            </p:txBody>
          </p:sp>
        </p:grpSp>
      </p:grpSp>
      <p:grpSp>
        <p:nvGrpSpPr>
          <p:cNvPr id="2081" name="Group 45">
            <a:extLst>
              <a:ext uri="{FF2B5EF4-FFF2-40B4-BE49-F238E27FC236}">
                <a16:creationId xmlns:a16="http://schemas.microsoft.com/office/drawing/2014/main" id="{5EDEFB8D-439C-4375-9DAC-45A87E728336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954213"/>
            <a:ext cx="1155700" cy="3840162"/>
            <a:chOff x="365916" y="1953577"/>
            <a:chExt cx="1155370" cy="38408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1D9DC1-5424-446A-A8D6-A7EC33EAD7EB}"/>
                </a:ext>
              </a:extLst>
            </p:cNvPr>
            <p:cNvSpPr/>
            <p:nvPr/>
          </p:nvSpPr>
          <p:spPr>
            <a:xfrm>
              <a:off x="365916" y="1953577"/>
              <a:ext cx="1118868" cy="384083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083" name="Group 29">
              <a:extLst>
                <a:ext uri="{FF2B5EF4-FFF2-40B4-BE49-F238E27FC236}">
                  <a16:creationId xmlns:a16="http://schemas.microsoft.com/office/drawing/2014/main" id="{BBEC79A0-F583-4D4F-9EFD-8A9636B6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28" y="2107994"/>
              <a:ext cx="1064652" cy="1116688"/>
              <a:chOff x="424428" y="2107994"/>
              <a:chExt cx="1064652" cy="1116688"/>
            </a:xfrm>
          </p:grpSpPr>
          <p:pic>
            <p:nvPicPr>
              <p:cNvPr id="2091" name="Picture 34" descr="Moxa Gateways Optimize Data Transfer from ModBus Edge Devices to Azure and  AWS Cloud Platforms | Automation World">
                <a:extLst>
                  <a:ext uri="{FF2B5EF4-FFF2-40B4-BE49-F238E27FC236}">
                    <a16:creationId xmlns:a16="http://schemas.microsoft.com/office/drawing/2014/main" id="{F8773B65-7BCD-4DA1-AFFA-521F833F20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47" y="2107994"/>
                <a:ext cx="592937" cy="704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2" name="TextBox 67">
                <a:extLst>
                  <a:ext uri="{FF2B5EF4-FFF2-40B4-BE49-F238E27FC236}">
                    <a16:creationId xmlns:a16="http://schemas.microsoft.com/office/drawing/2014/main" id="{847D0B30-7285-4D85-B2B9-F94CB1986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8" y="2762937"/>
                <a:ext cx="1064652" cy="46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Industrial Devices</a:t>
                </a:r>
              </a:p>
            </p:txBody>
          </p:sp>
        </p:grpSp>
        <p:grpSp>
          <p:nvGrpSpPr>
            <p:cNvPr id="2084" name="Group 30">
              <a:extLst>
                <a:ext uri="{FF2B5EF4-FFF2-40B4-BE49-F238E27FC236}">
                  <a16:creationId xmlns:a16="http://schemas.microsoft.com/office/drawing/2014/main" id="{1159DA18-9D86-4B58-A3A9-58B751B5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83" y="4483799"/>
              <a:ext cx="1118603" cy="1149880"/>
              <a:chOff x="395552" y="4333352"/>
              <a:chExt cx="1118603" cy="1149880"/>
            </a:xfrm>
          </p:grpSpPr>
          <p:pic>
            <p:nvPicPr>
              <p:cNvPr id="2089" name="Picture 40" descr="Azure Virtual Machine Png, Transparent Png - kindpng">
                <a:extLst>
                  <a:ext uri="{FF2B5EF4-FFF2-40B4-BE49-F238E27FC236}">
                    <a16:creationId xmlns:a16="http://schemas.microsoft.com/office/drawing/2014/main" id="{F5D0A049-47D3-41BA-8949-3BC6AA0D9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00" y="4333352"/>
                <a:ext cx="705374" cy="662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0" name="TextBox 70">
                <a:extLst>
                  <a:ext uri="{FF2B5EF4-FFF2-40B4-BE49-F238E27FC236}">
                    <a16:creationId xmlns:a16="http://schemas.microsoft.com/office/drawing/2014/main" id="{2226014B-2C88-48ED-8001-5417D21B7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52" y="5021487"/>
                <a:ext cx="1118603" cy="46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Other Applications</a:t>
                </a:r>
              </a:p>
            </p:txBody>
          </p:sp>
        </p:grpSp>
        <p:grpSp>
          <p:nvGrpSpPr>
            <p:cNvPr id="2085" name="Group 36">
              <a:extLst>
                <a:ext uri="{FF2B5EF4-FFF2-40B4-BE49-F238E27FC236}">
                  <a16:creationId xmlns:a16="http://schemas.microsoft.com/office/drawing/2014/main" id="{06402212-3615-42ED-8431-92A38B91A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08" y="3380986"/>
              <a:ext cx="987143" cy="912972"/>
              <a:chOff x="1964648" y="3915743"/>
              <a:chExt cx="1136207" cy="932585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E37CABC7-F266-468D-9ACF-B4F7066D72D1}"/>
                  </a:ext>
                </a:extLst>
              </p:cNvPr>
              <p:cNvSpPr/>
              <p:nvPr/>
            </p:nvSpPr>
            <p:spPr>
              <a:xfrm>
                <a:off x="1964648" y="3915745"/>
                <a:ext cx="1136207" cy="932585"/>
              </a:xfrm>
              <a:prstGeom prst="roundRect">
                <a:avLst>
                  <a:gd name="adj" fmla="val 2469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2087" name="Picture 89">
                <a:extLst>
                  <a:ext uri="{FF2B5EF4-FFF2-40B4-BE49-F238E27FC236}">
                    <a16:creationId xmlns:a16="http://schemas.microsoft.com/office/drawing/2014/main" id="{986D33B0-0CB4-4A31-A758-B93D213474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262" y="3970660"/>
                <a:ext cx="499957" cy="408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8" name="TextBox 90">
                <a:extLst>
                  <a:ext uri="{FF2B5EF4-FFF2-40B4-BE49-F238E27FC236}">
                    <a16:creationId xmlns:a16="http://schemas.microsoft.com/office/drawing/2014/main" id="{D12DA485-F8A0-445E-B536-769005B28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713" y="4366001"/>
                <a:ext cx="788877" cy="47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Sensor Device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E104F-5819-4E27-B3D2-72737B301292}"/>
              </a:ext>
            </a:extLst>
          </p:cNvPr>
          <p:cNvSpPr/>
          <p:nvPr/>
        </p:nvSpPr>
        <p:spPr>
          <a:xfrm>
            <a:off x="10090150" y="1270000"/>
            <a:ext cx="1874838" cy="54006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AC7E1F-C63D-4CE1-9EB7-97B1FFF31283}"/>
              </a:ext>
            </a:extLst>
          </p:cNvPr>
          <p:cNvSpPr/>
          <p:nvPr/>
        </p:nvSpPr>
        <p:spPr>
          <a:xfrm>
            <a:off x="3709988" y="1276350"/>
            <a:ext cx="6013450" cy="5399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6B60BF-56A3-40DF-A809-C2E65F76401E}"/>
              </a:ext>
            </a:extLst>
          </p:cNvPr>
          <p:cNvSpPr/>
          <p:nvPr/>
        </p:nvSpPr>
        <p:spPr>
          <a:xfrm>
            <a:off x="180975" y="1270000"/>
            <a:ext cx="3109913" cy="540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077" name="Group 2">
            <a:extLst>
              <a:ext uri="{FF2B5EF4-FFF2-40B4-BE49-F238E27FC236}">
                <a16:creationId xmlns:a16="http://schemas.microsoft.com/office/drawing/2014/main" id="{EBB5A1C1-2FDD-446C-B14E-D0B4F27CEC0F}"/>
              </a:ext>
            </a:extLst>
          </p:cNvPr>
          <p:cNvGrpSpPr>
            <a:grpSpLocks/>
          </p:cNvGrpSpPr>
          <p:nvPr/>
        </p:nvGrpSpPr>
        <p:grpSpPr bwMode="auto">
          <a:xfrm>
            <a:off x="10391775" y="1660525"/>
            <a:ext cx="1155700" cy="942975"/>
            <a:chOff x="10392515" y="1659911"/>
            <a:chExt cx="1155032" cy="944107"/>
          </a:xfrm>
        </p:grpSpPr>
        <p:pic>
          <p:nvPicPr>
            <p:cNvPr id="3155" name="Picture 26" descr="Official Azure Icon Set">
              <a:extLst>
                <a:ext uri="{FF2B5EF4-FFF2-40B4-BE49-F238E27FC236}">
                  <a16:creationId xmlns:a16="http://schemas.microsoft.com/office/drawing/2014/main" id="{558249C6-6AF5-4FD2-A25F-B94C894F0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0161" y="1659911"/>
              <a:ext cx="519740" cy="51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6" name="TextBox 38">
              <a:extLst>
                <a:ext uri="{FF2B5EF4-FFF2-40B4-BE49-F238E27FC236}">
                  <a16:creationId xmlns:a16="http://schemas.microsoft.com/office/drawing/2014/main" id="{F7CCB220-78F4-4114-9806-A13AB3192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2515" y="2326632"/>
              <a:ext cx="1155032" cy="277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Web App</a:t>
              </a:r>
            </a:p>
          </p:txBody>
        </p:sp>
      </p:grpSp>
      <p:grpSp>
        <p:nvGrpSpPr>
          <p:cNvPr id="3078" name="Group 4">
            <a:extLst>
              <a:ext uri="{FF2B5EF4-FFF2-40B4-BE49-F238E27FC236}">
                <a16:creationId xmlns:a16="http://schemas.microsoft.com/office/drawing/2014/main" id="{AA4AB4BB-DF6A-4A56-B665-866CDABD0988}"/>
              </a:ext>
            </a:extLst>
          </p:cNvPr>
          <p:cNvGrpSpPr>
            <a:grpSpLocks/>
          </p:cNvGrpSpPr>
          <p:nvPr/>
        </p:nvGrpSpPr>
        <p:grpSpPr bwMode="auto">
          <a:xfrm>
            <a:off x="10342563" y="3832225"/>
            <a:ext cx="1293812" cy="1360488"/>
            <a:chOff x="10341832" y="3832806"/>
            <a:chExt cx="1295111" cy="1359894"/>
          </a:xfrm>
        </p:grpSpPr>
        <p:pic>
          <p:nvPicPr>
            <p:cNvPr id="3153" name="Picture 32" descr="35,147 Email Notification Icon Images, Stock Photos &amp; Vectors | Shutterstock">
              <a:extLst>
                <a:ext uri="{FF2B5EF4-FFF2-40B4-BE49-F238E27FC236}">
                  <a16:creationId xmlns:a16="http://schemas.microsoft.com/office/drawing/2014/main" id="{B7A3B571-9311-4004-8957-B5330F694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3661" y="3832806"/>
              <a:ext cx="852943" cy="91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4" name="TextBox 56">
              <a:extLst>
                <a:ext uri="{FF2B5EF4-FFF2-40B4-BE49-F238E27FC236}">
                  <a16:creationId xmlns:a16="http://schemas.microsoft.com/office/drawing/2014/main" id="{79E94083-33DD-49DE-A714-9D35910F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1832" y="4731268"/>
              <a:ext cx="1295111" cy="46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Notification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Alerts</a:t>
              </a:r>
            </a:p>
          </p:txBody>
        </p:sp>
      </p:grpSp>
      <p:grpSp>
        <p:nvGrpSpPr>
          <p:cNvPr id="3079" name="Group 6">
            <a:extLst>
              <a:ext uri="{FF2B5EF4-FFF2-40B4-BE49-F238E27FC236}">
                <a16:creationId xmlns:a16="http://schemas.microsoft.com/office/drawing/2014/main" id="{DE190DC9-5E58-4A6D-A859-3EF892C6D844}"/>
              </a:ext>
            </a:extLst>
          </p:cNvPr>
          <p:cNvGrpSpPr>
            <a:grpSpLocks/>
          </p:cNvGrpSpPr>
          <p:nvPr/>
        </p:nvGrpSpPr>
        <p:grpSpPr bwMode="auto">
          <a:xfrm>
            <a:off x="10382250" y="5462588"/>
            <a:ext cx="1295400" cy="936625"/>
            <a:chOff x="10382576" y="5461999"/>
            <a:chExt cx="1295111" cy="937464"/>
          </a:xfrm>
        </p:grpSpPr>
        <p:pic>
          <p:nvPicPr>
            <p:cNvPr id="3151" name="Picture 36" descr="Text,Azure,Font,Logo,Icon,Line,Material property,Electric  blue,Square,Graphics,Computer icon,Trademark,Symbol,Brand,Rectangle,Illustration  #137405 - Free Icon Library">
              <a:extLst>
                <a:ext uri="{FF2B5EF4-FFF2-40B4-BE49-F238E27FC236}">
                  <a16:creationId xmlns:a16="http://schemas.microsoft.com/office/drawing/2014/main" id="{14737B52-E0CC-4252-AA5A-2013BD7E1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505" y="5461999"/>
              <a:ext cx="775254" cy="775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2" name="TextBox 60">
              <a:extLst>
                <a:ext uri="{FF2B5EF4-FFF2-40B4-BE49-F238E27FC236}">
                  <a16:creationId xmlns:a16="http://schemas.microsoft.com/office/drawing/2014/main" id="{0957160D-863F-4A79-8216-C8E7BA2EE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2576" y="6122140"/>
              <a:ext cx="1295111" cy="27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Dashboard</a:t>
              </a:r>
            </a:p>
          </p:txBody>
        </p:sp>
      </p:grpSp>
      <p:grpSp>
        <p:nvGrpSpPr>
          <p:cNvPr id="3080" name="Group 11">
            <a:extLst>
              <a:ext uri="{FF2B5EF4-FFF2-40B4-BE49-F238E27FC236}">
                <a16:creationId xmlns:a16="http://schemas.microsoft.com/office/drawing/2014/main" id="{CC724D54-5243-428B-B643-146FA7493F55}"/>
              </a:ext>
            </a:extLst>
          </p:cNvPr>
          <p:cNvGrpSpPr>
            <a:grpSpLocks/>
          </p:cNvGrpSpPr>
          <p:nvPr/>
        </p:nvGrpSpPr>
        <p:grpSpPr bwMode="auto">
          <a:xfrm>
            <a:off x="7969250" y="4365625"/>
            <a:ext cx="1439863" cy="1992313"/>
            <a:chOff x="7968615" y="4366002"/>
            <a:chExt cx="1440852" cy="199209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6AC84B-50E5-48E7-96AE-50893037EFB6}"/>
                </a:ext>
              </a:extLst>
            </p:cNvPr>
            <p:cNvSpPr/>
            <p:nvPr/>
          </p:nvSpPr>
          <p:spPr>
            <a:xfrm>
              <a:off x="7968615" y="4366002"/>
              <a:ext cx="1440852" cy="19920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3147" name="Picture 10" descr="Official Azure Icon Set">
              <a:extLst>
                <a:ext uri="{FF2B5EF4-FFF2-40B4-BE49-F238E27FC236}">
                  <a16:creationId xmlns:a16="http://schemas.microsoft.com/office/drawing/2014/main" id="{E0D255AD-F24D-4022-AF92-1CF0FC4EA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745" y="4949279"/>
              <a:ext cx="595963" cy="64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8" name="Picture 20" descr="Postgres Icon #381571 - Free Icons Library">
              <a:extLst>
                <a:ext uri="{FF2B5EF4-FFF2-40B4-BE49-F238E27FC236}">
                  <a16:creationId xmlns:a16="http://schemas.microsoft.com/office/drawing/2014/main" id="{DD6CD3DF-92E4-4E20-90FF-1AD9EA04D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122" y="5658278"/>
              <a:ext cx="571437" cy="62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9" name="Picture 22" descr="Microsoft SQL Server - UNIFY Solutions">
              <a:extLst>
                <a:ext uri="{FF2B5EF4-FFF2-40B4-BE49-F238E27FC236}">
                  <a16:creationId xmlns:a16="http://schemas.microsoft.com/office/drawing/2014/main" id="{14D53CD8-78C9-44D5-BA04-689AAD0EE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270" y="5649771"/>
              <a:ext cx="571437" cy="62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0" name="TextBox 41">
              <a:extLst>
                <a:ext uri="{FF2B5EF4-FFF2-40B4-BE49-F238E27FC236}">
                  <a16:creationId xmlns:a16="http://schemas.microsoft.com/office/drawing/2014/main" id="{5F9B42BB-0009-4A12-8124-3E315F61C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8873" y="4366002"/>
              <a:ext cx="1314345" cy="646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Storage, Time Series DB, Blob, File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9E39C28-2BA3-4570-8D9B-DA9C151090E1}"/>
              </a:ext>
            </a:extLst>
          </p:cNvPr>
          <p:cNvSpPr/>
          <p:nvPr/>
        </p:nvSpPr>
        <p:spPr>
          <a:xfrm>
            <a:off x="3702050" y="760413"/>
            <a:ext cx="6021388" cy="38893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On Prem  </a:t>
            </a:r>
          </a:p>
        </p:txBody>
      </p:sp>
      <p:pic>
        <p:nvPicPr>
          <p:cNvPr id="3082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7179C34B-E1AC-4B21-B85E-1BBC3FAA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804863"/>
            <a:ext cx="606425" cy="298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53">
            <a:extLst>
              <a:ext uri="{FF2B5EF4-FFF2-40B4-BE49-F238E27FC236}">
                <a16:creationId xmlns:a16="http://schemas.microsoft.com/office/drawing/2014/main" id="{BC5D66C1-AFFC-4B92-8AF8-354934092D3C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758825"/>
            <a:ext cx="3132137" cy="368300"/>
            <a:chOff x="140685" y="779646"/>
            <a:chExt cx="3407344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D9E785-1808-4A0C-8524-644090F89E1F}"/>
                </a:ext>
              </a:extLst>
            </p:cNvPr>
            <p:cNvSpPr/>
            <p:nvPr/>
          </p:nvSpPr>
          <p:spPr>
            <a:xfrm>
              <a:off x="140685" y="779646"/>
              <a:ext cx="3407344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IoT Things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557BB6B-3324-4E26-B961-C2BB133BF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047" y="789198"/>
              <a:ext cx="445563" cy="3502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3084" name="Group 10">
            <a:extLst>
              <a:ext uri="{FF2B5EF4-FFF2-40B4-BE49-F238E27FC236}">
                <a16:creationId xmlns:a16="http://schemas.microsoft.com/office/drawing/2014/main" id="{7BECAF19-C7B8-4191-938E-D660A1F98DC3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429250"/>
            <a:ext cx="1347787" cy="1123950"/>
            <a:chOff x="5698268" y="5429426"/>
            <a:chExt cx="1348647" cy="11238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952C0C-6924-45DB-8810-69152E46BB76}"/>
                </a:ext>
              </a:extLst>
            </p:cNvPr>
            <p:cNvSpPr/>
            <p:nvPr/>
          </p:nvSpPr>
          <p:spPr>
            <a:xfrm>
              <a:off x="5698268" y="5429426"/>
              <a:ext cx="1348647" cy="11238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43" name="TextBox 73">
              <a:extLst>
                <a:ext uri="{FF2B5EF4-FFF2-40B4-BE49-F238E27FC236}">
                  <a16:creationId xmlns:a16="http://schemas.microsoft.com/office/drawing/2014/main" id="{7B3DB343-61E0-483A-BFAA-691B36B2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2973" y="6066532"/>
              <a:ext cx="1313942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Job : Process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Streamed Data</a:t>
              </a:r>
            </a:p>
          </p:txBody>
        </p:sp>
      </p:grpSp>
      <p:grpSp>
        <p:nvGrpSpPr>
          <p:cNvPr id="3085" name="Group 57">
            <a:extLst>
              <a:ext uri="{FF2B5EF4-FFF2-40B4-BE49-F238E27FC236}">
                <a16:creationId xmlns:a16="http://schemas.microsoft.com/office/drawing/2014/main" id="{B5BF8AAC-5BFF-4959-BB45-B811C0D24A75}"/>
              </a:ext>
            </a:extLst>
          </p:cNvPr>
          <p:cNvGrpSpPr>
            <a:grpSpLocks/>
          </p:cNvGrpSpPr>
          <p:nvPr/>
        </p:nvGrpSpPr>
        <p:grpSpPr bwMode="auto">
          <a:xfrm>
            <a:off x="2014538" y="3051175"/>
            <a:ext cx="981075" cy="1582738"/>
            <a:chOff x="1808611" y="2944256"/>
            <a:chExt cx="980265" cy="1582519"/>
          </a:xfrm>
        </p:grpSpPr>
        <p:pic>
          <p:nvPicPr>
            <p:cNvPr id="3140" name="Picture 2" descr="Getting Started with Azure IoT Edge on Ubuntu 18.04">
              <a:extLst>
                <a:ext uri="{FF2B5EF4-FFF2-40B4-BE49-F238E27FC236}">
                  <a16:creationId xmlns:a16="http://schemas.microsoft.com/office/drawing/2014/main" id="{5479AB32-72E9-4B66-B25B-95F812393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611" y="2944256"/>
              <a:ext cx="973187" cy="78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1" name="TextBox 48">
              <a:extLst>
                <a:ext uri="{FF2B5EF4-FFF2-40B4-BE49-F238E27FC236}">
                  <a16:creationId xmlns:a16="http://schemas.microsoft.com/office/drawing/2014/main" id="{86441825-4523-40D6-BF1F-3C95F9B00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476" y="3696084"/>
              <a:ext cx="894400" cy="83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Custom Docker  EDGE 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Device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9EC478D-8AB0-4BD5-9848-4303440A5ECC}"/>
              </a:ext>
            </a:extLst>
          </p:cNvPr>
          <p:cNvSpPr/>
          <p:nvPr/>
        </p:nvSpPr>
        <p:spPr>
          <a:xfrm>
            <a:off x="193675" y="122238"/>
            <a:ext cx="11780838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Internet of Things High Level Diagram (on prem) </a:t>
            </a:r>
          </a:p>
        </p:txBody>
      </p:sp>
      <p:grpSp>
        <p:nvGrpSpPr>
          <p:cNvPr id="3087" name="Group 68">
            <a:extLst>
              <a:ext uri="{FF2B5EF4-FFF2-40B4-BE49-F238E27FC236}">
                <a16:creationId xmlns:a16="http://schemas.microsoft.com/office/drawing/2014/main" id="{123A9F29-9A14-4CB0-96A5-D1A8E1E17974}"/>
              </a:ext>
            </a:extLst>
          </p:cNvPr>
          <p:cNvGrpSpPr>
            <a:grpSpLocks/>
          </p:cNvGrpSpPr>
          <p:nvPr/>
        </p:nvGrpSpPr>
        <p:grpSpPr bwMode="auto">
          <a:xfrm>
            <a:off x="8110538" y="2209800"/>
            <a:ext cx="1149350" cy="1147763"/>
            <a:chOff x="5867363" y="3394263"/>
            <a:chExt cx="1150476" cy="1149106"/>
          </a:xfrm>
        </p:grpSpPr>
        <p:pic>
          <p:nvPicPr>
            <p:cNvPr id="3137" name="Picture 30" descr="Azure API Management (@AzureApiMgmt) / Twitter">
              <a:extLst>
                <a:ext uri="{FF2B5EF4-FFF2-40B4-BE49-F238E27FC236}">
                  <a16:creationId xmlns:a16="http://schemas.microsoft.com/office/drawing/2014/main" id="{08BE1606-FBFD-432C-BC18-FFECB68C0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463738"/>
              <a:ext cx="738137" cy="7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8" name="TextBox 39">
              <a:extLst>
                <a:ext uri="{FF2B5EF4-FFF2-40B4-BE49-F238E27FC236}">
                  <a16:creationId xmlns:a16="http://schemas.microsoft.com/office/drawing/2014/main" id="{B1993279-88DA-482D-AD12-1AA14E3E4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8958" y="4167926"/>
              <a:ext cx="842465" cy="27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Web API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6AE4BF8-3800-4F85-9FD9-5C96316C516F}"/>
                </a:ext>
              </a:extLst>
            </p:cNvPr>
            <p:cNvSpPr/>
            <p:nvPr/>
          </p:nvSpPr>
          <p:spPr>
            <a:xfrm>
              <a:off x="5867363" y="3394263"/>
              <a:ext cx="1150476" cy="11491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88" name="Group 7">
            <a:extLst>
              <a:ext uri="{FF2B5EF4-FFF2-40B4-BE49-F238E27FC236}">
                <a16:creationId xmlns:a16="http://schemas.microsoft.com/office/drawing/2014/main" id="{33D3A537-BEDE-48C3-9EC2-9A63C3D71643}"/>
              </a:ext>
            </a:extLst>
          </p:cNvPr>
          <p:cNvGrpSpPr>
            <a:grpSpLocks/>
          </p:cNvGrpSpPr>
          <p:nvPr/>
        </p:nvGrpSpPr>
        <p:grpSpPr bwMode="auto">
          <a:xfrm>
            <a:off x="10090150" y="766763"/>
            <a:ext cx="1874838" cy="401637"/>
            <a:chOff x="10098294" y="774464"/>
            <a:chExt cx="1875533" cy="40034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B8EE9D7-4083-4F21-BD2D-158EA99B7C3D}"/>
                </a:ext>
              </a:extLst>
            </p:cNvPr>
            <p:cNvSpPr/>
            <p:nvPr/>
          </p:nvSpPr>
          <p:spPr>
            <a:xfrm>
              <a:off x="10098294" y="774464"/>
              <a:ext cx="1875533" cy="4003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UI Apps</a:t>
              </a:r>
            </a:p>
          </p:txBody>
        </p:sp>
        <p:pic>
          <p:nvPicPr>
            <p:cNvPr id="3136" name="Picture 26" descr="Official Azure Icon Set">
              <a:extLst>
                <a:ext uri="{FF2B5EF4-FFF2-40B4-BE49-F238E27FC236}">
                  <a16:creationId xmlns:a16="http://schemas.microsoft.com/office/drawing/2014/main" id="{C97CC5F8-70D2-454C-A634-09DA608BD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2435" y="824915"/>
              <a:ext cx="278793" cy="278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375277-4EF3-42B7-9B2C-3B714E987DE6}"/>
              </a:ext>
            </a:extLst>
          </p:cNvPr>
          <p:cNvSpPr/>
          <p:nvPr/>
        </p:nvSpPr>
        <p:spPr>
          <a:xfrm>
            <a:off x="4421188" y="1736725"/>
            <a:ext cx="3165475" cy="3471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CB618C-9D63-492D-8EB0-D51D3A222586}"/>
              </a:ext>
            </a:extLst>
          </p:cNvPr>
          <p:cNvSpPr/>
          <p:nvPr/>
        </p:nvSpPr>
        <p:spPr>
          <a:xfrm>
            <a:off x="3560763" y="2640013"/>
            <a:ext cx="971550" cy="16144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91" name="TextBox 27">
            <a:extLst>
              <a:ext uri="{FF2B5EF4-FFF2-40B4-BE49-F238E27FC236}">
                <a16:creationId xmlns:a16="http://schemas.microsoft.com/office/drawing/2014/main" id="{5F5FB02E-12E7-4A53-B4BD-0F88F2B71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470275"/>
            <a:ext cx="817563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Custom Cloud Gateway</a:t>
            </a:r>
          </a:p>
        </p:txBody>
      </p:sp>
      <p:pic>
        <p:nvPicPr>
          <p:cNvPr id="3092" name="Picture 8" descr="IoT Hub | Microsoft Azure Mono">
            <a:extLst>
              <a:ext uri="{FF2B5EF4-FFF2-40B4-BE49-F238E27FC236}">
                <a16:creationId xmlns:a16="http://schemas.microsoft.com/office/drawing/2014/main" id="{AC0067AF-A947-4B94-8CA9-F7C55105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103563"/>
            <a:ext cx="3079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BC1B617-2D6B-4166-A3FF-C4352049E78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6036469" y="5169694"/>
            <a:ext cx="519112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EE40E0-DA96-4094-8679-5DCB9481D284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969125" y="5362575"/>
            <a:ext cx="1000125" cy="628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C2E0CE-7DAF-4901-B65C-DF88B0E3ACAD}"/>
              </a:ext>
            </a:extLst>
          </p:cNvPr>
          <p:cNvCxnSpPr>
            <a:cxnSpLocks/>
            <a:stCxn id="63" idx="2"/>
            <a:endCxn id="3150" idx="0"/>
          </p:cNvCxnSpPr>
          <p:nvPr/>
        </p:nvCxnSpPr>
        <p:spPr>
          <a:xfrm rot="16200000" flipH="1">
            <a:off x="8181976" y="3860800"/>
            <a:ext cx="1008062" cy="15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3706B8-3AFB-45B0-9276-EC5B8DB3F657}"/>
              </a:ext>
            </a:extLst>
          </p:cNvPr>
          <p:cNvCxnSpPr>
            <a:stCxn id="63" idx="3"/>
          </p:cNvCxnSpPr>
          <p:nvPr/>
        </p:nvCxnSpPr>
        <p:spPr>
          <a:xfrm flipV="1">
            <a:off x="9259888" y="2782888"/>
            <a:ext cx="838200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ADBDAF3-D772-49D3-B74D-E534B5C14583}"/>
              </a:ext>
            </a:extLst>
          </p:cNvPr>
          <p:cNvCxnSpPr>
            <a:stCxn id="3140" idx="3"/>
            <a:endCxn id="22" idx="1"/>
          </p:cNvCxnSpPr>
          <p:nvPr/>
        </p:nvCxnSpPr>
        <p:spPr>
          <a:xfrm>
            <a:off x="2987675" y="3444875"/>
            <a:ext cx="573088" cy="15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9451A0-4F3C-42A5-AFD9-023D0BB426BF}"/>
              </a:ext>
            </a:extLst>
          </p:cNvPr>
          <p:cNvCxnSpPr>
            <a:cxnSpLocks/>
            <a:endCxn id="3140" idx="1"/>
          </p:cNvCxnSpPr>
          <p:nvPr/>
        </p:nvCxnSpPr>
        <p:spPr>
          <a:xfrm flipV="1">
            <a:off x="1484313" y="3444875"/>
            <a:ext cx="530225" cy="3587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9" name="Group 95">
            <a:extLst>
              <a:ext uri="{FF2B5EF4-FFF2-40B4-BE49-F238E27FC236}">
                <a16:creationId xmlns:a16="http://schemas.microsoft.com/office/drawing/2014/main" id="{D467C549-ED2D-4233-8CB6-DF007B89E2BC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3851275"/>
            <a:ext cx="2085975" cy="1209675"/>
            <a:chOff x="5406036" y="3851108"/>
            <a:chExt cx="1933037" cy="1210042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E5CF5A2-2EFC-42EA-B14E-A9A68A17F194}"/>
                </a:ext>
              </a:extLst>
            </p:cNvPr>
            <p:cNvSpPr/>
            <p:nvPr/>
          </p:nvSpPr>
          <p:spPr>
            <a:xfrm>
              <a:off x="5406036" y="3851108"/>
              <a:ext cx="1933037" cy="12100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3D27AD-B83F-4BB4-9CC4-7D3BBE9A2204}"/>
                </a:ext>
              </a:extLst>
            </p:cNvPr>
            <p:cNvSpPr/>
            <p:nvPr/>
          </p:nvSpPr>
          <p:spPr>
            <a:xfrm>
              <a:off x="5601693" y="3955915"/>
              <a:ext cx="1524069" cy="401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Telemetry Data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344FD7-B33D-47AF-BE46-117F678AAAF1}"/>
                </a:ext>
              </a:extLst>
            </p:cNvPr>
            <p:cNvSpPr/>
            <p:nvPr/>
          </p:nvSpPr>
          <p:spPr>
            <a:xfrm>
              <a:off x="5610520" y="4508532"/>
              <a:ext cx="1524069" cy="4017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Streamed Data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Image, Video</a:t>
              </a: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345A67F-7F68-453E-AA54-0B8EE17F3E0A}"/>
              </a:ext>
            </a:extLst>
          </p:cNvPr>
          <p:cNvCxnSpPr>
            <a:stCxn id="86" idx="3"/>
            <a:endCxn id="63" idx="1"/>
          </p:cNvCxnSpPr>
          <p:nvPr/>
        </p:nvCxnSpPr>
        <p:spPr>
          <a:xfrm>
            <a:off x="7339013" y="2778125"/>
            <a:ext cx="771525" cy="47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1" name="Picture 30" descr="Azure API Management (@AzureApiMgmt) / Twitter">
            <a:extLst>
              <a:ext uri="{FF2B5EF4-FFF2-40B4-BE49-F238E27FC236}">
                <a16:creationId xmlns:a16="http://schemas.microsoft.com/office/drawing/2014/main" id="{B9416CD8-899A-4BBC-9A11-03CD3B10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943100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TextBox 75">
            <a:extLst>
              <a:ext uri="{FF2B5EF4-FFF2-40B4-BE49-F238E27FC236}">
                <a16:creationId xmlns:a16="http://schemas.microsoft.com/office/drawing/2014/main" id="{AFB9686D-20CC-41AB-B649-C8678F4EB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2300288"/>
            <a:ext cx="841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IoT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Web API</a:t>
            </a:r>
          </a:p>
        </p:txBody>
      </p:sp>
      <p:pic>
        <p:nvPicPr>
          <p:cNvPr id="3103" name="Picture 2">
            <a:extLst>
              <a:ext uri="{FF2B5EF4-FFF2-40B4-BE49-F238E27FC236}">
                <a16:creationId xmlns:a16="http://schemas.microsoft.com/office/drawing/2014/main" id="{288BC72D-710D-4214-AFF8-2219DFB2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5507038"/>
            <a:ext cx="5540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04" name="Group 78">
            <a:extLst>
              <a:ext uri="{FF2B5EF4-FFF2-40B4-BE49-F238E27FC236}">
                <a16:creationId xmlns:a16="http://schemas.microsoft.com/office/drawing/2014/main" id="{B3F74D90-07A8-45CA-9823-749FC97CEEB3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911350"/>
            <a:ext cx="2084388" cy="1735138"/>
            <a:chOff x="5253875" y="1910668"/>
            <a:chExt cx="2085877" cy="17362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34311E3-930C-41A3-8328-C16759D08B7E}"/>
                </a:ext>
              </a:extLst>
            </p:cNvPr>
            <p:cNvSpPr/>
            <p:nvPr/>
          </p:nvSpPr>
          <p:spPr>
            <a:xfrm>
              <a:off x="5253875" y="1910668"/>
              <a:ext cx="2085877" cy="17362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123" name="Group 80">
              <a:extLst>
                <a:ext uri="{FF2B5EF4-FFF2-40B4-BE49-F238E27FC236}">
                  <a16:creationId xmlns:a16="http://schemas.microsoft.com/office/drawing/2014/main" id="{4C82C23B-8805-4C55-AE1A-BBBD7A713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2512" y="2561853"/>
              <a:ext cx="1669145" cy="392185"/>
              <a:chOff x="5472512" y="2542603"/>
              <a:chExt cx="1669145" cy="39218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AF074B8-5004-4B09-9C7A-CAB60C016C00}"/>
                  </a:ext>
                </a:extLst>
              </p:cNvPr>
              <p:cNvSpPr/>
              <p:nvPr/>
            </p:nvSpPr>
            <p:spPr>
              <a:xfrm>
                <a:off x="5473106" y="2542715"/>
                <a:ext cx="1668066" cy="3923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Device Config</a:t>
                </a:r>
              </a:p>
            </p:txBody>
          </p:sp>
          <p:pic>
            <p:nvPicPr>
              <p:cNvPr id="3131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A149DD89-9A29-4178-9DD0-63736E3911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9470" y="2562280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24" name="Group 81">
              <a:extLst>
                <a:ext uri="{FF2B5EF4-FFF2-40B4-BE49-F238E27FC236}">
                  <a16:creationId xmlns:a16="http://schemas.microsoft.com/office/drawing/2014/main" id="{204EEEA5-EEC4-4D8C-8380-3E4CE333D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204" y="2013980"/>
              <a:ext cx="1660916" cy="402037"/>
              <a:chOff x="5481204" y="2013980"/>
              <a:chExt cx="1660916" cy="40203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0DA2CD7-9835-498E-93F8-2215FAA1841E}"/>
                  </a:ext>
                </a:extLst>
              </p:cNvPr>
              <p:cNvSpPr/>
              <p:nvPr/>
            </p:nvSpPr>
            <p:spPr>
              <a:xfrm>
                <a:off x="5481050" y="2013923"/>
                <a:ext cx="1661712" cy="4018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Device Registration</a:t>
                </a:r>
              </a:p>
            </p:txBody>
          </p:sp>
          <p:pic>
            <p:nvPicPr>
              <p:cNvPr id="3129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BBEF9841-F562-4C83-8F69-6E232ABA6B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4875" y="2051308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25" name="Group 82">
              <a:extLst>
                <a:ext uri="{FF2B5EF4-FFF2-40B4-BE49-F238E27FC236}">
                  <a16:creationId xmlns:a16="http://schemas.microsoft.com/office/drawing/2014/main" id="{AB3C3703-8C41-40F1-9E31-C4548493C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8069" y="3110550"/>
              <a:ext cx="1634426" cy="402037"/>
              <a:chOff x="5507694" y="3110550"/>
              <a:chExt cx="1634426" cy="40203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E17CDCA-BB0F-4CF2-B01F-9488DF306BC5}"/>
                  </a:ext>
                </a:extLst>
              </p:cNvPr>
              <p:cNvSpPr/>
              <p:nvPr/>
            </p:nvSpPr>
            <p:spPr>
              <a:xfrm>
                <a:off x="5508149" y="3110008"/>
                <a:ext cx="1634705" cy="40189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/>
                  <a:t>Remote Command</a:t>
                </a:r>
              </a:p>
            </p:txBody>
          </p:sp>
          <p:pic>
            <p:nvPicPr>
              <p:cNvPr id="3127" name="Picture 44" descr="Royal azure blue settings 5 icon - Free royal azure blue settings icons">
                <a:extLst>
                  <a:ext uri="{FF2B5EF4-FFF2-40B4-BE49-F238E27FC236}">
                    <a16:creationId xmlns:a16="http://schemas.microsoft.com/office/drawing/2014/main" id="{3CDAE340-1E7A-40BC-AB42-AB8DD6698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7343" y="3138966"/>
                <a:ext cx="355451" cy="32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5" name="Group 91">
            <a:extLst>
              <a:ext uri="{FF2B5EF4-FFF2-40B4-BE49-F238E27FC236}">
                <a16:creationId xmlns:a16="http://schemas.microsoft.com/office/drawing/2014/main" id="{85F40D95-4897-4BFC-B5AE-7E1924532371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954213"/>
            <a:ext cx="1155700" cy="3840162"/>
            <a:chOff x="365916" y="1953577"/>
            <a:chExt cx="1155370" cy="3840831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EBC833-FFE6-4170-947D-7C8A88FB5ACB}"/>
                </a:ext>
              </a:extLst>
            </p:cNvPr>
            <p:cNvSpPr/>
            <p:nvPr/>
          </p:nvSpPr>
          <p:spPr>
            <a:xfrm>
              <a:off x="365916" y="1953577"/>
              <a:ext cx="1118868" cy="384083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112" name="Group 93">
              <a:extLst>
                <a:ext uri="{FF2B5EF4-FFF2-40B4-BE49-F238E27FC236}">
                  <a16:creationId xmlns:a16="http://schemas.microsoft.com/office/drawing/2014/main" id="{0423659B-52A6-42FD-92DD-F5FE1D0C5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28" y="2107994"/>
              <a:ext cx="1064652" cy="1116688"/>
              <a:chOff x="424428" y="2107994"/>
              <a:chExt cx="1064652" cy="1116688"/>
            </a:xfrm>
          </p:grpSpPr>
          <p:pic>
            <p:nvPicPr>
              <p:cNvPr id="3120" name="Picture 34" descr="Moxa Gateways Optimize Data Transfer from ModBus Edge Devices to Azure and  AWS Cloud Platforms | Automation World">
                <a:extLst>
                  <a:ext uri="{FF2B5EF4-FFF2-40B4-BE49-F238E27FC236}">
                    <a16:creationId xmlns:a16="http://schemas.microsoft.com/office/drawing/2014/main" id="{631D1777-7090-4DBE-ACC9-652981725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647" y="2107994"/>
                <a:ext cx="592937" cy="704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21" name="TextBox 105">
                <a:extLst>
                  <a:ext uri="{FF2B5EF4-FFF2-40B4-BE49-F238E27FC236}">
                    <a16:creationId xmlns:a16="http://schemas.microsoft.com/office/drawing/2014/main" id="{039DACF6-2DD3-45D7-93FB-BE141B82F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8" y="2762937"/>
                <a:ext cx="1064652" cy="46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Industrial Devices</a:t>
                </a:r>
              </a:p>
            </p:txBody>
          </p:sp>
        </p:grpSp>
        <p:grpSp>
          <p:nvGrpSpPr>
            <p:cNvPr id="3113" name="Group 96">
              <a:extLst>
                <a:ext uri="{FF2B5EF4-FFF2-40B4-BE49-F238E27FC236}">
                  <a16:creationId xmlns:a16="http://schemas.microsoft.com/office/drawing/2014/main" id="{BA665AE7-F831-41A6-A5EC-135612543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83" y="4483799"/>
              <a:ext cx="1118603" cy="1149880"/>
              <a:chOff x="395552" y="4333352"/>
              <a:chExt cx="1118603" cy="1149880"/>
            </a:xfrm>
          </p:grpSpPr>
          <p:pic>
            <p:nvPicPr>
              <p:cNvPr id="3118" name="Picture 40" descr="Azure Virtual Machine Png, Transparent Png - kindpng">
                <a:extLst>
                  <a:ext uri="{FF2B5EF4-FFF2-40B4-BE49-F238E27FC236}">
                    <a16:creationId xmlns:a16="http://schemas.microsoft.com/office/drawing/2014/main" id="{27A9A4F5-2CA1-48A9-AA61-60FF4C54A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00" y="4333352"/>
                <a:ext cx="705374" cy="662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19" name="TextBox 103">
                <a:extLst>
                  <a:ext uri="{FF2B5EF4-FFF2-40B4-BE49-F238E27FC236}">
                    <a16:creationId xmlns:a16="http://schemas.microsoft.com/office/drawing/2014/main" id="{C972B91A-BF22-4A7D-88B8-2C4EFA742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52" y="5021487"/>
                <a:ext cx="1118603" cy="461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Other Applications</a:t>
                </a:r>
              </a:p>
            </p:txBody>
          </p:sp>
        </p:grpSp>
        <p:grpSp>
          <p:nvGrpSpPr>
            <p:cNvPr id="3114" name="Group 97">
              <a:extLst>
                <a:ext uri="{FF2B5EF4-FFF2-40B4-BE49-F238E27FC236}">
                  <a16:creationId xmlns:a16="http://schemas.microsoft.com/office/drawing/2014/main" id="{A45884EC-DFB0-433F-AAAF-26E7483A8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08" y="3380986"/>
              <a:ext cx="987143" cy="912972"/>
              <a:chOff x="1964648" y="3915743"/>
              <a:chExt cx="1136207" cy="932585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8DDA6866-42C5-44EE-8188-41F1A486E3FF}"/>
                  </a:ext>
                </a:extLst>
              </p:cNvPr>
              <p:cNvSpPr/>
              <p:nvPr/>
            </p:nvSpPr>
            <p:spPr>
              <a:xfrm>
                <a:off x="1964648" y="3915745"/>
                <a:ext cx="1136207" cy="932585"/>
              </a:xfrm>
              <a:prstGeom prst="roundRect">
                <a:avLst>
                  <a:gd name="adj" fmla="val 24699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3116" name="Picture 99">
                <a:extLst>
                  <a:ext uri="{FF2B5EF4-FFF2-40B4-BE49-F238E27FC236}">
                    <a16:creationId xmlns:a16="http://schemas.microsoft.com/office/drawing/2014/main" id="{8D040E87-96A4-4D25-873A-DD31030B3A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262" y="3970660"/>
                <a:ext cx="499957" cy="408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17" name="TextBox 100">
                <a:extLst>
                  <a:ext uri="{FF2B5EF4-FFF2-40B4-BE49-F238E27FC236}">
                    <a16:creationId xmlns:a16="http://schemas.microsoft.com/office/drawing/2014/main" id="{1789981D-EFFC-459F-BE15-9CB7C0E9E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2713" y="4366001"/>
                <a:ext cx="788877" cy="47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Sensor Device</a:t>
                </a:r>
              </a:p>
            </p:txBody>
          </p:sp>
        </p:grpSp>
      </p:grpSp>
      <p:grpSp>
        <p:nvGrpSpPr>
          <p:cNvPr id="3106" name="Group 108">
            <a:extLst>
              <a:ext uri="{FF2B5EF4-FFF2-40B4-BE49-F238E27FC236}">
                <a16:creationId xmlns:a16="http://schemas.microsoft.com/office/drawing/2014/main" id="{5138BDA4-F777-4418-9344-24EE36AF8F6B}"/>
              </a:ext>
            </a:extLst>
          </p:cNvPr>
          <p:cNvGrpSpPr>
            <a:grpSpLocks/>
          </p:cNvGrpSpPr>
          <p:nvPr/>
        </p:nvGrpSpPr>
        <p:grpSpPr bwMode="auto">
          <a:xfrm>
            <a:off x="10317163" y="2719388"/>
            <a:ext cx="1319212" cy="1198562"/>
            <a:chOff x="10316683" y="2719544"/>
            <a:chExt cx="1320260" cy="119839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B510B98-2D62-4417-A4FA-01A0247EE731}"/>
                </a:ext>
              </a:extLst>
            </p:cNvPr>
            <p:cNvSpPr/>
            <p:nvPr/>
          </p:nvSpPr>
          <p:spPr>
            <a:xfrm>
              <a:off x="10316683" y="2719544"/>
              <a:ext cx="1288485" cy="1198396"/>
            </a:xfrm>
            <a:prstGeom prst="roundRect">
              <a:avLst>
                <a:gd name="adj" fmla="val 2469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108" name="Group 110">
              <a:extLst>
                <a:ext uri="{FF2B5EF4-FFF2-40B4-BE49-F238E27FC236}">
                  <a16:creationId xmlns:a16="http://schemas.microsoft.com/office/drawing/2014/main" id="{F15A6F09-5276-4E30-80D7-8232A34E4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41832" y="2955626"/>
              <a:ext cx="1295111" cy="836760"/>
              <a:chOff x="10348618" y="2888752"/>
              <a:chExt cx="1295111" cy="836760"/>
            </a:xfrm>
          </p:grpSpPr>
          <p:pic>
            <p:nvPicPr>
              <p:cNvPr id="3109" name="Picture 28" descr="Announcing Azure Mobile Apps v4.2.0 for .NET - Xamarin Blog">
                <a:extLst>
                  <a:ext uri="{FF2B5EF4-FFF2-40B4-BE49-F238E27FC236}">
                    <a16:creationId xmlns:a16="http://schemas.microsoft.com/office/drawing/2014/main" id="{463B41ED-6329-4514-9618-3D6FD1697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7948" y="2888752"/>
                <a:ext cx="962877" cy="505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10" name="TextBox 112">
                <a:extLst>
                  <a:ext uri="{FF2B5EF4-FFF2-40B4-BE49-F238E27FC236}">
                    <a16:creationId xmlns:a16="http://schemas.microsoft.com/office/drawing/2014/main" id="{A7CD7634-B166-4D95-80CC-5291CC704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8618" y="3448551"/>
                <a:ext cx="1295111" cy="27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Mobile App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>
            <a:extLst>
              <a:ext uri="{FF2B5EF4-FFF2-40B4-BE49-F238E27FC236}">
                <a16:creationId xmlns:a16="http://schemas.microsoft.com/office/drawing/2014/main" id="{4C5607D2-2506-492F-BB03-2DF923600FDF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442913"/>
            <a:ext cx="3132137" cy="369887"/>
            <a:chOff x="179186" y="779646"/>
            <a:chExt cx="3131905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A2EE5F-475D-462A-9F94-1801253D8B98}"/>
                </a:ext>
              </a:extLst>
            </p:cNvPr>
            <p:cNvSpPr/>
            <p:nvPr/>
          </p:nvSpPr>
          <p:spPr>
            <a:xfrm>
              <a:off x="179186" y="779646"/>
              <a:ext cx="3131905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/>
                <a:t>           IoT Things</a:t>
              </a:r>
            </a:p>
          </p:txBody>
        </p:sp>
        <p:pic>
          <p:nvPicPr>
            <p:cNvPr id="4108" name="Picture 5">
              <a:extLst>
                <a:ext uri="{FF2B5EF4-FFF2-40B4-BE49-F238E27FC236}">
                  <a16:creationId xmlns:a16="http://schemas.microsoft.com/office/drawing/2014/main" id="{E81211F5-B746-4B50-B29B-3816397EF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33" y="788874"/>
              <a:ext cx="410051" cy="350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TextBox 7">
            <a:extLst>
              <a:ext uri="{FF2B5EF4-FFF2-40B4-BE49-F238E27FC236}">
                <a16:creationId xmlns:a16="http://schemas.microsoft.com/office/drawing/2014/main" id="{6A638F2A-3693-4103-A4C1-23F41BF71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876300"/>
            <a:ext cx="11825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Iot Technology Stack: </a:t>
            </a:r>
            <a:r>
              <a:rPr lang="en-US" altLang="en-US" sz="1800"/>
              <a:t>C++ / Python, MQTT, TCP, Azure IoT Edge, C# Knowledge Control System. Optional industry standard like Spark Plugin, gPRS communication.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IoT Edge Device: </a:t>
            </a:r>
            <a:r>
              <a:rPr lang="en-US" altLang="en-US" sz="1800"/>
              <a:t>Linux VM or Raspberry PI Hardware or mini Hardware compatible with Linux 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Industrial Devices : </a:t>
            </a:r>
            <a:r>
              <a:rPr lang="en-US" altLang="en-US" sz="1800"/>
              <a:t>Communication Protocols (TCP, MQTT, USB, Serial port communication ), Analog and Digital signal.</a:t>
            </a:r>
            <a:br>
              <a:rPr lang="en-US" altLang="en-US" sz="1800"/>
            </a:br>
            <a:r>
              <a:rPr lang="en-US" altLang="en-US" sz="1800" b="1"/>
              <a:t>Other Software applications: </a:t>
            </a:r>
            <a:r>
              <a:rPr lang="en-US" altLang="en-US" sz="1800"/>
              <a:t> TCS,USB, API Communication, Serial port communication.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7D303-8DF9-4748-8B54-E7D4D72F8ED5}"/>
              </a:ext>
            </a:extLst>
          </p:cNvPr>
          <p:cNvSpPr/>
          <p:nvPr/>
        </p:nvSpPr>
        <p:spPr>
          <a:xfrm>
            <a:off x="169863" y="2938463"/>
            <a:ext cx="6015037" cy="365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                  Azure Cloud</a:t>
            </a:r>
          </a:p>
        </p:txBody>
      </p:sp>
      <p:pic>
        <p:nvPicPr>
          <p:cNvPr id="4101" name="Picture 6" descr="Cloud Symbol png download - 512*512 - Free Transparent Microsoft Azure png  Download. - CleanPNG / KissPNG">
            <a:extLst>
              <a:ext uri="{FF2B5EF4-FFF2-40B4-BE49-F238E27FC236}">
                <a16:creationId xmlns:a16="http://schemas.microsoft.com/office/drawing/2014/main" id="{111AEC63-338A-4CAE-AB53-80A6096C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959100"/>
            <a:ext cx="6540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Box 13">
            <a:extLst>
              <a:ext uri="{FF2B5EF4-FFF2-40B4-BE49-F238E27FC236}">
                <a16:creationId xmlns:a16="http://schemas.microsoft.com/office/drawing/2014/main" id="{D7E42967-5D84-49F7-A20D-7C74C9175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336925"/>
            <a:ext cx="118237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Azur IoT Hub : </a:t>
            </a:r>
            <a:r>
              <a:rPr lang="en-US" altLang="en-US" sz="1800"/>
              <a:t>Application Gateway (Devices and IoT Edge will communicate through IoT Hub, Device registration and configuration).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Web API</a:t>
            </a:r>
            <a:r>
              <a:rPr lang="en-US" altLang="en-US" sz="1800"/>
              <a:t>: C#, ASP.Net Core web API, </a:t>
            </a:r>
            <a:br>
              <a:rPr lang="en-US" altLang="en-US" sz="1800"/>
            </a:br>
            <a:r>
              <a:rPr lang="en-US" altLang="en-US" sz="1800" b="1"/>
              <a:t>Azure Function Apps:  </a:t>
            </a:r>
            <a:r>
              <a:rPr lang="en-US" altLang="en-US" sz="1800"/>
              <a:t>Processing of device streamed, video, image  data.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NoSQ (Mongo DB, Cosmos DB): </a:t>
            </a:r>
            <a:r>
              <a:rPr lang="en-US" altLang="en-US" sz="1800"/>
              <a:t>Unstructured IoT data or large telemetry data.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Postgres SQL Time scale DB: </a:t>
            </a:r>
            <a:r>
              <a:rPr lang="en-US" altLang="en-US" sz="1800"/>
              <a:t>Large time series telemetry data.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428CF-ACA1-4FA2-A58D-F7C6BD0CCE96}"/>
              </a:ext>
            </a:extLst>
          </p:cNvPr>
          <p:cNvSpPr/>
          <p:nvPr/>
        </p:nvSpPr>
        <p:spPr>
          <a:xfrm>
            <a:off x="177800" y="5176838"/>
            <a:ext cx="1876425" cy="4000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/>
              <a:t>          UI Application</a:t>
            </a:r>
          </a:p>
        </p:txBody>
      </p:sp>
      <p:pic>
        <p:nvPicPr>
          <p:cNvPr id="4104" name="Picture 26" descr="Official Azure Icon Set">
            <a:extLst>
              <a:ext uri="{FF2B5EF4-FFF2-40B4-BE49-F238E27FC236}">
                <a16:creationId xmlns:a16="http://schemas.microsoft.com/office/drawing/2014/main" id="{CE31007B-E3EB-4073-978D-569604AB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264150"/>
            <a:ext cx="2682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6">
            <a:extLst>
              <a:ext uri="{FF2B5EF4-FFF2-40B4-BE49-F238E27FC236}">
                <a16:creationId xmlns:a16="http://schemas.microsoft.com/office/drawing/2014/main" id="{D9B99B5A-6ADD-4F36-9990-57871FDB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5572125"/>
            <a:ext cx="11823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UI Application: </a:t>
            </a:r>
            <a:r>
              <a:rPr lang="en-US" altLang="en-US" sz="1800"/>
              <a:t>Angular / React UI application for telemetry data, Chart and graphical  presentation of device telemetry data.</a:t>
            </a:r>
            <a:br>
              <a:rPr lang="en-US" altLang="en-US" sz="1800" b="1"/>
            </a:br>
            <a:r>
              <a:rPr lang="en-US" altLang="en-US" sz="1800" b="1"/>
              <a:t>Mobile UI : </a:t>
            </a:r>
            <a:r>
              <a:rPr lang="en-US" altLang="en-US" sz="1800"/>
              <a:t>IoT Device Notification, Alert, telemetry data Presentation. (responsive UI compatible with mobile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Azure Dashboard: </a:t>
            </a:r>
            <a:r>
              <a:rPr lang="en-US" altLang="en-US" sz="1800"/>
              <a:t>Telemetry analytical data.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Email Notification: </a:t>
            </a:r>
            <a:r>
              <a:rPr lang="en-US" altLang="en-US" sz="1800"/>
              <a:t>IoT notification, alert 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75FE3-31FF-4A7F-A59D-3C906844FCD5}"/>
              </a:ext>
            </a:extLst>
          </p:cNvPr>
          <p:cNvSpPr/>
          <p:nvPr/>
        </p:nvSpPr>
        <p:spPr>
          <a:xfrm>
            <a:off x="3648075" y="122238"/>
            <a:ext cx="4610100" cy="527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IoT Technology Stack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9D5FBABB-EEA3-4062-93C3-68C91188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568325"/>
            <a:ext cx="11393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Visual studio Code, WSL docker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371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sandip patil</dc:creator>
  <cp:lastModifiedBy>sandip patil</cp:lastModifiedBy>
  <cp:revision>26</cp:revision>
  <dcterms:created xsi:type="dcterms:W3CDTF">2023-01-24T05:06:48Z</dcterms:created>
  <dcterms:modified xsi:type="dcterms:W3CDTF">2023-01-27T05:59:02Z</dcterms:modified>
</cp:coreProperties>
</file>