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8" r:id="rId5"/>
    <p:sldId id="263" r:id="rId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ip pati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091489-715C-4FC4-97E5-0E3C182A6930}"/>
              </a:ext>
            </a:extLst>
          </p:cNvPr>
          <p:cNvSpPr>
            <a:spLocks noGrp="1"/>
          </p:cNvSpPr>
          <p:nvPr>
            <p:ph type="dt" sz="half" idx="10"/>
          </p:nvPr>
        </p:nvSpPr>
        <p:spPr/>
        <p:txBody>
          <a:bodyPr/>
          <a:lstStyle>
            <a:lvl1pPr>
              <a:defRPr/>
            </a:lvl1pPr>
          </a:lstStyle>
          <a:p>
            <a:pPr>
              <a:defRPr/>
            </a:pPr>
            <a:fld id="{5C534D3C-6F1C-4E28-B562-2205636CFEA6}" type="datetimeFigureOut">
              <a:rPr lang="en-US"/>
              <a:pPr>
                <a:defRPr/>
              </a:pPr>
              <a:t>1/28/2023</a:t>
            </a:fld>
            <a:endParaRPr lang="en-US"/>
          </a:p>
        </p:txBody>
      </p:sp>
      <p:sp>
        <p:nvSpPr>
          <p:cNvPr id="5" name="Footer Placeholder 4">
            <a:extLst>
              <a:ext uri="{FF2B5EF4-FFF2-40B4-BE49-F238E27FC236}">
                <a16:creationId xmlns:a16="http://schemas.microsoft.com/office/drawing/2014/main" id="{1F4C0864-BC59-40EE-90FB-AD2AA1BA89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C36598-A87C-4A8B-84B8-B24254091736}"/>
              </a:ext>
            </a:extLst>
          </p:cNvPr>
          <p:cNvSpPr>
            <a:spLocks noGrp="1"/>
          </p:cNvSpPr>
          <p:nvPr>
            <p:ph type="sldNum" sz="quarter" idx="12"/>
          </p:nvPr>
        </p:nvSpPr>
        <p:spPr/>
        <p:txBody>
          <a:bodyPr/>
          <a:lstStyle>
            <a:lvl1pPr>
              <a:defRPr/>
            </a:lvl1pPr>
          </a:lstStyle>
          <a:p>
            <a:pPr>
              <a:defRPr/>
            </a:pPr>
            <a:fld id="{AAA8AE31-CCC3-41BE-9723-3A8948C1D003}" type="slidenum">
              <a:rPr lang="en-US"/>
              <a:pPr>
                <a:defRPr/>
              </a:pPr>
              <a:t>‹#›</a:t>
            </a:fld>
            <a:endParaRPr lang="en-US"/>
          </a:p>
        </p:txBody>
      </p:sp>
    </p:spTree>
    <p:extLst>
      <p:ext uri="{BB962C8B-B14F-4D97-AF65-F5344CB8AC3E}">
        <p14:creationId xmlns:p14="http://schemas.microsoft.com/office/powerpoint/2010/main" val="338703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DE00F-5756-4617-94D7-9C3C31A7444E}"/>
              </a:ext>
            </a:extLst>
          </p:cNvPr>
          <p:cNvSpPr>
            <a:spLocks noGrp="1"/>
          </p:cNvSpPr>
          <p:nvPr>
            <p:ph type="dt" sz="half" idx="10"/>
          </p:nvPr>
        </p:nvSpPr>
        <p:spPr/>
        <p:txBody>
          <a:bodyPr/>
          <a:lstStyle>
            <a:lvl1pPr>
              <a:defRPr/>
            </a:lvl1pPr>
          </a:lstStyle>
          <a:p>
            <a:pPr>
              <a:defRPr/>
            </a:pPr>
            <a:fld id="{D12C2C1D-EBD2-41A2-A9D7-BEE029843C8C}" type="datetimeFigureOut">
              <a:rPr lang="en-US"/>
              <a:pPr>
                <a:defRPr/>
              </a:pPr>
              <a:t>1/28/2023</a:t>
            </a:fld>
            <a:endParaRPr lang="en-US"/>
          </a:p>
        </p:txBody>
      </p:sp>
      <p:sp>
        <p:nvSpPr>
          <p:cNvPr id="5" name="Footer Placeholder 4">
            <a:extLst>
              <a:ext uri="{FF2B5EF4-FFF2-40B4-BE49-F238E27FC236}">
                <a16:creationId xmlns:a16="http://schemas.microsoft.com/office/drawing/2014/main" id="{AF221D2E-A04C-42A8-8BA7-43B7D0D4FE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13E42B-A156-44DB-99AB-1E525DF22F9E}"/>
              </a:ext>
            </a:extLst>
          </p:cNvPr>
          <p:cNvSpPr>
            <a:spLocks noGrp="1"/>
          </p:cNvSpPr>
          <p:nvPr>
            <p:ph type="sldNum" sz="quarter" idx="12"/>
          </p:nvPr>
        </p:nvSpPr>
        <p:spPr/>
        <p:txBody>
          <a:bodyPr/>
          <a:lstStyle>
            <a:lvl1pPr>
              <a:defRPr/>
            </a:lvl1pPr>
          </a:lstStyle>
          <a:p>
            <a:pPr>
              <a:defRPr/>
            </a:pPr>
            <a:fld id="{4332603A-AC75-4FE0-8B25-8651406ABD93}" type="slidenum">
              <a:rPr lang="en-US"/>
              <a:pPr>
                <a:defRPr/>
              </a:pPr>
              <a:t>‹#›</a:t>
            </a:fld>
            <a:endParaRPr lang="en-US"/>
          </a:p>
        </p:txBody>
      </p:sp>
    </p:spTree>
    <p:extLst>
      <p:ext uri="{BB962C8B-B14F-4D97-AF65-F5344CB8AC3E}">
        <p14:creationId xmlns:p14="http://schemas.microsoft.com/office/powerpoint/2010/main" val="54025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DC4F2-0892-4612-B313-BC8434B861DC}"/>
              </a:ext>
            </a:extLst>
          </p:cNvPr>
          <p:cNvSpPr>
            <a:spLocks noGrp="1"/>
          </p:cNvSpPr>
          <p:nvPr>
            <p:ph type="dt" sz="half" idx="10"/>
          </p:nvPr>
        </p:nvSpPr>
        <p:spPr/>
        <p:txBody>
          <a:bodyPr/>
          <a:lstStyle>
            <a:lvl1pPr>
              <a:defRPr/>
            </a:lvl1pPr>
          </a:lstStyle>
          <a:p>
            <a:pPr>
              <a:defRPr/>
            </a:pPr>
            <a:fld id="{ABA55CFC-8282-4BB2-A76A-A6BA6DAC889A}" type="datetimeFigureOut">
              <a:rPr lang="en-US"/>
              <a:pPr>
                <a:defRPr/>
              </a:pPr>
              <a:t>1/28/2023</a:t>
            </a:fld>
            <a:endParaRPr lang="en-US"/>
          </a:p>
        </p:txBody>
      </p:sp>
      <p:sp>
        <p:nvSpPr>
          <p:cNvPr id="5" name="Footer Placeholder 4">
            <a:extLst>
              <a:ext uri="{FF2B5EF4-FFF2-40B4-BE49-F238E27FC236}">
                <a16:creationId xmlns:a16="http://schemas.microsoft.com/office/drawing/2014/main" id="{FA4B8C65-4C36-4849-BECA-66B93900B1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C672347-610A-4849-ADC1-B3CCC60FC171}"/>
              </a:ext>
            </a:extLst>
          </p:cNvPr>
          <p:cNvSpPr>
            <a:spLocks noGrp="1"/>
          </p:cNvSpPr>
          <p:nvPr>
            <p:ph type="sldNum" sz="quarter" idx="12"/>
          </p:nvPr>
        </p:nvSpPr>
        <p:spPr/>
        <p:txBody>
          <a:bodyPr/>
          <a:lstStyle>
            <a:lvl1pPr>
              <a:defRPr/>
            </a:lvl1pPr>
          </a:lstStyle>
          <a:p>
            <a:pPr>
              <a:defRPr/>
            </a:pPr>
            <a:fld id="{16E2AFEA-C8E2-43C1-8C5B-3446580421B9}" type="slidenum">
              <a:rPr lang="en-US"/>
              <a:pPr>
                <a:defRPr/>
              </a:pPr>
              <a:t>‹#›</a:t>
            </a:fld>
            <a:endParaRPr lang="en-US"/>
          </a:p>
        </p:txBody>
      </p:sp>
    </p:spTree>
    <p:extLst>
      <p:ext uri="{BB962C8B-B14F-4D97-AF65-F5344CB8AC3E}">
        <p14:creationId xmlns:p14="http://schemas.microsoft.com/office/powerpoint/2010/main" val="632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BA2DC-A009-4D3C-997E-22FFB0A69919}"/>
              </a:ext>
            </a:extLst>
          </p:cNvPr>
          <p:cNvSpPr>
            <a:spLocks noGrp="1"/>
          </p:cNvSpPr>
          <p:nvPr>
            <p:ph type="dt" sz="half" idx="10"/>
          </p:nvPr>
        </p:nvSpPr>
        <p:spPr/>
        <p:txBody>
          <a:bodyPr/>
          <a:lstStyle>
            <a:lvl1pPr>
              <a:defRPr/>
            </a:lvl1pPr>
          </a:lstStyle>
          <a:p>
            <a:pPr>
              <a:defRPr/>
            </a:pPr>
            <a:fld id="{AEB61899-7927-4F7C-BC6E-389931B7A4D0}" type="datetimeFigureOut">
              <a:rPr lang="en-US"/>
              <a:pPr>
                <a:defRPr/>
              </a:pPr>
              <a:t>1/28/2023</a:t>
            </a:fld>
            <a:endParaRPr lang="en-US"/>
          </a:p>
        </p:txBody>
      </p:sp>
      <p:sp>
        <p:nvSpPr>
          <p:cNvPr id="5" name="Footer Placeholder 4">
            <a:extLst>
              <a:ext uri="{FF2B5EF4-FFF2-40B4-BE49-F238E27FC236}">
                <a16:creationId xmlns:a16="http://schemas.microsoft.com/office/drawing/2014/main" id="{ACD34DDC-48DE-4F2F-82E9-3A4213F09C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245793F-8615-4CF7-B819-624A6F8ED92F}"/>
              </a:ext>
            </a:extLst>
          </p:cNvPr>
          <p:cNvSpPr>
            <a:spLocks noGrp="1"/>
          </p:cNvSpPr>
          <p:nvPr>
            <p:ph type="sldNum" sz="quarter" idx="12"/>
          </p:nvPr>
        </p:nvSpPr>
        <p:spPr/>
        <p:txBody>
          <a:bodyPr/>
          <a:lstStyle>
            <a:lvl1pPr>
              <a:defRPr/>
            </a:lvl1pPr>
          </a:lstStyle>
          <a:p>
            <a:pPr>
              <a:defRPr/>
            </a:pPr>
            <a:fld id="{2C5EF068-2DD6-458F-BDFB-B23EBE3A42EA}" type="slidenum">
              <a:rPr lang="en-US"/>
              <a:pPr>
                <a:defRPr/>
              </a:pPr>
              <a:t>‹#›</a:t>
            </a:fld>
            <a:endParaRPr lang="en-US"/>
          </a:p>
        </p:txBody>
      </p:sp>
    </p:spTree>
    <p:extLst>
      <p:ext uri="{BB962C8B-B14F-4D97-AF65-F5344CB8AC3E}">
        <p14:creationId xmlns:p14="http://schemas.microsoft.com/office/powerpoint/2010/main" val="336125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2BDCB-2348-4795-9AE4-4BFE596B9AE8}"/>
              </a:ext>
            </a:extLst>
          </p:cNvPr>
          <p:cNvSpPr>
            <a:spLocks noGrp="1"/>
          </p:cNvSpPr>
          <p:nvPr>
            <p:ph type="dt" sz="half" idx="10"/>
          </p:nvPr>
        </p:nvSpPr>
        <p:spPr/>
        <p:txBody>
          <a:bodyPr/>
          <a:lstStyle>
            <a:lvl1pPr>
              <a:defRPr/>
            </a:lvl1pPr>
          </a:lstStyle>
          <a:p>
            <a:pPr>
              <a:defRPr/>
            </a:pPr>
            <a:fld id="{17644B58-55A4-4457-9024-ABF9ED966F5B}" type="datetimeFigureOut">
              <a:rPr lang="en-US"/>
              <a:pPr>
                <a:defRPr/>
              </a:pPr>
              <a:t>1/28/2023</a:t>
            </a:fld>
            <a:endParaRPr lang="en-US"/>
          </a:p>
        </p:txBody>
      </p:sp>
      <p:sp>
        <p:nvSpPr>
          <p:cNvPr id="5" name="Footer Placeholder 4">
            <a:extLst>
              <a:ext uri="{FF2B5EF4-FFF2-40B4-BE49-F238E27FC236}">
                <a16:creationId xmlns:a16="http://schemas.microsoft.com/office/drawing/2014/main" id="{C5920928-41B0-4D5D-B4ED-CEB6A233DD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7FE81E-9FAE-4EA9-82B5-98A9DCEAFFD6}"/>
              </a:ext>
            </a:extLst>
          </p:cNvPr>
          <p:cNvSpPr>
            <a:spLocks noGrp="1"/>
          </p:cNvSpPr>
          <p:nvPr>
            <p:ph type="sldNum" sz="quarter" idx="12"/>
          </p:nvPr>
        </p:nvSpPr>
        <p:spPr/>
        <p:txBody>
          <a:bodyPr/>
          <a:lstStyle>
            <a:lvl1pPr>
              <a:defRPr/>
            </a:lvl1pPr>
          </a:lstStyle>
          <a:p>
            <a:pPr>
              <a:defRPr/>
            </a:pPr>
            <a:fld id="{B0DD0D07-AECC-4C29-9F1B-533F1616B084}" type="slidenum">
              <a:rPr lang="en-US"/>
              <a:pPr>
                <a:defRPr/>
              </a:pPr>
              <a:t>‹#›</a:t>
            </a:fld>
            <a:endParaRPr lang="en-US"/>
          </a:p>
        </p:txBody>
      </p:sp>
    </p:spTree>
    <p:extLst>
      <p:ext uri="{BB962C8B-B14F-4D97-AF65-F5344CB8AC3E}">
        <p14:creationId xmlns:p14="http://schemas.microsoft.com/office/powerpoint/2010/main" val="29277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096E095-D2EB-4EA8-916D-3D8CE93C7F27}"/>
              </a:ext>
            </a:extLst>
          </p:cNvPr>
          <p:cNvSpPr>
            <a:spLocks noGrp="1"/>
          </p:cNvSpPr>
          <p:nvPr>
            <p:ph type="dt" sz="half" idx="10"/>
          </p:nvPr>
        </p:nvSpPr>
        <p:spPr/>
        <p:txBody>
          <a:bodyPr/>
          <a:lstStyle>
            <a:lvl1pPr>
              <a:defRPr/>
            </a:lvl1pPr>
          </a:lstStyle>
          <a:p>
            <a:pPr>
              <a:defRPr/>
            </a:pPr>
            <a:fld id="{1A6F6B07-5A7B-49D3-B550-F04F03ABDC5A}" type="datetimeFigureOut">
              <a:rPr lang="en-US"/>
              <a:pPr>
                <a:defRPr/>
              </a:pPr>
              <a:t>1/28/2023</a:t>
            </a:fld>
            <a:endParaRPr lang="en-US"/>
          </a:p>
        </p:txBody>
      </p:sp>
      <p:sp>
        <p:nvSpPr>
          <p:cNvPr id="6" name="Footer Placeholder 4">
            <a:extLst>
              <a:ext uri="{FF2B5EF4-FFF2-40B4-BE49-F238E27FC236}">
                <a16:creationId xmlns:a16="http://schemas.microsoft.com/office/drawing/2014/main" id="{D173651C-C8B3-4EB9-B366-F167B82595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51A1741-7792-4515-9B67-0A88F4D9992A}"/>
              </a:ext>
            </a:extLst>
          </p:cNvPr>
          <p:cNvSpPr>
            <a:spLocks noGrp="1"/>
          </p:cNvSpPr>
          <p:nvPr>
            <p:ph type="sldNum" sz="quarter" idx="12"/>
          </p:nvPr>
        </p:nvSpPr>
        <p:spPr/>
        <p:txBody>
          <a:bodyPr/>
          <a:lstStyle>
            <a:lvl1pPr>
              <a:defRPr/>
            </a:lvl1pPr>
          </a:lstStyle>
          <a:p>
            <a:pPr>
              <a:defRPr/>
            </a:pPr>
            <a:fld id="{4721F2C6-BE5A-4273-AB74-BD0364A7F504}" type="slidenum">
              <a:rPr lang="en-US"/>
              <a:pPr>
                <a:defRPr/>
              </a:pPr>
              <a:t>‹#›</a:t>
            </a:fld>
            <a:endParaRPr lang="en-US"/>
          </a:p>
        </p:txBody>
      </p:sp>
    </p:spTree>
    <p:extLst>
      <p:ext uri="{BB962C8B-B14F-4D97-AF65-F5344CB8AC3E}">
        <p14:creationId xmlns:p14="http://schemas.microsoft.com/office/powerpoint/2010/main" val="113582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409AD6F-FC05-4EC5-B5FD-9555219FD91A}"/>
              </a:ext>
            </a:extLst>
          </p:cNvPr>
          <p:cNvSpPr>
            <a:spLocks noGrp="1"/>
          </p:cNvSpPr>
          <p:nvPr>
            <p:ph type="dt" sz="half" idx="10"/>
          </p:nvPr>
        </p:nvSpPr>
        <p:spPr/>
        <p:txBody>
          <a:bodyPr/>
          <a:lstStyle>
            <a:lvl1pPr>
              <a:defRPr/>
            </a:lvl1pPr>
          </a:lstStyle>
          <a:p>
            <a:pPr>
              <a:defRPr/>
            </a:pPr>
            <a:fld id="{5D50AEDF-B3E0-4C6A-8ADF-433AFA23751D}" type="datetimeFigureOut">
              <a:rPr lang="en-US"/>
              <a:pPr>
                <a:defRPr/>
              </a:pPr>
              <a:t>1/28/2023</a:t>
            </a:fld>
            <a:endParaRPr lang="en-US"/>
          </a:p>
        </p:txBody>
      </p:sp>
      <p:sp>
        <p:nvSpPr>
          <p:cNvPr id="8" name="Footer Placeholder 4">
            <a:extLst>
              <a:ext uri="{FF2B5EF4-FFF2-40B4-BE49-F238E27FC236}">
                <a16:creationId xmlns:a16="http://schemas.microsoft.com/office/drawing/2014/main" id="{E8628F97-9257-4C06-85B5-02840B046B4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0DFC3B9-1204-4A61-989A-14FAC11FDA57}"/>
              </a:ext>
            </a:extLst>
          </p:cNvPr>
          <p:cNvSpPr>
            <a:spLocks noGrp="1"/>
          </p:cNvSpPr>
          <p:nvPr>
            <p:ph type="sldNum" sz="quarter" idx="12"/>
          </p:nvPr>
        </p:nvSpPr>
        <p:spPr/>
        <p:txBody>
          <a:bodyPr/>
          <a:lstStyle>
            <a:lvl1pPr>
              <a:defRPr/>
            </a:lvl1pPr>
          </a:lstStyle>
          <a:p>
            <a:pPr>
              <a:defRPr/>
            </a:pPr>
            <a:fld id="{4198EF27-BB2A-4754-B597-2DA09440FCEE}" type="slidenum">
              <a:rPr lang="en-US"/>
              <a:pPr>
                <a:defRPr/>
              </a:pPr>
              <a:t>‹#›</a:t>
            </a:fld>
            <a:endParaRPr lang="en-US"/>
          </a:p>
        </p:txBody>
      </p:sp>
    </p:spTree>
    <p:extLst>
      <p:ext uri="{BB962C8B-B14F-4D97-AF65-F5344CB8AC3E}">
        <p14:creationId xmlns:p14="http://schemas.microsoft.com/office/powerpoint/2010/main" val="113542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E087307-7B9C-4D5D-A52A-6F7E69B92CD0}"/>
              </a:ext>
            </a:extLst>
          </p:cNvPr>
          <p:cNvSpPr>
            <a:spLocks noGrp="1"/>
          </p:cNvSpPr>
          <p:nvPr>
            <p:ph type="dt" sz="half" idx="10"/>
          </p:nvPr>
        </p:nvSpPr>
        <p:spPr/>
        <p:txBody>
          <a:bodyPr/>
          <a:lstStyle>
            <a:lvl1pPr>
              <a:defRPr/>
            </a:lvl1pPr>
          </a:lstStyle>
          <a:p>
            <a:pPr>
              <a:defRPr/>
            </a:pPr>
            <a:fld id="{49EF4153-2D77-487F-9ED7-D91E3D3A2317}" type="datetimeFigureOut">
              <a:rPr lang="en-US"/>
              <a:pPr>
                <a:defRPr/>
              </a:pPr>
              <a:t>1/28/2023</a:t>
            </a:fld>
            <a:endParaRPr lang="en-US"/>
          </a:p>
        </p:txBody>
      </p:sp>
      <p:sp>
        <p:nvSpPr>
          <p:cNvPr id="4" name="Footer Placeholder 4">
            <a:extLst>
              <a:ext uri="{FF2B5EF4-FFF2-40B4-BE49-F238E27FC236}">
                <a16:creationId xmlns:a16="http://schemas.microsoft.com/office/drawing/2014/main" id="{6A270082-F07A-4D3E-8459-71B53491A5F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7EB96F-4D94-41CA-940E-8D8F7C307875}"/>
              </a:ext>
            </a:extLst>
          </p:cNvPr>
          <p:cNvSpPr>
            <a:spLocks noGrp="1"/>
          </p:cNvSpPr>
          <p:nvPr>
            <p:ph type="sldNum" sz="quarter" idx="12"/>
          </p:nvPr>
        </p:nvSpPr>
        <p:spPr/>
        <p:txBody>
          <a:bodyPr/>
          <a:lstStyle>
            <a:lvl1pPr>
              <a:defRPr/>
            </a:lvl1pPr>
          </a:lstStyle>
          <a:p>
            <a:pPr>
              <a:defRPr/>
            </a:pPr>
            <a:fld id="{1A6C6404-58A9-4A23-9D51-FAD21777581B}" type="slidenum">
              <a:rPr lang="en-US"/>
              <a:pPr>
                <a:defRPr/>
              </a:pPr>
              <a:t>‹#›</a:t>
            </a:fld>
            <a:endParaRPr lang="en-US"/>
          </a:p>
        </p:txBody>
      </p:sp>
    </p:spTree>
    <p:extLst>
      <p:ext uri="{BB962C8B-B14F-4D97-AF65-F5344CB8AC3E}">
        <p14:creationId xmlns:p14="http://schemas.microsoft.com/office/powerpoint/2010/main" val="250695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C0AEE00-C190-4B72-86FF-EC08D64E3982}"/>
              </a:ext>
            </a:extLst>
          </p:cNvPr>
          <p:cNvSpPr>
            <a:spLocks noGrp="1"/>
          </p:cNvSpPr>
          <p:nvPr>
            <p:ph type="dt" sz="half" idx="10"/>
          </p:nvPr>
        </p:nvSpPr>
        <p:spPr/>
        <p:txBody>
          <a:bodyPr/>
          <a:lstStyle>
            <a:lvl1pPr>
              <a:defRPr/>
            </a:lvl1pPr>
          </a:lstStyle>
          <a:p>
            <a:pPr>
              <a:defRPr/>
            </a:pPr>
            <a:fld id="{B5CAE01E-12E2-4445-A664-519AAC6FB0C7}" type="datetimeFigureOut">
              <a:rPr lang="en-US"/>
              <a:pPr>
                <a:defRPr/>
              </a:pPr>
              <a:t>1/28/2023</a:t>
            </a:fld>
            <a:endParaRPr lang="en-US"/>
          </a:p>
        </p:txBody>
      </p:sp>
      <p:sp>
        <p:nvSpPr>
          <p:cNvPr id="3" name="Footer Placeholder 4">
            <a:extLst>
              <a:ext uri="{FF2B5EF4-FFF2-40B4-BE49-F238E27FC236}">
                <a16:creationId xmlns:a16="http://schemas.microsoft.com/office/drawing/2014/main" id="{C2E1F8BA-77FC-4838-81A8-B4DAD6ED491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0B903A9-71BB-437A-8A79-9A18EDC0E4DB}"/>
              </a:ext>
            </a:extLst>
          </p:cNvPr>
          <p:cNvSpPr>
            <a:spLocks noGrp="1"/>
          </p:cNvSpPr>
          <p:nvPr>
            <p:ph type="sldNum" sz="quarter" idx="12"/>
          </p:nvPr>
        </p:nvSpPr>
        <p:spPr/>
        <p:txBody>
          <a:bodyPr/>
          <a:lstStyle>
            <a:lvl1pPr>
              <a:defRPr/>
            </a:lvl1pPr>
          </a:lstStyle>
          <a:p>
            <a:pPr>
              <a:defRPr/>
            </a:pPr>
            <a:fld id="{8D218683-47FE-4149-A3E3-52CD7B4F5BE1}" type="slidenum">
              <a:rPr lang="en-US"/>
              <a:pPr>
                <a:defRPr/>
              </a:pPr>
              <a:t>‹#›</a:t>
            </a:fld>
            <a:endParaRPr lang="en-US"/>
          </a:p>
        </p:txBody>
      </p:sp>
    </p:spTree>
    <p:extLst>
      <p:ext uri="{BB962C8B-B14F-4D97-AF65-F5344CB8AC3E}">
        <p14:creationId xmlns:p14="http://schemas.microsoft.com/office/powerpoint/2010/main" val="424877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B385CA4-7541-4DF9-84F1-C931F76412EB}"/>
              </a:ext>
            </a:extLst>
          </p:cNvPr>
          <p:cNvSpPr>
            <a:spLocks noGrp="1"/>
          </p:cNvSpPr>
          <p:nvPr>
            <p:ph type="dt" sz="half" idx="10"/>
          </p:nvPr>
        </p:nvSpPr>
        <p:spPr/>
        <p:txBody>
          <a:bodyPr/>
          <a:lstStyle>
            <a:lvl1pPr>
              <a:defRPr/>
            </a:lvl1pPr>
          </a:lstStyle>
          <a:p>
            <a:pPr>
              <a:defRPr/>
            </a:pPr>
            <a:fld id="{8C16BA31-F8B1-4E59-AED7-EF92B705E86D}" type="datetimeFigureOut">
              <a:rPr lang="en-US"/>
              <a:pPr>
                <a:defRPr/>
              </a:pPr>
              <a:t>1/28/2023</a:t>
            </a:fld>
            <a:endParaRPr lang="en-US"/>
          </a:p>
        </p:txBody>
      </p:sp>
      <p:sp>
        <p:nvSpPr>
          <p:cNvPr id="6" name="Footer Placeholder 4">
            <a:extLst>
              <a:ext uri="{FF2B5EF4-FFF2-40B4-BE49-F238E27FC236}">
                <a16:creationId xmlns:a16="http://schemas.microsoft.com/office/drawing/2014/main" id="{48019B27-65C2-4043-9362-BEC7E662E8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4936DE0-110E-48A4-8B73-F67CECA457B4}"/>
              </a:ext>
            </a:extLst>
          </p:cNvPr>
          <p:cNvSpPr>
            <a:spLocks noGrp="1"/>
          </p:cNvSpPr>
          <p:nvPr>
            <p:ph type="sldNum" sz="quarter" idx="12"/>
          </p:nvPr>
        </p:nvSpPr>
        <p:spPr/>
        <p:txBody>
          <a:bodyPr/>
          <a:lstStyle>
            <a:lvl1pPr>
              <a:defRPr/>
            </a:lvl1pPr>
          </a:lstStyle>
          <a:p>
            <a:pPr>
              <a:defRPr/>
            </a:pPr>
            <a:fld id="{1C4737CA-D3B7-4413-A742-0033333F4DDB}" type="slidenum">
              <a:rPr lang="en-US"/>
              <a:pPr>
                <a:defRPr/>
              </a:pPr>
              <a:t>‹#›</a:t>
            </a:fld>
            <a:endParaRPr lang="en-US"/>
          </a:p>
        </p:txBody>
      </p:sp>
    </p:spTree>
    <p:extLst>
      <p:ext uri="{BB962C8B-B14F-4D97-AF65-F5344CB8AC3E}">
        <p14:creationId xmlns:p14="http://schemas.microsoft.com/office/powerpoint/2010/main" val="189006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362E408-9788-454C-A41B-140DB24846DC}"/>
              </a:ext>
            </a:extLst>
          </p:cNvPr>
          <p:cNvSpPr>
            <a:spLocks noGrp="1"/>
          </p:cNvSpPr>
          <p:nvPr>
            <p:ph type="dt" sz="half" idx="10"/>
          </p:nvPr>
        </p:nvSpPr>
        <p:spPr/>
        <p:txBody>
          <a:bodyPr/>
          <a:lstStyle>
            <a:lvl1pPr>
              <a:defRPr/>
            </a:lvl1pPr>
          </a:lstStyle>
          <a:p>
            <a:pPr>
              <a:defRPr/>
            </a:pPr>
            <a:fld id="{BEB8315B-E0D9-4A18-B031-C90ABF06EEE2}" type="datetimeFigureOut">
              <a:rPr lang="en-US"/>
              <a:pPr>
                <a:defRPr/>
              </a:pPr>
              <a:t>1/28/2023</a:t>
            </a:fld>
            <a:endParaRPr lang="en-US"/>
          </a:p>
        </p:txBody>
      </p:sp>
      <p:sp>
        <p:nvSpPr>
          <p:cNvPr id="6" name="Footer Placeholder 4">
            <a:extLst>
              <a:ext uri="{FF2B5EF4-FFF2-40B4-BE49-F238E27FC236}">
                <a16:creationId xmlns:a16="http://schemas.microsoft.com/office/drawing/2014/main" id="{B40F1241-C5A0-4966-A83E-C2725EEE17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9100251-98AC-4E30-BF0D-ED55C5A2DD22}"/>
              </a:ext>
            </a:extLst>
          </p:cNvPr>
          <p:cNvSpPr>
            <a:spLocks noGrp="1"/>
          </p:cNvSpPr>
          <p:nvPr>
            <p:ph type="sldNum" sz="quarter" idx="12"/>
          </p:nvPr>
        </p:nvSpPr>
        <p:spPr/>
        <p:txBody>
          <a:bodyPr/>
          <a:lstStyle>
            <a:lvl1pPr>
              <a:defRPr/>
            </a:lvl1pPr>
          </a:lstStyle>
          <a:p>
            <a:pPr>
              <a:defRPr/>
            </a:pPr>
            <a:fld id="{591D1CA7-2C51-4A54-AC4D-CAAB6F448D24}" type="slidenum">
              <a:rPr lang="en-US"/>
              <a:pPr>
                <a:defRPr/>
              </a:pPr>
              <a:t>‹#›</a:t>
            </a:fld>
            <a:endParaRPr lang="en-US"/>
          </a:p>
        </p:txBody>
      </p:sp>
    </p:spTree>
    <p:extLst>
      <p:ext uri="{BB962C8B-B14F-4D97-AF65-F5344CB8AC3E}">
        <p14:creationId xmlns:p14="http://schemas.microsoft.com/office/powerpoint/2010/main" val="75652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89F4AD6-45AD-4F72-B95C-9962FE4B9AFF}"/>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B90D264-833B-4782-8983-1B58D7E5CD8B}"/>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1F6C2E5-5687-4E85-8C56-A29A25F5F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5D97C9C-0548-4AA9-A6C4-76545A3809BD}" type="datetimeFigureOut">
              <a:rPr lang="en-US"/>
              <a:pPr>
                <a:defRPr/>
              </a:pPr>
              <a:t>1/28/2023</a:t>
            </a:fld>
            <a:endParaRPr lang="en-US"/>
          </a:p>
        </p:txBody>
      </p:sp>
      <p:sp>
        <p:nvSpPr>
          <p:cNvPr id="5" name="Footer Placeholder 4">
            <a:extLst>
              <a:ext uri="{FF2B5EF4-FFF2-40B4-BE49-F238E27FC236}">
                <a16:creationId xmlns:a16="http://schemas.microsoft.com/office/drawing/2014/main" id="{BD723CCE-2406-494F-B96E-BB04183CB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8E1E911-CF17-428A-9F63-94E994249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A235AD6-1DFD-44EF-A350-B8A00F83F4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jpe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1.jpeg"/><Relationship Id="rId5" Type="http://schemas.openxmlformats.org/officeDocument/2006/relationships/image" Target="../media/image4.jpe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F4C8E-25EE-4AFB-9AB2-FE920002B988}"/>
              </a:ext>
            </a:extLst>
          </p:cNvPr>
          <p:cNvSpPr/>
          <p:nvPr/>
        </p:nvSpPr>
        <p:spPr>
          <a:xfrm>
            <a:off x="10090150" y="1270000"/>
            <a:ext cx="1874838" cy="5400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7A8B4B3D-AF17-4227-9679-4DBBF2547CD3}"/>
              </a:ext>
            </a:extLst>
          </p:cNvPr>
          <p:cNvSpPr/>
          <p:nvPr/>
        </p:nvSpPr>
        <p:spPr>
          <a:xfrm>
            <a:off x="3709988" y="1276350"/>
            <a:ext cx="6013450" cy="539908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650FB4C3-C694-484F-8EE3-F109E7AE018B}"/>
              </a:ext>
            </a:extLst>
          </p:cNvPr>
          <p:cNvSpPr/>
          <p:nvPr/>
        </p:nvSpPr>
        <p:spPr>
          <a:xfrm>
            <a:off x="180975" y="1270000"/>
            <a:ext cx="3109913" cy="540067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dirty="0"/>
          </a:p>
        </p:txBody>
      </p:sp>
      <p:grpSp>
        <p:nvGrpSpPr>
          <p:cNvPr id="2053" name="Group 2">
            <a:extLst>
              <a:ext uri="{FF2B5EF4-FFF2-40B4-BE49-F238E27FC236}">
                <a16:creationId xmlns:a16="http://schemas.microsoft.com/office/drawing/2014/main" id="{AB9A044E-3D40-4C77-9CCB-C73A240ACBA9}"/>
              </a:ext>
            </a:extLst>
          </p:cNvPr>
          <p:cNvGrpSpPr>
            <a:grpSpLocks/>
          </p:cNvGrpSpPr>
          <p:nvPr/>
        </p:nvGrpSpPr>
        <p:grpSpPr bwMode="auto">
          <a:xfrm>
            <a:off x="10383044" y="1882739"/>
            <a:ext cx="1155700" cy="942975"/>
            <a:chOff x="10392512" y="1659911"/>
            <a:chExt cx="1155032" cy="944107"/>
          </a:xfrm>
        </p:grpSpPr>
        <p:pic>
          <p:nvPicPr>
            <p:cNvPr id="2131" name="Picture 26" descr="Official Azure Icon Set">
              <a:extLst>
                <a:ext uri="{FF2B5EF4-FFF2-40B4-BE49-F238E27FC236}">
                  <a16:creationId xmlns:a16="http://schemas.microsoft.com/office/drawing/2014/main" id="{781E2BE0-885B-4B37-8BE4-38E45A6A2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0161" y="1659911"/>
              <a:ext cx="519740" cy="51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2" name="TextBox 38">
              <a:extLst>
                <a:ext uri="{FF2B5EF4-FFF2-40B4-BE49-F238E27FC236}">
                  <a16:creationId xmlns:a16="http://schemas.microsoft.com/office/drawing/2014/main" id="{BD4A7D62-3821-497B-8174-B1434987964D}"/>
                </a:ext>
              </a:extLst>
            </p:cNvPr>
            <p:cNvSpPr txBox="1">
              <a:spLocks noChangeArrowheads="1"/>
            </p:cNvSpPr>
            <p:nvPr/>
          </p:nvSpPr>
          <p:spPr bwMode="auto">
            <a:xfrm>
              <a:off x="10392512" y="2326632"/>
              <a:ext cx="1155032" cy="27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Web App</a:t>
              </a:r>
            </a:p>
          </p:txBody>
        </p:sp>
      </p:grpSp>
      <p:grpSp>
        <p:nvGrpSpPr>
          <p:cNvPr id="2054" name="Group 4">
            <a:extLst>
              <a:ext uri="{FF2B5EF4-FFF2-40B4-BE49-F238E27FC236}">
                <a16:creationId xmlns:a16="http://schemas.microsoft.com/office/drawing/2014/main" id="{93EECD31-C9F8-4AB5-8DE0-A88EFBDB401B}"/>
              </a:ext>
            </a:extLst>
          </p:cNvPr>
          <p:cNvGrpSpPr>
            <a:grpSpLocks/>
          </p:cNvGrpSpPr>
          <p:nvPr/>
        </p:nvGrpSpPr>
        <p:grpSpPr bwMode="auto">
          <a:xfrm>
            <a:off x="10397833" y="3891012"/>
            <a:ext cx="1293812" cy="1360488"/>
            <a:chOff x="10341832" y="3832806"/>
            <a:chExt cx="1295111" cy="1359894"/>
          </a:xfrm>
        </p:grpSpPr>
        <p:pic>
          <p:nvPicPr>
            <p:cNvPr id="2129" name="Picture 32" descr="35,147 Email Notification Icon Images, Stock Photos &amp; Vectors | Shutterstock">
              <a:extLst>
                <a:ext uri="{FF2B5EF4-FFF2-40B4-BE49-F238E27FC236}">
                  <a16:creationId xmlns:a16="http://schemas.microsoft.com/office/drawing/2014/main" id="{22E250B3-9833-4722-8D92-BC4277074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661" y="3832806"/>
              <a:ext cx="852943" cy="91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0" name="TextBox 56">
              <a:extLst>
                <a:ext uri="{FF2B5EF4-FFF2-40B4-BE49-F238E27FC236}">
                  <a16:creationId xmlns:a16="http://schemas.microsoft.com/office/drawing/2014/main" id="{55FF5BDE-1FE7-42FC-BAAA-13B1A48661F5}"/>
                </a:ext>
              </a:extLst>
            </p:cNvPr>
            <p:cNvSpPr txBox="1">
              <a:spLocks noChangeArrowheads="1"/>
            </p:cNvSpPr>
            <p:nvPr/>
          </p:nvSpPr>
          <p:spPr bwMode="auto">
            <a:xfrm>
              <a:off x="10341832" y="4731268"/>
              <a:ext cx="1295111" cy="46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Notification </a:t>
              </a:r>
            </a:p>
            <a:p>
              <a:pPr algn="ctr" eaLnBrk="1" hangingPunct="1">
                <a:lnSpc>
                  <a:spcPct val="100000"/>
                </a:lnSpc>
                <a:spcBef>
                  <a:spcPct val="0"/>
                </a:spcBef>
                <a:buFontTx/>
                <a:buNone/>
              </a:pPr>
              <a:r>
                <a:rPr lang="en-US" altLang="en-US" sz="1200"/>
                <a:t>Alerts</a:t>
              </a:r>
            </a:p>
          </p:txBody>
        </p:sp>
      </p:grpSp>
      <p:grpSp>
        <p:nvGrpSpPr>
          <p:cNvPr id="2055" name="Group 6">
            <a:extLst>
              <a:ext uri="{FF2B5EF4-FFF2-40B4-BE49-F238E27FC236}">
                <a16:creationId xmlns:a16="http://schemas.microsoft.com/office/drawing/2014/main" id="{F5CD915A-0BDD-4CCF-B41B-FA1EA9EE9FD3}"/>
              </a:ext>
            </a:extLst>
          </p:cNvPr>
          <p:cNvGrpSpPr>
            <a:grpSpLocks/>
          </p:cNvGrpSpPr>
          <p:nvPr/>
        </p:nvGrpSpPr>
        <p:grpSpPr bwMode="auto">
          <a:xfrm>
            <a:off x="10383044" y="5251500"/>
            <a:ext cx="1295400" cy="936625"/>
            <a:chOff x="10382576" y="5461999"/>
            <a:chExt cx="1295111" cy="937464"/>
          </a:xfrm>
        </p:grpSpPr>
        <p:pic>
          <p:nvPicPr>
            <p:cNvPr id="2127" name="Picture 36" descr="Text,Azure,Font,Logo,Icon,Line,Material property,Electric  blue,Square,Graphics,Computer icon,Trademark,Symbol,Brand,Rectangle,Illustration  #137405 - Free Icon Library">
              <a:extLst>
                <a:ext uri="{FF2B5EF4-FFF2-40B4-BE49-F238E27FC236}">
                  <a16:creationId xmlns:a16="http://schemas.microsoft.com/office/drawing/2014/main" id="{A04A2392-B6C2-41AE-921B-409030847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2505" y="5461999"/>
              <a:ext cx="775254" cy="77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8" name="TextBox 60">
              <a:extLst>
                <a:ext uri="{FF2B5EF4-FFF2-40B4-BE49-F238E27FC236}">
                  <a16:creationId xmlns:a16="http://schemas.microsoft.com/office/drawing/2014/main" id="{7EF5A9D9-BFC2-4A90-A970-19D26DE57BA0}"/>
                </a:ext>
              </a:extLst>
            </p:cNvPr>
            <p:cNvSpPr txBox="1">
              <a:spLocks noChangeArrowheads="1"/>
            </p:cNvSpPr>
            <p:nvPr/>
          </p:nvSpPr>
          <p:spPr bwMode="auto">
            <a:xfrm>
              <a:off x="10382576" y="6122140"/>
              <a:ext cx="1295111" cy="27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Dashboard</a:t>
              </a:r>
            </a:p>
          </p:txBody>
        </p:sp>
      </p:grpSp>
      <p:grpSp>
        <p:nvGrpSpPr>
          <p:cNvPr id="2056" name="Group 11">
            <a:extLst>
              <a:ext uri="{FF2B5EF4-FFF2-40B4-BE49-F238E27FC236}">
                <a16:creationId xmlns:a16="http://schemas.microsoft.com/office/drawing/2014/main" id="{F7D492B5-4125-45CA-BAD0-E66AA03EC3C2}"/>
              </a:ext>
            </a:extLst>
          </p:cNvPr>
          <p:cNvGrpSpPr>
            <a:grpSpLocks/>
          </p:cNvGrpSpPr>
          <p:nvPr/>
        </p:nvGrpSpPr>
        <p:grpSpPr bwMode="auto">
          <a:xfrm>
            <a:off x="7965575" y="3617499"/>
            <a:ext cx="1439863" cy="1992313"/>
            <a:chOff x="7968615" y="4366002"/>
            <a:chExt cx="1440852" cy="1992097"/>
          </a:xfrm>
        </p:grpSpPr>
        <p:sp>
          <p:nvSpPr>
            <p:cNvPr id="26" name="Rectangle 25">
              <a:extLst>
                <a:ext uri="{FF2B5EF4-FFF2-40B4-BE49-F238E27FC236}">
                  <a16:creationId xmlns:a16="http://schemas.microsoft.com/office/drawing/2014/main" id="{912E307F-2D1A-475D-AC7C-F7E135FDC272}"/>
                </a:ext>
              </a:extLst>
            </p:cNvPr>
            <p:cNvSpPr/>
            <p:nvPr/>
          </p:nvSpPr>
          <p:spPr>
            <a:xfrm>
              <a:off x="7968615" y="4366002"/>
              <a:ext cx="1440852" cy="199209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dirty="0"/>
            </a:p>
          </p:txBody>
        </p:sp>
        <p:pic>
          <p:nvPicPr>
            <p:cNvPr id="2123" name="Picture 10" descr="Official Azure Icon Set">
              <a:extLst>
                <a:ext uri="{FF2B5EF4-FFF2-40B4-BE49-F238E27FC236}">
                  <a16:creationId xmlns:a16="http://schemas.microsoft.com/office/drawing/2014/main" id="{F0286E44-9467-470D-9F00-709006AA8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745" y="4949279"/>
              <a:ext cx="595963" cy="64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4" name="Picture 20" descr="Postgres Icon #381571 - Free Icons Library">
              <a:extLst>
                <a:ext uri="{FF2B5EF4-FFF2-40B4-BE49-F238E27FC236}">
                  <a16:creationId xmlns:a16="http://schemas.microsoft.com/office/drawing/2014/main" id="{BE64DD37-6390-4117-A73E-6A379A44F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22" y="5658278"/>
              <a:ext cx="571437" cy="62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5" name="Picture 22" descr="Microsoft SQL Server - UNIFY Solutions">
              <a:extLst>
                <a:ext uri="{FF2B5EF4-FFF2-40B4-BE49-F238E27FC236}">
                  <a16:creationId xmlns:a16="http://schemas.microsoft.com/office/drawing/2014/main" id="{FD9A36DB-5983-4DB4-81DD-744D1EB5D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5270" y="5649771"/>
              <a:ext cx="571437" cy="62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6" name="TextBox 41">
              <a:extLst>
                <a:ext uri="{FF2B5EF4-FFF2-40B4-BE49-F238E27FC236}">
                  <a16:creationId xmlns:a16="http://schemas.microsoft.com/office/drawing/2014/main" id="{C275DBB7-FA34-4BD5-A30F-3B439B4EFCB4}"/>
                </a:ext>
              </a:extLst>
            </p:cNvPr>
            <p:cNvSpPr txBox="1">
              <a:spLocks noChangeArrowheads="1"/>
            </p:cNvSpPr>
            <p:nvPr/>
          </p:nvSpPr>
          <p:spPr bwMode="auto">
            <a:xfrm>
              <a:off x="8028873" y="4366002"/>
              <a:ext cx="1314345" cy="64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dirty="0"/>
                <a:t>Storage, Time Series DB, Blob, File</a:t>
              </a:r>
            </a:p>
          </p:txBody>
        </p:sp>
      </p:grpSp>
      <p:sp>
        <p:nvSpPr>
          <p:cNvPr id="64" name="Rectangle 63">
            <a:extLst>
              <a:ext uri="{FF2B5EF4-FFF2-40B4-BE49-F238E27FC236}">
                <a16:creationId xmlns:a16="http://schemas.microsoft.com/office/drawing/2014/main" id="{AA1272D6-DC23-467B-9A87-9749324DC71F}"/>
              </a:ext>
            </a:extLst>
          </p:cNvPr>
          <p:cNvSpPr/>
          <p:nvPr/>
        </p:nvSpPr>
        <p:spPr>
          <a:xfrm>
            <a:off x="3702050" y="760413"/>
            <a:ext cx="6021388" cy="388937"/>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b="1" dirty="0"/>
              <a:t>Azure IoT Cloud</a:t>
            </a:r>
          </a:p>
        </p:txBody>
      </p:sp>
      <p:pic>
        <p:nvPicPr>
          <p:cNvPr id="2058" name="Picture 6" descr="Cloud Symbol png download - 512*512 - Free Transparent Microsoft Azure png  Download. - CleanPNG / KissPNG">
            <a:extLst>
              <a:ext uri="{FF2B5EF4-FFF2-40B4-BE49-F238E27FC236}">
                <a16:creationId xmlns:a16="http://schemas.microsoft.com/office/drawing/2014/main" id="{8A8ABB34-A665-4948-A304-3CBE945A95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088" y="804863"/>
            <a:ext cx="606425" cy="29845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grpSp>
        <p:nvGrpSpPr>
          <p:cNvPr id="2059" name="Group 53">
            <a:extLst>
              <a:ext uri="{FF2B5EF4-FFF2-40B4-BE49-F238E27FC236}">
                <a16:creationId xmlns:a16="http://schemas.microsoft.com/office/drawing/2014/main" id="{2E356A51-6B0D-40F2-AE2B-BEDC529B6D0F}"/>
              </a:ext>
            </a:extLst>
          </p:cNvPr>
          <p:cNvGrpSpPr>
            <a:grpSpLocks/>
          </p:cNvGrpSpPr>
          <p:nvPr/>
        </p:nvGrpSpPr>
        <p:grpSpPr bwMode="auto">
          <a:xfrm>
            <a:off x="188913" y="758825"/>
            <a:ext cx="3132137" cy="368300"/>
            <a:chOff x="140685" y="779646"/>
            <a:chExt cx="3407344" cy="369332"/>
          </a:xfrm>
        </p:grpSpPr>
        <p:sp>
          <p:nvSpPr>
            <p:cNvPr id="43" name="Rectangle 42">
              <a:extLst>
                <a:ext uri="{FF2B5EF4-FFF2-40B4-BE49-F238E27FC236}">
                  <a16:creationId xmlns:a16="http://schemas.microsoft.com/office/drawing/2014/main" id="{6A7E60F5-3A42-43B3-B097-2F90ACC66D74}"/>
                </a:ext>
              </a:extLst>
            </p:cNvPr>
            <p:cNvSpPr/>
            <p:nvPr/>
          </p:nvSpPr>
          <p:spPr>
            <a:xfrm>
              <a:off x="140685" y="779646"/>
              <a:ext cx="3407344" cy="369332"/>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sz="1400" b="1" dirty="0"/>
                <a:t>IoT Device and IoT Edge</a:t>
              </a:r>
            </a:p>
          </p:txBody>
        </p:sp>
        <p:pic>
          <p:nvPicPr>
            <p:cNvPr id="66" name="Picture 65">
              <a:extLst>
                <a:ext uri="{FF2B5EF4-FFF2-40B4-BE49-F238E27FC236}">
                  <a16:creationId xmlns:a16="http://schemas.microsoft.com/office/drawing/2014/main" id="{37AEDE1A-6245-4891-9BC5-8A97B04CD18E}"/>
                </a:ext>
              </a:extLst>
            </p:cNvPr>
            <p:cNvPicPr>
              <a:picLocks noChangeAspect="1"/>
            </p:cNvPicPr>
            <p:nvPr/>
          </p:nvPicPr>
          <p:blipFill>
            <a:blip r:embed="rId9"/>
            <a:stretch>
              <a:fillRect/>
            </a:stretch>
          </p:blipFill>
          <p:spPr>
            <a:xfrm>
              <a:off x="151047" y="789198"/>
              <a:ext cx="445563" cy="350229"/>
            </a:xfrm>
            <a:prstGeom prst="rect">
              <a:avLst/>
            </a:prstGeom>
          </p:spPr>
          <p:style>
            <a:lnRef idx="2">
              <a:schemeClr val="accent2"/>
            </a:lnRef>
            <a:fillRef idx="1">
              <a:schemeClr val="lt1"/>
            </a:fillRef>
            <a:effectRef idx="0">
              <a:schemeClr val="accent2"/>
            </a:effectRef>
            <a:fontRef idx="minor">
              <a:schemeClr val="dk1"/>
            </a:fontRef>
          </p:style>
        </p:pic>
      </p:grpSp>
      <p:grpSp>
        <p:nvGrpSpPr>
          <p:cNvPr id="2060" name="Group 10">
            <a:extLst>
              <a:ext uri="{FF2B5EF4-FFF2-40B4-BE49-F238E27FC236}">
                <a16:creationId xmlns:a16="http://schemas.microsoft.com/office/drawing/2014/main" id="{A3F2F8B8-ED8E-4306-91AA-E351C7843D3C}"/>
              </a:ext>
            </a:extLst>
          </p:cNvPr>
          <p:cNvGrpSpPr>
            <a:grpSpLocks/>
          </p:cNvGrpSpPr>
          <p:nvPr/>
        </p:nvGrpSpPr>
        <p:grpSpPr bwMode="auto">
          <a:xfrm>
            <a:off x="5621338" y="5429250"/>
            <a:ext cx="1347787" cy="1123950"/>
            <a:chOff x="5698268" y="5429426"/>
            <a:chExt cx="1348647" cy="1123817"/>
          </a:xfrm>
        </p:grpSpPr>
        <p:sp>
          <p:nvSpPr>
            <p:cNvPr id="35" name="Rectangle 34">
              <a:extLst>
                <a:ext uri="{FF2B5EF4-FFF2-40B4-BE49-F238E27FC236}">
                  <a16:creationId xmlns:a16="http://schemas.microsoft.com/office/drawing/2014/main" id="{88FFBA93-EE11-43CE-94D5-5A5816EE8D9C}"/>
                </a:ext>
              </a:extLst>
            </p:cNvPr>
            <p:cNvSpPr/>
            <p:nvPr/>
          </p:nvSpPr>
          <p:spPr>
            <a:xfrm>
              <a:off x="5698268" y="5429426"/>
              <a:ext cx="1348647" cy="112381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pic>
          <p:nvPicPr>
            <p:cNvPr id="2118" name="Picture 24" descr="Azure Functions (@AzureFunctions) / Twitter">
              <a:extLst>
                <a:ext uri="{FF2B5EF4-FFF2-40B4-BE49-F238E27FC236}">
                  <a16:creationId xmlns:a16="http://schemas.microsoft.com/office/drawing/2014/main" id="{DF5CDBBA-83F6-4F77-A90E-3DC666609D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089" y="5512462"/>
              <a:ext cx="530499" cy="55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 name="TextBox 73">
              <a:extLst>
                <a:ext uri="{FF2B5EF4-FFF2-40B4-BE49-F238E27FC236}">
                  <a16:creationId xmlns:a16="http://schemas.microsoft.com/office/drawing/2014/main" id="{5F8C960F-0136-4E82-8B43-94C099FA93DC}"/>
                </a:ext>
              </a:extLst>
            </p:cNvPr>
            <p:cNvSpPr txBox="1">
              <a:spLocks noChangeArrowheads="1"/>
            </p:cNvSpPr>
            <p:nvPr/>
          </p:nvSpPr>
          <p:spPr bwMode="auto">
            <a:xfrm>
              <a:off x="5732973" y="6066532"/>
              <a:ext cx="1313942"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Process</a:t>
              </a:r>
            </a:p>
            <a:p>
              <a:pPr algn="ctr" eaLnBrk="1" hangingPunct="1">
                <a:lnSpc>
                  <a:spcPct val="100000"/>
                </a:lnSpc>
                <a:spcBef>
                  <a:spcPct val="0"/>
                </a:spcBef>
                <a:buFontTx/>
                <a:buNone/>
              </a:pPr>
              <a:r>
                <a:rPr lang="en-US" altLang="en-US" sz="1200"/>
                <a:t>Streamed Data</a:t>
              </a:r>
            </a:p>
          </p:txBody>
        </p:sp>
      </p:grpSp>
      <p:grpSp>
        <p:nvGrpSpPr>
          <p:cNvPr id="2061" name="Group 57">
            <a:extLst>
              <a:ext uri="{FF2B5EF4-FFF2-40B4-BE49-F238E27FC236}">
                <a16:creationId xmlns:a16="http://schemas.microsoft.com/office/drawing/2014/main" id="{FE685C09-251C-47EA-9772-415510423ACA}"/>
              </a:ext>
            </a:extLst>
          </p:cNvPr>
          <p:cNvGrpSpPr>
            <a:grpSpLocks/>
          </p:cNvGrpSpPr>
          <p:nvPr/>
        </p:nvGrpSpPr>
        <p:grpSpPr bwMode="auto">
          <a:xfrm>
            <a:off x="2014538" y="3051175"/>
            <a:ext cx="981075" cy="1212850"/>
            <a:chOff x="1808611" y="2944256"/>
            <a:chExt cx="980265" cy="1213596"/>
          </a:xfrm>
        </p:grpSpPr>
        <p:pic>
          <p:nvPicPr>
            <p:cNvPr id="2115" name="Picture 2" descr="Getting Started with Azure IoT Edge on Ubuntu 18.04">
              <a:extLst>
                <a:ext uri="{FF2B5EF4-FFF2-40B4-BE49-F238E27FC236}">
                  <a16:creationId xmlns:a16="http://schemas.microsoft.com/office/drawing/2014/main" id="{EF6271ED-5E56-45A9-BD3F-EA4EDEBD13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8611" y="2944256"/>
              <a:ext cx="973187" cy="78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6" name="TextBox 48">
              <a:extLst>
                <a:ext uri="{FF2B5EF4-FFF2-40B4-BE49-F238E27FC236}">
                  <a16:creationId xmlns:a16="http://schemas.microsoft.com/office/drawing/2014/main" id="{14F82AF1-4E7D-4452-A775-9DAED9383825}"/>
                </a:ext>
              </a:extLst>
            </p:cNvPr>
            <p:cNvSpPr txBox="1">
              <a:spLocks noChangeArrowheads="1"/>
            </p:cNvSpPr>
            <p:nvPr/>
          </p:nvSpPr>
          <p:spPr bwMode="auto">
            <a:xfrm>
              <a:off x="1894476" y="3696084"/>
              <a:ext cx="894400" cy="46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IoT EDGE </a:t>
              </a:r>
            </a:p>
            <a:p>
              <a:pPr algn="ctr" eaLnBrk="1" hangingPunct="1">
                <a:lnSpc>
                  <a:spcPct val="100000"/>
                </a:lnSpc>
                <a:spcBef>
                  <a:spcPct val="0"/>
                </a:spcBef>
                <a:buFontTx/>
                <a:buNone/>
              </a:pPr>
              <a:r>
                <a:rPr lang="en-US" altLang="en-US" sz="1200"/>
                <a:t>Device</a:t>
              </a:r>
            </a:p>
          </p:txBody>
        </p:sp>
      </p:grpSp>
      <p:sp>
        <p:nvSpPr>
          <p:cNvPr id="51" name="Rectangle 50">
            <a:extLst>
              <a:ext uri="{FF2B5EF4-FFF2-40B4-BE49-F238E27FC236}">
                <a16:creationId xmlns:a16="http://schemas.microsoft.com/office/drawing/2014/main" id="{D0E574DB-1C69-4F46-899A-FB809708B878}"/>
              </a:ext>
            </a:extLst>
          </p:cNvPr>
          <p:cNvSpPr/>
          <p:nvPr/>
        </p:nvSpPr>
        <p:spPr>
          <a:xfrm>
            <a:off x="193675" y="122238"/>
            <a:ext cx="11780838"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Internet of Things High Level Diagram (Azure)</a:t>
            </a:r>
          </a:p>
        </p:txBody>
      </p:sp>
      <p:grpSp>
        <p:nvGrpSpPr>
          <p:cNvPr id="2063" name="Group 68">
            <a:extLst>
              <a:ext uri="{FF2B5EF4-FFF2-40B4-BE49-F238E27FC236}">
                <a16:creationId xmlns:a16="http://schemas.microsoft.com/office/drawing/2014/main" id="{EDAF458B-AA17-445D-A0EA-DE4DC52B734C}"/>
              </a:ext>
            </a:extLst>
          </p:cNvPr>
          <p:cNvGrpSpPr>
            <a:grpSpLocks/>
          </p:cNvGrpSpPr>
          <p:nvPr/>
        </p:nvGrpSpPr>
        <p:grpSpPr bwMode="auto">
          <a:xfrm>
            <a:off x="8110538" y="2209800"/>
            <a:ext cx="1149350" cy="1147763"/>
            <a:chOff x="5867363" y="3394263"/>
            <a:chExt cx="1150476" cy="1149106"/>
          </a:xfrm>
        </p:grpSpPr>
        <p:pic>
          <p:nvPicPr>
            <p:cNvPr id="2112" name="Picture 30" descr="Azure API Management (@AzureApiMgmt) / Twitter">
              <a:extLst>
                <a:ext uri="{FF2B5EF4-FFF2-40B4-BE49-F238E27FC236}">
                  <a16:creationId xmlns:a16="http://schemas.microsoft.com/office/drawing/2014/main" id="{EB3D7E8C-A283-4041-9410-15A3F4745E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3463738"/>
              <a:ext cx="738137" cy="7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3" name="TextBox 39">
              <a:extLst>
                <a:ext uri="{FF2B5EF4-FFF2-40B4-BE49-F238E27FC236}">
                  <a16:creationId xmlns:a16="http://schemas.microsoft.com/office/drawing/2014/main" id="{E4788851-7AD1-43CF-8244-3E6676804457}"/>
                </a:ext>
              </a:extLst>
            </p:cNvPr>
            <p:cNvSpPr txBox="1">
              <a:spLocks noChangeArrowheads="1"/>
            </p:cNvSpPr>
            <p:nvPr/>
          </p:nvSpPr>
          <p:spPr bwMode="auto">
            <a:xfrm>
              <a:off x="6048958" y="4167926"/>
              <a:ext cx="842465" cy="27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a:t>Web API</a:t>
              </a:r>
            </a:p>
          </p:txBody>
        </p:sp>
        <p:sp>
          <p:nvSpPr>
            <p:cNvPr id="63" name="Rectangle: Rounded Corners 62">
              <a:extLst>
                <a:ext uri="{FF2B5EF4-FFF2-40B4-BE49-F238E27FC236}">
                  <a16:creationId xmlns:a16="http://schemas.microsoft.com/office/drawing/2014/main" id="{B41F2BF3-FD0D-4A2D-9EBA-F0020CF79C63}"/>
                </a:ext>
              </a:extLst>
            </p:cNvPr>
            <p:cNvSpPr/>
            <p:nvPr/>
          </p:nvSpPr>
          <p:spPr>
            <a:xfrm>
              <a:off x="5867363" y="3394263"/>
              <a:ext cx="1150476" cy="11491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064" name="Group 7">
            <a:extLst>
              <a:ext uri="{FF2B5EF4-FFF2-40B4-BE49-F238E27FC236}">
                <a16:creationId xmlns:a16="http://schemas.microsoft.com/office/drawing/2014/main" id="{85B0B1BB-57F9-4827-B459-E5C8A03AB904}"/>
              </a:ext>
            </a:extLst>
          </p:cNvPr>
          <p:cNvGrpSpPr>
            <a:grpSpLocks/>
          </p:cNvGrpSpPr>
          <p:nvPr/>
        </p:nvGrpSpPr>
        <p:grpSpPr bwMode="auto">
          <a:xfrm>
            <a:off x="10090150" y="766763"/>
            <a:ext cx="1874838" cy="401637"/>
            <a:chOff x="10098294" y="774464"/>
            <a:chExt cx="1875533" cy="400341"/>
          </a:xfrm>
        </p:grpSpPr>
        <p:sp>
          <p:nvSpPr>
            <p:cNvPr id="67" name="Rectangle 66">
              <a:extLst>
                <a:ext uri="{FF2B5EF4-FFF2-40B4-BE49-F238E27FC236}">
                  <a16:creationId xmlns:a16="http://schemas.microsoft.com/office/drawing/2014/main" id="{8341D19E-1584-4AE4-9128-8576C7C35110}"/>
                </a:ext>
              </a:extLst>
            </p:cNvPr>
            <p:cNvSpPr/>
            <p:nvPr/>
          </p:nvSpPr>
          <p:spPr>
            <a:xfrm>
              <a:off x="10098294" y="774464"/>
              <a:ext cx="1875533" cy="400341"/>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b="1" dirty="0"/>
                <a:t>UI Apps</a:t>
              </a:r>
            </a:p>
          </p:txBody>
        </p:sp>
        <p:pic>
          <p:nvPicPr>
            <p:cNvPr id="2111" name="Picture 26" descr="Official Azure Icon Set">
              <a:extLst>
                <a:ext uri="{FF2B5EF4-FFF2-40B4-BE49-F238E27FC236}">
                  <a16:creationId xmlns:a16="http://schemas.microsoft.com/office/drawing/2014/main" id="{B8B92E2B-B548-44FA-AEF4-2CECA49E2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2435" y="824915"/>
              <a:ext cx="278793" cy="27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Rounded Corners 12">
            <a:extLst>
              <a:ext uri="{FF2B5EF4-FFF2-40B4-BE49-F238E27FC236}">
                <a16:creationId xmlns:a16="http://schemas.microsoft.com/office/drawing/2014/main" id="{64AC5B2C-AB4B-4805-9935-3BEFB19B9463}"/>
              </a:ext>
            </a:extLst>
          </p:cNvPr>
          <p:cNvSpPr/>
          <p:nvPr/>
        </p:nvSpPr>
        <p:spPr>
          <a:xfrm>
            <a:off x="4421188" y="1736725"/>
            <a:ext cx="3165475" cy="3471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66" name="Picture 8" descr="IoT Hub | Microsoft Azure Mono">
            <a:extLst>
              <a:ext uri="{FF2B5EF4-FFF2-40B4-BE49-F238E27FC236}">
                <a16:creationId xmlns:a16="http://schemas.microsoft.com/office/drawing/2014/main" id="{1F446E5C-C332-4039-AB47-18400EE0CD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1850" y="1933575"/>
            <a:ext cx="430213" cy="43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67" name="TextBox 14">
            <a:extLst>
              <a:ext uri="{FF2B5EF4-FFF2-40B4-BE49-F238E27FC236}">
                <a16:creationId xmlns:a16="http://schemas.microsoft.com/office/drawing/2014/main" id="{EDE96755-72D5-411B-9112-E9DD71575D5F}"/>
              </a:ext>
            </a:extLst>
          </p:cNvPr>
          <p:cNvSpPr txBox="1">
            <a:spLocks noChangeArrowheads="1"/>
          </p:cNvSpPr>
          <p:nvPr/>
        </p:nvSpPr>
        <p:spPr bwMode="auto">
          <a:xfrm>
            <a:off x="4659313" y="2790825"/>
            <a:ext cx="822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dirty="0"/>
              <a:t>IoT </a:t>
            </a:r>
          </a:p>
          <a:p>
            <a:pPr eaLnBrk="1" hangingPunct="1">
              <a:lnSpc>
                <a:spcPct val="100000"/>
              </a:lnSpc>
              <a:spcBef>
                <a:spcPct val="0"/>
              </a:spcBef>
              <a:buFontTx/>
              <a:buNone/>
            </a:pPr>
            <a:r>
              <a:rPr lang="en-US" altLang="en-US" sz="1200" dirty="0"/>
              <a:t>EDGE</a:t>
            </a:r>
          </a:p>
          <a:p>
            <a:pPr eaLnBrk="1" hangingPunct="1">
              <a:lnSpc>
                <a:spcPct val="100000"/>
              </a:lnSpc>
              <a:spcBef>
                <a:spcPct val="0"/>
              </a:spcBef>
              <a:buFontTx/>
              <a:buNone/>
            </a:pPr>
            <a:r>
              <a:rPr lang="en-US" altLang="en-US" sz="1200" dirty="0"/>
              <a:t>HUB</a:t>
            </a:r>
          </a:p>
        </p:txBody>
      </p:sp>
      <p:sp>
        <p:nvSpPr>
          <p:cNvPr id="22" name="Rectangle: Rounded Corners 21">
            <a:extLst>
              <a:ext uri="{FF2B5EF4-FFF2-40B4-BE49-F238E27FC236}">
                <a16:creationId xmlns:a16="http://schemas.microsoft.com/office/drawing/2014/main" id="{4A9492A0-1BBF-4AFB-B666-6FF2DB730E70}"/>
              </a:ext>
            </a:extLst>
          </p:cNvPr>
          <p:cNvSpPr/>
          <p:nvPr/>
        </p:nvSpPr>
        <p:spPr>
          <a:xfrm>
            <a:off x="3560763" y="2640013"/>
            <a:ext cx="971550" cy="16144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69" name="TextBox 27">
            <a:extLst>
              <a:ext uri="{FF2B5EF4-FFF2-40B4-BE49-F238E27FC236}">
                <a16:creationId xmlns:a16="http://schemas.microsoft.com/office/drawing/2014/main" id="{E50BA9C2-A266-414C-9AD9-E1F0DAB04455}"/>
              </a:ext>
            </a:extLst>
          </p:cNvPr>
          <p:cNvSpPr txBox="1">
            <a:spLocks noChangeArrowheads="1"/>
          </p:cNvSpPr>
          <p:nvPr/>
        </p:nvSpPr>
        <p:spPr bwMode="auto">
          <a:xfrm>
            <a:off x="3683000" y="3470275"/>
            <a:ext cx="81756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dirty="0"/>
              <a:t>Cloud Gateway</a:t>
            </a:r>
          </a:p>
        </p:txBody>
      </p:sp>
      <p:pic>
        <p:nvPicPr>
          <p:cNvPr id="2070" name="Picture 8" descr="IoT Hub | Microsoft Azure Mono">
            <a:extLst>
              <a:ext uri="{FF2B5EF4-FFF2-40B4-BE49-F238E27FC236}">
                <a16:creationId xmlns:a16="http://schemas.microsoft.com/office/drawing/2014/main" id="{DB4619D8-03A9-470F-A5DA-D4EFD660C6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9850" y="3103563"/>
            <a:ext cx="307975"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7" name="Connector: Elbow 16">
            <a:extLst>
              <a:ext uri="{FF2B5EF4-FFF2-40B4-BE49-F238E27FC236}">
                <a16:creationId xmlns:a16="http://schemas.microsoft.com/office/drawing/2014/main" id="{921D5DD2-5E5E-4165-8B40-925B5A53A873}"/>
              </a:ext>
            </a:extLst>
          </p:cNvPr>
          <p:cNvCxnSpPr>
            <a:cxnSpLocks/>
            <a:stCxn id="34" idx="2"/>
            <a:endCxn id="35" idx="0"/>
          </p:cNvCxnSpPr>
          <p:nvPr/>
        </p:nvCxnSpPr>
        <p:spPr>
          <a:xfrm rot="5400000">
            <a:off x="6036469" y="5169694"/>
            <a:ext cx="519112" cy="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7593B24-88DA-48DA-9E36-129A4D8B72D1}"/>
              </a:ext>
            </a:extLst>
          </p:cNvPr>
          <p:cNvCxnSpPr>
            <a:cxnSpLocks/>
            <a:stCxn id="35" idx="3"/>
            <a:endCxn id="26" idx="1"/>
          </p:cNvCxnSpPr>
          <p:nvPr/>
        </p:nvCxnSpPr>
        <p:spPr>
          <a:xfrm flipV="1">
            <a:off x="6969125" y="4613656"/>
            <a:ext cx="996450" cy="1377569"/>
          </a:xfrm>
          <a:prstGeom prst="bentConnector3">
            <a:avLst>
              <a:gd name="adj1" fmla="val 770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0733EF1-7DD0-498E-B950-7164EEF18C9E}"/>
              </a:ext>
            </a:extLst>
          </p:cNvPr>
          <p:cNvCxnSpPr>
            <a:cxnSpLocks/>
            <a:stCxn id="63" idx="2"/>
            <a:endCxn id="2126" idx="0"/>
          </p:cNvCxnSpPr>
          <p:nvPr/>
        </p:nvCxnSpPr>
        <p:spPr>
          <a:xfrm rot="5400000">
            <a:off x="8553896" y="3486182"/>
            <a:ext cx="259936" cy="26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13CA42B-B936-4392-8C2F-E3C28224F557}"/>
              </a:ext>
            </a:extLst>
          </p:cNvPr>
          <p:cNvCxnSpPr>
            <a:stCxn id="63" idx="3"/>
          </p:cNvCxnSpPr>
          <p:nvPr/>
        </p:nvCxnSpPr>
        <p:spPr>
          <a:xfrm flipV="1">
            <a:off x="9259888" y="2782888"/>
            <a:ext cx="838200" cy="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25160A4-CCF9-4777-A4BE-27CF6786B8CF}"/>
              </a:ext>
            </a:extLst>
          </p:cNvPr>
          <p:cNvCxnSpPr>
            <a:stCxn id="2115" idx="3"/>
            <a:endCxn id="22" idx="1"/>
          </p:cNvCxnSpPr>
          <p:nvPr/>
        </p:nvCxnSpPr>
        <p:spPr>
          <a:xfrm>
            <a:off x="2987675" y="3444875"/>
            <a:ext cx="573088" cy="158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CFEBB851-A1FF-489F-9B9C-99F61E1FE019}"/>
              </a:ext>
            </a:extLst>
          </p:cNvPr>
          <p:cNvCxnSpPr>
            <a:cxnSpLocks/>
            <a:stCxn id="9" idx="3"/>
            <a:endCxn id="2115" idx="1"/>
          </p:cNvCxnSpPr>
          <p:nvPr/>
        </p:nvCxnSpPr>
        <p:spPr>
          <a:xfrm flipV="1">
            <a:off x="1484313" y="3444875"/>
            <a:ext cx="530225" cy="42862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77" name="Group 95">
            <a:extLst>
              <a:ext uri="{FF2B5EF4-FFF2-40B4-BE49-F238E27FC236}">
                <a16:creationId xmlns:a16="http://schemas.microsoft.com/office/drawing/2014/main" id="{C695B267-2E5D-4839-B909-D671D3F7CA30}"/>
              </a:ext>
            </a:extLst>
          </p:cNvPr>
          <p:cNvGrpSpPr>
            <a:grpSpLocks/>
          </p:cNvGrpSpPr>
          <p:nvPr/>
        </p:nvGrpSpPr>
        <p:grpSpPr bwMode="auto">
          <a:xfrm>
            <a:off x="5253038" y="3851275"/>
            <a:ext cx="2085975" cy="1209675"/>
            <a:chOff x="5406036" y="3851108"/>
            <a:chExt cx="1933037" cy="1210042"/>
          </a:xfrm>
        </p:grpSpPr>
        <p:sp>
          <p:nvSpPr>
            <p:cNvPr id="78" name="Rectangle: Rounded Corners 77">
              <a:extLst>
                <a:ext uri="{FF2B5EF4-FFF2-40B4-BE49-F238E27FC236}">
                  <a16:creationId xmlns:a16="http://schemas.microsoft.com/office/drawing/2014/main" id="{F2208461-9B9D-412D-90F2-C6712EE77FC8}"/>
                </a:ext>
              </a:extLst>
            </p:cNvPr>
            <p:cNvSpPr/>
            <p:nvPr/>
          </p:nvSpPr>
          <p:spPr>
            <a:xfrm>
              <a:off x="5406036" y="3851108"/>
              <a:ext cx="1933037" cy="1210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Rectangle 24">
              <a:extLst>
                <a:ext uri="{FF2B5EF4-FFF2-40B4-BE49-F238E27FC236}">
                  <a16:creationId xmlns:a16="http://schemas.microsoft.com/office/drawing/2014/main" id="{296C53D3-F31E-4A76-9840-FC8870D15793}"/>
                </a:ext>
              </a:extLst>
            </p:cNvPr>
            <p:cNvSpPr/>
            <p:nvPr/>
          </p:nvSpPr>
          <p:spPr>
            <a:xfrm>
              <a:off x="5601693" y="3955915"/>
              <a:ext cx="1524069" cy="40176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Telemetry Data </a:t>
              </a:r>
            </a:p>
          </p:txBody>
        </p:sp>
        <p:sp>
          <p:nvSpPr>
            <p:cNvPr id="34" name="Rectangle 33">
              <a:extLst>
                <a:ext uri="{FF2B5EF4-FFF2-40B4-BE49-F238E27FC236}">
                  <a16:creationId xmlns:a16="http://schemas.microsoft.com/office/drawing/2014/main" id="{F98793BB-4B56-4C25-ACF1-07189A9E4788}"/>
                </a:ext>
              </a:extLst>
            </p:cNvPr>
            <p:cNvSpPr/>
            <p:nvPr/>
          </p:nvSpPr>
          <p:spPr>
            <a:xfrm>
              <a:off x="5610520" y="4508532"/>
              <a:ext cx="1524069" cy="40176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Streamed Data </a:t>
              </a:r>
            </a:p>
            <a:p>
              <a:pPr algn="ctr" eaLnBrk="1" fontAlgn="auto" hangingPunct="1">
                <a:spcBef>
                  <a:spcPts val="0"/>
                </a:spcBef>
                <a:spcAft>
                  <a:spcPts val="0"/>
                </a:spcAft>
                <a:defRPr/>
              </a:pPr>
              <a:r>
                <a:rPr lang="en-US" sz="1200" dirty="0"/>
                <a:t>Image, Video</a:t>
              </a:r>
            </a:p>
          </p:txBody>
        </p:sp>
      </p:grpSp>
      <p:cxnSp>
        <p:nvCxnSpPr>
          <p:cNvPr id="102" name="Connector: Elbow 101">
            <a:extLst>
              <a:ext uri="{FF2B5EF4-FFF2-40B4-BE49-F238E27FC236}">
                <a16:creationId xmlns:a16="http://schemas.microsoft.com/office/drawing/2014/main" id="{51D6B631-31BB-43D5-AF12-18A33C4F36E7}"/>
              </a:ext>
            </a:extLst>
          </p:cNvPr>
          <p:cNvCxnSpPr>
            <a:cxnSpLocks/>
            <a:stCxn id="86" idx="3"/>
            <a:endCxn id="63" idx="1"/>
          </p:cNvCxnSpPr>
          <p:nvPr/>
        </p:nvCxnSpPr>
        <p:spPr>
          <a:xfrm>
            <a:off x="7339013" y="2778125"/>
            <a:ext cx="771525" cy="476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79" name="Group 26">
            <a:extLst>
              <a:ext uri="{FF2B5EF4-FFF2-40B4-BE49-F238E27FC236}">
                <a16:creationId xmlns:a16="http://schemas.microsoft.com/office/drawing/2014/main" id="{85091E7A-37EB-419B-A2DE-A7FF4CE29AB6}"/>
              </a:ext>
            </a:extLst>
          </p:cNvPr>
          <p:cNvGrpSpPr>
            <a:grpSpLocks/>
          </p:cNvGrpSpPr>
          <p:nvPr/>
        </p:nvGrpSpPr>
        <p:grpSpPr bwMode="auto">
          <a:xfrm>
            <a:off x="5254625" y="1911350"/>
            <a:ext cx="2084388" cy="1735138"/>
            <a:chOff x="5253875" y="1910668"/>
            <a:chExt cx="2085877" cy="1736263"/>
          </a:xfrm>
        </p:grpSpPr>
        <p:sp>
          <p:nvSpPr>
            <p:cNvPr id="86" name="Rectangle: Rounded Corners 85">
              <a:extLst>
                <a:ext uri="{FF2B5EF4-FFF2-40B4-BE49-F238E27FC236}">
                  <a16:creationId xmlns:a16="http://schemas.microsoft.com/office/drawing/2014/main" id="{6F40BB27-A8DA-4737-880A-11EB2845B34E}"/>
                </a:ext>
              </a:extLst>
            </p:cNvPr>
            <p:cNvSpPr/>
            <p:nvPr/>
          </p:nvSpPr>
          <p:spPr>
            <a:xfrm>
              <a:off x="5253875" y="1910668"/>
              <a:ext cx="2085877" cy="1736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098" name="Group 18">
              <a:extLst>
                <a:ext uri="{FF2B5EF4-FFF2-40B4-BE49-F238E27FC236}">
                  <a16:creationId xmlns:a16="http://schemas.microsoft.com/office/drawing/2014/main" id="{84BD77A6-0055-4D6D-9594-FF7EA279255E}"/>
                </a:ext>
              </a:extLst>
            </p:cNvPr>
            <p:cNvGrpSpPr>
              <a:grpSpLocks/>
            </p:cNvGrpSpPr>
            <p:nvPr/>
          </p:nvGrpSpPr>
          <p:grpSpPr bwMode="auto">
            <a:xfrm>
              <a:off x="5472512" y="2561853"/>
              <a:ext cx="1669145" cy="392185"/>
              <a:chOff x="5472512" y="2542603"/>
              <a:chExt cx="1669145" cy="392185"/>
            </a:xfrm>
          </p:grpSpPr>
          <p:sp>
            <p:nvSpPr>
              <p:cNvPr id="32" name="Rectangle 31">
                <a:extLst>
                  <a:ext uri="{FF2B5EF4-FFF2-40B4-BE49-F238E27FC236}">
                    <a16:creationId xmlns:a16="http://schemas.microsoft.com/office/drawing/2014/main" id="{33BAD192-EFD6-40ED-B4ED-C62D78978E18}"/>
                  </a:ext>
                </a:extLst>
              </p:cNvPr>
              <p:cNvSpPr/>
              <p:nvPr/>
            </p:nvSpPr>
            <p:spPr>
              <a:xfrm>
                <a:off x="5473106" y="2542715"/>
                <a:ext cx="1668066" cy="39236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Device Config</a:t>
                </a:r>
              </a:p>
            </p:txBody>
          </p:sp>
          <p:pic>
            <p:nvPicPr>
              <p:cNvPr id="2106" name="Picture 44" descr="Royal azure blue settings 5 icon - Free royal azure blue settings icons">
                <a:extLst>
                  <a:ext uri="{FF2B5EF4-FFF2-40B4-BE49-F238E27FC236}">
                    <a16:creationId xmlns:a16="http://schemas.microsoft.com/office/drawing/2014/main" id="{697E10ED-3F2F-468E-9757-06669ED2AC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9470" y="2562280"/>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99" name="Group 19">
              <a:extLst>
                <a:ext uri="{FF2B5EF4-FFF2-40B4-BE49-F238E27FC236}">
                  <a16:creationId xmlns:a16="http://schemas.microsoft.com/office/drawing/2014/main" id="{B8DCECD6-DDC3-4F3F-9122-09D2FD00CF48}"/>
                </a:ext>
              </a:extLst>
            </p:cNvPr>
            <p:cNvGrpSpPr>
              <a:grpSpLocks/>
            </p:cNvGrpSpPr>
            <p:nvPr/>
          </p:nvGrpSpPr>
          <p:grpSpPr bwMode="auto">
            <a:xfrm>
              <a:off x="5481204" y="2013980"/>
              <a:ext cx="1660916" cy="402037"/>
              <a:chOff x="5481204" y="2013980"/>
              <a:chExt cx="1660916" cy="402037"/>
            </a:xfrm>
          </p:grpSpPr>
          <p:sp>
            <p:nvSpPr>
              <p:cNvPr id="108" name="Rectangle 107">
                <a:extLst>
                  <a:ext uri="{FF2B5EF4-FFF2-40B4-BE49-F238E27FC236}">
                    <a16:creationId xmlns:a16="http://schemas.microsoft.com/office/drawing/2014/main" id="{D93EA61F-A88E-45F6-9A1D-1BA633CF7A56}"/>
                  </a:ext>
                </a:extLst>
              </p:cNvPr>
              <p:cNvSpPr/>
              <p:nvPr/>
            </p:nvSpPr>
            <p:spPr>
              <a:xfrm>
                <a:off x="5481050" y="2013923"/>
                <a:ext cx="1661712" cy="40189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Device Registration</a:t>
                </a:r>
              </a:p>
            </p:txBody>
          </p:sp>
          <p:pic>
            <p:nvPicPr>
              <p:cNvPr id="2104" name="Picture 44" descr="Royal azure blue settings 5 icon - Free royal azure blue settings icons">
                <a:extLst>
                  <a:ext uri="{FF2B5EF4-FFF2-40B4-BE49-F238E27FC236}">
                    <a16:creationId xmlns:a16="http://schemas.microsoft.com/office/drawing/2014/main" id="{F74AA39A-8322-4C02-A899-05B0E261BC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4875" y="2051308"/>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00" name="Group 17">
              <a:extLst>
                <a:ext uri="{FF2B5EF4-FFF2-40B4-BE49-F238E27FC236}">
                  <a16:creationId xmlns:a16="http://schemas.microsoft.com/office/drawing/2014/main" id="{E318617B-4464-4336-9C60-847BDAF1B84A}"/>
                </a:ext>
              </a:extLst>
            </p:cNvPr>
            <p:cNvGrpSpPr>
              <a:grpSpLocks/>
            </p:cNvGrpSpPr>
            <p:nvPr/>
          </p:nvGrpSpPr>
          <p:grpSpPr bwMode="auto">
            <a:xfrm>
              <a:off x="5498069" y="3110550"/>
              <a:ext cx="1634426" cy="402037"/>
              <a:chOff x="5507694" y="3110550"/>
              <a:chExt cx="1634426" cy="402037"/>
            </a:xfrm>
          </p:grpSpPr>
          <p:sp>
            <p:nvSpPr>
              <p:cNvPr id="33" name="Rectangle 32">
                <a:extLst>
                  <a:ext uri="{FF2B5EF4-FFF2-40B4-BE49-F238E27FC236}">
                    <a16:creationId xmlns:a16="http://schemas.microsoft.com/office/drawing/2014/main" id="{7E2CB882-575A-49A2-BC37-F0BCA3BDA630}"/>
                  </a:ext>
                </a:extLst>
              </p:cNvPr>
              <p:cNvSpPr/>
              <p:nvPr/>
            </p:nvSpPr>
            <p:spPr>
              <a:xfrm>
                <a:off x="5508149" y="3110008"/>
                <a:ext cx="1634705" cy="40189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Remote Command</a:t>
                </a:r>
              </a:p>
            </p:txBody>
          </p:sp>
          <p:pic>
            <p:nvPicPr>
              <p:cNvPr id="2102" name="Picture 44" descr="Royal azure blue settings 5 icon - Free royal azure blue settings icons">
                <a:extLst>
                  <a:ext uri="{FF2B5EF4-FFF2-40B4-BE49-F238E27FC236}">
                    <a16:creationId xmlns:a16="http://schemas.microsoft.com/office/drawing/2014/main" id="{35A9FF2A-3344-4C57-8115-F6CC76DA32B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7343" y="3138966"/>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80" name="Group 46">
            <a:extLst>
              <a:ext uri="{FF2B5EF4-FFF2-40B4-BE49-F238E27FC236}">
                <a16:creationId xmlns:a16="http://schemas.microsoft.com/office/drawing/2014/main" id="{D62B61A7-F9EC-4813-84E0-04003ADC5245}"/>
              </a:ext>
            </a:extLst>
          </p:cNvPr>
          <p:cNvGrpSpPr>
            <a:grpSpLocks/>
          </p:cNvGrpSpPr>
          <p:nvPr/>
        </p:nvGrpSpPr>
        <p:grpSpPr bwMode="auto">
          <a:xfrm>
            <a:off x="10367963" y="2875804"/>
            <a:ext cx="1319212" cy="1198562"/>
            <a:chOff x="10316683" y="2719544"/>
            <a:chExt cx="1320260" cy="1198396"/>
          </a:xfrm>
          <a:noFill/>
        </p:grpSpPr>
        <p:sp>
          <p:nvSpPr>
            <p:cNvPr id="29" name="Rectangle: Rounded Corners 28">
              <a:extLst>
                <a:ext uri="{FF2B5EF4-FFF2-40B4-BE49-F238E27FC236}">
                  <a16:creationId xmlns:a16="http://schemas.microsoft.com/office/drawing/2014/main" id="{E7AD5896-DFCD-4AB5-A6E4-79B4B8E6A569}"/>
                </a:ext>
              </a:extLst>
            </p:cNvPr>
            <p:cNvSpPr/>
            <p:nvPr/>
          </p:nvSpPr>
          <p:spPr>
            <a:xfrm>
              <a:off x="10316683" y="2719544"/>
              <a:ext cx="1288485" cy="1198396"/>
            </a:xfrm>
            <a:prstGeom prst="roundRect">
              <a:avLst>
                <a:gd name="adj" fmla="val 24699"/>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094" name="Group 84">
              <a:extLst>
                <a:ext uri="{FF2B5EF4-FFF2-40B4-BE49-F238E27FC236}">
                  <a16:creationId xmlns:a16="http://schemas.microsoft.com/office/drawing/2014/main" id="{73DDDAE1-3B73-435D-8F84-68C8AC7BCF1A}"/>
                </a:ext>
              </a:extLst>
            </p:cNvPr>
            <p:cNvGrpSpPr>
              <a:grpSpLocks/>
            </p:cNvGrpSpPr>
            <p:nvPr/>
          </p:nvGrpSpPr>
          <p:grpSpPr bwMode="auto">
            <a:xfrm>
              <a:off x="10341832" y="2955626"/>
              <a:ext cx="1295111" cy="836760"/>
              <a:chOff x="10348618" y="2888752"/>
              <a:chExt cx="1295111" cy="836760"/>
            </a:xfrm>
            <a:grpFill/>
          </p:grpSpPr>
          <p:pic>
            <p:nvPicPr>
              <p:cNvPr id="2095" name="Picture 28" descr="Announcing Azure Mobile Apps v4.2.0 for .NET - Xamarin Blog">
                <a:extLst>
                  <a:ext uri="{FF2B5EF4-FFF2-40B4-BE49-F238E27FC236}">
                    <a16:creationId xmlns:a16="http://schemas.microsoft.com/office/drawing/2014/main" id="{EBBB98C2-0A1D-48D2-BA87-CFAE35A1F5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07948" y="2888752"/>
                <a:ext cx="962877" cy="505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96" name="TextBox 87">
                <a:extLst>
                  <a:ext uri="{FF2B5EF4-FFF2-40B4-BE49-F238E27FC236}">
                    <a16:creationId xmlns:a16="http://schemas.microsoft.com/office/drawing/2014/main" id="{52A013BB-09CC-485D-8FFD-E58810EDA1A3}"/>
                  </a:ext>
                </a:extLst>
              </p:cNvPr>
              <p:cNvSpPr txBox="1">
                <a:spLocks noChangeArrowheads="1"/>
              </p:cNvSpPr>
              <p:nvPr/>
            </p:nvSpPr>
            <p:spPr bwMode="auto">
              <a:xfrm>
                <a:off x="10348618" y="3448551"/>
                <a:ext cx="1295111" cy="2769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Mobile App</a:t>
                </a:r>
              </a:p>
            </p:txBody>
          </p:sp>
        </p:grpSp>
      </p:grpSp>
      <p:grpSp>
        <p:nvGrpSpPr>
          <p:cNvPr id="2081" name="Group 45">
            <a:extLst>
              <a:ext uri="{FF2B5EF4-FFF2-40B4-BE49-F238E27FC236}">
                <a16:creationId xmlns:a16="http://schemas.microsoft.com/office/drawing/2014/main" id="{5EDEFB8D-439C-4375-9DAC-45A87E728336}"/>
              </a:ext>
            </a:extLst>
          </p:cNvPr>
          <p:cNvGrpSpPr>
            <a:grpSpLocks/>
          </p:cNvGrpSpPr>
          <p:nvPr/>
        </p:nvGrpSpPr>
        <p:grpSpPr bwMode="auto">
          <a:xfrm>
            <a:off x="365125" y="1954213"/>
            <a:ext cx="1155700" cy="3840162"/>
            <a:chOff x="365916" y="1953577"/>
            <a:chExt cx="1155370" cy="3840831"/>
          </a:xfrm>
        </p:grpSpPr>
        <p:sp>
          <p:nvSpPr>
            <p:cNvPr id="9" name="Rectangle: Rounded Corners 8">
              <a:extLst>
                <a:ext uri="{FF2B5EF4-FFF2-40B4-BE49-F238E27FC236}">
                  <a16:creationId xmlns:a16="http://schemas.microsoft.com/office/drawing/2014/main" id="{E21D9DC1-5424-446A-A8D6-A7EC33EAD7EB}"/>
                </a:ext>
              </a:extLst>
            </p:cNvPr>
            <p:cNvSpPr/>
            <p:nvPr/>
          </p:nvSpPr>
          <p:spPr>
            <a:xfrm>
              <a:off x="365916" y="1953577"/>
              <a:ext cx="1118868" cy="3840831"/>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2083" name="Group 29">
              <a:extLst>
                <a:ext uri="{FF2B5EF4-FFF2-40B4-BE49-F238E27FC236}">
                  <a16:creationId xmlns:a16="http://schemas.microsoft.com/office/drawing/2014/main" id="{BBEC79A0-F583-4D4F-9EFD-8A9636B66DDC}"/>
                </a:ext>
              </a:extLst>
            </p:cNvPr>
            <p:cNvGrpSpPr>
              <a:grpSpLocks/>
            </p:cNvGrpSpPr>
            <p:nvPr/>
          </p:nvGrpSpPr>
          <p:grpSpPr bwMode="auto">
            <a:xfrm>
              <a:off x="424428" y="2107994"/>
              <a:ext cx="1064652" cy="1116688"/>
              <a:chOff x="424428" y="2107994"/>
              <a:chExt cx="1064652" cy="1116688"/>
            </a:xfrm>
          </p:grpSpPr>
          <p:pic>
            <p:nvPicPr>
              <p:cNvPr id="2091" name="Picture 34" descr="Moxa Gateways Optimize Data Transfer from ModBus Edge Devices to Azure and  AWS Cloud Platforms | Automation World">
                <a:extLst>
                  <a:ext uri="{FF2B5EF4-FFF2-40B4-BE49-F238E27FC236}">
                    <a16:creationId xmlns:a16="http://schemas.microsoft.com/office/drawing/2014/main" id="{F8773B65-7BCD-4DA1-AFFA-521F833F202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647" y="2107994"/>
                <a:ext cx="592937" cy="70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2" name="TextBox 67">
                <a:extLst>
                  <a:ext uri="{FF2B5EF4-FFF2-40B4-BE49-F238E27FC236}">
                    <a16:creationId xmlns:a16="http://schemas.microsoft.com/office/drawing/2014/main" id="{847D0B30-7285-4D85-B2B9-F94CB1986CF9}"/>
                  </a:ext>
                </a:extLst>
              </p:cNvPr>
              <p:cNvSpPr txBox="1">
                <a:spLocks noChangeArrowheads="1"/>
              </p:cNvSpPr>
              <p:nvPr/>
            </p:nvSpPr>
            <p:spPr bwMode="auto">
              <a:xfrm>
                <a:off x="424428" y="2762937"/>
                <a:ext cx="1064652" cy="4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Industrial Devices</a:t>
                </a:r>
              </a:p>
            </p:txBody>
          </p:sp>
        </p:grpSp>
        <p:grpSp>
          <p:nvGrpSpPr>
            <p:cNvPr id="2084" name="Group 30">
              <a:extLst>
                <a:ext uri="{FF2B5EF4-FFF2-40B4-BE49-F238E27FC236}">
                  <a16:creationId xmlns:a16="http://schemas.microsoft.com/office/drawing/2014/main" id="{1159DA18-9D86-4B58-A3A9-58B751B53D8A}"/>
                </a:ext>
              </a:extLst>
            </p:cNvPr>
            <p:cNvGrpSpPr>
              <a:grpSpLocks/>
            </p:cNvGrpSpPr>
            <p:nvPr/>
          </p:nvGrpSpPr>
          <p:grpSpPr bwMode="auto">
            <a:xfrm>
              <a:off x="402683" y="4483799"/>
              <a:ext cx="1118603" cy="1149880"/>
              <a:chOff x="395552" y="4333352"/>
              <a:chExt cx="1118603" cy="1149880"/>
            </a:xfrm>
          </p:grpSpPr>
          <p:pic>
            <p:nvPicPr>
              <p:cNvPr id="2089" name="Picture 40" descr="Azure Virtual Machine Png, Transparent Png - kindpng">
                <a:extLst>
                  <a:ext uri="{FF2B5EF4-FFF2-40B4-BE49-F238E27FC236}">
                    <a16:creationId xmlns:a16="http://schemas.microsoft.com/office/drawing/2014/main" id="{F5D0A049-47D3-41BA-8949-3BC6AA0D9F0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000" y="4333352"/>
                <a:ext cx="705374" cy="66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0" name="TextBox 70">
                <a:extLst>
                  <a:ext uri="{FF2B5EF4-FFF2-40B4-BE49-F238E27FC236}">
                    <a16:creationId xmlns:a16="http://schemas.microsoft.com/office/drawing/2014/main" id="{2226014B-2C88-48ED-8001-5417D21B7C60}"/>
                  </a:ext>
                </a:extLst>
              </p:cNvPr>
              <p:cNvSpPr txBox="1">
                <a:spLocks noChangeArrowheads="1"/>
              </p:cNvSpPr>
              <p:nvPr/>
            </p:nvSpPr>
            <p:spPr bwMode="auto">
              <a:xfrm>
                <a:off x="395552" y="5021487"/>
                <a:ext cx="1118603" cy="4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Other Applications</a:t>
                </a:r>
              </a:p>
            </p:txBody>
          </p:sp>
        </p:grpSp>
        <p:grpSp>
          <p:nvGrpSpPr>
            <p:cNvPr id="2085" name="Group 36">
              <a:extLst>
                <a:ext uri="{FF2B5EF4-FFF2-40B4-BE49-F238E27FC236}">
                  <a16:creationId xmlns:a16="http://schemas.microsoft.com/office/drawing/2014/main" id="{06402212-3615-42ED-8431-92A38B91AE94}"/>
                </a:ext>
              </a:extLst>
            </p:cNvPr>
            <p:cNvGrpSpPr>
              <a:grpSpLocks/>
            </p:cNvGrpSpPr>
            <p:nvPr/>
          </p:nvGrpSpPr>
          <p:grpSpPr bwMode="auto">
            <a:xfrm>
              <a:off x="440508" y="3380986"/>
              <a:ext cx="987143" cy="912972"/>
              <a:chOff x="1964648" y="3915743"/>
              <a:chExt cx="1136207" cy="932585"/>
            </a:xfrm>
          </p:grpSpPr>
          <p:sp>
            <p:nvSpPr>
              <p:cNvPr id="89" name="Rectangle: Rounded Corners 88">
                <a:extLst>
                  <a:ext uri="{FF2B5EF4-FFF2-40B4-BE49-F238E27FC236}">
                    <a16:creationId xmlns:a16="http://schemas.microsoft.com/office/drawing/2014/main" id="{E37CABC7-F266-468D-9ACF-B4F7066D72D1}"/>
                  </a:ext>
                </a:extLst>
              </p:cNvPr>
              <p:cNvSpPr/>
              <p:nvPr/>
            </p:nvSpPr>
            <p:spPr>
              <a:xfrm>
                <a:off x="1964648" y="3915745"/>
                <a:ext cx="1136207" cy="932585"/>
              </a:xfrm>
              <a:prstGeom prst="roundRect">
                <a:avLst>
                  <a:gd name="adj" fmla="val 24699"/>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87" name="Picture 89">
                <a:extLst>
                  <a:ext uri="{FF2B5EF4-FFF2-40B4-BE49-F238E27FC236}">
                    <a16:creationId xmlns:a16="http://schemas.microsoft.com/office/drawing/2014/main" id="{986D33B0-0CB4-4A31-A758-B93D213474E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3262" y="3970660"/>
                <a:ext cx="499957" cy="40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 name="TextBox 90">
                <a:extLst>
                  <a:ext uri="{FF2B5EF4-FFF2-40B4-BE49-F238E27FC236}">
                    <a16:creationId xmlns:a16="http://schemas.microsoft.com/office/drawing/2014/main" id="{D12DA485-F8A0-445E-B536-769005B2865B}"/>
                  </a:ext>
                </a:extLst>
              </p:cNvPr>
              <p:cNvSpPr txBox="1">
                <a:spLocks noChangeArrowheads="1"/>
              </p:cNvSpPr>
              <p:nvPr/>
            </p:nvSpPr>
            <p:spPr bwMode="auto">
              <a:xfrm>
                <a:off x="2122713" y="4366001"/>
                <a:ext cx="788877" cy="4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Sensor Device</a:t>
                </a:r>
              </a:p>
            </p:txBody>
          </p:sp>
        </p:grpSp>
      </p:grpSp>
      <p:pic>
        <p:nvPicPr>
          <p:cNvPr id="1026" name="Picture 2" descr="Pricing—Time Series Insights | Microsoft Azure">
            <a:extLst>
              <a:ext uri="{FF2B5EF4-FFF2-40B4-BE49-F238E27FC236}">
                <a16:creationId xmlns:a16="http://schemas.microsoft.com/office/drawing/2014/main" id="{926DF650-FB3E-1672-A78F-3A1125BC4F6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20871" y="5744595"/>
            <a:ext cx="877287" cy="4605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6A60388-3332-C366-4A1C-3C4384562C47}"/>
              </a:ext>
            </a:extLst>
          </p:cNvPr>
          <p:cNvSpPr txBox="1"/>
          <p:nvPr/>
        </p:nvSpPr>
        <p:spPr>
          <a:xfrm>
            <a:off x="8052654" y="6153090"/>
            <a:ext cx="1532095" cy="800219"/>
          </a:xfrm>
          <a:prstGeom prst="rect">
            <a:avLst/>
          </a:prstGeom>
          <a:noFill/>
        </p:spPr>
        <p:txBody>
          <a:bodyPr wrap="square" rtlCol="0">
            <a:spAutoFit/>
          </a:bodyPr>
          <a:lstStyle/>
          <a:p>
            <a:pPr algn="ctr"/>
            <a:r>
              <a:rPr lang="en-US" sz="1400" i="0" dirty="0">
                <a:solidFill>
                  <a:srgbClr val="171717"/>
                </a:solidFill>
                <a:effectLst/>
                <a:latin typeface="Segoe UI" panose="020B0502040204020203" pitchFamily="34" charset="0"/>
              </a:rPr>
              <a:t>Azure Time</a:t>
            </a:r>
          </a:p>
          <a:p>
            <a:pPr algn="ctr"/>
            <a:r>
              <a:rPr lang="en-US" sz="1400" i="0" dirty="0">
                <a:solidFill>
                  <a:srgbClr val="171717"/>
                </a:solidFill>
                <a:effectLst/>
                <a:latin typeface="Segoe UI" panose="020B0502040204020203" pitchFamily="34" charset="0"/>
              </a:rPr>
              <a:t>Series Insights</a:t>
            </a:r>
          </a:p>
          <a:p>
            <a:pPr algn="r"/>
            <a:endParaRPr lang="en-US" dirty="0"/>
          </a:p>
        </p:txBody>
      </p:sp>
      <p:cxnSp>
        <p:nvCxnSpPr>
          <p:cNvPr id="15" name="Straight Arrow Connector 14">
            <a:extLst>
              <a:ext uri="{FF2B5EF4-FFF2-40B4-BE49-F238E27FC236}">
                <a16:creationId xmlns:a16="http://schemas.microsoft.com/office/drawing/2014/main" id="{8A699DFE-1510-ABF2-BDA8-2DDA6BB920E5}"/>
              </a:ext>
            </a:extLst>
          </p:cNvPr>
          <p:cNvCxnSpPr>
            <a:stCxn id="1026" idx="3"/>
          </p:cNvCxnSpPr>
          <p:nvPr/>
        </p:nvCxnSpPr>
        <p:spPr>
          <a:xfrm>
            <a:off x="9198158" y="5974883"/>
            <a:ext cx="899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7E104F-5819-4E27-B3D2-72737B301292}"/>
              </a:ext>
            </a:extLst>
          </p:cNvPr>
          <p:cNvSpPr/>
          <p:nvPr/>
        </p:nvSpPr>
        <p:spPr>
          <a:xfrm>
            <a:off x="10090150" y="1270000"/>
            <a:ext cx="1874838" cy="5400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7EAC7E1F-C63D-4CE1-9EB7-97B1FFF31283}"/>
              </a:ext>
            </a:extLst>
          </p:cNvPr>
          <p:cNvSpPr/>
          <p:nvPr/>
        </p:nvSpPr>
        <p:spPr>
          <a:xfrm>
            <a:off x="3709988" y="1276350"/>
            <a:ext cx="6013450" cy="539908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CF6B60BF-56A3-40DF-A809-C2E65F76401E}"/>
              </a:ext>
            </a:extLst>
          </p:cNvPr>
          <p:cNvSpPr/>
          <p:nvPr/>
        </p:nvSpPr>
        <p:spPr>
          <a:xfrm>
            <a:off x="180975" y="1270000"/>
            <a:ext cx="3109913" cy="540067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dirty="0"/>
          </a:p>
        </p:txBody>
      </p:sp>
      <p:grpSp>
        <p:nvGrpSpPr>
          <p:cNvPr id="3077" name="Group 2">
            <a:extLst>
              <a:ext uri="{FF2B5EF4-FFF2-40B4-BE49-F238E27FC236}">
                <a16:creationId xmlns:a16="http://schemas.microsoft.com/office/drawing/2014/main" id="{EBB5A1C1-2FDD-446C-B14E-D0B4F27CEC0F}"/>
              </a:ext>
            </a:extLst>
          </p:cNvPr>
          <p:cNvGrpSpPr>
            <a:grpSpLocks/>
          </p:cNvGrpSpPr>
          <p:nvPr/>
        </p:nvGrpSpPr>
        <p:grpSpPr bwMode="auto">
          <a:xfrm>
            <a:off x="10382150" y="1881900"/>
            <a:ext cx="1155700" cy="942975"/>
            <a:chOff x="10392515" y="1659911"/>
            <a:chExt cx="1155032" cy="944107"/>
          </a:xfrm>
        </p:grpSpPr>
        <p:pic>
          <p:nvPicPr>
            <p:cNvPr id="3155" name="Picture 26" descr="Official Azure Icon Set">
              <a:extLst>
                <a:ext uri="{FF2B5EF4-FFF2-40B4-BE49-F238E27FC236}">
                  <a16:creationId xmlns:a16="http://schemas.microsoft.com/office/drawing/2014/main" id="{558249C6-6AF5-4FD2-A25F-B94C894F0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0161" y="1659911"/>
              <a:ext cx="519740" cy="51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6" name="TextBox 38">
              <a:extLst>
                <a:ext uri="{FF2B5EF4-FFF2-40B4-BE49-F238E27FC236}">
                  <a16:creationId xmlns:a16="http://schemas.microsoft.com/office/drawing/2014/main" id="{F7CCB220-78F4-4114-9806-A13AB31926A2}"/>
                </a:ext>
              </a:extLst>
            </p:cNvPr>
            <p:cNvSpPr txBox="1">
              <a:spLocks noChangeArrowheads="1"/>
            </p:cNvSpPr>
            <p:nvPr/>
          </p:nvSpPr>
          <p:spPr bwMode="auto">
            <a:xfrm>
              <a:off x="10392515" y="2326632"/>
              <a:ext cx="1155032" cy="27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Web App</a:t>
              </a:r>
            </a:p>
          </p:txBody>
        </p:sp>
      </p:grpSp>
      <p:grpSp>
        <p:nvGrpSpPr>
          <p:cNvPr id="3078" name="Group 4">
            <a:extLst>
              <a:ext uri="{FF2B5EF4-FFF2-40B4-BE49-F238E27FC236}">
                <a16:creationId xmlns:a16="http://schemas.microsoft.com/office/drawing/2014/main" id="{AA4AB4BB-DF6A-4A56-B665-866CDABD0988}"/>
              </a:ext>
            </a:extLst>
          </p:cNvPr>
          <p:cNvGrpSpPr>
            <a:grpSpLocks/>
          </p:cNvGrpSpPr>
          <p:nvPr/>
        </p:nvGrpSpPr>
        <p:grpSpPr bwMode="auto">
          <a:xfrm>
            <a:off x="10400313" y="3880350"/>
            <a:ext cx="1293812" cy="1360488"/>
            <a:chOff x="10341832" y="3832806"/>
            <a:chExt cx="1295111" cy="1359894"/>
          </a:xfrm>
        </p:grpSpPr>
        <p:pic>
          <p:nvPicPr>
            <p:cNvPr id="3153" name="Picture 32" descr="35,147 Email Notification Icon Images, Stock Photos &amp; Vectors | Shutterstock">
              <a:extLst>
                <a:ext uri="{FF2B5EF4-FFF2-40B4-BE49-F238E27FC236}">
                  <a16:creationId xmlns:a16="http://schemas.microsoft.com/office/drawing/2014/main" id="{B7A3B571-9311-4004-8957-B5330F694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661" y="3832806"/>
              <a:ext cx="852943" cy="91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4" name="TextBox 56">
              <a:extLst>
                <a:ext uri="{FF2B5EF4-FFF2-40B4-BE49-F238E27FC236}">
                  <a16:creationId xmlns:a16="http://schemas.microsoft.com/office/drawing/2014/main" id="{79E94083-33DD-49DE-A714-9D35910F3A62}"/>
                </a:ext>
              </a:extLst>
            </p:cNvPr>
            <p:cNvSpPr txBox="1">
              <a:spLocks noChangeArrowheads="1"/>
            </p:cNvSpPr>
            <p:nvPr/>
          </p:nvSpPr>
          <p:spPr bwMode="auto">
            <a:xfrm>
              <a:off x="10341832" y="4731268"/>
              <a:ext cx="1295111" cy="46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Notification </a:t>
              </a:r>
            </a:p>
            <a:p>
              <a:pPr algn="ctr" eaLnBrk="1" hangingPunct="1">
                <a:lnSpc>
                  <a:spcPct val="100000"/>
                </a:lnSpc>
                <a:spcBef>
                  <a:spcPct val="0"/>
                </a:spcBef>
                <a:buFontTx/>
                <a:buNone/>
              </a:pPr>
              <a:r>
                <a:rPr lang="en-US" altLang="en-US" sz="1200"/>
                <a:t>Alerts</a:t>
              </a:r>
            </a:p>
          </p:txBody>
        </p:sp>
      </p:grpSp>
      <p:grpSp>
        <p:nvGrpSpPr>
          <p:cNvPr id="3079" name="Group 6">
            <a:extLst>
              <a:ext uri="{FF2B5EF4-FFF2-40B4-BE49-F238E27FC236}">
                <a16:creationId xmlns:a16="http://schemas.microsoft.com/office/drawing/2014/main" id="{DE190DC9-5E58-4A6D-A859-3EF892C6D844}"/>
              </a:ext>
            </a:extLst>
          </p:cNvPr>
          <p:cNvGrpSpPr>
            <a:grpSpLocks/>
          </p:cNvGrpSpPr>
          <p:nvPr/>
        </p:nvGrpSpPr>
        <p:grpSpPr bwMode="auto">
          <a:xfrm>
            <a:off x="10382250" y="5250830"/>
            <a:ext cx="1295400" cy="936625"/>
            <a:chOff x="10382576" y="5461999"/>
            <a:chExt cx="1295111" cy="937464"/>
          </a:xfrm>
        </p:grpSpPr>
        <p:pic>
          <p:nvPicPr>
            <p:cNvPr id="3151" name="Picture 36" descr="Text,Azure,Font,Logo,Icon,Line,Material property,Electric  blue,Square,Graphics,Computer icon,Trademark,Symbol,Brand,Rectangle,Illustration  #137405 - Free Icon Library">
              <a:extLst>
                <a:ext uri="{FF2B5EF4-FFF2-40B4-BE49-F238E27FC236}">
                  <a16:creationId xmlns:a16="http://schemas.microsoft.com/office/drawing/2014/main" id="{14737B52-E0CC-4252-AA5A-2013BD7E1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2505" y="5461999"/>
              <a:ext cx="775254" cy="77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2" name="TextBox 60">
              <a:extLst>
                <a:ext uri="{FF2B5EF4-FFF2-40B4-BE49-F238E27FC236}">
                  <a16:creationId xmlns:a16="http://schemas.microsoft.com/office/drawing/2014/main" id="{0957160D-863F-4A79-8216-C8E7BA2EE25A}"/>
                </a:ext>
              </a:extLst>
            </p:cNvPr>
            <p:cNvSpPr txBox="1">
              <a:spLocks noChangeArrowheads="1"/>
            </p:cNvSpPr>
            <p:nvPr/>
          </p:nvSpPr>
          <p:spPr bwMode="auto">
            <a:xfrm>
              <a:off x="10382576" y="6122140"/>
              <a:ext cx="1295111" cy="27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Dashboard</a:t>
              </a:r>
            </a:p>
          </p:txBody>
        </p:sp>
      </p:grpSp>
      <p:grpSp>
        <p:nvGrpSpPr>
          <p:cNvPr id="3080" name="Group 11">
            <a:extLst>
              <a:ext uri="{FF2B5EF4-FFF2-40B4-BE49-F238E27FC236}">
                <a16:creationId xmlns:a16="http://schemas.microsoft.com/office/drawing/2014/main" id="{CC724D54-5243-428B-B643-146FA7493F55}"/>
              </a:ext>
            </a:extLst>
          </p:cNvPr>
          <p:cNvGrpSpPr>
            <a:grpSpLocks/>
          </p:cNvGrpSpPr>
          <p:nvPr/>
        </p:nvGrpSpPr>
        <p:grpSpPr bwMode="auto">
          <a:xfrm>
            <a:off x="7967503" y="3618777"/>
            <a:ext cx="1439863" cy="1992313"/>
            <a:chOff x="7968615" y="4366002"/>
            <a:chExt cx="1440852" cy="1992097"/>
          </a:xfrm>
        </p:grpSpPr>
        <p:sp>
          <p:nvSpPr>
            <p:cNvPr id="26" name="Rectangle 25">
              <a:extLst>
                <a:ext uri="{FF2B5EF4-FFF2-40B4-BE49-F238E27FC236}">
                  <a16:creationId xmlns:a16="http://schemas.microsoft.com/office/drawing/2014/main" id="{076AC84B-50E5-48E7-96AE-50893037EFB6}"/>
                </a:ext>
              </a:extLst>
            </p:cNvPr>
            <p:cNvSpPr/>
            <p:nvPr/>
          </p:nvSpPr>
          <p:spPr>
            <a:xfrm>
              <a:off x="7968615" y="4366002"/>
              <a:ext cx="1440852" cy="199209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dirty="0"/>
            </a:p>
          </p:txBody>
        </p:sp>
        <p:pic>
          <p:nvPicPr>
            <p:cNvPr id="3147" name="Picture 10" descr="Official Azure Icon Set">
              <a:extLst>
                <a:ext uri="{FF2B5EF4-FFF2-40B4-BE49-F238E27FC236}">
                  <a16:creationId xmlns:a16="http://schemas.microsoft.com/office/drawing/2014/main" id="{E0D255AD-F24D-4022-AF92-1CF0FC4EA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745" y="4949279"/>
              <a:ext cx="595963" cy="64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8" name="Picture 20" descr="Postgres Icon #381571 - Free Icons Library">
              <a:extLst>
                <a:ext uri="{FF2B5EF4-FFF2-40B4-BE49-F238E27FC236}">
                  <a16:creationId xmlns:a16="http://schemas.microsoft.com/office/drawing/2014/main" id="{DD6CD3DF-92E4-4E20-90FF-1AD9EA04DA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22" y="5658278"/>
              <a:ext cx="571437" cy="62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9" name="Picture 22" descr="Microsoft SQL Server - UNIFY Solutions">
              <a:extLst>
                <a:ext uri="{FF2B5EF4-FFF2-40B4-BE49-F238E27FC236}">
                  <a16:creationId xmlns:a16="http://schemas.microsoft.com/office/drawing/2014/main" id="{14D53CD8-78C9-44D5-BA04-689AAD0EEC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5270" y="5649771"/>
              <a:ext cx="571437" cy="62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TextBox 41">
              <a:extLst>
                <a:ext uri="{FF2B5EF4-FFF2-40B4-BE49-F238E27FC236}">
                  <a16:creationId xmlns:a16="http://schemas.microsoft.com/office/drawing/2014/main" id="{5F9B42BB-0009-4A12-8124-3E315F61C316}"/>
                </a:ext>
              </a:extLst>
            </p:cNvPr>
            <p:cNvSpPr txBox="1">
              <a:spLocks noChangeArrowheads="1"/>
            </p:cNvSpPr>
            <p:nvPr/>
          </p:nvSpPr>
          <p:spPr bwMode="auto">
            <a:xfrm>
              <a:off x="8028873" y="4366002"/>
              <a:ext cx="1314345" cy="64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dirty="0"/>
                <a:t>Storage, Time Series DB, Blob, File</a:t>
              </a:r>
            </a:p>
          </p:txBody>
        </p:sp>
      </p:grpSp>
      <p:sp>
        <p:nvSpPr>
          <p:cNvPr id="64" name="Rectangle 63">
            <a:extLst>
              <a:ext uri="{FF2B5EF4-FFF2-40B4-BE49-F238E27FC236}">
                <a16:creationId xmlns:a16="http://schemas.microsoft.com/office/drawing/2014/main" id="{19E39C28-2BA3-4570-8D9B-DA9C151090E1}"/>
              </a:ext>
            </a:extLst>
          </p:cNvPr>
          <p:cNvSpPr/>
          <p:nvPr/>
        </p:nvSpPr>
        <p:spPr>
          <a:xfrm>
            <a:off x="3702050" y="760413"/>
            <a:ext cx="6021388" cy="388937"/>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b="1" dirty="0"/>
              <a:t>On Prem  </a:t>
            </a:r>
          </a:p>
        </p:txBody>
      </p:sp>
      <p:pic>
        <p:nvPicPr>
          <p:cNvPr id="3082" name="Picture 6" descr="Cloud Symbol png download - 512*512 - Free Transparent Microsoft Azure png  Download. - CleanPNG / KissPNG">
            <a:extLst>
              <a:ext uri="{FF2B5EF4-FFF2-40B4-BE49-F238E27FC236}">
                <a16:creationId xmlns:a16="http://schemas.microsoft.com/office/drawing/2014/main" id="{7179C34B-E1AC-4B21-B85E-1BBC3FAA36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088" y="804863"/>
            <a:ext cx="606425" cy="29845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grpSp>
        <p:nvGrpSpPr>
          <p:cNvPr id="3083" name="Group 53">
            <a:extLst>
              <a:ext uri="{FF2B5EF4-FFF2-40B4-BE49-F238E27FC236}">
                <a16:creationId xmlns:a16="http://schemas.microsoft.com/office/drawing/2014/main" id="{BC5D66C1-AFFC-4B92-8AF8-354934092D3C}"/>
              </a:ext>
            </a:extLst>
          </p:cNvPr>
          <p:cNvGrpSpPr>
            <a:grpSpLocks/>
          </p:cNvGrpSpPr>
          <p:nvPr/>
        </p:nvGrpSpPr>
        <p:grpSpPr bwMode="auto">
          <a:xfrm>
            <a:off x="188913" y="758825"/>
            <a:ext cx="3132137" cy="368300"/>
            <a:chOff x="140685" y="779646"/>
            <a:chExt cx="3407344" cy="369332"/>
          </a:xfrm>
        </p:grpSpPr>
        <p:sp>
          <p:nvSpPr>
            <p:cNvPr id="43" name="Rectangle 42">
              <a:extLst>
                <a:ext uri="{FF2B5EF4-FFF2-40B4-BE49-F238E27FC236}">
                  <a16:creationId xmlns:a16="http://schemas.microsoft.com/office/drawing/2014/main" id="{7DD9E785-1808-4A0C-8524-644090F89E1F}"/>
                </a:ext>
              </a:extLst>
            </p:cNvPr>
            <p:cNvSpPr/>
            <p:nvPr/>
          </p:nvSpPr>
          <p:spPr>
            <a:xfrm>
              <a:off x="140685" y="779646"/>
              <a:ext cx="3407344" cy="369332"/>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sz="1400" b="1" dirty="0"/>
                <a:t>IoT Device and IoT Edge</a:t>
              </a:r>
            </a:p>
          </p:txBody>
        </p:sp>
        <p:pic>
          <p:nvPicPr>
            <p:cNvPr id="66" name="Picture 65">
              <a:extLst>
                <a:ext uri="{FF2B5EF4-FFF2-40B4-BE49-F238E27FC236}">
                  <a16:creationId xmlns:a16="http://schemas.microsoft.com/office/drawing/2014/main" id="{6557BB6B-3324-4E26-B961-C2BB133BF872}"/>
                </a:ext>
              </a:extLst>
            </p:cNvPr>
            <p:cNvPicPr>
              <a:picLocks noChangeAspect="1"/>
            </p:cNvPicPr>
            <p:nvPr/>
          </p:nvPicPr>
          <p:blipFill>
            <a:blip r:embed="rId9"/>
            <a:stretch>
              <a:fillRect/>
            </a:stretch>
          </p:blipFill>
          <p:spPr>
            <a:xfrm>
              <a:off x="151047" y="789198"/>
              <a:ext cx="445563" cy="350229"/>
            </a:xfrm>
            <a:prstGeom prst="rect">
              <a:avLst/>
            </a:prstGeom>
          </p:spPr>
          <p:style>
            <a:lnRef idx="2">
              <a:schemeClr val="accent2"/>
            </a:lnRef>
            <a:fillRef idx="1">
              <a:schemeClr val="lt1"/>
            </a:fillRef>
            <a:effectRef idx="0">
              <a:schemeClr val="accent2"/>
            </a:effectRef>
            <a:fontRef idx="minor">
              <a:schemeClr val="dk1"/>
            </a:fontRef>
          </p:style>
        </p:pic>
      </p:grpSp>
      <p:grpSp>
        <p:nvGrpSpPr>
          <p:cNvPr id="3084" name="Group 10">
            <a:extLst>
              <a:ext uri="{FF2B5EF4-FFF2-40B4-BE49-F238E27FC236}">
                <a16:creationId xmlns:a16="http://schemas.microsoft.com/office/drawing/2014/main" id="{7BECAF19-C7B8-4191-938E-D660A1F98DC3}"/>
              </a:ext>
            </a:extLst>
          </p:cNvPr>
          <p:cNvGrpSpPr>
            <a:grpSpLocks/>
          </p:cNvGrpSpPr>
          <p:nvPr/>
        </p:nvGrpSpPr>
        <p:grpSpPr bwMode="auto">
          <a:xfrm>
            <a:off x="5621338" y="5429250"/>
            <a:ext cx="1347787" cy="1123950"/>
            <a:chOff x="5698268" y="5429426"/>
            <a:chExt cx="1348647" cy="1123817"/>
          </a:xfrm>
        </p:grpSpPr>
        <p:sp>
          <p:nvSpPr>
            <p:cNvPr id="35" name="Rectangle 34">
              <a:extLst>
                <a:ext uri="{FF2B5EF4-FFF2-40B4-BE49-F238E27FC236}">
                  <a16:creationId xmlns:a16="http://schemas.microsoft.com/office/drawing/2014/main" id="{E2952C0C-6924-45DB-8810-69152E46BB76}"/>
                </a:ext>
              </a:extLst>
            </p:cNvPr>
            <p:cNvSpPr/>
            <p:nvPr/>
          </p:nvSpPr>
          <p:spPr>
            <a:xfrm>
              <a:off x="5698268" y="5429426"/>
              <a:ext cx="1348647" cy="112381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143" name="TextBox 73">
              <a:extLst>
                <a:ext uri="{FF2B5EF4-FFF2-40B4-BE49-F238E27FC236}">
                  <a16:creationId xmlns:a16="http://schemas.microsoft.com/office/drawing/2014/main" id="{7B3DB343-61E0-483A-BFAA-691B36B2D15E}"/>
                </a:ext>
              </a:extLst>
            </p:cNvPr>
            <p:cNvSpPr txBox="1">
              <a:spLocks noChangeArrowheads="1"/>
            </p:cNvSpPr>
            <p:nvPr/>
          </p:nvSpPr>
          <p:spPr bwMode="auto">
            <a:xfrm>
              <a:off x="5732973" y="6066532"/>
              <a:ext cx="1313942"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Job : Process</a:t>
              </a:r>
            </a:p>
            <a:p>
              <a:pPr algn="ctr" eaLnBrk="1" hangingPunct="1">
                <a:lnSpc>
                  <a:spcPct val="100000"/>
                </a:lnSpc>
                <a:spcBef>
                  <a:spcPct val="0"/>
                </a:spcBef>
                <a:buFontTx/>
                <a:buNone/>
              </a:pPr>
              <a:r>
                <a:rPr lang="en-US" altLang="en-US" sz="1200"/>
                <a:t>Streamed Data</a:t>
              </a:r>
            </a:p>
          </p:txBody>
        </p:sp>
      </p:grpSp>
      <p:grpSp>
        <p:nvGrpSpPr>
          <p:cNvPr id="3085" name="Group 57">
            <a:extLst>
              <a:ext uri="{FF2B5EF4-FFF2-40B4-BE49-F238E27FC236}">
                <a16:creationId xmlns:a16="http://schemas.microsoft.com/office/drawing/2014/main" id="{B5BF8AAC-5BFF-4959-BB45-B811C0D24A75}"/>
              </a:ext>
            </a:extLst>
          </p:cNvPr>
          <p:cNvGrpSpPr>
            <a:grpSpLocks/>
          </p:cNvGrpSpPr>
          <p:nvPr/>
        </p:nvGrpSpPr>
        <p:grpSpPr bwMode="auto">
          <a:xfrm>
            <a:off x="2014538" y="3051175"/>
            <a:ext cx="981075" cy="1582738"/>
            <a:chOff x="1808611" y="2944256"/>
            <a:chExt cx="980265" cy="1582519"/>
          </a:xfrm>
        </p:grpSpPr>
        <p:pic>
          <p:nvPicPr>
            <p:cNvPr id="3140" name="Picture 2" descr="Getting Started with Azure IoT Edge on Ubuntu 18.04">
              <a:extLst>
                <a:ext uri="{FF2B5EF4-FFF2-40B4-BE49-F238E27FC236}">
                  <a16:creationId xmlns:a16="http://schemas.microsoft.com/office/drawing/2014/main" id="{5479AB32-72E9-4B66-B25B-95F8123931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8611" y="2944256"/>
              <a:ext cx="973187" cy="78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1" name="TextBox 48">
              <a:extLst>
                <a:ext uri="{FF2B5EF4-FFF2-40B4-BE49-F238E27FC236}">
                  <a16:creationId xmlns:a16="http://schemas.microsoft.com/office/drawing/2014/main" id="{86441825-4523-40D6-BF1F-3C95F9B00CF8}"/>
                </a:ext>
              </a:extLst>
            </p:cNvPr>
            <p:cNvSpPr txBox="1">
              <a:spLocks noChangeArrowheads="1"/>
            </p:cNvSpPr>
            <p:nvPr/>
          </p:nvSpPr>
          <p:spPr bwMode="auto">
            <a:xfrm>
              <a:off x="1894476" y="3696084"/>
              <a:ext cx="894400" cy="83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Custom Docker  EDGE </a:t>
              </a:r>
            </a:p>
            <a:p>
              <a:pPr algn="ctr" eaLnBrk="1" hangingPunct="1">
                <a:lnSpc>
                  <a:spcPct val="100000"/>
                </a:lnSpc>
                <a:spcBef>
                  <a:spcPct val="0"/>
                </a:spcBef>
                <a:buFontTx/>
                <a:buNone/>
              </a:pPr>
              <a:r>
                <a:rPr lang="en-US" altLang="en-US" sz="1200"/>
                <a:t>Device</a:t>
              </a:r>
            </a:p>
          </p:txBody>
        </p:sp>
      </p:grpSp>
      <p:sp>
        <p:nvSpPr>
          <p:cNvPr id="51" name="Rectangle 50">
            <a:extLst>
              <a:ext uri="{FF2B5EF4-FFF2-40B4-BE49-F238E27FC236}">
                <a16:creationId xmlns:a16="http://schemas.microsoft.com/office/drawing/2014/main" id="{79EC478D-8AB0-4BD5-9848-4303440A5ECC}"/>
              </a:ext>
            </a:extLst>
          </p:cNvPr>
          <p:cNvSpPr/>
          <p:nvPr/>
        </p:nvSpPr>
        <p:spPr>
          <a:xfrm>
            <a:off x="193675" y="122238"/>
            <a:ext cx="11780838"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Internet of Things High Level Diagram (on prem) </a:t>
            </a:r>
          </a:p>
        </p:txBody>
      </p:sp>
      <p:grpSp>
        <p:nvGrpSpPr>
          <p:cNvPr id="3087" name="Group 68">
            <a:extLst>
              <a:ext uri="{FF2B5EF4-FFF2-40B4-BE49-F238E27FC236}">
                <a16:creationId xmlns:a16="http://schemas.microsoft.com/office/drawing/2014/main" id="{123A9F29-9A14-4CB0-96A5-D1A8E1E17974}"/>
              </a:ext>
            </a:extLst>
          </p:cNvPr>
          <p:cNvGrpSpPr>
            <a:grpSpLocks/>
          </p:cNvGrpSpPr>
          <p:nvPr/>
        </p:nvGrpSpPr>
        <p:grpSpPr bwMode="auto">
          <a:xfrm>
            <a:off x="8110538" y="2209800"/>
            <a:ext cx="1149350" cy="1147763"/>
            <a:chOff x="5867363" y="3394263"/>
            <a:chExt cx="1150476" cy="1149106"/>
          </a:xfrm>
        </p:grpSpPr>
        <p:pic>
          <p:nvPicPr>
            <p:cNvPr id="3137" name="Picture 30" descr="Azure API Management (@AzureApiMgmt) / Twitter">
              <a:extLst>
                <a:ext uri="{FF2B5EF4-FFF2-40B4-BE49-F238E27FC236}">
                  <a16:creationId xmlns:a16="http://schemas.microsoft.com/office/drawing/2014/main" id="{08BE1606-FBFD-432C-BC18-FFECB68C03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3463738"/>
              <a:ext cx="738137" cy="7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8" name="TextBox 39">
              <a:extLst>
                <a:ext uri="{FF2B5EF4-FFF2-40B4-BE49-F238E27FC236}">
                  <a16:creationId xmlns:a16="http://schemas.microsoft.com/office/drawing/2014/main" id="{B1993279-88DA-482D-AD12-1AA14E3E426B}"/>
                </a:ext>
              </a:extLst>
            </p:cNvPr>
            <p:cNvSpPr txBox="1">
              <a:spLocks noChangeArrowheads="1"/>
            </p:cNvSpPr>
            <p:nvPr/>
          </p:nvSpPr>
          <p:spPr bwMode="auto">
            <a:xfrm>
              <a:off x="6048958" y="4167926"/>
              <a:ext cx="842465" cy="27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a:t>Web API</a:t>
              </a:r>
            </a:p>
          </p:txBody>
        </p:sp>
        <p:sp>
          <p:nvSpPr>
            <p:cNvPr id="63" name="Rectangle: Rounded Corners 62">
              <a:extLst>
                <a:ext uri="{FF2B5EF4-FFF2-40B4-BE49-F238E27FC236}">
                  <a16:creationId xmlns:a16="http://schemas.microsoft.com/office/drawing/2014/main" id="{26AE4BF8-3800-4F85-9FD9-5C96316C516F}"/>
                </a:ext>
              </a:extLst>
            </p:cNvPr>
            <p:cNvSpPr/>
            <p:nvPr/>
          </p:nvSpPr>
          <p:spPr>
            <a:xfrm>
              <a:off x="5867363" y="3394263"/>
              <a:ext cx="1150476" cy="11491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088" name="Group 7">
            <a:extLst>
              <a:ext uri="{FF2B5EF4-FFF2-40B4-BE49-F238E27FC236}">
                <a16:creationId xmlns:a16="http://schemas.microsoft.com/office/drawing/2014/main" id="{33D3A537-BEDE-48C3-9EC2-9A63C3D71643}"/>
              </a:ext>
            </a:extLst>
          </p:cNvPr>
          <p:cNvGrpSpPr>
            <a:grpSpLocks/>
          </p:cNvGrpSpPr>
          <p:nvPr/>
        </p:nvGrpSpPr>
        <p:grpSpPr bwMode="auto">
          <a:xfrm>
            <a:off x="10090150" y="766763"/>
            <a:ext cx="1874838" cy="401637"/>
            <a:chOff x="10098294" y="774464"/>
            <a:chExt cx="1875533" cy="400341"/>
          </a:xfrm>
        </p:grpSpPr>
        <p:sp>
          <p:nvSpPr>
            <p:cNvPr id="67" name="Rectangle 66">
              <a:extLst>
                <a:ext uri="{FF2B5EF4-FFF2-40B4-BE49-F238E27FC236}">
                  <a16:creationId xmlns:a16="http://schemas.microsoft.com/office/drawing/2014/main" id="{BB8EE9D7-4083-4F21-BD2D-158EA99B7C3D}"/>
                </a:ext>
              </a:extLst>
            </p:cNvPr>
            <p:cNvSpPr/>
            <p:nvPr/>
          </p:nvSpPr>
          <p:spPr>
            <a:xfrm>
              <a:off x="10098294" y="774464"/>
              <a:ext cx="1875533" cy="400341"/>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400" b="1" dirty="0"/>
                <a:t>UI Apps</a:t>
              </a:r>
            </a:p>
          </p:txBody>
        </p:sp>
        <p:pic>
          <p:nvPicPr>
            <p:cNvPr id="3136" name="Picture 26" descr="Official Azure Icon Set">
              <a:extLst>
                <a:ext uri="{FF2B5EF4-FFF2-40B4-BE49-F238E27FC236}">
                  <a16:creationId xmlns:a16="http://schemas.microsoft.com/office/drawing/2014/main" id="{C97CC5F8-70D2-454C-A634-09DA608BD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2435" y="824915"/>
              <a:ext cx="278793" cy="27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Rounded Corners 12">
            <a:extLst>
              <a:ext uri="{FF2B5EF4-FFF2-40B4-BE49-F238E27FC236}">
                <a16:creationId xmlns:a16="http://schemas.microsoft.com/office/drawing/2014/main" id="{A3375277-4EF3-42B7-9B2C-3B714E987DE6}"/>
              </a:ext>
            </a:extLst>
          </p:cNvPr>
          <p:cNvSpPr/>
          <p:nvPr/>
        </p:nvSpPr>
        <p:spPr>
          <a:xfrm>
            <a:off x="4421188" y="1736725"/>
            <a:ext cx="3165475" cy="3471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Rounded Corners 21">
            <a:extLst>
              <a:ext uri="{FF2B5EF4-FFF2-40B4-BE49-F238E27FC236}">
                <a16:creationId xmlns:a16="http://schemas.microsoft.com/office/drawing/2014/main" id="{7BCB618C-9D63-492D-8EB0-D51D3A222586}"/>
              </a:ext>
            </a:extLst>
          </p:cNvPr>
          <p:cNvSpPr/>
          <p:nvPr/>
        </p:nvSpPr>
        <p:spPr>
          <a:xfrm>
            <a:off x="3560763" y="2640013"/>
            <a:ext cx="971550" cy="16144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91" name="TextBox 27">
            <a:extLst>
              <a:ext uri="{FF2B5EF4-FFF2-40B4-BE49-F238E27FC236}">
                <a16:creationId xmlns:a16="http://schemas.microsoft.com/office/drawing/2014/main" id="{5F5FB02E-12E7-4A53-B4BD-0F88F2B71685}"/>
              </a:ext>
            </a:extLst>
          </p:cNvPr>
          <p:cNvSpPr txBox="1">
            <a:spLocks noChangeArrowheads="1"/>
          </p:cNvSpPr>
          <p:nvPr/>
        </p:nvSpPr>
        <p:spPr bwMode="auto">
          <a:xfrm>
            <a:off x="3683000" y="3470275"/>
            <a:ext cx="8175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Custom Cloud Gateway</a:t>
            </a:r>
          </a:p>
        </p:txBody>
      </p:sp>
      <p:pic>
        <p:nvPicPr>
          <p:cNvPr id="3092" name="Picture 8" descr="IoT Hub | Microsoft Azure Mono">
            <a:extLst>
              <a:ext uri="{FF2B5EF4-FFF2-40B4-BE49-F238E27FC236}">
                <a16:creationId xmlns:a16="http://schemas.microsoft.com/office/drawing/2014/main" id="{AC0067AF-A947-4B94-8CA9-F7C5510566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9850" y="3103563"/>
            <a:ext cx="307975" cy="312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7" name="Connector: Elbow 16">
            <a:extLst>
              <a:ext uri="{FF2B5EF4-FFF2-40B4-BE49-F238E27FC236}">
                <a16:creationId xmlns:a16="http://schemas.microsoft.com/office/drawing/2014/main" id="{5BC1B617-2D6B-4166-A3FF-C4352049E787}"/>
              </a:ext>
            </a:extLst>
          </p:cNvPr>
          <p:cNvCxnSpPr>
            <a:cxnSpLocks/>
            <a:stCxn id="34" idx="2"/>
            <a:endCxn id="35" idx="0"/>
          </p:cNvCxnSpPr>
          <p:nvPr/>
        </p:nvCxnSpPr>
        <p:spPr>
          <a:xfrm rot="5400000">
            <a:off x="6036469" y="5169694"/>
            <a:ext cx="519112" cy="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3EE40E0-DA96-4094-8679-5DCB9481D284}"/>
              </a:ext>
            </a:extLst>
          </p:cNvPr>
          <p:cNvCxnSpPr>
            <a:cxnSpLocks/>
            <a:stCxn id="35" idx="3"/>
            <a:endCxn id="26" idx="2"/>
          </p:cNvCxnSpPr>
          <p:nvPr/>
        </p:nvCxnSpPr>
        <p:spPr>
          <a:xfrm flipV="1">
            <a:off x="6969125" y="5611090"/>
            <a:ext cx="1718310" cy="38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8C2E0CE-7DAF-4901-B65C-DF88B0E3ACAD}"/>
              </a:ext>
            </a:extLst>
          </p:cNvPr>
          <p:cNvCxnSpPr>
            <a:cxnSpLocks/>
            <a:stCxn id="63" idx="2"/>
            <a:endCxn id="3150" idx="0"/>
          </p:cNvCxnSpPr>
          <p:nvPr/>
        </p:nvCxnSpPr>
        <p:spPr>
          <a:xfrm rot="5400000">
            <a:off x="8554221" y="3487785"/>
            <a:ext cx="261214" cy="7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53706B8-3AFB-45B0-9276-EC5B8DB3F657}"/>
              </a:ext>
            </a:extLst>
          </p:cNvPr>
          <p:cNvCxnSpPr>
            <a:stCxn id="63" idx="3"/>
          </p:cNvCxnSpPr>
          <p:nvPr/>
        </p:nvCxnSpPr>
        <p:spPr>
          <a:xfrm flipV="1">
            <a:off x="9259888" y="2782888"/>
            <a:ext cx="838200" cy="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ADBDAF3-D772-49D3-B74D-E534B5C14583}"/>
              </a:ext>
            </a:extLst>
          </p:cNvPr>
          <p:cNvCxnSpPr>
            <a:stCxn id="3140" idx="3"/>
            <a:endCxn id="22" idx="1"/>
          </p:cNvCxnSpPr>
          <p:nvPr/>
        </p:nvCxnSpPr>
        <p:spPr>
          <a:xfrm>
            <a:off x="2987675" y="3444875"/>
            <a:ext cx="573088" cy="158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C9451A0-4F3C-42A5-AFD9-023D0BB426BF}"/>
              </a:ext>
            </a:extLst>
          </p:cNvPr>
          <p:cNvCxnSpPr>
            <a:cxnSpLocks/>
            <a:endCxn id="3140" idx="1"/>
          </p:cNvCxnSpPr>
          <p:nvPr/>
        </p:nvCxnSpPr>
        <p:spPr>
          <a:xfrm flipV="1">
            <a:off x="1484313" y="3444875"/>
            <a:ext cx="530225" cy="35877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99" name="Group 95">
            <a:extLst>
              <a:ext uri="{FF2B5EF4-FFF2-40B4-BE49-F238E27FC236}">
                <a16:creationId xmlns:a16="http://schemas.microsoft.com/office/drawing/2014/main" id="{D467C549-ED2D-4233-8CB6-DF007B89E2BC}"/>
              </a:ext>
            </a:extLst>
          </p:cNvPr>
          <p:cNvGrpSpPr>
            <a:grpSpLocks/>
          </p:cNvGrpSpPr>
          <p:nvPr/>
        </p:nvGrpSpPr>
        <p:grpSpPr bwMode="auto">
          <a:xfrm>
            <a:off x="5253038" y="3851275"/>
            <a:ext cx="2085975" cy="1209675"/>
            <a:chOff x="5406036" y="3851108"/>
            <a:chExt cx="1933037" cy="1210042"/>
          </a:xfrm>
        </p:grpSpPr>
        <p:sp>
          <p:nvSpPr>
            <p:cNvPr id="78" name="Rectangle: Rounded Corners 77">
              <a:extLst>
                <a:ext uri="{FF2B5EF4-FFF2-40B4-BE49-F238E27FC236}">
                  <a16:creationId xmlns:a16="http://schemas.microsoft.com/office/drawing/2014/main" id="{6E5CF5A2-2EFC-42EA-B14E-A9A68A17F194}"/>
                </a:ext>
              </a:extLst>
            </p:cNvPr>
            <p:cNvSpPr/>
            <p:nvPr/>
          </p:nvSpPr>
          <p:spPr>
            <a:xfrm>
              <a:off x="5406036" y="3851108"/>
              <a:ext cx="1933037" cy="1210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Rectangle 24">
              <a:extLst>
                <a:ext uri="{FF2B5EF4-FFF2-40B4-BE49-F238E27FC236}">
                  <a16:creationId xmlns:a16="http://schemas.microsoft.com/office/drawing/2014/main" id="{1B3D27AD-B83F-4BB4-9CC4-7D3BBE9A2204}"/>
                </a:ext>
              </a:extLst>
            </p:cNvPr>
            <p:cNvSpPr/>
            <p:nvPr/>
          </p:nvSpPr>
          <p:spPr>
            <a:xfrm>
              <a:off x="5601693" y="3955915"/>
              <a:ext cx="1524069" cy="40176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Telemetry Data </a:t>
              </a:r>
            </a:p>
          </p:txBody>
        </p:sp>
        <p:sp>
          <p:nvSpPr>
            <p:cNvPr id="34" name="Rectangle 33">
              <a:extLst>
                <a:ext uri="{FF2B5EF4-FFF2-40B4-BE49-F238E27FC236}">
                  <a16:creationId xmlns:a16="http://schemas.microsoft.com/office/drawing/2014/main" id="{24344FD7-B33D-47AF-BE46-117F678AAAF1}"/>
                </a:ext>
              </a:extLst>
            </p:cNvPr>
            <p:cNvSpPr/>
            <p:nvPr/>
          </p:nvSpPr>
          <p:spPr>
            <a:xfrm>
              <a:off x="5610520" y="4508532"/>
              <a:ext cx="1524069" cy="40176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1200" dirty="0"/>
                <a:t>Streamed Data </a:t>
              </a:r>
            </a:p>
            <a:p>
              <a:pPr algn="ctr" eaLnBrk="1" fontAlgn="auto" hangingPunct="1">
                <a:spcBef>
                  <a:spcPts val="0"/>
                </a:spcBef>
                <a:spcAft>
                  <a:spcPts val="0"/>
                </a:spcAft>
                <a:defRPr/>
              </a:pPr>
              <a:r>
                <a:rPr lang="en-US" sz="1200" dirty="0"/>
                <a:t>Image, Video</a:t>
              </a:r>
            </a:p>
          </p:txBody>
        </p:sp>
      </p:grpSp>
      <p:cxnSp>
        <p:nvCxnSpPr>
          <p:cNvPr id="102" name="Connector: Elbow 101">
            <a:extLst>
              <a:ext uri="{FF2B5EF4-FFF2-40B4-BE49-F238E27FC236}">
                <a16:creationId xmlns:a16="http://schemas.microsoft.com/office/drawing/2014/main" id="{D345A67F-7F68-453E-AA54-0B8EE17F3E0A}"/>
              </a:ext>
            </a:extLst>
          </p:cNvPr>
          <p:cNvCxnSpPr>
            <a:stCxn id="86" idx="3"/>
            <a:endCxn id="63" idx="1"/>
          </p:cNvCxnSpPr>
          <p:nvPr/>
        </p:nvCxnSpPr>
        <p:spPr>
          <a:xfrm>
            <a:off x="7339013" y="2778125"/>
            <a:ext cx="771525" cy="476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01" name="Picture 30" descr="Azure API Management (@AzureApiMgmt) / Twitter">
            <a:extLst>
              <a:ext uri="{FF2B5EF4-FFF2-40B4-BE49-F238E27FC236}">
                <a16:creationId xmlns:a16="http://schemas.microsoft.com/office/drawing/2014/main" id="{B9416CD8-899A-4BBC-9A11-03CD3B10E6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7725" y="1943100"/>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 name="TextBox 75">
            <a:extLst>
              <a:ext uri="{FF2B5EF4-FFF2-40B4-BE49-F238E27FC236}">
                <a16:creationId xmlns:a16="http://schemas.microsoft.com/office/drawing/2014/main" id="{AFB9686D-20CC-41AB-B649-C8678F4EBB96}"/>
              </a:ext>
            </a:extLst>
          </p:cNvPr>
          <p:cNvSpPr txBox="1">
            <a:spLocks noChangeArrowheads="1"/>
          </p:cNvSpPr>
          <p:nvPr/>
        </p:nvSpPr>
        <p:spPr bwMode="auto">
          <a:xfrm>
            <a:off x="4448175" y="2300288"/>
            <a:ext cx="84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IoT </a:t>
            </a:r>
          </a:p>
          <a:p>
            <a:pPr algn="ctr" eaLnBrk="1" hangingPunct="1">
              <a:lnSpc>
                <a:spcPct val="100000"/>
              </a:lnSpc>
              <a:spcBef>
                <a:spcPct val="0"/>
              </a:spcBef>
              <a:buFontTx/>
              <a:buNone/>
            </a:pPr>
            <a:r>
              <a:rPr lang="en-US" altLang="en-US" sz="1200"/>
              <a:t>Web API</a:t>
            </a:r>
          </a:p>
        </p:txBody>
      </p:sp>
      <p:pic>
        <p:nvPicPr>
          <p:cNvPr id="3103" name="Picture 2">
            <a:extLst>
              <a:ext uri="{FF2B5EF4-FFF2-40B4-BE49-F238E27FC236}">
                <a16:creationId xmlns:a16="http://schemas.microsoft.com/office/drawing/2014/main" id="{288BC72D-710D-4214-AFF8-2219DFB2AF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91225" y="5507038"/>
            <a:ext cx="55403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04" name="Group 78">
            <a:extLst>
              <a:ext uri="{FF2B5EF4-FFF2-40B4-BE49-F238E27FC236}">
                <a16:creationId xmlns:a16="http://schemas.microsoft.com/office/drawing/2014/main" id="{B3F74D90-07A8-45CA-9823-749FC97CEEB3}"/>
              </a:ext>
            </a:extLst>
          </p:cNvPr>
          <p:cNvGrpSpPr>
            <a:grpSpLocks/>
          </p:cNvGrpSpPr>
          <p:nvPr/>
        </p:nvGrpSpPr>
        <p:grpSpPr bwMode="auto">
          <a:xfrm>
            <a:off x="5254625" y="1911350"/>
            <a:ext cx="2084388" cy="1735138"/>
            <a:chOff x="5253875" y="1910668"/>
            <a:chExt cx="2085877" cy="1736263"/>
          </a:xfrm>
        </p:grpSpPr>
        <p:sp>
          <p:nvSpPr>
            <p:cNvPr id="80" name="Rectangle: Rounded Corners 79">
              <a:extLst>
                <a:ext uri="{FF2B5EF4-FFF2-40B4-BE49-F238E27FC236}">
                  <a16:creationId xmlns:a16="http://schemas.microsoft.com/office/drawing/2014/main" id="{E34311E3-930C-41A3-8328-C16759D08B7E}"/>
                </a:ext>
              </a:extLst>
            </p:cNvPr>
            <p:cNvSpPr/>
            <p:nvPr/>
          </p:nvSpPr>
          <p:spPr>
            <a:xfrm>
              <a:off x="5253875" y="1910668"/>
              <a:ext cx="2085877" cy="1736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123" name="Group 80">
              <a:extLst>
                <a:ext uri="{FF2B5EF4-FFF2-40B4-BE49-F238E27FC236}">
                  <a16:creationId xmlns:a16="http://schemas.microsoft.com/office/drawing/2014/main" id="{4C82C23B-8805-4C55-AE1A-BBBD7A713BE3}"/>
                </a:ext>
              </a:extLst>
            </p:cNvPr>
            <p:cNvGrpSpPr>
              <a:grpSpLocks/>
            </p:cNvGrpSpPr>
            <p:nvPr/>
          </p:nvGrpSpPr>
          <p:grpSpPr bwMode="auto">
            <a:xfrm>
              <a:off x="5472512" y="2561853"/>
              <a:ext cx="1669145" cy="392185"/>
              <a:chOff x="5472512" y="2542603"/>
              <a:chExt cx="1669145" cy="392185"/>
            </a:xfrm>
          </p:grpSpPr>
          <p:sp>
            <p:nvSpPr>
              <p:cNvPr id="89" name="Rectangle 88">
                <a:extLst>
                  <a:ext uri="{FF2B5EF4-FFF2-40B4-BE49-F238E27FC236}">
                    <a16:creationId xmlns:a16="http://schemas.microsoft.com/office/drawing/2014/main" id="{BAF074B8-5004-4B09-9C7A-CAB60C016C00}"/>
                  </a:ext>
                </a:extLst>
              </p:cNvPr>
              <p:cNvSpPr/>
              <p:nvPr/>
            </p:nvSpPr>
            <p:spPr>
              <a:xfrm>
                <a:off x="5473106" y="2542715"/>
                <a:ext cx="1668066" cy="39236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Device Config</a:t>
                </a:r>
              </a:p>
            </p:txBody>
          </p:sp>
          <p:pic>
            <p:nvPicPr>
              <p:cNvPr id="3131" name="Picture 44" descr="Royal azure blue settings 5 icon - Free royal azure blue settings icons">
                <a:extLst>
                  <a:ext uri="{FF2B5EF4-FFF2-40B4-BE49-F238E27FC236}">
                    <a16:creationId xmlns:a16="http://schemas.microsoft.com/office/drawing/2014/main" id="{A149DD89-9A29-4178-9DD0-63736E3911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9470" y="2562280"/>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24" name="Group 81">
              <a:extLst>
                <a:ext uri="{FF2B5EF4-FFF2-40B4-BE49-F238E27FC236}">
                  <a16:creationId xmlns:a16="http://schemas.microsoft.com/office/drawing/2014/main" id="{204EEEA5-EEC4-4D8C-8380-3E4CE333D838}"/>
                </a:ext>
              </a:extLst>
            </p:cNvPr>
            <p:cNvGrpSpPr>
              <a:grpSpLocks/>
            </p:cNvGrpSpPr>
            <p:nvPr/>
          </p:nvGrpSpPr>
          <p:grpSpPr bwMode="auto">
            <a:xfrm>
              <a:off x="5481204" y="2013980"/>
              <a:ext cx="1660916" cy="402037"/>
              <a:chOff x="5481204" y="2013980"/>
              <a:chExt cx="1660916" cy="402037"/>
            </a:xfrm>
          </p:grpSpPr>
          <p:sp>
            <p:nvSpPr>
              <p:cNvPr id="87" name="Rectangle 86">
                <a:extLst>
                  <a:ext uri="{FF2B5EF4-FFF2-40B4-BE49-F238E27FC236}">
                    <a16:creationId xmlns:a16="http://schemas.microsoft.com/office/drawing/2014/main" id="{20DA2CD7-9835-498E-93F8-2215FAA1841E}"/>
                  </a:ext>
                </a:extLst>
              </p:cNvPr>
              <p:cNvSpPr/>
              <p:nvPr/>
            </p:nvSpPr>
            <p:spPr>
              <a:xfrm>
                <a:off x="5481050" y="2013923"/>
                <a:ext cx="1661712" cy="40189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Device Registration</a:t>
                </a:r>
              </a:p>
            </p:txBody>
          </p:sp>
          <p:pic>
            <p:nvPicPr>
              <p:cNvPr id="3129" name="Picture 44" descr="Royal azure blue settings 5 icon - Free royal azure blue settings icons">
                <a:extLst>
                  <a:ext uri="{FF2B5EF4-FFF2-40B4-BE49-F238E27FC236}">
                    <a16:creationId xmlns:a16="http://schemas.microsoft.com/office/drawing/2014/main" id="{BBEF9841-F562-4C83-8F69-6E232ABA6B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4875" y="2051308"/>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25" name="Group 82">
              <a:extLst>
                <a:ext uri="{FF2B5EF4-FFF2-40B4-BE49-F238E27FC236}">
                  <a16:creationId xmlns:a16="http://schemas.microsoft.com/office/drawing/2014/main" id="{AB3C3703-8C41-40F1-9E31-C4548493CC01}"/>
                </a:ext>
              </a:extLst>
            </p:cNvPr>
            <p:cNvGrpSpPr>
              <a:grpSpLocks/>
            </p:cNvGrpSpPr>
            <p:nvPr/>
          </p:nvGrpSpPr>
          <p:grpSpPr bwMode="auto">
            <a:xfrm>
              <a:off x="5498069" y="3110550"/>
              <a:ext cx="1634426" cy="402037"/>
              <a:chOff x="5507694" y="3110550"/>
              <a:chExt cx="1634426" cy="402037"/>
            </a:xfrm>
          </p:grpSpPr>
          <p:sp>
            <p:nvSpPr>
              <p:cNvPr id="84" name="Rectangle 83">
                <a:extLst>
                  <a:ext uri="{FF2B5EF4-FFF2-40B4-BE49-F238E27FC236}">
                    <a16:creationId xmlns:a16="http://schemas.microsoft.com/office/drawing/2014/main" id="{0E17CDCA-BB0F-4CF2-B01F-9488DF306BC5}"/>
                  </a:ext>
                </a:extLst>
              </p:cNvPr>
              <p:cNvSpPr/>
              <p:nvPr/>
            </p:nvSpPr>
            <p:spPr>
              <a:xfrm>
                <a:off x="5508149" y="3110008"/>
                <a:ext cx="1634705" cy="40189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eaLnBrk="1" fontAlgn="auto" hangingPunct="1">
                  <a:spcBef>
                    <a:spcPts val="0"/>
                  </a:spcBef>
                  <a:spcAft>
                    <a:spcPts val="0"/>
                  </a:spcAft>
                  <a:defRPr/>
                </a:pPr>
                <a:r>
                  <a:rPr lang="en-US" sz="1200" dirty="0"/>
                  <a:t>Remote Command</a:t>
                </a:r>
              </a:p>
            </p:txBody>
          </p:sp>
          <p:pic>
            <p:nvPicPr>
              <p:cNvPr id="3127" name="Picture 44" descr="Royal azure blue settings 5 icon - Free royal azure blue settings icons">
                <a:extLst>
                  <a:ext uri="{FF2B5EF4-FFF2-40B4-BE49-F238E27FC236}">
                    <a16:creationId xmlns:a16="http://schemas.microsoft.com/office/drawing/2014/main" id="{3CDAE340-1E7A-40BC-AB42-AB8DD66983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7343" y="3138966"/>
                <a:ext cx="355451" cy="3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5" name="Group 91">
            <a:extLst>
              <a:ext uri="{FF2B5EF4-FFF2-40B4-BE49-F238E27FC236}">
                <a16:creationId xmlns:a16="http://schemas.microsoft.com/office/drawing/2014/main" id="{85F40D95-4897-4BFC-B5AE-7E1924532371}"/>
              </a:ext>
            </a:extLst>
          </p:cNvPr>
          <p:cNvGrpSpPr>
            <a:grpSpLocks/>
          </p:cNvGrpSpPr>
          <p:nvPr/>
        </p:nvGrpSpPr>
        <p:grpSpPr bwMode="auto">
          <a:xfrm>
            <a:off x="365125" y="1954213"/>
            <a:ext cx="1155700" cy="3840162"/>
            <a:chOff x="365916" y="1953577"/>
            <a:chExt cx="1155370" cy="3840831"/>
          </a:xfrm>
        </p:grpSpPr>
        <p:sp>
          <p:nvSpPr>
            <p:cNvPr id="93" name="Rectangle: Rounded Corners 92">
              <a:extLst>
                <a:ext uri="{FF2B5EF4-FFF2-40B4-BE49-F238E27FC236}">
                  <a16:creationId xmlns:a16="http://schemas.microsoft.com/office/drawing/2014/main" id="{89EBC833-FFE6-4170-947D-7C8A88FB5ACB}"/>
                </a:ext>
              </a:extLst>
            </p:cNvPr>
            <p:cNvSpPr/>
            <p:nvPr/>
          </p:nvSpPr>
          <p:spPr>
            <a:xfrm>
              <a:off x="365916" y="1953577"/>
              <a:ext cx="1118868" cy="3840831"/>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3112" name="Group 93">
              <a:extLst>
                <a:ext uri="{FF2B5EF4-FFF2-40B4-BE49-F238E27FC236}">
                  <a16:creationId xmlns:a16="http://schemas.microsoft.com/office/drawing/2014/main" id="{0423659B-52A6-42FD-92DD-F5FE1D0C5D44}"/>
                </a:ext>
              </a:extLst>
            </p:cNvPr>
            <p:cNvGrpSpPr>
              <a:grpSpLocks/>
            </p:cNvGrpSpPr>
            <p:nvPr/>
          </p:nvGrpSpPr>
          <p:grpSpPr bwMode="auto">
            <a:xfrm>
              <a:off x="424428" y="2107994"/>
              <a:ext cx="1064652" cy="1116688"/>
              <a:chOff x="424428" y="2107994"/>
              <a:chExt cx="1064652" cy="1116688"/>
            </a:xfrm>
          </p:grpSpPr>
          <p:pic>
            <p:nvPicPr>
              <p:cNvPr id="3120" name="Picture 34" descr="Moxa Gateways Optimize Data Transfer from ModBus Edge Devices to Azure and  AWS Cloud Platforms | Automation World">
                <a:extLst>
                  <a:ext uri="{FF2B5EF4-FFF2-40B4-BE49-F238E27FC236}">
                    <a16:creationId xmlns:a16="http://schemas.microsoft.com/office/drawing/2014/main" id="{631D1777-7090-4DBE-ACC9-652981725A9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647" y="2107994"/>
                <a:ext cx="592937" cy="70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TextBox 105">
                <a:extLst>
                  <a:ext uri="{FF2B5EF4-FFF2-40B4-BE49-F238E27FC236}">
                    <a16:creationId xmlns:a16="http://schemas.microsoft.com/office/drawing/2014/main" id="{039DACF6-2DD3-45D7-93FB-BE141B82FAE8}"/>
                  </a:ext>
                </a:extLst>
              </p:cNvPr>
              <p:cNvSpPr txBox="1">
                <a:spLocks noChangeArrowheads="1"/>
              </p:cNvSpPr>
              <p:nvPr/>
            </p:nvSpPr>
            <p:spPr bwMode="auto">
              <a:xfrm>
                <a:off x="424428" y="2762937"/>
                <a:ext cx="1064652" cy="4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Industrial Devices</a:t>
                </a:r>
              </a:p>
            </p:txBody>
          </p:sp>
        </p:grpSp>
        <p:grpSp>
          <p:nvGrpSpPr>
            <p:cNvPr id="3113" name="Group 96">
              <a:extLst>
                <a:ext uri="{FF2B5EF4-FFF2-40B4-BE49-F238E27FC236}">
                  <a16:creationId xmlns:a16="http://schemas.microsoft.com/office/drawing/2014/main" id="{BA665AE7-F831-41A6-A5EC-135612543CE7}"/>
                </a:ext>
              </a:extLst>
            </p:cNvPr>
            <p:cNvGrpSpPr>
              <a:grpSpLocks/>
            </p:cNvGrpSpPr>
            <p:nvPr/>
          </p:nvGrpSpPr>
          <p:grpSpPr bwMode="auto">
            <a:xfrm>
              <a:off x="402683" y="4483799"/>
              <a:ext cx="1118603" cy="1149880"/>
              <a:chOff x="395552" y="4333352"/>
              <a:chExt cx="1118603" cy="1149880"/>
            </a:xfrm>
          </p:grpSpPr>
          <p:pic>
            <p:nvPicPr>
              <p:cNvPr id="3118" name="Picture 40" descr="Azure Virtual Machine Png, Transparent Png - kindpng">
                <a:extLst>
                  <a:ext uri="{FF2B5EF4-FFF2-40B4-BE49-F238E27FC236}">
                    <a16:creationId xmlns:a16="http://schemas.microsoft.com/office/drawing/2014/main" id="{27A9A4F5-2CA1-48A9-AA61-60FF4C54A08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000" y="4333352"/>
                <a:ext cx="705374" cy="66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9" name="TextBox 103">
                <a:extLst>
                  <a:ext uri="{FF2B5EF4-FFF2-40B4-BE49-F238E27FC236}">
                    <a16:creationId xmlns:a16="http://schemas.microsoft.com/office/drawing/2014/main" id="{C972B91A-BF22-4A7D-88B8-2C4EFA7425D7}"/>
                  </a:ext>
                </a:extLst>
              </p:cNvPr>
              <p:cNvSpPr txBox="1">
                <a:spLocks noChangeArrowheads="1"/>
              </p:cNvSpPr>
              <p:nvPr/>
            </p:nvSpPr>
            <p:spPr bwMode="auto">
              <a:xfrm>
                <a:off x="395552" y="5021487"/>
                <a:ext cx="1118603" cy="4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Other Applications</a:t>
                </a:r>
              </a:p>
            </p:txBody>
          </p:sp>
        </p:grpSp>
        <p:grpSp>
          <p:nvGrpSpPr>
            <p:cNvPr id="3114" name="Group 97">
              <a:extLst>
                <a:ext uri="{FF2B5EF4-FFF2-40B4-BE49-F238E27FC236}">
                  <a16:creationId xmlns:a16="http://schemas.microsoft.com/office/drawing/2014/main" id="{A45884EC-DFB0-433F-AAAF-26E7483A8624}"/>
                </a:ext>
              </a:extLst>
            </p:cNvPr>
            <p:cNvGrpSpPr>
              <a:grpSpLocks/>
            </p:cNvGrpSpPr>
            <p:nvPr/>
          </p:nvGrpSpPr>
          <p:grpSpPr bwMode="auto">
            <a:xfrm>
              <a:off x="440508" y="3380986"/>
              <a:ext cx="987143" cy="912972"/>
              <a:chOff x="1964648" y="3915743"/>
              <a:chExt cx="1136207" cy="932585"/>
            </a:xfrm>
          </p:grpSpPr>
          <p:sp>
            <p:nvSpPr>
              <p:cNvPr id="99" name="Rectangle: Rounded Corners 98">
                <a:extLst>
                  <a:ext uri="{FF2B5EF4-FFF2-40B4-BE49-F238E27FC236}">
                    <a16:creationId xmlns:a16="http://schemas.microsoft.com/office/drawing/2014/main" id="{8DDA6866-42C5-44EE-8188-41F1A486E3FF}"/>
                  </a:ext>
                </a:extLst>
              </p:cNvPr>
              <p:cNvSpPr/>
              <p:nvPr/>
            </p:nvSpPr>
            <p:spPr>
              <a:xfrm>
                <a:off x="1964648" y="3915745"/>
                <a:ext cx="1136207" cy="932585"/>
              </a:xfrm>
              <a:prstGeom prst="roundRect">
                <a:avLst>
                  <a:gd name="adj" fmla="val 24699"/>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116" name="Picture 99">
                <a:extLst>
                  <a:ext uri="{FF2B5EF4-FFF2-40B4-BE49-F238E27FC236}">
                    <a16:creationId xmlns:a16="http://schemas.microsoft.com/office/drawing/2014/main" id="{8D040E87-96A4-4D25-873A-DD31030B3A6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73262" y="3970660"/>
                <a:ext cx="499957" cy="40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7" name="TextBox 100">
                <a:extLst>
                  <a:ext uri="{FF2B5EF4-FFF2-40B4-BE49-F238E27FC236}">
                    <a16:creationId xmlns:a16="http://schemas.microsoft.com/office/drawing/2014/main" id="{1789981D-EFFC-459F-BE15-9CB7C0E9E48C}"/>
                  </a:ext>
                </a:extLst>
              </p:cNvPr>
              <p:cNvSpPr txBox="1">
                <a:spLocks noChangeArrowheads="1"/>
              </p:cNvSpPr>
              <p:nvPr/>
            </p:nvSpPr>
            <p:spPr bwMode="auto">
              <a:xfrm>
                <a:off x="2122713" y="4366001"/>
                <a:ext cx="788877" cy="4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Sensor Device</a:t>
                </a:r>
              </a:p>
            </p:txBody>
          </p:sp>
        </p:grpSp>
      </p:grpSp>
      <p:grpSp>
        <p:nvGrpSpPr>
          <p:cNvPr id="3106" name="Group 108">
            <a:extLst>
              <a:ext uri="{FF2B5EF4-FFF2-40B4-BE49-F238E27FC236}">
                <a16:creationId xmlns:a16="http://schemas.microsoft.com/office/drawing/2014/main" id="{5138BDA4-F777-4418-9344-24EE36AF8F6B}"/>
              </a:ext>
            </a:extLst>
          </p:cNvPr>
          <p:cNvGrpSpPr>
            <a:grpSpLocks/>
          </p:cNvGrpSpPr>
          <p:nvPr/>
        </p:nvGrpSpPr>
        <p:grpSpPr bwMode="auto">
          <a:xfrm>
            <a:off x="10365288" y="2854139"/>
            <a:ext cx="1319212" cy="1198562"/>
            <a:chOff x="10316683" y="2719544"/>
            <a:chExt cx="1320260" cy="1198396"/>
          </a:xfrm>
          <a:noFill/>
        </p:grpSpPr>
        <p:sp>
          <p:nvSpPr>
            <p:cNvPr id="110" name="Rectangle: Rounded Corners 109">
              <a:extLst>
                <a:ext uri="{FF2B5EF4-FFF2-40B4-BE49-F238E27FC236}">
                  <a16:creationId xmlns:a16="http://schemas.microsoft.com/office/drawing/2014/main" id="{FB510B98-2D62-4417-A4FA-01A0247EE731}"/>
                </a:ext>
              </a:extLst>
            </p:cNvPr>
            <p:cNvSpPr/>
            <p:nvPr/>
          </p:nvSpPr>
          <p:spPr>
            <a:xfrm>
              <a:off x="10316683" y="2719544"/>
              <a:ext cx="1288485" cy="1198396"/>
            </a:xfrm>
            <a:prstGeom prst="roundRect">
              <a:avLst>
                <a:gd name="adj" fmla="val 24699"/>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108" name="Group 110">
              <a:extLst>
                <a:ext uri="{FF2B5EF4-FFF2-40B4-BE49-F238E27FC236}">
                  <a16:creationId xmlns:a16="http://schemas.microsoft.com/office/drawing/2014/main" id="{F15A6F09-5276-4E30-80D7-8232A34E41BD}"/>
                </a:ext>
              </a:extLst>
            </p:cNvPr>
            <p:cNvGrpSpPr>
              <a:grpSpLocks/>
            </p:cNvGrpSpPr>
            <p:nvPr/>
          </p:nvGrpSpPr>
          <p:grpSpPr bwMode="auto">
            <a:xfrm>
              <a:off x="10341832" y="2955626"/>
              <a:ext cx="1295111" cy="836760"/>
              <a:chOff x="10348618" y="2888752"/>
              <a:chExt cx="1295111" cy="836760"/>
            </a:xfrm>
            <a:grpFill/>
          </p:grpSpPr>
          <p:pic>
            <p:nvPicPr>
              <p:cNvPr id="3109" name="Picture 28" descr="Announcing Azure Mobile Apps v4.2.0 for .NET - Xamarin Blog">
                <a:extLst>
                  <a:ext uri="{FF2B5EF4-FFF2-40B4-BE49-F238E27FC236}">
                    <a16:creationId xmlns:a16="http://schemas.microsoft.com/office/drawing/2014/main" id="{463B41ED-6329-4514-9618-3D6FD169768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07948" y="2888752"/>
                <a:ext cx="962877" cy="505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10" name="TextBox 112">
                <a:extLst>
                  <a:ext uri="{FF2B5EF4-FFF2-40B4-BE49-F238E27FC236}">
                    <a16:creationId xmlns:a16="http://schemas.microsoft.com/office/drawing/2014/main" id="{A7CD7634-B166-4D95-80CC-5291CC704C14}"/>
                  </a:ext>
                </a:extLst>
              </p:cNvPr>
              <p:cNvSpPr txBox="1">
                <a:spLocks noChangeArrowheads="1"/>
              </p:cNvSpPr>
              <p:nvPr/>
            </p:nvSpPr>
            <p:spPr bwMode="auto">
              <a:xfrm>
                <a:off x="10348618" y="3448551"/>
                <a:ext cx="1295111" cy="2769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a:t>Mobile App</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CCBC98-A46E-4F44-8D88-D3F7AFD0C0CF}"/>
              </a:ext>
            </a:extLst>
          </p:cNvPr>
          <p:cNvSpPr/>
          <p:nvPr/>
        </p:nvSpPr>
        <p:spPr>
          <a:xfrm>
            <a:off x="193675" y="122238"/>
            <a:ext cx="11780838"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Internet of Things High Level Diagram (Azure)</a:t>
            </a:r>
          </a:p>
        </p:txBody>
      </p:sp>
      <p:sp>
        <p:nvSpPr>
          <p:cNvPr id="7" name="TextBox 6">
            <a:extLst>
              <a:ext uri="{FF2B5EF4-FFF2-40B4-BE49-F238E27FC236}">
                <a16:creationId xmlns:a16="http://schemas.microsoft.com/office/drawing/2014/main" id="{4CF9C683-B0B9-4949-9063-20B62B369C30}"/>
              </a:ext>
            </a:extLst>
          </p:cNvPr>
          <p:cNvSpPr txBox="1"/>
          <p:nvPr/>
        </p:nvSpPr>
        <p:spPr>
          <a:xfrm>
            <a:off x="193675" y="770020"/>
            <a:ext cx="11780838" cy="6186309"/>
          </a:xfrm>
          <a:prstGeom prst="rect">
            <a:avLst/>
          </a:prstGeom>
          <a:noFill/>
        </p:spPr>
        <p:txBody>
          <a:bodyPr wrap="square" rtlCol="0">
            <a:spAutoFit/>
          </a:bodyPr>
          <a:lstStyle/>
          <a:p>
            <a:r>
              <a:rPr lang="en-US" sz="1800" b="1" dirty="0"/>
              <a:t>Summary </a:t>
            </a:r>
          </a:p>
          <a:p>
            <a:endParaRPr lang="en-US" sz="1800" b="1" dirty="0"/>
          </a:p>
          <a:p>
            <a:pPr marL="285750" indent="-285750">
              <a:buFont typeface="Arial" panose="020B0604020202020204" pitchFamily="34" charset="0"/>
              <a:buChar char="•"/>
            </a:pPr>
            <a:r>
              <a:rPr lang="en-US" sz="1800" b="1" dirty="0"/>
              <a:t>IoT Device and IoT Edge: </a:t>
            </a:r>
          </a:p>
          <a:p>
            <a:pPr marL="285750" indent="-285750">
              <a:buFont typeface="Arial" panose="020B0604020202020204" pitchFamily="34" charset="0"/>
              <a:buChar char="•"/>
            </a:pPr>
            <a:endParaRPr lang="en-US" sz="1600" b="1" dirty="0"/>
          </a:p>
          <a:p>
            <a:r>
              <a:rPr lang="en-US" sz="1600" b="1" i="0" dirty="0">
                <a:solidFill>
                  <a:srgbClr val="171717"/>
                </a:solidFill>
                <a:effectLst/>
                <a:latin typeface="+mn-lt"/>
              </a:rPr>
              <a:t>Device</a:t>
            </a:r>
            <a:r>
              <a:rPr lang="en-US" sz="1600" i="0" dirty="0">
                <a:solidFill>
                  <a:srgbClr val="171717"/>
                </a:solidFill>
                <a:effectLst/>
                <a:latin typeface="+mn-lt"/>
              </a:rPr>
              <a:t>: </a:t>
            </a:r>
            <a:r>
              <a:rPr lang="en-US" sz="1600" b="0" i="0" dirty="0">
                <a:solidFill>
                  <a:srgbClr val="171717"/>
                </a:solidFill>
                <a:effectLst/>
                <a:latin typeface="+mn-lt"/>
              </a:rPr>
              <a:t>The physical devices where our data originates and communicates with IoT Edge.</a:t>
            </a:r>
            <a:endParaRPr lang="en-US" sz="1600" b="1" dirty="0">
              <a:latin typeface="+mn-lt"/>
            </a:endParaRPr>
          </a:p>
          <a:p>
            <a:r>
              <a:rPr lang="en-US" sz="1600" b="1" dirty="0">
                <a:latin typeface="Calibri (Body)"/>
              </a:rPr>
              <a:t>IoT Edge Device: </a:t>
            </a:r>
            <a:r>
              <a:rPr lang="en-US" sz="1600" dirty="0">
                <a:latin typeface="Calibri (Body)"/>
              </a:rPr>
              <a:t>T</a:t>
            </a:r>
            <a:r>
              <a:rPr lang="en-US" sz="1600" b="0" i="0" dirty="0">
                <a:solidFill>
                  <a:srgbClr val="171717"/>
                </a:solidFill>
                <a:effectLst/>
                <a:latin typeface="Calibri (Body)"/>
              </a:rPr>
              <a:t>hese devices serve an active role in managing device access, configuration, protocol translation and information flow. They may help with device provisioning protocol translation, event rules processing, data filtering, batching and aggregation, buffering of data. </a:t>
            </a:r>
            <a:r>
              <a:rPr lang="en-US" sz="1600" dirty="0">
                <a:latin typeface="Calibri (Body)"/>
              </a:rPr>
              <a:t>IoT Edge Device basically communicates with  Cloud Gateway and Azure IoT hub.</a:t>
            </a:r>
            <a:endParaRPr lang="en-US" sz="1600" b="0" i="0" dirty="0">
              <a:solidFill>
                <a:srgbClr val="171717"/>
              </a:solidFill>
              <a:effectLst/>
              <a:latin typeface="Calibri (Body)"/>
            </a:endParaRPr>
          </a:p>
          <a:p>
            <a:endParaRPr lang="en-US" altLang="en-US" sz="1800" dirty="0"/>
          </a:p>
          <a:p>
            <a:pPr marL="285750" indent="-285750">
              <a:buFont typeface="Arial" panose="020B0604020202020204" pitchFamily="34" charset="0"/>
              <a:buChar char="•"/>
            </a:pPr>
            <a:r>
              <a:rPr lang="en-US" altLang="en-US" b="1" dirty="0"/>
              <a:t>Azure IoT Cloud:</a:t>
            </a:r>
          </a:p>
          <a:p>
            <a:pPr marL="285750" indent="-285750">
              <a:buFont typeface="Arial" panose="020B0604020202020204" pitchFamily="34" charset="0"/>
              <a:buChar char="•"/>
            </a:pPr>
            <a:endParaRPr lang="en-US" altLang="en-US" sz="1600" b="1" dirty="0">
              <a:latin typeface="Calibri (Body)"/>
            </a:endParaRPr>
          </a:p>
          <a:p>
            <a:r>
              <a:rPr lang="en-US" altLang="en-US" sz="1600" b="1" dirty="0">
                <a:latin typeface="Calibri (Body)"/>
              </a:rPr>
              <a:t>Cloud Gateway and Azure IoT EDGE HUB: </a:t>
            </a:r>
            <a:endParaRPr lang="en-US" sz="1600" b="1" dirty="0">
              <a:latin typeface="Calibri (Body)"/>
            </a:endParaRPr>
          </a:p>
          <a:p>
            <a:r>
              <a:rPr lang="en-US" sz="1600" b="0" i="0" dirty="0">
                <a:solidFill>
                  <a:srgbClr val="171717"/>
                </a:solidFill>
                <a:effectLst/>
                <a:latin typeface="Calibri (Body)"/>
              </a:rPr>
              <a:t>Azure IoT Hub enables secure and reliable communication between IoT solution and the physical devices it manages. IoT Hub provides a cloud-hosted solution backend to connect devices with per-device authentication, manage device, configuration, device command and scaled provisioning. </a:t>
            </a:r>
            <a:r>
              <a:rPr lang="en-US" sz="1600" dirty="0">
                <a:latin typeface="Calibri (Body)"/>
              </a:rPr>
              <a:t>Azure IoT Hub </a:t>
            </a:r>
            <a:r>
              <a:rPr lang="en-US" sz="1600" b="0" i="0" dirty="0">
                <a:solidFill>
                  <a:srgbClr val="171717"/>
                </a:solidFill>
                <a:effectLst/>
                <a:latin typeface="Calibri (Body)"/>
              </a:rPr>
              <a:t>tracking events like device creation, device communication failures, and device connections and telemetry message routing.</a:t>
            </a:r>
          </a:p>
          <a:p>
            <a:r>
              <a:rPr lang="en-US" sz="1600" dirty="0">
                <a:solidFill>
                  <a:srgbClr val="171717"/>
                </a:solidFill>
                <a:latin typeface="Calibri (Body)"/>
              </a:rPr>
              <a:t>Azure Function: Function take care of processing of large data like images, videos.</a:t>
            </a:r>
          </a:p>
          <a:p>
            <a:r>
              <a:rPr lang="en-US" sz="1600" dirty="0">
                <a:solidFill>
                  <a:srgbClr val="171717"/>
                </a:solidFill>
                <a:latin typeface="Calibri (Body)"/>
              </a:rPr>
              <a:t>Storage: IoT telemetry data requires large storage. Time Scale DB  like Postgres or NOSQL can be used to store such large data.</a:t>
            </a:r>
          </a:p>
          <a:p>
            <a:endParaRPr lang="en-US" sz="1600" dirty="0">
              <a:solidFill>
                <a:srgbClr val="171717"/>
              </a:solidFill>
              <a:latin typeface="Calibri (Body)"/>
            </a:endParaRPr>
          </a:p>
          <a:p>
            <a:pPr marL="285750" indent="-285750">
              <a:buFont typeface="Arial" panose="020B0604020202020204" pitchFamily="34" charset="0"/>
              <a:buChar char="•"/>
            </a:pPr>
            <a:r>
              <a:rPr lang="en-US" altLang="en-US" b="1" dirty="0">
                <a:solidFill>
                  <a:srgbClr val="171717"/>
                </a:solidFill>
                <a:latin typeface="Calibri (Body)"/>
              </a:rPr>
              <a:t>UI Applications: </a:t>
            </a:r>
          </a:p>
          <a:p>
            <a:r>
              <a:rPr lang="en-US" altLang="en-US" sz="1600" dirty="0">
                <a:solidFill>
                  <a:srgbClr val="171717"/>
                </a:solidFill>
                <a:latin typeface="Calibri (Body)"/>
              </a:rPr>
              <a:t>IoT real time data can be used to visualized using Angular / React </a:t>
            </a:r>
            <a:endParaRPr lang="en-US" sz="1600" dirty="0">
              <a:solidFill>
                <a:srgbClr val="171717"/>
              </a:solidFill>
              <a:latin typeface="Calibri (Body)"/>
            </a:endParaRPr>
          </a:p>
          <a:p>
            <a:r>
              <a:rPr lang="en-US" sz="1600" b="0" i="0" dirty="0">
                <a:solidFill>
                  <a:srgbClr val="171717"/>
                </a:solidFill>
                <a:effectLst/>
                <a:latin typeface="Segoe UI" panose="020B0502040204020203" pitchFamily="34" charset="0"/>
              </a:rPr>
              <a:t>Microsoft Power BI can be used to visualize real-time sensor data that your Azure IoT hub receives.</a:t>
            </a:r>
            <a:endParaRPr lang="en-US" sz="1600" dirty="0">
              <a:solidFill>
                <a:srgbClr val="171717"/>
              </a:solidFill>
              <a:latin typeface="Calibri (Body)"/>
            </a:endParaRPr>
          </a:p>
          <a:p>
            <a:r>
              <a:rPr lang="en-US" sz="1600" dirty="0">
                <a:solidFill>
                  <a:srgbClr val="171717"/>
                </a:solidFill>
                <a:latin typeface="Calibri (Body)"/>
              </a:rPr>
              <a:t>Azure Time Series Insights is designed for ad hoc data exploration and operational analysis allowing you to uncover hidden trends, spotting anomalies, and conduct root-cause analysis.</a:t>
            </a:r>
          </a:p>
        </p:txBody>
      </p:sp>
    </p:spTree>
    <p:extLst>
      <p:ext uri="{BB962C8B-B14F-4D97-AF65-F5344CB8AC3E}">
        <p14:creationId xmlns:p14="http://schemas.microsoft.com/office/powerpoint/2010/main" val="21884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6">
            <a:extLst>
              <a:ext uri="{FF2B5EF4-FFF2-40B4-BE49-F238E27FC236}">
                <a16:creationId xmlns:a16="http://schemas.microsoft.com/office/drawing/2014/main" id="{4C5607D2-2506-492F-BB03-2DF923600FDF}"/>
              </a:ext>
            </a:extLst>
          </p:cNvPr>
          <p:cNvGrpSpPr>
            <a:grpSpLocks/>
          </p:cNvGrpSpPr>
          <p:nvPr/>
        </p:nvGrpSpPr>
        <p:grpSpPr bwMode="auto">
          <a:xfrm>
            <a:off x="169862" y="749707"/>
            <a:ext cx="3132137" cy="369887"/>
            <a:chOff x="179186" y="779646"/>
            <a:chExt cx="3131905" cy="369332"/>
          </a:xfrm>
        </p:grpSpPr>
        <p:sp>
          <p:nvSpPr>
            <p:cNvPr id="5" name="Rectangle 4">
              <a:extLst>
                <a:ext uri="{FF2B5EF4-FFF2-40B4-BE49-F238E27FC236}">
                  <a16:creationId xmlns:a16="http://schemas.microsoft.com/office/drawing/2014/main" id="{C3A2EE5F-475D-462A-9F94-1801253D8B98}"/>
                </a:ext>
              </a:extLst>
            </p:cNvPr>
            <p:cNvSpPr/>
            <p:nvPr/>
          </p:nvSpPr>
          <p:spPr>
            <a:xfrm>
              <a:off x="179186" y="779646"/>
              <a:ext cx="3131905" cy="36933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fontAlgn="auto" hangingPunct="1">
                <a:spcBef>
                  <a:spcPts val="0"/>
                </a:spcBef>
                <a:spcAft>
                  <a:spcPts val="0"/>
                </a:spcAft>
                <a:defRPr/>
              </a:pPr>
              <a:r>
                <a:rPr lang="en-US" sz="1400" b="1" dirty="0"/>
                <a:t>           </a:t>
              </a:r>
              <a:r>
                <a:rPr lang="en-US" sz="1600" b="1" dirty="0"/>
                <a:t>IoT Device and IoT Edge </a:t>
              </a:r>
            </a:p>
          </p:txBody>
        </p:sp>
        <p:pic>
          <p:nvPicPr>
            <p:cNvPr id="4108" name="Picture 5">
              <a:extLst>
                <a:ext uri="{FF2B5EF4-FFF2-40B4-BE49-F238E27FC236}">
                  <a16:creationId xmlns:a16="http://schemas.microsoft.com/office/drawing/2014/main" id="{E81211F5-B746-4B50-B29B-3816397EF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3" y="788874"/>
              <a:ext cx="410051" cy="35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9" name="TextBox 7">
            <a:extLst>
              <a:ext uri="{FF2B5EF4-FFF2-40B4-BE49-F238E27FC236}">
                <a16:creationId xmlns:a16="http://schemas.microsoft.com/office/drawing/2014/main" id="{6A638F2A-3693-4103-A4C1-23F41BF71732}"/>
              </a:ext>
            </a:extLst>
          </p:cNvPr>
          <p:cNvSpPr txBox="1">
            <a:spLocks noChangeArrowheads="1"/>
          </p:cNvSpPr>
          <p:nvPr/>
        </p:nvSpPr>
        <p:spPr bwMode="auto">
          <a:xfrm>
            <a:off x="183356" y="1115943"/>
            <a:ext cx="118252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sz="1600" b="1" dirty="0">
                <a:latin typeface="+mn-lt"/>
              </a:rPr>
              <a:t>IoT Edge Device  and Device</a:t>
            </a:r>
            <a:r>
              <a:rPr lang="en-US" altLang="en-US" sz="1600" b="1" dirty="0">
                <a:latin typeface="+mn-lt"/>
              </a:rPr>
              <a:t>: </a:t>
            </a:r>
          </a:p>
          <a:p>
            <a:pPr eaLnBrk="1" hangingPunct="1">
              <a:lnSpc>
                <a:spcPct val="100000"/>
              </a:lnSpc>
              <a:spcBef>
                <a:spcPct val="0"/>
              </a:spcBef>
              <a:buFontTx/>
              <a:buNone/>
            </a:pPr>
            <a:r>
              <a:rPr lang="en-US" altLang="en-US" sz="1600" dirty="0">
                <a:latin typeface="+mn-lt"/>
              </a:rPr>
              <a:t>C++ /Python, MQTT, TCP, Azure IoT Edge, C# Knowledge Control System. </a:t>
            </a:r>
          </a:p>
          <a:p>
            <a:pPr eaLnBrk="1" hangingPunct="1">
              <a:lnSpc>
                <a:spcPct val="100000"/>
              </a:lnSpc>
              <a:spcBef>
                <a:spcPct val="0"/>
              </a:spcBef>
              <a:buFontTx/>
              <a:buNone/>
            </a:pPr>
            <a:r>
              <a:rPr lang="en-US" altLang="en-US" sz="1600" dirty="0">
                <a:latin typeface="+mn-lt"/>
              </a:rPr>
              <a:t>Industry standard like Spark Plugin, </a:t>
            </a:r>
            <a:r>
              <a:rPr lang="en-US" altLang="en-US" sz="1600" dirty="0" err="1">
                <a:latin typeface="+mn-lt"/>
              </a:rPr>
              <a:t>gPRS</a:t>
            </a:r>
            <a:r>
              <a:rPr lang="en-US" altLang="en-US" sz="1600" dirty="0">
                <a:latin typeface="+mn-lt"/>
              </a:rPr>
              <a:t> communication.</a:t>
            </a:r>
          </a:p>
          <a:p>
            <a:pPr eaLnBrk="1" hangingPunct="1">
              <a:lnSpc>
                <a:spcPct val="100000"/>
              </a:lnSpc>
              <a:spcBef>
                <a:spcPct val="0"/>
              </a:spcBef>
              <a:buFontTx/>
              <a:buNone/>
            </a:pPr>
            <a:r>
              <a:rPr lang="en-US" altLang="en-US" sz="1600" b="1" dirty="0">
                <a:latin typeface="+mn-lt"/>
              </a:rPr>
              <a:t>IoT Edge Device: </a:t>
            </a:r>
            <a:r>
              <a:rPr lang="en-US" altLang="en-US" sz="1600" dirty="0">
                <a:latin typeface="+mn-lt"/>
              </a:rPr>
              <a:t>Linux VM or Raspberry PI Hardware or mini Hardware compatible with Linux OS.</a:t>
            </a:r>
          </a:p>
          <a:p>
            <a:pPr eaLnBrk="1" hangingPunct="1">
              <a:lnSpc>
                <a:spcPct val="100000"/>
              </a:lnSpc>
              <a:spcBef>
                <a:spcPct val="0"/>
              </a:spcBef>
              <a:buFontTx/>
              <a:buNone/>
            </a:pPr>
            <a:r>
              <a:rPr lang="en-US" altLang="en-US" sz="1600" b="1" dirty="0">
                <a:latin typeface="+mn-lt"/>
              </a:rPr>
              <a:t>Industrial IoT: </a:t>
            </a:r>
            <a:r>
              <a:rPr lang="en-US" altLang="en-US" sz="1600" dirty="0">
                <a:latin typeface="+mn-lt"/>
              </a:rPr>
              <a:t>Communication Protocols (TCP, MQTT, USB, Serial port communication ), Analog and Digital signal.</a:t>
            </a:r>
            <a:br>
              <a:rPr lang="en-US" altLang="en-US" sz="1600" dirty="0">
                <a:latin typeface="+mn-lt"/>
              </a:rPr>
            </a:br>
            <a:r>
              <a:rPr lang="en-US" altLang="en-US" sz="1600" b="1" dirty="0">
                <a:latin typeface="+mn-lt"/>
              </a:rPr>
              <a:t>Software Applications: </a:t>
            </a:r>
            <a:r>
              <a:rPr lang="en-US" altLang="en-US" sz="1600" dirty="0">
                <a:latin typeface="+mn-lt"/>
              </a:rPr>
              <a:t> TCS,USB, Serial port communication, API communication.</a:t>
            </a:r>
          </a:p>
        </p:txBody>
      </p:sp>
      <p:grpSp>
        <p:nvGrpSpPr>
          <p:cNvPr id="3" name="Group 2">
            <a:extLst>
              <a:ext uri="{FF2B5EF4-FFF2-40B4-BE49-F238E27FC236}">
                <a16:creationId xmlns:a16="http://schemas.microsoft.com/office/drawing/2014/main" id="{06F24ABF-09CA-2E26-3459-D2F20EDF88AA}"/>
              </a:ext>
            </a:extLst>
          </p:cNvPr>
          <p:cNvGrpSpPr/>
          <p:nvPr/>
        </p:nvGrpSpPr>
        <p:grpSpPr>
          <a:xfrm>
            <a:off x="169863" y="2774832"/>
            <a:ext cx="3132137" cy="398462"/>
            <a:chOff x="169863" y="2938463"/>
            <a:chExt cx="3132137" cy="398462"/>
          </a:xfrm>
        </p:grpSpPr>
        <p:sp>
          <p:nvSpPr>
            <p:cNvPr id="12" name="Rectangle 11">
              <a:extLst>
                <a:ext uri="{FF2B5EF4-FFF2-40B4-BE49-F238E27FC236}">
                  <a16:creationId xmlns:a16="http://schemas.microsoft.com/office/drawing/2014/main" id="{60E7D303-8DF9-4748-8B54-E7D4D72F8ED5}"/>
                </a:ext>
              </a:extLst>
            </p:cNvPr>
            <p:cNvSpPr/>
            <p:nvPr/>
          </p:nvSpPr>
          <p:spPr>
            <a:xfrm>
              <a:off x="169863" y="2938463"/>
              <a:ext cx="3132137" cy="3984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fontAlgn="auto" hangingPunct="1">
                <a:spcBef>
                  <a:spcPts val="0"/>
                </a:spcBef>
                <a:spcAft>
                  <a:spcPts val="0"/>
                </a:spcAft>
                <a:defRPr/>
              </a:pPr>
              <a:r>
                <a:rPr lang="en-US" sz="1600" b="1" dirty="0"/>
                <a:t>                  Azure Cloud</a:t>
              </a:r>
            </a:p>
          </p:txBody>
        </p:sp>
        <p:pic>
          <p:nvPicPr>
            <p:cNvPr id="4101" name="Picture 6" descr="Cloud Symbol png download - 512*512 - Free Transparent Microsoft Azure png  Download. - CleanPNG / KissPNG">
              <a:extLst>
                <a:ext uri="{FF2B5EF4-FFF2-40B4-BE49-F238E27FC236}">
                  <a16:creationId xmlns:a16="http://schemas.microsoft.com/office/drawing/2014/main" id="{111AEC63-338A-4CAE-AB53-80A6096CA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2959100"/>
              <a:ext cx="6540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TextBox 13">
            <a:extLst>
              <a:ext uri="{FF2B5EF4-FFF2-40B4-BE49-F238E27FC236}">
                <a16:creationId xmlns:a16="http://schemas.microsoft.com/office/drawing/2014/main" id="{D7E42967-5D84-49F7-A20D-7C74C9175A1B}"/>
              </a:ext>
            </a:extLst>
          </p:cNvPr>
          <p:cNvSpPr txBox="1">
            <a:spLocks noChangeArrowheads="1"/>
          </p:cNvSpPr>
          <p:nvPr/>
        </p:nvSpPr>
        <p:spPr bwMode="auto">
          <a:xfrm>
            <a:off x="169863" y="3336925"/>
            <a:ext cx="118237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Azur IoT Hub : </a:t>
            </a:r>
            <a:r>
              <a:rPr lang="en-US" altLang="en-US" sz="1600" dirty="0"/>
              <a:t>Azure IoT Hub, MQTT, REST </a:t>
            </a:r>
            <a:r>
              <a:rPr lang="en-US" altLang="en-US" sz="1600" dirty="0" err="1"/>
              <a:t>APIs,C</a:t>
            </a:r>
            <a:r>
              <a:rPr lang="en-US" altLang="en-US" sz="1600" dirty="0"/>
              <a:t>#.</a:t>
            </a:r>
          </a:p>
          <a:p>
            <a:pPr eaLnBrk="1" hangingPunct="1">
              <a:lnSpc>
                <a:spcPct val="100000"/>
              </a:lnSpc>
              <a:spcBef>
                <a:spcPct val="0"/>
              </a:spcBef>
              <a:buFontTx/>
              <a:buNone/>
            </a:pPr>
            <a:r>
              <a:rPr lang="en-US" altLang="en-US" sz="1600" b="1" dirty="0"/>
              <a:t>Web API</a:t>
            </a:r>
            <a:r>
              <a:rPr lang="en-US" altLang="en-US" sz="1600" dirty="0"/>
              <a:t>: C#, ASP. Net Core web API.</a:t>
            </a:r>
            <a:br>
              <a:rPr lang="en-US" altLang="en-US" sz="1600" dirty="0"/>
            </a:br>
            <a:r>
              <a:rPr lang="en-US" altLang="en-US" sz="1600" b="1" dirty="0"/>
              <a:t>Azure Function Apps:  </a:t>
            </a:r>
            <a:r>
              <a:rPr lang="en-US" altLang="en-US" sz="1600" dirty="0"/>
              <a:t>To process streamed, video, image  data.</a:t>
            </a:r>
          </a:p>
          <a:p>
            <a:pPr eaLnBrk="1" hangingPunct="1">
              <a:lnSpc>
                <a:spcPct val="100000"/>
              </a:lnSpc>
              <a:spcBef>
                <a:spcPct val="0"/>
              </a:spcBef>
              <a:buFontTx/>
              <a:buNone/>
            </a:pPr>
            <a:r>
              <a:rPr lang="en-US" altLang="en-US" sz="1600" b="1" dirty="0"/>
              <a:t>Database :  </a:t>
            </a:r>
            <a:r>
              <a:rPr lang="en-US" altLang="en-US" sz="1600" dirty="0"/>
              <a:t>NoSQL can be used to store IoT Unstructured data. Telemetry data can be stored in Postgres SQL Time scale DB  or NoSQL DB like Mongo DB, Cosmos DB.</a:t>
            </a:r>
          </a:p>
        </p:txBody>
      </p:sp>
      <p:grpSp>
        <p:nvGrpSpPr>
          <p:cNvPr id="2" name="Group 1">
            <a:extLst>
              <a:ext uri="{FF2B5EF4-FFF2-40B4-BE49-F238E27FC236}">
                <a16:creationId xmlns:a16="http://schemas.microsoft.com/office/drawing/2014/main" id="{4A9AD5FB-412A-DD74-C335-6AB69D5195A7}"/>
              </a:ext>
            </a:extLst>
          </p:cNvPr>
          <p:cNvGrpSpPr/>
          <p:nvPr/>
        </p:nvGrpSpPr>
        <p:grpSpPr>
          <a:xfrm>
            <a:off x="169862" y="4862663"/>
            <a:ext cx="3124200" cy="400050"/>
            <a:chOff x="177800" y="5176838"/>
            <a:chExt cx="3124200" cy="400050"/>
          </a:xfrm>
        </p:grpSpPr>
        <p:sp>
          <p:nvSpPr>
            <p:cNvPr id="15" name="Rectangle 14">
              <a:extLst>
                <a:ext uri="{FF2B5EF4-FFF2-40B4-BE49-F238E27FC236}">
                  <a16:creationId xmlns:a16="http://schemas.microsoft.com/office/drawing/2014/main" id="{6D9428CF-ACA1-4FA2-A58D-F7C6BD0CCE96}"/>
                </a:ext>
              </a:extLst>
            </p:cNvPr>
            <p:cNvSpPr/>
            <p:nvPr/>
          </p:nvSpPr>
          <p:spPr>
            <a:xfrm>
              <a:off x="177800" y="5176838"/>
              <a:ext cx="3124200" cy="4000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fontAlgn="auto" hangingPunct="1">
                <a:spcBef>
                  <a:spcPts val="0"/>
                </a:spcBef>
                <a:spcAft>
                  <a:spcPts val="0"/>
                </a:spcAft>
                <a:defRPr/>
              </a:pPr>
              <a:r>
                <a:rPr lang="en-US" sz="1600" b="1" dirty="0"/>
                <a:t>          UI Application</a:t>
              </a:r>
            </a:p>
          </p:txBody>
        </p:sp>
        <p:pic>
          <p:nvPicPr>
            <p:cNvPr id="4104" name="Picture 26" descr="Official Azure Icon Set">
              <a:extLst>
                <a:ext uri="{FF2B5EF4-FFF2-40B4-BE49-F238E27FC236}">
                  <a16:creationId xmlns:a16="http://schemas.microsoft.com/office/drawing/2014/main" id="{CE31007B-E3EB-4073-978D-569604AB6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5264150"/>
              <a:ext cx="2682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5" name="TextBox 16">
            <a:extLst>
              <a:ext uri="{FF2B5EF4-FFF2-40B4-BE49-F238E27FC236}">
                <a16:creationId xmlns:a16="http://schemas.microsoft.com/office/drawing/2014/main" id="{D9B99B5A-6ADD-4F36-9990-57871FDB497D}"/>
              </a:ext>
            </a:extLst>
          </p:cNvPr>
          <p:cNvSpPr txBox="1">
            <a:spLocks noChangeArrowheads="1"/>
          </p:cNvSpPr>
          <p:nvPr/>
        </p:nvSpPr>
        <p:spPr bwMode="auto">
          <a:xfrm>
            <a:off x="169862" y="5324328"/>
            <a:ext cx="118237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mn-lt"/>
              </a:rPr>
              <a:t>UI Application: </a:t>
            </a:r>
            <a:r>
              <a:rPr lang="en-US" altLang="en-US" sz="1600" dirty="0">
                <a:latin typeface="+mn-lt"/>
              </a:rPr>
              <a:t>Angular / React UI application will be to visualize telemetry data using Chart and Graphical  controls.</a:t>
            </a:r>
            <a:br>
              <a:rPr lang="en-US" altLang="en-US" sz="1600" b="1" dirty="0">
                <a:latin typeface="+mn-lt"/>
              </a:rPr>
            </a:br>
            <a:r>
              <a:rPr lang="en-US" altLang="en-US" sz="1600" b="1" dirty="0">
                <a:latin typeface="+mn-lt"/>
              </a:rPr>
              <a:t>Azure Dashboard: </a:t>
            </a:r>
            <a:r>
              <a:rPr lang="en-US" altLang="en-US" sz="1600" dirty="0">
                <a:latin typeface="+mn-lt"/>
              </a:rPr>
              <a:t>Telemetry analytical data.</a:t>
            </a:r>
          </a:p>
          <a:p>
            <a:pPr eaLnBrk="1" hangingPunct="1">
              <a:lnSpc>
                <a:spcPct val="100000"/>
              </a:lnSpc>
              <a:spcBef>
                <a:spcPct val="0"/>
              </a:spcBef>
              <a:buFontTx/>
              <a:buNone/>
            </a:pPr>
            <a:r>
              <a:rPr lang="en-US" altLang="en-US" sz="1600" b="1" dirty="0">
                <a:latin typeface="+mn-lt"/>
              </a:rPr>
              <a:t>Email Notification: </a:t>
            </a:r>
            <a:r>
              <a:rPr lang="en-US" altLang="en-US" sz="1600" dirty="0">
                <a:latin typeface="+mn-lt"/>
              </a:rPr>
              <a:t>IoT notification, alert . </a:t>
            </a:r>
          </a:p>
          <a:p>
            <a:pPr eaLnBrk="1" hangingPunct="1">
              <a:lnSpc>
                <a:spcPct val="100000"/>
              </a:lnSpc>
              <a:spcBef>
                <a:spcPct val="0"/>
              </a:spcBef>
              <a:buNone/>
            </a:pPr>
            <a:r>
              <a:rPr lang="en-US" sz="1600" b="1" dirty="0">
                <a:latin typeface="+mn-lt"/>
              </a:rPr>
              <a:t>Azure Time Series Insights: </a:t>
            </a:r>
            <a:r>
              <a:rPr lang="en-US" sz="1600" dirty="0">
                <a:latin typeface="+mn-lt"/>
              </a:rPr>
              <a:t>Azure Time Series Insights is a fully managed analytics, storage, and visualization service for managing IoT-scale time-series data in the cloud. It provides massively scalable time-series data storage and enables you to explore and analyze billions of events streaming in from all over the world in seconds.</a:t>
            </a:r>
          </a:p>
          <a:p>
            <a:pPr eaLnBrk="1" hangingPunct="1">
              <a:lnSpc>
                <a:spcPct val="100000"/>
              </a:lnSpc>
              <a:spcBef>
                <a:spcPct val="0"/>
              </a:spcBef>
              <a:buFontTx/>
              <a:buNone/>
            </a:pPr>
            <a:endParaRPr lang="en-US" altLang="en-US" sz="1800" b="1" dirty="0"/>
          </a:p>
        </p:txBody>
      </p:sp>
      <p:sp>
        <p:nvSpPr>
          <p:cNvPr id="18" name="Rectangle 17">
            <a:extLst>
              <a:ext uri="{FF2B5EF4-FFF2-40B4-BE49-F238E27FC236}">
                <a16:creationId xmlns:a16="http://schemas.microsoft.com/office/drawing/2014/main" id="{89575FE3-31FF-4A7F-A59D-3C906844FCD5}"/>
              </a:ext>
            </a:extLst>
          </p:cNvPr>
          <p:cNvSpPr/>
          <p:nvPr/>
        </p:nvSpPr>
        <p:spPr>
          <a:xfrm>
            <a:off x="198738" y="122238"/>
            <a:ext cx="11794824"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IoT Technology Stack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B17D0A-A56A-43F6-873E-151D66D9A82B}"/>
              </a:ext>
            </a:extLst>
          </p:cNvPr>
          <p:cNvSpPr txBox="1"/>
          <p:nvPr/>
        </p:nvSpPr>
        <p:spPr>
          <a:xfrm>
            <a:off x="296779" y="1106905"/>
            <a:ext cx="11598442" cy="2308324"/>
          </a:xfrm>
          <a:prstGeom prst="rect">
            <a:avLst/>
          </a:prstGeom>
          <a:noFill/>
        </p:spPr>
        <p:txBody>
          <a:bodyPr wrap="square">
            <a:spAutoFit/>
          </a:bodyPr>
          <a:lstStyle/>
          <a:p>
            <a:r>
              <a:rPr lang="en-US" b="1" dirty="0"/>
              <a:t>Azure IoT Solution: </a:t>
            </a:r>
            <a:r>
              <a:rPr lang="en-US" dirty="0"/>
              <a:t>In this approach everything is managed by Azure Cloud. </a:t>
            </a:r>
            <a:r>
              <a:rPr lang="en-US" b="1" dirty="0"/>
              <a:t>Azure IoT Edge </a:t>
            </a:r>
            <a:r>
              <a:rPr lang="en-US" dirty="0"/>
              <a:t>will be used to manage IoT Devices. Azure IoT Hub will take care of Cloud Getaway, Device registration, configuration, management and telemetry data. For UI application we wan use Azure Cloud or we can create UI application in Angular/react.</a:t>
            </a:r>
          </a:p>
          <a:p>
            <a:br>
              <a:rPr lang="en-US" dirty="0"/>
            </a:br>
            <a:r>
              <a:rPr lang="en-US" b="1" dirty="0"/>
              <a:t>On prem IoT Solution :  </a:t>
            </a:r>
            <a:r>
              <a:rPr lang="en-US" dirty="0"/>
              <a:t>In this approach need to develop </a:t>
            </a:r>
            <a:r>
              <a:rPr lang="en-US" b="1" dirty="0"/>
              <a:t>Custom IoT Edge </a:t>
            </a:r>
            <a:r>
              <a:rPr lang="en-US" dirty="0"/>
              <a:t>framework based on Linux OS and IoT devices will communicate with custom IoT Edge. Instead of Azure </a:t>
            </a:r>
            <a:r>
              <a:rPr lang="en-US" b="1" dirty="0"/>
              <a:t>IoT Hub </a:t>
            </a:r>
            <a:r>
              <a:rPr lang="en-US" dirty="0"/>
              <a:t>we can create REST API which all pay role of Getaway, Device registration, configuration, management and telemetry data.</a:t>
            </a:r>
          </a:p>
          <a:p>
            <a:endParaRPr lang="en-US" dirty="0"/>
          </a:p>
        </p:txBody>
      </p:sp>
      <p:sp>
        <p:nvSpPr>
          <p:cNvPr id="2" name="Rectangle 1">
            <a:extLst>
              <a:ext uri="{FF2B5EF4-FFF2-40B4-BE49-F238E27FC236}">
                <a16:creationId xmlns:a16="http://schemas.microsoft.com/office/drawing/2014/main" id="{0219D598-F6AB-6AE4-BA20-DAB6111255E4}"/>
              </a:ext>
            </a:extLst>
          </p:cNvPr>
          <p:cNvSpPr/>
          <p:nvPr/>
        </p:nvSpPr>
        <p:spPr>
          <a:xfrm>
            <a:off x="169863" y="122238"/>
            <a:ext cx="11813590"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Design Approach</a:t>
            </a:r>
          </a:p>
        </p:txBody>
      </p:sp>
    </p:spTree>
    <p:extLst>
      <p:ext uri="{BB962C8B-B14F-4D97-AF65-F5344CB8AC3E}">
        <p14:creationId xmlns:p14="http://schemas.microsoft.com/office/powerpoint/2010/main" val="241058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805</Words>
  <Application>Microsoft Office PowerPoint</Application>
  <PresentationFormat>Widescreen</PresentationFormat>
  <Paragraphs>94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(Body)</vt:lpstr>
      <vt:lpstr>Calibri Light</vt:lpstr>
      <vt:lpstr>Segoe UI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patil</dc:creator>
  <cp:lastModifiedBy>sandip patil</cp:lastModifiedBy>
  <cp:revision>58</cp:revision>
  <dcterms:created xsi:type="dcterms:W3CDTF">2023-01-24T05:06:48Z</dcterms:created>
  <dcterms:modified xsi:type="dcterms:W3CDTF">2023-01-28T15:38:03Z</dcterms:modified>
</cp:coreProperties>
</file>