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patil" initials="sp" lastIdx="1" clrIdx="0">
    <p:extLst>
      <p:ext uri="{19B8F6BF-5375-455C-9EA6-DF929625EA0E}">
        <p15:presenceInfo xmlns:p15="http://schemas.microsoft.com/office/powerpoint/2012/main" userId="6989e51934e5ea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AB6A-38B3-4A3F-8BFB-F9C4EAEA7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FCE25-F4DB-424C-8A1E-02528AE7A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FDA4-C89F-432B-8C62-01A73C8E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C7C6-E30E-4C83-B92C-8608A6B6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EEF92-2CFA-460E-B813-C10C9FDE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60E2-5302-4B5A-ACC7-2DBFD304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279A8-C204-4466-A201-6A50F4230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58BE0-9318-47DB-A9C4-3416F727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4F9CA-A5FA-4120-9290-1417C8A8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8373-F559-4EAD-96A4-25E7634D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1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077C-C6E4-4AA3-9AED-0E848E390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83E5-AFEB-43F5-853D-D8F801A66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1DD19-2A7C-4674-9BC0-80B33321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16F5F-5923-402C-9363-59AE8AE0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14987-AEE3-4597-9355-15118254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8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3911-3C9F-4C21-97F9-354A6D6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8768-78CB-4659-BA5C-AA502810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9EA0-3936-456A-9EB4-07033EDD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9F6C-672A-4975-A517-973C5D36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0AFB-E81E-4E3E-90B2-B7D10D74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7AC6-2F07-47E3-8991-EB4284B9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F82EF-403E-47DA-A1AD-45FC8087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ABAA8-15A3-48B1-A559-63D4546D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57B9-10B8-41EC-8E72-2E7577B9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CAB27-ED65-4F5D-AC3D-7428B7F8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2F4E-63C5-42C8-AF0B-0F6EB944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D9E7-3754-446A-B78D-A53BED963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6F84-BF9F-47EC-8B27-848410E45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1CCD-7F70-4E4F-B123-0E0064F1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4F3DB-FA15-414E-A9F1-25B30E68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B070E-3DDA-4146-95E2-AF62E459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0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5B98-4F8B-4CBC-B5AE-A2CB973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A20F5-21FE-4226-89B3-8C5D7525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4342A-9B08-492F-9CC0-0C925212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25F0C-860B-449F-B2A9-7940DDA81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A269A-3006-4CDD-ABB2-2640778BA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37B3D-615D-49D2-8F4B-CECA2E9F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3B90B-AA65-44DB-89EE-52046AF4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4C661-6A50-4BF4-A0DC-CBA74371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EC67-9530-4A69-B1F9-76212401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CB64E-E7D5-4AB9-AD26-9185F99B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FD0D0-A6D8-48C0-9971-292FDC15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A960E-25B4-4E87-A6DF-13A2D4DD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4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C62B3-223A-4097-8650-0FBDAF31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63562-4083-4537-9E8A-29623B88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380A9-E0C9-4477-900B-EB4C97ED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121A-4A3C-481F-BB90-FD0A65F2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0ED9-0082-4503-82E4-42B87BC3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87F9B-6A0D-417C-8A96-22D6D7015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E1475-3D2F-4C91-891A-0DB6AD2F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28A78-660B-4D1D-B260-D510ED41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BAC9-639F-4A08-8DF2-77478613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4E90-10F2-464C-B5FC-B1C7B25B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7BD52-B654-423B-96E3-305158601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2A7AB-2807-41D1-AB76-9BE396F6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15663-1361-4209-960C-66993A87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E5A-2233-42DE-8372-92D42E5A11D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F2FC8-C4C9-4B1C-A632-66E610D1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6CFCD-9B22-467C-B7F5-B3E0FD6D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83D7B-3EF5-4B83-B94D-7E858A9C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4A318-D8D7-424E-9E6D-8491EE90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FC8E-45CE-4C7C-B0AE-5173C3376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0E5A-2233-42DE-8372-92D42E5A11D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4B5D-03DC-4B86-9AD3-499F1414C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9024E-A987-467A-8D4D-10FF8D015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FF975-0B52-4EB4-8678-7A15982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B6271C-3E04-40DB-99C6-BC259DBBD345}"/>
              </a:ext>
            </a:extLst>
          </p:cNvPr>
          <p:cNvSpPr/>
          <p:nvPr/>
        </p:nvSpPr>
        <p:spPr>
          <a:xfrm>
            <a:off x="10098294" y="1251284"/>
            <a:ext cx="1875533" cy="5484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C795C56-1B6A-4ECC-89D0-344C9156278F}"/>
              </a:ext>
            </a:extLst>
          </p:cNvPr>
          <p:cNvSpPr/>
          <p:nvPr/>
        </p:nvSpPr>
        <p:spPr>
          <a:xfrm>
            <a:off x="3720304" y="1251284"/>
            <a:ext cx="6014981" cy="5399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A5F27E-2DA0-4A68-A409-EE5B0AD824C8}"/>
              </a:ext>
            </a:extLst>
          </p:cNvPr>
          <p:cNvSpPr/>
          <p:nvPr/>
        </p:nvSpPr>
        <p:spPr>
          <a:xfrm>
            <a:off x="188811" y="1251284"/>
            <a:ext cx="3110734" cy="53997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ED35B9C-5F18-4CB1-B352-F24F07274A03}"/>
              </a:ext>
            </a:extLst>
          </p:cNvPr>
          <p:cNvGrpSpPr/>
          <p:nvPr/>
        </p:nvGrpSpPr>
        <p:grpSpPr>
          <a:xfrm>
            <a:off x="3522182" y="2813106"/>
            <a:ext cx="1447930" cy="1614310"/>
            <a:chOff x="3718473" y="2786850"/>
            <a:chExt cx="1447930" cy="1614310"/>
          </a:xfrm>
          <a:solidFill>
            <a:schemeClr val="bg1"/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ABF9A06-F5C4-4E9B-AEC9-A2C8B5FF51B0}"/>
                </a:ext>
              </a:extLst>
            </p:cNvPr>
            <p:cNvSpPr/>
            <p:nvPr/>
          </p:nvSpPr>
          <p:spPr>
            <a:xfrm>
              <a:off x="3718473" y="2786850"/>
              <a:ext cx="1440852" cy="16143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A67162-8FBA-4EF6-94B2-53178BBD0A76}"/>
                </a:ext>
              </a:extLst>
            </p:cNvPr>
            <p:cNvSpPr txBox="1"/>
            <p:nvPr/>
          </p:nvSpPr>
          <p:spPr>
            <a:xfrm>
              <a:off x="3845492" y="3621282"/>
              <a:ext cx="132091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Azure IoT Hub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80D605-D337-44D9-AE42-EEEBE6DCCB5E}"/>
                </a:ext>
              </a:extLst>
            </p:cNvPr>
            <p:cNvSpPr txBox="1"/>
            <p:nvPr/>
          </p:nvSpPr>
          <p:spPr>
            <a:xfrm>
              <a:off x="3811717" y="3909052"/>
              <a:ext cx="1295057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Cloud Gateway</a:t>
              </a:r>
            </a:p>
          </p:txBody>
        </p:sp>
        <p:pic>
          <p:nvPicPr>
            <p:cNvPr id="1032" name="Picture 8" descr="IoT Hub | Microsoft Azure Mono">
              <a:extLst>
                <a:ext uri="{FF2B5EF4-FFF2-40B4-BE49-F238E27FC236}">
                  <a16:creationId xmlns:a16="http://schemas.microsoft.com/office/drawing/2014/main" id="{E7A27F51-E719-458E-8CB8-0151AF0A2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5777" y="2866285"/>
              <a:ext cx="614949" cy="623222"/>
            </a:xfrm>
            <a:prstGeom prst="rect">
              <a:avLst/>
            </a:prstGeom>
            <a:grpFill/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8808D-F49F-4519-8F63-0AF851CA8237}"/>
              </a:ext>
            </a:extLst>
          </p:cNvPr>
          <p:cNvSpPr/>
          <p:nvPr/>
        </p:nvSpPr>
        <p:spPr>
          <a:xfrm>
            <a:off x="5235632" y="5153364"/>
            <a:ext cx="1684931" cy="402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Telemetry Data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742E15-8F17-443B-A3DE-B79859AC2B13}"/>
              </a:ext>
            </a:extLst>
          </p:cNvPr>
          <p:cNvSpPr/>
          <p:nvPr/>
        </p:nvSpPr>
        <p:spPr>
          <a:xfrm>
            <a:off x="5277860" y="1993336"/>
            <a:ext cx="2351145" cy="402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 Config Update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A642B0-D9CC-4E10-A2BE-BD8733603A2B}"/>
              </a:ext>
            </a:extLst>
          </p:cNvPr>
          <p:cNvSpPr/>
          <p:nvPr/>
        </p:nvSpPr>
        <p:spPr>
          <a:xfrm>
            <a:off x="5232131" y="2567461"/>
            <a:ext cx="1771559" cy="402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Remote Command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D2D44A-AB22-4AA3-9570-A4DA86D61301}"/>
              </a:ext>
            </a:extLst>
          </p:cNvPr>
          <p:cNvSpPr/>
          <p:nvPr/>
        </p:nvSpPr>
        <p:spPr>
          <a:xfrm>
            <a:off x="5235632" y="5723329"/>
            <a:ext cx="1684931" cy="402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Streamed data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872195-BCA3-4C3C-896E-BD98D2F0581C}"/>
              </a:ext>
            </a:extLst>
          </p:cNvPr>
          <p:cNvGrpSpPr/>
          <p:nvPr/>
        </p:nvGrpSpPr>
        <p:grpSpPr>
          <a:xfrm>
            <a:off x="10392515" y="1659911"/>
            <a:ext cx="1155032" cy="974498"/>
            <a:chOff x="10392515" y="1659911"/>
            <a:chExt cx="1155032" cy="974498"/>
          </a:xfrm>
        </p:grpSpPr>
        <p:pic>
          <p:nvPicPr>
            <p:cNvPr id="1050" name="Picture 26" descr="Official Azure Icon Set">
              <a:extLst>
                <a:ext uri="{FF2B5EF4-FFF2-40B4-BE49-F238E27FC236}">
                  <a16:creationId xmlns:a16="http://schemas.microsoft.com/office/drawing/2014/main" id="{D0543CFC-F63F-462B-9B65-61DD22114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161" y="1659911"/>
              <a:ext cx="519740" cy="519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F831A8-8482-42B6-A209-AE80A565715B}"/>
                </a:ext>
              </a:extLst>
            </p:cNvPr>
            <p:cNvSpPr txBox="1"/>
            <p:nvPr/>
          </p:nvSpPr>
          <p:spPr>
            <a:xfrm>
              <a:off x="10392515" y="2326632"/>
              <a:ext cx="1155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Web App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ECC324-5148-4F82-8101-A776A464EBCA}"/>
              </a:ext>
            </a:extLst>
          </p:cNvPr>
          <p:cNvGrpSpPr/>
          <p:nvPr/>
        </p:nvGrpSpPr>
        <p:grpSpPr>
          <a:xfrm>
            <a:off x="10348618" y="2888752"/>
            <a:ext cx="1295111" cy="867576"/>
            <a:chOff x="10348618" y="2888752"/>
            <a:chExt cx="1295111" cy="867576"/>
          </a:xfrm>
        </p:grpSpPr>
        <p:pic>
          <p:nvPicPr>
            <p:cNvPr id="1052" name="Picture 28" descr="Announcing Azure Mobile Apps v4.2.0 for .NET - Xamarin Blog">
              <a:extLst>
                <a:ext uri="{FF2B5EF4-FFF2-40B4-BE49-F238E27FC236}">
                  <a16:creationId xmlns:a16="http://schemas.microsoft.com/office/drawing/2014/main" id="{1900B246-A3CB-4BBF-8933-CB00929BC4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7948" y="2888752"/>
              <a:ext cx="962877" cy="505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004EBBB-6117-4037-BC2F-0FA3418DCBB9}"/>
                </a:ext>
              </a:extLst>
            </p:cNvPr>
            <p:cNvSpPr txBox="1"/>
            <p:nvPr/>
          </p:nvSpPr>
          <p:spPr>
            <a:xfrm>
              <a:off x="10348618" y="3448551"/>
              <a:ext cx="1295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Mobile App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E9F303-8583-429C-8488-37F4CA4037C6}"/>
              </a:ext>
            </a:extLst>
          </p:cNvPr>
          <p:cNvGrpSpPr/>
          <p:nvPr/>
        </p:nvGrpSpPr>
        <p:grpSpPr>
          <a:xfrm>
            <a:off x="10341832" y="3832806"/>
            <a:ext cx="1295111" cy="1421682"/>
            <a:chOff x="10341832" y="3832806"/>
            <a:chExt cx="1295111" cy="1421682"/>
          </a:xfrm>
        </p:grpSpPr>
        <p:pic>
          <p:nvPicPr>
            <p:cNvPr id="1056" name="Picture 32" descr="35,147 Email Notification Icon Images, Stock Photos &amp; Vectors | Shutterstock">
              <a:extLst>
                <a:ext uri="{FF2B5EF4-FFF2-40B4-BE49-F238E27FC236}">
                  <a16:creationId xmlns:a16="http://schemas.microsoft.com/office/drawing/2014/main" id="{A0310A4A-4370-4031-B013-6BB67E0AD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3661" y="3832806"/>
              <a:ext cx="852943" cy="91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2E9521-EFCD-482A-AB9A-BE2A4BAB9E47}"/>
                </a:ext>
              </a:extLst>
            </p:cNvPr>
            <p:cNvSpPr txBox="1"/>
            <p:nvPr/>
          </p:nvSpPr>
          <p:spPr>
            <a:xfrm>
              <a:off x="10341832" y="4731268"/>
              <a:ext cx="1295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Notification </a:t>
              </a:r>
            </a:p>
            <a:p>
              <a:pPr algn="ctr"/>
              <a:r>
                <a:rPr lang="en-US" sz="1400" dirty="0"/>
                <a:t>Alerts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5E6953-7118-4F1B-8301-90BF8FDA2EDD}"/>
              </a:ext>
            </a:extLst>
          </p:cNvPr>
          <p:cNvGrpSpPr/>
          <p:nvPr/>
        </p:nvGrpSpPr>
        <p:grpSpPr>
          <a:xfrm>
            <a:off x="10382576" y="5461999"/>
            <a:ext cx="1295111" cy="967918"/>
            <a:chOff x="10382576" y="5461999"/>
            <a:chExt cx="1295111" cy="967918"/>
          </a:xfrm>
        </p:grpSpPr>
        <p:pic>
          <p:nvPicPr>
            <p:cNvPr id="1060" name="Picture 36" descr="Text,Azure,Font,Logo,Icon,Line,Material property,Electric  blue,Square,Graphics,Computer icon,Trademark,Symbol,Brand,Rectangle,Illustration  #137405 - Free Icon Library">
              <a:extLst>
                <a:ext uri="{FF2B5EF4-FFF2-40B4-BE49-F238E27FC236}">
                  <a16:creationId xmlns:a16="http://schemas.microsoft.com/office/drawing/2014/main" id="{6B3B5FDD-5EBE-45CC-8F52-CFB1083C0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2505" y="5461999"/>
              <a:ext cx="775254" cy="775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FFE567-F7D2-4BA6-B74B-CE70E2B6EBF5}"/>
                </a:ext>
              </a:extLst>
            </p:cNvPr>
            <p:cNvSpPr txBox="1"/>
            <p:nvPr/>
          </p:nvSpPr>
          <p:spPr>
            <a:xfrm>
              <a:off x="10382576" y="6122140"/>
              <a:ext cx="1295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Dash Board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AE296F2-3771-42A3-B587-8F67C6C01F09}"/>
              </a:ext>
            </a:extLst>
          </p:cNvPr>
          <p:cNvGrpSpPr/>
          <p:nvPr/>
        </p:nvGrpSpPr>
        <p:grpSpPr>
          <a:xfrm>
            <a:off x="5819232" y="3077303"/>
            <a:ext cx="1440852" cy="1992097"/>
            <a:chOff x="8016304" y="2001539"/>
            <a:chExt cx="1771560" cy="225404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85B846-F43A-4030-BD15-B295051017F8}"/>
                </a:ext>
              </a:extLst>
            </p:cNvPr>
            <p:cNvSpPr/>
            <p:nvPr/>
          </p:nvSpPr>
          <p:spPr>
            <a:xfrm>
              <a:off x="8016304" y="2001540"/>
              <a:ext cx="1771560" cy="2254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4" name="Picture 10" descr="Official Azure Icon Set">
              <a:extLst>
                <a:ext uri="{FF2B5EF4-FFF2-40B4-BE49-F238E27FC236}">
                  <a16:creationId xmlns:a16="http://schemas.microsoft.com/office/drawing/2014/main" id="{59C6F798-0681-4955-A2A6-223D3E8F6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7531" y="2661512"/>
              <a:ext cx="732750" cy="732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Postgres Icon #381571 - Free Icons Library">
              <a:extLst>
                <a:ext uri="{FF2B5EF4-FFF2-40B4-BE49-F238E27FC236}">
                  <a16:creationId xmlns:a16="http://schemas.microsoft.com/office/drawing/2014/main" id="{527BAB88-A755-411B-9DB3-B32FBFD37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847" y="3463738"/>
              <a:ext cx="702595" cy="702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Microsoft SQL Server - UNIFY Solutions">
              <a:extLst>
                <a:ext uri="{FF2B5EF4-FFF2-40B4-BE49-F238E27FC236}">
                  <a16:creationId xmlns:a16="http://schemas.microsoft.com/office/drawing/2014/main" id="{80E891C7-4CD4-4860-8467-0C73BCDF8F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6628" y="3454113"/>
              <a:ext cx="702595" cy="702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C32B2B-D6F5-48DA-96F8-69C719C3A211}"/>
                </a:ext>
              </a:extLst>
            </p:cNvPr>
            <p:cNvSpPr txBox="1"/>
            <p:nvPr/>
          </p:nvSpPr>
          <p:spPr>
            <a:xfrm>
              <a:off x="8090393" y="2001539"/>
              <a:ext cx="1616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Storage, Time Series DB, Blob, File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59AE437-6D53-4A6E-AAA0-A380E2A80B89}"/>
              </a:ext>
            </a:extLst>
          </p:cNvPr>
          <p:cNvGrpSpPr/>
          <p:nvPr/>
        </p:nvGrpSpPr>
        <p:grpSpPr>
          <a:xfrm>
            <a:off x="3720304" y="774465"/>
            <a:ext cx="6014981" cy="364594"/>
            <a:chOff x="3691429" y="756236"/>
            <a:chExt cx="6096435" cy="4010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4842C06-1EB4-434A-9E15-CAD0CAE8649F}"/>
                </a:ext>
              </a:extLst>
            </p:cNvPr>
            <p:cNvSpPr/>
            <p:nvPr/>
          </p:nvSpPr>
          <p:spPr>
            <a:xfrm>
              <a:off x="3691429" y="756236"/>
              <a:ext cx="6096435" cy="4010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Azure Cloud</a:t>
              </a:r>
            </a:p>
          </p:txBody>
        </p:sp>
        <p:pic>
          <p:nvPicPr>
            <p:cNvPr id="65" name="Picture 6" descr="Cloud Symbol png download - 512*512 - Free Transparent Microsoft Azure png  Download. - CleanPNG / KissPNG">
              <a:extLst>
                <a:ext uri="{FF2B5EF4-FFF2-40B4-BE49-F238E27FC236}">
                  <a16:creationId xmlns:a16="http://schemas.microsoft.com/office/drawing/2014/main" id="{DBDDDD18-F8A0-4BFD-AC9E-66C6AB2AF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742" y="779646"/>
              <a:ext cx="614695" cy="350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C4FCB01-BD99-42D8-8FFA-8AF967B17B10}"/>
              </a:ext>
            </a:extLst>
          </p:cNvPr>
          <p:cNvGrpSpPr/>
          <p:nvPr/>
        </p:nvGrpSpPr>
        <p:grpSpPr>
          <a:xfrm>
            <a:off x="179186" y="779646"/>
            <a:ext cx="3131905" cy="369332"/>
            <a:chOff x="140685" y="779646"/>
            <a:chExt cx="3407344" cy="3693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733011-F4BF-4A4A-ACAE-29D2C840F3E7}"/>
                </a:ext>
              </a:extLst>
            </p:cNvPr>
            <p:cNvSpPr/>
            <p:nvPr/>
          </p:nvSpPr>
          <p:spPr>
            <a:xfrm>
              <a:off x="140685" y="779646"/>
              <a:ext cx="3407344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IoT Things Field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153EAFC-5500-4D70-93BE-2F8BC0CA0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0310" y="788874"/>
              <a:ext cx="446113" cy="35087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744AFC-1DB0-47AF-AC2A-DD5016B7E29D}"/>
              </a:ext>
            </a:extLst>
          </p:cNvPr>
          <p:cNvGrpSpPr/>
          <p:nvPr/>
        </p:nvGrpSpPr>
        <p:grpSpPr>
          <a:xfrm>
            <a:off x="365916" y="1953577"/>
            <a:ext cx="1148239" cy="3703665"/>
            <a:chOff x="317634" y="1742173"/>
            <a:chExt cx="1148239" cy="370366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2BB634-302C-4DC4-80F3-EA8D9BEF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855" y="3102428"/>
              <a:ext cx="750359" cy="612859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1EC337-DF17-4C94-96DC-B58FE0356611}"/>
                </a:ext>
              </a:extLst>
            </p:cNvPr>
            <p:cNvSpPr/>
            <p:nvPr/>
          </p:nvSpPr>
          <p:spPr>
            <a:xfrm>
              <a:off x="317634" y="1742173"/>
              <a:ext cx="1118603" cy="37036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14C76C-B764-4361-8024-03111DAC243F}"/>
                </a:ext>
              </a:extLst>
            </p:cNvPr>
            <p:cNvSpPr txBox="1"/>
            <p:nvPr/>
          </p:nvSpPr>
          <p:spPr>
            <a:xfrm>
              <a:off x="475992" y="3764729"/>
              <a:ext cx="788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Devices</a:t>
              </a:r>
            </a:p>
          </p:txBody>
        </p:sp>
        <p:pic>
          <p:nvPicPr>
            <p:cNvPr id="1058" name="Picture 34" descr="Moxa Gateways Optimize Data Transfer from ModBus Edge Devices to Azure and  AWS Cloud Platforms | Automation World">
              <a:extLst>
                <a:ext uri="{FF2B5EF4-FFF2-40B4-BE49-F238E27FC236}">
                  <a16:creationId xmlns:a16="http://schemas.microsoft.com/office/drawing/2014/main" id="{2A2A1724-F7D8-4F1C-9E37-90578D891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240" y="1896590"/>
              <a:ext cx="592937" cy="704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D537E5-80C7-40A4-BC6A-FB479D95EDDF}"/>
                </a:ext>
              </a:extLst>
            </p:cNvPr>
            <p:cNvSpPr txBox="1"/>
            <p:nvPr/>
          </p:nvSpPr>
          <p:spPr>
            <a:xfrm>
              <a:off x="376146" y="2551533"/>
              <a:ext cx="1064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Industrial Devices</a:t>
              </a:r>
            </a:p>
          </p:txBody>
        </p:sp>
        <p:pic>
          <p:nvPicPr>
            <p:cNvPr id="1064" name="Picture 40" descr="Azure Virtual Machine Png, Transparent Png - kindpng">
              <a:extLst>
                <a:ext uri="{FF2B5EF4-FFF2-40B4-BE49-F238E27FC236}">
                  <a16:creationId xmlns:a16="http://schemas.microsoft.com/office/drawing/2014/main" id="{CA072CB3-2D12-4677-8B42-785D33FFE8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718" y="4121948"/>
              <a:ext cx="705374" cy="662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2297504-64C2-423E-AAF2-1A4BDC3793D5}"/>
                </a:ext>
              </a:extLst>
            </p:cNvPr>
            <p:cNvSpPr txBox="1"/>
            <p:nvPr/>
          </p:nvSpPr>
          <p:spPr>
            <a:xfrm>
              <a:off x="347270" y="4810083"/>
              <a:ext cx="11186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Other Applications</a:t>
              </a:r>
            </a:p>
          </p:txBody>
        </p:sp>
      </p:grpSp>
      <p:pic>
        <p:nvPicPr>
          <p:cNvPr id="1068" name="Picture 44" descr="Royal azure blue settings 5 icon - Free royal azure blue settings icons">
            <a:extLst>
              <a:ext uri="{FF2B5EF4-FFF2-40B4-BE49-F238E27FC236}">
                <a16:creationId xmlns:a16="http://schemas.microsoft.com/office/drawing/2014/main" id="{7026AD97-D85E-4B3E-B995-CC769E26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80" y="2033679"/>
            <a:ext cx="321352" cy="32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7923564-49B3-465B-9732-EAF54044B10A}"/>
              </a:ext>
            </a:extLst>
          </p:cNvPr>
          <p:cNvGrpSpPr/>
          <p:nvPr/>
        </p:nvGrpSpPr>
        <p:grpSpPr>
          <a:xfrm>
            <a:off x="8149445" y="5402777"/>
            <a:ext cx="1348647" cy="1128503"/>
            <a:chOff x="7769124" y="5357425"/>
            <a:chExt cx="1329319" cy="12015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BCFA8AB-EDCC-4FB3-9A97-B6516116F163}"/>
                </a:ext>
              </a:extLst>
            </p:cNvPr>
            <p:cNvSpPr/>
            <p:nvPr/>
          </p:nvSpPr>
          <p:spPr>
            <a:xfrm>
              <a:off x="7769124" y="5357425"/>
              <a:ext cx="1329317" cy="11973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24" descr="Azure Functions (@AzureFunctions) / Twitter">
              <a:extLst>
                <a:ext uri="{FF2B5EF4-FFF2-40B4-BE49-F238E27FC236}">
                  <a16:creationId xmlns:a16="http://schemas.microsoft.com/office/drawing/2014/main" id="{955EE995-A222-49E9-8B34-53D6ACAC7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9702" y="5445838"/>
              <a:ext cx="522896" cy="594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8F016F-81A9-401A-B4A2-FC7BE87E44C1}"/>
                </a:ext>
              </a:extLst>
            </p:cNvPr>
            <p:cNvSpPr txBox="1"/>
            <p:nvPr/>
          </p:nvSpPr>
          <p:spPr>
            <a:xfrm>
              <a:off x="7803332" y="6035791"/>
              <a:ext cx="1295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Process</a:t>
              </a:r>
            </a:p>
            <a:p>
              <a:pPr algn="ctr"/>
              <a:r>
                <a:rPr lang="en-US" sz="1400" dirty="0"/>
                <a:t>Streamed data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B30E31-037A-48A7-B30E-9DAACDE22223}"/>
              </a:ext>
            </a:extLst>
          </p:cNvPr>
          <p:cNvGrpSpPr/>
          <p:nvPr/>
        </p:nvGrpSpPr>
        <p:grpSpPr>
          <a:xfrm>
            <a:off x="2015053" y="2964915"/>
            <a:ext cx="980265" cy="1275048"/>
            <a:chOff x="1808611" y="2944256"/>
            <a:chExt cx="980265" cy="1275048"/>
          </a:xfrm>
        </p:grpSpPr>
        <p:pic>
          <p:nvPicPr>
            <p:cNvPr id="1026" name="Picture 2" descr="Getting Started with Azure IoT Edge on Ubuntu 18.04">
              <a:extLst>
                <a:ext uri="{FF2B5EF4-FFF2-40B4-BE49-F238E27FC236}">
                  <a16:creationId xmlns:a16="http://schemas.microsoft.com/office/drawing/2014/main" id="{D04993E2-C36C-4C1F-9057-90BF204D8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611" y="2944256"/>
              <a:ext cx="973187" cy="78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A8915A-C344-4755-9C66-AA617D427D94}"/>
                </a:ext>
              </a:extLst>
            </p:cNvPr>
            <p:cNvSpPr txBox="1"/>
            <p:nvPr/>
          </p:nvSpPr>
          <p:spPr>
            <a:xfrm>
              <a:off x="1894476" y="3696084"/>
              <a:ext cx="89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IoT Edge </a:t>
              </a:r>
            </a:p>
            <a:p>
              <a:pPr algn="ctr"/>
              <a:r>
                <a:rPr lang="en-US" sz="1400" dirty="0"/>
                <a:t>Device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91B6528-80DE-49E9-816E-CE16DB8A227D}"/>
              </a:ext>
            </a:extLst>
          </p:cNvPr>
          <p:cNvSpPr/>
          <p:nvPr/>
        </p:nvSpPr>
        <p:spPr>
          <a:xfrm>
            <a:off x="193018" y="122638"/>
            <a:ext cx="11780809" cy="52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Internet of things High Level Diagram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1506535-A2F3-4D80-8B0F-DAAE3B9F725A}"/>
              </a:ext>
            </a:extLst>
          </p:cNvPr>
          <p:cNvGrpSpPr/>
          <p:nvPr/>
        </p:nvGrpSpPr>
        <p:grpSpPr>
          <a:xfrm>
            <a:off x="8149933" y="1667805"/>
            <a:ext cx="1149454" cy="1149105"/>
            <a:chOff x="5867363" y="3394263"/>
            <a:chExt cx="1150476" cy="1149106"/>
          </a:xfrm>
        </p:grpSpPr>
        <p:pic>
          <p:nvPicPr>
            <p:cNvPr id="1054" name="Picture 30" descr="Azure API Management (@AzureApiMgmt) / Twitter">
              <a:extLst>
                <a:ext uri="{FF2B5EF4-FFF2-40B4-BE49-F238E27FC236}">
                  <a16:creationId xmlns:a16="http://schemas.microsoft.com/office/drawing/2014/main" id="{14EF594C-E1C9-44CC-B211-3E43AF713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463738"/>
              <a:ext cx="738137" cy="738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5C59DAA-0A8E-4B7E-8A13-B052C081C5D2}"/>
                </a:ext>
              </a:extLst>
            </p:cNvPr>
            <p:cNvSpPr txBox="1"/>
            <p:nvPr/>
          </p:nvSpPr>
          <p:spPr>
            <a:xfrm>
              <a:off x="6048958" y="4167926"/>
              <a:ext cx="842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Web API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40D7C81-2820-44E4-A581-8DCDCB1CDDDA}"/>
                </a:ext>
              </a:extLst>
            </p:cNvPr>
            <p:cNvSpPr/>
            <p:nvPr/>
          </p:nvSpPr>
          <p:spPr>
            <a:xfrm>
              <a:off x="5867363" y="3394263"/>
              <a:ext cx="1150476" cy="11491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02FDD0E-4046-4EF1-9B66-09C98BD45349}"/>
              </a:ext>
            </a:extLst>
          </p:cNvPr>
          <p:cNvGrpSpPr/>
          <p:nvPr/>
        </p:nvGrpSpPr>
        <p:grpSpPr>
          <a:xfrm>
            <a:off x="10098294" y="774464"/>
            <a:ext cx="1875533" cy="400341"/>
            <a:chOff x="10098294" y="774464"/>
            <a:chExt cx="1875533" cy="40034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CB1E51-0319-4C91-A4C8-5E3B35BF9D4C}"/>
                </a:ext>
              </a:extLst>
            </p:cNvPr>
            <p:cNvSpPr/>
            <p:nvPr/>
          </p:nvSpPr>
          <p:spPr>
            <a:xfrm>
              <a:off x="10098294" y="774464"/>
              <a:ext cx="1875533" cy="4003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UI Apps</a:t>
              </a:r>
            </a:p>
          </p:txBody>
        </p:sp>
        <p:pic>
          <p:nvPicPr>
            <p:cNvPr id="60" name="Picture 26" descr="Official Azure Icon Set">
              <a:extLst>
                <a:ext uri="{FF2B5EF4-FFF2-40B4-BE49-F238E27FC236}">
                  <a16:creationId xmlns:a16="http://schemas.microsoft.com/office/drawing/2014/main" id="{044B0D1E-9B75-4996-B618-FE79AF18C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2435" y="824915"/>
              <a:ext cx="278793" cy="27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31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1D442A-9772-4229-BA3B-AAD843E96551}"/>
              </a:ext>
            </a:extLst>
          </p:cNvPr>
          <p:cNvGrpSpPr/>
          <p:nvPr/>
        </p:nvGrpSpPr>
        <p:grpSpPr>
          <a:xfrm>
            <a:off x="169561" y="442759"/>
            <a:ext cx="3131905" cy="369332"/>
            <a:chOff x="179186" y="779646"/>
            <a:chExt cx="3131905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4F942E-8177-4953-B723-80A57CA875F9}"/>
                </a:ext>
              </a:extLst>
            </p:cNvPr>
            <p:cNvSpPr/>
            <p:nvPr/>
          </p:nvSpPr>
          <p:spPr>
            <a:xfrm>
              <a:off x="179186" y="779646"/>
              <a:ext cx="3131905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           IoT Things Field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9D2979-E87A-4126-8921-BEF5F4187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033" y="788874"/>
              <a:ext cx="410051" cy="35087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BE9F94-AD35-442D-A9CA-85278BC4EF59}"/>
              </a:ext>
            </a:extLst>
          </p:cNvPr>
          <p:cNvSpPr txBox="1"/>
          <p:nvPr/>
        </p:nvSpPr>
        <p:spPr>
          <a:xfrm>
            <a:off x="178408" y="875606"/>
            <a:ext cx="11824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Industrial Devices : </a:t>
            </a:r>
            <a:r>
              <a:rPr lang="en-US" dirty="0"/>
              <a:t>Communication Protocols (TCS, MQTT, USB, Serial port communication ), Analog and Digital signal.</a:t>
            </a:r>
          </a:p>
          <a:p>
            <a:r>
              <a:rPr lang="en-US" b="1" dirty="0"/>
              <a:t>Senser Devices </a:t>
            </a:r>
            <a:r>
              <a:rPr lang="en-US" dirty="0"/>
              <a:t>:  Knowle of C++, Python, Control System is required. </a:t>
            </a:r>
            <a:br>
              <a:rPr lang="en-US" dirty="0"/>
            </a:br>
            <a:r>
              <a:rPr lang="en-US" b="1" dirty="0"/>
              <a:t>Other software applications: </a:t>
            </a:r>
            <a:r>
              <a:rPr lang="en-US" dirty="0"/>
              <a:t> API Communication, USB, Serial port communication.</a:t>
            </a:r>
          </a:p>
          <a:p>
            <a:r>
              <a:rPr lang="en-US" b="1" dirty="0"/>
              <a:t>Azure IoT Edge: </a:t>
            </a:r>
            <a:r>
              <a:rPr lang="en-US" dirty="0"/>
              <a:t>Azure IoT Edge modules with C# or python.</a:t>
            </a:r>
          </a:p>
          <a:p>
            <a:r>
              <a:rPr lang="en-US" b="1" dirty="0"/>
              <a:t>MQTT: </a:t>
            </a:r>
            <a:r>
              <a:rPr lang="en-US" dirty="0"/>
              <a:t>MQTT message communication protocol.</a:t>
            </a:r>
            <a:br>
              <a:rPr lang="en-US" dirty="0"/>
            </a:br>
            <a:r>
              <a:rPr lang="en-US" b="1" dirty="0"/>
              <a:t>IoT Edge Device: </a:t>
            </a:r>
            <a:r>
              <a:rPr lang="en-US" dirty="0"/>
              <a:t>Linux VM or Raspberry PI Hardware or mini Hardware compatible with Linux OS</a:t>
            </a:r>
          </a:p>
          <a:p>
            <a:r>
              <a:rPr lang="en-US" b="1" dirty="0"/>
              <a:t>Industry standard protocol : </a:t>
            </a:r>
            <a:r>
              <a:rPr lang="en-US" dirty="0"/>
              <a:t>Spark Plugin, </a:t>
            </a:r>
            <a:r>
              <a:rPr lang="en-US" dirty="0" err="1"/>
              <a:t>gPRS</a:t>
            </a:r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2C87C6-2283-4331-82CE-5E42B04BE8AC}"/>
              </a:ext>
            </a:extLst>
          </p:cNvPr>
          <p:cNvSpPr/>
          <p:nvPr/>
        </p:nvSpPr>
        <p:spPr>
          <a:xfrm>
            <a:off x="169561" y="2938233"/>
            <a:ext cx="6014981" cy="364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                  Azure Cloud</a:t>
            </a:r>
          </a:p>
        </p:txBody>
      </p:sp>
      <p:pic>
        <p:nvPicPr>
          <p:cNvPr id="13" name="Picture 6" descr="Cloud Symbol png download - 512*512 - Free Transparent Microsoft Azure png  Download. - CleanPNG / KissPNG">
            <a:extLst>
              <a:ext uri="{FF2B5EF4-FFF2-40B4-BE49-F238E27FC236}">
                <a16:creationId xmlns:a16="http://schemas.microsoft.com/office/drawing/2014/main" id="{E62B552E-B035-4103-898F-4C1E8711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0" y="2959515"/>
            <a:ext cx="654352" cy="3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B826AC-0B2F-4F9D-9CB1-AA7A811EF828}"/>
              </a:ext>
            </a:extLst>
          </p:cNvPr>
          <p:cNvSpPr txBox="1"/>
          <p:nvPr/>
        </p:nvSpPr>
        <p:spPr>
          <a:xfrm>
            <a:off x="169561" y="3337640"/>
            <a:ext cx="1182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 IoT Hub : </a:t>
            </a:r>
            <a:r>
              <a:rPr lang="en-US" dirty="0"/>
              <a:t>Application Gateway (Devices and IoT Edge will communicate through IoT Hub, Device registration and configuration).</a:t>
            </a:r>
          </a:p>
          <a:p>
            <a:r>
              <a:rPr lang="en-US" b="1" dirty="0" err="1"/>
              <a:t>ASP.Net</a:t>
            </a:r>
            <a:r>
              <a:rPr lang="en-US" b="1" dirty="0"/>
              <a:t> Core Web API</a:t>
            </a:r>
            <a:r>
              <a:rPr lang="en-US" dirty="0"/>
              <a:t>:  Plays role of receiving telemetry data and device configuration or remote control.</a:t>
            </a:r>
            <a:br>
              <a:rPr lang="en-US" dirty="0"/>
            </a:br>
            <a:r>
              <a:rPr lang="en-US" b="1" dirty="0"/>
              <a:t>Azure Function Apps:  </a:t>
            </a:r>
            <a:r>
              <a:rPr lang="en-US" dirty="0"/>
              <a:t>Processing of device streamed, Video , Image  data.</a:t>
            </a:r>
          </a:p>
          <a:p>
            <a:r>
              <a:rPr lang="en-US" b="1" dirty="0" err="1"/>
              <a:t>NoSQ</a:t>
            </a:r>
            <a:r>
              <a:rPr lang="en-US" b="1" dirty="0"/>
              <a:t> (Mongo DB, Cosmos DB): </a:t>
            </a:r>
            <a:r>
              <a:rPr lang="en-US" dirty="0"/>
              <a:t>Store unstructured data. Or large telemetry data.</a:t>
            </a:r>
          </a:p>
          <a:p>
            <a:r>
              <a:rPr lang="en-US" b="1" dirty="0"/>
              <a:t>Postgres SQL Time scale DB: </a:t>
            </a:r>
            <a:r>
              <a:rPr lang="en-US" dirty="0"/>
              <a:t>Store large time series data. Telemetry data.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5A3366-3CE8-4B65-9B2A-CD1829FAECF0}"/>
              </a:ext>
            </a:extLst>
          </p:cNvPr>
          <p:cNvSpPr/>
          <p:nvPr/>
        </p:nvSpPr>
        <p:spPr>
          <a:xfrm>
            <a:off x="178408" y="5176173"/>
            <a:ext cx="1875533" cy="400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          UI Apps</a:t>
            </a:r>
          </a:p>
        </p:txBody>
      </p:sp>
      <p:pic>
        <p:nvPicPr>
          <p:cNvPr id="16" name="Picture 26" descr="Official Azure Icon Set">
            <a:extLst>
              <a:ext uri="{FF2B5EF4-FFF2-40B4-BE49-F238E27FC236}">
                <a16:creationId xmlns:a16="http://schemas.microsoft.com/office/drawing/2014/main" id="{B9F91EE9-925A-49ED-A9E9-D713679DC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5" y="5263807"/>
            <a:ext cx="267563" cy="26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D3A019-1166-4F85-AFA8-7AD188ADAD12}"/>
              </a:ext>
            </a:extLst>
          </p:cNvPr>
          <p:cNvSpPr txBox="1"/>
          <p:nvPr/>
        </p:nvSpPr>
        <p:spPr>
          <a:xfrm>
            <a:off x="96315" y="5572830"/>
            <a:ext cx="11824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Angular / React UI: </a:t>
            </a:r>
            <a:r>
              <a:rPr lang="en-US" dirty="0"/>
              <a:t>Presentation for  layer for </a:t>
            </a:r>
            <a:r>
              <a:rPr lang="en-US" dirty="0" err="1"/>
              <a:t>Iot</a:t>
            </a:r>
            <a:r>
              <a:rPr lang="en-US" dirty="0"/>
              <a:t>, Device details, telemetry graphical data Presentation. </a:t>
            </a:r>
            <a:br>
              <a:rPr lang="en-US" b="1" dirty="0"/>
            </a:br>
            <a:r>
              <a:rPr lang="en-US" b="1" dirty="0"/>
              <a:t>Mobile UI : </a:t>
            </a:r>
            <a:r>
              <a:rPr lang="en-US" dirty="0"/>
              <a:t>IoT notification, alert and , telemetry graphical data Presentation. (responsive UI compatible with mobile )</a:t>
            </a:r>
          </a:p>
          <a:p>
            <a:r>
              <a:rPr lang="en-US" b="1" dirty="0"/>
              <a:t>Azure Dashboard: </a:t>
            </a:r>
            <a:r>
              <a:rPr lang="en-US" dirty="0"/>
              <a:t>Telemetry analytical data.</a:t>
            </a:r>
          </a:p>
          <a:p>
            <a:r>
              <a:rPr lang="en-US" b="1" dirty="0"/>
              <a:t>Email Notification: </a:t>
            </a:r>
            <a:r>
              <a:rPr lang="en-US" dirty="0"/>
              <a:t>IoT notification, alert . </a:t>
            </a:r>
          </a:p>
          <a:p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886C46-00EF-4C93-85D9-C8602EABB3F1}"/>
              </a:ext>
            </a:extLst>
          </p:cNvPr>
          <p:cNvSpPr/>
          <p:nvPr/>
        </p:nvSpPr>
        <p:spPr>
          <a:xfrm>
            <a:off x="3647975" y="122638"/>
            <a:ext cx="4610501" cy="52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IoT Technology Stack </a:t>
            </a:r>
          </a:p>
        </p:txBody>
      </p:sp>
    </p:spTree>
    <p:extLst>
      <p:ext uri="{BB962C8B-B14F-4D97-AF65-F5344CB8AC3E}">
        <p14:creationId xmlns:p14="http://schemas.microsoft.com/office/powerpoint/2010/main" val="377701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311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sandip patil</dc:creator>
  <cp:lastModifiedBy>sandip patil</cp:lastModifiedBy>
  <cp:revision>8</cp:revision>
  <dcterms:created xsi:type="dcterms:W3CDTF">2023-01-24T05:06:48Z</dcterms:created>
  <dcterms:modified xsi:type="dcterms:W3CDTF">2023-01-25T11:08:36Z</dcterms:modified>
</cp:coreProperties>
</file>