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patil" initials="sp" lastIdx="1" clrIdx="0">
    <p:extLst>
      <p:ext uri="{19B8F6BF-5375-455C-9EA6-DF929625EA0E}">
        <p15:presenceInfo xmlns:p15="http://schemas.microsoft.com/office/powerpoint/2012/main" userId="6989e51934e5ea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AB6A-38B3-4A3F-8BFB-F9C4EAEA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FCE25-F4DB-424C-8A1E-02528AE7A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FDA4-C89F-432B-8C62-01A73C8E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C7C6-E30E-4C83-B92C-8608A6B6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EEF92-2CFA-460E-B813-C10C9FDE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60E2-5302-4B5A-ACC7-2DBFD304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279A8-C204-4466-A201-6A50F4230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8BE0-9318-47DB-A9C4-3416F727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F9CA-A5FA-4120-9290-1417C8A8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8373-F559-4EAD-96A4-25E7634D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077C-C6E4-4AA3-9AED-0E848E390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83E5-AFEB-43F5-853D-D8F801A6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DD19-2A7C-4674-9BC0-80B33321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6F5F-5923-402C-9363-59AE8AE0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4987-AEE3-4597-9355-15118254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3911-3C9F-4C21-97F9-354A6D6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8768-78CB-4659-BA5C-AA502810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9EA0-3936-456A-9EB4-07033EDD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9F6C-672A-4975-A517-973C5D36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0AFB-E81E-4E3E-90B2-B7D10D74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7AC6-2F07-47E3-8991-EB4284B9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F82EF-403E-47DA-A1AD-45FC8087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BAA8-15A3-48B1-A559-63D4546D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57B9-10B8-41EC-8E72-2E7577B9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AB27-ED65-4F5D-AC3D-7428B7F8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F4E-63C5-42C8-AF0B-0F6EB944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D9E7-3754-446A-B78D-A53BED96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6F84-BF9F-47EC-8B27-848410E45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1CCD-7F70-4E4F-B123-0E0064F1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F3DB-FA15-414E-A9F1-25B30E68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B070E-3DDA-4146-95E2-AF62E459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5B98-4F8B-4CBC-B5AE-A2CB973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20F5-21FE-4226-89B3-8C5D7525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4342A-9B08-492F-9CC0-0C925212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25F0C-860B-449F-B2A9-7940DDA81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A269A-3006-4CDD-ABB2-2640778BA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37B3D-615D-49D2-8F4B-CECA2E9F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3B90B-AA65-44DB-89EE-52046AF4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4C661-6A50-4BF4-A0DC-CBA74371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EC67-9530-4A69-B1F9-76212401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CB64E-E7D5-4AB9-AD26-9185F99B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D0D0-A6D8-48C0-9971-292FDC15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A960E-25B4-4E87-A6DF-13A2D4DD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C62B3-223A-4097-8650-0FBDAF31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63562-4083-4537-9E8A-29623B88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80A9-E0C9-4477-900B-EB4C97ED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121A-4A3C-481F-BB90-FD0A65F2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0ED9-0082-4503-82E4-42B87BC3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87F9B-6A0D-417C-8A96-22D6D701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E1475-3D2F-4C91-891A-0DB6AD2F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28A78-660B-4D1D-B260-D510ED41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BAC9-639F-4A08-8DF2-77478613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4E90-10F2-464C-B5FC-B1C7B25B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7BD52-B654-423B-96E3-305158601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2A7AB-2807-41D1-AB76-9BE396F6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15663-1361-4209-960C-66993A87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2FC8-C4C9-4B1C-A632-66E610D1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6CFCD-9B22-467C-B7F5-B3E0FD6D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83D7B-3EF5-4B83-B94D-7E858A9C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A318-D8D7-424E-9E6D-8491EE90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FC8E-45CE-4C7C-B0AE-5173C3376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0E5A-2233-42DE-8372-92D42E5A11D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4B5D-03DC-4B86-9AD3-499F1414C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9024E-A987-467A-8D4D-10FF8D01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1.jpeg"/><Relationship Id="rId5" Type="http://schemas.openxmlformats.org/officeDocument/2006/relationships/image" Target="../media/image4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B6271C-3E04-40DB-99C6-BC259DBBD345}"/>
              </a:ext>
            </a:extLst>
          </p:cNvPr>
          <p:cNvSpPr/>
          <p:nvPr/>
        </p:nvSpPr>
        <p:spPr>
          <a:xfrm>
            <a:off x="10090001" y="1270534"/>
            <a:ext cx="1875533" cy="53997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795C56-1B6A-4ECC-89D0-344C9156278F}"/>
              </a:ext>
            </a:extLst>
          </p:cNvPr>
          <p:cNvSpPr/>
          <p:nvPr/>
        </p:nvSpPr>
        <p:spPr>
          <a:xfrm>
            <a:off x="3709199" y="1276246"/>
            <a:ext cx="6014981" cy="5399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A5F27E-2DA0-4A68-A409-EE5B0AD824C8}"/>
              </a:ext>
            </a:extLst>
          </p:cNvPr>
          <p:cNvSpPr/>
          <p:nvPr/>
        </p:nvSpPr>
        <p:spPr>
          <a:xfrm>
            <a:off x="180478" y="1270534"/>
            <a:ext cx="3110734" cy="5399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872195-BCA3-4C3C-896E-BD98D2F0581C}"/>
              </a:ext>
            </a:extLst>
          </p:cNvPr>
          <p:cNvGrpSpPr/>
          <p:nvPr/>
        </p:nvGrpSpPr>
        <p:grpSpPr>
          <a:xfrm>
            <a:off x="10392515" y="1659911"/>
            <a:ext cx="1155032" cy="974498"/>
            <a:chOff x="10392515" y="1659911"/>
            <a:chExt cx="1155032" cy="974498"/>
          </a:xfrm>
        </p:grpSpPr>
        <p:pic>
          <p:nvPicPr>
            <p:cNvPr id="1050" name="Picture 26" descr="Official Azure Icon Set">
              <a:extLst>
                <a:ext uri="{FF2B5EF4-FFF2-40B4-BE49-F238E27FC236}">
                  <a16:creationId xmlns:a16="http://schemas.microsoft.com/office/drawing/2014/main" id="{D0543CFC-F63F-462B-9B65-61DD22114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161" y="1659911"/>
              <a:ext cx="519740" cy="51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F831A8-8482-42B6-A209-AE80A565715B}"/>
                </a:ext>
              </a:extLst>
            </p:cNvPr>
            <p:cNvSpPr txBox="1"/>
            <p:nvPr/>
          </p:nvSpPr>
          <p:spPr>
            <a:xfrm>
              <a:off x="10392515" y="2326632"/>
              <a:ext cx="1155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Web App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E9F303-8583-429C-8488-37F4CA4037C6}"/>
              </a:ext>
            </a:extLst>
          </p:cNvPr>
          <p:cNvGrpSpPr/>
          <p:nvPr/>
        </p:nvGrpSpPr>
        <p:grpSpPr>
          <a:xfrm>
            <a:off x="10341832" y="3832806"/>
            <a:ext cx="1295111" cy="1421682"/>
            <a:chOff x="10341832" y="3832806"/>
            <a:chExt cx="1295111" cy="1421682"/>
          </a:xfrm>
        </p:grpSpPr>
        <p:pic>
          <p:nvPicPr>
            <p:cNvPr id="1056" name="Picture 32" descr="35,147 Email Notification Icon Images, Stock Photos &amp; Vectors | Shutterstock">
              <a:extLst>
                <a:ext uri="{FF2B5EF4-FFF2-40B4-BE49-F238E27FC236}">
                  <a16:creationId xmlns:a16="http://schemas.microsoft.com/office/drawing/2014/main" id="{A0310A4A-4370-4031-B013-6BB67E0AD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3661" y="3832806"/>
              <a:ext cx="852943" cy="91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2E9521-EFCD-482A-AB9A-BE2A4BAB9E47}"/>
                </a:ext>
              </a:extLst>
            </p:cNvPr>
            <p:cNvSpPr txBox="1"/>
            <p:nvPr/>
          </p:nvSpPr>
          <p:spPr>
            <a:xfrm>
              <a:off x="10341832" y="4731268"/>
              <a:ext cx="1295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Notification </a:t>
              </a:r>
            </a:p>
            <a:p>
              <a:pPr algn="ctr"/>
              <a:r>
                <a:rPr lang="en-US" sz="1400" dirty="0"/>
                <a:t>Alerts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5E6953-7118-4F1B-8301-90BF8FDA2EDD}"/>
              </a:ext>
            </a:extLst>
          </p:cNvPr>
          <p:cNvGrpSpPr/>
          <p:nvPr/>
        </p:nvGrpSpPr>
        <p:grpSpPr>
          <a:xfrm>
            <a:off x="10382576" y="5461999"/>
            <a:ext cx="1295111" cy="967918"/>
            <a:chOff x="10382576" y="5461999"/>
            <a:chExt cx="1295111" cy="967918"/>
          </a:xfrm>
        </p:grpSpPr>
        <p:pic>
          <p:nvPicPr>
            <p:cNvPr id="1060" name="Picture 36" descr="Text,Azure,Font,Logo,Icon,Line,Material property,Electric  blue,Square,Graphics,Computer icon,Trademark,Symbol,Brand,Rectangle,Illustration  #137405 - Free Icon Library">
              <a:extLst>
                <a:ext uri="{FF2B5EF4-FFF2-40B4-BE49-F238E27FC236}">
                  <a16:creationId xmlns:a16="http://schemas.microsoft.com/office/drawing/2014/main" id="{6B3B5FDD-5EBE-45CC-8F52-CFB1083C0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2505" y="5461999"/>
              <a:ext cx="775254" cy="77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FFE567-F7D2-4BA6-B74B-CE70E2B6EBF5}"/>
                </a:ext>
              </a:extLst>
            </p:cNvPr>
            <p:cNvSpPr txBox="1"/>
            <p:nvPr/>
          </p:nvSpPr>
          <p:spPr>
            <a:xfrm>
              <a:off x="10382576" y="6122140"/>
              <a:ext cx="1295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Dash Board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A70B49-CF2B-4F2C-A307-C2EB73F7A2F1}"/>
              </a:ext>
            </a:extLst>
          </p:cNvPr>
          <p:cNvGrpSpPr/>
          <p:nvPr/>
        </p:nvGrpSpPr>
        <p:grpSpPr>
          <a:xfrm>
            <a:off x="7968615" y="4366002"/>
            <a:ext cx="1440852" cy="1992097"/>
            <a:chOff x="7968615" y="4366002"/>
            <a:chExt cx="1440852" cy="19920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85B846-F43A-4030-BD15-B295051017F8}"/>
                </a:ext>
              </a:extLst>
            </p:cNvPr>
            <p:cNvSpPr/>
            <p:nvPr/>
          </p:nvSpPr>
          <p:spPr>
            <a:xfrm>
              <a:off x="7968615" y="4366003"/>
              <a:ext cx="1440852" cy="19920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4" name="Picture 10" descr="Official Azure Icon Set">
              <a:extLst>
                <a:ext uri="{FF2B5EF4-FFF2-40B4-BE49-F238E27FC236}">
                  <a16:creationId xmlns:a16="http://schemas.microsoft.com/office/drawing/2014/main" id="{59C6F798-0681-4955-A2A6-223D3E8F6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745" y="4949279"/>
              <a:ext cx="595963" cy="647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Postgres Icon #381571 - Free Icons Library">
              <a:extLst>
                <a:ext uri="{FF2B5EF4-FFF2-40B4-BE49-F238E27FC236}">
                  <a16:creationId xmlns:a16="http://schemas.microsoft.com/office/drawing/2014/main" id="{527BAB88-A755-411B-9DB3-B32FBFD37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122" y="5658278"/>
              <a:ext cx="571437" cy="62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Microsoft SQL Server - UNIFY Solutions">
              <a:extLst>
                <a:ext uri="{FF2B5EF4-FFF2-40B4-BE49-F238E27FC236}">
                  <a16:creationId xmlns:a16="http://schemas.microsoft.com/office/drawing/2014/main" id="{80E891C7-4CD4-4860-8467-0C73BCDF8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270" y="5649771"/>
              <a:ext cx="571437" cy="62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C32B2B-D6F5-48DA-96F8-69C719C3A211}"/>
                </a:ext>
              </a:extLst>
            </p:cNvPr>
            <p:cNvSpPr txBox="1"/>
            <p:nvPr/>
          </p:nvSpPr>
          <p:spPr>
            <a:xfrm>
              <a:off x="8028873" y="4366002"/>
              <a:ext cx="1314345" cy="46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Storage, Time Series DB, Blob, File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4842C06-1EB4-434A-9E15-CAD0CAE8649F}"/>
              </a:ext>
            </a:extLst>
          </p:cNvPr>
          <p:cNvSpPr/>
          <p:nvPr/>
        </p:nvSpPr>
        <p:spPr>
          <a:xfrm>
            <a:off x="3702085" y="759689"/>
            <a:ext cx="6022095" cy="38975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Azure Cloud</a:t>
            </a:r>
          </a:p>
        </p:txBody>
      </p:sp>
      <p:pic>
        <p:nvPicPr>
          <p:cNvPr id="65" name="Picture 6" descr="Cloud Symbol png download - 512*512 - Free Transparent Microsoft Azure png  Download. - CleanPNG / KissPNG">
            <a:extLst>
              <a:ext uri="{FF2B5EF4-FFF2-40B4-BE49-F238E27FC236}">
                <a16:creationId xmlns:a16="http://schemas.microsoft.com/office/drawing/2014/main" id="{DBDDDD18-F8A0-4BFD-AC9E-66C6AB2A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55" y="805572"/>
            <a:ext cx="606482" cy="297525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C4FCB01-BD99-42D8-8FFA-8AF967B17B10}"/>
              </a:ext>
            </a:extLst>
          </p:cNvPr>
          <p:cNvGrpSpPr/>
          <p:nvPr/>
        </p:nvGrpSpPr>
        <p:grpSpPr>
          <a:xfrm>
            <a:off x="188811" y="758397"/>
            <a:ext cx="3131905" cy="369332"/>
            <a:chOff x="140685" y="779646"/>
            <a:chExt cx="3407344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733011-F4BF-4A4A-ACAE-29D2C840F3E7}"/>
                </a:ext>
              </a:extLst>
            </p:cNvPr>
            <p:cNvSpPr/>
            <p:nvPr/>
          </p:nvSpPr>
          <p:spPr>
            <a:xfrm>
              <a:off x="140685" y="779646"/>
              <a:ext cx="340734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IoT Things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153EAFC-5500-4D70-93BE-2F8BC0CA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0310" y="788874"/>
              <a:ext cx="446113" cy="3508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A546B-0B34-4DF1-AC90-D52A4283787A}"/>
              </a:ext>
            </a:extLst>
          </p:cNvPr>
          <p:cNvGrpSpPr/>
          <p:nvPr/>
        </p:nvGrpSpPr>
        <p:grpSpPr>
          <a:xfrm>
            <a:off x="5621268" y="5429426"/>
            <a:ext cx="1348647" cy="1160326"/>
            <a:chOff x="5698268" y="5429426"/>
            <a:chExt cx="1348647" cy="11603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CFA8AB-EDCC-4FB3-9A97-B6516116F163}"/>
                </a:ext>
              </a:extLst>
            </p:cNvPr>
            <p:cNvSpPr/>
            <p:nvPr/>
          </p:nvSpPr>
          <p:spPr>
            <a:xfrm>
              <a:off x="5698268" y="5429426"/>
              <a:ext cx="1348645" cy="11245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24" descr="Azure Functions (@AzureFunctions) / Twitter">
              <a:extLst>
                <a:ext uri="{FF2B5EF4-FFF2-40B4-BE49-F238E27FC236}">
                  <a16:creationId xmlns:a16="http://schemas.microsoft.com/office/drawing/2014/main" id="{955EE995-A222-49E9-8B34-53D6ACAC7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089" y="5512462"/>
              <a:ext cx="530499" cy="558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8F016F-81A9-401A-B4A2-FC7BE87E44C1}"/>
                </a:ext>
              </a:extLst>
            </p:cNvPr>
            <p:cNvSpPr txBox="1"/>
            <p:nvPr/>
          </p:nvSpPr>
          <p:spPr>
            <a:xfrm>
              <a:off x="5732973" y="6066532"/>
              <a:ext cx="1313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Streamed Data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B30E31-037A-48A7-B30E-9DAACDE22223}"/>
              </a:ext>
            </a:extLst>
          </p:cNvPr>
          <p:cNvGrpSpPr/>
          <p:nvPr/>
        </p:nvGrpSpPr>
        <p:grpSpPr>
          <a:xfrm>
            <a:off x="2015053" y="3051542"/>
            <a:ext cx="980265" cy="1275048"/>
            <a:chOff x="1808611" y="2944256"/>
            <a:chExt cx="980265" cy="1275048"/>
          </a:xfrm>
        </p:grpSpPr>
        <p:pic>
          <p:nvPicPr>
            <p:cNvPr id="1026" name="Picture 2" descr="Getting Started with Azure IoT Edge on Ubuntu 18.04">
              <a:extLst>
                <a:ext uri="{FF2B5EF4-FFF2-40B4-BE49-F238E27FC236}">
                  <a16:creationId xmlns:a16="http://schemas.microsoft.com/office/drawing/2014/main" id="{D04993E2-C36C-4C1F-9057-90BF204D8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11" y="2944256"/>
              <a:ext cx="973187" cy="78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A8915A-C344-4755-9C66-AA617D427D94}"/>
                </a:ext>
              </a:extLst>
            </p:cNvPr>
            <p:cNvSpPr txBox="1"/>
            <p:nvPr/>
          </p:nvSpPr>
          <p:spPr>
            <a:xfrm>
              <a:off x="1894476" y="3696084"/>
              <a:ext cx="89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EDGE </a:t>
              </a:r>
            </a:p>
            <a:p>
              <a:pPr algn="ctr"/>
              <a:r>
                <a:rPr lang="en-US" sz="1400" dirty="0"/>
                <a:t>Device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91B6528-80DE-49E9-816E-CE16DB8A227D}"/>
              </a:ext>
            </a:extLst>
          </p:cNvPr>
          <p:cNvSpPr/>
          <p:nvPr/>
        </p:nvSpPr>
        <p:spPr>
          <a:xfrm>
            <a:off x="193018" y="122638"/>
            <a:ext cx="11780809" cy="52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Internet of Things High Level Diagram (Azure)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1506535-A2F3-4D80-8B0F-DAAE3B9F725A}"/>
              </a:ext>
            </a:extLst>
          </p:cNvPr>
          <p:cNvGrpSpPr/>
          <p:nvPr/>
        </p:nvGrpSpPr>
        <p:grpSpPr>
          <a:xfrm>
            <a:off x="8110620" y="2209072"/>
            <a:ext cx="1149454" cy="1149105"/>
            <a:chOff x="5867363" y="3394263"/>
            <a:chExt cx="1150476" cy="1149106"/>
          </a:xfrm>
        </p:grpSpPr>
        <p:pic>
          <p:nvPicPr>
            <p:cNvPr id="1054" name="Picture 30" descr="Azure API Management (@AzureApiMgmt) / Twitter">
              <a:extLst>
                <a:ext uri="{FF2B5EF4-FFF2-40B4-BE49-F238E27FC236}">
                  <a16:creationId xmlns:a16="http://schemas.microsoft.com/office/drawing/2014/main" id="{14EF594C-E1C9-44CC-B211-3E43AF713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463738"/>
              <a:ext cx="738137" cy="738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C59DAA-0A8E-4B7E-8A13-B052C081C5D2}"/>
                </a:ext>
              </a:extLst>
            </p:cNvPr>
            <p:cNvSpPr txBox="1"/>
            <p:nvPr/>
          </p:nvSpPr>
          <p:spPr>
            <a:xfrm>
              <a:off x="6048958" y="4167926"/>
              <a:ext cx="84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Web API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40D7C81-2820-44E4-A581-8DCDCB1CDDDA}"/>
                </a:ext>
              </a:extLst>
            </p:cNvPr>
            <p:cNvSpPr/>
            <p:nvPr/>
          </p:nvSpPr>
          <p:spPr>
            <a:xfrm>
              <a:off x="5867363" y="3394263"/>
              <a:ext cx="1150476" cy="11491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02FDD0E-4046-4EF1-9B66-09C98BD45349}"/>
              </a:ext>
            </a:extLst>
          </p:cNvPr>
          <p:cNvGrpSpPr/>
          <p:nvPr/>
        </p:nvGrpSpPr>
        <p:grpSpPr>
          <a:xfrm>
            <a:off x="10090001" y="767406"/>
            <a:ext cx="1875533" cy="400341"/>
            <a:chOff x="10098294" y="774464"/>
            <a:chExt cx="1875533" cy="40034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CB1E51-0319-4C91-A4C8-5E3B35BF9D4C}"/>
                </a:ext>
              </a:extLst>
            </p:cNvPr>
            <p:cNvSpPr/>
            <p:nvPr/>
          </p:nvSpPr>
          <p:spPr>
            <a:xfrm>
              <a:off x="10098294" y="774464"/>
              <a:ext cx="1875533" cy="4003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UI Apps</a:t>
              </a:r>
            </a:p>
          </p:txBody>
        </p:sp>
        <p:pic>
          <p:nvPicPr>
            <p:cNvPr id="60" name="Picture 26" descr="Official Azure Icon Set">
              <a:extLst>
                <a:ext uri="{FF2B5EF4-FFF2-40B4-BE49-F238E27FC236}">
                  <a16:creationId xmlns:a16="http://schemas.microsoft.com/office/drawing/2014/main" id="{044B0D1E-9B75-4996-B618-FE79AF18C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2435" y="824915"/>
              <a:ext cx="278793" cy="27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B4DE24-A8AF-4048-B6C5-CF72D56B8F9A}"/>
              </a:ext>
            </a:extLst>
          </p:cNvPr>
          <p:cNvSpPr/>
          <p:nvPr/>
        </p:nvSpPr>
        <p:spPr>
          <a:xfrm>
            <a:off x="4421812" y="1737279"/>
            <a:ext cx="3165629" cy="3471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oT Hub | Microsoft Azure Mono">
            <a:extLst>
              <a:ext uri="{FF2B5EF4-FFF2-40B4-BE49-F238E27FC236}">
                <a16:creationId xmlns:a16="http://schemas.microsoft.com/office/drawing/2014/main" id="{E7A27F51-E719-458E-8CB8-0151AF0A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90" y="1933080"/>
            <a:ext cx="429851" cy="4356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C180E5-F143-40C1-92AA-C6657474B736}"/>
              </a:ext>
            </a:extLst>
          </p:cNvPr>
          <p:cNvSpPr txBox="1"/>
          <p:nvPr/>
        </p:nvSpPr>
        <p:spPr>
          <a:xfrm>
            <a:off x="4659095" y="2790742"/>
            <a:ext cx="82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IoT EDGE</a:t>
            </a:r>
          </a:p>
          <a:p>
            <a:r>
              <a:rPr lang="en-US" sz="1600" dirty="0"/>
              <a:t>HUB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BF9A06-F5C4-4E9B-AEC9-A2C8B5FF51B0}"/>
              </a:ext>
            </a:extLst>
          </p:cNvPr>
          <p:cNvSpPr/>
          <p:nvPr/>
        </p:nvSpPr>
        <p:spPr>
          <a:xfrm>
            <a:off x="3561375" y="2639697"/>
            <a:ext cx="971418" cy="1614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80D605-D337-44D9-AE42-EEEBE6DCCB5E}"/>
              </a:ext>
            </a:extLst>
          </p:cNvPr>
          <p:cNvSpPr txBox="1"/>
          <p:nvPr/>
        </p:nvSpPr>
        <p:spPr>
          <a:xfrm>
            <a:off x="3682709" y="3470103"/>
            <a:ext cx="818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 Gateway</a:t>
            </a:r>
          </a:p>
        </p:txBody>
      </p:sp>
      <p:pic>
        <p:nvPicPr>
          <p:cNvPr id="70" name="Picture 8" descr="IoT Hub | Microsoft Azure Mono">
            <a:extLst>
              <a:ext uri="{FF2B5EF4-FFF2-40B4-BE49-F238E27FC236}">
                <a16:creationId xmlns:a16="http://schemas.microsoft.com/office/drawing/2014/main" id="{F412168B-A0D7-467F-A6E3-E29F37FEE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46" y="3103284"/>
            <a:ext cx="308801" cy="31295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BC940FC-A8D4-4650-8DCD-33674FFB121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6036109" y="5169780"/>
            <a:ext cx="519129" cy="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5FD57A-A06C-4587-BDBE-FDB11BF37869}"/>
              </a:ext>
            </a:extLst>
          </p:cNvPr>
          <p:cNvCxnSpPr>
            <a:stCxn id="35" idx="3"/>
            <a:endCxn id="26" idx="1"/>
          </p:cNvCxnSpPr>
          <p:nvPr/>
        </p:nvCxnSpPr>
        <p:spPr>
          <a:xfrm flipV="1">
            <a:off x="6969913" y="5362051"/>
            <a:ext cx="998702" cy="629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46DEC91-1593-4050-BBBA-4470FC3D9205}"/>
              </a:ext>
            </a:extLst>
          </p:cNvPr>
          <p:cNvCxnSpPr>
            <a:cxnSpLocks/>
            <a:stCxn id="63" idx="2"/>
            <a:endCxn id="42" idx="0"/>
          </p:cNvCxnSpPr>
          <p:nvPr/>
        </p:nvCxnSpPr>
        <p:spPr>
          <a:xfrm rot="16200000" flipH="1">
            <a:off x="8181784" y="3861739"/>
            <a:ext cx="1007825" cy="6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2DB4718-4B88-4C02-8BF8-ED56C6654D85}"/>
              </a:ext>
            </a:extLst>
          </p:cNvPr>
          <p:cNvCxnSpPr>
            <a:stCxn id="63" idx="3"/>
          </p:cNvCxnSpPr>
          <p:nvPr/>
        </p:nvCxnSpPr>
        <p:spPr>
          <a:xfrm flipV="1">
            <a:off x="9260074" y="2783624"/>
            <a:ext cx="838220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B6F1950-78EC-45DF-B81E-FCA5E0124721}"/>
              </a:ext>
            </a:extLst>
          </p:cNvPr>
          <p:cNvCxnSpPr>
            <a:stCxn id="1026" idx="3"/>
            <a:endCxn id="22" idx="1"/>
          </p:cNvCxnSpPr>
          <p:nvPr/>
        </p:nvCxnSpPr>
        <p:spPr>
          <a:xfrm>
            <a:off x="2988240" y="3444177"/>
            <a:ext cx="573135" cy="26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5A71811-BCBB-43D8-9FF5-AF1DA1835CA5}"/>
              </a:ext>
            </a:extLst>
          </p:cNvPr>
          <p:cNvCxnSpPr>
            <a:cxnSpLocks/>
            <a:stCxn id="9" idx="3"/>
            <a:endCxn id="1026" idx="1"/>
          </p:cNvCxnSpPr>
          <p:nvPr/>
        </p:nvCxnSpPr>
        <p:spPr>
          <a:xfrm flipV="1">
            <a:off x="1484519" y="3444177"/>
            <a:ext cx="530534" cy="4298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5196924-C483-4D72-ABD5-CA8CF48D1ABC}"/>
              </a:ext>
            </a:extLst>
          </p:cNvPr>
          <p:cNvGrpSpPr/>
          <p:nvPr/>
        </p:nvGrpSpPr>
        <p:grpSpPr>
          <a:xfrm>
            <a:off x="5253196" y="3851108"/>
            <a:ext cx="2085877" cy="1210042"/>
            <a:chOff x="5406036" y="3851108"/>
            <a:chExt cx="1933037" cy="121004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47A9098-FB0F-4FB6-8549-0D6138756390}"/>
                </a:ext>
              </a:extLst>
            </p:cNvPr>
            <p:cNvSpPr/>
            <p:nvPr/>
          </p:nvSpPr>
          <p:spPr>
            <a:xfrm>
              <a:off x="5406036" y="3851108"/>
              <a:ext cx="1933037" cy="12100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D8808D-F49F-4519-8F63-0AF851CA8237}"/>
                </a:ext>
              </a:extLst>
            </p:cNvPr>
            <p:cNvSpPr/>
            <p:nvPr/>
          </p:nvSpPr>
          <p:spPr>
            <a:xfrm>
              <a:off x="5601576" y="3955371"/>
              <a:ext cx="1524770" cy="4020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Telemetry Data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D2D44A-AB22-4AA3-9570-A4DA86D61301}"/>
                </a:ext>
              </a:extLst>
            </p:cNvPr>
            <p:cNvSpPr/>
            <p:nvPr/>
          </p:nvSpPr>
          <p:spPr>
            <a:xfrm>
              <a:off x="5609817" y="4508260"/>
              <a:ext cx="1524770" cy="4020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Streamed Data </a:t>
              </a:r>
            </a:p>
            <a:p>
              <a:pPr algn="ctr"/>
              <a:r>
                <a:rPr lang="en-US" sz="1200" dirty="0"/>
                <a:t>Image, Video</a:t>
              </a:r>
            </a:p>
          </p:txBody>
        </p:sp>
      </p:grp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DC4E0DD-65F6-487E-AF2D-1B66CD659736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>
            <a:off x="7339752" y="2778800"/>
            <a:ext cx="770868" cy="482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99B429-95DB-4627-84D4-92C8ED0E714F}"/>
              </a:ext>
            </a:extLst>
          </p:cNvPr>
          <p:cNvGrpSpPr/>
          <p:nvPr/>
        </p:nvGrpSpPr>
        <p:grpSpPr>
          <a:xfrm>
            <a:off x="5253875" y="1910668"/>
            <a:ext cx="2085877" cy="1736263"/>
            <a:chOff x="5253875" y="1910668"/>
            <a:chExt cx="2085877" cy="173626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4403B4D-96D3-4D1D-B9AA-B0B08033E150}"/>
                </a:ext>
              </a:extLst>
            </p:cNvPr>
            <p:cNvSpPr/>
            <p:nvPr/>
          </p:nvSpPr>
          <p:spPr>
            <a:xfrm>
              <a:off x="5253875" y="1910668"/>
              <a:ext cx="2085877" cy="1736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A54BCC-074D-4946-9707-95A26611080F}"/>
                </a:ext>
              </a:extLst>
            </p:cNvPr>
            <p:cNvGrpSpPr/>
            <p:nvPr/>
          </p:nvGrpSpPr>
          <p:grpSpPr>
            <a:xfrm>
              <a:off x="5472512" y="2561853"/>
              <a:ext cx="1669145" cy="392185"/>
              <a:chOff x="5472512" y="2542603"/>
              <a:chExt cx="1669145" cy="39218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742E15-8F17-443B-A3DE-B79859AC2B13}"/>
                  </a:ext>
                </a:extLst>
              </p:cNvPr>
              <p:cNvSpPr/>
              <p:nvPr/>
            </p:nvSpPr>
            <p:spPr>
              <a:xfrm>
                <a:off x="5472512" y="2542603"/>
                <a:ext cx="1669145" cy="39218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/>
                  <a:t>Device Config</a:t>
                </a:r>
              </a:p>
            </p:txBody>
          </p:sp>
          <p:pic>
            <p:nvPicPr>
              <p:cNvPr id="1068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7026AD97-D85E-4B3E-B995-CC769E2612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9470" y="2562280"/>
                <a:ext cx="355451" cy="321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758E19C-A760-4968-9656-C795A218AF99}"/>
                </a:ext>
              </a:extLst>
            </p:cNvPr>
            <p:cNvGrpSpPr/>
            <p:nvPr/>
          </p:nvGrpSpPr>
          <p:grpSpPr>
            <a:xfrm>
              <a:off x="5481204" y="2013980"/>
              <a:ext cx="1660916" cy="402037"/>
              <a:chOff x="5481204" y="2013980"/>
              <a:chExt cx="1660916" cy="402037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50C33A4-8B71-4846-AB1E-F5D34760AA52}"/>
                  </a:ext>
                </a:extLst>
              </p:cNvPr>
              <p:cNvSpPr/>
              <p:nvPr/>
            </p:nvSpPr>
            <p:spPr>
              <a:xfrm>
                <a:off x="5481204" y="2013980"/>
                <a:ext cx="1660916" cy="4020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/>
                  <a:t>Device Registration</a:t>
                </a:r>
              </a:p>
            </p:txBody>
          </p:sp>
          <p:pic>
            <p:nvPicPr>
              <p:cNvPr id="77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70954189-37AC-499C-A7CB-27EF549434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4875" y="2051308"/>
                <a:ext cx="355451" cy="321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DEC488-AF29-438B-A4F0-3953034354F6}"/>
                </a:ext>
              </a:extLst>
            </p:cNvPr>
            <p:cNvGrpSpPr/>
            <p:nvPr/>
          </p:nvGrpSpPr>
          <p:grpSpPr>
            <a:xfrm>
              <a:off x="5498069" y="3110550"/>
              <a:ext cx="1634426" cy="402037"/>
              <a:chOff x="5507694" y="3110550"/>
              <a:chExt cx="1634426" cy="402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8A642B0-D9CC-4E10-A2BE-BD8733603A2B}"/>
                  </a:ext>
                </a:extLst>
              </p:cNvPr>
              <p:cNvSpPr/>
              <p:nvPr/>
            </p:nvSpPr>
            <p:spPr>
              <a:xfrm>
                <a:off x="5507694" y="3110550"/>
                <a:ext cx="1634426" cy="4020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/>
                  <a:t>Remote Command</a:t>
                </a:r>
              </a:p>
            </p:txBody>
          </p:sp>
          <p:pic>
            <p:nvPicPr>
              <p:cNvPr id="79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DDFA616F-874A-48F7-A021-3B545527BE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7343" y="3138966"/>
                <a:ext cx="355451" cy="321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4C42A49-5581-412D-8351-2E9B7BC5109F}"/>
              </a:ext>
            </a:extLst>
          </p:cNvPr>
          <p:cNvGrpSpPr/>
          <p:nvPr/>
        </p:nvGrpSpPr>
        <p:grpSpPr>
          <a:xfrm>
            <a:off x="10316683" y="2719544"/>
            <a:ext cx="1320260" cy="1198396"/>
            <a:chOff x="10316683" y="2719544"/>
            <a:chExt cx="1320260" cy="119839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D35A86F-7156-48BB-B1E1-F05C46BDD485}"/>
                </a:ext>
              </a:extLst>
            </p:cNvPr>
            <p:cNvSpPr/>
            <p:nvPr/>
          </p:nvSpPr>
          <p:spPr>
            <a:xfrm>
              <a:off x="10316683" y="2719544"/>
              <a:ext cx="1288325" cy="1198396"/>
            </a:xfrm>
            <a:prstGeom prst="roundRect">
              <a:avLst>
                <a:gd name="adj" fmla="val 2469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890F35E-3FBD-4077-9FF7-B2F1D2968855}"/>
                </a:ext>
              </a:extLst>
            </p:cNvPr>
            <p:cNvGrpSpPr/>
            <p:nvPr/>
          </p:nvGrpSpPr>
          <p:grpSpPr>
            <a:xfrm>
              <a:off x="10341832" y="2955626"/>
              <a:ext cx="1295111" cy="867576"/>
              <a:chOff x="10348618" y="2888752"/>
              <a:chExt cx="1295111" cy="867576"/>
            </a:xfrm>
          </p:grpSpPr>
          <p:pic>
            <p:nvPicPr>
              <p:cNvPr id="87" name="Picture 28" descr="Announcing Azure Mobile Apps v4.2.0 for .NET - Xamarin Blog">
                <a:extLst>
                  <a:ext uri="{FF2B5EF4-FFF2-40B4-BE49-F238E27FC236}">
                    <a16:creationId xmlns:a16="http://schemas.microsoft.com/office/drawing/2014/main" id="{FAD2D4B1-EB2E-45FC-9641-46B1E1C5B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7948" y="2888752"/>
                <a:ext cx="962877" cy="505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17E0B7-90D9-4FED-BFD5-77C187228316}"/>
                  </a:ext>
                </a:extLst>
              </p:cNvPr>
              <p:cNvSpPr txBox="1"/>
              <p:nvPr/>
            </p:nvSpPr>
            <p:spPr>
              <a:xfrm>
                <a:off x="10348618" y="3448551"/>
                <a:ext cx="12951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Mobile App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1F3889-3307-4B53-8DEA-BAB034E3023F}"/>
              </a:ext>
            </a:extLst>
          </p:cNvPr>
          <p:cNvGrpSpPr/>
          <p:nvPr/>
        </p:nvGrpSpPr>
        <p:grpSpPr>
          <a:xfrm>
            <a:off x="365916" y="1953577"/>
            <a:ext cx="1155370" cy="3840831"/>
            <a:chOff x="365916" y="1953577"/>
            <a:chExt cx="1155370" cy="384083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1EC337-DF17-4C94-96DC-B58FE0356611}"/>
                </a:ext>
              </a:extLst>
            </p:cNvPr>
            <p:cNvSpPr/>
            <p:nvPr/>
          </p:nvSpPr>
          <p:spPr>
            <a:xfrm>
              <a:off x="365916" y="1953577"/>
              <a:ext cx="1118603" cy="384083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2DEE5B8-C1B7-4D53-AB80-02A43717C3C4}"/>
                </a:ext>
              </a:extLst>
            </p:cNvPr>
            <p:cNvGrpSpPr/>
            <p:nvPr/>
          </p:nvGrpSpPr>
          <p:grpSpPr>
            <a:xfrm>
              <a:off x="424428" y="2107994"/>
              <a:ext cx="1064652" cy="1178163"/>
              <a:chOff x="424428" y="2107994"/>
              <a:chExt cx="1064652" cy="1178163"/>
            </a:xfrm>
          </p:grpSpPr>
          <p:pic>
            <p:nvPicPr>
              <p:cNvPr id="1058" name="Picture 34" descr="Moxa Gateways Optimize Data Transfer from ModBus Edge Devices to Azure and  AWS Cloud Platforms | Automation World">
                <a:extLst>
                  <a:ext uri="{FF2B5EF4-FFF2-40B4-BE49-F238E27FC236}">
                    <a16:creationId xmlns:a16="http://schemas.microsoft.com/office/drawing/2014/main" id="{2A2A1724-F7D8-4F1C-9E37-90578D8918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647" y="2107994"/>
                <a:ext cx="592937" cy="704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3D537E5-80C7-40A4-BC6A-FB479D95EDDF}"/>
                  </a:ext>
                </a:extLst>
              </p:cNvPr>
              <p:cNvSpPr txBox="1"/>
              <p:nvPr/>
            </p:nvSpPr>
            <p:spPr>
              <a:xfrm>
                <a:off x="424428" y="2762937"/>
                <a:ext cx="1064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Industrial Devices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224CAD8-9149-4DCE-B79E-7788955C1102}"/>
                </a:ext>
              </a:extLst>
            </p:cNvPr>
            <p:cNvGrpSpPr/>
            <p:nvPr/>
          </p:nvGrpSpPr>
          <p:grpSpPr>
            <a:xfrm>
              <a:off x="402683" y="4483799"/>
              <a:ext cx="1118603" cy="1211355"/>
              <a:chOff x="395552" y="4333352"/>
              <a:chExt cx="1118603" cy="1211355"/>
            </a:xfrm>
          </p:grpSpPr>
          <p:pic>
            <p:nvPicPr>
              <p:cNvPr id="1064" name="Picture 40" descr="Azure Virtual Machine Png, Transparent Png - kindpng">
                <a:extLst>
                  <a:ext uri="{FF2B5EF4-FFF2-40B4-BE49-F238E27FC236}">
                    <a16:creationId xmlns:a16="http://schemas.microsoft.com/office/drawing/2014/main" id="{CA072CB3-2D12-4677-8B42-785D33FFE8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000" y="4333352"/>
                <a:ext cx="705374" cy="662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2297504-64C2-423E-AAF2-1A4BDC3793D5}"/>
                  </a:ext>
                </a:extLst>
              </p:cNvPr>
              <p:cNvSpPr txBox="1"/>
              <p:nvPr/>
            </p:nvSpPr>
            <p:spPr>
              <a:xfrm>
                <a:off x="395552" y="5021487"/>
                <a:ext cx="11186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Other Applications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ECC97B8-7946-49A7-A4F9-05D4F1750518}"/>
                </a:ext>
              </a:extLst>
            </p:cNvPr>
            <p:cNvGrpSpPr/>
            <p:nvPr/>
          </p:nvGrpSpPr>
          <p:grpSpPr>
            <a:xfrm>
              <a:off x="440465" y="3380843"/>
              <a:ext cx="986898" cy="1031554"/>
              <a:chOff x="1964599" y="3915595"/>
              <a:chExt cx="1135925" cy="1053714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598D0AB0-3250-4723-85CC-A009D7FC55B6}"/>
                  </a:ext>
                </a:extLst>
              </p:cNvPr>
              <p:cNvSpPr/>
              <p:nvPr/>
            </p:nvSpPr>
            <p:spPr>
              <a:xfrm>
                <a:off x="1964599" y="3915595"/>
                <a:ext cx="1135925" cy="931426"/>
              </a:xfrm>
              <a:prstGeom prst="roundRect">
                <a:avLst>
                  <a:gd name="adj" fmla="val 24699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C1B76961-C424-45D2-A763-9616EFCDF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73262" y="3970660"/>
                <a:ext cx="499957" cy="408342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9837787-4AFB-4BEB-B2CE-9EF299A1DC54}"/>
                  </a:ext>
                </a:extLst>
              </p:cNvPr>
              <p:cNvSpPr txBox="1"/>
              <p:nvPr/>
            </p:nvSpPr>
            <p:spPr>
              <a:xfrm>
                <a:off x="2122713" y="4366001"/>
                <a:ext cx="788878" cy="60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Sensor Device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B6271C-3E04-40DB-99C6-BC259DBBD345}"/>
              </a:ext>
            </a:extLst>
          </p:cNvPr>
          <p:cNvSpPr/>
          <p:nvPr/>
        </p:nvSpPr>
        <p:spPr>
          <a:xfrm>
            <a:off x="10090001" y="1270534"/>
            <a:ext cx="1875533" cy="53997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795C56-1B6A-4ECC-89D0-344C9156278F}"/>
              </a:ext>
            </a:extLst>
          </p:cNvPr>
          <p:cNvSpPr/>
          <p:nvPr/>
        </p:nvSpPr>
        <p:spPr>
          <a:xfrm>
            <a:off x="3709199" y="1276246"/>
            <a:ext cx="6014981" cy="5399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A5F27E-2DA0-4A68-A409-EE5B0AD824C8}"/>
              </a:ext>
            </a:extLst>
          </p:cNvPr>
          <p:cNvSpPr/>
          <p:nvPr/>
        </p:nvSpPr>
        <p:spPr>
          <a:xfrm>
            <a:off x="180478" y="1270534"/>
            <a:ext cx="3110734" cy="5399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872195-BCA3-4C3C-896E-BD98D2F0581C}"/>
              </a:ext>
            </a:extLst>
          </p:cNvPr>
          <p:cNvGrpSpPr/>
          <p:nvPr/>
        </p:nvGrpSpPr>
        <p:grpSpPr>
          <a:xfrm>
            <a:off x="10392515" y="1659911"/>
            <a:ext cx="1155032" cy="974498"/>
            <a:chOff x="10392515" y="1659911"/>
            <a:chExt cx="1155032" cy="974498"/>
          </a:xfrm>
        </p:grpSpPr>
        <p:pic>
          <p:nvPicPr>
            <p:cNvPr id="1050" name="Picture 26" descr="Official Azure Icon Set">
              <a:extLst>
                <a:ext uri="{FF2B5EF4-FFF2-40B4-BE49-F238E27FC236}">
                  <a16:creationId xmlns:a16="http://schemas.microsoft.com/office/drawing/2014/main" id="{D0543CFC-F63F-462B-9B65-61DD22114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161" y="1659911"/>
              <a:ext cx="519740" cy="51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F831A8-8482-42B6-A209-AE80A565715B}"/>
                </a:ext>
              </a:extLst>
            </p:cNvPr>
            <p:cNvSpPr txBox="1"/>
            <p:nvPr/>
          </p:nvSpPr>
          <p:spPr>
            <a:xfrm>
              <a:off x="10392515" y="2326632"/>
              <a:ext cx="1155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Web App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E9F303-8583-429C-8488-37F4CA4037C6}"/>
              </a:ext>
            </a:extLst>
          </p:cNvPr>
          <p:cNvGrpSpPr/>
          <p:nvPr/>
        </p:nvGrpSpPr>
        <p:grpSpPr>
          <a:xfrm>
            <a:off x="10341832" y="3832806"/>
            <a:ext cx="1295111" cy="1421682"/>
            <a:chOff x="10341832" y="3832806"/>
            <a:chExt cx="1295111" cy="1421682"/>
          </a:xfrm>
        </p:grpSpPr>
        <p:pic>
          <p:nvPicPr>
            <p:cNvPr id="1056" name="Picture 32" descr="35,147 Email Notification Icon Images, Stock Photos &amp; Vectors | Shutterstock">
              <a:extLst>
                <a:ext uri="{FF2B5EF4-FFF2-40B4-BE49-F238E27FC236}">
                  <a16:creationId xmlns:a16="http://schemas.microsoft.com/office/drawing/2014/main" id="{A0310A4A-4370-4031-B013-6BB67E0AD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3661" y="3832806"/>
              <a:ext cx="852943" cy="91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2E9521-EFCD-482A-AB9A-BE2A4BAB9E47}"/>
                </a:ext>
              </a:extLst>
            </p:cNvPr>
            <p:cNvSpPr txBox="1"/>
            <p:nvPr/>
          </p:nvSpPr>
          <p:spPr>
            <a:xfrm>
              <a:off x="10341832" y="4731268"/>
              <a:ext cx="1295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Notification </a:t>
              </a:r>
            </a:p>
            <a:p>
              <a:pPr algn="ctr"/>
              <a:r>
                <a:rPr lang="en-US" sz="1400" dirty="0"/>
                <a:t>Alerts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5E6953-7118-4F1B-8301-90BF8FDA2EDD}"/>
              </a:ext>
            </a:extLst>
          </p:cNvPr>
          <p:cNvGrpSpPr/>
          <p:nvPr/>
        </p:nvGrpSpPr>
        <p:grpSpPr>
          <a:xfrm>
            <a:off x="10382576" y="5461999"/>
            <a:ext cx="1295111" cy="967918"/>
            <a:chOff x="10382576" y="5461999"/>
            <a:chExt cx="1295111" cy="967918"/>
          </a:xfrm>
        </p:grpSpPr>
        <p:pic>
          <p:nvPicPr>
            <p:cNvPr id="1060" name="Picture 36" descr="Text,Azure,Font,Logo,Icon,Line,Material property,Electric  blue,Square,Graphics,Computer icon,Trademark,Symbol,Brand,Rectangle,Illustration  #137405 - Free Icon Library">
              <a:extLst>
                <a:ext uri="{FF2B5EF4-FFF2-40B4-BE49-F238E27FC236}">
                  <a16:creationId xmlns:a16="http://schemas.microsoft.com/office/drawing/2014/main" id="{6B3B5FDD-5EBE-45CC-8F52-CFB1083C0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2505" y="5461999"/>
              <a:ext cx="775254" cy="77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FFE567-F7D2-4BA6-B74B-CE70E2B6EBF5}"/>
                </a:ext>
              </a:extLst>
            </p:cNvPr>
            <p:cNvSpPr txBox="1"/>
            <p:nvPr/>
          </p:nvSpPr>
          <p:spPr>
            <a:xfrm>
              <a:off x="10382576" y="6122140"/>
              <a:ext cx="1295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Dash Board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A70B49-CF2B-4F2C-A307-C2EB73F7A2F1}"/>
              </a:ext>
            </a:extLst>
          </p:cNvPr>
          <p:cNvGrpSpPr/>
          <p:nvPr/>
        </p:nvGrpSpPr>
        <p:grpSpPr>
          <a:xfrm>
            <a:off x="7968615" y="4366002"/>
            <a:ext cx="1440852" cy="1992097"/>
            <a:chOff x="7968615" y="4366002"/>
            <a:chExt cx="1440852" cy="19920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85B846-F43A-4030-BD15-B295051017F8}"/>
                </a:ext>
              </a:extLst>
            </p:cNvPr>
            <p:cNvSpPr/>
            <p:nvPr/>
          </p:nvSpPr>
          <p:spPr>
            <a:xfrm>
              <a:off x="7968615" y="4366003"/>
              <a:ext cx="1440852" cy="19920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4" name="Picture 10" descr="Official Azure Icon Set">
              <a:extLst>
                <a:ext uri="{FF2B5EF4-FFF2-40B4-BE49-F238E27FC236}">
                  <a16:creationId xmlns:a16="http://schemas.microsoft.com/office/drawing/2014/main" id="{59C6F798-0681-4955-A2A6-223D3E8F6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745" y="4949279"/>
              <a:ext cx="595963" cy="647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Postgres Icon #381571 - Free Icons Library">
              <a:extLst>
                <a:ext uri="{FF2B5EF4-FFF2-40B4-BE49-F238E27FC236}">
                  <a16:creationId xmlns:a16="http://schemas.microsoft.com/office/drawing/2014/main" id="{527BAB88-A755-411B-9DB3-B32FBFD37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122" y="5658278"/>
              <a:ext cx="571437" cy="62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Microsoft SQL Server - UNIFY Solutions">
              <a:extLst>
                <a:ext uri="{FF2B5EF4-FFF2-40B4-BE49-F238E27FC236}">
                  <a16:creationId xmlns:a16="http://schemas.microsoft.com/office/drawing/2014/main" id="{80E891C7-4CD4-4860-8467-0C73BCDF8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270" y="5649771"/>
              <a:ext cx="571437" cy="62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C32B2B-D6F5-48DA-96F8-69C719C3A211}"/>
                </a:ext>
              </a:extLst>
            </p:cNvPr>
            <p:cNvSpPr txBox="1"/>
            <p:nvPr/>
          </p:nvSpPr>
          <p:spPr>
            <a:xfrm>
              <a:off x="8028873" y="4366002"/>
              <a:ext cx="1314345" cy="46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Storage, Time Series DB, Blob, File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4842C06-1EB4-434A-9E15-CAD0CAE8649F}"/>
              </a:ext>
            </a:extLst>
          </p:cNvPr>
          <p:cNvSpPr/>
          <p:nvPr/>
        </p:nvSpPr>
        <p:spPr>
          <a:xfrm>
            <a:off x="3702085" y="759689"/>
            <a:ext cx="6022095" cy="38975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On Prem  </a:t>
            </a:r>
          </a:p>
        </p:txBody>
      </p:sp>
      <p:pic>
        <p:nvPicPr>
          <p:cNvPr id="65" name="Picture 6" descr="Cloud Symbol png download - 512*512 - Free Transparent Microsoft Azure png  Download. - CleanPNG / KissPNG">
            <a:extLst>
              <a:ext uri="{FF2B5EF4-FFF2-40B4-BE49-F238E27FC236}">
                <a16:creationId xmlns:a16="http://schemas.microsoft.com/office/drawing/2014/main" id="{DBDDDD18-F8A0-4BFD-AC9E-66C6AB2A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55" y="805572"/>
            <a:ext cx="606482" cy="297525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C4FCB01-BD99-42D8-8FFA-8AF967B17B10}"/>
              </a:ext>
            </a:extLst>
          </p:cNvPr>
          <p:cNvGrpSpPr/>
          <p:nvPr/>
        </p:nvGrpSpPr>
        <p:grpSpPr>
          <a:xfrm>
            <a:off x="188811" y="758397"/>
            <a:ext cx="3131905" cy="369332"/>
            <a:chOff x="140685" y="779646"/>
            <a:chExt cx="3407344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733011-F4BF-4A4A-ACAE-29D2C840F3E7}"/>
                </a:ext>
              </a:extLst>
            </p:cNvPr>
            <p:cNvSpPr/>
            <p:nvPr/>
          </p:nvSpPr>
          <p:spPr>
            <a:xfrm>
              <a:off x="140685" y="779646"/>
              <a:ext cx="340734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IoT Things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153EAFC-5500-4D70-93BE-2F8BC0CA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0310" y="788874"/>
              <a:ext cx="446113" cy="3508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A546B-0B34-4DF1-AC90-D52A4283787A}"/>
              </a:ext>
            </a:extLst>
          </p:cNvPr>
          <p:cNvGrpSpPr/>
          <p:nvPr/>
        </p:nvGrpSpPr>
        <p:grpSpPr>
          <a:xfrm>
            <a:off x="5621267" y="5429426"/>
            <a:ext cx="1348647" cy="1160326"/>
            <a:chOff x="5698268" y="5429426"/>
            <a:chExt cx="1348647" cy="11603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CFA8AB-EDCC-4FB3-9A97-B6516116F163}"/>
                </a:ext>
              </a:extLst>
            </p:cNvPr>
            <p:cNvSpPr/>
            <p:nvPr/>
          </p:nvSpPr>
          <p:spPr>
            <a:xfrm>
              <a:off x="5698268" y="5429426"/>
              <a:ext cx="1348645" cy="11245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8F016F-81A9-401A-B4A2-FC7BE87E44C1}"/>
                </a:ext>
              </a:extLst>
            </p:cNvPr>
            <p:cNvSpPr txBox="1"/>
            <p:nvPr/>
          </p:nvSpPr>
          <p:spPr>
            <a:xfrm>
              <a:off x="5732973" y="6066532"/>
              <a:ext cx="1313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Job : Process</a:t>
              </a:r>
            </a:p>
            <a:p>
              <a:pPr algn="ctr"/>
              <a:r>
                <a:rPr lang="en-US" sz="1400" dirty="0"/>
                <a:t>Streamed Data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B30E31-037A-48A7-B30E-9DAACDE22223}"/>
              </a:ext>
            </a:extLst>
          </p:cNvPr>
          <p:cNvGrpSpPr/>
          <p:nvPr/>
        </p:nvGrpSpPr>
        <p:grpSpPr>
          <a:xfrm>
            <a:off x="2015053" y="3051542"/>
            <a:ext cx="980265" cy="1705935"/>
            <a:chOff x="1808611" y="2944256"/>
            <a:chExt cx="980265" cy="1705935"/>
          </a:xfrm>
        </p:grpSpPr>
        <p:pic>
          <p:nvPicPr>
            <p:cNvPr id="1026" name="Picture 2" descr="Getting Started with Azure IoT Edge on Ubuntu 18.04">
              <a:extLst>
                <a:ext uri="{FF2B5EF4-FFF2-40B4-BE49-F238E27FC236}">
                  <a16:creationId xmlns:a16="http://schemas.microsoft.com/office/drawing/2014/main" id="{D04993E2-C36C-4C1F-9057-90BF204D8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11" y="2944256"/>
              <a:ext cx="973187" cy="78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A8915A-C344-4755-9C66-AA617D427D94}"/>
                </a:ext>
              </a:extLst>
            </p:cNvPr>
            <p:cNvSpPr txBox="1"/>
            <p:nvPr/>
          </p:nvSpPr>
          <p:spPr>
            <a:xfrm>
              <a:off x="1894476" y="3696084"/>
              <a:ext cx="894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Custom Docker  EDGE </a:t>
              </a:r>
            </a:p>
            <a:p>
              <a:pPr algn="ctr"/>
              <a:r>
                <a:rPr lang="en-US" sz="1400" dirty="0"/>
                <a:t>Device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91B6528-80DE-49E9-816E-CE16DB8A227D}"/>
              </a:ext>
            </a:extLst>
          </p:cNvPr>
          <p:cNvSpPr/>
          <p:nvPr/>
        </p:nvSpPr>
        <p:spPr>
          <a:xfrm>
            <a:off x="193018" y="122638"/>
            <a:ext cx="11780809" cy="52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Internet of Things High Level Diagram (on prem)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1506535-A2F3-4D80-8B0F-DAAE3B9F725A}"/>
              </a:ext>
            </a:extLst>
          </p:cNvPr>
          <p:cNvGrpSpPr/>
          <p:nvPr/>
        </p:nvGrpSpPr>
        <p:grpSpPr>
          <a:xfrm>
            <a:off x="8110620" y="2209072"/>
            <a:ext cx="1149454" cy="1149105"/>
            <a:chOff x="5867363" y="3394263"/>
            <a:chExt cx="1150476" cy="1149106"/>
          </a:xfrm>
        </p:grpSpPr>
        <p:pic>
          <p:nvPicPr>
            <p:cNvPr id="1054" name="Picture 30" descr="Azure API Management (@AzureApiMgmt) / Twitter">
              <a:extLst>
                <a:ext uri="{FF2B5EF4-FFF2-40B4-BE49-F238E27FC236}">
                  <a16:creationId xmlns:a16="http://schemas.microsoft.com/office/drawing/2014/main" id="{14EF594C-E1C9-44CC-B211-3E43AF713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463738"/>
              <a:ext cx="738137" cy="738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C59DAA-0A8E-4B7E-8A13-B052C081C5D2}"/>
                </a:ext>
              </a:extLst>
            </p:cNvPr>
            <p:cNvSpPr txBox="1"/>
            <p:nvPr/>
          </p:nvSpPr>
          <p:spPr>
            <a:xfrm>
              <a:off x="6048958" y="4167926"/>
              <a:ext cx="84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Web API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40D7C81-2820-44E4-A581-8DCDCB1CDDDA}"/>
                </a:ext>
              </a:extLst>
            </p:cNvPr>
            <p:cNvSpPr/>
            <p:nvPr/>
          </p:nvSpPr>
          <p:spPr>
            <a:xfrm>
              <a:off x="5867363" y="3394263"/>
              <a:ext cx="1150476" cy="11491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02FDD0E-4046-4EF1-9B66-09C98BD45349}"/>
              </a:ext>
            </a:extLst>
          </p:cNvPr>
          <p:cNvGrpSpPr/>
          <p:nvPr/>
        </p:nvGrpSpPr>
        <p:grpSpPr>
          <a:xfrm>
            <a:off x="10090001" y="767406"/>
            <a:ext cx="1875533" cy="400341"/>
            <a:chOff x="10098294" y="774464"/>
            <a:chExt cx="1875533" cy="40034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CB1E51-0319-4C91-A4C8-5E3B35BF9D4C}"/>
                </a:ext>
              </a:extLst>
            </p:cNvPr>
            <p:cNvSpPr/>
            <p:nvPr/>
          </p:nvSpPr>
          <p:spPr>
            <a:xfrm>
              <a:off x="10098294" y="774464"/>
              <a:ext cx="1875533" cy="4003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UI Apps</a:t>
              </a:r>
            </a:p>
          </p:txBody>
        </p:sp>
        <p:pic>
          <p:nvPicPr>
            <p:cNvPr id="60" name="Picture 26" descr="Official Azure Icon Set">
              <a:extLst>
                <a:ext uri="{FF2B5EF4-FFF2-40B4-BE49-F238E27FC236}">
                  <a16:creationId xmlns:a16="http://schemas.microsoft.com/office/drawing/2014/main" id="{044B0D1E-9B75-4996-B618-FE79AF18C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2435" y="824915"/>
              <a:ext cx="278793" cy="27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B4DE24-A8AF-4048-B6C5-CF72D56B8F9A}"/>
              </a:ext>
            </a:extLst>
          </p:cNvPr>
          <p:cNvSpPr/>
          <p:nvPr/>
        </p:nvSpPr>
        <p:spPr>
          <a:xfrm>
            <a:off x="4421812" y="1737279"/>
            <a:ext cx="3165629" cy="3471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BF9A06-F5C4-4E9B-AEC9-A2C8B5FF51B0}"/>
              </a:ext>
            </a:extLst>
          </p:cNvPr>
          <p:cNvSpPr/>
          <p:nvPr/>
        </p:nvSpPr>
        <p:spPr>
          <a:xfrm>
            <a:off x="3561375" y="2639697"/>
            <a:ext cx="971418" cy="1614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80D605-D337-44D9-AE42-EEEBE6DCCB5E}"/>
              </a:ext>
            </a:extLst>
          </p:cNvPr>
          <p:cNvSpPr txBox="1"/>
          <p:nvPr/>
        </p:nvSpPr>
        <p:spPr>
          <a:xfrm>
            <a:off x="3682709" y="3470103"/>
            <a:ext cx="81800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 Cloud Gateway</a:t>
            </a:r>
          </a:p>
        </p:txBody>
      </p:sp>
      <p:pic>
        <p:nvPicPr>
          <p:cNvPr id="70" name="Picture 8" descr="IoT Hub | Microsoft Azure Mono">
            <a:extLst>
              <a:ext uri="{FF2B5EF4-FFF2-40B4-BE49-F238E27FC236}">
                <a16:creationId xmlns:a16="http://schemas.microsoft.com/office/drawing/2014/main" id="{F412168B-A0D7-467F-A6E3-E29F37FEE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46" y="3103284"/>
            <a:ext cx="308801" cy="31295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BC940FC-A8D4-4650-8DCD-33674FFB121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6036109" y="5169778"/>
            <a:ext cx="519129" cy="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5FD57A-A06C-4587-BDBE-FDB11BF37869}"/>
              </a:ext>
            </a:extLst>
          </p:cNvPr>
          <p:cNvCxnSpPr>
            <a:stCxn id="35" idx="3"/>
            <a:endCxn id="26" idx="1"/>
          </p:cNvCxnSpPr>
          <p:nvPr/>
        </p:nvCxnSpPr>
        <p:spPr>
          <a:xfrm flipV="1">
            <a:off x="6969912" y="5362051"/>
            <a:ext cx="998703" cy="629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46DEC91-1593-4050-BBBA-4470FC3D9205}"/>
              </a:ext>
            </a:extLst>
          </p:cNvPr>
          <p:cNvCxnSpPr>
            <a:cxnSpLocks/>
            <a:stCxn id="63" idx="2"/>
            <a:endCxn id="42" idx="0"/>
          </p:cNvCxnSpPr>
          <p:nvPr/>
        </p:nvCxnSpPr>
        <p:spPr>
          <a:xfrm rot="16200000" flipH="1">
            <a:off x="8181784" y="3861739"/>
            <a:ext cx="1007825" cy="6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2DB4718-4B88-4C02-8BF8-ED56C6654D85}"/>
              </a:ext>
            </a:extLst>
          </p:cNvPr>
          <p:cNvCxnSpPr>
            <a:stCxn id="63" idx="3"/>
          </p:cNvCxnSpPr>
          <p:nvPr/>
        </p:nvCxnSpPr>
        <p:spPr>
          <a:xfrm flipV="1">
            <a:off x="9260074" y="2783624"/>
            <a:ext cx="838220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B6F1950-78EC-45DF-B81E-FCA5E0124721}"/>
              </a:ext>
            </a:extLst>
          </p:cNvPr>
          <p:cNvCxnSpPr>
            <a:stCxn id="1026" idx="3"/>
            <a:endCxn id="22" idx="1"/>
          </p:cNvCxnSpPr>
          <p:nvPr/>
        </p:nvCxnSpPr>
        <p:spPr>
          <a:xfrm>
            <a:off x="2988240" y="3444177"/>
            <a:ext cx="573135" cy="26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5A71811-BCBB-43D8-9FF5-AF1DA1835CA5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484519" y="3444177"/>
            <a:ext cx="530534" cy="35919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5196924-C483-4D72-ABD5-CA8CF48D1ABC}"/>
              </a:ext>
            </a:extLst>
          </p:cNvPr>
          <p:cNvGrpSpPr/>
          <p:nvPr/>
        </p:nvGrpSpPr>
        <p:grpSpPr>
          <a:xfrm>
            <a:off x="5253198" y="3851108"/>
            <a:ext cx="2085876" cy="1210042"/>
            <a:chOff x="5406036" y="3851108"/>
            <a:chExt cx="1933037" cy="121004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47A9098-FB0F-4FB6-8549-0D6138756390}"/>
                </a:ext>
              </a:extLst>
            </p:cNvPr>
            <p:cNvSpPr/>
            <p:nvPr/>
          </p:nvSpPr>
          <p:spPr>
            <a:xfrm>
              <a:off x="5406036" y="3851108"/>
              <a:ext cx="1933037" cy="12100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D8808D-F49F-4519-8F63-0AF851CA8237}"/>
                </a:ext>
              </a:extLst>
            </p:cNvPr>
            <p:cNvSpPr/>
            <p:nvPr/>
          </p:nvSpPr>
          <p:spPr>
            <a:xfrm>
              <a:off x="5601576" y="3955371"/>
              <a:ext cx="1524770" cy="4020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Telemetry Data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D2D44A-AB22-4AA3-9570-A4DA86D61301}"/>
                </a:ext>
              </a:extLst>
            </p:cNvPr>
            <p:cNvSpPr/>
            <p:nvPr/>
          </p:nvSpPr>
          <p:spPr>
            <a:xfrm>
              <a:off x="5609817" y="4508260"/>
              <a:ext cx="1524770" cy="4020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Streamed Data </a:t>
              </a:r>
            </a:p>
            <a:p>
              <a:pPr algn="ctr"/>
              <a:r>
                <a:rPr lang="en-US" sz="1200" dirty="0"/>
                <a:t>Image, Video</a:t>
              </a:r>
            </a:p>
          </p:txBody>
        </p:sp>
      </p:grp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DC4E0DD-65F6-487E-AF2D-1B66CD659736}"/>
              </a:ext>
            </a:extLst>
          </p:cNvPr>
          <p:cNvCxnSpPr>
            <a:stCxn id="86" idx="3"/>
            <a:endCxn id="63" idx="1"/>
          </p:cNvCxnSpPr>
          <p:nvPr/>
        </p:nvCxnSpPr>
        <p:spPr>
          <a:xfrm>
            <a:off x="7339752" y="2778800"/>
            <a:ext cx="770868" cy="482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30" descr="Azure API Management (@AzureApiMgmt) / Twitter">
            <a:extLst>
              <a:ext uri="{FF2B5EF4-FFF2-40B4-BE49-F238E27FC236}">
                <a16:creationId xmlns:a16="http://schemas.microsoft.com/office/drawing/2014/main" id="{537CD75D-BEF6-4823-917E-3877E6F9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12" y="1942813"/>
            <a:ext cx="403673" cy="4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53ED7BE-27BF-4C99-B8B7-3CB4829AA6AE}"/>
              </a:ext>
            </a:extLst>
          </p:cNvPr>
          <p:cNvSpPr txBox="1"/>
          <p:nvPr/>
        </p:nvSpPr>
        <p:spPr>
          <a:xfrm>
            <a:off x="4448064" y="2300826"/>
            <a:ext cx="8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IoT </a:t>
            </a:r>
          </a:p>
          <a:p>
            <a:pPr algn="ctr"/>
            <a:r>
              <a:rPr lang="en-US" sz="1400" dirty="0"/>
              <a:t>Web API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5FEE299-8497-4192-9CBA-2EAFB4393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12" y="5507202"/>
            <a:ext cx="555105" cy="55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C5B5837-F871-4B1C-824F-1522AE2EA199}"/>
              </a:ext>
            </a:extLst>
          </p:cNvPr>
          <p:cNvGrpSpPr/>
          <p:nvPr/>
        </p:nvGrpSpPr>
        <p:grpSpPr>
          <a:xfrm>
            <a:off x="5253875" y="1910668"/>
            <a:ext cx="2085877" cy="1736263"/>
            <a:chOff x="5253875" y="1910668"/>
            <a:chExt cx="2085877" cy="1736263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CDC3F08-5B21-4592-97CD-761C57E06F5B}"/>
                </a:ext>
              </a:extLst>
            </p:cNvPr>
            <p:cNvSpPr/>
            <p:nvPr/>
          </p:nvSpPr>
          <p:spPr>
            <a:xfrm>
              <a:off x="5253875" y="1910668"/>
              <a:ext cx="2085877" cy="1736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03DC7-566D-489B-AD7B-01E30E6235A7}"/>
                </a:ext>
              </a:extLst>
            </p:cNvPr>
            <p:cNvGrpSpPr/>
            <p:nvPr/>
          </p:nvGrpSpPr>
          <p:grpSpPr>
            <a:xfrm>
              <a:off x="5472512" y="2561853"/>
              <a:ext cx="1669145" cy="392185"/>
              <a:chOff x="5472512" y="2542603"/>
              <a:chExt cx="1669145" cy="39218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225F150-A62B-4FFE-9CF2-523258E98CC3}"/>
                  </a:ext>
                </a:extLst>
              </p:cNvPr>
              <p:cNvSpPr/>
              <p:nvPr/>
            </p:nvSpPr>
            <p:spPr>
              <a:xfrm>
                <a:off x="5472512" y="2542603"/>
                <a:ext cx="1669145" cy="39218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/>
                  <a:t>Device Config</a:t>
                </a:r>
              </a:p>
            </p:txBody>
          </p:sp>
          <p:pic>
            <p:nvPicPr>
              <p:cNvPr id="90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E0676F43-037F-46ED-9C76-2687909DCF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9470" y="2562280"/>
                <a:ext cx="355451" cy="321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902F7-5EA3-4215-8E9C-958A0C52C427}"/>
                </a:ext>
              </a:extLst>
            </p:cNvPr>
            <p:cNvGrpSpPr/>
            <p:nvPr/>
          </p:nvGrpSpPr>
          <p:grpSpPr>
            <a:xfrm>
              <a:off x="5481204" y="2013980"/>
              <a:ext cx="1660916" cy="402037"/>
              <a:chOff x="5481204" y="2013980"/>
              <a:chExt cx="1660916" cy="40203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6F37FDC-9294-4FCB-8151-059F4A22F2F0}"/>
                  </a:ext>
                </a:extLst>
              </p:cNvPr>
              <p:cNvSpPr/>
              <p:nvPr/>
            </p:nvSpPr>
            <p:spPr>
              <a:xfrm>
                <a:off x="5481204" y="2013980"/>
                <a:ext cx="1660916" cy="4020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/>
                  <a:t>Device Registration</a:t>
                </a:r>
              </a:p>
            </p:txBody>
          </p:sp>
          <p:pic>
            <p:nvPicPr>
              <p:cNvPr id="88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B994C332-F8E8-48DA-9410-A941EA7044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4875" y="2051308"/>
                <a:ext cx="355451" cy="321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1E5B933-BF60-43BD-9B40-FAA44396E202}"/>
                </a:ext>
              </a:extLst>
            </p:cNvPr>
            <p:cNvGrpSpPr/>
            <p:nvPr/>
          </p:nvGrpSpPr>
          <p:grpSpPr>
            <a:xfrm>
              <a:off x="5498069" y="3110550"/>
              <a:ext cx="1634426" cy="402037"/>
              <a:chOff x="5507694" y="3110550"/>
              <a:chExt cx="1634426" cy="40203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3B81AA4-CB16-496A-B696-5F3FC679B659}"/>
                  </a:ext>
                </a:extLst>
              </p:cNvPr>
              <p:cNvSpPr/>
              <p:nvPr/>
            </p:nvSpPr>
            <p:spPr>
              <a:xfrm>
                <a:off x="5507694" y="3110550"/>
                <a:ext cx="1634426" cy="4020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/>
                  <a:t>Remote Command</a:t>
                </a:r>
              </a:p>
            </p:txBody>
          </p:sp>
          <p:pic>
            <p:nvPicPr>
              <p:cNvPr id="85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A4A0ED81-9FE3-4559-A6D2-F98655E6D1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7343" y="3138966"/>
                <a:ext cx="355451" cy="321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4E21325-9848-4F84-8800-0718FC8C2911}"/>
              </a:ext>
            </a:extLst>
          </p:cNvPr>
          <p:cNvGrpSpPr/>
          <p:nvPr/>
        </p:nvGrpSpPr>
        <p:grpSpPr>
          <a:xfrm>
            <a:off x="365916" y="1953577"/>
            <a:ext cx="1155370" cy="3840831"/>
            <a:chOff x="365916" y="1953577"/>
            <a:chExt cx="1155370" cy="3840831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9A7C47A-C43F-4BAB-B5E3-879C3D009C6D}"/>
                </a:ext>
              </a:extLst>
            </p:cNvPr>
            <p:cNvSpPr/>
            <p:nvPr/>
          </p:nvSpPr>
          <p:spPr>
            <a:xfrm>
              <a:off x="365916" y="1953577"/>
              <a:ext cx="1118603" cy="384083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2A70086-612A-472E-B398-9EEDF0D79C91}"/>
                </a:ext>
              </a:extLst>
            </p:cNvPr>
            <p:cNvGrpSpPr/>
            <p:nvPr/>
          </p:nvGrpSpPr>
          <p:grpSpPr>
            <a:xfrm>
              <a:off x="424428" y="2107994"/>
              <a:ext cx="1064652" cy="1178163"/>
              <a:chOff x="424428" y="2107994"/>
              <a:chExt cx="1064652" cy="1178163"/>
            </a:xfrm>
          </p:grpSpPr>
          <p:pic>
            <p:nvPicPr>
              <p:cNvPr id="105" name="Picture 34" descr="Moxa Gateways Optimize Data Transfer from ModBus Edge Devices to Azure and  AWS Cloud Platforms | Automation World">
                <a:extLst>
                  <a:ext uri="{FF2B5EF4-FFF2-40B4-BE49-F238E27FC236}">
                    <a16:creationId xmlns:a16="http://schemas.microsoft.com/office/drawing/2014/main" id="{71A36398-9658-4F2F-A601-52112455DE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647" y="2107994"/>
                <a:ext cx="592937" cy="704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26BC688-C94F-4D0B-886D-91ECE6538D34}"/>
                  </a:ext>
                </a:extLst>
              </p:cNvPr>
              <p:cNvSpPr txBox="1"/>
              <p:nvPr/>
            </p:nvSpPr>
            <p:spPr>
              <a:xfrm>
                <a:off x="424428" y="2762937"/>
                <a:ext cx="1064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Industrial Devices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86EBC21-C7F1-46AD-82B0-453A81D270EE}"/>
                </a:ext>
              </a:extLst>
            </p:cNvPr>
            <p:cNvGrpSpPr/>
            <p:nvPr/>
          </p:nvGrpSpPr>
          <p:grpSpPr>
            <a:xfrm>
              <a:off x="402683" y="4483799"/>
              <a:ext cx="1118603" cy="1211355"/>
              <a:chOff x="395552" y="4333352"/>
              <a:chExt cx="1118603" cy="1211355"/>
            </a:xfrm>
          </p:grpSpPr>
          <p:pic>
            <p:nvPicPr>
              <p:cNvPr id="103" name="Picture 40" descr="Azure Virtual Machine Png, Transparent Png - kindpng">
                <a:extLst>
                  <a:ext uri="{FF2B5EF4-FFF2-40B4-BE49-F238E27FC236}">
                    <a16:creationId xmlns:a16="http://schemas.microsoft.com/office/drawing/2014/main" id="{53618425-5CB5-4479-B25B-84414A0EC9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000" y="4333352"/>
                <a:ext cx="705374" cy="662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2B02063-574A-4A05-9B81-924E6A16DC0B}"/>
                  </a:ext>
                </a:extLst>
              </p:cNvPr>
              <p:cNvSpPr txBox="1"/>
              <p:nvPr/>
            </p:nvSpPr>
            <p:spPr>
              <a:xfrm>
                <a:off x="395552" y="5021487"/>
                <a:ext cx="11186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Other Applications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4B17591-B257-4D38-B525-83D9E2ED5825}"/>
                </a:ext>
              </a:extLst>
            </p:cNvPr>
            <p:cNvGrpSpPr/>
            <p:nvPr/>
          </p:nvGrpSpPr>
          <p:grpSpPr>
            <a:xfrm>
              <a:off x="440465" y="3380843"/>
              <a:ext cx="986898" cy="1031554"/>
              <a:chOff x="1964599" y="3915595"/>
              <a:chExt cx="1135925" cy="1053714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083C0145-3314-42AE-B538-476E55D3D15B}"/>
                  </a:ext>
                </a:extLst>
              </p:cNvPr>
              <p:cNvSpPr/>
              <p:nvPr/>
            </p:nvSpPr>
            <p:spPr>
              <a:xfrm>
                <a:off x="1964599" y="3915595"/>
                <a:ext cx="1135925" cy="931426"/>
              </a:xfrm>
              <a:prstGeom prst="roundRect">
                <a:avLst>
                  <a:gd name="adj" fmla="val 24699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BD201C52-E01A-4169-9B76-CAE43E494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73262" y="3970660"/>
                <a:ext cx="499957" cy="408342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744EA5A-AA12-40F2-850A-D9B78DA5F39D}"/>
                  </a:ext>
                </a:extLst>
              </p:cNvPr>
              <p:cNvSpPr txBox="1"/>
              <p:nvPr/>
            </p:nvSpPr>
            <p:spPr>
              <a:xfrm>
                <a:off x="2122713" y="4366001"/>
                <a:ext cx="788878" cy="60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Sensor Device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980FC86-26ED-4307-909D-AD9FF27C491F}"/>
              </a:ext>
            </a:extLst>
          </p:cNvPr>
          <p:cNvGrpSpPr/>
          <p:nvPr/>
        </p:nvGrpSpPr>
        <p:grpSpPr>
          <a:xfrm>
            <a:off x="10316683" y="2719544"/>
            <a:ext cx="1320260" cy="1198396"/>
            <a:chOff x="10316683" y="2719544"/>
            <a:chExt cx="1320260" cy="119839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1D80191-9EC6-49F7-9A9E-BEA7498C3670}"/>
                </a:ext>
              </a:extLst>
            </p:cNvPr>
            <p:cNvSpPr/>
            <p:nvPr/>
          </p:nvSpPr>
          <p:spPr>
            <a:xfrm>
              <a:off x="10316683" y="2719544"/>
              <a:ext cx="1288325" cy="1198396"/>
            </a:xfrm>
            <a:prstGeom prst="roundRect">
              <a:avLst>
                <a:gd name="adj" fmla="val 2469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35484A1-6223-4696-970B-A4E278D70460}"/>
                </a:ext>
              </a:extLst>
            </p:cNvPr>
            <p:cNvGrpSpPr/>
            <p:nvPr/>
          </p:nvGrpSpPr>
          <p:grpSpPr>
            <a:xfrm>
              <a:off x="10341832" y="2955626"/>
              <a:ext cx="1295111" cy="867576"/>
              <a:chOff x="10348618" y="2888752"/>
              <a:chExt cx="1295111" cy="867576"/>
            </a:xfrm>
          </p:grpSpPr>
          <p:pic>
            <p:nvPicPr>
              <p:cNvPr id="112" name="Picture 28" descr="Announcing Azure Mobile Apps v4.2.0 for .NET - Xamarin Blog">
                <a:extLst>
                  <a:ext uri="{FF2B5EF4-FFF2-40B4-BE49-F238E27FC236}">
                    <a16:creationId xmlns:a16="http://schemas.microsoft.com/office/drawing/2014/main" id="{A414788D-8E9A-4846-943E-752B66AA29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7948" y="2888752"/>
                <a:ext cx="962877" cy="505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D9D7085-AD3B-44B0-9432-2ADE469F768F}"/>
                  </a:ext>
                </a:extLst>
              </p:cNvPr>
              <p:cNvSpPr txBox="1"/>
              <p:nvPr/>
            </p:nvSpPr>
            <p:spPr>
              <a:xfrm>
                <a:off x="10348618" y="3448551"/>
                <a:ext cx="12951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Mobile App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619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1D442A-9772-4229-BA3B-AAD843E96551}"/>
              </a:ext>
            </a:extLst>
          </p:cNvPr>
          <p:cNvGrpSpPr/>
          <p:nvPr/>
        </p:nvGrpSpPr>
        <p:grpSpPr>
          <a:xfrm>
            <a:off x="169561" y="442759"/>
            <a:ext cx="3131905" cy="369332"/>
            <a:chOff x="179186" y="779646"/>
            <a:chExt cx="3131905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4F942E-8177-4953-B723-80A57CA875F9}"/>
                </a:ext>
              </a:extLst>
            </p:cNvPr>
            <p:cNvSpPr/>
            <p:nvPr/>
          </p:nvSpPr>
          <p:spPr>
            <a:xfrm>
              <a:off x="179186" y="779646"/>
              <a:ext cx="3131905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           IoT Things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9D2979-E87A-4126-8921-BEF5F4187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033" y="788874"/>
              <a:ext cx="410051" cy="35087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BE9F94-AD35-442D-A9CA-85278BC4EF59}"/>
              </a:ext>
            </a:extLst>
          </p:cNvPr>
          <p:cNvSpPr txBox="1"/>
          <p:nvPr/>
        </p:nvSpPr>
        <p:spPr>
          <a:xfrm>
            <a:off x="178408" y="875606"/>
            <a:ext cx="11824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Iot</a:t>
            </a:r>
            <a:r>
              <a:rPr lang="en-US" b="1" dirty="0"/>
              <a:t> Technology Stack: </a:t>
            </a:r>
            <a:r>
              <a:rPr lang="en-US" dirty="0"/>
              <a:t>C++ / Python, MQTT, TCP, Azure IoT Edge, C# Knowledge Control System. Optional industry standard like Spark Plugin, </a:t>
            </a:r>
            <a:r>
              <a:rPr lang="en-US" dirty="0" err="1"/>
              <a:t>gPRS</a:t>
            </a:r>
            <a:r>
              <a:rPr lang="en-US" dirty="0"/>
              <a:t> communication.</a:t>
            </a:r>
          </a:p>
          <a:p>
            <a:r>
              <a:rPr lang="en-US" b="1" dirty="0"/>
              <a:t>IoT Edge Device: </a:t>
            </a:r>
            <a:r>
              <a:rPr lang="en-US" dirty="0"/>
              <a:t>Linux VM or Raspberry PI Hardware or mini Hardware compatible with Linux OS.</a:t>
            </a:r>
          </a:p>
          <a:p>
            <a:r>
              <a:rPr lang="en-US" b="1" dirty="0"/>
              <a:t>Industrial Devices : </a:t>
            </a:r>
            <a:r>
              <a:rPr lang="en-US" dirty="0"/>
              <a:t>Communication Protocols (TCP, MQTT, USB, Serial port communication ), Analog and Digital signal.</a:t>
            </a:r>
            <a:br>
              <a:rPr lang="en-US" dirty="0"/>
            </a:br>
            <a:r>
              <a:rPr lang="en-US" b="1" dirty="0"/>
              <a:t>Other Software applications: </a:t>
            </a:r>
            <a:r>
              <a:rPr lang="en-US" dirty="0"/>
              <a:t> TCS,USB, API Communication, Serial port communication.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C87C6-2283-4331-82CE-5E42B04BE8AC}"/>
              </a:ext>
            </a:extLst>
          </p:cNvPr>
          <p:cNvSpPr/>
          <p:nvPr/>
        </p:nvSpPr>
        <p:spPr>
          <a:xfrm>
            <a:off x="169561" y="2938233"/>
            <a:ext cx="6014981" cy="364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                  Azure Cloud</a:t>
            </a:r>
          </a:p>
        </p:txBody>
      </p:sp>
      <p:pic>
        <p:nvPicPr>
          <p:cNvPr id="13" name="Picture 6" descr="Cloud Symbol png download - 512*512 - Free Transparent Microsoft Azure png  Download. - CleanPNG / KissPNG">
            <a:extLst>
              <a:ext uri="{FF2B5EF4-FFF2-40B4-BE49-F238E27FC236}">
                <a16:creationId xmlns:a16="http://schemas.microsoft.com/office/drawing/2014/main" id="{E62B552E-B035-4103-898F-4C1E8711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0" y="2959515"/>
            <a:ext cx="654352" cy="3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B826AC-0B2F-4F9D-9CB1-AA7A811EF828}"/>
              </a:ext>
            </a:extLst>
          </p:cNvPr>
          <p:cNvSpPr txBox="1"/>
          <p:nvPr/>
        </p:nvSpPr>
        <p:spPr>
          <a:xfrm>
            <a:off x="169561" y="3337640"/>
            <a:ext cx="1182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 IoT Hub : </a:t>
            </a:r>
            <a:r>
              <a:rPr lang="en-US" dirty="0"/>
              <a:t>Application Gateway (Devices and IoT Edge will communicate through IoT Hub, Device registration and configuration).</a:t>
            </a:r>
          </a:p>
          <a:p>
            <a:r>
              <a:rPr lang="en-US" b="1" dirty="0"/>
              <a:t>Web API</a:t>
            </a:r>
            <a:r>
              <a:rPr lang="en-US" dirty="0"/>
              <a:t>: C#, </a:t>
            </a:r>
            <a:r>
              <a:rPr lang="en-US" dirty="0" err="1"/>
              <a:t>ASP.Net</a:t>
            </a:r>
            <a:r>
              <a:rPr lang="en-US" dirty="0"/>
              <a:t> Core web API, </a:t>
            </a:r>
            <a:br>
              <a:rPr lang="en-US" dirty="0"/>
            </a:br>
            <a:r>
              <a:rPr lang="en-US" b="1" dirty="0"/>
              <a:t>Azure Function Apps:  </a:t>
            </a:r>
            <a:r>
              <a:rPr lang="en-US" dirty="0"/>
              <a:t>Processing of device streamed, video, image  data.</a:t>
            </a:r>
          </a:p>
          <a:p>
            <a:r>
              <a:rPr lang="en-US" b="1" dirty="0" err="1"/>
              <a:t>NoSQ</a:t>
            </a:r>
            <a:r>
              <a:rPr lang="en-US" b="1" dirty="0"/>
              <a:t> (Mongo DB, Cosmos DB): </a:t>
            </a:r>
            <a:r>
              <a:rPr lang="en-US" dirty="0"/>
              <a:t>Unstructured IoT data or large telemetry data.</a:t>
            </a:r>
          </a:p>
          <a:p>
            <a:r>
              <a:rPr lang="en-US" b="1" dirty="0"/>
              <a:t>Postgres SQL Time scale DB: </a:t>
            </a:r>
            <a:r>
              <a:rPr lang="en-US" dirty="0"/>
              <a:t>Large time series telemetry data.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5A3366-3CE8-4B65-9B2A-CD1829FAECF0}"/>
              </a:ext>
            </a:extLst>
          </p:cNvPr>
          <p:cNvSpPr/>
          <p:nvPr/>
        </p:nvSpPr>
        <p:spPr>
          <a:xfrm>
            <a:off x="178408" y="5176173"/>
            <a:ext cx="1875533" cy="400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          UI Application</a:t>
            </a:r>
          </a:p>
        </p:txBody>
      </p:sp>
      <p:pic>
        <p:nvPicPr>
          <p:cNvPr id="16" name="Picture 26" descr="Official Azure Icon Set">
            <a:extLst>
              <a:ext uri="{FF2B5EF4-FFF2-40B4-BE49-F238E27FC236}">
                <a16:creationId xmlns:a16="http://schemas.microsoft.com/office/drawing/2014/main" id="{B9F91EE9-925A-49ED-A9E9-D713679D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5" y="5263807"/>
            <a:ext cx="267563" cy="26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D3A019-1166-4F85-AFA8-7AD188ADAD12}"/>
              </a:ext>
            </a:extLst>
          </p:cNvPr>
          <p:cNvSpPr txBox="1"/>
          <p:nvPr/>
        </p:nvSpPr>
        <p:spPr>
          <a:xfrm>
            <a:off x="96315" y="5572830"/>
            <a:ext cx="11824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Application: </a:t>
            </a:r>
            <a:r>
              <a:rPr lang="en-US" dirty="0"/>
              <a:t>Angular / React UI application for telemetry data, Chart and graphical  presentation of device telemetry data.</a:t>
            </a:r>
            <a:br>
              <a:rPr lang="en-US" b="1" dirty="0"/>
            </a:br>
            <a:r>
              <a:rPr lang="en-US" b="1" dirty="0"/>
              <a:t>Mobile UI : </a:t>
            </a:r>
            <a:r>
              <a:rPr lang="en-US" dirty="0"/>
              <a:t>IoT Device Notification, Alert, telemetry data Presentation. (responsive UI compatible with mobile )</a:t>
            </a:r>
          </a:p>
          <a:p>
            <a:r>
              <a:rPr lang="en-US" b="1" dirty="0"/>
              <a:t>Azure Dashboard: </a:t>
            </a:r>
            <a:r>
              <a:rPr lang="en-US" dirty="0"/>
              <a:t>Telemetry analytical data.</a:t>
            </a:r>
          </a:p>
          <a:p>
            <a:r>
              <a:rPr lang="en-US" b="1" dirty="0"/>
              <a:t>Email Notification: </a:t>
            </a:r>
            <a:r>
              <a:rPr lang="en-US" dirty="0"/>
              <a:t>IoT notification, alert . </a:t>
            </a:r>
          </a:p>
          <a:p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86C46-00EF-4C93-85D9-C8602EABB3F1}"/>
              </a:ext>
            </a:extLst>
          </p:cNvPr>
          <p:cNvSpPr/>
          <p:nvPr/>
        </p:nvSpPr>
        <p:spPr>
          <a:xfrm>
            <a:off x="3647975" y="122638"/>
            <a:ext cx="4610501" cy="52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IoT Technology Stack </a:t>
            </a:r>
          </a:p>
        </p:txBody>
      </p:sp>
    </p:spTree>
    <p:extLst>
      <p:ext uri="{BB962C8B-B14F-4D97-AF65-F5344CB8AC3E}">
        <p14:creationId xmlns:p14="http://schemas.microsoft.com/office/powerpoint/2010/main" val="377701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CF873-CC8D-435F-9454-0BA37EEE136C}"/>
              </a:ext>
            </a:extLst>
          </p:cNvPr>
          <p:cNvSpPr txBox="1"/>
          <p:nvPr/>
        </p:nvSpPr>
        <p:spPr>
          <a:xfrm>
            <a:off x="798897" y="567891"/>
            <a:ext cx="1139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Code, WSL docker</a:t>
            </a:r>
          </a:p>
        </p:txBody>
      </p:sp>
    </p:spTree>
    <p:extLst>
      <p:ext uri="{BB962C8B-B14F-4D97-AF65-F5344CB8AC3E}">
        <p14:creationId xmlns:p14="http://schemas.microsoft.com/office/powerpoint/2010/main" val="285020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373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 patil</dc:creator>
  <cp:lastModifiedBy>sandip patil</cp:lastModifiedBy>
  <cp:revision>25</cp:revision>
  <dcterms:created xsi:type="dcterms:W3CDTF">2023-01-24T05:06:48Z</dcterms:created>
  <dcterms:modified xsi:type="dcterms:W3CDTF">2023-01-27T05:28:29Z</dcterms:modified>
</cp:coreProperties>
</file>