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6" r:id="rId3"/>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unit Mukherjee" initials="AM" lastIdx="1" clrIdx="0">
    <p:extLst>
      <p:ext uri="{19B8F6BF-5375-455C-9EA6-DF929625EA0E}">
        <p15:presenceInfo xmlns:p15="http://schemas.microsoft.com/office/powerpoint/2012/main" userId="85912ba811b572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183425-AA6E-4A8D-961C-29B1891A462F}" v="17" dt="2020-10-24T18:26:51.9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1" autoAdjust="0"/>
    <p:restoredTop sz="94660"/>
  </p:normalViewPr>
  <p:slideViewPr>
    <p:cSldViewPr snapToGrid="0">
      <p:cViewPr varScale="1">
        <p:scale>
          <a:sx n="102" d="100"/>
          <a:sy n="102" d="100"/>
        </p:scale>
        <p:origin x="6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899815-1D09-4EF2-893F-BA749994C947}" type="datetimeFigureOut">
              <a:rPr lang="en-IN" smtClean="0"/>
              <a:t>24/10/20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6A10C-F406-4025-B5A9-F0C215627AC3}" type="slidenum">
              <a:rPr lang="en-IN" smtClean="0"/>
              <a:t>‹#›</a:t>
            </a:fld>
            <a:endParaRPr lang="en-IN"/>
          </a:p>
        </p:txBody>
      </p:sp>
    </p:spTree>
    <p:extLst>
      <p:ext uri="{BB962C8B-B14F-4D97-AF65-F5344CB8AC3E}">
        <p14:creationId xmlns:p14="http://schemas.microsoft.com/office/powerpoint/2010/main" val="88547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99815-1D09-4EF2-893F-BA749994C947}" type="datetimeFigureOut">
              <a:rPr lang="en-IN" smtClean="0"/>
              <a:t>24/10/20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6A10C-F406-4025-B5A9-F0C215627AC3}" type="slidenum">
              <a:rPr lang="en-IN" smtClean="0"/>
              <a:t>‹#›</a:t>
            </a:fld>
            <a:endParaRPr lang="en-IN"/>
          </a:p>
        </p:txBody>
      </p:sp>
    </p:spTree>
    <p:extLst>
      <p:ext uri="{BB962C8B-B14F-4D97-AF65-F5344CB8AC3E}">
        <p14:creationId xmlns:p14="http://schemas.microsoft.com/office/powerpoint/2010/main" val="110979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99815-1D09-4EF2-893F-BA749994C947}" type="datetimeFigureOut">
              <a:rPr lang="en-IN" smtClean="0"/>
              <a:t>24/10/20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6A10C-F406-4025-B5A9-F0C215627AC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83523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99815-1D09-4EF2-893F-BA749994C947}" type="datetimeFigureOut">
              <a:rPr lang="en-IN" smtClean="0"/>
              <a:t>24/10/20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6A10C-F406-4025-B5A9-F0C215627AC3}" type="slidenum">
              <a:rPr lang="en-IN" smtClean="0"/>
              <a:t>‹#›</a:t>
            </a:fld>
            <a:endParaRPr lang="en-IN"/>
          </a:p>
        </p:txBody>
      </p:sp>
    </p:spTree>
    <p:extLst>
      <p:ext uri="{BB962C8B-B14F-4D97-AF65-F5344CB8AC3E}">
        <p14:creationId xmlns:p14="http://schemas.microsoft.com/office/powerpoint/2010/main" val="1593152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99815-1D09-4EF2-893F-BA749994C947}" type="datetimeFigureOut">
              <a:rPr lang="en-IN" smtClean="0"/>
              <a:t>24/10/20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6A10C-F406-4025-B5A9-F0C215627AC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5501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99815-1D09-4EF2-893F-BA749994C947}" type="datetimeFigureOut">
              <a:rPr lang="en-IN" smtClean="0"/>
              <a:t>24/10/20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6A10C-F406-4025-B5A9-F0C215627AC3}" type="slidenum">
              <a:rPr lang="en-IN" smtClean="0"/>
              <a:t>‹#›</a:t>
            </a:fld>
            <a:endParaRPr lang="en-IN"/>
          </a:p>
        </p:txBody>
      </p:sp>
    </p:spTree>
    <p:extLst>
      <p:ext uri="{BB962C8B-B14F-4D97-AF65-F5344CB8AC3E}">
        <p14:creationId xmlns:p14="http://schemas.microsoft.com/office/powerpoint/2010/main" val="202303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99815-1D09-4EF2-893F-BA749994C947}" type="datetimeFigureOut">
              <a:rPr lang="en-IN" smtClean="0"/>
              <a:t>24/10/20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6A10C-F406-4025-B5A9-F0C215627AC3}" type="slidenum">
              <a:rPr lang="en-IN" smtClean="0"/>
              <a:t>‹#›</a:t>
            </a:fld>
            <a:endParaRPr lang="en-IN"/>
          </a:p>
        </p:txBody>
      </p:sp>
    </p:spTree>
    <p:extLst>
      <p:ext uri="{BB962C8B-B14F-4D97-AF65-F5344CB8AC3E}">
        <p14:creationId xmlns:p14="http://schemas.microsoft.com/office/powerpoint/2010/main" val="288600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99815-1D09-4EF2-893F-BA749994C947}" type="datetimeFigureOut">
              <a:rPr lang="en-IN" smtClean="0"/>
              <a:t>24/10/20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6A10C-F406-4025-B5A9-F0C215627AC3}" type="slidenum">
              <a:rPr lang="en-IN" smtClean="0"/>
              <a:t>‹#›</a:t>
            </a:fld>
            <a:endParaRPr lang="en-IN"/>
          </a:p>
        </p:txBody>
      </p:sp>
    </p:spTree>
    <p:extLst>
      <p:ext uri="{BB962C8B-B14F-4D97-AF65-F5344CB8AC3E}">
        <p14:creationId xmlns:p14="http://schemas.microsoft.com/office/powerpoint/2010/main" val="388873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99815-1D09-4EF2-893F-BA749994C947}" type="datetimeFigureOut">
              <a:rPr lang="en-IN" smtClean="0"/>
              <a:t>24/10/20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6A10C-F406-4025-B5A9-F0C215627AC3}" type="slidenum">
              <a:rPr lang="en-IN" smtClean="0"/>
              <a:t>‹#›</a:t>
            </a:fld>
            <a:endParaRPr lang="en-IN"/>
          </a:p>
        </p:txBody>
      </p:sp>
    </p:spTree>
    <p:extLst>
      <p:ext uri="{BB962C8B-B14F-4D97-AF65-F5344CB8AC3E}">
        <p14:creationId xmlns:p14="http://schemas.microsoft.com/office/powerpoint/2010/main" val="2905328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99815-1D09-4EF2-893F-BA749994C947}" type="datetimeFigureOut">
              <a:rPr lang="en-IN" smtClean="0"/>
              <a:t>24/10/20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6A10C-F406-4025-B5A9-F0C215627AC3}" type="slidenum">
              <a:rPr lang="en-IN" smtClean="0"/>
              <a:t>‹#›</a:t>
            </a:fld>
            <a:endParaRPr lang="en-IN"/>
          </a:p>
        </p:txBody>
      </p:sp>
    </p:spTree>
    <p:extLst>
      <p:ext uri="{BB962C8B-B14F-4D97-AF65-F5344CB8AC3E}">
        <p14:creationId xmlns:p14="http://schemas.microsoft.com/office/powerpoint/2010/main" val="313323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899815-1D09-4EF2-893F-BA749994C947}" type="datetimeFigureOut">
              <a:rPr lang="en-IN" smtClean="0"/>
              <a:t>24/10/20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6A10C-F406-4025-B5A9-F0C215627AC3}" type="slidenum">
              <a:rPr lang="en-IN" smtClean="0"/>
              <a:t>‹#›</a:t>
            </a:fld>
            <a:endParaRPr lang="en-IN"/>
          </a:p>
        </p:txBody>
      </p:sp>
    </p:spTree>
    <p:extLst>
      <p:ext uri="{BB962C8B-B14F-4D97-AF65-F5344CB8AC3E}">
        <p14:creationId xmlns:p14="http://schemas.microsoft.com/office/powerpoint/2010/main" val="423708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899815-1D09-4EF2-893F-BA749994C947}" type="datetimeFigureOut">
              <a:rPr lang="en-IN" smtClean="0"/>
              <a:t>24/10/20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26A10C-F406-4025-B5A9-F0C215627AC3}" type="slidenum">
              <a:rPr lang="en-IN" smtClean="0"/>
              <a:t>‹#›</a:t>
            </a:fld>
            <a:endParaRPr lang="en-IN"/>
          </a:p>
        </p:txBody>
      </p:sp>
    </p:spTree>
    <p:extLst>
      <p:ext uri="{BB962C8B-B14F-4D97-AF65-F5344CB8AC3E}">
        <p14:creationId xmlns:p14="http://schemas.microsoft.com/office/powerpoint/2010/main" val="2161552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899815-1D09-4EF2-893F-BA749994C947}" type="datetimeFigureOut">
              <a:rPr lang="en-IN" smtClean="0"/>
              <a:t>24/10/20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26A10C-F406-4025-B5A9-F0C215627AC3}" type="slidenum">
              <a:rPr lang="en-IN" smtClean="0"/>
              <a:t>‹#›</a:t>
            </a:fld>
            <a:endParaRPr lang="en-IN"/>
          </a:p>
        </p:txBody>
      </p:sp>
    </p:spTree>
    <p:extLst>
      <p:ext uri="{BB962C8B-B14F-4D97-AF65-F5344CB8AC3E}">
        <p14:creationId xmlns:p14="http://schemas.microsoft.com/office/powerpoint/2010/main" val="1687155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99815-1D09-4EF2-893F-BA749994C947}" type="datetimeFigureOut">
              <a:rPr lang="en-IN" smtClean="0"/>
              <a:t>24/10/20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26A10C-F406-4025-B5A9-F0C215627AC3}" type="slidenum">
              <a:rPr lang="en-IN" smtClean="0"/>
              <a:t>‹#›</a:t>
            </a:fld>
            <a:endParaRPr lang="en-IN"/>
          </a:p>
        </p:txBody>
      </p:sp>
    </p:spTree>
    <p:extLst>
      <p:ext uri="{BB962C8B-B14F-4D97-AF65-F5344CB8AC3E}">
        <p14:creationId xmlns:p14="http://schemas.microsoft.com/office/powerpoint/2010/main" val="92484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899815-1D09-4EF2-893F-BA749994C947}" type="datetimeFigureOut">
              <a:rPr lang="en-IN" smtClean="0"/>
              <a:t>24/10/20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6A10C-F406-4025-B5A9-F0C215627AC3}" type="slidenum">
              <a:rPr lang="en-IN" smtClean="0"/>
              <a:t>‹#›</a:t>
            </a:fld>
            <a:endParaRPr lang="en-IN"/>
          </a:p>
        </p:txBody>
      </p:sp>
    </p:spTree>
    <p:extLst>
      <p:ext uri="{BB962C8B-B14F-4D97-AF65-F5344CB8AC3E}">
        <p14:creationId xmlns:p14="http://schemas.microsoft.com/office/powerpoint/2010/main" val="200399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899815-1D09-4EF2-893F-BA749994C947}" type="datetimeFigureOut">
              <a:rPr lang="en-IN" smtClean="0"/>
              <a:t>24/10/20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6A10C-F406-4025-B5A9-F0C215627AC3}" type="slidenum">
              <a:rPr lang="en-IN" smtClean="0"/>
              <a:t>‹#›</a:t>
            </a:fld>
            <a:endParaRPr lang="en-IN"/>
          </a:p>
        </p:txBody>
      </p:sp>
    </p:spTree>
    <p:extLst>
      <p:ext uri="{BB962C8B-B14F-4D97-AF65-F5344CB8AC3E}">
        <p14:creationId xmlns:p14="http://schemas.microsoft.com/office/powerpoint/2010/main" val="59516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899815-1D09-4EF2-893F-BA749994C947}" type="datetimeFigureOut">
              <a:rPr lang="en-IN" smtClean="0"/>
              <a:t>24/10/20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26A10C-F406-4025-B5A9-F0C215627AC3}" type="slidenum">
              <a:rPr lang="en-IN" smtClean="0"/>
              <a:t>‹#›</a:t>
            </a:fld>
            <a:endParaRPr lang="en-IN"/>
          </a:p>
        </p:txBody>
      </p:sp>
    </p:spTree>
    <p:extLst>
      <p:ext uri="{BB962C8B-B14F-4D97-AF65-F5344CB8AC3E}">
        <p14:creationId xmlns:p14="http://schemas.microsoft.com/office/powerpoint/2010/main" val="272173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E3CB5C-F7B6-4933-B324-4001B0A5AC78}"/>
              </a:ext>
            </a:extLst>
          </p:cNvPr>
          <p:cNvSpPr>
            <a:spLocks noGrp="1"/>
          </p:cNvSpPr>
          <p:nvPr>
            <p:ph type="title"/>
          </p:nvPr>
        </p:nvSpPr>
        <p:spPr/>
        <p:txBody>
          <a:bodyPr/>
          <a:lstStyle/>
          <a:p>
            <a:r>
              <a:rPr lang="en-US" dirty="0"/>
              <a:t>             Credit EDA Case Study</a:t>
            </a:r>
            <a:endParaRPr lang="en-IN" dirty="0"/>
          </a:p>
        </p:txBody>
      </p:sp>
      <p:sp>
        <p:nvSpPr>
          <p:cNvPr id="8" name="Content Placeholder 7">
            <a:extLst>
              <a:ext uri="{FF2B5EF4-FFF2-40B4-BE49-F238E27FC236}">
                <a16:creationId xmlns:a16="http://schemas.microsoft.com/office/drawing/2014/main" id="{AFE0BF77-1AC7-41B2-BB7C-9CE13F1B8DC6}"/>
              </a:ext>
            </a:extLst>
          </p:cNvPr>
          <p:cNvSpPr>
            <a:spLocks noGrp="1"/>
          </p:cNvSpPr>
          <p:nvPr>
            <p:ph idx="1"/>
          </p:nvPr>
        </p:nvSpPr>
        <p:spPr>
          <a:xfrm>
            <a:off x="677334" y="2160589"/>
            <a:ext cx="8596668" cy="2185943"/>
          </a:xfrm>
        </p:spPr>
        <p:txBody>
          <a:bodyPr/>
          <a:lstStyle/>
          <a:p>
            <a:r>
              <a:rPr lang="en-IN" dirty="0"/>
              <a:t>    This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a:p>
            <a:endParaRPr lang="en-IN" dirty="0"/>
          </a:p>
        </p:txBody>
      </p:sp>
      <p:sp>
        <p:nvSpPr>
          <p:cNvPr id="4" name="Content Placeholder 7">
            <a:extLst>
              <a:ext uri="{FF2B5EF4-FFF2-40B4-BE49-F238E27FC236}">
                <a16:creationId xmlns:a16="http://schemas.microsoft.com/office/drawing/2014/main" id="{D4FE7630-228A-BF45-A834-62A2A9D613E3}"/>
              </a:ext>
            </a:extLst>
          </p:cNvPr>
          <p:cNvSpPr txBox="1">
            <a:spLocks/>
          </p:cNvSpPr>
          <p:nvPr/>
        </p:nvSpPr>
        <p:spPr>
          <a:xfrm>
            <a:off x="7184606" y="5055220"/>
            <a:ext cx="3779844" cy="21859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    Created by-</a:t>
            </a:r>
          </a:p>
          <a:p>
            <a:pPr lvl="1"/>
            <a:r>
              <a:rPr lang="en-IN" dirty="0" err="1"/>
              <a:t>Arunit</a:t>
            </a:r>
            <a:r>
              <a:rPr lang="en-IN" dirty="0"/>
              <a:t> Mukherji</a:t>
            </a:r>
          </a:p>
          <a:p>
            <a:pPr lvl="1"/>
            <a:r>
              <a:rPr lang="en-IN" dirty="0"/>
              <a:t>Sandip Patra</a:t>
            </a:r>
          </a:p>
          <a:p>
            <a:endParaRPr lang="en-IN" dirty="0"/>
          </a:p>
        </p:txBody>
      </p:sp>
    </p:spTree>
    <p:extLst>
      <p:ext uri="{BB962C8B-B14F-4D97-AF65-F5344CB8AC3E}">
        <p14:creationId xmlns:p14="http://schemas.microsoft.com/office/powerpoint/2010/main" val="4070383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66A8-187A-47F6-BF3E-4CF0E6488D85}"/>
              </a:ext>
            </a:extLst>
          </p:cNvPr>
          <p:cNvSpPr>
            <a:spLocks noGrp="1"/>
          </p:cNvSpPr>
          <p:nvPr>
            <p:ph type="title"/>
          </p:nvPr>
        </p:nvSpPr>
        <p:spPr>
          <a:xfrm>
            <a:off x="1008668" y="609600"/>
            <a:ext cx="8265334" cy="568751"/>
          </a:xfrm>
        </p:spPr>
        <p:txBody>
          <a:bodyPr>
            <a:normAutofit fontScale="90000"/>
          </a:bodyPr>
          <a:lstStyle/>
          <a:p>
            <a:r>
              <a:rPr lang="en-US" dirty="0"/>
              <a:t>           </a:t>
            </a:r>
            <a:r>
              <a:rPr lang="en-US" sz="2800" dirty="0">
                <a:solidFill>
                  <a:srgbClr val="FF0000"/>
                </a:solidFill>
              </a:rPr>
              <a:t>Analysis based on children count</a:t>
            </a:r>
            <a:endParaRPr lang="en-IN" dirty="0">
              <a:solidFill>
                <a:srgbClr val="FF0000"/>
              </a:solidFill>
            </a:endParaRPr>
          </a:p>
        </p:txBody>
      </p:sp>
      <p:sp>
        <p:nvSpPr>
          <p:cNvPr id="4" name="Content Placeholder 3">
            <a:extLst>
              <a:ext uri="{FF2B5EF4-FFF2-40B4-BE49-F238E27FC236}">
                <a16:creationId xmlns:a16="http://schemas.microsoft.com/office/drawing/2014/main" id="{B418356C-6184-496B-871D-B341B8C97C5D}"/>
              </a:ext>
            </a:extLst>
          </p:cNvPr>
          <p:cNvSpPr>
            <a:spLocks noGrp="1"/>
          </p:cNvSpPr>
          <p:nvPr>
            <p:ph sz="half" idx="2"/>
          </p:nvPr>
        </p:nvSpPr>
        <p:spPr>
          <a:xfrm>
            <a:off x="8178714" y="1930400"/>
            <a:ext cx="2190576" cy="2118225"/>
          </a:xfrm>
        </p:spPr>
        <p:txBody>
          <a:bodyPr>
            <a:normAutofit fontScale="85000" lnSpcReduction="10000"/>
          </a:bodyPr>
          <a:lstStyle/>
          <a:p>
            <a:r>
              <a:rPr lang="en-US" dirty="0"/>
              <a:t>The higher the number of children the more the loan defaulting probability</a:t>
            </a:r>
          </a:p>
          <a:p>
            <a:r>
              <a:rPr lang="en-US" dirty="0"/>
              <a:t>People with no children have taken maximum number of loans</a:t>
            </a:r>
          </a:p>
          <a:p>
            <a:endParaRPr lang="en-IN" dirty="0"/>
          </a:p>
        </p:txBody>
      </p:sp>
      <p:pic>
        <p:nvPicPr>
          <p:cNvPr id="10242" name="Picture 2">
            <a:extLst>
              <a:ext uri="{FF2B5EF4-FFF2-40B4-BE49-F238E27FC236}">
                <a16:creationId xmlns:a16="http://schemas.microsoft.com/office/drawing/2014/main" id="{BEA0310E-6E92-4356-B495-94F1DB3A938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88546" y="1930400"/>
            <a:ext cx="7837177" cy="4227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270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3E5CE-719E-48F6-9BB0-A8EC8CBC7C7D}"/>
              </a:ext>
            </a:extLst>
          </p:cNvPr>
          <p:cNvSpPr>
            <a:spLocks noGrp="1"/>
          </p:cNvSpPr>
          <p:nvPr>
            <p:ph type="title"/>
          </p:nvPr>
        </p:nvSpPr>
        <p:spPr>
          <a:xfrm>
            <a:off x="667809" y="247650"/>
            <a:ext cx="7933266" cy="809625"/>
          </a:xfrm>
        </p:spPr>
        <p:txBody>
          <a:bodyPr>
            <a:normAutofit fontScale="90000"/>
          </a:bodyPr>
          <a:lstStyle/>
          <a:p>
            <a:r>
              <a:rPr lang="en-US" dirty="0"/>
              <a:t>             Categorical Bivariate Analysis</a:t>
            </a:r>
            <a:br>
              <a:rPr lang="en-US" dirty="0"/>
            </a:br>
            <a:endParaRPr lang="en-IN" dirty="0"/>
          </a:p>
        </p:txBody>
      </p:sp>
      <p:sp>
        <p:nvSpPr>
          <p:cNvPr id="4" name="Content Placeholder 3">
            <a:extLst>
              <a:ext uri="{FF2B5EF4-FFF2-40B4-BE49-F238E27FC236}">
                <a16:creationId xmlns:a16="http://schemas.microsoft.com/office/drawing/2014/main" id="{9BE5364E-9DDD-464E-BABC-5B33649136BA}"/>
              </a:ext>
            </a:extLst>
          </p:cNvPr>
          <p:cNvSpPr>
            <a:spLocks noGrp="1"/>
          </p:cNvSpPr>
          <p:nvPr>
            <p:ph sz="half" idx="2"/>
          </p:nvPr>
        </p:nvSpPr>
        <p:spPr>
          <a:xfrm>
            <a:off x="8005863" y="652462"/>
            <a:ext cx="1936563" cy="2999959"/>
          </a:xfrm>
        </p:spPr>
        <p:txBody>
          <a:bodyPr>
            <a:normAutofit fontScale="85000" lnSpcReduction="10000"/>
          </a:bodyPr>
          <a:lstStyle/>
          <a:p>
            <a:r>
              <a:rPr lang="en-US" dirty="0"/>
              <a:t>Businessmen seems to be a very good target since, they have the highest number of loans with 95 percent confidence</a:t>
            </a:r>
          </a:p>
          <a:p>
            <a:r>
              <a:rPr lang="en-US" dirty="0"/>
              <a:t>Businessmen have no documented default</a:t>
            </a:r>
            <a:endParaRPr lang="en-IN" dirty="0"/>
          </a:p>
        </p:txBody>
      </p:sp>
      <p:pic>
        <p:nvPicPr>
          <p:cNvPr id="11266" name="Picture 2">
            <a:extLst>
              <a:ext uri="{FF2B5EF4-FFF2-40B4-BE49-F238E27FC236}">
                <a16:creationId xmlns:a16="http://schemas.microsoft.com/office/drawing/2014/main" id="{46F4FB29-2237-4D66-8C31-21ABF5DD96E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63507" y="1057274"/>
            <a:ext cx="8181822" cy="5493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439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55DFD-3123-4750-A25A-B9E59B14D39A}"/>
              </a:ext>
            </a:extLst>
          </p:cNvPr>
          <p:cNvSpPr>
            <a:spLocks noGrp="1"/>
          </p:cNvSpPr>
          <p:nvPr>
            <p:ph type="title"/>
          </p:nvPr>
        </p:nvSpPr>
        <p:spPr>
          <a:xfrm>
            <a:off x="1495135" y="-8426"/>
            <a:ext cx="8076798" cy="427348"/>
          </a:xfrm>
        </p:spPr>
        <p:txBody>
          <a:bodyPr>
            <a:normAutofit fontScale="90000"/>
          </a:bodyPr>
          <a:lstStyle/>
          <a:p>
            <a:r>
              <a:rPr lang="en-US" dirty="0"/>
              <a:t>           </a:t>
            </a:r>
            <a:r>
              <a:rPr lang="en-US" sz="2800" dirty="0">
                <a:solidFill>
                  <a:srgbClr val="FF0000"/>
                </a:solidFill>
              </a:rPr>
              <a:t>Numerical Bivariate Analysis</a:t>
            </a:r>
            <a:endParaRPr lang="en-IN" dirty="0">
              <a:solidFill>
                <a:srgbClr val="FF0000"/>
              </a:solidFill>
            </a:endParaRPr>
          </a:p>
        </p:txBody>
      </p:sp>
      <p:sp>
        <p:nvSpPr>
          <p:cNvPr id="4" name="Content Placeholder 3">
            <a:extLst>
              <a:ext uri="{FF2B5EF4-FFF2-40B4-BE49-F238E27FC236}">
                <a16:creationId xmlns:a16="http://schemas.microsoft.com/office/drawing/2014/main" id="{D4458674-0E73-46E0-ABBF-35E0240ABE33}"/>
              </a:ext>
            </a:extLst>
          </p:cNvPr>
          <p:cNvSpPr>
            <a:spLocks noGrp="1"/>
          </p:cNvSpPr>
          <p:nvPr>
            <p:ph sz="half" idx="2"/>
          </p:nvPr>
        </p:nvSpPr>
        <p:spPr>
          <a:xfrm>
            <a:off x="7550870" y="641023"/>
            <a:ext cx="1770267" cy="3308808"/>
          </a:xfrm>
        </p:spPr>
        <p:txBody>
          <a:bodyPr>
            <a:normAutofit fontScale="92500" lnSpcReduction="10000"/>
          </a:bodyPr>
          <a:lstStyle/>
          <a:p>
            <a:r>
              <a:rPr lang="en-US" sz="1600" dirty="0"/>
              <a:t>Amount credited has the strongest positive correlation with goods price and amount annuity</a:t>
            </a:r>
          </a:p>
          <a:p>
            <a:r>
              <a:rPr lang="en-US" sz="1600" dirty="0"/>
              <a:t>The higher the annuity and amount credit, the lesser the default</a:t>
            </a:r>
            <a:endParaRPr lang="en-IN" sz="1600" dirty="0"/>
          </a:p>
        </p:txBody>
      </p:sp>
      <p:pic>
        <p:nvPicPr>
          <p:cNvPr id="12290" name="Picture 2">
            <a:extLst>
              <a:ext uri="{FF2B5EF4-FFF2-40B4-BE49-F238E27FC236}">
                <a16:creationId xmlns:a16="http://schemas.microsoft.com/office/drawing/2014/main" id="{6C7D05E6-70DF-4D88-905B-830D2B2A862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33369" y="484259"/>
            <a:ext cx="6874441" cy="630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521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B7A4-038B-4D1B-9A0A-BB085BF6A4B9}"/>
              </a:ext>
            </a:extLst>
          </p:cNvPr>
          <p:cNvSpPr>
            <a:spLocks noGrp="1"/>
          </p:cNvSpPr>
          <p:nvPr>
            <p:ph type="title"/>
          </p:nvPr>
        </p:nvSpPr>
        <p:spPr>
          <a:xfrm>
            <a:off x="2069281" y="64163"/>
            <a:ext cx="7892877" cy="752475"/>
          </a:xfrm>
        </p:spPr>
        <p:txBody>
          <a:bodyPr>
            <a:normAutofit/>
          </a:bodyPr>
          <a:lstStyle/>
          <a:p>
            <a:r>
              <a:rPr lang="en-US" sz="2400" dirty="0">
                <a:solidFill>
                  <a:srgbClr val="FF0000"/>
                </a:solidFill>
              </a:rPr>
              <a:t>Bivariate analysis on Social Circle</a:t>
            </a:r>
            <a:endParaRPr lang="en-IN" sz="2400" dirty="0">
              <a:solidFill>
                <a:srgbClr val="FF0000"/>
              </a:solidFill>
            </a:endParaRPr>
          </a:p>
        </p:txBody>
      </p:sp>
      <p:sp>
        <p:nvSpPr>
          <p:cNvPr id="4" name="Content Placeholder 3">
            <a:extLst>
              <a:ext uri="{FF2B5EF4-FFF2-40B4-BE49-F238E27FC236}">
                <a16:creationId xmlns:a16="http://schemas.microsoft.com/office/drawing/2014/main" id="{35529B3F-6067-45DC-B39D-7451FF9C3554}"/>
              </a:ext>
            </a:extLst>
          </p:cNvPr>
          <p:cNvSpPr>
            <a:spLocks noGrp="1"/>
          </p:cNvSpPr>
          <p:nvPr>
            <p:ph sz="half" idx="2"/>
          </p:nvPr>
        </p:nvSpPr>
        <p:spPr>
          <a:xfrm>
            <a:off x="7409469" y="1178351"/>
            <a:ext cx="1930522" cy="3395937"/>
          </a:xfrm>
        </p:spPr>
        <p:txBody>
          <a:bodyPr>
            <a:normAutofit/>
          </a:bodyPr>
          <a:lstStyle/>
          <a:p>
            <a:r>
              <a:rPr lang="en-US" dirty="0"/>
              <a:t>People having social circle count greater than 5, their income falls and rises above 7 or more.</a:t>
            </a:r>
            <a:endParaRPr lang="en-IN" dirty="0"/>
          </a:p>
        </p:txBody>
      </p:sp>
      <p:pic>
        <p:nvPicPr>
          <p:cNvPr id="13314" name="Picture 2">
            <a:extLst>
              <a:ext uri="{FF2B5EF4-FFF2-40B4-BE49-F238E27FC236}">
                <a16:creationId xmlns:a16="http://schemas.microsoft.com/office/drawing/2014/main" id="{05E2CC0A-377B-45A3-84EE-AAC3A7A1644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1272618"/>
            <a:ext cx="7264947" cy="3836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077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FE7752-406E-49DA-826A-457354726493}"/>
              </a:ext>
            </a:extLst>
          </p:cNvPr>
          <p:cNvSpPr>
            <a:spLocks noGrp="1"/>
          </p:cNvSpPr>
          <p:nvPr>
            <p:ph type="title"/>
          </p:nvPr>
        </p:nvSpPr>
        <p:spPr/>
        <p:txBody>
          <a:bodyPr/>
          <a:lstStyle/>
          <a:p>
            <a:r>
              <a:rPr lang="en-US" dirty="0"/>
              <a:t>          </a:t>
            </a:r>
            <a:r>
              <a:rPr lang="en-US" sz="3200" dirty="0">
                <a:solidFill>
                  <a:srgbClr val="FF0000"/>
                </a:solidFill>
              </a:rPr>
              <a:t>Who are less likely to Default </a:t>
            </a:r>
            <a:br>
              <a:rPr lang="en-US" sz="3200" dirty="0">
                <a:solidFill>
                  <a:srgbClr val="FF0000"/>
                </a:solidFill>
              </a:rPr>
            </a:br>
            <a:r>
              <a:rPr lang="en-US" sz="3200" dirty="0">
                <a:solidFill>
                  <a:srgbClr val="FF0000"/>
                </a:solidFill>
              </a:rPr>
              <a:t>                          </a:t>
            </a:r>
            <a:r>
              <a:rPr lang="en-US" sz="3200" dirty="0">
                <a:solidFill>
                  <a:schemeClr val="accent2">
                    <a:lumMod val="60000"/>
                    <a:lumOff val="40000"/>
                  </a:schemeClr>
                </a:solidFill>
              </a:rPr>
              <a:t>Good Targets</a:t>
            </a:r>
            <a:endParaRPr lang="en-IN" dirty="0">
              <a:solidFill>
                <a:srgbClr val="FF0000"/>
              </a:solidFill>
            </a:endParaRPr>
          </a:p>
        </p:txBody>
      </p:sp>
      <p:sp>
        <p:nvSpPr>
          <p:cNvPr id="6" name="Content Placeholder 5">
            <a:extLst>
              <a:ext uri="{FF2B5EF4-FFF2-40B4-BE49-F238E27FC236}">
                <a16:creationId xmlns:a16="http://schemas.microsoft.com/office/drawing/2014/main" id="{4D0372DD-22A5-49D7-9226-9A7F0E8CE8F7}"/>
              </a:ext>
            </a:extLst>
          </p:cNvPr>
          <p:cNvSpPr>
            <a:spLocks noGrp="1"/>
          </p:cNvSpPr>
          <p:nvPr>
            <p:ph idx="1"/>
          </p:nvPr>
        </p:nvSpPr>
        <p:spPr/>
        <p:txBody>
          <a:bodyPr/>
          <a:lstStyle/>
          <a:p>
            <a:r>
              <a:rPr lang="en-IN" dirty="0"/>
              <a:t>People having Academic degree </a:t>
            </a:r>
          </a:p>
          <a:p>
            <a:r>
              <a:rPr lang="en-IN" dirty="0"/>
              <a:t> Student and Businessmen </a:t>
            </a:r>
          </a:p>
          <a:p>
            <a:r>
              <a:rPr lang="en-IN" dirty="0"/>
              <a:t> People above age of 50 </a:t>
            </a:r>
          </a:p>
          <a:p>
            <a:r>
              <a:rPr lang="en-IN" dirty="0"/>
              <a:t>Clients with 40+ year experience </a:t>
            </a:r>
          </a:p>
          <a:p>
            <a:r>
              <a:rPr lang="en-IN" dirty="0"/>
              <a:t> Applicants with Income more than 700,000 </a:t>
            </a:r>
          </a:p>
          <a:p>
            <a:r>
              <a:rPr lang="en-IN" dirty="0"/>
              <a:t> People with zero to two children </a:t>
            </a:r>
          </a:p>
        </p:txBody>
      </p:sp>
    </p:spTree>
    <p:extLst>
      <p:ext uri="{BB962C8B-B14F-4D97-AF65-F5344CB8AC3E}">
        <p14:creationId xmlns:p14="http://schemas.microsoft.com/office/powerpoint/2010/main" val="265100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81D7-C01D-412A-968E-20715049F22C}"/>
              </a:ext>
            </a:extLst>
          </p:cNvPr>
          <p:cNvSpPr>
            <a:spLocks noGrp="1"/>
          </p:cNvSpPr>
          <p:nvPr>
            <p:ph type="title"/>
          </p:nvPr>
        </p:nvSpPr>
        <p:spPr/>
        <p:txBody>
          <a:bodyPr/>
          <a:lstStyle/>
          <a:p>
            <a:r>
              <a:rPr lang="en-US" dirty="0"/>
              <a:t>                           </a:t>
            </a:r>
            <a:r>
              <a:rPr lang="en-US" sz="2800" dirty="0">
                <a:solidFill>
                  <a:schemeClr val="accent5"/>
                </a:solidFill>
              </a:rPr>
              <a:t>Inference</a:t>
            </a:r>
            <a:endParaRPr lang="en-IN" dirty="0">
              <a:solidFill>
                <a:schemeClr val="accent5"/>
              </a:solidFill>
            </a:endParaRPr>
          </a:p>
        </p:txBody>
      </p:sp>
      <p:pic>
        <p:nvPicPr>
          <p:cNvPr id="9" name="Content Placeholder 8">
            <a:extLst>
              <a:ext uri="{FF2B5EF4-FFF2-40B4-BE49-F238E27FC236}">
                <a16:creationId xmlns:a16="http://schemas.microsoft.com/office/drawing/2014/main" id="{35FD771D-3DE9-497E-84CC-56247A116DF6}"/>
              </a:ext>
            </a:extLst>
          </p:cNvPr>
          <p:cNvPicPr>
            <a:picLocks noGrp="1" noChangeAspect="1"/>
          </p:cNvPicPr>
          <p:nvPr>
            <p:ph sz="half" idx="1"/>
          </p:nvPr>
        </p:nvPicPr>
        <p:blipFill>
          <a:blip r:embed="rId2"/>
          <a:stretch>
            <a:fillRect/>
          </a:stretch>
        </p:blipFill>
        <p:spPr>
          <a:xfrm>
            <a:off x="460516" y="1270000"/>
            <a:ext cx="5096792" cy="2610005"/>
          </a:xfrm>
        </p:spPr>
      </p:pic>
      <p:sp>
        <p:nvSpPr>
          <p:cNvPr id="10" name="Content Placeholder 9">
            <a:extLst>
              <a:ext uri="{FF2B5EF4-FFF2-40B4-BE49-F238E27FC236}">
                <a16:creationId xmlns:a16="http://schemas.microsoft.com/office/drawing/2014/main" id="{8227DEF0-D903-4E17-B9CA-F75F637DAF6E}"/>
              </a:ext>
            </a:extLst>
          </p:cNvPr>
          <p:cNvSpPr>
            <a:spLocks noGrp="1"/>
          </p:cNvSpPr>
          <p:nvPr>
            <p:ph sz="half" idx="2"/>
          </p:nvPr>
        </p:nvSpPr>
        <p:spPr>
          <a:xfrm>
            <a:off x="6796725" y="1535171"/>
            <a:ext cx="2694095" cy="3392430"/>
          </a:xfrm>
        </p:spPr>
        <p:txBody>
          <a:bodyPr>
            <a:normAutofit fontScale="77500" lnSpcReduction="20000"/>
          </a:bodyPr>
          <a:lstStyle/>
          <a:p>
            <a:r>
              <a:rPr lang="en-IN" dirty="0"/>
              <a:t>90% of the previously cancelled client have actually repaid the loan. Revisiting the interest rates would increase business opportunity for these clients</a:t>
            </a:r>
          </a:p>
          <a:p>
            <a:r>
              <a:rPr lang="en-IN" dirty="0"/>
              <a:t>88% of the clients who have been previously refused a loan has payed back the loan in current case.</a:t>
            </a:r>
          </a:p>
          <a:p>
            <a:r>
              <a:rPr lang="en-IN" dirty="0"/>
              <a:t>Refusal reason should be recorded for further analysis as these clients would turn into potential repaying customer </a:t>
            </a:r>
          </a:p>
        </p:txBody>
      </p:sp>
    </p:spTree>
    <p:extLst>
      <p:ext uri="{BB962C8B-B14F-4D97-AF65-F5344CB8AC3E}">
        <p14:creationId xmlns:p14="http://schemas.microsoft.com/office/powerpoint/2010/main" val="1277796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81D7-C01D-412A-968E-20715049F22C}"/>
              </a:ext>
            </a:extLst>
          </p:cNvPr>
          <p:cNvSpPr>
            <a:spLocks noGrp="1"/>
          </p:cNvSpPr>
          <p:nvPr>
            <p:ph type="title"/>
          </p:nvPr>
        </p:nvSpPr>
        <p:spPr>
          <a:xfrm>
            <a:off x="702386" y="2108200"/>
            <a:ext cx="8596668" cy="1320800"/>
          </a:xfrm>
        </p:spPr>
        <p:txBody>
          <a:bodyPr/>
          <a:lstStyle/>
          <a:p>
            <a:r>
              <a:rPr lang="en-US" dirty="0"/>
              <a:t>                       Thank you</a:t>
            </a:r>
            <a:br>
              <a:rPr lang="en-US" dirty="0"/>
            </a:br>
            <a:endParaRPr lang="en-IN" dirty="0">
              <a:solidFill>
                <a:schemeClr val="accent5"/>
              </a:solidFill>
            </a:endParaRPr>
          </a:p>
        </p:txBody>
      </p:sp>
    </p:spTree>
    <p:extLst>
      <p:ext uri="{BB962C8B-B14F-4D97-AF65-F5344CB8AC3E}">
        <p14:creationId xmlns:p14="http://schemas.microsoft.com/office/powerpoint/2010/main" val="1837462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727E9CE-67E4-4718-8014-443D6E7A792A}"/>
              </a:ext>
            </a:extLst>
          </p:cNvPr>
          <p:cNvSpPr>
            <a:spLocks noGrp="1"/>
          </p:cNvSpPr>
          <p:nvPr>
            <p:ph type="title"/>
          </p:nvPr>
        </p:nvSpPr>
        <p:spPr>
          <a:xfrm>
            <a:off x="677334" y="609600"/>
            <a:ext cx="8596668" cy="962025"/>
          </a:xfrm>
        </p:spPr>
        <p:txBody>
          <a:bodyPr>
            <a:normAutofit fontScale="90000"/>
          </a:bodyPr>
          <a:lstStyle/>
          <a:p>
            <a:r>
              <a:rPr lang="en-US" dirty="0"/>
              <a:t>       Categorical  Univariate Analysis</a:t>
            </a:r>
            <a:br>
              <a:rPr lang="en-US" dirty="0"/>
            </a:br>
            <a:r>
              <a:rPr lang="en-US" dirty="0"/>
              <a:t>                     </a:t>
            </a:r>
            <a:r>
              <a:rPr lang="en-US" dirty="0">
                <a:solidFill>
                  <a:srgbClr val="FF0000"/>
                </a:solidFill>
              </a:rPr>
              <a:t>Contract  type</a:t>
            </a:r>
            <a:endParaRPr lang="en-IN" dirty="0"/>
          </a:p>
        </p:txBody>
      </p:sp>
      <p:pic>
        <p:nvPicPr>
          <p:cNvPr id="19" name="Picture 6">
            <a:extLst>
              <a:ext uri="{FF2B5EF4-FFF2-40B4-BE49-F238E27FC236}">
                <a16:creationId xmlns:a16="http://schemas.microsoft.com/office/drawing/2014/main" id="{DC771E59-28B6-4615-B958-34787709BB3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34938" y="1774281"/>
            <a:ext cx="7108884" cy="3834667"/>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20">
            <a:extLst>
              <a:ext uri="{FF2B5EF4-FFF2-40B4-BE49-F238E27FC236}">
                <a16:creationId xmlns:a16="http://schemas.microsoft.com/office/drawing/2014/main" id="{52954357-4013-414F-87D0-F5E5E8CE2ACC}"/>
              </a:ext>
            </a:extLst>
          </p:cNvPr>
          <p:cNvSpPr>
            <a:spLocks noGrp="1"/>
          </p:cNvSpPr>
          <p:nvPr>
            <p:ph sz="half" idx="2"/>
          </p:nvPr>
        </p:nvSpPr>
        <p:spPr>
          <a:xfrm>
            <a:off x="7315200" y="1774282"/>
            <a:ext cx="3235154" cy="2646890"/>
          </a:xfrm>
        </p:spPr>
        <p:txBody>
          <a:bodyPr/>
          <a:lstStyle/>
          <a:p>
            <a:r>
              <a:rPr lang="en-US" dirty="0"/>
              <a:t>Points to be concluded:</a:t>
            </a:r>
          </a:p>
          <a:p>
            <a:r>
              <a:rPr lang="en-IN" dirty="0"/>
              <a:t>Cash loans are taken by a larger percentage of people than revolving loans</a:t>
            </a:r>
          </a:p>
          <a:p>
            <a:r>
              <a:rPr lang="en-IN" dirty="0"/>
              <a:t>Revolving loans have many defaulters compared to its demand.</a:t>
            </a:r>
          </a:p>
        </p:txBody>
      </p:sp>
    </p:spTree>
    <p:extLst>
      <p:ext uri="{BB962C8B-B14F-4D97-AF65-F5344CB8AC3E}">
        <p14:creationId xmlns:p14="http://schemas.microsoft.com/office/powerpoint/2010/main" val="65630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2FD5-8A96-4991-9D6A-D0549705799F}"/>
              </a:ext>
            </a:extLst>
          </p:cNvPr>
          <p:cNvSpPr>
            <a:spLocks noGrp="1"/>
          </p:cNvSpPr>
          <p:nvPr>
            <p:ph type="title"/>
          </p:nvPr>
        </p:nvSpPr>
        <p:spPr/>
        <p:txBody>
          <a:bodyPr/>
          <a:lstStyle/>
          <a:p>
            <a:r>
              <a:rPr lang="en-US" dirty="0"/>
              <a:t>                  </a:t>
            </a:r>
            <a:r>
              <a:rPr lang="en-US" sz="2800" dirty="0">
                <a:solidFill>
                  <a:srgbClr val="FF0000"/>
                </a:solidFill>
              </a:rPr>
              <a:t>Gender Analysis </a:t>
            </a:r>
            <a:endParaRPr lang="en-IN" dirty="0"/>
          </a:p>
        </p:txBody>
      </p:sp>
      <p:sp>
        <p:nvSpPr>
          <p:cNvPr id="4" name="Content Placeholder 3">
            <a:extLst>
              <a:ext uri="{FF2B5EF4-FFF2-40B4-BE49-F238E27FC236}">
                <a16:creationId xmlns:a16="http://schemas.microsoft.com/office/drawing/2014/main" id="{08724F16-5E17-4D19-B09E-ADF336E97B5D}"/>
              </a:ext>
            </a:extLst>
          </p:cNvPr>
          <p:cNvSpPr>
            <a:spLocks noGrp="1"/>
          </p:cNvSpPr>
          <p:nvPr>
            <p:ph sz="half" idx="2"/>
          </p:nvPr>
        </p:nvSpPr>
        <p:spPr>
          <a:xfrm>
            <a:off x="7249212" y="1592362"/>
            <a:ext cx="2699535" cy="2366896"/>
          </a:xfrm>
        </p:spPr>
        <p:txBody>
          <a:bodyPr>
            <a:normAutofit fontScale="92500" lnSpcReduction="10000"/>
          </a:bodyPr>
          <a:lstStyle/>
          <a:p>
            <a:r>
              <a:rPr lang="en-IN" dirty="0"/>
              <a:t>Males have a higher chance of not returning their loans, compared to women. </a:t>
            </a:r>
          </a:p>
          <a:p>
            <a:endParaRPr lang="en-IN" dirty="0"/>
          </a:p>
          <a:p>
            <a:r>
              <a:rPr lang="en-IN" dirty="0"/>
              <a:t>Females have taken a higher number of loans</a:t>
            </a:r>
          </a:p>
        </p:txBody>
      </p:sp>
      <p:pic>
        <p:nvPicPr>
          <p:cNvPr id="3074" name="Picture 2">
            <a:extLst>
              <a:ext uri="{FF2B5EF4-FFF2-40B4-BE49-F238E27FC236}">
                <a16:creationId xmlns:a16="http://schemas.microsoft.com/office/drawing/2014/main" id="{597C31E0-526E-4290-B4E8-885C864FB4A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5050" y="1251669"/>
            <a:ext cx="7003122" cy="367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02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BDF3-7DBC-4982-9915-03C88F50F605}"/>
              </a:ext>
            </a:extLst>
          </p:cNvPr>
          <p:cNvSpPr>
            <a:spLocks noGrp="1"/>
          </p:cNvSpPr>
          <p:nvPr>
            <p:ph type="title"/>
          </p:nvPr>
        </p:nvSpPr>
        <p:spPr/>
        <p:txBody>
          <a:bodyPr/>
          <a:lstStyle/>
          <a:p>
            <a:r>
              <a:rPr lang="en-US" dirty="0">
                <a:solidFill>
                  <a:srgbClr val="FF0000"/>
                </a:solidFill>
              </a:rPr>
              <a:t>         Analysis based on housing type</a:t>
            </a:r>
            <a:endParaRPr lang="en-IN" dirty="0">
              <a:solidFill>
                <a:srgbClr val="FF0000"/>
              </a:solidFill>
            </a:endParaRPr>
          </a:p>
        </p:txBody>
      </p:sp>
      <p:sp>
        <p:nvSpPr>
          <p:cNvPr id="4" name="Content Placeholder 3">
            <a:extLst>
              <a:ext uri="{FF2B5EF4-FFF2-40B4-BE49-F238E27FC236}">
                <a16:creationId xmlns:a16="http://schemas.microsoft.com/office/drawing/2014/main" id="{B7485F81-29F5-4470-9788-C4A244874A6C}"/>
              </a:ext>
            </a:extLst>
          </p:cNvPr>
          <p:cNvSpPr>
            <a:spLocks noGrp="1"/>
          </p:cNvSpPr>
          <p:nvPr>
            <p:ph sz="half" idx="2"/>
          </p:nvPr>
        </p:nvSpPr>
        <p:spPr>
          <a:xfrm>
            <a:off x="7202078" y="2224725"/>
            <a:ext cx="2524412" cy="3128480"/>
          </a:xfrm>
        </p:spPr>
        <p:txBody>
          <a:bodyPr>
            <a:normAutofit lnSpcReduction="10000"/>
          </a:bodyPr>
          <a:lstStyle/>
          <a:p>
            <a:r>
              <a:rPr lang="en-IN" dirty="0"/>
              <a:t>People living with parents and living in rented apartments have higher probability of defaulting</a:t>
            </a:r>
          </a:p>
          <a:p>
            <a:pPr marL="0" indent="0">
              <a:buNone/>
            </a:pPr>
            <a:r>
              <a:rPr lang="en-IN" dirty="0"/>
              <a:t> </a:t>
            </a:r>
          </a:p>
          <a:p>
            <a:r>
              <a:rPr lang="en-IN" dirty="0"/>
              <a:t>People living in office apartment have least default rate</a:t>
            </a:r>
          </a:p>
        </p:txBody>
      </p:sp>
      <p:pic>
        <p:nvPicPr>
          <p:cNvPr id="4098" name="Picture 2">
            <a:extLst>
              <a:ext uri="{FF2B5EF4-FFF2-40B4-BE49-F238E27FC236}">
                <a16:creationId xmlns:a16="http://schemas.microsoft.com/office/drawing/2014/main" id="{FA771ACA-039F-4798-A5F9-411EA89A107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3694" y="1896341"/>
            <a:ext cx="7164371" cy="449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68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F1FD-B884-4A12-833B-B3335F8E239C}"/>
              </a:ext>
            </a:extLst>
          </p:cNvPr>
          <p:cNvSpPr>
            <a:spLocks noGrp="1"/>
          </p:cNvSpPr>
          <p:nvPr>
            <p:ph type="title"/>
          </p:nvPr>
        </p:nvSpPr>
        <p:spPr>
          <a:xfrm>
            <a:off x="677334" y="609600"/>
            <a:ext cx="8353544" cy="914048"/>
          </a:xfrm>
        </p:spPr>
        <p:txBody>
          <a:bodyPr/>
          <a:lstStyle/>
          <a:p>
            <a:r>
              <a:rPr lang="en-US" dirty="0"/>
              <a:t>        </a:t>
            </a:r>
            <a:r>
              <a:rPr lang="en-US" dirty="0">
                <a:solidFill>
                  <a:srgbClr val="FF0000"/>
                </a:solidFill>
              </a:rPr>
              <a:t>Analysis based on family status</a:t>
            </a:r>
            <a:endParaRPr lang="en-IN" dirty="0"/>
          </a:p>
        </p:txBody>
      </p:sp>
      <p:sp>
        <p:nvSpPr>
          <p:cNvPr id="4" name="Content Placeholder 3">
            <a:extLst>
              <a:ext uri="{FF2B5EF4-FFF2-40B4-BE49-F238E27FC236}">
                <a16:creationId xmlns:a16="http://schemas.microsoft.com/office/drawing/2014/main" id="{6314D60F-507C-4AFC-A4BD-0D69D132191D}"/>
              </a:ext>
            </a:extLst>
          </p:cNvPr>
          <p:cNvSpPr>
            <a:spLocks noGrp="1"/>
          </p:cNvSpPr>
          <p:nvPr>
            <p:ph sz="half" idx="2"/>
          </p:nvPr>
        </p:nvSpPr>
        <p:spPr>
          <a:xfrm>
            <a:off x="6862713" y="2168165"/>
            <a:ext cx="2835497" cy="3166187"/>
          </a:xfrm>
        </p:spPr>
        <p:txBody>
          <a:bodyPr/>
          <a:lstStyle/>
          <a:p>
            <a:r>
              <a:rPr lang="en-US" dirty="0"/>
              <a:t>Married people are most likely to take loans.</a:t>
            </a:r>
          </a:p>
          <a:p>
            <a:r>
              <a:rPr lang="en-US" dirty="0"/>
              <a:t>Widowed people are least likely</a:t>
            </a:r>
          </a:p>
          <a:p>
            <a:r>
              <a:rPr lang="en-IN" dirty="0"/>
              <a:t>People having civil marriage have highest default rate and widows the least.</a:t>
            </a:r>
          </a:p>
        </p:txBody>
      </p:sp>
      <p:pic>
        <p:nvPicPr>
          <p:cNvPr id="5122" name="Picture 2">
            <a:extLst>
              <a:ext uri="{FF2B5EF4-FFF2-40B4-BE49-F238E27FC236}">
                <a16:creationId xmlns:a16="http://schemas.microsoft.com/office/drawing/2014/main" id="{FCA0C2D4-3637-4411-B67E-C9F517AF1A6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0986" y="2007911"/>
            <a:ext cx="6711727" cy="4326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03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30E0D-493D-457F-90B6-0E75A76436D7}"/>
              </a:ext>
            </a:extLst>
          </p:cNvPr>
          <p:cNvSpPr>
            <a:spLocks noGrp="1"/>
          </p:cNvSpPr>
          <p:nvPr>
            <p:ph type="title"/>
          </p:nvPr>
        </p:nvSpPr>
        <p:spPr>
          <a:xfrm>
            <a:off x="791852" y="609600"/>
            <a:ext cx="8482150" cy="1074056"/>
          </a:xfrm>
        </p:spPr>
        <p:txBody>
          <a:bodyPr/>
          <a:lstStyle/>
          <a:p>
            <a:r>
              <a:rPr lang="en-US" dirty="0"/>
              <a:t>          </a:t>
            </a:r>
            <a:r>
              <a:rPr lang="en-US" dirty="0">
                <a:solidFill>
                  <a:srgbClr val="FF0000"/>
                </a:solidFill>
              </a:rPr>
              <a:t>Analysis based on education</a:t>
            </a:r>
            <a:endParaRPr lang="en-IN" dirty="0">
              <a:solidFill>
                <a:srgbClr val="FF0000"/>
              </a:solidFill>
            </a:endParaRPr>
          </a:p>
        </p:txBody>
      </p:sp>
      <p:sp>
        <p:nvSpPr>
          <p:cNvPr id="4" name="Content Placeholder 3">
            <a:extLst>
              <a:ext uri="{FF2B5EF4-FFF2-40B4-BE49-F238E27FC236}">
                <a16:creationId xmlns:a16="http://schemas.microsoft.com/office/drawing/2014/main" id="{69C4BC0C-498D-49C9-89AF-02C2F600480C}"/>
              </a:ext>
            </a:extLst>
          </p:cNvPr>
          <p:cNvSpPr>
            <a:spLocks noGrp="1"/>
          </p:cNvSpPr>
          <p:nvPr>
            <p:ph sz="half" idx="2"/>
          </p:nvPr>
        </p:nvSpPr>
        <p:spPr>
          <a:xfrm>
            <a:off x="6994689" y="2158738"/>
            <a:ext cx="2279313" cy="3676454"/>
          </a:xfrm>
        </p:spPr>
        <p:txBody>
          <a:bodyPr>
            <a:normAutofit fontScale="85000" lnSpcReduction="20000"/>
          </a:bodyPr>
          <a:lstStyle/>
          <a:p>
            <a:r>
              <a:rPr lang="en-IN" dirty="0"/>
              <a:t>Majority of the clients have Secondary / secondary special education</a:t>
            </a:r>
          </a:p>
          <a:p>
            <a:r>
              <a:rPr lang="en-IN" dirty="0"/>
              <a:t>Very few people taking loans have academic degree</a:t>
            </a:r>
          </a:p>
          <a:p>
            <a:r>
              <a:rPr lang="en-IN" dirty="0"/>
              <a:t>People having academic degree default the least and are good targets</a:t>
            </a:r>
          </a:p>
          <a:p>
            <a:r>
              <a:rPr lang="en-IN" dirty="0"/>
              <a:t>People having lower secondary degree default the most</a:t>
            </a:r>
          </a:p>
        </p:txBody>
      </p:sp>
      <p:pic>
        <p:nvPicPr>
          <p:cNvPr id="6146" name="Picture 2">
            <a:extLst>
              <a:ext uri="{FF2B5EF4-FFF2-40B4-BE49-F238E27FC236}">
                <a16:creationId xmlns:a16="http://schemas.microsoft.com/office/drawing/2014/main" id="{96F42DA9-287E-4B7C-8618-472151E842A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 y="1683656"/>
            <a:ext cx="6862713" cy="462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14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E09B-FADD-4E3C-B78E-70E5930308B6}"/>
              </a:ext>
            </a:extLst>
          </p:cNvPr>
          <p:cNvSpPr>
            <a:spLocks noGrp="1"/>
          </p:cNvSpPr>
          <p:nvPr>
            <p:ph type="title"/>
          </p:nvPr>
        </p:nvSpPr>
        <p:spPr>
          <a:xfrm>
            <a:off x="7758260" y="518475"/>
            <a:ext cx="3286524" cy="507756"/>
          </a:xfrm>
        </p:spPr>
        <p:txBody>
          <a:bodyPr>
            <a:noAutofit/>
          </a:bodyPr>
          <a:lstStyle/>
          <a:p>
            <a:r>
              <a:rPr lang="en-US" sz="1800" dirty="0">
                <a:solidFill>
                  <a:srgbClr val="FF0000"/>
                </a:solidFill>
              </a:rPr>
              <a:t>Based on Income </a:t>
            </a:r>
            <a:r>
              <a:rPr lang="en-US" sz="1600" dirty="0">
                <a:solidFill>
                  <a:srgbClr val="FF0000"/>
                </a:solidFill>
              </a:rPr>
              <a:t>type</a:t>
            </a:r>
            <a:endParaRPr lang="en-IN" sz="1800" dirty="0">
              <a:solidFill>
                <a:srgbClr val="FF0000"/>
              </a:solidFill>
            </a:endParaRPr>
          </a:p>
        </p:txBody>
      </p:sp>
      <p:sp>
        <p:nvSpPr>
          <p:cNvPr id="4" name="Content Placeholder 3">
            <a:extLst>
              <a:ext uri="{FF2B5EF4-FFF2-40B4-BE49-F238E27FC236}">
                <a16:creationId xmlns:a16="http://schemas.microsoft.com/office/drawing/2014/main" id="{59FA0907-F5EE-40ED-9A28-16937006CC8F}"/>
              </a:ext>
            </a:extLst>
          </p:cNvPr>
          <p:cNvSpPr>
            <a:spLocks noGrp="1"/>
          </p:cNvSpPr>
          <p:nvPr>
            <p:ph sz="half" idx="2"/>
          </p:nvPr>
        </p:nvSpPr>
        <p:spPr>
          <a:xfrm>
            <a:off x="7758260" y="1197681"/>
            <a:ext cx="2297398" cy="1866030"/>
          </a:xfrm>
        </p:spPr>
        <p:txBody>
          <a:bodyPr>
            <a:normAutofit fontScale="85000" lnSpcReduction="20000"/>
          </a:bodyPr>
          <a:lstStyle/>
          <a:p>
            <a:r>
              <a:rPr lang="en-US" dirty="0"/>
              <a:t>People on maternity leave are the highest defaulters and a very bad target</a:t>
            </a:r>
          </a:p>
          <a:p>
            <a:r>
              <a:rPr lang="en-US" dirty="0"/>
              <a:t>Businessman and students have no default data and are good targets</a:t>
            </a:r>
          </a:p>
          <a:p>
            <a:endParaRPr lang="en-IN" dirty="0"/>
          </a:p>
        </p:txBody>
      </p:sp>
      <p:pic>
        <p:nvPicPr>
          <p:cNvPr id="7170" name="Picture 2">
            <a:extLst>
              <a:ext uri="{FF2B5EF4-FFF2-40B4-BE49-F238E27FC236}">
                <a16:creationId xmlns:a16="http://schemas.microsoft.com/office/drawing/2014/main" id="{081BA367-9E58-4EF5-904C-BEEBF997CF8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0"/>
            <a:ext cx="7513163" cy="7002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3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6551-4A69-4AE1-99B2-4A5EA9F9C03B}"/>
              </a:ext>
            </a:extLst>
          </p:cNvPr>
          <p:cNvSpPr>
            <a:spLocks noGrp="1"/>
          </p:cNvSpPr>
          <p:nvPr>
            <p:ph type="title"/>
          </p:nvPr>
        </p:nvSpPr>
        <p:spPr>
          <a:xfrm>
            <a:off x="1244338" y="609600"/>
            <a:ext cx="8029664" cy="723900"/>
          </a:xfrm>
        </p:spPr>
        <p:txBody>
          <a:bodyPr/>
          <a:lstStyle/>
          <a:p>
            <a:r>
              <a:rPr lang="en-US" dirty="0"/>
              <a:t>       </a:t>
            </a:r>
            <a:r>
              <a:rPr lang="en-US" sz="2800" dirty="0">
                <a:solidFill>
                  <a:srgbClr val="FF0000"/>
                </a:solidFill>
              </a:rPr>
              <a:t>Analysis based on age </a:t>
            </a:r>
            <a:r>
              <a:rPr lang="en-US" sz="2400" dirty="0">
                <a:solidFill>
                  <a:srgbClr val="FF0000"/>
                </a:solidFill>
              </a:rPr>
              <a:t>group</a:t>
            </a:r>
            <a:endParaRPr lang="en-IN" dirty="0">
              <a:solidFill>
                <a:srgbClr val="FF0000"/>
              </a:solidFill>
            </a:endParaRPr>
          </a:p>
        </p:txBody>
      </p:sp>
      <p:sp>
        <p:nvSpPr>
          <p:cNvPr id="4" name="Content Placeholder 3">
            <a:extLst>
              <a:ext uri="{FF2B5EF4-FFF2-40B4-BE49-F238E27FC236}">
                <a16:creationId xmlns:a16="http://schemas.microsoft.com/office/drawing/2014/main" id="{9A7FF48E-C388-46AE-BEB5-9F90555A3D20}"/>
              </a:ext>
            </a:extLst>
          </p:cNvPr>
          <p:cNvSpPr>
            <a:spLocks noGrp="1"/>
          </p:cNvSpPr>
          <p:nvPr>
            <p:ph sz="half" idx="2"/>
          </p:nvPr>
        </p:nvSpPr>
        <p:spPr>
          <a:xfrm>
            <a:off x="7021910" y="1743075"/>
            <a:ext cx="2326448" cy="3371850"/>
          </a:xfrm>
        </p:spPr>
        <p:txBody>
          <a:bodyPr>
            <a:normAutofit fontScale="85000" lnSpcReduction="10000"/>
          </a:bodyPr>
          <a:lstStyle/>
          <a:p>
            <a:r>
              <a:rPr lang="en-US" dirty="0"/>
              <a:t>The age group of 50 plus is a very good target because:</a:t>
            </a:r>
          </a:p>
          <a:p>
            <a:r>
              <a:rPr lang="en-US" dirty="0"/>
              <a:t> They have taken the maximum number of loans</a:t>
            </a:r>
          </a:p>
          <a:p>
            <a:r>
              <a:rPr lang="en-US" dirty="0"/>
              <a:t>They have a low default rate</a:t>
            </a:r>
          </a:p>
          <a:p>
            <a:r>
              <a:rPr lang="en-US" dirty="0"/>
              <a:t>The age group of 20-30 is not a good target due to high default rate</a:t>
            </a:r>
            <a:endParaRPr lang="en-IN" dirty="0"/>
          </a:p>
        </p:txBody>
      </p:sp>
      <p:pic>
        <p:nvPicPr>
          <p:cNvPr id="8194" name="Picture 2">
            <a:extLst>
              <a:ext uri="{FF2B5EF4-FFF2-40B4-BE49-F238E27FC236}">
                <a16:creationId xmlns:a16="http://schemas.microsoft.com/office/drawing/2014/main" id="{89018360-40BB-463B-8A7A-8A5623DE523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041" y="1847655"/>
            <a:ext cx="6938869" cy="3676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41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998A-2B13-4BC1-98B5-0074F45BD07C}"/>
              </a:ext>
            </a:extLst>
          </p:cNvPr>
          <p:cNvSpPr>
            <a:spLocks noGrp="1"/>
          </p:cNvSpPr>
          <p:nvPr>
            <p:ph type="title"/>
          </p:nvPr>
        </p:nvSpPr>
        <p:spPr>
          <a:xfrm>
            <a:off x="1527142" y="609600"/>
            <a:ext cx="7746860" cy="578177"/>
          </a:xfrm>
        </p:spPr>
        <p:txBody>
          <a:bodyPr>
            <a:normAutofit fontScale="90000"/>
          </a:bodyPr>
          <a:lstStyle/>
          <a:p>
            <a:r>
              <a:rPr lang="en-US" dirty="0"/>
              <a:t>        </a:t>
            </a:r>
            <a:r>
              <a:rPr lang="en-US" sz="2800" dirty="0">
                <a:solidFill>
                  <a:srgbClr val="FF0000"/>
                </a:solidFill>
              </a:rPr>
              <a:t>Analysis based on Employment Year</a:t>
            </a:r>
            <a:endParaRPr lang="en-IN" dirty="0">
              <a:solidFill>
                <a:srgbClr val="FF0000"/>
              </a:solidFill>
            </a:endParaRPr>
          </a:p>
        </p:txBody>
      </p:sp>
      <p:sp>
        <p:nvSpPr>
          <p:cNvPr id="4" name="Content Placeholder 3">
            <a:extLst>
              <a:ext uri="{FF2B5EF4-FFF2-40B4-BE49-F238E27FC236}">
                <a16:creationId xmlns:a16="http://schemas.microsoft.com/office/drawing/2014/main" id="{0F382D37-8E3F-43A6-8808-BE6AB4686F50}"/>
              </a:ext>
            </a:extLst>
          </p:cNvPr>
          <p:cNvSpPr>
            <a:spLocks noGrp="1"/>
          </p:cNvSpPr>
          <p:nvPr>
            <p:ph sz="half" idx="2"/>
          </p:nvPr>
        </p:nvSpPr>
        <p:spPr>
          <a:xfrm>
            <a:off x="7689295" y="2122883"/>
            <a:ext cx="1942926" cy="1878010"/>
          </a:xfrm>
        </p:spPr>
        <p:txBody>
          <a:bodyPr>
            <a:normAutofit fontScale="77500" lnSpcReduction="20000"/>
          </a:bodyPr>
          <a:lstStyle/>
          <a:p>
            <a:r>
              <a:rPr lang="en-US" dirty="0"/>
              <a:t> People who have been employed for more than 30 years are least likely to default</a:t>
            </a:r>
          </a:p>
          <a:p>
            <a:r>
              <a:rPr lang="en-US" dirty="0"/>
              <a:t>Freshers are not a good target as they have a high default rate</a:t>
            </a:r>
            <a:endParaRPr lang="en-IN" dirty="0"/>
          </a:p>
        </p:txBody>
      </p:sp>
      <p:pic>
        <p:nvPicPr>
          <p:cNvPr id="9218" name="Picture 2">
            <a:extLst>
              <a:ext uri="{FF2B5EF4-FFF2-40B4-BE49-F238E27FC236}">
                <a16:creationId xmlns:a16="http://schemas.microsoft.com/office/drawing/2014/main" id="{EF2DFFCB-E9F1-46A7-95D0-4B9E6F14EF9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1930400"/>
            <a:ext cx="7746860" cy="404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9254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Organic</Template>
  <TotalTime>103</TotalTime>
  <Words>596</Words>
  <Application>Microsoft Macintosh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             Credit EDA Case Study</vt:lpstr>
      <vt:lpstr>       Categorical  Univariate Analysis                      Contract  type</vt:lpstr>
      <vt:lpstr>                  Gender Analysis </vt:lpstr>
      <vt:lpstr>         Analysis based on housing type</vt:lpstr>
      <vt:lpstr>        Analysis based on family status</vt:lpstr>
      <vt:lpstr>          Analysis based on education</vt:lpstr>
      <vt:lpstr>Based on Income type</vt:lpstr>
      <vt:lpstr>       Analysis based on age group</vt:lpstr>
      <vt:lpstr>        Analysis based on Employment Year</vt:lpstr>
      <vt:lpstr>           Analysis based on children count</vt:lpstr>
      <vt:lpstr>             Categorical Bivariate Analysis </vt:lpstr>
      <vt:lpstr>           Numerical Bivariate Analysis</vt:lpstr>
      <vt:lpstr>Bivariate analysis on Social Circle</vt:lpstr>
      <vt:lpstr>          Who are less likely to Default                            Good Targets</vt:lpstr>
      <vt:lpstr>                           Inference</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Arunit Mukherjee</dc:creator>
  <cp:lastModifiedBy>sandip patra</cp:lastModifiedBy>
  <cp:revision>9</cp:revision>
  <dcterms:created xsi:type="dcterms:W3CDTF">2020-10-24T17:14:11Z</dcterms:created>
  <dcterms:modified xsi:type="dcterms:W3CDTF">2020-10-24T21:36:50Z</dcterms:modified>
</cp:coreProperties>
</file>