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57" r:id="rId4"/>
    <p:sldId id="259" r:id="rId5"/>
    <p:sldId id="258" r:id="rId6"/>
    <p:sldId id="260" r:id="rId7"/>
    <p:sldId id="261" r:id="rId8"/>
    <p:sldId id="262" r:id="rId9"/>
    <p:sldId id="263" r:id="rId10"/>
    <p:sldId id="264" r:id="rId11"/>
    <p:sldId id="265" r:id="rId12"/>
    <p:sldId id="266" r:id="rId13"/>
    <p:sldId id="26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it Mukherjee" initials="AM" lastIdx="1" clrIdx="0">
    <p:extLst>
      <p:ext uri="{19B8F6BF-5375-455C-9EA6-DF929625EA0E}">
        <p15:presenceInfo xmlns:p15="http://schemas.microsoft.com/office/powerpoint/2012/main" userId="85912ba811b572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183425-AA6E-4A8D-961C-29B1891A462F}" v="17" dt="2020-10-24T18:26:51.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85" d="100"/>
          <a:sy n="85" d="100"/>
        </p:scale>
        <p:origin x="1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88547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110979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3523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1593152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5501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202303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28860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388873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290532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313323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423708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216155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168715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92484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200399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899815-1D09-4EF2-893F-BA749994C947}" type="datetimeFigureOut">
              <a:rPr lang="en-IN" smtClean="0"/>
              <a:t>02-01-2021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26A10C-F406-4025-B5A9-F0C215627AC3}" type="slidenum">
              <a:rPr lang="en-IN" smtClean="0"/>
              <a:t>‹#›</a:t>
            </a:fld>
            <a:endParaRPr lang="en-IN" dirty="0"/>
          </a:p>
        </p:txBody>
      </p:sp>
    </p:spTree>
    <p:extLst>
      <p:ext uri="{BB962C8B-B14F-4D97-AF65-F5344CB8AC3E}">
        <p14:creationId xmlns:p14="http://schemas.microsoft.com/office/powerpoint/2010/main" val="59516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899815-1D09-4EF2-893F-BA749994C947}" type="datetimeFigureOut">
              <a:rPr lang="en-IN" smtClean="0"/>
              <a:t>02-01-2021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26A10C-F406-4025-B5A9-F0C215627AC3}" type="slidenum">
              <a:rPr lang="en-IN" smtClean="0"/>
              <a:t>‹#›</a:t>
            </a:fld>
            <a:endParaRPr lang="en-IN" dirty="0"/>
          </a:p>
        </p:txBody>
      </p:sp>
    </p:spTree>
    <p:extLst>
      <p:ext uri="{BB962C8B-B14F-4D97-AF65-F5344CB8AC3E}">
        <p14:creationId xmlns:p14="http://schemas.microsoft.com/office/powerpoint/2010/main" val="272173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E3CB5C-F7B6-4933-B324-4001B0A5AC78}"/>
              </a:ext>
            </a:extLst>
          </p:cNvPr>
          <p:cNvSpPr>
            <a:spLocks noGrp="1"/>
          </p:cNvSpPr>
          <p:nvPr>
            <p:ph type="title"/>
          </p:nvPr>
        </p:nvSpPr>
        <p:spPr/>
        <p:txBody>
          <a:bodyPr/>
          <a:lstStyle/>
          <a:p>
            <a:r>
              <a:rPr lang="en-US" dirty="0"/>
              <a:t>             Clustering Case Study</a:t>
            </a:r>
            <a:endParaRPr lang="en-IN" dirty="0"/>
          </a:p>
        </p:txBody>
      </p:sp>
      <p:sp>
        <p:nvSpPr>
          <p:cNvPr id="8" name="Content Placeholder 7">
            <a:extLst>
              <a:ext uri="{FF2B5EF4-FFF2-40B4-BE49-F238E27FC236}">
                <a16:creationId xmlns:a16="http://schemas.microsoft.com/office/drawing/2014/main" id="{AFE0BF77-1AC7-41B2-BB7C-9CE13F1B8DC6}"/>
              </a:ext>
            </a:extLst>
          </p:cNvPr>
          <p:cNvSpPr>
            <a:spLocks noGrp="1"/>
          </p:cNvSpPr>
          <p:nvPr>
            <p:ph idx="1"/>
          </p:nvPr>
        </p:nvSpPr>
        <p:spPr>
          <a:xfrm>
            <a:off x="677334" y="1720322"/>
            <a:ext cx="8596668" cy="2185943"/>
          </a:xfrm>
        </p:spPr>
        <p:txBody>
          <a:bodyPr>
            <a:noAutofit/>
          </a:bodyPr>
          <a:lstStyle/>
          <a:p>
            <a:pPr algn="l"/>
            <a:r>
              <a:rPr lang="en-US" sz="1600" b="0" i="0" dirty="0">
                <a:solidFill>
                  <a:srgbClr val="333333"/>
                </a:solidFill>
                <a:effectLst/>
                <a:latin typeface="Merriweather"/>
              </a:rPr>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pPr algn="l"/>
            <a:r>
              <a:rPr lang="en-US" sz="1600" b="0" i="0" dirty="0">
                <a:solidFill>
                  <a:srgbClr val="333333"/>
                </a:solidFill>
                <a:effectLst/>
                <a:latin typeface="Merriweather"/>
              </a:rPr>
              <a:t>After the recent funding programs,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 </a:t>
            </a:r>
          </a:p>
          <a:p>
            <a:pPr algn="l"/>
            <a:r>
              <a:rPr lang="en-US" sz="1600" dirty="0">
                <a:solidFill>
                  <a:srgbClr val="333333"/>
                </a:solidFill>
                <a:latin typeface="Merriweather"/>
              </a:rPr>
              <a:t>The objective i</a:t>
            </a:r>
            <a:r>
              <a:rPr lang="en-US" sz="1600" b="0" i="0" dirty="0">
                <a:solidFill>
                  <a:srgbClr val="333333"/>
                </a:solidFill>
                <a:effectLst/>
                <a:latin typeface="Merriweather"/>
              </a:rPr>
              <a:t>s to categories the countries using some socio-economic and health factors that determine the overall development of the country and suggest to CEO the list of country to focus on.</a:t>
            </a:r>
          </a:p>
          <a:p>
            <a:endParaRPr lang="en-IN" sz="1600" dirty="0"/>
          </a:p>
        </p:txBody>
      </p:sp>
      <p:sp>
        <p:nvSpPr>
          <p:cNvPr id="4" name="Content Placeholder 7">
            <a:extLst>
              <a:ext uri="{FF2B5EF4-FFF2-40B4-BE49-F238E27FC236}">
                <a16:creationId xmlns:a16="http://schemas.microsoft.com/office/drawing/2014/main" id="{D4FE7630-228A-BF45-A834-62A2A9D613E3}"/>
              </a:ext>
            </a:extLst>
          </p:cNvPr>
          <p:cNvSpPr txBox="1">
            <a:spLocks/>
          </p:cNvSpPr>
          <p:nvPr/>
        </p:nvSpPr>
        <p:spPr>
          <a:xfrm>
            <a:off x="7184606" y="5055220"/>
            <a:ext cx="3779844" cy="21859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    Created by-</a:t>
            </a:r>
          </a:p>
          <a:p>
            <a:pPr lvl="1"/>
            <a:r>
              <a:rPr lang="en-IN" dirty="0"/>
              <a:t>Sandip Patra</a:t>
            </a:r>
          </a:p>
          <a:p>
            <a:endParaRPr lang="en-IN" dirty="0"/>
          </a:p>
        </p:txBody>
      </p:sp>
    </p:spTree>
    <p:extLst>
      <p:ext uri="{BB962C8B-B14F-4D97-AF65-F5344CB8AC3E}">
        <p14:creationId xmlns:p14="http://schemas.microsoft.com/office/powerpoint/2010/main" val="407038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671A5E-1401-49AA-B731-9AD151431164}"/>
              </a:ext>
            </a:extLst>
          </p:cNvPr>
          <p:cNvPicPr>
            <a:picLocks noChangeAspect="1"/>
          </p:cNvPicPr>
          <p:nvPr/>
        </p:nvPicPr>
        <p:blipFill>
          <a:blip r:embed="rId2"/>
          <a:stretch>
            <a:fillRect/>
          </a:stretch>
        </p:blipFill>
        <p:spPr>
          <a:xfrm>
            <a:off x="210033" y="127322"/>
            <a:ext cx="4049450" cy="2433898"/>
          </a:xfrm>
          <a:prstGeom prst="rect">
            <a:avLst/>
          </a:prstGeom>
        </p:spPr>
      </p:pic>
      <p:pic>
        <p:nvPicPr>
          <p:cNvPr id="11" name="Picture 10">
            <a:extLst>
              <a:ext uri="{FF2B5EF4-FFF2-40B4-BE49-F238E27FC236}">
                <a16:creationId xmlns:a16="http://schemas.microsoft.com/office/drawing/2014/main" id="{751FED2E-3879-4964-9284-2181B5156118}"/>
              </a:ext>
            </a:extLst>
          </p:cNvPr>
          <p:cNvPicPr>
            <a:picLocks noChangeAspect="1"/>
          </p:cNvPicPr>
          <p:nvPr/>
        </p:nvPicPr>
        <p:blipFill>
          <a:blip r:embed="rId3"/>
          <a:stretch>
            <a:fillRect/>
          </a:stretch>
        </p:blipFill>
        <p:spPr>
          <a:xfrm>
            <a:off x="5275259" y="127322"/>
            <a:ext cx="4579941" cy="2561220"/>
          </a:xfrm>
          <a:prstGeom prst="rect">
            <a:avLst/>
          </a:prstGeom>
        </p:spPr>
      </p:pic>
      <p:pic>
        <p:nvPicPr>
          <p:cNvPr id="13" name="Picture 12">
            <a:extLst>
              <a:ext uri="{FF2B5EF4-FFF2-40B4-BE49-F238E27FC236}">
                <a16:creationId xmlns:a16="http://schemas.microsoft.com/office/drawing/2014/main" id="{8827BA93-F2D4-46C8-8A19-A4E4E06DC385}"/>
              </a:ext>
            </a:extLst>
          </p:cNvPr>
          <p:cNvPicPr>
            <a:picLocks noChangeAspect="1"/>
          </p:cNvPicPr>
          <p:nvPr/>
        </p:nvPicPr>
        <p:blipFill>
          <a:blip r:embed="rId4"/>
          <a:stretch>
            <a:fillRect/>
          </a:stretch>
        </p:blipFill>
        <p:spPr>
          <a:xfrm>
            <a:off x="210033" y="2923821"/>
            <a:ext cx="4049450" cy="3230739"/>
          </a:xfrm>
          <a:prstGeom prst="rect">
            <a:avLst/>
          </a:prstGeom>
        </p:spPr>
      </p:pic>
      <p:pic>
        <p:nvPicPr>
          <p:cNvPr id="16" name="Picture 15">
            <a:extLst>
              <a:ext uri="{FF2B5EF4-FFF2-40B4-BE49-F238E27FC236}">
                <a16:creationId xmlns:a16="http://schemas.microsoft.com/office/drawing/2014/main" id="{5FD84539-2FB9-48E2-B3E7-C0263DCE7A5A}"/>
              </a:ext>
            </a:extLst>
          </p:cNvPr>
          <p:cNvPicPr>
            <a:picLocks noChangeAspect="1"/>
          </p:cNvPicPr>
          <p:nvPr/>
        </p:nvPicPr>
        <p:blipFill>
          <a:blip r:embed="rId5"/>
          <a:stretch>
            <a:fillRect/>
          </a:stretch>
        </p:blipFill>
        <p:spPr>
          <a:xfrm>
            <a:off x="4352079" y="5113989"/>
            <a:ext cx="5303439" cy="1266825"/>
          </a:xfrm>
          <a:prstGeom prst="rect">
            <a:avLst/>
          </a:prstGeom>
        </p:spPr>
      </p:pic>
      <p:sp>
        <p:nvSpPr>
          <p:cNvPr id="18" name="Title 1">
            <a:extLst>
              <a:ext uri="{FF2B5EF4-FFF2-40B4-BE49-F238E27FC236}">
                <a16:creationId xmlns:a16="http://schemas.microsoft.com/office/drawing/2014/main" id="{57B3E82A-C655-4BAC-AA9A-AAFABAAB65E5}"/>
              </a:ext>
            </a:extLst>
          </p:cNvPr>
          <p:cNvSpPr>
            <a:spLocks noGrp="1"/>
          </p:cNvSpPr>
          <p:nvPr>
            <p:ph type="title"/>
          </p:nvPr>
        </p:nvSpPr>
        <p:spPr>
          <a:xfrm>
            <a:off x="4444675" y="4576961"/>
            <a:ext cx="5303439" cy="1074056"/>
          </a:xfrm>
        </p:spPr>
        <p:txBody>
          <a:bodyPr>
            <a:normAutofit/>
          </a:bodyPr>
          <a:lstStyle/>
          <a:p>
            <a:r>
              <a:rPr lang="en-US" sz="2400" dirty="0">
                <a:solidFill>
                  <a:srgbClr val="FF0000"/>
                </a:solidFill>
              </a:rPr>
              <a:t>Observations-</a:t>
            </a:r>
            <a:endParaRPr lang="en-IN" sz="2400" dirty="0">
              <a:solidFill>
                <a:srgbClr val="FF0000"/>
              </a:solidFill>
            </a:endParaRPr>
          </a:p>
        </p:txBody>
      </p:sp>
    </p:spTree>
    <p:extLst>
      <p:ext uri="{BB962C8B-B14F-4D97-AF65-F5344CB8AC3E}">
        <p14:creationId xmlns:p14="http://schemas.microsoft.com/office/powerpoint/2010/main" val="58827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91EAF7-B6F3-4144-A1D5-2AEC062AF359}"/>
              </a:ext>
            </a:extLst>
          </p:cNvPr>
          <p:cNvPicPr>
            <a:picLocks noChangeAspect="1"/>
          </p:cNvPicPr>
          <p:nvPr/>
        </p:nvPicPr>
        <p:blipFill>
          <a:blip r:embed="rId2"/>
          <a:stretch>
            <a:fillRect/>
          </a:stretch>
        </p:blipFill>
        <p:spPr>
          <a:xfrm>
            <a:off x="351720" y="210609"/>
            <a:ext cx="8972902" cy="5667375"/>
          </a:xfrm>
          <a:prstGeom prst="rect">
            <a:avLst/>
          </a:prstGeom>
        </p:spPr>
      </p:pic>
    </p:spTree>
    <p:extLst>
      <p:ext uri="{BB962C8B-B14F-4D97-AF65-F5344CB8AC3E}">
        <p14:creationId xmlns:p14="http://schemas.microsoft.com/office/powerpoint/2010/main" val="285043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CE53A0-85D9-427E-AE29-DD9B0B36210C}"/>
              </a:ext>
            </a:extLst>
          </p:cNvPr>
          <p:cNvPicPr>
            <a:picLocks noChangeAspect="1"/>
          </p:cNvPicPr>
          <p:nvPr/>
        </p:nvPicPr>
        <p:blipFill>
          <a:blip r:embed="rId2"/>
          <a:stretch>
            <a:fillRect/>
          </a:stretch>
        </p:blipFill>
        <p:spPr>
          <a:xfrm>
            <a:off x="275741" y="133023"/>
            <a:ext cx="9161770" cy="6216977"/>
          </a:xfrm>
          <a:prstGeom prst="rect">
            <a:avLst/>
          </a:prstGeom>
        </p:spPr>
      </p:pic>
    </p:spTree>
    <p:extLst>
      <p:ext uri="{BB962C8B-B14F-4D97-AF65-F5344CB8AC3E}">
        <p14:creationId xmlns:p14="http://schemas.microsoft.com/office/powerpoint/2010/main" val="261852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B7A4-038B-4D1B-9A0A-BB085BF6A4B9}"/>
              </a:ext>
            </a:extLst>
          </p:cNvPr>
          <p:cNvSpPr>
            <a:spLocks noGrp="1"/>
          </p:cNvSpPr>
          <p:nvPr>
            <p:ph type="title"/>
          </p:nvPr>
        </p:nvSpPr>
        <p:spPr>
          <a:xfrm>
            <a:off x="481853" y="131896"/>
            <a:ext cx="7892877" cy="752475"/>
          </a:xfrm>
        </p:spPr>
        <p:txBody>
          <a:bodyPr>
            <a:normAutofit/>
          </a:bodyPr>
          <a:lstStyle/>
          <a:p>
            <a:r>
              <a:rPr lang="en-US" dirty="0">
                <a:solidFill>
                  <a:srgbClr val="FF0000"/>
                </a:solidFill>
              </a:rPr>
              <a:t>Recommendations</a:t>
            </a:r>
            <a:endParaRPr lang="en-IN" dirty="0">
              <a:solidFill>
                <a:srgbClr val="FF0000"/>
              </a:solidFill>
            </a:endParaRPr>
          </a:p>
        </p:txBody>
      </p:sp>
      <p:sp>
        <p:nvSpPr>
          <p:cNvPr id="4" name="Content Placeholder 3">
            <a:extLst>
              <a:ext uri="{FF2B5EF4-FFF2-40B4-BE49-F238E27FC236}">
                <a16:creationId xmlns:a16="http://schemas.microsoft.com/office/drawing/2014/main" id="{35529B3F-6067-45DC-B39D-7451FF9C3554}"/>
              </a:ext>
            </a:extLst>
          </p:cNvPr>
          <p:cNvSpPr>
            <a:spLocks noGrp="1"/>
          </p:cNvSpPr>
          <p:nvPr>
            <p:ph sz="half" idx="2"/>
          </p:nvPr>
        </p:nvSpPr>
        <p:spPr>
          <a:xfrm>
            <a:off x="481853" y="1178351"/>
            <a:ext cx="8858138" cy="4816049"/>
          </a:xfrm>
        </p:spPr>
        <p:txBody>
          <a:bodyPr>
            <a:normAutofit/>
          </a:bodyPr>
          <a:lstStyle/>
          <a:p>
            <a:r>
              <a:rPr lang="en-US" dirty="0"/>
              <a:t>From the examination performed, We can see that low income individuals have high child mortality, so CEO should focus more on low income nations</a:t>
            </a:r>
          </a:p>
          <a:p>
            <a:r>
              <a:rPr lang="en-US" dirty="0"/>
              <a:t>We could likewise observe Low GDP per capita nations are not having a lot of import and export of good and services. Those nations additionally should be focused.</a:t>
            </a:r>
          </a:p>
          <a:p>
            <a:r>
              <a:rPr lang="en-US" dirty="0"/>
              <a:t>There are a few nations which spend well on wellbeing for individuals living in that nation. For ex: US. Such nations can be skipped. Furthermore, center more around Burundi, Congo, Dem. Rep where the absolute wellbeing spending is excessively less.</a:t>
            </a:r>
          </a:p>
          <a:p>
            <a:r>
              <a:rPr lang="en-US" dirty="0"/>
              <a:t>In the event that the all-out fruitfulness is less the existence expectancy is more. Haiti is the nation having extremely low life anticipation, and high child mortality. Its great to have less kids per woman, so that they could be taken care of well.</a:t>
            </a:r>
            <a:endParaRPr lang="en-IN" dirty="0"/>
          </a:p>
        </p:txBody>
      </p:sp>
    </p:spTree>
    <p:extLst>
      <p:ext uri="{BB962C8B-B14F-4D97-AF65-F5344CB8AC3E}">
        <p14:creationId xmlns:p14="http://schemas.microsoft.com/office/powerpoint/2010/main" val="334507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81D7-C01D-412A-968E-20715049F22C}"/>
              </a:ext>
            </a:extLst>
          </p:cNvPr>
          <p:cNvSpPr>
            <a:spLocks noGrp="1"/>
          </p:cNvSpPr>
          <p:nvPr>
            <p:ph type="title"/>
          </p:nvPr>
        </p:nvSpPr>
        <p:spPr>
          <a:xfrm>
            <a:off x="702386" y="2108200"/>
            <a:ext cx="8596668" cy="1320800"/>
          </a:xfrm>
        </p:spPr>
        <p:txBody>
          <a:bodyPr/>
          <a:lstStyle/>
          <a:p>
            <a:r>
              <a:rPr lang="en-US" dirty="0"/>
              <a:t>                       Thank you</a:t>
            </a:r>
            <a:br>
              <a:rPr lang="en-US" dirty="0"/>
            </a:br>
            <a:endParaRPr lang="en-IN" dirty="0">
              <a:solidFill>
                <a:schemeClr val="accent5"/>
              </a:solidFill>
            </a:endParaRPr>
          </a:p>
        </p:txBody>
      </p:sp>
    </p:spTree>
    <p:extLst>
      <p:ext uri="{BB962C8B-B14F-4D97-AF65-F5344CB8AC3E}">
        <p14:creationId xmlns:p14="http://schemas.microsoft.com/office/powerpoint/2010/main" val="183746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727E9CE-67E4-4718-8014-443D6E7A792A}"/>
              </a:ext>
            </a:extLst>
          </p:cNvPr>
          <p:cNvSpPr>
            <a:spLocks noGrp="1"/>
          </p:cNvSpPr>
          <p:nvPr>
            <p:ph type="title"/>
          </p:nvPr>
        </p:nvSpPr>
        <p:spPr>
          <a:xfrm>
            <a:off x="677334" y="609600"/>
            <a:ext cx="8596668" cy="962025"/>
          </a:xfrm>
        </p:spPr>
        <p:txBody>
          <a:bodyPr>
            <a:normAutofit/>
          </a:bodyPr>
          <a:lstStyle/>
          <a:p>
            <a:r>
              <a:rPr lang="en-US" dirty="0"/>
              <a:t>       Correlation Analysis</a:t>
            </a:r>
            <a:endParaRPr lang="en-IN" dirty="0"/>
          </a:p>
        </p:txBody>
      </p:sp>
      <p:sp>
        <p:nvSpPr>
          <p:cNvPr id="21" name="Content Placeholder 20">
            <a:extLst>
              <a:ext uri="{FF2B5EF4-FFF2-40B4-BE49-F238E27FC236}">
                <a16:creationId xmlns:a16="http://schemas.microsoft.com/office/drawing/2014/main" id="{52954357-4013-414F-87D0-F5E5E8CE2ACC}"/>
              </a:ext>
            </a:extLst>
          </p:cNvPr>
          <p:cNvSpPr>
            <a:spLocks noGrp="1"/>
          </p:cNvSpPr>
          <p:nvPr>
            <p:ph sz="half" idx="2"/>
          </p:nvPr>
        </p:nvSpPr>
        <p:spPr>
          <a:xfrm>
            <a:off x="7315200" y="1774282"/>
            <a:ext cx="3235154" cy="2646890"/>
          </a:xfrm>
        </p:spPr>
        <p:txBody>
          <a:bodyPr>
            <a:normAutofit fontScale="85000" lnSpcReduction="20000"/>
          </a:bodyPr>
          <a:lstStyle/>
          <a:p>
            <a:r>
              <a:rPr lang="en-US" dirty="0"/>
              <a:t>Points to be concluded:</a:t>
            </a:r>
          </a:p>
          <a:p>
            <a:r>
              <a:rPr lang="en-US" dirty="0"/>
              <a:t>Child mortality is also in strong negative correlation with life expectancy.</a:t>
            </a:r>
          </a:p>
          <a:p>
            <a:r>
              <a:rPr lang="en-US" dirty="0"/>
              <a:t>Child mortality is highly correlated with total fertility with the correlation coefficient of 0.85</a:t>
            </a:r>
          </a:p>
          <a:p>
            <a:r>
              <a:rPr lang="en-US" dirty="0"/>
              <a:t>Life expectancy has strong negative correlation with total fertility of about -0.76</a:t>
            </a:r>
          </a:p>
          <a:p>
            <a:endParaRPr lang="en-IN" dirty="0"/>
          </a:p>
        </p:txBody>
      </p:sp>
      <p:sp>
        <p:nvSpPr>
          <p:cNvPr id="2" name="Content Placeholder 1">
            <a:extLst>
              <a:ext uri="{FF2B5EF4-FFF2-40B4-BE49-F238E27FC236}">
                <a16:creationId xmlns:a16="http://schemas.microsoft.com/office/drawing/2014/main" id="{B099E4B9-D459-46D4-A01E-16F41F5C0F53}"/>
              </a:ext>
            </a:extLst>
          </p:cNvPr>
          <p:cNvSpPr>
            <a:spLocks noGrp="1"/>
          </p:cNvSpPr>
          <p:nvPr>
            <p:ph sz="half" idx="1"/>
          </p:nvPr>
        </p:nvSpPr>
        <p:spPr/>
        <p:txBody>
          <a:bodyPr>
            <a:normAutofit fontScale="85000" lnSpcReduction="20000"/>
          </a:bodyPr>
          <a:lstStyle/>
          <a:p>
            <a:endParaRPr lang="en-US" dirty="0"/>
          </a:p>
        </p:txBody>
      </p:sp>
      <p:pic>
        <p:nvPicPr>
          <p:cNvPr id="4" name="Picture 3">
            <a:extLst>
              <a:ext uri="{FF2B5EF4-FFF2-40B4-BE49-F238E27FC236}">
                <a16:creationId xmlns:a16="http://schemas.microsoft.com/office/drawing/2014/main" id="{88F7C573-B842-497E-BD56-6DC70E71C2E3}"/>
              </a:ext>
            </a:extLst>
          </p:cNvPr>
          <p:cNvPicPr>
            <a:picLocks noChangeAspect="1"/>
          </p:cNvPicPr>
          <p:nvPr/>
        </p:nvPicPr>
        <p:blipFill>
          <a:blip r:embed="rId2"/>
          <a:stretch>
            <a:fillRect/>
          </a:stretch>
        </p:blipFill>
        <p:spPr>
          <a:xfrm>
            <a:off x="0" y="1238712"/>
            <a:ext cx="7416800" cy="5724525"/>
          </a:xfrm>
          <a:prstGeom prst="rect">
            <a:avLst/>
          </a:prstGeom>
        </p:spPr>
      </p:pic>
    </p:spTree>
    <p:extLst>
      <p:ext uri="{BB962C8B-B14F-4D97-AF65-F5344CB8AC3E}">
        <p14:creationId xmlns:p14="http://schemas.microsoft.com/office/powerpoint/2010/main" val="6563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2FD5-8A96-4991-9D6A-D0549705799F}"/>
              </a:ext>
            </a:extLst>
          </p:cNvPr>
          <p:cNvSpPr>
            <a:spLocks noGrp="1"/>
          </p:cNvSpPr>
          <p:nvPr>
            <p:ph type="title"/>
          </p:nvPr>
        </p:nvSpPr>
        <p:spPr/>
        <p:txBody>
          <a:bodyPr/>
          <a:lstStyle/>
          <a:p>
            <a:r>
              <a:rPr lang="en-US" sz="2800" dirty="0">
                <a:solidFill>
                  <a:srgbClr val="FF0000"/>
                </a:solidFill>
              </a:rPr>
              <a:t>					Income vs Child Mortality Analysis </a:t>
            </a:r>
            <a:endParaRPr lang="en-IN" dirty="0"/>
          </a:p>
        </p:txBody>
      </p:sp>
      <p:sp>
        <p:nvSpPr>
          <p:cNvPr id="4" name="Content Placeholder 3">
            <a:extLst>
              <a:ext uri="{FF2B5EF4-FFF2-40B4-BE49-F238E27FC236}">
                <a16:creationId xmlns:a16="http://schemas.microsoft.com/office/drawing/2014/main" id="{08724F16-5E17-4D19-B09E-ADF336E97B5D}"/>
              </a:ext>
            </a:extLst>
          </p:cNvPr>
          <p:cNvSpPr>
            <a:spLocks noGrp="1"/>
          </p:cNvSpPr>
          <p:nvPr>
            <p:ph sz="half" idx="2"/>
          </p:nvPr>
        </p:nvSpPr>
        <p:spPr>
          <a:xfrm>
            <a:off x="677334" y="4708096"/>
            <a:ext cx="8839199" cy="2366896"/>
          </a:xfrm>
        </p:spPr>
        <p:txBody>
          <a:bodyPr>
            <a:normAutofit/>
          </a:bodyPr>
          <a:lstStyle/>
          <a:p>
            <a:r>
              <a:rPr lang="en-US" dirty="0"/>
              <a:t>From the plots above We can see that low income people have high child mortality, which means death of children under age 5 is more, where there is a low income </a:t>
            </a:r>
          </a:p>
          <a:p>
            <a:r>
              <a:rPr lang="en-US" dirty="0"/>
              <a:t>In the second plot we can see that, high fertility rate for a woman and low income have high child mortality</a:t>
            </a:r>
            <a:endParaRPr lang="en-IN" dirty="0"/>
          </a:p>
        </p:txBody>
      </p:sp>
      <p:pic>
        <p:nvPicPr>
          <p:cNvPr id="6" name="Picture 5">
            <a:extLst>
              <a:ext uri="{FF2B5EF4-FFF2-40B4-BE49-F238E27FC236}">
                <a16:creationId xmlns:a16="http://schemas.microsoft.com/office/drawing/2014/main" id="{62252D72-02BE-4CFB-BBF0-9CF933209940}"/>
              </a:ext>
            </a:extLst>
          </p:cNvPr>
          <p:cNvPicPr>
            <a:picLocks noChangeAspect="1"/>
          </p:cNvPicPr>
          <p:nvPr/>
        </p:nvPicPr>
        <p:blipFill>
          <a:blip r:embed="rId2"/>
          <a:stretch>
            <a:fillRect/>
          </a:stretch>
        </p:blipFill>
        <p:spPr>
          <a:xfrm>
            <a:off x="0" y="1270000"/>
            <a:ext cx="9639300" cy="3295650"/>
          </a:xfrm>
          <a:prstGeom prst="rect">
            <a:avLst/>
          </a:prstGeom>
        </p:spPr>
      </p:pic>
    </p:spTree>
    <p:extLst>
      <p:ext uri="{BB962C8B-B14F-4D97-AF65-F5344CB8AC3E}">
        <p14:creationId xmlns:p14="http://schemas.microsoft.com/office/powerpoint/2010/main" val="136902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BDF3-7DBC-4982-9915-03C88F50F605}"/>
              </a:ext>
            </a:extLst>
          </p:cNvPr>
          <p:cNvSpPr>
            <a:spLocks noGrp="1"/>
          </p:cNvSpPr>
          <p:nvPr>
            <p:ph type="title"/>
          </p:nvPr>
        </p:nvSpPr>
        <p:spPr/>
        <p:txBody>
          <a:bodyPr/>
          <a:lstStyle/>
          <a:p>
            <a:r>
              <a:rPr lang="en-US" dirty="0">
                <a:solidFill>
                  <a:srgbClr val="FF0000"/>
                </a:solidFill>
              </a:rPr>
              <a:t>         Country vs Child Mortality</a:t>
            </a:r>
            <a:endParaRPr lang="en-IN" dirty="0">
              <a:solidFill>
                <a:srgbClr val="FF0000"/>
              </a:solidFill>
            </a:endParaRPr>
          </a:p>
        </p:txBody>
      </p:sp>
      <p:sp>
        <p:nvSpPr>
          <p:cNvPr id="4" name="Content Placeholder 3">
            <a:extLst>
              <a:ext uri="{FF2B5EF4-FFF2-40B4-BE49-F238E27FC236}">
                <a16:creationId xmlns:a16="http://schemas.microsoft.com/office/drawing/2014/main" id="{B7485F81-29F5-4470-9788-C4A244874A6C}"/>
              </a:ext>
            </a:extLst>
          </p:cNvPr>
          <p:cNvSpPr>
            <a:spLocks noGrp="1"/>
          </p:cNvSpPr>
          <p:nvPr>
            <p:ph sz="half" idx="2"/>
          </p:nvPr>
        </p:nvSpPr>
        <p:spPr>
          <a:xfrm>
            <a:off x="244938" y="4477121"/>
            <a:ext cx="9029063" cy="2380879"/>
          </a:xfrm>
        </p:spPr>
        <p:txBody>
          <a:bodyPr>
            <a:normAutofit/>
          </a:bodyPr>
          <a:lstStyle/>
          <a:p>
            <a:r>
              <a:rPr lang="en-US" dirty="0"/>
              <a:t>Haiti is a country with highest child mortality of around 208 out of 1000 live births. Next comes Sierra Leone</a:t>
            </a:r>
            <a:r>
              <a:rPr lang="en-IN" dirty="0"/>
              <a:t> </a:t>
            </a:r>
          </a:p>
          <a:p>
            <a:r>
              <a:rPr lang="en-US" dirty="0"/>
              <a:t>Iceland, Luxembourg, Singapore are the countries with less child mortality</a:t>
            </a:r>
            <a:endParaRPr lang="en-IN" dirty="0"/>
          </a:p>
        </p:txBody>
      </p:sp>
      <p:pic>
        <p:nvPicPr>
          <p:cNvPr id="6" name="Picture 5">
            <a:extLst>
              <a:ext uri="{FF2B5EF4-FFF2-40B4-BE49-F238E27FC236}">
                <a16:creationId xmlns:a16="http://schemas.microsoft.com/office/drawing/2014/main" id="{B6156477-32AE-4E96-B228-0C3D9BE319F8}"/>
              </a:ext>
            </a:extLst>
          </p:cNvPr>
          <p:cNvPicPr>
            <a:picLocks noChangeAspect="1"/>
          </p:cNvPicPr>
          <p:nvPr/>
        </p:nvPicPr>
        <p:blipFill>
          <a:blip r:embed="rId2"/>
          <a:stretch>
            <a:fillRect/>
          </a:stretch>
        </p:blipFill>
        <p:spPr>
          <a:xfrm>
            <a:off x="0" y="1270000"/>
            <a:ext cx="9477375" cy="3209925"/>
          </a:xfrm>
          <a:prstGeom prst="rect">
            <a:avLst/>
          </a:prstGeom>
        </p:spPr>
      </p:pic>
    </p:spTree>
    <p:extLst>
      <p:ext uri="{BB962C8B-B14F-4D97-AF65-F5344CB8AC3E}">
        <p14:creationId xmlns:p14="http://schemas.microsoft.com/office/powerpoint/2010/main" val="191768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F1FD-B884-4A12-833B-B3335F8E239C}"/>
              </a:ext>
            </a:extLst>
          </p:cNvPr>
          <p:cNvSpPr>
            <a:spLocks noGrp="1"/>
          </p:cNvSpPr>
          <p:nvPr>
            <p:ph type="title"/>
          </p:nvPr>
        </p:nvSpPr>
        <p:spPr>
          <a:xfrm>
            <a:off x="677334" y="609600"/>
            <a:ext cx="8353544" cy="914048"/>
          </a:xfrm>
        </p:spPr>
        <p:txBody>
          <a:bodyPr/>
          <a:lstStyle/>
          <a:p>
            <a:r>
              <a:rPr lang="en-US" dirty="0"/>
              <a:t>        </a:t>
            </a:r>
            <a:r>
              <a:rPr lang="en-US" dirty="0">
                <a:solidFill>
                  <a:srgbClr val="FF0000"/>
                </a:solidFill>
              </a:rPr>
              <a:t>Country vs Income</a:t>
            </a:r>
            <a:endParaRPr lang="en-IN" dirty="0"/>
          </a:p>
        </p:txBody>
      </p:sp>
      <p:sp>
        <p:nvSpPr>
          <p:cNvPr id="4" name="Content Placeholder 3">
            <a:extLst>
              <a:ext uri="{FF2B5EF4-FFF2-40B4-BE49-F238E27FC236}">
                <a16:creationId xmlns:a16="http://schemas.microsoft.com/office/drawing/2014/main" id="{6314D60F-507C-4AFC-A4BD-0D69D132191D}"/>
              </a:ext>
            </a:extLst>
          </p:cNvPr>
          <p:cNvSpPr>
            <a:spLocks noGrp="1"/>
          </p:cNvSpPr>
          <p:nvPr>
            <p:ph sz="half" idx="2"/>
          </p:nvPr>
        </p:nvSpPr>
        <p:spPr>
          <a:xfrm>
            <a:off x="292580" y="4459112"/>
            <a:ext cx="9111064" cy="2398888"/>
          </a:xfrm>
        </p:spPr>
        <p:txBody>
          <a:bodyPr/>
          <a:lstStyle/>
          <a:p>
            <a:r>
              <a:rPr lang="en-US" dirty="0"/>
              <a:t>Net income per person is more in Qatar which is 125000</a:t>
            </a:r>
          </a:p>
          <a:p>
            <a:r>
              <a:rPr lang="en-US" dirty="0"/>
              <a:t>Congo, Democratic Republic and Liberia has less income</a:t>
            </a:r>
            <a:r>
              <a:rPr lang="en-IN" dirty="0"/>
              <a:t>.</a:t>
            </a:r>
          </a:p>
        </p:txBody>
      </p:sp>
      <p:pic>
        <p:nvPicPr>
          <p:cNvPr id="6" name="Picture 5">
            <a:extLst>
              <a:ext uri="{FF2B5EF4-FFF2-40B4-BE49-F238E27FC236}">
                <a16:creationId xmlns:a16="http://schemas.microsoft.com/office/drawing/2014/main" id="{5CCB8BE5-A77E-4A5B-9E9E-A575E31E244E}"/>
              </a:ext>
            </a:extLst>
          </p:cNvPr>
          <p:cNvPicPr>
            <a:picLocks noChangeAspect="1"/>
          </p:cNvPicPr>
          <p:nvPr/>
        </p:nvPicPr>
        <p:blipFill>
          <a:blip r:embed="rId2"/>
          <a:stretch>
            <a:fillRect/>
          </a:stretch>
        </p:blipFill>
        <p:spPr>
          <a:xfrm>
            <a:off x="0" y="1230137"/>
            <a:ext cx="9572625" cy="3228975"/>
          </a:xfrm>
          <a:prstGeom prst="rect">
            <a:avLst/>
          </a:prstGeom>
        </p:spPr>
      </p:pic>
    </p:spTree>
    <p:extLst>
      <p:ext uri="{BB962C8B-B14F-4D97-AF65-F5344CB8AC3E}">
        <p14:creationId xmlns:p14="http://schemas.microsoft.com/office/powerpoint/2010/main" val="366803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0E0D-493D-457F-90B6-0E75A76436D7}"/>
              </a:ext>
            </a:extLst>
          </p:cNvPr>
          <p:cNvSpPr>
            <a:spLocks noGrp="1"/>
          </p:cNvSpPr>
          <p:nvPr>
            <p:ph type="title"/>
          </p:nvPr>
        </p:nvSpPr>
        <p:spPr>
          <a:xfrm>
            <a:off x="791852" y="609600"/>
            <a:ext cx="8482150" cy="1074056"/>
          </a:xfrm>
        </p:spPr>
        <p:txBody>
          <a:bodyPr/>
          <a:lstStyle/>
          <a:p>
            <a:r>
              <a:rPr lang="en-US" dirty="0"/>
              <a:t>          </a:t>
            </a:r>
            <a:r>
              <a:rPr lang="en-US" dirty="0">
                <a:solidFill>
                  <a:srgbClr val="FF0000"/>
                </a:solidFill>
              </a:rPr>
              <a:t>Country vs Imports</a:t>
            </a:r>
            <a:endParaRPr lang="en-IN" dirty="0">
              <a:solidFill>
                <a:srgbClr val="FF0000"/>
              </a:solidFill>
            </a:endParaRPr>
          </a:p>
        </p:txBody>
      </p:sp>
      <p:sp>
        <p:nvSpPr>
          <p:cNvPr id="4" name="Content Placeholder 3">
            <a:extLst>
              <a:ext uri="{FF2B5EF4-FFF2-40B4-BE49-F238E27FC236}">
                <a16:creationId xmlns:a16="http://schemas.microsoft.com/office/drawing/2014/main" id="{69C4BC0C-498D-49C9-89AF-02C2F600480C}"/>
              </a:ext>
            </a:extLst>
          </p:cNvPr>
          <p:cNvSpPr>
            <a:spLocks noGrp="1"/>
          </p:cNvSpPr>
          <p:nvPr>
            <p:ph sz="half" idx="2"/>
          </p:nvPr>
        </p:nvSpPr>
        <p:spPr>
          <a:xfrm>
            <a:off x="6994689" y="2158738"/>
            <a:ext cx="2279313" cy="3676454"/>
          </a:xfrm>
        </p:spPr>
        <p:txBody>
          <a:bodyPr>
            <a:normAutofit/>
          </a:bodyPr>
          <a:lstStyle/>
          <a:p>
            <a:r>
              <a:rPr lang="en-US" dirty="0"/>
              <a:t>Luxembourg has most imports of goods and services of about 149100 per capita</a:t>
            </a:r>
          </a:p>
          <a:p>
            <a:r>
              <a:rPr lang="en-US" dirty="0"/>
              <a:t>Myanmar has very less import of goods and services of about 0.6511 per capita</a:t>
            </a:r>
            <a:endParaRPr lang="en-IN" dirty="0"/>
          </a:p>
        </p:txBody>
      </p:sp>
      <p:pic>
        <p:nvPicPr>
          <p:cNvPr id="6" name="Picture 5">
            <a:extLst>
              <a:ext uri="{FF2B5EF4-FFF2-40B4-BE49-F238E27FC236}">
                <a16:creationId xmlns:a16="http://schemas.microsoft.com/office/drawing/2014/main" id="{334ED76D-C760-449C-8C4F-F7B6D8868BAD}"/>
              </a:ext>
            </a:extLst>
          </p:cNvPr>
          <p:cNvPicPr>
            <a:picLocks noChangeAspect="1"/>
          </p:cNvPicPr>
          <p:nvPr/>
        </p:nvPicPr>
        <p:blipFill>
          <a:blip r:embed="rId2"/>
          <a:stretch>
            <a:fillRect/>
          </a:stretch>
        </p:blipFill>
        <p:spPr>
          <a:xfrm>
            <a:off x="791852" y="1538287"/>
            <a:ext cx="5505450" cy="3781425"/>
          </a:xfrm>
          <a:prstGeom prst="rect">
            <a:avLst/>
          </a:prstGeom>
        </p:spPr>
      </p:pic>
    </p:spTree>
    <p:extLst>
      <p:ext uri="{BB962C8B-B14F-4D97-AF65-F5344CB8AC3E}">
        <p14:creationId xmlns:p14="http://schemas.microsoft.com/office/powerpoint/2010/main" val="169714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428419-07EB-41FF-9B90-39671B4860F8}"/>
              </a:ext>
            </a:extLst>
          </p:cNvPr>
          <p:cNvSpPr>
            <a:spLocks noGrp="1"/>
          </p:cNvSpPr>
          <p:nvPr>
            <p:ph type="title"/>
          </p:nvPr>
        </p:nvSpPr>
        <p:spPr/>
        <p:txBody>
          <a:bodyPr>
            <a:normAutofit/>
          </a:bodyPr>
          <a:lstStyle/>
          <a:p>
            <a:r>
              <a:rPr lang="en-US" dirty="0">
                <a:solidFill>
                  <a:srgbClr val="FF0000"/>
                </a:solidFill>
              </a:rPr>
              <a:t>						K-mean clustering</a:t>
            </a:r>
          </a:p>
        </p:txBody>
      </p:sp>
      <p:pic>
        <p:nvPicPr>
          <p:cNvPr id="10" name="Picture 9">
            <a:extLst>
              <a:ext uri="{FF2B5EF4-FFF2-40B4-BE49-F238E27FC236}">
                <a16:creationId xmlns:a16="http://schemas.microsoft.com/office/drawing/2014/main" id="{DFB5CAF3-0F10-4ECF-8D2A-D3FA31B120B7}"/>
              </a:ext>
            </a:extLst>
          </p:cNvPr>
          <p:cNvPicPr>
            <a:picLocks noChangeAspect="1"/>
          </p:cNvPicPr>
          <p:nvPr/>
        </p:nvPicPr>
        <p:blipFill>
          <a:blip r:embed="rId2"/>
          <a:stretch>
            <a:fillRect/>
          </a:stretch>
        </p:blipFill>
        <p:spPr>
          <a:xfrm>
            <a:off x="583495" y="1270000"/>
            <a:ext cx="8820149" cy="4667956"/>
          </a:xfrm>
          <a:prstGeom prst="rect">
            <a:avLst/>
          </a:prstGeom>
        </p:spPr>
      </p:pic>
    </p:spTree>
    <p:extLst>
      <p:ext uri="{BB962C8B-B14F-4D97-AF65-F5344CB8AC3E}">
        <p14:creationId xmlns:p14="http://schemas.microsoft.com/office/powerpoint/2010/main" val="30983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6551-4A69-4AE1-99B2-4A5EA9F9C03B}"/>
              </a:ext>
            </a:extLst>
          </p:cNvPr>
          <p:cNvSpPr>
            <a:spLocks noGrp="1"/>
          </p:cNvSpPr>
          <p:nvPr>
            <p:ph type="title"/>
          </p:nvPr>
        </p:nvSpPr>
        <p:spPr>
          <a:xfrm>
            <a:off x="0" y="316089"/>
            <a:ext cx="8029664" cy="723900"/>
          </a:xfrm>
        </p:spPr>
        <p:txBody>
          <a:bodyPr>
            <a:normAutofit/>
          </a:bodyPr>
          <a:lstStyle/>
          <a:p>
            <a:r>
              <a:rPr lang="en-US" dirty="0"/>
              <a:t>       </a:t>
            </a:r>
            <a:r>
              <a:rPr lang="en-US" dirty="0">
                <a:solidFill>
                  <a:srgbClr val="FF0000"/>
                </a:solidFill>
              </a:rPr>
              <a:t>Plotting the clusters</a:t>
            </a:r>
            <a:endParaRPr lang="en-IN" dirty="0">
              <a:solidFill>
                <a:srgbClr val="FF0000"/>
              </a:solidFill>
            </a:endParaRPr>
          </a:p>
        </p:txBody>
      </p:sp>
      <p:pic>
        <p:nvPicPr>
          <p:cNvPr id="8" name="Picture 7">
            <a:extLst>
              <a:ext uri="{FF2B5EF4-FFF2-40B4-BE49-F238E27FC236}">
                <a16:creationId xmlns:a16="http://schemas.microsoft.com/office/drawing/2014/main" id="{38467828-C462-49D2-B1D0-43D238C64033}"/>
              </a:ext>
            </a:extLst>
          </p:cNvPr>
          <p:cNvPicPr>
            <a:picLocks noChangeAspect="1"/>
          </p:cNvPicPr>
          <p:nvPr/>
        </p:nvPicPr>
        <p:blipFill>
          <a:blip r:embed="rId2"/>
          <a:stretch>
            <a:fillRect/>
          </a:stretch>
        </p:blipFill>
        <p:spPr>
          <a:xfrm>
            <a:off x="384517" y="1880820"/>
            <a:ext cx="5711483" cy="3952874"/>
          </a:xfrm>
          <a:prstGeom prst="rect">
            <a:avLst/>
          </a:prstGeom>
        </p:spPr>
      </p:pic>
      <p:pic>
        <p:nvPicPr>
          <p:cNvPr id="10" name="Picture 9">
            <a:extLst>
              <a:ext uri="{FF2B5EF4-FFF2-40B4-BE49-F238E27FC236}">
                <a16:creationId xmlns:a16="http://schemas.microsoft.com/office/drawing/2014/main" id="{56E06F52-1572-42D1-BD5F-FBD14F150C4C}"/>
              </a:ext>
            </a:extLst>
          </p:cNvPr>
          <p:cNvPicPr>
            <a:picLocks noChangeAspect="1"/>
          </p:cNvPicPr>
          <p:nvPr/>
        </p:nvPicPr>
        <p:blipFill>
          <a:blip r:embed="rId3"/>
          <a:stretch>
            <a:fillRect/>
          </a:stretch>
        </p:blipFill>
        <p:spPr>
          <a:xfrm>
            <a:off x="5861539" y="1880819"/>
            <a:ext cx="5303520" cy="3952875"/>
          </a:xfrm>
          <a:prstGeom prst="rect">
            <a:avLst/>
          </a:prstGeom>
        </p:spPr>
      </p:pic>
    </p:spTree>
    <p:extLst>
      <p:ext uri="{BB962C8B-B14F-4D97-AF65-F5344CB8AC3E}">
        <p14:creationId xmlns:p14="http://schemas.microsoft.com/office/powerpoint/2010/main" val="259341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04C77AA4-B197-4FEE-BEC9-36CE0492743B}"/>
              </a:ext>
            </a:extLst>
          </p:cNvPr>
          <p:cNvSpPr>
            <a:spLocks noGrp="1"/>
          </p:cNvSpPr>
          <p:nvPr>
            <p:ph type="title"/>
          </p:nvPr>
        </p:nvSpPr>
        <p:spPr>
          <a:xfrm>
            <a:off x="-1027289" y="293511"/>
            <a:ext cx="8596668" cy="1320800"/>
          </a:xfrm>
        </p:spPr>
        <p:txBody>
          <a:bodyPr/>
          <a:lstStyle/>
          <a:p>
            <a:r>
              <a:rPr lang="en-US" sz="2800" dirty="0">
                <a:solidFill>
                  <a:srgbClr val="FF0000"/>
                </a:solidFill>
              </a:rPr>
              <a:t>						</a:t>
            </a:r>
            <a:r>
              <a:rPr lang="en-US" dirty="0">
                <a:solidFill>
                  <a:srgbClr val="FF0000"/>
                </a:solidFill>
              </a:rPr>
              <a:t>Hierarchical Clustering</a:t>
            </a:r>
            <a:br>
              <a:rPr lang="en-US" sz="2800" dirty="0">
                <a:solidFill>
                  <a:srgbClr val="FF0000"/>
                </a:solidFill>
              </a:rPr>
            </a:br>
            <a:endParaRPr lang="en-US" sz="2800" dirty="0">
              <a:solidFill>
                <a:srgbClr val="FF0000"/>
              </a:solidFill>
            </a:endParaRPr>
          </a:p>
        </p:txBody>
      </p:sp>
      <p:pic>
        <p:nvPicPr>
          <p:cNvPr id="13" name="Picture 12">
            <a:extLst>
              <a:ext uri="{FF2B5EF4-FFF2-40B4-BE49-F238E27FC236}">
                <a16:creationId xmlns:a16="http://schemas.microsoft.com/office/drawing/2014/main" id="{987055D4-548B-43A9-868C-D412D708BD76}"/>
              </a:ext>
            </a:extLst>
          </p:cNvPr>
          <p:cNvPicPr>
            <a:picLocks noChangeAspect="1"/>
          </p:cNvPicPr>
          <p:nvPr/>
        </p:nvPicPr>
        <p:blipFill>
          <a:blip r:embed="rId2"/>
          <a:stretch>
            <a:fillRect/>
          </a:stretch>
        </p:blipFill>
        <p:spPr>
          <a:xfrm>
            <a:off x="269851" y="1270000"/>
            <a:ext cx="5826150" cy="4895850"/>
          </a:xfrm>
          <a:prstGeom prst="rect">
            <a:avLst/>
          </a:prstGeom>
        </p:spPr>
      </p:pic>
      <p:pic>
        <p:nvPicPr>
          <p:cNvPr id="15" name="Picture 14">
            <a:extLst>
              <a:ext uri="{FF2B5EF4-FFF2-40B4-BE49-F238E27FC236}">
                <a16:creationId xmlns:a16="http://schemas.microsoft.com/office/drawing/2014/main" id="{B96629A8-F7A4-4845-A0E2-4D9BBB13DA97}"/>
              </a:ext>
            </a:extLst>
          </p:cNvPr>
          <p:cNvPicPr>
            <a:picLocks noChangeAspect="1"/>
          </p:cNvPicPr>
          <p:nvPr/>
        </p:nvPicPr>
        <p:blipFill>
          <a:blip r:embed="rId3"/>
          <a:stretch>
            <a:fillRect/>
          </a:stretch>
        </p:blipFill>
        <p:spPr>
          <a:xfrm>
            <a:off x="6096001" y="1270000"/>
            <a:ext cx="5015696" cy="4895850"/>
          </a:xfrm>
          <a:prstGeom prst="rect">
            <a:avLst/>
          </a:prstGeom>
        </p:spPr>
      </p:pic>
    </p:spTree>
    <p:extLst>
      <p:ext uri="{BB962C8B-B14F-4D97-AF65-F5344CB8AC3E}">
        <p14:creationId xmlns:p14="http://schemas.microsoft.com/office/powerpoint/2010/main" val="10009254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Organic</Template>
  <TotalTime>147</TotalTime>
  <Words>548</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Merriweather</vt:lpstr>
      <vt:lpstr>Trebuchet MS</vt:lpstr>
      <vt:lpstr>Wingdings 3</vt:lpstr>
      <vt:lpstr>Facet</vt:lpstr>
      <vt:lpstr>             Clustering Case Study</vt:lpstr>
      <vt:lpstr>       Correlation Analysis</vt:lpstr>
      <vt:lpstr>     Income vs Child Mortality Analysis </vt:lpstr>
      <vt:lpstr>         Country vs Child Mortality</vt:lpstr>
      <vt:lpstr>        Country vs Income</vt:lpstr>
      <vt:lpstr>          Country vs Imports</vt:lpstr>
      <vt:lpstr>      K-mean clustering</vt:lpstr>
      <vt:lpstr>       Plotting the clusters</vt:lpstr>
      <vt:lpstr>      Hierarchical Clustering </vt:lpstr>
      <vt:lpstr>Observations-</vt:lpstr>
      <vt:lpstr>PowerPoint Presentation</vt:lpstr>
      <vt:lpstr>PowerPoint Presentation</vt:lpstr>
      <vt:lpstr>Recommendations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Arunit Mukherjee</dc:creator>
  <cp:lastModifiedBy>Sandip Patra</cp:lastModifiedBy>
  <cp:revision>32</cp:revision>
  <dcterms:created xsi:type="dcterms:W3CDTF">2020-10-24T17:14:11Z</dcterms:created>
  <dcterms:modified xsi:type="dcterms:W3CDTF">2021-01-03T01:10:42Z</dcterms:modified>
</cp:coreProperties>
</file>