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Montserrat Classic" panose="020B0604020202020204" charset="0"/>
      <p:regular r:id="rId14"/>
    </p:embeddedFont>
    <p:embeddedFont>
      <p:font typeface="Montserrat Classic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91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111642">
            <a:off x="8264881" y="809148"/>
            <a:ext cx="10662856" cy="9155395"/>
          </a:xfrm>
          <a:custGeom>
            <a:avLst/>
            <a:gdLst/>
            <a:ahLst/>
            <a:cxnLst/>
            <a:rect l="l" t="t" r="r" b="b"/>
            <a:pathLst>
              <a:path w="9568976" h="7776968">
                <a:moveTo>
                  <a:pt x="0" y="0"/>
                </a:moveTo>
                <a:lnTo>
                  <a:pt x="9568976" y="0"/>
                </a:lnTo>
                <a:lnTo>
                  <a:pt x="9568976" y="7776968"/>
                </a:lnTo>
                <a:lnTo>
                  <a:pt x="0" y="77769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111869" y="8707996"/>
            <a:ext cx="7829518" cy="1550670"/>
          </a:xfrm>
          <a:custGeom>
            <a:avLst/>
            <a:gdLst/>
            <a:ahLst/>
            <a:cxnLst/>
            <a:rect l="l" t="t" r="r" b="b"/>
            <a:pathLst>
              <a:path w="9727319" h="3106962">
                <a:moveTo>
                  <a:pt x="0" y="0"/>
                </a:moveTo>
                <a:lnTo>
                  <a:pt x="9727318" y="0"/>
                </a:lnTo>
                <a:lnTo>
                  <a:pt x="9727318" y="3106962"/>
                </a:lnTo>
                <a:lnTo>
                  <a:pt x="0" y="31069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028700" y="1028700"/>
            <a:ext cx="1734057" cy="1899205"/>
          </a:xfrm>
          <a:custGeom>
            <a:avLst/>
            <a:gdLst/>
            <a:ahLst/>
            <a:cxnLst/>
            <a:rect l="l" t="t" r="r" b="b"/>
            <a:pathLst>
              <a:path w="1734057" h="1899205">
                <a:moveTo>
                  <a:pt x="0" y="0"/>
                </a:moveTo>
                <a:lnTo>
                  <a:pt x="1734057" y="0"/>
                </a:lnTo>
                <a:lnTo>
                  <a:pt x="1734057" y="1899205"/>
                </a:lnTo>
                <a:lnTo>
                  <a:pt x="0" y="189920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1028700" y="3946874"/>
            <a:ext cx="15044797" cy="1550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40"/>
              </a:lnSpc>
            </a:pPr>
            <a:r>
              <a:rPr lang="en-US" sz="6000" b="1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REAL-TIME FRAUD DETECTION IN FINANCIAL TRANSACTIONS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087245" y="1285634"/>
            <a:ext cx="8010595" cy="1216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 b="1" i="1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Indian Institute of Technology, Jodhpur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6354794"/>
            <a:ext cx="5756232" cy="1298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24">
                <a:solidFill>
                  <a:srgbClr val="004AAD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Sandip Rana(M23AID049)</a:t>
            </a:r>
          </a:p>
          <a:p>
            <a:pPr algn="l">
              <a:lnSpc>
                <a:spcPts val="3499"/>
              </a:lnSpc>
            </a:pPr>
            <a:r>
              <a:rPr lang="en-US" sz="2499" spc="124">
                <a:solidFill>
                  <a:srgbClr val="004AAD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Utpal Mondal(M23AID052)</a:t>
            </a:r>
          </a:p>
          <a:p>
            <a:pPr algn="l">
              <a:lnSpc>
                <a:spcPts val="3499"/>
              </a:lnSpc>
            </a:pPr>
            <a:r>
              <a:rPr lang="en-US" sz="2499" spc="124">
                <a:solidFill>
                  <a:srgbClr val="004AAD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Soumyajit Karan(M23AID020)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625759">
            <a:off x="8427712" y="1085786"/>
            <a:ext cx="10884489" cy="8846121"/>
          </a:xfrm>
          <a:custGeom>
            <a:avLst/>
            <a:gdLst/>
            <a:ahLst/>
            <a:cxnLst/>
            <a:rect l="l" t="t" r="r" b="b"/>
            <a:pathLst>
              <a:path w="10884489" h="8846121">
                <a:moveTo>
                  <a:pt x="0" y="0"/>
                </a:moveTo>
                <a:lnTo>
                  <a:pt x="10884488" y="0"/>
                </a:lnTo>
                <a:lnTo>
                  <a:pt x="10884488" y="8846120"/>
                </a:lnTo>
                <a:lnTo>
                  <a:pt x="0" y="8846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028700" y="3449916"/>
            <a:ext cx="15739063" cy="6871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2073" lvl="1" indent="-336036" algn="l">
              <a:lnSpc>
                <a:spcPts val="4980"/>
              </a:lnSpc>
              <a:buFont typeface="Arial"/>
              <a:buChar char="•"/>
            </a:pPr>
            <a:r>
              <a:rPr lang="en-US" sz="3112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Efficiency: It's optimal for processing large volumes of data at once, reducing the overhead that comes with processing data in real-time.</a:t>
            </a:r>
          </a:p>
          <a:p>
            <a:pPr marL="672073" lvl="1" indent="-336036" algn="l">
              <a:lnSpc>
                <a:spcPts val="4980"/>
              </a:lnSpc>
              <a:buFont typeface="Arial"/>
              <a:buChar char="•"/>
            </a:pPr>
            <a:r>
              <a:rPr lang="en-US" sz="3112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Cost-effectiveness: By executing batch jobs during off-peak hours, you can take advantage of lower compute costs and better resource utilization.</a:t>
            </a:r>
          </a:p>
          <a:p>
            <a:pPr marL="672073" lvl="1" indent="-336036" algn="l">
              <a:lnSpc>
                <a:spcPts val="4980"/>
              </a:lnSpc>
              <a:buFont typeface="Arial"/>
              <a:buChar char="•"/>
            </a:pPr>
            <a:r>
              <a:rPr lang="en-US" sz="3112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Automation: Many batch processing systems support scheduling, which helps in automating repetitive tasks, leading to increased productivity.</a:t>
            </a:r>
          </a:p>
          <a:p>
            <a:pPr marL="672073" lvl="1" indent="-336036" algn="l">
              <a:lnSpc>
                <a:spcPts val="4980"/>
              </a:lnSpc>
              <a:buFont typeface="Arial"/>
              <a:buChar char="•"/>
            </a:pPr>
            <a:r>
              <a:rPr lang="en-US" sz="3112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Error Handling: Errors can be handled more gracefully by logging them and rerunning the batch process if needed.</a:t>
            </a:r>
          </a:p>
          <a:p>
            <a:pPr marL="672073" lvl="1" indent="-336036" algn="l">
              <a:lnSpc>
                <a:spcPts val="4980"/>
              </a:lnSpc>
              <a:buFont typeface="Arial"/>
              <a:buChar char="•"/>
            </a:pPr>
            <a:r>
              <a:rPr lang="en-US" sz="3112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Consistency: Ensures data consistency and integrity, as all data in a batch is processed in a uniform manner.</a:t>
            </a:r>
          </a:p>
          <a:p>
            <a:pPr algn="l">
              <a:lnSpc>
                <a:spcPts val="4980"/>
              </a:lnSpc>
            </a:pPr>
            <a:endParaRPr lang="en-US" sz="3112">
              <a:solidFill>
                <a:srgbClr val="2E2E2E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1569580"/>
            <a:ext cx="15394453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b="1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BATCH PROCESSING ARCHITECTURE - USEFULNESS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625759">
            <a:off x="8424599" y="1117093"/>
            <a:ext cx="10884489" cy="8846121"/>
          </a:xfrm>
          <a:custGeom>
            <a:avLst/>
            <a:gdLst/>
            <a:ahLst/>
            <a:cxnLst/>
            <a:rect l="l" t="t" r="r" b="b"/>
            <a:pathLst>
              <a:path w="10884489" h="8846121">
                <a:moveTo>
                  <a:pt x="0" y="0"/>
                </a:moveTo>
                <a:lnTo>
                  <a:pt x="10884488" y="0"/>
                </a:lnTo>
                <a:lnTo>
                  <a:pt x="10884488" y="8846120"/>
                </a:lnTo>
                <a:lnTo>
                  <a:pt x="0" y="8846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028700" y="3449916"/>
            <a:ext cx="15394453" cy="247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2073" lvl="1" indent="-336036" algn="l">
              <a:lnSpc>
                <a:spcPts val="4980"/>
              </a:lnSpc>
              <a:buFont typeface="Arial"/>
              <a:buChar char="•"/>
            </a:pPr>
            <a:r>
              <a:rPr lang="en-US" sz="3112" dirty="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Online Transactional Processing (OLTP) data capture in real-time scenario(In scope)</a:t>
            </a:r>
          </a:p>
          <a:p>
            <a:pPr marL="672073" lvl="1" indent="-336036" algn="l">
              <a:lnSpc>
                <a:spcPts val="4980"/>
              </a:lnSpc>
              <a:buFont typeface="Arial"/>
              <a:buChar char="•"/>
            </a:pPr>
            <a:r>
              <a:rPr lang="en-US" sz="3112" dirty="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Captured data processing using machine learning techniques(Future scope)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1569580"/>
            <a:ext cx="15394453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b="1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MODULES OF THE USE CASE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625759">
            <a:off x="8424599" y="1117093"/>
            <a:ext cx="10884489" cy="8846121"/>
          </a:xfrm>
          <a:custGeom>
            <a:avLst/>
            <a:gdLst/>
            <a:ahLst/>
            <a:cxnLst/>
            <a:rect l="l" t="t" r="r" b="b"/>
            <a:pathLst>
              <a:path w="10884489" h="8846121">
                <a:moveTo>
                  <a:pt x="0" y="0"/>
                </a:moveTo>
                <a:lnTo>
                  <a:pt x="10884488" y="0"/>
                </a:lnTo>
                <a:lnTo>
                  <a:pt x="10884488" y="8846120"/>
                </a:lnTo>
                <a:lnTo>
                  <a:pt x="0" y="8846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028700" y="4359964"/>
            <a:ext cx="16230600" cy="783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91"/>
              </a:lnSpc>
            </a:pPr>
            <a:r>
              <a:rPr lang="en-US" sz="5891" b="1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625759">
            <a:off x="8351512" y="1054662"/>
            <a:ext cx="10884489" cy="8846121"/>
          </a:xfrm>
          <a:custGeom>
            <a:avLst/>
            <a:gdLst/>
            <a:ahLst/>
            <a:cxnLst/>
            <a:rect l="l" t="t" r="r" b="b"/>
            <a:pathLst>
              <a:path w="10884489" h="8846121">
                <a:moveTo>
                  <a:pt x="0" y="0"/>
                </a:moveTo>
                <a:lnTo>
                  <a:pt x="10884488" y="0"/>
                </a:lnTo>
                <a:lnTo>
                  <a:pt x="10884488" y="8846120"/>
                </a:lnTo>
                <a:lnTo>
                  <a:pt x="0" y="8846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028700" y="1569580"/>
            <a:ext cx="11339643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b="1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ABOUT THE USE CASE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3459441"/>
            <a:ext cx="15739063" cy="4036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20"/>
              </a:lnSpc>
            </a:pPr>
            <a:r>
              <a:rPr lang="en-US" sz="2512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Financial institutions process thousands of transactions every second. Detecting fraudulent transactions in real-time is crucial to prevent losses and protect customer assets. The system must process data streams in real-time, apply complex analytics to detect patterns indicative of fraud, and trigger alerts for further investigation. </a:t>
            </a:r>
          </a:p>
          <a:p>
            <a:pPr algn="l">
              <a:lnSpc>
                <a:spcPts val="4020"/>
              </a:lnSpc>
            </a:pPr>
            <a:endParaRPr lang="en-US" sz="2512">
              <a:solidFill>
                <a:srgbClr val="2E2E2E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  <a:p>
            <a:pPr algn="l">
              <a:lnSpc>
                <a:spcPts val="4020"/>
              </a:lnSpc>
            </a:pPr>
            <a:r>
              <a:rPr lang="en-US" sz="2512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To build a real-time fraud detection system that analyzes financial transactions as they occur, identifies suspicious activities, and alerts the system in near real-time using Apache Kafka and Spark Streaming.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625759">
            <a:off x="8351512" y="990582"/>
            <a:ext cx="10884489" cy="8846121"/>
          </a:xfrm>
          <a:custGeom>
            <a:avLst/>
            <a:gdLst/>
            <a:ahLst/>
            <a:cxnLst/>
            <a:rect l="l" t="t" r="r" b="b"/>
            <a:pathLst>
              <a:path w="10884489" h="8846121">
                <a:moveTo>
                  <a:pt x="0" y="0"/>
                </a:moveTo>
                <a:lnTo>
                  <a:pt x="10884488" y="0"/>
                </a:lnTo>
                <a:lnTo>
                  <a:pt x="10884488" y="8846120"/>
                </a:lnTo>
                <a:lnTo>
                  <a:pt x="0" y="8846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028700" y="3430866"/>
            <a:ext cx="15739063" cy="3965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00"/>
              </a:lnSpc>
            </a:pPr>
            <a:r>
              <a:rPr lang="en-US" sz="3312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Data streaming</a:t>
            </a:r>
          </a:p>
          <a:p>
            <a:pPr marL="715252" lvl="1" indent="-357626" algn="l">
              <a:lnSpc>
                <a:spcPts val="5300"/>
              </a:lnSpc>
              <a:buFont typeface="Arial"/>
              <a:buChar char="•"/>
            </a:pPr>
            <a:r>
              <a:rPr lang="en-US" sz="3312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Apache kafka</a:t>
            </a:r>
          </a:p>
          <a:p>
            <a:pPr algn="l">
              <a:lnSpc>
                <a:spcPts val="5300"/>
              </a:lnSpc>
            </a:pPr>
            <a:r>
              <a:rPr lang="en-US" sz="3312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Programming</a:t>
            </a:r>
          </a:p>
          <a:p>
            <a:pPr marL="715252" lvl="1" indent="-357626" algn="l">
              <a:lnSpc>
                <a:spcPts val="5300"/>
              </a:lnSpc>
              <a:buFont typeface="Arial"/>
              <a:buChar char="•"/>
            </a:pPr>
            <a:r>
              <a:rPr lang="en-US" sz="3312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Python with spark engine</a:t>
            </a:r>
          </a:p>
          <a:p>
            <a:pPr algn="l">
              <a:lnSpc>
                <a:spcPts val="5300"/>
              </a:lnSpc>
            </a:pPr>
            <a:r>
              <a:rPr lang="en-US" sz="3312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Job scheduling</a:t>
            </a:r>
          </a:p>
          <a:p>
            <a:pPr marL="715252" lvl="1" indent="-357626" algn="l">
              <a:lnSpc>
                <a:spcPts val="5300"/>
              </a:lnSpc>
              <a:buFont typeface="Arial"/>
              <a:buChar char="•"/>
            </a:pPr>
            <a:r>
              <a:rPr lang="en-US" sz="3312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Apache Airflow</a:t>
            </a:r>
          </a:p>
        </p:txBody>
      </p:sp>
      <p:sp>
        <p:nvSpPr>
          <p:cNvPr id="4" name="Freeform 4"/>
          <p:cNvSpPr/>
          <p:nvPr/>
        </p:nvSpPr>
        <p:spPr>
          <a:xfrm>
            <a:off x="15960444" y="7959444"/>
            <a:ext cx="1298856" cy="1298856"/>
          </a:xfrm>
          <a:custGeom>
            <a:avLst/>
            <a:gdLst/>
            <a:ahLst/>
            <a:cxnLst/>
            <a:rect l="l" t="t" r="r" b="b"/>
            <a:pathLst>
              <a:path w="1298856" h="1298856">
                <a:moveTo>
                  <a:pt x="0" y="0"/>
                </a:moveTo>
                <a:lnTo>
                  <a:pt x="1298856" y="0"/>
                </a:lnTo>
                <a:lnTo>
                  <a:pt x="1298856" y="1298856"/>
                </a:lnTo>
                <a:lnTo>
                  <a:pt x="0" y="12988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2954502" y="8025491"/>
            <a:ext cx="1242334" cy="1242334"/>
          </a:xfrm>
          <a:custGeom>
            <a:avLst/>
            <a:gdLst/>
            <a:ahLst/>
            <a:cxnLst/>
            <a:rect l="l" t="t" r="r" b="b"/>
            <a:pathLst>
              <a:path w="1242334" h="1242334">
                <a:moveTo>
                  <a:pt x="0" y="0"/>
                </a:moveTo>
                <a:lnTo>
                  <a:pt x="1242334" y="0"/>
                </a:lnTo>
                <a:lnTo>
                  <a:pt x="1242334" y="1242334"/>
                </a:lnTo>
                <a:lnTo>
                  <a:pt x="0" y="124233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4377811" y="8197996"/>
            <a:ext cx="1582633" cy="821752"/>
          </a:xfrm>
          <a:custGeom>
            <a:avLst/>
            <a:gdLst/>
            <a:ahLst/>
            <a:cxnLst/>
            <a:rect l="l" t="t" r="r" b="b"/>
            <a:pathLst>
              <a:path w="1582633" h="821752">
                <a:moveTo>
                  <a:pt x="0" y="0"/>
                </a:moveTo>
                <a:lnTo>
                  <a:pt x="1582633" y="0"/>
                </a:lnTo>
                <a:lnTo>
                  <a:pt x="1582633" y="821752"/>
                </a:lnTo>
                <a:lnTo>
                  <a:pt x="0" y="82175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1028700" y="1569580"/>
            <a:ext cx="11339643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b="1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TECHNOLOGY STACK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625759">
            <a:off x="8272199" y="1085786"/>
            <a:ext cx="10884489" cy="8846121"/>
          </a:xfrm>
          <a:custGeom>
            <a:avLst/>
            <a:gdLst/>
            <a:ahLst/>
            <a:cxnLst/>
            <a:rect l="l" t="t" r="r" b="b"/>
            <a:pathLst>
              <a:path w="10884489" h="8846121">
                <a:moveTo>
                  <a:pt x="0" y="0"/>
                </a:moveTo>
                <a:lnTo>
                  <a:pt x="10884488" y="0"/>
                </a:lnTo>
                <a:lnTo>
                  <a:pt x="10884488" y="8846120"/>
                </a:lnTo>
                <a:lnTo>
                  <a:pt x="0" y="8846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028700" y="6092474"/>
            <a:ext cx="8140696" cy="3165826"/>
          </a:xfrm>
          <a:custGeom>
            <a:avLst/>
            <a:gdLst/>
            <a:ahLst/>
            <a:cxnLst/>
            <a:rect l="l" t="t" r="r" b="b"/>
            <a:pathLst>
              <a:path w="8140696" h="3165826">
                <a:moveTo>
                  <a:pt x="0" y="0"/>
                </a:moveTo>
                <a:lnTo>
                  <a:pt x="8140696" y="0"/>
                </a:lnTo>
                <a:lnTo>
                  <a:pt x="8140696" y="3165826"/>
                </a:lnTo>
                <a:lnTo>
                  <a:pt x="0" y="31658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0653695" y="6092474"/>
            <a:ext cx="6114068" cy="3165826"/>
          </a:xfrm>
          <a:custGeom>
            <a:avLst/>
            <a:gdLst/>
            <a:ahLst/>
            <a:cxnLst/>
            <a:rect l="l" t="t" r="r" b="b"/>
            <a:pathLst>
              <a:path w="6114068" h="3165826">
                <a:moveTo>
                  <a:pt x="0" y="0"/>
                </a:moveTo>
                <a:lnTo>
                  <a:pt x="6114068" y="0"/>
                </a:lnTo>
                <a:lnTo>
                  <a:pt x="6114068" y="3165826"/>
                </a:lnTo>
                <a:lnTo>
                  <a:pt x="0" y="31658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7417" b="-15969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1028700" y="3430866"/>
            <a:ext cx="15739063" cy="1298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00"/>
              </a:lnSpc>
            </a:pPr>
            <a:r>
              <a:rPr lang="en-US" sz="3312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Broker Architecture Pattern</a:t>
            </a:r>
          </a:p>
          <a:p>
            <a:pPr algn="l">
              <a:lnSpc>
                <a:spcPts val="5300"/>
              </a:lnSpc>
            </a:pPr>
            <a:r>
              <a:rPr lang="en-US" sz="3312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Batch Processing Architecture Pattern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569580"/>
            <a:ext cx="12822696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b="1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ARCHITECTURE PATTERN USED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625759">
            <a:off x="8427712" y="1117093"/>
            <a:ext cx="10884489" cy="8846121"/>
          </a:xfrm>
          <a:custGeom>
            <a:avLst/>
            <a:gdLst/>
            <a:ahLst/>
            <a:cxnLst/>
            <a:rect l="l" t="t" r="r" b="b"/>
            <a:pathLst>
              <a:path w="10884489" h="8846121">
                <a:moveTo>
                  <a:pt x="0" y="0"/>
                </a:moveTo>
                <a:lnTo>
                  <a:pt x="10884488" y="0"/>
                </a:lnTo>
                <a:lnTo>
                  <a:pt x="10884488" y="8846120"/>
                </a:lnTo>
                <a:lnTo>
                  <a:pt x="0" y="8846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028700" y="3430866"/>
            <a:ext cx="15739063" cy="6632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5252" lvl="1" indent="-357626" algn="l">
              <a:lnSpc>
                <a:spcPts val="5300"/>
              </a:lnSpc>
              <a:buFont typeface="Arial"/>
              <a:buChar char="•"/>
            </a:pPr>
            <a:r>
              <a:rPr lang="en-US" sz="3312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Broker Architecture: This pattern enables real-time or near-real-time communication between producers and consumers. It is ideal when systems need to react to events as they happen, such as in IoT, streaming data, or online services.</a:t>
            </a:r>
          </a:p>
          <a:p>
            <a:pPr marL="715252" lvl="1" indent="-357626" algn="l">
              <a:lnSpc>
                <a:spcPts val="5300"/>
              </a:lnSpc>
              <a:buFont typeface="Arial"/>
              <a:buChar char="•"/>
            </a:pPr>
            <a:r>
              <a:rPr lang="en-US" sz="3312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Batch Processing: Batch systems process data in large chunks at specific intervals, meaning there is a delay between data generation and processing. This makes it unsuitable for real-time use cases but works well for data analytics, reporting, and non-time-sensitive operations.</a:t>
            </a:r>
          </a:p>
          <a:p>
            <a:pPr algn="l">
              <a:lnSpc>
                <a:spcPts val="5300"/>
              </a:lnSpc>
            </a:pPr>
            <a:endParaRPr lang="en-US" sz="3312">
              <a:solidFill>
                <a:srgbClr val="2E2E2E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1569580"/>
            <a:ext cx="15959674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b="1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WHY USE BROKER ARCHITECTURE OVER</a:t>
            </a:r>
          </a:p>
          <a:p>
            <a:pPr algn="l">
              <a:lnSpc>
                <a:spcPts val="6000"/>
              </a:lnSpc>
            </a:pPr>
            <a:r>
              <a:rPr lang="en-US" sz="6000" b="1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BATCH PROCESSING?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625759">
            <a:off x="8427712" y="1117093"/>
            <a:ext cx="10884489" cy="8846121"/>
          </a:xfrm>
          <a:custGeom>
            <a:avLst/>
            <a:gdLst/>
            <a:ahLst/>
            <a:cxnLst/>
            <a:rect l="l" t="t" r="r" b="b"/>
            <a:pathLst>
              <a:path w="10884489" h="8846121">
                <a:moveTo>
                  <a:pt x="0" y="0"/>
                </a:moveTo>
                <a:lnTo>
                  <a:pt x="10884488" y="0"/>
                </a:lnTo>
                <a:lnTo>
                  <a:pt x="10884488" y="8846120"/>
                </a:lnTo>
                <a:lnTo>
                  <a:pt x="0" y="8846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3145949" y="3731175"/>
            <a:ext cx="11301259" cy="5198579"/>
          </a:xfrm>
          <a:custGeom>
            <a:avLst/>
            <a:gdLst/>
            <a:ahLst/>
            <a:cxnLst/>
            <a:rect l="l" t="t" r="r" b="b"/>
            <a:pathLst>
              <a:path w="11301259" h="5198579">
                <a:moveTo>
                  <a:pt x="0" y="0"/>
                </a:moveTo>
                <a:lnTo>
                  <a:pt x="11301259" y="0"/>
                </a:lnTo>
                <a:lnTo>
                  <a:pt x="11301259" y="5198579"/>
                </a:lnTo>
                <a:lnTo>
                  <a:pt x="0" y="51985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028700" y="1569580"/>
            <a:ext cx="15535758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b="1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BROKER ARCHITECTURE PATTERN USING KAFKA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625759">
            <a:off x="8424599" y="1085786"/>
            <a:ext cx="10884489" cy="8846121"/>
          </a:xfrm>
          <a:custGeom>
            <a:avLst/>
            <a:gdLst/>
            <a:ahLst/>
            <a:cxnLst/>
            <a:rect l="l" t="t" r="r" b="b"/>
            <a:pathLst>
              <a:path w="10884489" h="8846121">
                <a:moveTo>
                  <a:pt x="0" y="0"/>
                </a:moveTo>
                <a:lnTo>
                  <a:pt x="10884488" y="0"/>
                </a:lnTo>
                <a:lnTo>
                  <a:pt x="10884488" y="8846120"/>
                </a:lnTo>
                <a:lnTo>
                  <a:pt x="0" y="8846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028700" y="3430866"/>
            <a:ext cx="15739063" cy="3965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5252" lvl="1" indent="-357626" algn="l">
              <a:lnSpc>
                <a:spcPts val="5300"/>
              </a:lnSpc>
              <a:buFont typeface="Arial"/>
              <a:buChar char="•"/>
            </a:pPr>
            <a:r>
              <a:rPr lang="en-US" sz="3312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Decoupling of Components</a:t>
            </a:r>
          </a:p>
          <a:p>
            <a:pPr marL="715252" lvl="1" indent="-357626" algn="l">
              <a:lnSpc>
                <a:spcPts val="5300"/>
              </a:lnSpc>
              <a:buFont typeface="Arial"/>
              <a:buChar char="•"/>
            </a:pPr>
            <a:r>
              <a:rPr lang="en-US" sz="3312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Flexibility and Extensibility</a:t>
            </a:r>
          </a:p>
          <a:p>
            <a:pPr marL="715252" lvl="1" indent="-357626" algn="l">
              <a:lnSpc>
                <a:spcPts val="5300"/>
              </a:lnSpc>
              <a:buFont typeface="Arial"/>
              <a:buChar char="•"/>
            </a:pPr>
            <a:r>
              <a:rPr lang="en-US" sz="3312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Simplified Communication</a:t>
            </a:r>
          </a:p>
          <a:p>
            <a:pPr marL="715252" lvl="1" indent="-357626" algn="l">
              <a:lnSpc>
                <a:spcPts val="5300"/>
              </a:lnSpc>
              <a:buFont typeface="Arial"/>
              <a:buChar char="•"/>
            </a:pPr>
            <a:r>
              <a:rPr lang="en-US" sz="3312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Scalability</a:t>
            </a:r>
          </a:p>
          <a:p>
            <a:pPr marL="715252" lvl="1" indent="-357626" algn="l">
              <a:lnSpc>
                <a:spcPts val="5300"/>
              </a:lnSpc>
              <a:buFont typeface="Arial"/>
              <a:buChar char="•"/>
            </a:pPr>
            <a:r>
              <a:rPr lang="en-US" sz="3312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Interoperability</a:t>
            </a:r>
          </a:p>
          <a:p>
            <a:pPr marL="715252" lvl="1" indent="-357626" algn="l">
              <a:lnSpc>
                <a:spcPts val="5300"/>
              </a:lnSpc>
              <a:buFont typeface="Arial"/>
              <a:buChar char="•"/>
            </a:pPr>
            <a:r>
              <a:rPr lang="en-US" sz="3312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Resilience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1569580"/>
            <a:ext cx="15535758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b="1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BROKER ARCHITECTURE PATTERN - USEFULNESS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625759">
            <a:off x="8424599" y="1117093"/>
            <a:ext cx="10884489" cy="8846121"/>
          </a:xfrm>
          <a:custGeom>
            <a:avLst/>
            <a:gdLst/>
            <a:ahLst/>
            <a:cxnLst/>
            <a:rect l="l" t="t" r="r" b="b"/>
            <a:pathLst>
              <a:path w="10884489" h="8846121">
                <a:moveTo>
                  <a:pt x="0" y="0"/>
                </a:moveTo>
                <a:lnTo>
                  <a:pt x="10884488" y="0"/>
                </a:lnTo>
                <a:lnTo>
                  <a:pt x="10884488" y="8846120"/>
                </a:lnTo>
                <a:lnTo>
                  <a:pt x="0" y="8846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028700" y="3430866"/>
            <a:ext cx="15739063" cy="5965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5252" lvl="1" indent="-357626" algn="l">
              <a:lnSpc>
                <a:spcPts val="5300"/>
              </a:lnSpc>
              <a:buFont typeface="Arial"/>
              <a:buChar char="•"/>
            </a:pPr>
            <a:r>
              <a:rPr lang="en-US" sz="3312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Fast - A single Kafka broker can handle 100 Mbps of reads &amp; writes from 1000 of clients</a:t>
            </a:r>
          </a:p>
          <a:p>
            <a:pPr marL="715252" lvl="1" indent="-357626" algn="l">
              <a:lnSpc>
                <a:spcPts val="5300"/>
              </a:lnSpc>
              <a:buFont typeface="Arial"/>
              <a:buChar char="•"/>
            </a:pPr>
            <a:r>
              <a:rPr lang="en-US" sz="3312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Scalable - Data streams are partinioed and spread over a cluster of machines to allow data streams larger than the capability of a machine</a:t>
            </a:r>
          </a:p>
          <a:p>
            <a:pPr marL="715252" lvl="1" indent="-357626" algn="l">
              <a:lnSpc>
                <a:spcPts val="5300"/>
              </a:lnSpc>
              <a:buFont typeface="Arial"/>
              <a:buChar char="•"/>
            </a:pPr>
            <a:r>
              <a:rPr lang="en-US" sz="3312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Durable - Messages are persisted on disk and replicated within the cluster to prevent data loss. Each broker can handle terabytes without performance impact.</a:t>
            </a:r>
          </a:p>
          <a:p>
            <a:pPr marL="715252" lvl="1" indent="-357626" algn="l">
              <a:lnSpc>
                <a:spcPts val="5300"/>
              </a:lnSpc>
              <a:buFont typeface="Arial"/>
              <a:buChar char="•"/>
            </a:pPr>
            <a:r>
              <a:rPr lang="en-US" sz="3312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Distributed by design - Kafka has a modern cluster-centric design that offers strong durability and fault-tolerance guarantees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1569580"/>
            <a:ext cx="15535758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b="1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WHY KAFKA?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625759">
            <a:off x="8427712" y="1117093"/>
            <a:ext cx="10884489" cy="8846121"/>
          </a:xfrm>
          <a:custGeom>
            <a:avLst/>
            <a:gdLst/>
            <a:ahLst/>
            <a:cxnLst/>
            <a:rect l="l" t="t" r="r" b="b"/>
            <a:pathLst>
              <a:path w="10884489" h="8846121">
                <a:moveTo>
                  <a:pt x="0" y="0"/>
                </a:moveTo>
                <a:lnTo>
                  <a:pt x="10884488" y="0"/>
                </a:lnTo>
                <a:lnTo>
                  <a:pt x="10884488" y="8846120"/>
                </a:lnTo>
                <a:lnTo>
                  <a:pt x="0" y="8846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4095773" y="3516910"/>
            <a:ext cx="9260307" cy="5741390"/>
          </a:xfrm>
          <a:custGeom>
            <a:avLst/>
            <a:gdLst/>
            <a:ahLst/>
            <a:cxnLst/>
            <a:rect l="l" t="t" r="r" b="b"/>
            <a:pathLst>
              <a:path w="9260307" h="5741390">
                <a:moveTo>
                  <a:pt x="0" y="0"/>
                </a:moveTo>
                <a:lnTo>
                  <a:pt x="9260307" y="0"/>
                </a:lnTo>
                <a:lnTo>
                  <a:pt x="9260307" y="5741390"/>
                </a:lnTo>
                <a:lnTo>
                  <a:pt x="0" y="57413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028700" y="1569580"/>
            <a:ext cx="15394453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b="1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BATCH PROCESSING ARCHITECTURE PATTERN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494</Words>
  <Application>Microsoft Office PowerPoint</Application>
  <PresentationFormat>Custom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Montserrat Classic Bold</vt:lpstr>
      <vt:lpstr>Montserrat Classic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</dc:title>
  <cp:lastModifiedBy>Office 457</cp:lastModifiedBy>
  <cp:revision>3</cp:revision>
  <dcterms:created xsi:type="dcterms:W3CDTF">2006-08-16T00:00:00Z</dcterms:created>
  <dcterms:modified xsi:type="dcterms:W3CDTF">2024-10-06T12:28:32Z</dcterms:modified>
  <dc:identifier>DAGSc8JmiYE</dc:identifier>
</cp:coreProperties>
</file>