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57" r:id="rId3"/>
    <p:sldId id="262" r:id="rId4"/>
    <p:sldId id="265" r:id="rId5"/>
    <p:sldId id="263" r:id="rId6"/>
    <p:sldId id="264" r:id="rId7"/>
    <p:sldId id="272" r:id="rId8"/>
    <p:sldId id="269" r:id="rId9"/>
    <p:sldId id="270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BD5"/>
    <a:srgbClr val="57C97A"/>
    <a:srgbClr val="4E71AF"/>
    <a:srgbClr val="E6E6E6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41" autoAdjust="0"/>
  </p:normalViewPr>
  <p:slideViewPr>
    <p:cSldViewPr snapToGrid="0">
      <p:cViewPr varScale="1">
        <p:scale>
          <a:sx n="104" d="100"/>
          <a:sy n="104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FBFB8-E873-4E9B-8A22-FD5F541D23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A536-B9E0-4D6E-BC33-0487B8C9DB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81973-3494-4DE3-BEB3-DDA5CAC505D4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2647-969F-452A-924D-BC8F492A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593E-E5D2-4DF8-A576-F1BE42568D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E121-DBB0-474B-BACB-0A2AE6EE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1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4CB4-CA1A-4DD6-BA3C-DE96649261B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EED98-2630-4752-AF88-335F44E99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EED98-2630-4752-AF88-335F44E99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17F-BA17-47C7-A9C7-BC4A2EC7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168A4-A316-4D2E-89B3-7BDE483CC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C8C1-786D-481E-A6BA-7CF8E4D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D289-02FE-4212-97CE-C108428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9CBE-E16B-4674-901E-02C712F5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8BAC57D-CA41-4B34-83BE-8BC044510D1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286250" y="1619250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F81EB4-D011-43E1-B7E2-A6DBEF11B7A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3171825" y="504825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e-Tender Jasa Marga">
            <a:extLst>
              <a:ext uri="{FF2B5EF4-FFF2-40B4-BE49-F238E27FC236}">
                <a16:creationId xmlns:a16="http://schemas.microsoft.com/office/drawing/2014/main" id="{D272DDC3-7DD3-4F5E-BF99-105E3A633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17" y="216093"/>
            <a:ext cx="2242881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E494F37-B230-4B87-B802-503B6B203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2" y="216093"/>
            <a:ext cx="2132128" cy="3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200721 Logo PUPR Logo Komunikasi Primary Color | Balai Wilayah Sungai  Sumatera VI">
            <a:extLst>
              <a:ext uri="{FF2B5EF4-FFF2-40B4-BE49-F238E27FC236}">
                <a16:creationId xmlns:a16="http://schemas.microsoft.com/office/drawing/2014/main" id="{8FE4B4A3-BF14-4555-9F22-1EB433D815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5" y="184041"/>
            <a:ext cx="1652105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3DC-9F96-4BB6-AAE2-9697223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B315-D5A2-450A-A890-81314F33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CDDD-8816-455B-A370-9FCB8DF6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7EFE-B8CA-40CA-968B-23711D56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790-635E-4E1C-B3DD-BC4D9E21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3B1D4-9280-4F6C-BD93-7C29A767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83117-8933-49D9-A891-90706E2C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038E-220B-4EAB-9C62-8389338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99EC-1DB3-4E04-A82C-766153B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397-5967-4121-A72E-96C8ACFF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DB-83C8-4166-980C-A99E2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8F76-3259-4498-A2BB-9386A780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27A28-CFDD-47F5-A5F5-060D74E0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0ABFF-3A59-40A8-A364-D071680C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D3D3F-962F-4571-95CE-42BDE51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14051-761C-4B20-ADEF-95430C9FD062}"/>
              </a:ext>
            </a:extLst>
          </p:cNvPr>
          <p:cNvSpPr/>
          <p:nvPr userDrawn="1"/>
        </p:nvSpPr>
        <p:spPr>
          <a:xfrm>
            <a:off x="2790825" y="6438900"/>
            <a:ext cx="8919845" cy="155382"/>
          </a:xfrm>
          <a:prstGeom prst="roundRect">
            <a:avLst/>
          </a:prstGeom>
          <a:solidFill>
            <a:srgbClr val="4E7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A90E5-4E95-4BA9-AEC6-C9FCF4E96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l="19914" b="88966"/>
          <a:stretch/>
        </p:blipFill>
        <p:spPr>
          <a:xfrm rot="10800000">
            <a:off x="-10274" y="-9940"/>
            <a:ext cx="8815227" cy="756745"/>
          </a:xfrm>
          <a:prstGeom prst="rect">
            <a:avLst/>
          </a:prstGeom>
        </p:spPr>
      </p:pic>
      <p:pic>
        <p:nvPicPr>
          <p:cNvPr id="12" name="Picture 2" descr="e-Tender Jasa Marga">
            <a:extLst>
              <a:ext uri="{FF2B5EF4-FFF2-40B4-BE49-F238E27FC236}">
                <a16:creationId xmlns:a16="http://schemas.microsoft.com/office/drawing/2014/main" id="{7B69424E-48D0-41D6-90EA-728F70B542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17" y="216093"/>
            <a:ext cx="2242881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C0B2-DF1C-4EEF-A856-7618D080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87DD-2852-47B3-A7F6-0A1BF540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93F-5A85-4CC9-A47C-78B388D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D95D-FE78-415F-B994-E9FA28FB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5C5F-C670-4E1B-AA60-E82549EF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4FB-6CF1-4476-9884-8E22CF6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846-E1CC-4CA2-81FF-B3CCAAF4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5CB8-CF1E-460C-9CAF-7DD3CAF0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A071-E0A0-49B4-AEED-DAB4302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CB44-6FFB-49AE-9009-6226E280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BA93-4ECC-4A4E-87C7-6FD3B005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946D-E511-4516-A4E0-197EC382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2658-748D-4C56-BC2F-6D09726D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05DA-32B2-49FB-BD66-DF1D75C3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E804D-F815-4F99-AA21-7AC10512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82720-378D-40D0-9D3A-2F3568F5A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8AF24-4330-4F54-A8D9-CF4CE76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67083-99E9-45DF-A2C5-A7822E01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B30CE-6712-40FE-90C0-BFA97A74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21F3-057F-4E25-ADEC-DE009BF2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D1BF-55DC-4F08-806C-48C4F2D1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F9638-FE32-408D-A143-BBC1776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DB72-8B56-4AB8-9CC5-3FFF5E82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7621-0775-4B46-8BE1-A9940A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A89-BD71-4CE1-8C92-1EA8C7B6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AC19B-69C4-4379-9A7A-F3A2E28D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5B98-8FDD-4A64-8162-385776E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ECBB-FB9C-49AC-8617-3EB5D6C0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61C0E-E4D1-4F5E-85A2-520E499A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79A4-A3E0-4B45-A76E-EE3B4180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C56D4-0DA6-4C0C-9014-607771A8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F34A1-1515-4F84-A781-675B9E12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4298-63A0-44E4-9655-0A35F61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7E6A-72B3-4794-8B15-D820C44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E4A3-AD35-4D28-B997-5CE293D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94BDC-CB81-485C-9BD0-B3F119CF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7F7-F404-42CE-A1F7-7049DCA76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D725-88C1-4A76-85CE-324BEBB31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F069-5600-4A06-B1C6-7B4D286F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1DE37F-122D-4707-8C08-327B85F74C27}"/>
              </a:ext>
            </a:extLst>
          </p:cNvPr>
          <p:cNvSpPr txBox="1">
            <a:spLocks/>
          </p:cNvSpPr>
          <p:nvPr userDrawn="1"/>
        </p:nvSpPr>
        <p:spPr>
          <a:xfrm>
            <a:off x="7961243" y="6140257"/>
            <a:ext cx="3862089" cy="352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Strategic Transformation Group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573B259-BDA7-421A-8931-50D6820C75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7" b="33101"/>
          <a:stretch/>
        </p:blipFill>
        <p:spPr>
          <a:xfrm>
            <a:off x="90003" y="5846668"/>
            <a:ext cx="2123765" cy="9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70241B8A-B1ED-49B3-B49D-C55108A4CA1B}"/>
              </a:ext>
            </a:extLst>
          </p:cNvPr>
          <p:cNvSpPr txBox="1"/>
          <p:nvPr/>
        </p:nvSpPr>
        <p:spPr>
          <a:xfrm>
            <a:off x="771523" y="5155329"/>
            <a:ext cx="3692216" cy="4072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Jakarta, 21 </a:t>
            </a:r>
            <a:r>
              <a:rPr lang="en-ID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Februari</a:t>
            </a:r>
            <a:r>
              <a:rPr lang="en-ID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  <a:endParaRPr kumimoji="0" lang="en-ID" sz="1600" u="none" strike="noStrike" kern="1200" cap="none" spc="0" normalizeH="0" baseline="0" noProof="0" dirty="0">
              <a:ln>
                <a:noFill/>
              </a:ln>
              <a:solidFill>
                <a:srgbClr val="002E4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Google Shape;94;p1">
            <a:extLst>
              <a:ext uri="{FF2B5EF4-FFF2-40B4-BE49-F238E27FC236}">
                <a16:creationId xmlns:a16="http://schemas.microsoft.com/office/drawing/2014/main" id="{91959F23-2A2E-41A6-91C4-6F02D9EABE77}"/>
              </a:ext>
            </a:extLst>
          </p:cNvPr>
          <p:cNvSpPr txBox="1"/>
          <p:nvPr/>
        </p:nvSpPr>
        <p:spPr>
          <a:xfrm>
            <a:off x="478967" y="1100842"/>
            <a:ext cx="11430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Hasil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Pengukuran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Survei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Implementasi Transformasi Perusahaan</a:t>
            </a:r>
            <a:b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Unit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Kerja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ID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JMTO Area JORR Non S</a:t>
            </a:r>
            <a:endParaRPr lang="en-ID" sz="28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1">
            <a:extLst>
              <a:ext uri="{FF2B5EF4-FFF2-40B4-BE49-F238E27FC236}">
                <a16:creationId xmlns:a16="http://schemas.microsoft.com/office/drawing/2014/main" id="{DEAFB473-67C0-4219-A31F-CBA03F089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6" y="274455"/>
            <a:ext cx="103632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000" b="1" dirty="0">
                <a:solidFill>
                  <a:schemeClr val="bg1"/>
                </a:solidFill>
              </a:rPr>
              <a:t>Saran dan </a:t>
            </a:r>
            <a:r>
              <a:rPr lang="en-ID" sz="2000" b="1" dirty="0" err="1">
                <a:solidFill>
                  <a:schemeClr val="bg1"/>
                </a:solidFill>
              </a:rPr>
              <a:t>Masukan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Untuk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Perencanaan</a:t>
            </a:r>
            <a:r>
              <a:rPr lang="en-ID" sz="2000" b="1" dirty="0">
                <a:solidFill>
                  <a:schemeClr val="bg1"/>
                </a:solidFill>
              </a:rPr>
              <a:t> dan </a:t>
            </a:r>
            <a:r>
              <a:rPr lang="en-ID" sz="2000" b="1" dirty="0" err="1">
                <a:solidFill>
                  <a:schemeClr val="bg1"/>
                </a:solidFill>
              </a:rPr>
              <a:t>Implementasi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Transformasi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ke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Depan</a:t>
            </a:r>
            <a:r>
              <a:rPr lang="en-ID" sz="2000" b="1" dirty="0">
                <a:solidFill>
                  <a:schemeClr val="bg1"/>
                </a:solidFill>
              </a:rPr>
              <a:t> :</a:t>
            </a:r>
            <a:br>
              <a:rPr lang="en-ID" sz="2000" b="1" dirty="0">
                <a:solidFill>
                  <a:schemeClr val="bg1"/>
                </a:solidFill>
              </a:rPr>
            </a:br>
            <a:endParaRPr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Google Shape;189;p11">
            <a:extLst>
              <a:ext uri="{FF2B5EF4-FFF2-40B4-BE49-F238E27FC236}">
                <a16:creationId xmlns:a16="http://schemas.microsoft.com/office/drawing/2014/main" id="{95E36741-4877-484E-BF64-DB15BF960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250823"/>
              </p:ext>
            </p:extLst>
          </p:nvPr>
        </p:nvGraphicFramePr>
        <p:xfrm>
          <a:off x="154574" y="883910"/>
          <a:ext cx="11856194" cy="466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4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Misi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Tata Nilai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4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235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Program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fi-FI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Pemahaman terkait visi misi dan tata nilai perlu disosialisasikan </a:t>
                      </a:r>
                      <a:r>
                        <a:rPr lang="fi-FI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lagi</a:t>
                      </a:r>
                      <a:r>
                        <a:rPr lang="fi-FI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mencapai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perusahaan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mencapai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bersama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demi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kemajuan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perusahaan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maka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diperlukan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pelatihan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meningkatkan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karyawan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perusahaan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fi-FI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 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Strategi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Formula strategi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berjalan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optimal,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formula lain yang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lebih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efektif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 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organisasi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Pemahaman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organisasi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di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sosialisasikan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lagi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Adanya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pelatihan-pelatihan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rescue k3.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Segerakan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pelatihan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training,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pendidikan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D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sv-S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Produk dan layanan sudah baik, namun perlu adanya peningkatan koordinasi dan komunikasi dengan unit terkait.</a:t>
                      </a:r>
                      <a:endParaRPr lang="sv-S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sv-S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 peningkatan pelatihan terkait produk dan pelayanan prima.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Perlu</a:t>
                      </a:r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kebutuhan</a:t>
                      </a:r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lapangan</a:t>
                      </a:r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sv-SE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 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Teknologi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pelatihan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teknologi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arah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digitalisasi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dirty="0" err="1"/>
                        <a:t>Semoga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alat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teknologi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depanya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lebih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baik</a:t>
                      </a:r>
                      <a:r>
                        <a:rPr lang="en-ID" sz="1400" dirty="0"/>
                        <a:t>.</a:t>
                      </a:r>
                      <a:endParaRPr lang="en-ID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4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202" y="633431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2C43710-B399-4BCA-AA9D-C1EAC0D10B92}"/>
              </a:ext>
            </a:extLst>
          </p:cNvPr>
          <p:cNvSpPr txBox="1"/>
          <p:nvPr/>
        </p:nvSpPr>
        <p:spPr>
          <a:xfrm>
            <a:off x="551502" y="4448694"/>
            <a:ext cx="28694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Plaza </a:t>
            </a:r>
            <a:r>
              <a:rPr sz="1200" b="1" spc="-85" dirty="0" err="1">
                <a:latin typeface="Arial" panose="020B0604020202020204" pitchFamily="34" charset="0"/>
                <a:cs typeface="Arial" panose="020B0604020202020204" pitchFamily="34" charset="0"/>
              </a:rPr>
              <a:t>Tol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Taman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Mini Indonesia</a:t>
            </a:r>
            <a:r>
              <a:rPr sz="12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Indah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Jakarta,</a:t>
            </a:r>
            <a:r>
              <a:rPr sz="12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13550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2555">
              <a:lnSpc>
                <a:spcPct val="100000"/>
              </a:lnSpc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sz="1200" b="1" spc="-12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Know More About</a:t>
            </a:r>
            <a:r>
              <a:rPr sz="1200" b="1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Us  Please Don’t Hesitate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Contact,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2555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(021) 8413630 Ext. 140/141/142/143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80B88EB7-09AF-42AB-A707-D616CFC00550}"/>
              </a:ext>
            </a:extLst>
          </p:cNvPr>
          <p:cNvSpPr txBox="1"/>
          <p:nvPr/>
        </p:nvSpPr>
        <p:spPr>
          <a:xfrm>
            <a:off x="4582160" y="3937709"/>
            <a:ext cx="7156678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>
                <a:latin typeface="Arial"/>
                <a:cs typeface="Arial"/>
              </a:rPr>
              <a:t>DISCLAIMER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endParaRPr lang="en-US" sz="1100" b="1" spc="-5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dipersiapkan</a:t>
            </a:r>
            <a:r>
              <a:rPr lang="en-US" sz="1100" b="1" spc="-5" dirty="0">
                <a:latin typeface="Arial"/>
                <a:cs typeface="Arial"/>
              </a:rPr>
              <a:t> oleh Unit Strategic Transformation Group </a:t>
            </a:r>
            <a:r>
              <a:rPr lang="en-US" sz="1100" b="1" spc="-5" dirty="0" err="1">
                <a:latin typeface="Arial"/>
                <a:cs typeface="Arial"/>
              </a:rPr>
              <a:t>khusus</a:t>
            </a:r>
            <a:r>
              <a:rPr lang="en-US" sz="1100" b="1" spc="-5" dirty="0">
                <a:latin typeface="Arial"/>
                <a:cs typeface="Arial"/>
              </a:rPr>
              <a:t> untuk </a:t>
            </a:r>
            <a:r>
              <a:rPr lang="en-US" sz="1100" b="1" spc="-5" dirty="0" err="1">
                <a:latin typeface="Arial"/>
                <a:cs typeface="Arial"/>
              </a:rPr>
              <a:t>kepentingan</a:t>
            </a:r>
            <a:r>
              <a:rPr lang="en-US" sz="1100" b="1" spc="-5" dirty="0">
                <a:latin typeface="Arial"/>
                <a:cs typeface="Arial"/>
              </a:rPr>
              <a:t> dan </a:t>
            </a:r>
            <a:r>
              <a:rPr lang="en-US" sz="1100" b="1" spc="-5" dirty="0" err="1">
                <a:latin typeface="Arial"/>
                <a:cs typeface="Arial"/>
              </a:rPr>
              <a:t>kegunaan</a:t>
            </a:r>
            <a:r>
              <a:rPr lang="en-US" sz="1100" b="1" spc="-5" dirty="0">
                <a:latin typeface="Arial"/>
                <a:cs typeface="Arial"/>
              </a:rPr>
              <a:t> internal PT Jasa Marga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.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merupakan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hak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milik</a:t>
            </a:r>
            <a:r>
              <a:rPr lang="en-US" sz="1100" b="1" spc="-5" dirty="0">
                <a:latin typeface="Arial"/>
                <a:cs typeface="Arial"/>
              </a:rPr>
              <a:t> PT Jasa </a:t>
            </a:r>
            <a:r>
              <a:rPr lang="en-US" sz="1100" b="1" spc="-5" dirty="0" err="1">
                <a:latin typeface="Arial"/>
                <a:cs typeface="Arial"/>
              </a:rPr>
              <a:t>Marga</a:t>
            </a:r>
            <a:r>
              <a:rPr lang="en-US" sz="1100" b="1" spc="-5" dirty="0">
                <a:latin typeface="Arial"/>
                <a:cs typeface="Arial"/>
              </a:rPr>
              <a:t>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 dan </a:t>
            </a:r>
            <a:r>
              <a:rPr lang="en-US" sz="1100" b="1" spc="-5" dirty="0" err="1">
                <a:latin typeface="Arial"/>
                <a:cs typeface="Arial"/>
              </a:rPr>
              <a:t>tidak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boleh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disebarluaskan</a:t>
            </a:r>
            <a:r>
              <a:rPr lang="en-US" sz="1100" b="1" spc="-5" dirty="0">
                <a:latin typeface="Arial"/>
                <a:cs typeface="Arial"/>
              </a:rPr>
              <a:t>/ </a:t>
            </a:r>
            <a:r>
              <a:rPr lang="en-US" sz="1100" b="1" spc="-5" dirty="0" err="1">
                <a:latin typeface="Arial"/>
                <a:cs typeface="Arial"/>
              </a:rPr>
              <a:t>disampaikan</a:t>
            </a:r>
            <a:r>
              <a:rPr lang="en-US" sz="1100" b="1" spc="-5" dirty="0">
                <a:latin typeface="Arial"/>
                <a:cs typeface="Arial"/>
              </a:rPr>
              <a:t>/ </a:t>
            </a:r>
            <a:r>
              <a:rPr lang="en-US" sz="1100" b="1" spc="-5" dirty="0" err="1">
                <a:latin typeface="Arial"/>
                <a:cs typeface="Arial"/>
              </a:rPr>
              <a:t>direproduksi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dalam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bentuk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apapun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kepada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pihak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ketiga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tanpa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persetujuan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tertulis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terlebih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dahulu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dari</a:t>
            </a:r>
            <a:r>
              <a:rPr lang="en-US" sz="1100" b="1" spc="-5" dirty="0">
                <a:latin typeface="Arial"/>
                <a:cs typeface="Arial"/>
              </a:rPr>
              <a:t> PT Jasa </a:t>
            </a:r>
            <a:r>
              <a:rPr lang="en-US" sz="1100" b="1" spc="-5" dirty="0" err="1">
                <a:latin typeface="Arial"/>
                <a:cs typeface="Arial"/>
              </a:rPr>
              <a:t>Marga</a:t>
            </a:r>
            <a:r>
              <a:rPr lang="en-US" sz="1100" b="1" spc="-5" dirty="0">
                <a:latin typeface="Arial"/>
                <a:cs typeface="Arial"/>
              </a:rPr>
              <a:t>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Opini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informasi</a:t>
            </a:r>
            <a:r>
              <a:rPr lang="en-US" sz="1100" b="1" spc="-5" dirty="0">
                <a:latin typeface="Arial"/>
                <a:cs typeface="Arial"/>
              </a:rPr>
              <a:t> yang </a:t>
            </a:r>
            <a:r>
              <a:rPr lang="en-US" sz="1100" b="1" spc="-5" dirty="0" err="1">
                <a:latin typeface="Arial"/>
                <a:cs typeface="Arial"/>
              </a:rPr>
              <a:t>diberikan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dalam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menggambarkan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kondisi</a:t>
            </a:r>
            <a:r>
              <a:rPr lang="en-US" sz="1100" b="1" spc="-5" dirty="0">
                <a:latin typeface="Arial"/>
                <a:cs typeface="Arial"/>
              </a:rPr>
              <a:t> yang </a:t>
            </a:r>
            <a:r>
              <a:rPr lang="en-US" sz="1100" b="1" spc="-5" dirty="0" err="1">
                <a:latin typeface="Arial"/>
                <a:cs typeface="Arial"/>
              </a:rPr>
              <a:t>berlaku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pada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saat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tanggal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Apabila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memuat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penilaian</a:t>
            </a:r>
            <a:r>
              <a:rPr lang="en-US" sz="1100" b="1" spc="-5" dirty="0">
                <a:latin typeface="Arial"/>
                <a:cs typeface="Arial"/>
              </a:rPr>
              <a:t>, </a:t>
            </a:r>
            <a:r>
              <a:rPr lang="en-US" sz="1100" b="1" spc="-5" dirty="0" err="1">
                <a:latin typeface="Arial"/>
                <a:cs typeface="Arial"/>
              </a:rPr>
              <a:t>hal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tersebut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bersifat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indikatif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hanya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dimaksudkan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untuk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penelaahan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awal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sehubungan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dengan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maksud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.</a:t>
            </a:r>
            <a:endParaRPr sz="1100" b="1" dirty="0">
              <a:latin typeface="Arial"/>
              <a:cs typeface="Arial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735A4D0-1B8E-492F-B602-838F4DC22716}"/>
              </a:ext>
            </a:extLst>
          </p:cNvPr>
          <p:cNvSpPr txBox="1"/>
          <p:nvPr/>
        </p:nvSpPr>
        <p:spPr>
          <a:xfrm>
            <a:off x="0" y="3937709"/>
            <a:ext cx="3496409" cy="2942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D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Presentation Made by</a:t>
            </a: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Strategic Transformation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t="18451" r="24496" b="26893"/>
          <a:stretch/>
        </p:blipFill>
        <p:spPr>
          <a:xfrm>
            <a:off x="4505959" y="1048688"/>
            <a:ext cx="2651761" cy="26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827" y="633431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67E0-D99C-43C9-9552-FB58C140B8B9}"/>
              </a:ext>
            </a:extLst>
          </p:cNvPr>
          <p:cNvSpPr txBox="1"/>
          <p:nvPr/>
        </p:nvSpPr>
        <p:spPr>
          <a:xfrm>
            <a:off x="85725" y="110991"/>
            <a:ext cx="844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Maksud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dan </a:t>
            </a: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Tujuan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Serta Parameter </a:t>
            </a: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Survei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:</a:t>
            </a:r>
          </a:p>
        </p:txBody>
      </p:sp>
      <p:grpSp>
        <p:nvGrpSpPr>
          <p:cNvPr id="13" name="Google Shape;257;p18">
            <a:extLst>
              <a:ext uri="{FF2B5EF4-FFF2-40B4-BE49-F238E27FC236}">
                <a16:creationId xmlns:a16="http://schemas.microsoft.com/office/drawing/2014/main" id="{2E8ED7C5-D7F4-4428-ABB4-A1B2F59BBA0B}"/>
              </a:ext>
            </a:extLst>
          </p:cNvPr>
          <p:cNvGrpSpPr/>
          <p:nvPr/>
        </p:nvGrpSpPr>
        <p:grpSpPr>
          <a:xfrm>
            <a:off x="65308" y="2133608"/>
            <a:ext cx="3058888" cy="3770877"/>
            <a:chOff x="433975" y="2799900"/>
            <a:chExt cx="1937166" cy="1857325"/>
          </a:xfrm>
        </p:grpSpPr>
        <p:sp>
          <p:nvSpPr>
            <p:cNvPr id="14" name="Google Shape;258;p18">
              <a:extLst>
                <a:ext uri="{FF2B5EF4-FFF2-40B4-BE49-F238E27FC236}">
                  <a16:creationId xmlns:a16="http://schemas.microsoft.com/office/drawing/2014/main" id="{7C9FE496-7789-4C5E-AB9D-FFDA4D74608A}"/>
                </a:ext>
              </a:extLst>
            </p:cNvPr>
            <p:cNvSpPr txBox="1"/>
            <p:nvPr/>
          </p:nvSpPr>
          <p:spPr>
            <a:xfrm>
              <a:off x="433975" y="2799900"/>
              <a:ext cx="1932300" cy="28860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 Kerja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259;p18">
              <a:extLst>
                <a:ext uri="{FF2B5EF4-FFF2-40B4-BE49-F238E27FC236}">
                  <a16:creationId xmlns:a16="http://schemas.microsoft.com/office/drawing/2014/main" id="{44DB453F-E411-46BC-A968-FE7D8FBEAE6F}"/>
                </a:ext>
              </a:extLst>
            </p:cNvPr>
            <p:cNvSpPr txBox="1"/>
            <p:nvPr/>
          </p:nvSpPr>
          <p:spPr>
            <a:xfrm>
              <a:off x="438841" y="3084360"/>
              <a:ext cx="1932300" cy="1572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3038" indent="-173038" algn="just">
                <a:buFont typeface="+mj-lt"/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Google Shape;261;p18">
            <a:extLst>
              <a:ext uri="{FF2B5EF4-FFF2-40B4-BE49-F238E27FC236}">
                <a16:creationId xmlns:a16="http://schemas.microsoft.com/office/drawing/2014/main" id="{40781219-101F-4ADB-A073-5E798956379D}"/>
              </a:ext>
            </a:extLst>
          </p:cNvPr>
          <p:cNvSpPr txBox="1"/>
          <p:nvPr/>
        </p:nvSpPr>
        <p:spPr>
          <a:xfrm>
            <a:off x="3613991" y="2142035"/>
            <a:ext cx="3110849" cy="601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 Group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62;p18">
            <a:extLst>
              <a:ext uri="{FF2B5EF4-FFF2-40B4-BE49-F238E27FC236}">
                <a16:creationId xmlns:a16="http://schemas.microsoft.com/office/drawing/2014/main" id="{CC9AA080-BFE9-4554-A24E-C83E328C1A0F}"/>
              </a:ext>
            </a:extLst>
          </p:cNvPr>
          <p:cNvSpPr txBox="1"/>
          <p:nvPr/>
        </p:nvSpPr>
        <p:spPr>
          <a:xfrm>
            <a:off x="3627963" y="2719627"/>
            <a:ext cx="3096877" cy="31677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54;p18">
            <a:extLst>
              <a:ext uri="{FF2B5EF4-FFF2-40B4-BE49-F238E27FC236}">
                <a16:creationId xmlns:a16="http://schemas.microsoft.com/office/drawing/2014/main" id="{C68378C1-2B8E-4E3D-ADE1-5FDB3E80A382}"/>
              </a:ext>
            </a:extLst>
          </p:cNvPr>
          <p:cNvSpPr/>
          <p:nvPr/>
        </p:nvSpPr>
        <p:spPr>
          <a:xfrm>
            <a:off x="4626230" y="1587751"/>
            <a:ext cx="771600" cy="771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255;p18">
            <a:extLst>
              <a:ext uri="{FF2B5EF4-FFF2-40B4-BE49-F238E27FC236}">
                <a16:creationId xmlns:a16="http://schemas.microsoft.com/office/drawing/2014/main" id="{DFB3C9AB-BBD5-40C0-9B3A-9763C3401447}"/>
              </a:ext>
            </a:extLst>
          </p:cNvPr>
          <p:cNvSpPr/>
          <p:nvPr/>
        </p:nvSpPr>
        <p:spPr>
          <a:xfrm>
            <a:off x="1337583" y="1578891"/>
            <a:ext cx="771600" cy="771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158;p16">
            <a:extLst>
              <a:ext uri="{FF2B5EF4-FFF2-40B4-BE49-F238E27FC236}">
                <a16:creationId xmlns:a16="http://schemas.microsoft.com/office/drawing/2014/main" id="{6E19D1CD-B7A2-4D1C-89DD-ED86C35A4084}"/>
              </a:ext>
            </a:extLst>
          </p:cNvPr>
          <p:cNvSpPr txBox="1"/>
          <p:nvPr/>
        </p:nvSpPr>
        <p:spPr>
          <a:xfrm>
            <a:off x="1684643" y="865541"/>
            <a:ext cx="3301019" cy="4542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Maksud dan Tujuan Pelaksanaan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F4DFA2-12E3-42ED-B82E-7E750022A30C}"/>
              </a:ext>
            </a:extLst>
          </p:cNvPr>
          <p:cNvSpPr txBox="1"/>
          <p:nvPr/>
        </p:nvSpPr>
        <p:spPr>
          <a:xfrm>
            <a:off x="134522" y="2853688"/>
            <a:ext cx="298967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Acuan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positioning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kaitannya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pemahaman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implementasi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sudah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dilaksanakan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Mengetahui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tantangan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dihadapi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di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Membantu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mengevaluasi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efektivitas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operasional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Benchmarking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posisi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FADC0-B4D8-4B4D-8980-83462648A6B4}"/>
              </a:ext>
            </a:extLst>
          </p:cNvPr>
          <p:cNvSpPr txBox="1"/>
          <p:nvPr/>
        </p:nvSpPr>
        <p:spPr>
          <a:xfrm>
            <a:off x="3573048" y="2853688"/>
            <a:ext cx="316576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mengetahui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komitmen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kemampuan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mengimplementasikan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program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Perusahaan.</a:t>
            </a:r>
          </a:p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dasar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menentukan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kebijakan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tepat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sasaran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Perusahaan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dasar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penentuan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penyusunan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program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berikutnya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40EA4B5E-F9EB-D2CE-D0FA-62FE3A67F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43" y="1673204"/>
            <a:ext cx="599464" cy="59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1BF1E-E285-02F2-9394-8967EE8E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53" y="1671218"/>
            <a:ext cx="571517" cy="5715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1D6141C-2FCB-4896-AF71-BA3D54282CFD}"/>
              </a:ext>
            </a:extLst>
          </p:cNvPr>
          <p:cNvGrpSpPr/>
          <p:nvPr/>
        </p:nvGrpSpPr>
        <p:grpSpPr>
          <a:xfrm>
            <a:off x="7086598" y="1325485"/>
            <a:ext cx="4869118" cy="4606506"/>
            <a:chOff x="85726" y="1194854"/>
            <a:chExt cx="5568776" cy="46065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4065EC-82E0-491D-AB6C-57C121C2BD67}"/>
                </a:ext>
              </a:extLst>
            </p:cNvPr>
            <p:cNvSpPr/>
            <p:nvPr/>
          </p:nvSpPr>
          <p:spPr>
            <a:xfrm>
              <a:off x="85726" y="1194854"/>
              <a:ext cx="5568776" cy="460650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3DD1D4-98E0-4922-88DC-57CD401E7A05}"/>
                </a:ext>
              </a:extLst>
            </p:cNvPr>
            <p:cNvSpPr txBox="1"/>
            <p:nvPr/>
          </p:nvSpPr>
          <p:spPr>
            <a:xfrm>
              <a:off x="1241942" y="1194854"/>
              <a:ext cx="4412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Tata Nilai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tersebut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memahami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melaksanakan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Tata Nilai Perusahaan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4F8B97-4FAE-4D24-9750-019CE714E8D9}"/>
                </a:ext>
              </a:extLst>
            </p:cNvPr>
            <p:cNvSpPr txBox="1"/>
            <p:nvPr/>
          </p:nvSpPr>
          <p:spPr>
            <a:xfrm>
              <a:off x="1241942" y="2140537"/>
              <a:ext cx="4412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tersebut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memahami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melaksanakan Strategy yang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ditetapkan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Perusahaan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D384D-EF4D-4CE3-8E84-700C2FA8BA32}"/>
                </a:ext>
              </a:extLst>
            </p:cNvPr>
            <p:cNvSpPr txBox="1"/>
            <p:nvPr/>
          </p:nvSpPr>
          <p:spPr>
            <a:xfrm flipH="1">
              <a:off x="1241942" y="3080216"/>
              <a:ext cx="4217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Organisasi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dukungan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tersebut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05259-A7DB-4D76-B38F-B6C55EDD711F}"/>
                </a:ext>
              </a:extLst>
            </p:cNvPr>
            <p:cNvSpPr txBox="1"/>
            <p:nvPr/>
          </p:nvSpPr>
          <p:spPr>
            <a:xfrm flipH="1">
              <a:off x="1241942" y="3997413"/>
              <a:ext cx="43358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Mutu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E4B93E-7734-4AE1-A3CF-7C7E82834AD5}"/>
                </a:ext>
              </a:extLst>
            </p:cNvPr>
            <p:cNvSpPr txBox="1"/>
            <p:nvPr/>
          </p:nvSpPr>
          <p:spPr>
            <a:xfrm>
              <a:off x="1241942" y="4791665"/>
              <a:ext cx="433589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siap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Infromasi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diterapkan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untuk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Digital</a:t>
              </a:r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54A08D-399D-4322-96BE-DD0FAE51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1" y="2222765"/>
              <a:ext cx="767927" cy="767927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725775-1E37-4072-A865-A8384337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85" y="1334613"/>
              <a:ext cx="674587" cy="674587"/>
            </a:xfrm>
            <a:prstGeom prst="rect">
              <a:avLst/>
            </a:prstGeom>
          </p:spPr>
        </p:pic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4663E-1AEE-4A73-BF81-8BAAE0FE7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0" y="3160813"/>
              <a:ext cx="674588" cy="674588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018974C-2A55-4631-B712-454C9E104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0" y="4075940"/>
              <a:ext cx="674588" cy="6745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DD30B4-7531-4898-A97A-F6D29E4E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10" y="4931424"/>
              <a:ext cx="674588" cy="67458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AF1C544-09FA-4E9A-A7EF-4DA3E1D5F75C}"/>
              </a:ext>
            </a:extLst>
          </p:cNvPr>
          <p:cNvSpPr txBox="1"/>
          <p:nvPr/>
        </p:nvSpPr>
        <p:spPr>
          <a:xfrm>
            <a:off x="7041694" y="878402"/>
            <a:ext cx="4914022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Pilar Parameter 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156AB-B8C1-4A27-BCAE-62F30B9DE2EB}"/>
              </a:ext>
            </a:extLst>
          </p:cNvPr>
          <p:cNvCxnSpPr/>
          <p:nvPr/>
        </p:nvCxnSpPr>
        <p:spPr>
          <a:xfrm>
            <a:off x="6781801" y="919971"/>
            <a:ext cx="87085" cy="5241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CEEB23E3-A22A-496B-B13D-70016EE2ACCB}"/>
              </a:ext>
            </a:extLst>
          </p:cNvPr>
          <p:cNvSpPr/>
          <p:nvPr/>
        </p:nvSpPr>
        <p:spPr>
          <a:xfrm>
            <a:off x="3026092" y="1306535"/>
            <a:ext cx="653144" cy="132336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49030" y="627988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67E0-D99C-43C9-9552-FB58C140B8B9}"/>
              </a:ext>
            </a:extLst>
          </p:cNvPr>
          <p:cNvSpPr txBox="1"/>
          <p:nvPr/>
        </p:nvSpPr>
        <p:spPr>
          <a:xfrm>
            <a:off x="85725" y="110992"/>
            <a:ext cx="792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Level,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Rentang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Nilai, Skala Dan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Responden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Survei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1CB0A7-028E-1993-0B47-747C88ABA987}"/>
              </a:ext>
            </a:extLst>
          </p:cNvPr>
          <p:cNvSpPr txBox="1"/>
          <p:nvPr/>
        </p:nvSpPr>
        <p:spPr>
          <a:xfrm>
            <a:off x="152140" y="791315"/>
            <a:ext cx="6101114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Nilai dan Skala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DDFD510-7A39-162D-277E-1CDF76D3CEBF}"/>
              </a:ext>
            </a:extLst>
          </p:cNvPr>
          <p:cNvSpPr/>
          <p:nvPr/>
        </p:nvSpPr>
        <p:spPr>
          <a:xfrm>
            <a:off x="165292" y="1735854"/>
            <a:ext cx="723598" cy="387276"/>
          </a:xfrm>
          <a:prstGeom prst="homePlat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4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9FC553D-5D6B-741B-2840-3C91B5F99B70}"/>
              </a:ext>
            </a:extLst>
          </p:cNvPr>
          <p:cNvSpPr/>
          <p:nvPr/>
        </p:nvSpPr>
        <p:spPr>
          <a:xfrm>
            <a:off x="157311" y="1231077"/>
            <a:ext cx="731579" cy="377116"/>
          </a:xfrm>
          <a:prstGeom prst="homePlat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5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4BCD2EB6-8814-18C0-7A07-B90CB83708C7}"/>
              </a:ext>
            </a:extLst>
          </p:cNvPr>
          <p:cNvSpPr/>
          <p:nvPr/>
        </p:nvSpPr>
        <p:spPr>
          <a:xfrm>
            <a:off x="152139" y="2761042"/>
            <a:ext cx="731579" cy="377116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2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8F50013A-5C0A-75A9-A386-10F3CE1E8F33}"/>
              </a:ext>
            </a:extLst>
          </p:cNvPr>
          <p:cNvSpPr/>
          <p:nvPr/>
        </p:nvSpPr>
        <p:spPr>
          <a:xfrm>
            <a:off x="157311" y="2260178"/>
            <a:ext cx="731579" cy="33855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3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9A635B10-6AB5-8AE1-50C2-6360CA8FD85D}"/>
              </a:ext>
            </a:extLst>
          </p:cNvPr>
          <p:cNvSpPr/>
          <p:nvPr/>
        </p:nvSpPr>
        <p:spPr>
          <a:xfrm>
            <a:off x="152139" y="3262028"/>
            <a:ext cx="731579" cy="377116"/>
          </a:xfrm>
          <a:prstGeom prst="homePlat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1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CE76BF2-657B-3FEE-48B4-79B2E0523228}"/>
              </a:ext>
            </a:extLst>
          </p:cNvPr>
          <p:cNvSpPr/>
          <p:nvPr/>
        </p:nvSpPr>
        <p:spPr>
          <a:xfrm>
            <a:off x="1087310" y="1750900"/>
            <a:ext cx="1545233" cy="402965"/>
          </a:xfrm>
          <a:prstGeom prst="homePlat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Integrated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9B3BD734-772C-D1F8-8C8D-F1C86A52309A}"/>
              </a:ext>
            </a:extLst>
          </p:cNvPr>
          <p:cNvSpPr/>
          <p:nvPr/>
        </p:nvSpPr>
        <p:spPr>
          <a:xfrm>
            <a:off x="1084267" y="1231077"/>
            <a:ext cx="1658934" cy="402964"/>
          </a:xfrm>
          <a:prstGeom prst="homePlat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err="1">
                <a:solidFill>
                  <a:sysClr val="windowText" lastClr="000000"/>
                </a:solidFill>
                <a:cs typeface="Arial" panose="020B0604020202020204" pitchFamily="34" charset="0"/>
              </a:rPr>
              <a:t>Optimiized</a:t>
            </a:r>
            <a:endParaRPr lang="en-US" sz="1300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972F9F7-8688-7B50-7958-6A0B4D478E9F}"/>
              </a:ext>
            </a:extLst>
          </p:cNvPr>
          <p:cNvSpPr/>
          <p:nvPr/>
        </p:nvSpPr>
        <p:spPr>
          <a:xfrm>
            <a:off x="1084266" y="2761042"/>
            <a:ext cx="1369885" cy="387174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Early Improvement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77441E2-AB2A-29E8-EBF2-FB78B9AD2230}"/>
              </a:ext>
            </a:extLst>
          </p:cNvPr>
          <p:cNvSpPr/>
          <p:nvPr/>
        </p:nvSpPr>
        <p:spPr>
          <a:xfrm>
            <a:off x="1089623" y="2277974"/>
            <a:ext cx="1414092" cy="33855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Established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366835F-0CB5-B497-1CBC-338539A54CBD}"/>
              </a:ext>
            </a:extLst>
          </p:cNvPr>
          <p:cNvSpPr/>
          <p:nvPr/>
        </p:nvSpPr>
        <p:spPr>
          <a:xfrm>
            <a:off x="1084267" y="3272324"/>
            <a:ext cx="1140401" cy="366820"/>
          </a:xfrm>
          <a:prstGeom prst="homePlat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Initial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78028-C5C0-3541-3661-536E0181E05D}"/>
              </a:ext>
            </a:extLst>
          </p:cNvPr>
          <p:cNvSpPr txBox="1"/>
          <p:nvPr/>
        </p:nvSpPr>
        <p:spPr>
          <a:xfrm>
            <a:off x="2743202" y="1145517"/>
            <a:ext cx="35753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dengan level 5, 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rincian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5 </a:t>
            </a:r>
            <a:r>
              <a:rPr lang="en-US" sz="14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4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3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Improvement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432A94AF-8AE0-0C1B-AB94-CF1CEB6A5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5790"/>
              </p:ext>
            </p:extLst>
          </p:nvPr>
        </p:nvGraphicFramePr>
        <p:xfrm>
          <a:off x="143520" y="4205625"/>
          <a:ext cx="257503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731">
                  <a:extLst>
                    <a:ext uri="{9D8B030D-6E8A-4147-A177-3AD203B41FA5}">
                      <a16:colId xmlns:a16="http://schemas.microsoft.com/office/drawing/2014/main" val="1222916599"/>
                    </a:ext>
                  </a:extLst>
                </a:gridCol>
                <a:gridCol w="1957308">
                  <a:extLst>
                    <a:ext uri="{9D8B030D-6E8A-4147-A177-3AD203B41FA5}">
                      <a16:colId xmlns:a16="http://schemas.microsoft.com/office/drawing/2014/main" val="58364753"/>
                    </a:ext>
                  </a:extLst>
                </a:gridCol>
              </a:tblGrid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Sebutan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58873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Sangat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0446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3825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Cukup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2614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5637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Sangat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4771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B32905A-BEA0-D3DB-F018-65030381EC0B}"/>
              </a:ext>
            </a:extLst>
          </p:cNvPr>
          <p:cNvSpPr txBox="1"/>
          <p:nvPr/>
        </p:nvSpPr>
        <p:spPr>
          <a:xfrm>
            <a:off x="165292" y="3859020"/>
            <a:ext cx="1498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Skala :</a:t>
            </a:r>
            <a:endParaRPr lang="en-US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67CDFF-4C95-4A51-9C5F-C93C6FBB3A5A}"/>
              </a:ext>
            </a:extLst>
          </p:cNvPr>
          <p:cNvCxnSpPr>
            <a:cxnSpLocks/>
          </p:cNvCxnSpPr>
          <p:nvPr/>
        </p:nvCxnSpPr>
        <p:spPr>
          <a:xfrm>
            <a:off x="6422571" y="832883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109;p3">
            <a:extLst>
              <a:ext uri="{FF2B5EF4-FFF2-40B4-BE49-F238E27FC236}">
                <a16:creationId xmlns:a16="http://schemas.microsoft.com/office/drawing/2014/main" id="{733FF175-3427-46EE-9F7E-A7CABA82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2" y="1211944"/>
            <a:ext cx="5407023" cy="300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 marL="2857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2E40"/>
              </a:buClr>
              <a:buSzPts val="2000"/>
              <a:buFont typeface="Arial" panose="020B0604020202020204" pitchFamily="34" charset="0"/>
              <a:buChar char="•"/>
            </a:pP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mengisi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kuesioner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merupakan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dengan</a:t>
            </a:r>
            <a:r>
              <a:rPr lang="en-ID" altLang="en-US" sz="1600" dirty="0">
                <a:solidFill>
                  <a:srgbClr val="002E40"/>
                </a:solidFill>
              </a:rPr>
              <a:t> masa </a:t>
            </a:r>
            <a:r>
              <a:rPr lang="en-ID" altLang="en-US" sz="1600" dirty="0" err="1">
                <a:solidFill>
                  <a:srgbClr val="002E40"/>
                </a:solidFill>
              </a:rPr>
              <a:t>kerja</a:t>
            </a:r>
            <a:r>
              <a:rPr lang="en-ID" altLang="en-US" sz="1600" dirty="0">
                <a:solidFill>
                  <a:srgbClr val="002E40"/>
                </a:solidFill>
              </a:rPr>
              <a:t> minimal 1 </a:t>
            </a:r>
            <a:r>
              <a:rPr lang="en-ID" altLang="en-US" sz="1600" dirty="0" err="1">
                <a:solidFill>
                  <a:srgbClr val="002E40"/>
                </a:solidFill>
              </a:rPr>
              <a:t>tahun</a:t>
            </a:r>
            <a:r>
              <a:rPr lang="en-ID" altLang="en-US" sz="1600" dirty="0">
                <a:solidFill>
                  <a:srgbClr val="002E40"/>
                </a:solidFill>
              </a:rPr>
              <a:t> di JM Group, </a:t>
            </a:r>
            <a:r>
              <a:rPr lang="en-ID" altLang="en-US" sz="1600" dirty="0" err="1">
                <a:solidFill>
                  <a:srgbClr val="002E40"/>
                </a:solidFill>
              </a:rPr>
              <a:t>kecuali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untuk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diunit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kerja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kurang</a:t>
            </a:r>
            <a:r>
              <a:rPr lang="en-ID" altLang="en-US" sz="1600" dirty="0">
                <a:solidFill>
                  <a:srgbClr val="002E40"/>
                </a:solidFill>
              </a:rPr>
              <a:t> 1 </a:t>
            </a:r>
            <a:r>
              <a:rPr lang="en-ID" altLang="en-US" sz="1600" dirty="0" err="1">
                <a:solidFill>
                  <a:srgbClr val="002E40"/>
                </a:solidFill>
              </a:rPr>
              <a:t>tahun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terbentuk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adalah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semua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.  </a:t>
            </a:r>
            <a:endParaRPr lang="en-US" altLang="en-US" sz="1600" dirty="0">
              <a:solidFill>
                <a:srgbClr val="002E40"/>
              </a:solidFill>
            </a:endParaRPr>
          </a:p>
          <a:p>
            <a:pPr algn="just" eaLnBrk="1" hangingPunct="1">
              <a:lnSpc>
                <a:spcPct val="150000"/>
              </a:lnSpc>
              <a:buClr>
                <a:srgbClr val="002E40"/>
              </a:buClr>
              <a:buSzPts val="2000"/>
              <a:buFont typeface="Arial" panose="020B0604020202020204" pitchFamily="34" charset="0"/>
              <a:buChar char="•"/>
            </a:pPr>
            <a:r>
              <a:rPr lang="en-ID" altLang="en-US" sz="1600" dirty="0" err="1">
                <a:solidFill>
                  <a:srgbClr val="002E40"/>
                </a:solidFill>
              </a:rPr>
              <a:t>Jumlah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telah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ikut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berpartisipasi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mengisi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kuesioner</a:t>
            </a:r>
            <a:r>
              <a:rPr lang="en-ID" altLang="en-US" sz="1600" dirty="0">
                <a:solidFill>
                  <a:srgbClr val="002E40"/>
                </a:solidFill>
              </a:rPr>
              <a:t> dan </a:t>
            </a:r>
            <a:r>
              <a:rPr lang="en-ID" altLang="en-US" sz="1600" dirty="0" err="1">
                <a:solidFill>
                  <a:srgbClr val="002E40"/>
                </a:solidFill>
              </a:rPr>
              <a:t>memberi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masukan</a:t>
            </a:r>
            <a:r>
              <a:rPr lang="en-ID" altLang="en-US" sz="1600" dirty="0">
                <a:solidFill>
                  <a:srgbClr val="002E40"/>
                </a:solidFill>
              </a:rPr>
              <a:t> dan saran </a:t>
            </a:r>
            <a:r>
              <a:rPr lang="en-ID" altLang="en-US" sz="1600" dirty="0" err="1">
                <a:solidFill>
                  <a:srgbClr val="002E40"/>
                </a:solidFill>
              </a:rPr>
              <a:t>terhadap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implementasi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Transformasi</a:t>
            </a:r>
            <a:r>
              <a:rPr lang="en-ID" altLang="en-US" sz="1600" dirty="0">
                <a:solidFill>
                  <a:srgbClr val="002E40"/>
                </a:solidFill>
              </a:rPr>
              <a:t> Perusahaan </a:t>
            </a:r>
            <a:r>
              <a:rPr lang="en-ID" altLang="en-US" sz="1600" dirty="0" err="1">
                <a:solidFill>
                  <a:srgbClr val="002E40"/>
                </a:solidFill>
              </a:rPr>
              <a:t>sebanyak</a:t>
            </a:r>
            <a:r>
              <a:rPr lang="en-ID" altLang="en-US" sz="1600" dirty="0">
                <a:solidFill>
                  <a:srgbClr val="002E40"/>
                </a:solidFill>
              </a:rPr>
              <a:t> 235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.</a:t>
            </a:r>
            <a:endParaRPr lang="en-US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A090D-0855-49C9-A3DF-0C9191CAF365}"/>
              </a:ext>
            </a:extLst>
          </p:cNvPr>
          <p:cNvSpPr txBox="1"/>
          <p:nvPr/>
        </p:nvSpPr>
        <p:spPr>
          <a:xfrm>
            <a:off x="6629403" y="768349"/>
            <a:ext cx="5290454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600" b="1" kern="0" dirty="0" err="1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Demograpi</a:t>
            </a:r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Responden</a:t>
            </a:r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1600" kern="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DF9B26-D30E-4978-A50C-AAB66F4CEC51}"/>
              </a:ext>
            </a:extLst>
          </p:cNvPr>
          <p:cNvSpPr/>
          <p:nvPr/>
        </p:nvSpPr>
        <p:spPr>
          <a:xfrm>
            <a:off x="7097483" y="4387458"/>
            <a:ext cx="1393355" cy="1320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Jumlah</a:t>
            </a:r>
            <a:r>
              <a:rPr lang="en-US" sz="1200" b="1" dirty="0"/>
              <a:t> </a:t>
            </a:r>
            <a:r>
              <a:rPr lang="en-US" sz="1200" b="1" dirty="0" err="1"/>
              <a:t>Populasi</a:t>
            </a:r>
            <a:r>
              <a:rPr lang="en-US" sz="1200" b="1" dirty="0"/>
              <a:t> 261 orang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8DC55F-837A-4DA9-8ECB-246580A5E185}"/>
              </a:ext>
            </a:extLst>
          </p:cNvPr>
          <p:cNvSpPr/>
          <p:nvPr/>
        </p:nvSpPr>
        <p:spPr>
          <a:xfrm>
            <a:off x="9786252" y="4376573"/>
            <a:ext cx="1393355" cy="13203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Responden</a:t>
            </a:r>
            <a:r>
              <a:rPr lang="en-US" sz="1200" b="1" dirty="0">
                <a:solidFill>
                  <a:schemeClr val="tx1"/>
                </a:solidFill>
              </a:rPr>
              <a:t> Yang Isi Survey 235 orang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9AE294-C608-4201-8C70-4679254F4C2F}"/>
              </a:ext>
            </a:extLst>
          </p:cNvPr>
          <p:cNvCxnSpPr>
            <a:stCxn id="2" idx="6"/>
            <a:endCxn id="35" idx="2"/>
          </p:cNvCxnSpPr>
          <p:nvPr/>
        </p:nvCxnSpPr>
        <p:spPr>
          <a:xfrm flipV="1">
            <a:off x="8490838" y="5036763"/>
            <a:ext cx="1295414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42189A77-C2EB-3841-97A9-D2A452548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2005"/>
              </p:ext>
            </p:extLst>
          </p:nvPr>
        </p:nvGraphicFramePr>
        <p:xfrm>
          <a:off x="3269695" y="3548746"/>
          <a:ext cx="257503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731">
                  <a:extLst>
                    <a:ext uri="{9D8B030D-6E8A-4147-A177-3AD203B41FA5}">
                      <a16:colId xmlns:a16="http://schemas.microsoft.com/office/drawing/2014/main" val="1222916599"/>
                    </a:ext>
                  </a:extLst>
                </a:gridCol>
                <a:gridCol w="1957308">
                  <a:extLst>
                    <a:ext uri="{9D8B030D-6E8A-4147-A177-3AD203B41FA5}">
                      <a16:colId xmlns:a16="http://schemas.microsoft.com/office/drawing/2014/main" val="58364753"/>
                    </a:ext>
                  </a:extLst>
                </a:gridCol>
              </a:tblGrid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Rentang</a:t>
                      </a:r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Nilai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58873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0-5-10 -15 -20-25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0446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30-35-40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3825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45-50-55-60-65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2614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70-75-80-85-90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5637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4771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71F7A1C-F299-3E43-B38F-1C41D8C71313}"/>
              </a:ext>
            </a:extLst>
          </p:cNvPr>
          <p:cNvSpPr txBox="1"/>
          <p:nvPr/>
        </p:nvSpPr>
        <p:spPr>
          <a:xfrm>
            <a:off x="3400324" y="3169483"/>
            <a:ext cx="2277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Formula Scoring :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8628B9-28AF-3243-ACB1-9E12883A1CD4}"/>
              </a:ext>
            </a:extLst>
          </p:cNvPr>
          <p:cNvCxnSpPr>
            <a:cxnSpLocks/>
          </p:cNvCxnSpPr>
          <p:nvPr/>
        </p:nvCxnSpPr>
        <p:spPr>
          <a:xfrm>
            <a:off x="3153293" y="5436528"/>
            <a:ext cx="13775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CEE671-3484-9648-99D6-39811922096C}"/>
              </a:ext>
            </a:extLst>
          </p:cNvPr>
          <p:cNvCxnSpPr>
            <a:cxnSpLocks/>
          </p:cNvCxnSpPr>
          <p:nvPr/>
        </p:nvCxnSpPr>
        <p:spPr>
          <a:xfrm>
            <a:off x="5020630" y="5436083"/>
            <a:ext cx="12326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149542-CED4-4524-8D97-7D7FBBB2B42B}"/>
              </a:ext>
            </a:extLst>
          </p:cNvPr>
          <p:cNvSpPr/>
          <p:nvPr/>
        </p:nvSpPr>
        <p:spPr>
          <a:xfrm>
            <a:off x="2850772" y="5323650"/>
            <a:ext cx="3533118" cy="698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82578E-C78D-48D5-94FB-0954AA7313E8}"/>
              </a:ext>
            </a:extLst>
          </p:cNvPr>
          <p:cNvGrpSpPr/>
          <p:nvPr/>
        </p:nvGrpSpPr>
        <p:grpSpPr>
          <a:xfrm>
            <a:off x="2796342" y="5357805"/>
            <a:ext cx="3843946" cy="698677"/>
            <a:chOff x="2720140" y="5118313"/>
            <a:chExt cx="3843946" cy="69867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D83315-DF66-4765-BF7F-864236F81206}"/>
                </a:ext>
              </a:extLst>
            </p:cNvPr>
            <p:cNvGrpSpPr/>
            <p:nvPr/>
          </p:nvGrpSpPr>
          <p:grpSpPr>
            <a:xfrm>
              <a:off x="2720140" y="5118313"/>
              <a:ext cx="3843946" cy="698677"/>
              <a:chOff x="2720140" y="5150971"/>
              <a:chExt cx="3843946" cy="69867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D52DE07-87EB-854F-A988-67BAF0930E72}"/>
                  </a:ext>
                </a:extLst>
              </p:cNvPr>
              <p:cNvGrpSpPr/>
              <p:nvPr/>
            </p:nvGrpSpPr>
            <p:grpSpPr>
              <a:xfrm>
                <a:off x="2720140" y="5150971"/>
                <a:ext cx="3843946" cy="698677"/>
                <a:chOff x="2785456" y="5074769"/>
                <a:chExt cx="3843946" cy="698677"/>
              </a:xfrm>
            </p:grpSpPr>
            <p:sp>
              <p:nvSpPr>
                <p:cNvPr id="38" name="Google Shape;109;p3">
                  <a:extLst>
                    <a:ext uri="{FF2B5EF4-FFF2-40B4-BE49-F238E27FC236}">
                      <a16:creationId xmlns:a16="http://schemas.microsoft.com/office/drawing/2014/main" id="{318C7851-A713-4545-ADE7-B9AA08F9ED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033" y="5074769"/>
                  <a:ext cx="3575369" cy="69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25" tIns="45700" rIns="91425" bIns="45700">
                  <a:spAutoFit/>
                </a:bodyPr>
                <a:lstStyle>
                  <a:lvl1pPr marL="2857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marL="0" indent="0" algn="just" eaLnBrk="1" hangingPunct="1">
                    <a:lnSpc>
                      <a:spcPct val="150000"/>
                    </a:lnSpc>
                    <a:buClr>
                      <a:srgbClr val="002E40"/>
                    </a:buClr>
                    <a:buSzPts val="2000"/>
                  </a:pPr>
                  <a:r>
                    <a:rPr lang="en-US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</a:t>
                  </a:r>
                  <a:r>
                    <a:rPr lang="en-US" altLang="en-US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Rentang</a:t>
                  </a:r>
                  <a:r>
                    <a:rPr lang="en-US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Nilai + 100) x (Nilai Rata-Rata)</a:t>
                  </a:r>
                </a:p>
                <a:p>
                  <a:pPr marL="0" indent="0" algn="just" eaLnBrk="1" hangingPunct="1">
                    <a:lnSpc>
                      <a:spcPct val="150000"/>
                    </a:lnSpc>
                    <a:buClr>
                      <a:srgbClr val="002E40"/>
                    </a:buClr>
                    <a:buSzPts val="2000"/>
                  </a:pPr>
                  <a:r>
                    <a:rPr lang="en-US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        2                            5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B6DCD6A-F66C-1A4F-AAB9-B7BCBC6A152D}"/>
                    </a:ext>
                  </a:extLst>
                </p:cNvPr>
                <p:cNvSpPr txBox="1"/>
                <p:nvPr/>
              </p:nvSpPr>
              <p:spPr>
                <a:xfrm>
                  <a:off x="2785456" y="5171246"/>
                  <a:ext cx="3678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=</a:t>
                  </a: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512D001-9106-4E26-A26F-16A93AF83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780" y="5562925"/>
                <a:ext cx="176162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B49227-47D7-46FF-AFEE-5EE60426BF83}"/>
                </a:ext>
              </a:extLst>
            </p:cNvPr>
            <p:cNvCxnSpPr>
              <a:cxnSpLocks/>
            </p:cNvCxnSpPr>
            <p:nvPr/>
          </p:nvCxnSpPr>
          <p:spPr>
            <a:xfrm>
              <a:off x="4887123" y="5519381"/>
              <a:ext cx="14314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0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6D69D01E-05D8-41E3-B6F8-21CD28B1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02968"/>
            <a:ext cx="687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chemeClr val="bg1"/>
                </a:solidFill>
              </a:rPr>
              <a:t>Definisi</a:t>
            </a:r>
            <a:r>
              <a:rPr lang="en-US" altLang="en-US" sz="2400" b="1" dirty="0">
                <a:solidFill>
                  <a:schemeClr val="bg1"/>
                </a:solidFill>
              </a:rPr>
              <a:t> Level (1)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0FC185-590F-4C30-930C-C5A2C44FC662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956350"/>
            <a:ext cx="11733212" cy="4743868"/>
            <a:chOff x="245768" y="1324864"/>
            <a:chExt cx="11733545" cy="4742543"/>
          </a:xfrm>
        </p:grpSpPr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DF7820AC-0C0D-44F7-BCAC-85797CD46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68" y="1339862"/>
              <a:ext cx="3875061" cy="36922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 dirty="0"/>
                <a:t>Level 1 : Initial </a:t>
              </a:r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E5708933-E6EE-4501-A2B1-C8FCD8518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607" y="1332470"/>
              <a:ext cx="3835509" cy="3421111"/>
              <a:chOff x="629341" y="3876674"/>
              <a:chExt cx="3540763" cy="3421111"/>
            </a:xfrm>
          </p:grpSpPr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80E297A8-F039-4C6D-9260-73A84B358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290" y="3876674"/>
                <a:ext cx="3457078" cy="36922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738188" indent="-738188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 dirty="0"/>
                  <a:t>Level 2 : Early Improvement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C5986-63CA-490F-AE61-5B3A178AE309}"/>
                  </a:ext>
                </a:extLst>
              </p:cNvPr>
              <p:cNvSpPr txBox="1"/>
              <p:nvPr/>
            </p:nvSpPr>
            <p:spPr>
              <a:xfrm>
                <a:off x="629341" y="4405493"/>
                <a:ext cx="3540763" cy="28922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Tingkatan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dimana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mulai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menyadari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akan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pentingnya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Mulai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proses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diaplikasikan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namun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belum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terstruktur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secara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rapi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memiliki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pengalaman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tetapi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belum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memadai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mengelola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program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Gaya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kepemimpinan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masih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cenderung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menolak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adanya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+mj-lt"/>
                  <a:buAutoNum type="arabicPeriod"/>
                  <a:defRPr/>
                </a:pPr>
                <a:endParaRPr lang="en-US" sz="1400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AA85EA87-E279-4E34-9AAD-FC6056C9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6015" y="1324864"/>
              <a:ext cx="3913298" cy="2556072"/>
              <a:chOff x="4187996" y="1124436"/>
              <a:chExt cx="3950712" cy="2556072"/>
            </a:xfrm>
          </p:grpSpPr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id="{CF5B09B9-7236-448D-8F4F-303F4363C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3187" y="1124436"/>
                <a:ext cx="3835521" cy="36922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738188" indent="-738188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 dirty="0">
                    <a:solidFill>
                      <a:schemeClr val="tx1"/>
                    </a:solidFill>
                  </a:rPr>
                  <a:t>Level 3 : Established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C6916-3689-44ED-A2F4-52F299C1E300}"/>
                  </a:ext>
                </a:extLst>
              </p:cNvPr>
              <p:cNvSpPr txBox="1"/>
              <p:nvPr/>
            </p:nvSpPr>
            <p:spPr>
              <a:xfrm>
                <a:off x="4187996" y="1649751"/>
                <a:ext cx="3925068" cy="20307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Tingkatan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dimana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mengakui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persyaratan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bagi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implementasi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program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budaya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proses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diaplikasikan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pengalaman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Gaya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kepemimpinan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dalam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mengelola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endParaRPr lang="en-US" sz="1400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54D69F-C1E3-4CBA-891A-67D8C9510C9F}"/>
                </a:ext>
              </a:extLst>
            </p:cNvPr>
            <p:cNvSpPr txBox="1"/>
            <p:nvPr/>
          </p:nvSpPr>
          <p:spPr>
            <a:xfrm>
              <a:off x="294640" y="1882815"/>
              <a:ext cx="3834250" cy="4184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6075" indent="-346075" algn="just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+mj-lt"/>
                <a:buAutoNum type="arabicPeriod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dengan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tingkat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maturitas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awal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biasanya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minor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segala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aspek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seperti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: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kesadaran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tentang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implementasi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program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proses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 yang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dilakukan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pengalaman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mengelola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terdapat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Sumber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Kebijakan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Sistem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Manajemen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kepemimpinan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Perusahaan. </a:t>
              </a:r>
            </a:p>
            <a:p>
              <a:pPr marL="342900" lvl="5" indent="-342900" algn="just">
                <a:buClr>
                  <a:srgbClr val="000000"/>
                </a:buClr>
                <a:buFont typeface="+mj-lt"/>
                <a:buAutoNum type="arabicPeriod" startAt="2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menyadari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pentingnya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Perusahaan.</a:t>
              </a:r>
            </a:p>
            <a:p>
              <a:pPr marL="342900" lvl="5" indent="-342900" algn="just">
                <a:buClr>
                  <a:srgbClr val="000000"/>
                </a:buClr>
                <a:buFont typeface="+mj-lt"/>
                <a:buAutoNum type="arabicPeriod" startAt="3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Budaya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Manajemen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Perubahan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juga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disadari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sebagai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kebutuhan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2A3D1CF-4B49-46F8-A0D6-9D12EFED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79837"/>
            <a:ext cx="687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chemeClr val="bg1"/>
                </a:solidFill>
              </a:rPr>
              <a:t>Definisi</a:t>
            </a:r>
            <a:r>
              <a:rPr lang="en-US" altLang="en-US" sz="2400" b="1" dirty="0">
                <a:solidFill>
                  <a:schemeClr val="bg1"/>
                </a:solidFill>
              </a:rPr>
              <a:t> Level  (2) :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4B90ACB-0F00-40F4-8165-8439A33FE0BB}"/>
              </a:ext>
            </a:extLst>
          </p:cNvPr>
          <p:cNvGrpSpPr>
            <a:grpSpLocks/>
          </p:cNvGrpSpPr>
          <p:nvPr/>
        </p:nvGrpSpPr>
        <p:grpSpPr bwMode="auto">
          <a:xfrm>
            <a:off x="404130" y="1073149"/>
            <a:ext cx="3805238" cy="3681631"/>
            <a:chOff x="4237573" y="1139160"/>
            <a:chExt cx="3805572" cy="36822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6A148B-9B59-4BFC-8CAA-810797905920}"/>
                </a:ext>
              </a:extLst>
            </p:cNvPr>
            <p:cNvSpPr txBox="1"/>
            <p:nvPr/>
          </p:nvSpPr>
          <p:spPr>
            <a:xfrm>
              <a:off x="4243924" y="1712343"/>
              <a:ext cx="3799221" cy="31090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Tingkatan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dimana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mengimplementasikan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setiap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proses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bisnisnya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udaya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untuk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berubah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risiko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mengakar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setiap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strategi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.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Pengaplikasian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ada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di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seluruh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proyek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dari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tersebut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.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Gaya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Kepemimpinan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proaktif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mengarahkan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yang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terintegrasi</a:t>
              </a:r>
              <a:endParaRPr lang="en-US" sz="1400" kern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  <a:p>
              <a:pPr marL="342900" indent="-342900" algn="just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+mj-lt"/>
                <a:buAutoNum type="arabicPeriod"/>
                <a:defRPr/>
              </a:pPr>
              <a:endParaRPr lang="en-US" sz="1400" kern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30DADE-1579-4E9C-B61D-B4ADEF02CBB4}"/>
                </a:ext>
              </a:extLst>
            </p:cNvPr>
            <p:cNvSpPr txBox="1"/>
            <p:nvPr/>
          </p:nvSpPr>
          <p:spPr>
            <a:xfrm>
              <a:off x="4237573" y="1139160"/>
              <a:ext cx="3799221" cy="369393"/>
            </a:xfrm>
            <a:prstGeom prst="rect">
              <a:avLst/>
            </a:prstGeom>
            <a:solidFill>
              <a:srgbClr val="FFCCFF"/>
            </a:solidFill>
          </p:spPr>
          <p:txBody>
            <a:bodyPr>
              <a:spAutoFit/>
            </a:bodyPr>
            <a:lstStyle/>
            <a:p>
              <a:pPr marL="738188" indent="-738188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b="1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Level 4 : Integrated</a:t>
              </a: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39C389B0-5B05-4C2D-969A-38B0A171DD23}"/>
              </a:ext>
            </a:extLst>
          </p:cNvPr>
          <p:cNvGrpSpPr>
            <a:grpSpLocks/>
          </p:cNvGrpSpPr>
          <p:nvPr/>
        </p:nvGrpSpPr>
        <p:grpSpPr bwMode="auto">
          <a:xfrm>
            <a:off x="4502373" y="1085849"/>
            <a:ext cx="3835400" cy="4064000"/>
            <a:chOff x="8140800" y="1142202"/>
            <a:chExt cx="3834248" cy="4064318"/>
          </a:xfrm>
        </p:grpSpPr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87867AEB-3765-40D8-AAF0-467E86B34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2892" y="1142202"/>
              <a:ext cx="3723472" cy="3693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38188" indent="-738188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 dirty="0">
                  <a:solidFill>
                    <a:schemeClr val="bg1"/>
                  </a:solidFill>
                </a:rPr>
                <a:t>Level 5 : Optimized</a:t>
              </a:r>
            </a:p>
          </p:txBody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E4904AE9-4331-4E87-8B64-D8F17FDB2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800" y="1667090"/>
              <a:ext cx="3834248" cy="353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 err="1"/>
                <a:t>Tingkatan</a:t>
              </a:r>
              <a:r>
                <a:rPr lang="en-AU" altLang="en-US" dirty="0"/>
                <a:t> </a:t>
              </a:r>
              <a:r>
                <a:rPr lang="en-AU" altLang="en-US" dirty="0" err="1"/>
                <a:t>dimana</a:t>
              </a:r>
              <a:r>
                <a:rPr lang="en-AU" altLang="en-US" dirty="0"/>
                <a:t> </a:t>
              </a:r>
              <a:r>
                <a:rPr lang="en-AU" altLang="en-US" dirty="0" err="1"/>
                <a:t>suatu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</a:t>
              </a:r>
              <a:r>
                <a:rPr lang="en-AU" altLang="en-US" dirty="0" err="1"/>
                <a:t>telah</a:t>
              </a:r>
              <a:r>
                <a:rPr lang="en-AU" altLang="en-US" dirty="0"/>
                <a:t> </a:t>
              </a:r>
              <a:r>
                <a:rPr lang="en-AU" altLang="en-US" dirty="0" err="1"/>
                <a:t>memiliki</a:t>
              </a:r>
              <a:r>
                <a:rPr lang="en-AU" altLang="en-US" dirty="0"/>
                <a:t> </a:t>
              </a:r>
              <a:r>
                <a:rPr lang="en-AU" altLang="en-US" dirty="0" err="1"/>
                <a:t>suatu</a:t>
              </a:r>
              <a:r>
                <a:rPr lang="en-AU" altLang="en-US" dirty="0"/>
                <a:t> </a:t>
              </a:r>
              <a:r>
                <a:rPr lang="en-AU" altLang="en-US" dirty="0" err="1"/>
                <a:t>budaya</a:t>
              </a:r>
              <a:r>
                <a:rPr lang="en-AU" altLang="en-US" dirty="0"/>
                <a:t> </a:t>
              </a:r>
              <a:r>
                <a:rPr lang="en-AU" altLang="en-US" dirty="0" err="1"/>
                <a:t>kesadaran</a:t>
              </a:r>
              <a:r>
                <a:rPr lang="en-AU" altLang="en-US" dirty="0"/>
                <a:t> </a:t>
              </a:r>
              <a:r>
                <a:rPr lang="en-AU" altLang="en-US" dirty="0" err="1"/>
                <a:t>untuk</a:t>
              </a:r>
              <a:r>
                <a:rPr lang="en-AU" altLang="en-US" dirty="0"/>
                <a:t> </a:t>
              </a:r>
              <a:r>
                <a:rPr lang="en-AU" altLang="en-US" dirty="0" err="1"/>
                <a:t>melakukan</a:t>
              </a:r>
              <a:r>
                <a:rPr lang="en-AU" altLang="en-US" dirty="0"/>
                <a:t> </a:t>
              </a:r>
              <a:r>
                <a:rPr lang="en-AU" altLang="en-US" dirty="0" err="1"/>
                <a:t>perubahan</a:t>
              </a:r>
              <a:r>
                <a:rPr lang="en-AU" altLang="en-US" dirty="0"/>
                <a:t> (</a:t>
              </a:r>
              <a:r>
                <a:rPr lang="en-AU" altLang="en-US" dirty="0" err="1"/>
                <a:t>mengikuti</a:t>
              </a:r>
              <a:r>
                <a:rPr lang="en-AU" altLang="en-US" dirty="0"/>
                <a:t> </a:t>
              </a:r>
              <a:r>
                <a:rPr lang="en-AU" altLang="en-US" dirty="0" err="1"/>
                <a:t>perkembangan</a:t>
              </a:r>
              <a:r>
                <a:rPr lang="en-AU" altLang="en-US" dirty="0"/>
                <a:t> dan </a:t>
              </a:r>
              <a:r>
                <a:rPr lang="en-AU" altLang="en-US" dirty="0" err="1"/>
                <a:t>situasi</a:t>
              </a:r>
              <a:r>
                <a:rPr lang="en-AU" altLang="en-US" dirty="0"/>
                <a:t> internal dan </a:t>
              </a:r>
              <a:r>
                <a:rPr lang="en-AU" altLang="en-US" dirty="0" err="1"/>
                <a:t>eksternal</a:t>
              </a:r>
              <a:r>
                <a:rPr lang="en-AU" altLang="en-US" dirty="0"/>
                <a:t> Perusahaan) yang </a:t>
              </a:r>
              <a:r>
                <a:rPr lang="en-AU" altLang="en-US" dirty="0" err="1"/>
                <a:t>mendorong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yang </a:t>
              </a:r>
              <a:r>
                <a:rPr lang="en-AU" altLang="en-US" dirty="0" err="1"/>
                <a:t>proaktif</a:t>
              </a:r>
              <a:r>
                <a:rPr lang="en-AU" altLang="en-US" dirty="0"/>
                <a:t> pada </a:t>
              </a:r>
              <a:r>
                <a:rPr lang="en-AU" altLang="en-US" dirty="0" err="1"/>
                <a:t>seluruh</a:t>
              </a:r>
              <a:r>
                <a:rPr lang="en-AU" altLang="en-US" dirty="0"/>
                <a:t> </a:t>
              </a:r>
              <a:r>
                <a:rPr lang="en-AU" altLang="en-US" dirty="0" err="1"/>
                <a:t>aspek</a:t>
              </a:r>
              <a:r>
                <a:rPr lang="en-AU" altLang="en-US" dirty="0"/>
                <a:t> </a:t>
              </a:r>
              <a:r>
                <a:rPr lang="en-AU" altLang="en-US" dirty="0" err="1"/>
                <a:t>dalam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. </a:t>
              </a:r>
            </a:p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/>
                <a:t>Proses </a:t>
              </a:r>
              <a:r>
                <a:rPr lang="en-AU" altLang="en-US" dirty="0" err="1"/>
                <a:t>telah</a:t>
              </a:r>
              <a:r>
                <a:rPr lang="en-AU" altLang="en-US" dirty="0"/>
                <a:t> </a:t>
              </a:r>
              <a:r>
                <a:rPr lang="en-AU" altLang="en-US" dirty="0" err="1"/>
                <a:t>teraplikasi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proaktif</a:t>
              </a:r>
              <a:r>
                <a:rPr lang="en-AU" altLang="en-US" dirty="0"/>
                <a:t> </a:t>
              </a:r>
              <a:r>
                <a:rPr lang="en-AU" altLang="en-US" dirty="0" err="1"/>
                <a:t>sehingga</a:t>
              </a:r>
              <a:r>
                <a:rPr lang="en-AU" altLang="en-US" dirty="0"/>
                <a:t> </a:t>
              </a:r>
              <a:r>
                <a:rPr lang="en-AU" altLang="en-US" dirty="0" err="1"/>
                <a:t>menghasilkan</a:t>
              </a:r>
              <a:r>
                <a:rPr lang="en-AU" altLang="en-US" dirty="0"/>
                <a:t> </a:t>
              </a:r>
              <a:r>
                <a:rPr lang="en-AU" altLang="en-US" dirty="0" err="1"/>
                <a:t>keuntungan</a:t>
              </a:r>
              <a:r>
                <a:rPr lang="en-AU" altLang="en-US" dirty="0"/>
                <a:t> </a:t>
              </a:r>
              <a:r>
                <a:rPr lang="en-AU" altLang="en-US" dirty="0" err="1"/>
                <a:t>bagi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keseluruhan</a:t>
              </a:r>
              <a:r>
                <a:rPr lang="en-AU" altLang="en-US" dirty="0"/>
                <a:t>. </a:t>
              </a:r>
            </a:p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/>
                <a:t>Gaya </a:t>
              </a:r>
              <a:r>
                <a:rPr lang="en-AU" altLang="en-US" dirty="0" err="1"/>
                <a:t>Kepemimpinan</a:t>
              </a:r>
              <a:r>
                <a:rPr lang="en-AU" altLang="en-US" dirty="0"/>
                <a:t> pada </a:t>
              </a:r>
              <a:r>
                <a:rPr lang="en-AU" altLang="en-US" dirty="0" err="1"/>
                <a:t>tahapan</a:t>
              </a:r>
              <a:r>
                <a:rPr lang="en-AU" altLang="en-US" dirty="0"/>
                <a:t> </a:t>
              </a:r>
              <a:r>
                <a:rPr lang="en-AU" altLang="en-US" dirty="0" err="1"/>
                <a:t>ini</a:t>
              </a:r>
              <a:r>
                <a:rPr lang="en-AU" altLang="en-US" dirty="0"/>
                <a:t> </a:t>
              </a:r>
              <a:r>
                <a:rPr lang="en-AU" altLang="en-US" dirty="0" err="1"/>
                <a:t>mendukung</a:t>
              </a:r>
              <a:r>
                <a:rPr lang="en-AU" altLang="en-US" dirty="0"/>
                <a:t>, </a:t>
              </a:r>
              <a:r>
                <a:rPr lang="en-AU" altLang="en-US" dirty="0" err="1"/>
                <a:t>menguatkan</a:t>
              </a:r>
              <a:r>
                <a:rPr lang="en-AU" altLang="en-US" dirty="0"/>
                <a:t>, dan </a:t>
              </a:r>
              <a:r>
                <a:rPr lang="en-AU" altLang="en-US" dirty="0" err="1"/>
                <a:t>menjaga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aktif</a:t>
              </a:r>
              <a:r>
                <a:rPr lang="en-AU" altLang="en-US" dirty="0"/>
                <a:t> </a:t>
              </a:r>
              <a:r>
                <a:rPr lang="en-AU" altLang="en-US" dirty="0" err="1"/>
                <a:t>kapabilitas</a:t>
              </a:r>
              <a:r>
                <a:rPr lang="en-AU" altLang="en-US" dirty="0"/>
                <a:t> </a:t>
              </a:r>
              <a:r>
                <a:rPr lang="en-AU" altLang="en-US" dirty="0" err="1"/>
                <a:t>pengelolaan</a:t>
              </a:r>
              <a:r>
                <a:rPr lang="en-AU" altLang="en-US" dirty="0"/>
                <a:t> </a:t>
              </a:r>
              <a:r>
                <a:rPr lang="en-AU" altLang="en-US" dirty="0" err="1"/>
                <a:t>Transformasi</a:t>
              </a:r>
              <a:r>
                <a:rPr lang="en-AU" altLang="en-US" dirty="0"/>
                <a:t> Perusahaan </a:t>
              </a:r>
              <a:r>
                <a:rPr lang="en-AU" altLang="en-US" dirty="0" err="1"/>
                <a:t>risiko</a:t>
              </a:r>
              <a:r>
                <a:rPr lang="en-AU" altLang="en-US" dirty="0"/>
                <a:t> demi </a:t>
              </a:r>
              <a:r>
                <a:rPr lang="en-AU" altLang="en-US" dirty="0" err="1"/>
                <a:t>keberhasilan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endParaRPr lang="en-US" altLang="en-US" dirty="0"/>
            </a:p>
            <a:p>
              <a:pPr algn="just" eaLnBrk="1" hangingPunct="1">
                <a:buFont typeface="Arial" panose="020B0604020202020204" pitchFamily="34" charset="0"/>
                <a:buAutoNum type="arabicPeriod"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7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73B78210-DA97-434D-AA71-C0BD53333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(1)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0B46B-7528-4DB0-846A-55905A9209C2}"/>
              </a:ext>
            </a:extLst>
          </p:cNvPr>
          <p:cNvCxnSpPr>
            <a:cxnSpLocks/>
          </p:cNvCxnSpPr>
          <p:nvPr/>
        </p:nvCxnSpPr>
        <p:spPr>
          <a:xfrm>
            <a:off x="6004560" y="877298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C824A9-E3BE-4FBB-A814-942C8DF77967}"/>
              </a:ext>
            </a:extLst>
          </p:cNvPr>
          <p:cNvSpPr txBox="1"/>
          <p:nvPr/>
        </p:nvSpPr>
        <p:spPr>
          <a:xfrm>
            <a:off x="13716" y="941573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Visi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/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Misi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/Tata Nilai: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18DF-8153-4A00-9535-B6E64ACE01D1}"/>
              </a:ext>
            </a:extLst>
          </p:cNvPr>
          <p:cNvSpPr txBox="1"/>
          <p:nvPr/>
        </p:nvSpPr>
        <p:spPr>
          <a:xfrm>
            <a:off x="6091428" y="924155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ea typeface="Roboto"/>
                <a:cs typeface="Roboto"/>
                <a:sym typeface="Roboto"/>
              </a:rPr>
              <a:t>Strategi</a:t>
            </a:r>
            <a:r>
              <a:rPr lang="en-ID" sz="1600" b="1" dirty="0">
                <a:solidFill>
                  <a:srgbClr val="202124"/>
                </a:solidFill>
                <a:ea typeface="Roboto"/>
                <a:cs typeface="Roboto"/>
                <a:sym typeface="Roboto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2" name="Google Shape;116;p4">
            <a:extLst>
              <a:ext uri="{FF2B5EF4-FFF2-40B4-BE49-F238E27FC236}">
                <a16:creationId xmlns:a16="http://schemas.microsoft.com/office/drawing/2014/main" id="{7F9BBD65-5880-463A-89E6-DE60914284EE}"/>
              </a:ext>
            </a:extLst>
          </p:cNvPr>
          <p:cNvSpPr txBox="1"/>
          <p:nvPr/>
        </p:nvSpPr>
        <p:spPr>
          <a:xfrm>
            <a:off x="13716" y="1397715"/>
            <a:ext cx="307038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Pimpinan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di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tempat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cukup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Tata Nilai "AKHLAK" di Perusahaan.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mengetahui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ditetapkan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3CCE6-E6D2-4D6E-A17E-6D31D5122885}"/>
              </a:ext>
            </a:extLst>
          </p:cNvPr>
          <p:cNvSpPr txBox="1"/>
          <p:nvPr/>
        </p:nvSpPr>
        <p:spPr>
          <a:xfrm>
            <a:off x="13716" y="3398571"/>
            <a:ext cx="58781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mengerti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paham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Tata Nilai "AKHLAK" 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Perusahaan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Tata Nilai "AKHLAK"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kesadaran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sendiri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aktivitas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sehari-hari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karyawan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unit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semuanya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melaksanakan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Tata Nilai "AKHLAK"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aktivitas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sehari-hari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program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unit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menunjang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pencapaian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Perusahaan.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memegang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teguh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Tata Nilai "AKHLAK"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karyawan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mitra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stakeholders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Google Shape;123;p5">
            <a:extLst>
              <a:ext uri="{FF2B5EF4-FFF2-40B4-BE49-F238E27FC236}">
                <a16:creationId xmlns:a16="http://schemas.microsoft.com/office/drawing/2014/main" id="{8F800CC4-5D88-4B65-92C0-B0E0111DF2CF}"/>
              </a:ext>
            </a:extLst>
          </p:cNvPr>
          <p:cNvSpPr txBox="1"/>
          <p:nvPr/>
        </p:nvSpPr>
        <p:spPr>
          <a:xfrm>
            <a:off x="6052018" y="1433542"/>
            <a:ext cx="317135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siap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terbuka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untuk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perubahan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organisasi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akibat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kebijakan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ditetapkan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oleh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  <a:endParaRPr sz="1400" b="0" i="0" u="none" strike="noStrike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Proses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bisnis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bertugas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sudah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sejalan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dengan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strategi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  <a:endParaRPr sz="1400" b="0" i="0" u="none" strike="noStrike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27896-05F2-401D-BCE1-E82855731142}"/>
              </a:ext>
            </a:extLst>
          </p:cNvPr>
          <p:cNvSpPr txBox="1"/>
          <p:nvPr/>
        </p:nvSpPr>
        <p:spPr>
          <a:xfrm>
            <a:off x="6029377" y="3183128"/>
            <a:ext cx="6031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operasional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sesuai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dengan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tahapan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POAC (Planning, Organizing, Actuating, Controlling).</a:t>
            </a:r>
          </a:p>
          <a:p>
            <a:pPr marL="228600" indent="-228600" algn="just"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rencana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program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jangka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pendek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tahunan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jangka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panjang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sesuai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RJPP)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tentang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sasaran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menjadi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target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arah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tujuan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bisnis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depannya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sering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mendapatkan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informasi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dari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Pimpinan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terkait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capaian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target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kinerja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pada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setiap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periode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bulanan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triwulan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semester,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tahunan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).</a:t>
            </a:r>
            <a:endParaRPr lang="en-ID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1281C-23B0-964E-9F88-E5C5E971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1466907"/>
            <a:ext cx="2947284" cy="1771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B28A3-DE0A-3946-89AC-09C551D7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32" y="1501837"/>
            <a:ext cx="2683372" cy="16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73B78210-DA97-434D-AA71-C0BD53333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(2)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0B46B-7528-4DB0-846A-55905A9209C2}"/>
              </a:ext>
            </a:extLst>
          </p:cNvPr>
          <p:cNvCxnSpPr>
            <a:cxnSpLocks/>
          </p:cNvCxnSpPr>
          <p:nvPr/>
        </p:nvCxnSpPr>
        <p:spPr>
          <a:xfrm>
            <a:off x="6091648" y="1073241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C824A9-E3BE-4FBB-A814-942C8DF77967}"/>
              </a:ext>
            </a:extLst>
          </p:cNvPr>
          <p:cNvSpPr txBox="1"/>
          <p:nvPr/>
        </p:nvSpPr>
        <p:spPr>
          <a:xfrm>
            <a:off x="13716" y="911526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Management dan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Organisasi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b="1" dirty="0">
              <a:solidFill>
                <a:srgbClr val="20212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18DF-8153-4A00-9535-B6E64ACE01D1}"/>
              </a:ext>
            </a:extLst>
          </p:cNvPr>
          <p:cNvSpPr txBox="1"/>
          <p:nvPr/>
        </p:nvSpPr>
        <p:spPr>
          <a:xfrm>
            <a:off x="6091428" y="877562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Produk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Layanan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C3F2C-DFB4-4A8A-A994-1519B0A8C645}"/>
              </a:ext>
            </a:extLst>
          </p:cNvPr>
          <p:cNvSpPr txBox="1"/>
          <p:nvPr/>
        </p:nvSpPr>
        <p:spPr>
          <a:xfrm>
            <a:off x="-12410" y="1197826"/>
            <a:ext cx="335432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struktur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organisasi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tupoksi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tanggung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jawab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/Anak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kebijakan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(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lembur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pengembangan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karir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penilaian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disiplin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dll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D6DD3-8455-410B-8B87-AE987A5D5BE9}"/>
              </a:ext>
            </a:extLst>
          </p:cNvPr>
          <p:cNvSpPr txBox="1"/>
          <p:nvPr/>
        </p:nvSpPr>
        <p:spPr>
          <a:xfrm>
            <a:off x="-7568" y="3732737"/>
            <a:ext cx="605959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penilaian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(JMPD)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secara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objektif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Pimpinan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mendorong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karyawannya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belajar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baru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menggunakan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baru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tersebut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dalam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melaksanakan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pekerjaannya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Pelatihan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/Pendidikan/Training yang 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dapatkan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sesuai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harapan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kebutuhan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Setiap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mengikuti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Pelatihan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 Pendidikan/ Training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berbagi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(</a:t>
            </a:r>
            <a:r>
              <a:rPr lang="en-ID" sz="1350" b="0" i="1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knowledge sharing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kepada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lain.</a:t>
            </a:r>
            <a:endParaRPr lang="en-ID" sz="135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B48CE-2ECA-4B39-BF6B-4AA81888FAB4}"/>
              </a:ext>
            </a:extLst>
          </p:cNvPr>
          <p:cNvSpPr txBox="1"/>
          <p:nvPr/>
        </p:nvSpPr>
        <p:spPr>
          <a:xfrm>
            <a:off x="6078475" y="1260400"/>
            <a:ext cx="3019046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regulasi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pemerintah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(missal : UU Jalan, PP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Jalan Tol,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Permen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SPM,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dll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berhubungan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proses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bisnis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 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2CD97-5C5E-4AD9-A5F0-E22B5DC75282}"/>
              </a:ext>
            </a:extLst>
          </p:cNvPr>
          <p:cNvSpPr txBox="1"/>
          <p:nvPr/>
        </p:nvSpPr>
        <p:spPr>
          <a:xfrm>
            <a:off x="6085109" y="3989065"/>
            <a:ext cx="611777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prosedur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intruksi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sangat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mendapatkan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antar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lintas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mendukung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Prosedur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dalam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pengelolaan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melakukan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perbaikan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berkelanjutan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secara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konsisten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selalu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menanggapi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menindaklanjuti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setiap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pertanyaan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keluhan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siapa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menggunakan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hasil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/Tim Saya. </a:t>
            </a:r>
            <a:endParaRPr lang="en-ID" sz="135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05B61-63A5-584B-B10C-9163C4E0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47" y="1646114"/>
            <a:ext cx="2725525" cy="1782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0C311-AD1D-604A-8F50-6229212D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08" y="1646114"/>
            <a:ext cx="2738698" cy="1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8">
            <a:extLst>
              <a:ext uri="{FF2B5EF4-FFF2-40B4-BE49-F238E27FC236}">
                <a16:creationId xmlns:a16="http://schemas.microsoft.com/office/drawing/2014/main" id="{A7C04C86-A0EF-4AC6-AD8A-1BDE6605F025}"/>
              </a:ext>
            </a:extLst>
          </p:cNvPr>
          <p:cNvSpPr txBox="1"/>
          <p:nvPr/>
        </p:nvSpPr>
        <p:spPr>
          <a:xfrm>
            <a:off x="413655" y="1038949"/>
            <a:ext cx="67918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Atribut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pernyataan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22E4F168-D504-4480-B44D-7C6FB9FA7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(3)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64FE5-0D0D-4B52-848D-5120E81F08E6}"/>
              </a:ext>
            </a:extLst>
          </p:cNvPr>
          <p:cNvSpPr txBox="1"/>
          <p:nvPr/>
        </p:nvSpPr>
        <p:spPr>
          <a:xfrm>
            <a:off x="416380" y="1406247"/>
            <a:ext cx="69641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format yang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oleh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pemasok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kolaborator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technology (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software, website,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digitalisasi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operation technology (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penunjang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pengaman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memastikan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bahwa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mudah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digunakan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potensial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organisasi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menunjang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keunggulan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produk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meningkatkan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pelayanan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pada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bertugas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pengukuran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laporan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hasil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peralatan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digunakan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F4DF7-C3AB-544B-A3BB-C0AF9287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1" y="2299901"/>
            <a:ext cx="3756724" cy="22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9">
            <a:extLst>
              <a:ext uri="{FF2B5EF4-FFF2-40B4-BE49-F238E27FC236}">
                <a16:creationId xmlns:a16="http://schemas.microsoft.com/office/drawing/2014/main" id="{2E9705A5-0E98-488A-A979-BD638E6B0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097" y="286794"/>
            <a:ext cx="103632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</a:t>
            </a:r>
            <a:r>
              <a:rPr lang="en-ID" sz="2400" b="1" dirty="0" err="1">
                <a:solidFill>
                  <a:schemeClr val="bg1"/>
                </a:solidFill>
              </a:rPr>
              <a:t>Implementasi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Transformasi</a:t>
            </a:r>
            <a:r>
              <a:rPr lang="en-ID" sz="2400" b="1" dirty="0">
                <a:solidFill>
                  <a:schemeClr val="bg1"/>
                </a:solidFill>
              </a:rPr>
              <a:t> Perusahaan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A352839-21A3-439F-BFCC-16B95FB6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3504"/>
              </p:ext>
            </p:extLst>
          </p:nvPr>
        </p:nvGraphicFramePr>
        <p:xfrm>
          <a:off x="6331574" y="1139103"/>
          <a:ext cx="510930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197">
                  <a:extLst>
                    <a:ext uri="{9D8B030D-6E8A-4147-A177-3AD203B41FA5}">
                      <a16:colId xmlns:a16="http://schemas.microsoft.com/office/drawing/2014/main" val="3685317722"/>
                    </a:ext>
                  </a:extLst>
                </a:gridCol>
                <a:gridCol w="1513109">
                  <a:extLst>
                    <a:ext uri="{9D8B030D-6E8A-4147-A177-3AD203B41FA5}">
                      <a16:colId xmlns:a16="http://schemas.microsoft.com/office/drawing/2014/main" val="19339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4BB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</a:p>
                  </a:txBody>
                  <a:tcPr marL="7620" marR="7620" marT="15240" marB="15240" anchor="ctr">
                    <a:solidFill>
                      <a:srgbClr val="4B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6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Tata Nilai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4,33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3812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6326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161618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4,21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14441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727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Rata-rata</a:t>
                      </a:r>
                    </a:p>
                  </a:txBody>
                  <a:tcPr marL="9525" marR="9525" marT="9525" marB="0" anchor="ctr">
                    <a:solidFill>
                      <a:srgbClr val="4BB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4,22</a:t>
                      </a:r>
                    </a:p>
                  </a:txBody>
                  <a:tcPr marL="7620" marR="7620" marT="15240" marB="15240" anchor="ctr">
                    <a:solidFill>
                      <a:srgbClr val="4B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2962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FCCEAA-C066-4F12-BEF6-70AAFDCA8C0F}"/>
              </a:ext>
            </a:extLst>
          </p:cNvPr>
          <p:cNvCxnSpPr/>
          <p:nvPr/>
        </p:nvCxnSpPr>
        <p:spPr>
          <a:xfrm>
            <a:off x="5998029" y="1127572"/>
            <a:ext cx="0" cy="510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65;p9">
            <a:extLst>
              <a:ext uri="{FF2B5EF4-FFF2-40B4-BE49-F238E27FC236}">
                <a16:creationId xmlns:a16="http://schemas.microsoft.com/office/drawing/2014/main" id="{F5EED2DD-BAB0-D246-B5D2-5BF66587813C}"/>
              </a:ext>
            </a:extLst>
          </p:cNvPr>
          <p:cNvSpPr txBox="1"/>
          <p:nvPr/>
        </p:nvSpPr>
        <p:spPr>
          <a:xfrm>
            <a:off x="6193972" y="3795397"/>
            <a:ext cx="39147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( score : 71,76)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1A53C-FBCE-574C-966C-1B58BC3B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" y="1962176"/>
            <a:ext cx="4584700" cy="2755900"/>
          </a:xfrm>
          <a:prstGeom prst="rect">
            <a:avLst/>
          </a:prstGeom>
        </p:spPr>
      </p:pic>
      <p:sp>
        <p:nvSpPr>
          <p:cNvPr id="8" name="Google Shape;164;p9">
            <a:extLst>
              <a:ext uri="{FF2B5EF4-FFF2-40B4-BE49-F238E27FC236}">
                <a16:creationId xmlns:a16="http://schemas.microsoft.com/office/drawing/2014/main" id="{4AB0F364-ADDE-6D49-9447-851C9E5428BA}"/>
              </a:ext>
            </a:extLst>
          </p:cNvPr>
          <p:cNvSpPr txBox="1"/>
          <p:nvPr/>
        </p:nvSpPr>
        <p:spPr>
          <a:xfrm>
            <a:off x="6193972" y="4133911"/>
            <a:ext cx="5648398" cy="1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Tingkatan</a:t>
            </a:r>
            <a:r>
              <a:rPr lang="en-AU" sz="15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dimana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suatu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organisasi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telah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mengimplementasikan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Transformasi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Perusahaan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dalam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setiap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proses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bisnisnya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dirty="0" err="1">
                <a:ea typeface="Arial"/>
                <a:cs typeface="Arial" panose="020B0604020202020204" pitchFamily="34" charset="0"/>
                <a:sym typeface="Arial"/>
              </a:rPr>
              <a:t>B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udaya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untuk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ea typeface="Arial"/>
                <a:cs typeface="Arial" panose="020B0604020202020204" pitchFamily="34" charset="0"/>
                <a:sym typeface="Arial"/>
              </a:rPr>
              <a:t>meminimalisir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risiko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telah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mengakar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dalam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setiap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strategi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organisasi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. </a:t>
            </a:r>
            <a:endParaRPr lang="en-ID" sz="1500" dirty="0"/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Pengaplikasian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Transformasi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Perusahaan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telah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ada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di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seluruh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proyek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dari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organisasi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tersebut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.</a:t>
            </a:r>
            <a:r>
              <a:rPr lang="en-AU" sz="1600" kern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AU" sz="1500" dirty="0">
              <a:solidFill>
                <a:schemeClr val="tx1"/>
              </a:solidFill>
              <a:ea typeface="Arial"/>
              <a:cs typeface="Arial" panose="020B0604020202020204" pitchFamily="34" charset="0"/>
              <a:sym typeface="Arial"/>
            </a:endParaRPr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Gaya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Kepemimpinan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telah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proaktif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dalam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mengarahkan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Transformasi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Perusahaan</a:t>
            </a:r>
            <a:r>
              <a:rPr lang="en-AU" sz="1500" kern="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yang </a:t>
            </a:r>
            <a:r>
              <a:rPr lang="en-AU" sz="1500" kern="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terintegrasi</a:t>
            </a:r>
            <a:endParaRPr lang="en-US" sz="1500" kern="0" dirty="0">
              <a:solidFill>
                <a:schemeClr val="tx1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16765</TotalTime>
  <Words>1916</Words>
  <Application>Microsoft Macintosh PowerPoint</Application>
  <PresentationFormat>Widescreen</PresentationFormat>
  <Paragraphs>211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Century Gothic</vt:lpstr>
      <vt:lpstr>Fira Sans Extra Condensed</vt:lpstr>
      <vt:lpstr>Noto Sans Symbols</vt:lpstr>
      <vt:lpstr>Roboto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Grafik Hasil Survey  (1) : </vt:lpstr>
      <vt:lpstr>Grafik Hasil Survey  (2) : </vt:lpstr>
      <vt:lpstr>Grafik Hasil Survey  (3) : </vt:lpstr>
      <vt:lpstr>Grafik Hasil Survey Implementasi Transformasi Perusahaan : </vt:lpstr>
      <vt:lpstr>Saran dan Masukan Untuk Perencanaan dan Implementasi Transformasi ke Depan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APRILIZAYANTI PUTRI</dc:creator>
  <cp:lastModifiedBy>Muhammad Sandi Prasetio</cp:lastModifiedBy>
  <cp:revision>117</cp:revision>
  <dcterms:created xsi:type="dcterms:W3CDTF">2023-01-05T00:44:13Z</dcterms:created>
  <dcterms:modified xsi:type="dcterms:W3CDTF">2023-02-20T09:28:06Z</dcterms:modified>
</cp:coreProperties>
</file>