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ppt/diagrams/data74.xml" ContentType="application/vnd.openxmlformats-officedocument.drawingml.diagramData+xml"/>
  <Override PartName="/ppt/diagrams/layout74.xml" ContentType="application/vnd.openxmlformats-officedocument.drawingml.diagramLayout+xml"/>
  <Override PartName="/ppt/diagrams/quickStyle74.xml" ContentType="application/vnd.openxmlformats-officedocument.drawingml.diagramStyle+xml"/>
  <Override PartName="/ppt/diagrams/colors74.xml" ContentType="application/vnd.openxmlformats-officedocument.drawingml.diagramColors+xml"/>
  <Override PartName="/ppt/diagrams/drawing74.xml" ContentType="application/vnd.ms-office.drawingml.diagramDrawing+xml"/>
  <Override PartName="/ppt/diagrams/data75.xml" ContentType="application/vnd.openxmlformats-officedocument.drawingml.diagramData+xml"/>
  <Override PartName="/ppt/diagrams/layout75.xml" ContentType="application/vnd.openxmlformats-officedocument.drawingml.diagramLayout+xml"/>
  <Override PartName="/ppt/diagrams/quickStyle75.xml" ContentType="application/vnd.openxmlformats-officedocument.drawingml.diagramStyle+xml"/>
  <Override PartName="/ppt/diagrams/colors75.xml" ContentType="application/vnd.openxmlformats-officedocument.drawingml.diagramColors+xml"/>
  <Override PartName="/ppt/diagrams/drawing75.xml" ContentType="application/vnd.ms-office.drawingml.diagramDrawing+xml"/>
  <Override PartName="/ppt/diagrams/data76.xml" ContentType="application/vnd.openxmlformats-officedocument.drawingml.diagramData+xml"/>
  <Override PartName="/ppt/diagrams/layout76.xml" ContentType="application/vnd.openxmlformats-officedocument.drawingml.diagramLayout+xml"/>
  <Override PartName="/ppt/diagrams/quickStyle76.xml" ContentType="application/vnd.openxmlformats-officedocument.drawingml.diagramStyle+xml"/>
  <Override PartName="/ppt/diagrams/colors76.xml" ContentType="application/vnd.openxmlformats-officedocument.drawingml.diagramColors+xml"/>
  <Override PartName="/ppt/diagrams/drawing76.xml" ContentType="application/vnd.ms-office.drawingml.diagramDrawing+xml"/>
  <Override PartName="/ppt/diagrams/data77.xml" ContentType="application/vnd.openxmlformats-officedocument.drawingml.diagramData+xml"/>
  <Override PartName="/ppt/diagrams/layout77.xml" ContentType="application/vnd.openxmlformats-officedocument.drawingml.diagramLayout+xml"/>
  <Override PartName="/ppt/diagrams/quickStyle77.xml" ContentType="application/vnd.openxmlformats-officedocument.drawingml.diagramStyle+xml"/>
  <Override PartName="/ppt/diagrams/colors77.xml" ContentType="application/vnd.openxmlformats-officedocument.drawingml.diagramColors+xml"/>
  <Override PartName="/ppt/diagrams/drawing77.xml" ContentType="application/vnd.ms-office.drawingml.diagramDrawing+xml"/>
  <Override PartName="/ppt/diagrams/data78.xml" ContentType="application/vnd.openxmlformats-officedocument.drawingml.diagramData+xml"/>
  <Override PartName="/ppt/diagrams/layout78.xml" ContentType="application/vnd.openxmlformats-officedocument.drawingml.diagramLayout+xml"/>
  <Override PartName="/ppt/diagrams/quickStyle78.xml" ContentType="application/vnd.openxmlformats-officedocument.drawingml.diagramStyle+xml"/>
  <Override PartName="/ppt/diagrams/colors78.xml" ContentType="application/vnd.openxmlformats-officedocument.drawingml.diagramColors+xml"/>
  <Override PartName="/ppt/diagrams/drawing78.xml" ContentType="application/vnd.ms-office.drawingml.diagramDrawing+xml"/>
  <Override PartName="/ppt/diagrams/data79.xml" ContentType="application/vnd.openxmlformats-officedocument.drawingml.diagramData+xml"/>
  <Override PartName="/ppt/diagrams/layout79.xml" ContentType="application/vnd.openxmlformats-officedocument.drawingml.diagramLayout+xml"/>
  <Override PartName="/ppt/diagrams/quickStyle79.xml" ContentType="application/vnd.openxmlformats-officedocument.drawingml.diagramStyle+xml"/>
  <Override PartName="/ppt/diagrams/colors79.xml" ContentType="application/vnd.openxmlformats-officedocument.drawingml.diagramColors+xml"/>
  <Override PartName="/ppt/diagrams/drawing79.xml" ContentType="application/vnd.ms-office.drawingml.diagramDrawing+xml"/>
  <Override PartName="/ppt/diagrams/data80.xml" ContentType="application/vnd.openxmlformats-officedocument.drawingml.diagramData+xml"/>
  <Override PartName="/ppt/diagrams/layout80.xml" ContentType="application/vnd.openxmlformats-officedocument.drawingml.diagramLayout+xml"/>
  <Override PartName="/ppt/diagrams/quickStyle80.xml" ContentType="application/vnd.openxmlformats-officedocument.drawingml.diagramStyle+xml"/>
  <Override PartName="/ppt/diagrams/colors80.xml" ContentType="application/vnd.openxmlformats-officedocument.drawingml.diagramColors+xml"/>
  <Override PartName="/ppt/diagrams/drawing80.xml" ContentType="application/vnd.ms-office.drawingml.diagramDrawing+xml"/>
  <Override PartName="/ppt/diagrams/data81.xml" ContentType="application/vnd.openxmlformats-officedocument.drawingml.diagramData+xml"/>
  <Override PartName="/ppt/diagrams/layout81.xml" ContentType="application/vnd.openxmlformats-officedocument.drawingml.diagramLayout+xml"/>
  <Override PartName="/ppt/diagrams/quickStyle81.xml" ContentType="application/vnd.openxmlformats-officedocument.drawingml.diagramStyle+xml"/>
  <Override PartName="/ppt/diagrams/colors81.xml" ContentType="application/vnd.openxmlformats-officedocument.drawingml.diagramColors+xml"/>
  <Override PartName="/ppt/diagrams/drawing81.xml" ContentType="application/vnd.ms-office.drawingml.diagramDrawing+xml"/>
  <Override PartName="/ppt/diagrams/data82.xml" ContentType="application/vnd.openxmlformats-officedocument.drawingml.diagramData+xml"/>
  <Override PartName="/ppt/diagrams/layout82.xml" ContentType="application/vnd.openxmlformats-officedocument.drawingml.diagramLayout+xml"/>
  <Override PartName="/ppt/diagrams/quickStyle82.xml" ContentType="application/vnd.openxmlformats-officedocument.drawingml.diagramStyle+xml"/>
  <Override PartName="/ppt/diagrams/colors82.xml" ContentType="application/vnd.openxmlformats-officedocument.drawingml.diagramColors+xml"/>
  <Override PartName="/ppt/diagrams/drawing82.xml" ContentType="application/vnd.ms-office.drawingml.diagramDrawing+xml"/>
  <Override PartName="/ppt/diagrams/data83.xml" ContentType="application/vnd.openxmlformats-officedocument.drawingml.diagramData+xml"/>
  <Override PartName="/ppt/diagrams/layout83.xml" ContentType="application/vnd.openxmlformats-officedocument.drawingml.diagramLayout+xml"/>
  <Override PartName="/ppt/diagrams/quickStyle83.xml" ContentType="application/vnd.openxmlformats-officedocument.drawingml.diagramStyle+xml"/>
  <Override PartName="/ppt/diagrams/colors83.xml" ContentType="application/vnd.openxmlformats-officedocument.drawingml.diagramColors+xml"/>
  <Override PartName="/ppt/diagrams/drawing83.xml" ContentType="application/vnd.ms-office.drawingml.diagramDrawing+xml"/>
  <Override PartName="/ppt/diagrams/data84.xml" ContentType="application/vnd.openxmlformats-officedocument.drawingml.diagramData+xml"/>
  <Override PartName="/ppt/diagrams/layout84.xml" ContentType="application/vnd.openxmlformats-officedocument.drawingml.diagramLayout+xml"/>
  <Override PartName="/ppt/diagrams/quickStyle84.xml" ContentType="application/vnd.openxmlformats-officedocument.drawingml.diagramStyle+xml"/>
  <Override PartName="/ppt/diagrams/colors84.xml" ContentType="application/vnd.openxmlformats-officedocument.drawingml.diagramColors+xml"/>
  <Override PartName="/ppt/diagrams/drawing84.xml" ContentType="application/vnd.ms-office.drawingml.diagramDrawing+xml"/>
  <Override PartName="/ppt/diagrams/data85.xml" ContentType="application/vnd.openxmlformats-officedocument.drawingml.diagramData+xml"/>
  <Override PartName="/ppt/diagrams/layout85.xml" ContentType="application/vnd.openxmlformats-officedocument.drawingml.diagramLayout+xml"/>
  <Override PartName="/ppt/diagrams/quickStyle85.xml" ContentType="application/vnd.openxmlformats-officedocument.drawingml.diagramStyle+xml"/>
  <Override PartName="/ppt/diagrams/colors85.xml" ContentType="application/vnd.openxmlformats-officedocument.drawingml.diagramColors+xml"/>
  <Override PartName="/ppt/diagrams/drawing85.xml" ContentType="application/vnd.ms-office.drawingml.diagramDrawing+xml"/>
  <Override PartName="/ppt/diagrams/data86.xml" ContentType="application/vnd.openxmlformats-officedocument.drawingml.diagramData+xml"/>
  <Override PartName="/ppt/diagrams/layout86.xml" ContentType="application/vnd.openxmlformats-officedocument.drawingml.diagramLayout+xml"/>
  <Override PartName="/ppt/diagrams/quickStyle86.xml" ContentType="application/vnd.openxmlformats-officedocument.drawingml.diagramStyle+xml"/>
  <Override PartName="/ppt/diagrams/colors86.xml" ContentType="application/vnd.openxmlformats-officedocument.drawingml.diagramColors+xml"/>
  <Override PartName="/ppt/diagrams/drawing86.xml" ContentType="application/vnd.ms-office.drawingml.diagramDrawing+xml"/>
  <Override PartName="/ppt/diagrams/data87.xml" ContentType="application/vnd.openxmlformats-officedocument.drawingml.diagramData+xml"/>
  <Override PartName="/ppt/diagrams/layout87.xml" ContentType="application/vnd.openxmlformats-officedocument.drawingml.diagramLayout+xml"/>
  <Override PartName="/ppt/diagrams/quickStyle87.xml" ContentType="application/vnd.openxmlformats-officedocument.drawingml.diagramStyle+xml"/>
  <Override PartName="/ppt/diagrams/colors87.xml" ContentType="application/vnd.openxmlformats-officedocument.drawingml.diagramColors+xml"/>
  <Override PartName="/ppt/diagrams/drawing87.xml" ContentType="application/vnd.ms-office.drawingml.diagramDrawing+xml"/>
  <Override PartName="/ppt/diagrams/data88.xml" ContentType="application/vnd.openxmlformats-officedocument.drawingml.diagramData+xml"/>
  <Override PartName="/ppt/diagrams/layout88.xml" ContentType="application/vnd.openxmlformats-officedocument.drawingml.diagramLayout+xml"/>
  <Override PartName="/ppt/diagrams/quickStyle88.xml" ContentType="application/vnd.openxmlformats-officedocument.drawingml.diagramStyle+xml"/>
  <Override PartName="/ppt/diagrams/colors88.xml" ContentType="application/vnd.openxmlformats-officedocument.drawingml.diagramColors+xml"/>
  <Override PartName="/ppt/diagrams/drawing88.xml" ContentType="application/vnd.ms-office.drawingml.diagramDrawing+xml"/>
  <Override PartName="/ppt/diagrams/data89.xml" ContentType="application/vnd.openxmlformats-officedocument.drawingml.diagramData+xml"/>
  <Override PartName="/ppt/diagrams/layout89.xml" ContentType="application/vnd.openxmlformats-officedocument.drawingml.diagramLayout+xml"/>
  <Override PartName="/ppt/diagrams/quickStyle89.xml" ContentType="application/vnd.openxmlformats-officedocument.drawingml.diagramStyle+xml"/>
  <Override PartName="/ppt/diagrams/colors89.xml" ContentType="application/vnd.openxmlformats-officedocument.drawingml.diagramColors+xml"/>
  <Override PartName="/ppt/diagrams/drawing89.xml" ContentType="application/vnd.ms-office.drawingml.diagramDrawing+xml"/>
  <Override PartName="/ppt/diagrams/data90.xml" ContentType="application/vnd.openxmlformats-officedocument.drawingml.diagramData+xml"/>
  <Override PartName="/ppt/diagrams/layout90.xml" ContentType="application/vnd.openxmlformats-officedocument.drawingml.diagramLayout+xml"/>
  <Override PartName="/ppt/diagrams/quickStyle90.xml" ContentType="application/vnd.openxmlformats-officedocument.drawingml.diagramStyle+xml"/>
  <Override PartName="/ppt/diagrams/colors90.xml" ContentType="application/vnd.openxmlformats-officedocument.drawingml.diagramColors+xml"/>
  <Override PartName="/ppt/diagrams/drawing90.xml" ContentType="application/vnd.ms-office.drawingml.diagramDrawing+xml"/>
  <Override PartName="/ppt/diagrams/data91.xml" ContentType="application/vnd.openxmlformats-officedocument.drawingml.diagramData+xml"/>
  <Override PartName="/ppt/diagrams/layout91.xml" ContentType="application/vnd.openxmlformats-officedocument.drawingml.diagramLayout+xml"/>
  <Override PartName="/ppt/diagrams/quickStyle91.xml" ContentType="application/vnd.openxmlformats-officedocument.drawingml.diagramStyle+xml"/>
  <Override PartName="/ppt/diagrams/colors91.xml" ContentType="application/vnd.openxmlformats-officedocument.drawingml.diagramColors+xml"/>
  <Override PartName="/ppt/diagrams/drawing91.xml" ContentType="application/vnd.ms-office.drawingml.diagramDrawing+xml"/>
  <Override PartName="/ppt/diagrams/data92.xml" ContentType="application/vnd.openxmlformats-officedocument.drawingml.diagramData+xml"/>
  <Override PartName="/ppt/diagrams/layout92.xml" ContentType="application/vnd.openxmlformats-officedocument.drawingml.diagramLayout+xml"/>
  <Override PartName="/ppt/diagrams/quickStyle92.xml" ContentType="application/vnd.openxmlformats-officedocument.drawingml.diagramStyle+xml"/>
  <Override PartName="/ppt/diagrams/colors92.xml" ContentType="application/vnd.openxmlformats-officedocument.drawingml.diagramColors+xml"/>
  <Override PartName="/ppt/diagrams/drawing92.xml" ContentType="application/vnd.ms-office.drawingml.diagramDrawing+xml"/>
  <Override PartName="/ppt/diagrams/data93.xml" ContentType="application/vnd.openxmlformats-officedocument.drawingml.diagramData+xml"/>
  <Override PartName="/ppt/diagrams/layout93.xml" ContentType="application/vnd.openxmlformats-officedocument.drawingml.diagramLayout+xml"/>
  <Override PartName="/ppt/diagrams/quickStyle93.xml" ContentType="application/vnd.openxmlformats-officedocument.drawingml.diagramStyle+xml"/>
  <Override PartName="/ppt/diagrams/colors93.xml" ContentType="application/vnd.openxmlformats-officedocument.drawingml.diagramColors+xml"/>
  <Override PartName="/ppt/diagrams/drawing93.xml" ContentType="application/vnd.ms-office.drawingml.diagramDrawing+xml"/>
  <Override PartName="/ppt/diagrams/data94.xml" ContentType="application/vnd.openxmlformats-officedocument.drawingml.diagramData+xml"/>
  <Override PartName="/ppt/diagrams/layout94.xml" ContentType="application/vnd.openxmlformats-officedocument.drawingml.diagramLayout+xml"/>
  <Override PartName="/ppt/diagrams/quickStyle94.xml" ContentType="application/vnd.openxmlformats-officedocument.drawingml.diagramStyle+xml"/>
  <Override PartName="/ppt/diagrams/colors94.xml" ContentType="application/vnd.openxmlformats-officedocument.drawingml.diagramColors+xml"/>
  <Override PartName="/ppt/diagrams/drawing94.xml" ContentType="application/vnd.ms-office.drawingml.diagramDrawing+xml"/>
  <Override PartName="/ppt/diagrams/data95.xml" ContentType="application/vnd.openxmlformats-officedocument.drawingml.diagramData+xml"/>
  <Override PartName="/ppt/diagrams/layout95.xml" ContentType="application/vnd.openxmlformats-officedocument.drawingml.diagramLayout+xml"/>
  <Override PartName="/ppt/diagrams/quickStyle95.xml" ContentType="application/vnd.openxmlformats-officedocument.drawingml.diagramStyle+xml"/>
  <Override PartName="/ppt/diagrams/colors95.xml" ContentType="application/vnd.openxmlformats-officedocument.drawingml.diagramColors+xml"/>
  <Override PartName="/ppt/diagrams/drawing95.xml" ContentType="application/vnd.ms-office.drawingml.diagramDrawing+xml"/>
  <Override PartName="/ppt/diagrams/data96.xml" ContentType="application/vnd.openxmlformats-officedocument.drawingml.diagramData+xml"/>
  <Override PartName="/ppt/diagrams/layout96.xml" ContentType="application/vnd.openxmlformats-officedocument.drawingml.diagramLayout+xml"/>
  <Override PartName="/ppt/diagrams/quickStyle96.xml" ContentType="application/vnd.openxmlformats-officedocument.drawingml.diagramStyle+xml"/>
  <Override PartName="/ppt/diagrams/colors96.xml" ContentType="application/vnd.openxmlformats-officedocument.drawingml.diagramColors+xml"/>
  <Override PartName="/ppt/diagrams/drawing96.xml" ContentType="application/vnd.ms-office.drawingml.diagramDrawing+xml"/>
  <Override PartName="/ppt/diagrams/data97.xml" ContentType="application/vnd.openxmlformats-officedocument.drawingml.diagramData+xml"/>
  <Override PartName="/ppt/diagrams/layout97.xml" ContentType="application/vnd.openxmlformats-officedocument.drawingml.diagramLayout+xml"/>
  <Override PartName="/ppt/diagrams/quickStyle97.xml" ContentType="application/vnd.openxmlformats-officedocument.drawingml.diagramStyle+xml"/>
  <Override PartName="/ppt/diagrams/colors97.xml" ContentType="application/vnd.openxmlformats-officedocument.drawingml.diagramColors+xml"/>
  <Override PartName="/ppt/diagrams/drawing9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3"/>
  </p:notesMasterIdLst>
  <p:sldIdLst>
    <p:sldId id="256" r:id="rId5"/>
    <p:sldId id="297" r:id="rId6"/>
    <p:sldId id="314" r:id="rId7"/>
    <p:sldId id="315" r:id="rId8"/>
    <p:sldId id="316" r:id="rId9"/>
    <p:sldId id="317" r:id="rId10"/>
    <p:sldId id="318" r:id="rId11"/>
    <p:sldId id="319" r:id="rId12"/>
    <p:sldId id="320" r:id="rId13"/>
    <p:sldId id="321" r:id="rId14"/>
    <p:sldId id="322" r:id="rId15"/>
    <p:sldId id="323" r:id="rId16"/>
    <p:sldId id="365" r:id="rId17"/>
    <p:sldId id="325" r:id="rId18"/>
    <p:sldId id="326" r:id="rId19"/>
    <p:sldId id="327" r:id="rId20"/>
    <p:sldId id="328" r:id="rId21"/>
    <p:sldId id="329" r:id="rId22"/>
    <p:sldId id="330" r:id="rId23"/>
    <p:sldId id="342" r:id="rId24"/>
    <p:sldId id="331" r:id="rId25"/>
    <p:sldId id="332" r:id="rId26"/>
    <p:sldId id="333" r:id="rId27"/>
    <p:sldId id="334" r:id="rId28"/>
    <p:sldId id="336" r:id="rId29"/>
    <p:sldId id="337" r:id="rId30"/>
    <p:sldId id="338" r:id="rId31"/>
    <p:sldId id="339" r:id="rId32"/>
    <p:sldId id="340" r:id="rId33"/>
    <p:sldId id="341" r:id="rId34"/>
    <p:sldId id="343" r:id="rId35"/>
    <p:sldId id="344" r:id="rId36"/>
    <p:sldId id="345" r:id="rId37"/>
    <p:sldId id="346" r:id="rId38"/>
    <p:sldId id="347" r:id="rId39"/>
    <p:sldId id="348" r:id="rId40"/>
    <p:sldId id="351" r:id="rId41"/>
    <p:sldId id="352" r:id="rId42"/>
    <p:sldId id="349" r:id="rId43"/>
    <p:sldId id="350" r:id="rId44"/>
    <p:sldId id="353" r:id="rId45"/>
    <p:sldId id="354" r:id="rId46"/>
    <p:sldId id="355" r:id="rId47"/>
    <p:sldId id="356" r:id="rId48"/>
    <p:sldId id="366" r:id="rId49"/>
    <p:sldId id="357" r:id="rId50"/>
    <p:sldId id="358" r:id="rId51"/>
    <p:sldId id="359" r:id="rId52"/>
    <p:sldId id="526" r:id="rId53"/>
    <p:sldId id="382" r:id="rId54"/>
    <p:sldId id="384" r:id="rId55"/>
    <p:sldId id="385" r:id="rId56"/>
    <p:sldId id="383" r:id="rId57"/>
    <p:sldId id="387" r:id="rId58"/>
    <p:sldId id="524" r:id="rId59"/>
    <p:sldId id="388" r:id="rId60"/>
    <p:sldId id="386" r:id="rId61"/>
    <p:sldId id="389" r:id="rId62"/>
    <p:sldId id="525" r:id="rId63"/>
    <p:sldId id="390" r:id="rId64"/>
    <p:sldId id="391" r:id="rId65"/>
    <p:sldId id="392" r:id="rId66"/>
    <p:sldId id="360" r:id="rId67"/>
    <p:sldId id="530" r:id="rId68"/>
    <p:sldId id="531" r:id="rId69"/>
    <p:sldId id="532" r:id="rId70"/>
    <p:sldId id="533" r:id="rId71"/>
    <p:sldId id="534" r:id="rId72"/>
    <p:sldId id="535" r:id="rId73"/>
    <p:sldId id="536" r:id="rId74"/>
    <p:sldId id="537" r:id="rId75"/>
    <p:sldId id="538" r:id="rId76"/>
    <p:sldId id="361" r:id="rId77"/>
    <p:sldId id="362" r:id="rId78"/>
    <p:sldId id="363" r:id="rId79"/>
    <p:sldId id="364" r:id="rId80"/>
    <p:sldId id="367" r:id="rId81"/>
    <p:sldId id="368" r:id="rId82"/>
    <p:sldId id="369" r:id="rId83"/>
    <p:sldId id="370" r:id="rId84"/>
    <p:sldId id="393" r:id="rId85"/>
    <p:sldId id="371" r:id="rId86"/>
    <p:sldId id="372" r:id="rId87"/>
    <p:sldId id="377" r:id="rId88"/>
    <p:sldId id="373" r:id="rId89"/>
    <p:sldId id="374" r:id="rId90"/>
    <p:sldId id="528" r:id="rId91"/>
    <p:sldId id="376" r:id="rId92"/>
    <p:sldId id="529" r:id="rId93"/>
    <p:sldId id="375" r:id="rId94"/>
    <p:sldId id="381" r:id="rId95"/>
    <p:sldId id="379" r:id="rId96"/>
    <p:sldId id="521" r:id="rId97"/>
    <p:sldId id="523" r:id="rId98"/>
    <p:sldId id="380" r:id="rId99"/>
    <p:sldId id="539" r:id="rId100"/>
    <p:sldId id="527" r:id="rId101"/>
    <p:sldId id="294" r:id="rId102"/>
  </p:sldIdLst>
  <p:sldSz cx="9144000" cy="5943600"/>
  <p:notesSz cx="9144000" cy="594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16" userDrawn="1">
          <p15:clr>
            <a:srgbClr val="A4A3A4"/>
          </p15:clr>
        </p15:guide>
        <p15:guide id="2" pos="2160">
          <p15:clr>
            <a:srgbClr val="A4A3A4"/>
          </p15:clr>
        </p15:guide>
        <p15:guide id="3" pos="960" userDrawn="1">
          <p15:clr>
            <a:srgbClr val="A4A3A4"/>
          </p15:clr>
        </p15:guide>
        <p15:guide id="4" pos="3696" userDrawn="1">
          <p15:clr>
            <a:srgbClr val="A4A3A4"/>
          </p15:clr>
        </p15:guide>
        <p15:guide id="5" orient="horz" pos="244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J McMahan" initials="MJM" lastIdx="43" clrIdx="0">
    <p:extLst>
      <p:ext uri="{19B8F6BF-5375-455C-9EA6-DF929625EA0E}">
        <p15:presenceInfo xmlns:p15="http://schemas.microsoft.com/office/powerpoint/2012/main" userId="S::o004618@ofgbancorp.com::f5de8ce0-42e9-4038-a990-3facc77dc678" providerId="AD"/>
      </p:ext>
    </p:extLst>
  </p:cmAuthor>
  <p:cmAuthor id="2" name="Alvarez Holgado, Raquel (Cognizant)" initials="AHR(" lastIdx="2" clrIdx="1">
    <p:extLst>
      <p:ext uri="{19B8F6BF-5375-455C-9EA6-DF929625EA0E}">
        <p15:presenceInfo xmlns:p15="http://schemas.microsoft.com/office/powerpoint/2012/main" userId="S-1-5-21-1178368992-402679808-390482200-3157283" providerId="AD"/>
      </p:ext>
    </p:extLst>
  </p:cmAuthor>
  <p:cmAuthor id="3" name="david martin" initials="dm" lastIdx="1" clrIdx="2">
    <p:extLst>
      <p:ext uri="{19B8F6BF-5375-455C-9EA6-DF929625EA0E}">
        <p15:presenceInfo xmlns:p15="http://schemas.microsoft.com/office/powerpoint/2012/main" userId="david mart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22F2"/>
    <a:srgbClr val="1E1A20"/>
    <a:srgbClr val="727272"/>
    <a:srgbClr val="DFF7F1"/>
    <a:srgbClr val="F1EAFF"/>
    <a:srgbClr val="64597A"/>
    <a:srgbClr val="FFFFFF"/>
    <a:srgbClr val="F8DBFD"/>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979" autoAdjust="0"/>
  </p:normalViewPr>
  <p:slideViewPr>
    <p:cSldViewPr>
      <p:cViewPr varScale="1">
        <p:scale>
          <a:sx n="63" d="100"/>
          <a:sy n="63" d="100"/>
        </p:scale>
        <p:origin x="704" y="272"/>
      </p:cViewPr>
      <p:guideLst>
        <p:guide orient="horz" pos="2016"/>
        <p:guide pos="2160"/>
        <p:guide pos="960"/>
        <p:guide pos="3696"/>
        <p:guide orient="horz" pos="2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Programming Paradigms[mainly in .NET]</a:t>
          </a:r>
        </a:p>
        <a:p>
          <a:r>
            <a:rPr lang="en-US" b="1" i="0" dirty="0"/>
            <a:t>(Refresher)</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X="592" custLinFactNeighborY="19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Shared State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Immutability</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Immutability</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Immutability</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Advantages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Higher Order Function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Higher Order Function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Currying &amp; Partial Application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Currying &amp; Partial Application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Currying &amp; Partial Application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OOP Principles Basics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Recursion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Advanced</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Const &amp; </a:t>
          </a:r>
          <a:r>
            <a:rPr lang="en-US" b="1" i="0" dirty="0" err="1"/>
            <a:t>Readonly</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Static</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Static (&amp; </a:t>
          </a:r>
          <a:r>
            <a:rPr lang="en-US" b="1" i="0" dirty="0" err="1"/>
            <a:t>AppDomain</a:t>
          </a:r>
          <a:r>
            <a:rPr lang="en-US" b="1" i="0" dirty="0"/>
            <a:t>)</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Static (&amp; </a:t>
          </a:r>
          <a:r>
            <a:rPr lang="en-US" b="1" i="0" dirty="0" err="1"/>
            <a:t>AppDomain</a:t>
          </a:r>
          <a:r>
            <a:rPr lang="en-US" b="1" i="0" dirty="0"/>
            <a:t>)</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Static Constructor</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Private Constructor</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Private Classes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Interface and Abstract Class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Interface and Abstract Class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Generics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Delegates – Predicate/ Action / </a:t>
          </a:r>
          <a:r>
            <a:rPr lang="en-US" b="1" i="0" dirty="0" err="1"/>
            <a:t>Func</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Serialization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Serialization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Marker Interface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Fluent Interface/API</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Fluent Interface/API</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Fluent Interface/API</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Fluent Interface/API</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Core Principles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Fluent Interface/API</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Fluent Interface/API</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err="1"/>
            <a:t>Mixin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err="1"/>
            <a:t>Mixin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Descriptor Pattern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Garbage Collection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Garbage Collection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err="1"/>
            <a:t>IEnumerable</a:t>
          </a:r>
          <a:r>
            <a:rPr lang="en-US" b="1" i="0" dirty="0"/>
            <a:t> &amp; </a:t>
          </a:r>
          <a:r>
            <a:rPr lang="en-US" b="1" i="0" dirty="0" err="1"/>
            <a:t>IQueryable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err="1"/>
            <a:t>IEnumerable</a:t>
          </a:r>
          <a:r>
            <a:rPr lang="en-US" b="1" i="0" dirty="0"/>
            <a:t> &amp; </a:t>
          </a:r>
          <a:r>
            <a:rPr lang="en-US" b="1" i="0" dirty="0" err="1"/>
            <a:t>IQueryable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Side Effects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Side Effects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Multi Core Parallel Programming in .NET(Core)</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Multi Core Parallel Programming in .NET(Core)</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Async/Await</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Stream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Stream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Stream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Stream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Stream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Stream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Side Effects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Stream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Network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Network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Meta-Programming</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077">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Meta-Programming</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Meta-Programming</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Meta-Programming</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Meta-Programming</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Meta-Programming</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Assemblies</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Pure Function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err="1"/>
            <a:t>AoP</a:t>
          </a:r>
          <a:r>
            <a:rPr lang="en-US" dirty="0"/>
            <a:t>(Aspect Oriented Programming)</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Reactive Programming(Rx.NET)</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SOLID Principles</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SOLID Principles</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IoC/DI</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Design Patterns – Creational Patterns</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Design Patterns – Structural Patterns</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Design Patterns – </a:t>
          </a:r>
          <a:r>
            <a:rPr lang="en-US" dirty="0" err="1"/>
            <a:t>Behavioural</a:t>
          </a:r>
          <a:r>
            <a:rPr lang="en-US" dirty="0"/>
            <a:t> Patterns</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Design Patterns – </a:t>
          </a:r>
          <a:r>
            <a:rPr lang="en-US" dirty="0" err="1"/>
            <a:t>Behavioural</a:t>
          </a:r>
          <a:r>
            <a:rPr lang="en-US" dirty="0"/>
            <a:t> Patterns </a:t>
          </a:r>
          <a:r>
            <a:rPr lang="en-US" dirty="0" err="1"/>
            <a:t>contd</a:t>
          </a:r>
          <a:r>
            <a:rPr lang="en-US" dirty="0"/>
            <a:t>…</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Design Patterns – </a:t>
          </a:r>
          <a:r>
            <a:rPr lang="en-US" dirty="0" err="1"/>
            <a:t>Behavioural</a:t>
          </a:r>
          <a:r>
            <a:rPr lang="en-US" dirty="0"/>
            <a:t> Patterns </a:t>
          </a:r>
          <a:r>
            <a:rPr lang="en-US" dirty="0" err="1"/>
            <a:t>contd</a:t>
          </a:r>
          <a:r>
            <a:rPr lang="en-US" dirty="0"/>
            <a:t>… </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Closure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.NET Core </a:t>
          </a:r>
          <a:r>
            <a:rPr lang="en-US" dirty="0" err="1"/>
            <a:t>Middlewares</a:t>
          </a:r>
          <a:r>
            <a:rPr lang="en-US" dirty="0"/>
            <a:t>(&amp; Equivalents in earlier .NET </a:t>
          </a:r>
          <a:r>
            <a:rPr lang="en-US" dirty="0" err="1"/>
            <a:t>Framweorks</a:t>
          </a:r>
          <a:r>
            <a:rPr lang="en-US" dirty="0"/>
            <a:t>)</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.NET Core </a:t>
          </a:r>
          <a:r>
            <a:rPr lang="en-US" dirty="0" err="1"/>
            <a:t>Middlewares</a:t>
          </a:r>
          <a:r>
            <a:rPr lang="en-US" dirty="0"/>
            <a:t>(&amp; Equivalents in earlier .NET </a:t>
          </a:r>
          <a:r>
            <a:rPr lang="en-US" dirty="0" err="1"/>
            <a:t>Framweorks</a:t>
          </a:r>
          <a:r>
            <a:rPr lang="en-US" dirty="0"/>
            <a:t>)</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a:t>Plugins Development </a:t>
          </a:r>
          <a:r>
            <a:rPr lang="en-US" dirty="0"/>
            <a:t>in </a:t>
          </a:r>
          <a:r>
            <a:rPr lang="en-US"/>
            <a:t>.NET(Core)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custT="1"/>
      <dgm:spPr/>
      <dgm:t>
        <a:bodyPr/>
        <a:lstStyle/>
        <a:p>
          <a:r>
            <a:rPr lang="en-US" sz="2800" kern="1200" dirty="0">
              <a:solidFill>
                <a:prstClr val="white"/>
              </a:solidFill>
              <a:latin typeface="Calibri"/>
              <a:ea typeface="+mn-ea"/>
              <a:cs typeface="+mn-cs"/>
            </a:rPr>
            <a:t>DSLs(Domain Specific Languages) -  </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ScaleY="36184" custLinFactNeighborY="-14971">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custT="1"/>
      <dgm:spPr/>
      <dgm:t>
        <a:bodyPr/>
        <a:lstStyle/>
        <a:p>
          <a:r>
            <a:rPr lang="en-US" sz="2800" kern="1200" dirty="0">
              <a:solidFill>
                <a:prstClr val="white"/>
              </a:solidFill>
              <a:latin typeface="Calibri"/>
              <a:ea typeface="+mn-ea"/>
              <a:cs typeface="+mn-cs"/>
            </a:rPr>
            <a:t>Domain Specific Languages -  </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ScaleY="36184" custLinFactNeighborY="-14971">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Some Important Design Time NFRs(Non Functional Requirements)</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Coding &amp; Low Level Design Katas &amp; Beyond</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a:t>Topics </a:t>
          </a:r>
          <a:r>
            <a:rPr lang="en-US" dirty="0"/>
            <a:t>Not Covered</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7008"/>
          <a:ext cx="8716300" cy="17339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i="0" kern="1200" dirty="0"/>
            <a:t>Programming Paradigms[mainly in .NET]</a:t>
          </a:r>
        </a:p>
        <a:p>
          <a:pPr marL="0" lvl="0" indent="0" algn="l" defTabSz="1689100">
            <a:lnSpc>
              <a:spcPct val="90000"/>
            </a:lnSpc>
            <a:spcBef>
              <a:spcPct val="0"/>
            </a:spcBef>
            <a:spcAft>
              <a:spcPct val="35000"/>
            </a:spcAft>
            <a:buNone/>
          </a:pPr>
          <a:r>
            <a:rPr lang="en-US" sz="3800" b="1" i="0" kern="1200" dirty="0"/>
            <a:t>(Refresher)</a:t>
          </a:r>
          <a:endParaRPr lang="en-US" sz="3800" kern="1200" dirty="0"/>
        </a:p>
      </dsp:txBody>
      <dsp:txXfrm>
        <a:off x="84644" y="411652"/>
        <a:ext cx="8547012" cy="15646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Shared State</a:t>
          </a:r>
          <a:endParaRPr lang="en-US" sz="4400" kern="1200" dirty="0"/>
        </a:p>
      </dsp:txBody>
      <dsp:txXfrm>
        <a:off x="51517" y="51517"/>
        <a:ext cx="8613266" cy="9523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Immutability</a:t>
          </a:r>
          <a:endParaRPr lang="en-US" sz="4400" kern="1200" dirty="0"/>
        </a:p>
      </dsp:txBody>
      <dsp:txXfrm>
        <a:off x="51517" y="51517"/>
        <a:ext cx="8613266" cy="95230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Immutability</a:t>
          </a:r>
          <a:endParaRPr lang="en-US" sz="4400" kern="1200" dirty="0"/>
        </a:p>
      </dsp:txBody>
      <dsp:txXfrm>
        <a:off x="51517" y="51517"/>
        <a:ext cx="8613266" cy="95230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Immutability</a:t>
          </a:r>
          <a:endParaRPr lang="en-US" sz="4400" kern="1200" dirty="0"/>
        </a:p>
      </dsp:txBody>
      <dsp:txXfrm>
        <a:off x="51517" y="51517"/>
        <a:ext cx="8613266" cy="95230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Advantages</a:t>
          </a:r>
          <a:endParaRPr lang="en-US" sz="4400" kern="1200" dirty="0"/>
        </a:p>
      </dsp:txBody>
      <dsp:txXfrm>
        <a:off x="51517" y="51517"/>
        <a:ext cx="8613266" cy="95230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Higher Order Function</a:t>
          </a:r>
          <a:endParaRPr lang="en-US" sz="4400" kern="1200" dirty="0"/>
        </a:p>
      </dsp:txBody>
      <dsp:txXfrm>
        <a:off x="51517" y="51517"/>
        <a:ext cx="8613266" cy="95230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Higher Order Function</a:t>
          </a:r>
          <a:endParaRPr lang="en-US" sz="4400" kern="1200" dirty="0"/>
        </a:p>
      </dsp:txBody>
      <dsp:txXfrm>
        <a:off x="51517" y="51517"/>
        <a:ext cx="8613266" cy="95230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62956"/>
          <a:ext cx="8716300" cy="91143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i="0" kern="1200" dirty="0"/>
            <a:t>FP Basics – Currying &amp; Partial Application</a:t>
          </a:r>
          <a:endParaRPr lang="en-US" sz="3800" kern="1200" dirty="0"/>
        </a:p>
      </dsp:txBody>
      <dsp:txXfrm>
        <a:off x="44492" y="107448"/>
        <a:ext cx="8627316" cy="82244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62956"/>
          <a:ext cx="8716300" cy="91143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i="0" kern="1200" dirty="0"/>
            <a:t>FP Basics – Currying &amp; Partial Application</a:t>
          </a:r>
          <a:endParaRPr lang="en-US" sz="3800" kern="1200" dirty="0"/>
        </a:p>
      </dsp:txBody>
      <dsp:txXfrm>
        <a:off x="44492" y="107448"/>
        <a:ext cx="8627316" cy="82244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62956"/>
          <a:ext cx="8716300" cy="91143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i="0" kern="1200" dirty="0"/>
            <a:t>FP Basics – Currying &amp; Partial Application</a:t>
          </a:r>
          <a:endParaRPr lang="en-US" sz="3800" kern="1200" dirty="0"/>
        </a:p>
      </dsp:txBody>
      <dsp:txXfrm>
        <a:off x="44492" y="107448"/>
        <a:ext cx="8627316" cy="822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71593"/>
          <a:ext cx="8716300" cy="155902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i="0" kern="1200" dirty="0"/>
            <a:t>OOP Principles Basics</a:t>
          </a:r>
          <a:endParaRPr lang="en-US" sz="6500" kern="1200" dirty="0"/>
        </a:p>
      </dsp:txBody>
      <dsp:txXfrm>
        <a:off x="76105" y="147698"/>
        <a:ext cx="8564090" cy="140681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Recursion</a:t>
          </a:r>
          <a:endParaRPr lang="en-US" sz="4400" kern="1200" dirty="0"/>
        </a:p>
      </dsp:txBody>
      <dsp:txXfrm>
        <a:off x="51517" y="51517"/>
        <a:ext cx="8613266" cy="95230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Advanced</a:t>
          </a:r>
          <a:endParaRPr lang="en-US" sz="4400" kern="1200" dirty="0"/>
        </a:p>
      </dsp:txBody>
      <dsp:txXfrm>
        <a:off x="51517" y="51517"/>
        <a:ext cx="8613266" cy="95230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Const &amp; </a:t>
          </a:r>
          <a:r>
            <a:rPr lang="en-US" sz="4400" b="1" i="0" kern="1200" dirty="0" err="1"/>
            <a:t>Readonly</a:t>
          </a:r>
          <a:endParaRPr lang="en-US" sz="4400" kern="1200" dirty="0"/>
        </a:p>
      </dsp:txBody>
      <dsp:txXfrm>
        <a:off x="51517" y="51517"/>
        <a:ext cx="8613266" cy="95230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Static</a:t>
          </a:r>
          <a:endParaRPr lang="en-US" sz="4400" kern="1200" dirty="0"/>
        </a:p>
      </dsp:txBody>
      <dsp:txXfrm>
        <a:off x="51517" y="51517"/>
        <a:ext cx="8613266" cy="95230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Static (&amp; </a:t>
          </a:r>
          <a:r>
            <a:rPr lang="en-US" sz="4400" b="1" i="0" kern="1200" dirty="0" err="1"/>
            <a:t>AppDomain</a:t>
          </a:r>
          <a:r>
            <a:rPr lang="en-US" sz="4400" b="1" i="0" kern="1200" dirty="0"/>
            <a:t>)</a:t>
          </a:r>
          <a:endParaRPr lang="en-US" sz="4400" kern="1200" dirty="0"/>
        </a:p>
      </dsp:txBody>
      <dsp:txXfrm>
        <a:off x="51517" y="51517"/>
        <a:ext cx="8613266" cy="95230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Static (&amp; </a:t>
          </a:r>
          <a:r>
            <a:rPr lang="en-US" sz="4400" b="1" i="0" kern="1200" dirty="0" err="1"/>
            <a:t>AppDomain</a:t>
          </a:r>
          <a:r>
            <a:rPr lang="en-US" sz="4400" b="1" i="0" kern="1200" dirty="0"/>
            <a:t>)</a:t>
          </a:r>
          <a:endParaRPr lang="en-US" sz="4400" kern="1200" dirty="0"/>
        </a:p>
      </dsp:txBody>
      <dsp:txXfrm>
        <a:off x="51517" y="51517"/>
        <a:ext cx="8613266" cy="95230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Static Constructor</a:t>
          </a:r>
          <a:endParaRPr lang="en-US" sz="4400" kern="1200" dirty="0"/>
        </a:p>
      </dsp:txBody>
      <dsp:txXfrm>
        <a:off x="51517" y="51517"/>
        <a:ext cx="8613266" cy="95230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Private Constructor</a:t>
          </a:r>
          <a:endParaRPr lang="en-US" sz="3100" kern="1200" dirty="0"/>
        </a:p>
      </dsp:txBody>
      <dsp:txXfrm>
        <a:off x="36296" y="36296"/>
        <a:ext cx="8643708" cy="67094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Private Classes</a:t>
          </a:r>
          <a:endParaRPr lang="en-US" sz="3100" kern="1200" dirty="0"/>
        </a:p>
      </dsp:txBody>
      <dsp:txXfrm>
        <a:off x="36296" y="36296"/>
        <a:ext cx="8643708" cy="67094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Interface and Abstract Class</a:t>
          </a:r>
          <a:endParaRPr lang="en-US" sz="3100" kern="1200" dirty="0"/>
        </a:p>
      </dsp:txBody>
      <dsp:txXfrm>
        <a:off x="36296" y="36296"/>
        <a:ext cx="8643708" cy="6709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71593"/>
          <a:ext cx="8716300" cy="155902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i="0" kern="1200" dirty="0"/>
            <a:t>FP Basics</a:t>
          </a:r>
          <a:endParaRPr lang="en-US" sz="6500" kern="1200" dirty="0"/>
        </a:p>
      </dsp:txBody>
      <dsp:txXfrm>
        <a:off x="76105" y="147698"/>
        <a:ext cx="8564090" cy="140681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Interface and Abstract Class</a:t>
          </a:r>
          <a:endParaRPr lang="en-US" sz="3100" kern="1200" dirty="0"/>
        </a:p>
      </dsp:txBody>
      <dsp:txXfrm>
        <a:off x="36296" y="36296"/>
        <a:ext cx="8643708" cy="670943"/>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Generics</a:t>
          </a:r>
          <a:endParaRPr lang="en-US" sz="3100" kern="1200" dirty="0"/>
        </a:p>
      </dsp:txBody>
      <dsp:txXfrm>
        <a:off x="36296" y="36296"/>
        <a:ext cx="8643708" cy="67094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Delegates – Predicate/ Action / </a:t>
          </a:r>
          <a:r>
            <a:rPr lang="en-US" sz="3100" b="1" i="0" kern="1200" dirty="0" err="1"/>
            <a:t>Func</a:t>
          </a:r>
          <a:endParaRPr lang="en-US" sz="3100" kern="1200" dirty="0"/>
        </a:p>
      </dsp:txBody>
      <dsp:txXfrm>
        <a:off x="36296" y="36296"/>
        <a:ext cx="8643708" cy="67094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Serialization</a:t>
          </a:r>
          <a:endParaRPr lang="en-US" sz="3100" kern="1200" dirty="0"/>
        </a:p>
      </dsp:txBody>
      <dsp:txXfrm>
        <a:off x="36296" y="36296"/>
        <a:ext cx="8643708" cy="67094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Serialization</a:t>
          </a:r>
          <a:endParaRPr lang="en-US" sz="3100" kern="1200" dirty="0"/>
        </a:p>
      </dsp:txBody>
      <dsp:txXfrm>
        <a:off x="36296" y="36296"/>
        <a:ext cx="8643708" cy="67094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Marker Interface</a:t>
          </a:r>
          <a:endParaRPr lang="en-US" sz="3100" kern="1200" dirty="0"/>
        </a:p>
      </dsp:txBody>
      <dsp:txXfrm>
        <a:off x="36296" y="36296"/>
        <a:ext cx="8643708" cy="67094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Fluent Interface/API</a:t>
          </a:r>
          <a:endParaRPr lang="en-US" sz="3100" kern="1200" dirty="0"/>
        </a:p>
      </dsp:txBody>
      <dsp:txXfrm>
        <a:off x="36296" y="36296"/>
        <a:ext cx="8643708" cy="670943"/>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Fluent Interface/API</a:t>
          </a:r>
          <a:endParaRPr lang="en-US" sz="3100" kern="1200" dirty="0"/>
        </a:p>
      </dsp:txBody>
      <dsp:txXfrm>
        <a:off x="36296" y="36296"/>
        <a:ext cx="8643708" cy="670943"/>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Fluent Interface/API</a:t>
          </a:r>
          <a:endParaRPr lang="en-US" sz="3100" kern="1200" dirty="0"/>
        </a:p>
      </dsp:txBody>
      <dsp:txXfrm>
        <a:off x="36296" y="36296"/>
        <a:ext cx="8643708" cy="670943"/>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Fluent Interface/API</a:t>
          </a:r>
          <a:endParaRPr lang="en-US" sz="3100" kern="1200" dirty="0"/>
        </a:p>
      </dsp:txBody>
      <dsp:txXfrm>
        <a:off x="36296" y="36296"/>
        <a:ext cx="8643708" cy="6709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Core Principles</a:t>
          </a:r>
          <a:endParaRPr lang="en-US" sz="4400" kern="1200" dirty="0"/>
        </a:p>
      </dsp:txBody>
      <dsp:txXfrm>
        <a:off x="51517" y="51517"/>
        <a:ext cx="8613266" cy="952306"/>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Fluent Interface/API</a:t>
          </a:r>
          <a:endParaRPr lang="en-US" sz="3100" kern="1200" dirty="0"/>
        </a:p>
      </dsp:txBody>
      <dsp:txXfrm>
        <a:off x="36296" y="36296"/>
        <a:ext cx="8643708" cy="670943"/>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Fluent Interface/API</a:t>
          </a:r>
          <a:endParaRPr lang="en-US" sz="3100" kern="1200" dirty="0"/>
        </a:p>
      </dsp:txBody>
      <dsp:txXfrm>
        <a:off x="36296" y="36296"/>
        <a:ext cx="8643708" cy="670943"/>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err="1"/>
            <a:t>Mixin</a:t>
          </a:r>
          <a:endParaRPr lang="en-US" sz="3100" kern="1200" dirty="0"/>
        </a:p>
      </dsp:txBody>
      <dsp:txXfrm>
        <a:off x="36296" y="36296"/>
        <a:ext cx="8643708" cy="670943"/>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err="1"/>
            <a:t>Mixin</a:t>
          </a:r>
          <a:endParaRPr lang="en-US" sz="3100" kern="1200" dirty="0"/>
        </a:p>
      </dsp:txBody>
      <dsp:txXfrm>
        <a:off x="36296" y="36296"/>
        <a:ext cx="8643708" cy="670943"/>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Descriptor Pattern</a:t>
          </a:r>
          <a:endParaRPr lang="en-US" sz="3100" kern="1200" dirty="0"/>
        </a:p>
      </dsp:txBody>
      <dsp:txXfrm>
        <a:off x="36296" y="36296"/>
        <a:ext cx="8643708" cy="670943"/>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Garbage Collection</a:t>
          </a:r>
          <a:endParaRPr lang="en-US" sz="3100" kern="1200" dirty="0"/>
        </a:p>
      </dsp:txBody>
      <dsp:txXfrm>
        <a:off x="36296" y="36296"/>
        <a:ext cx="8643708" cy="670943"/>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Garbage Collection</a:t>
          </a:r>
          <a:endParaRPr lang="en-US" sz="3100" kern="1200" dirty="0"/>
        </a:p>
      </dsp:txBody>
      <dsp:txXfrm>
        <a:off x="36296" y="36296"/>
        <a:ext cx="8643708" cy="670943"/>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err="1"/>
            <a:t>IEnumerable</a:t>
          </a:r>
          <a:r>
            <a:rPr lang="en-US" sz="3100" b="1" i="0" kern="1200" dirty="0"/>
            <a:t> &amp; </a:t>
          </a:r>
          <a:r>
            <a:rPr lang="en-US" sz="3100" b="1" i="0" kern="1200" dirty="0" err="1"/>
            <a:t>IQueryable</a:t>
          </a:r>
          <a:endParaRPr lang="en-US" sz="3100" kern="1200" dirty="0"/>
        </a:p>
      </dsp:txBody>
      <dsp:txXfrm>
        <a:off x="36296" y="36296"/>
        <a:ext cx="8643708" cy="670943"/>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err="1"/>
            <a:t>IEnumerable</a:t>
          </a:r>
          <a:r>
            <a:rPr lang="en-US" sz="3100" b="1" i="0" kern="1200" dirty="0"/>
            <a:t> &amp; </a:t>
          </a:r>
          <a:r>
            <a:rPr lang="en-US" sz="3100" b="1" i="0" kern="1200" dirty="0" err="1"/>
            <a:t>IQueryable</a:t>
          </a:r>
          <a:endParaRPr lang="en-US" sz="3100" kern="1200" dirty="0"/>
        </a:p>
      </dsp:txBody>
      <dsp:txXfrm>
        <a:off x="36296" y="36296"/>
        <a:ext cx="8643708" cy="670943"/>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Side Effects</a:t>
          </a:r>
          <a:endParaRPr lang="en-US" sz="4400" kern="1200" dirty="0"/>
        </a:p>
      </dsp:txBody>
      <dsp:txXfrm>
        <a:off x="51517" y="51517"/>
        <a:ext cx="8613266" cy="952306"/>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Side Effects</a:t>
          </a:r>
          <a:endParaRPr lang="en-US" sz="4400" kern="1200" dirty="0"/>
        </a:p>
      </dsp:txBody>
      <dsp:txXfrm>
        <a:off x="51517" y="51517"/>
        <a:ext cx="8613266" cy="952306"/>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Multi Core Parallel Programming in .NET(Core)</a:t>
          </a:r>
        </a:p>
      </dsp:txBody>
      <dsp:txXfrm>
        <a:off x="36296" y="36296"/>
        <a:ext cx="8643708" cy="670943"/>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Multi Core Parallel Programming in .NET(Core)</a:t>
          </a:r>
        </a:p>
      </dsp:txBody>
      <dsp:txXfrm>
        <a:off x="36296" y="36296"/>
        <a:ext cx="8643708" cy="670943"/>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Async/Await</a:t>
          </a:r>
          <a:endParaRPr lang="en-US" sz="3100" kern="1200" dirty="0"/>
        </a:p>
      </dsp:txBody>
      <dsp:txXfrm>
        <a:off x="36296" y="36296"/>
        <a:ext cx="8643708" cy="670943"/>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Stream Programming</a:t>
          </a:r>
          <a:endParaRPr lang="en-US" sz="3100" kern="1200" dirty="0"/>
        </a:p>
      </dsp:txBody>
      <dsp:txXfrm>
        <a:off x="36296" y="36296"/>
        <a:ext cx="8643708" cy="670943"/>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Stream Programming</a:t>
          </a:r>
          <a:endParaRPr lang="en-US" sz="3100" kern="1200" dirty="0"/>
        </a:p>
      </dsp:txBody>
      <dsp:txXfrm>
        <a:off x="36296" y="36296"/>
        <a:ext cx="8643708" cy="670943"/>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Stream Programming</a:t>
          </a:r>
          <a:endParaRPr lang="en-US" sz="3100" kern="1200" dirty="0"/>
        </a:p>
      </dsp:txBody>
      <dsp:txXfrm>
        <a:off x="36296" y="36296"/>
        <a:ext cx="8643708" cy="670943"/>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Stream Programming</a:t>
          </a:r>
          <a:endParaRPr lang="en-US" sz="3100" kern="1200" dirty="0"/>
        </a:p>
      </dsp:txBody>
      <dsp:txXfrm>
        <a:off x="36296" y="36296"/>
        <a:ext cx="8643708" cy="670943"/>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Stream Programming</a:t>
          </a:r>
          <a:endParaRPr lang="en-US" sz="3100" kern="1200" dirty="0"/>
        </a:p>
      </dsp:txBody>
      <dsp:txXfrm>
        <a:off x="36296" y="36296"/>
        <a:ext cx="8643708" cy="670943"/>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Stream Programming</a:t>
          </a:r>
          <a:endParaRPr lang="en-US" sz="3100" kern="1200" dirty="0"/>
        </a:p>
      </dsp:txBody>
      <dsp:txXfrm>
        <a:off x="36296" y="36296"/>
        <a:ext cx="8643708" cy="6709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Side Effects</a:t>
          </a:r>
          <a:endParaRPr lang="en-US" sz="4400" kern="1200" dirty="0"/>
        </a:p>
      </dsp:txBody>
      <dsp:txXfrm>
        <a:off x="51517" y="51517"/>
        <a:ext cx="8613266" cy="952306"/>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Stream Programming</a:t>
          </a:r>
          <a:endParaRPr lang="en-US" sz="3100" kern="1200" dirty="0"/>
        </a:p>
      </dsp:txBody>
      <dsp:txXfrm>
        <a:off x="36296" y="36296"/>
        <a:ext cx="8643708" cy="670943"/>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Network Programming</a:t>
          </a:r>
          <a:endParaRPr lang="en-US" sz="3100" kern="1200" dirty="0"/>
        </a:p>
      </dsp:txBody>
      <dsp:txXfrm>
        <a:off x="36296" y="36296"/>
        <a:ext cx="8643708" cy="670943"/>
      </dsp:txXfrm>
    </dsp:sp>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Network Programming</a:t>
          </a:r>
          <a:endParaRPr lang="en-US" sz="3100" kern="1200" dirty="0"/>
        </a:p>
      </dsp:txBody>
      <dsp:txXfrm>
        <a:off x="36296" y="36296"/>
        <a:ext cx="8643708" cy="670943"/>
      </dsp:txXfrm>
    </dsp:sp>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1224"/>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Meta-Programming</a:t>
          </a:r>
        </a:p>
      </dsp:txBody>
      <dsp:txXfrm>
        <a:off x="36296" y="37520"/>
        <a:ext cx="8643708" cy="670943"/>
      </dsp:txXfrm>
    </dsp:sp>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Meta-Programming</a:t>
          </a:r>
        </a:p>
      </dsp:txBody>
      <dsp:txXfrm>
        <a:off x="36296" y="36296"/>
        <a:ext cx="8643708" cy="670943"/>
      </dsp:txXfrm>
    </dsp:sp>
  </dsp:spTree>
</dsp:drawing>
</file>

<file path=ppt/diagrams/drawing7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Meta-Programming</a:t>
          </a:r>
        </a:p>
      </dsp:txBody>
      <dsp:txXfrm>
        <a:off x="36296" y="36296"/>
        <a:ext cx="8643708" cy="670943"/>
      </dsp:txXfrm>
    </dsp:sp>
  </dsp:spTree>
</dsp:drawing>
</file>

<file path=ppt/diagrams/drawing7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Meta-Programming</a:t>
          </a:r>
        </a:p>
      </dsp:txBody>
      <dsp:txXfrm>
        <a:off x="36296" y="36296"/>
        <a:ext cx="8643708" cy="670943"/>
      </dsp:txXfrm>
    </dsp:sp>
  </dsp:spTree>
</dsp:drawing>
</file>

<file path=ppt/diagrams/drawing7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Meta-Programming</a:t>
          </a:r>
        </a:p>
      </dsp:txBody>
      <dsp:txXfrm>
        <a:off x="36296" y="36296"/>
        <a:ext cx="8643708" cy="670943"/>
      </dsp:txXfrm>
    </dsp:sp>
  </dsp:spTree>
</dsp:drawing>
</file>

<file path=ppt/diagrams/drawing7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Meta-Programming</a:t>
          </a:r>
        </a:p>
      </dsp:txBody>
      <dsp:txXfrm>
        <a:off x="36296" y="36296"/>
        <a:ext cx="8643708" cy="670943"/>
      </dsp:txXfrm>
    </dsp:sp>
  </dsp:spTree>
</dsp:drawing>
</file>

<file path=ppt/diagrams/drawing7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Assemblies</a:t>
          </a:r>
        </a:p>
      </dsp:txBody>
      <dsp:txXfrm>
        <a:off x="36296" y="36296"/>
        <a:ext cx="8643708" cy="6709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Pure Function</a:t>
          </a:r>
          <a:endParaRPr lang="en-US" sz="4400" kern="1200" dirty="0"/>
        </a:p>
      </dsp:txBody>
      <dsp:txXfrm>
        <a:off x="51517" y="51517"/>
        <a:ext cx="8613266" cy="952306"/>
      </dsp:txXfrm>
    </dsp:sp>
  </dsp:spTree>
</dsp:drawing>
</file>

<file path=ppt/diagrams/drawing8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err="1"/>
            <a:t>AoP</a:t>
          </a:r>
          <a:r>
            <a:rPr lang="en-US" sz="3100" kern="1200" dirty="0"/>
            <a:t>(Aspect Oriented Programming)</a:t>
          </a:r>
        </a:p>
      </dsp:txBody>
      <dsp:txXfrm>
        <a:off x="36296" y="36296"/>
        <a:ext cx="8643708" cy="670943"/>
      </dsp:txXfrm>
    </dsp:sp>
  </dsp:spTree>
</dsp:drawing>
</file>

<file path=ppt/diagrams/drawing8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Reactive Programming(Rx.NET)</a:t>
          </a:r>
        </a:p>
      </dsp:txBody>
      <dsp:txXfrm>
        <a:off x="36296" y="36296"/>
        <a:ext cx="8643708" cy="670943"/>
      </dsp:txXfrm>
    </dsp:sp>
  </dsp:spTree>
</dsp:drawing>
</file>

<file path=ppt/diagrams/drawing8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SOLID Principles</a:t>
          </a:r>
        </a:p>
      </dsp:txBody>
      <dsp:txXfrm>
        <a:off x="36296" y="36296"/>
        <a:ext cx="8643708" cy="670943"/>
      </dsp:txXfrm>
    </dsp:sp>
  </dsp:spTree>
</dsp:drawing>
</file>

<file path=ppt/diagrams/drawing8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SOLID Principles</a:t>
          </a:r>
        </a:p>
      </dsp:txBody>
      <dsp:txXfrm>
        <a:off x="36296" y="36296"/>
        <a:ext cx="8643708" cy="670943"/>
      </dsp:txXfrm>
    </dsp:sp>
  </dsp:spTree>
</dsp:drawing>
</file>

<file path=ppt/diagrams/drawing8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IoC/DI</a:t>
          </a:r>
        </a:p>
      </dsp:txBody>
      <dsp:txXfrm>
        <a:off x="36296" y="36296"/>
        <a:ext cx="8643708" cy="670943"/>
      </dsp:txXfrm>
    </dsp:sp>
  </dsp:spTree>
</dsp:drawing>
</file>

<file path=ppt/diagrams/drawing8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Design Patterns – Creational Patterns</a:t>
          </a:r>
        </a:p>
      </dsp:txBody>
      <dsp:txXfrm>
        <a:off x="36296" y="36296"/>
        <a:ext cx="8643708" cy="670943"/>
      </dsp:txXfrm>
    </dsp:sp>
  </dsp:spTree>
</dsp:drawing>
</file>

<file path=ppt/diagrams/drawing8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Design Patterns – Structural Patterns</a:t>
          </a:r>
        </a:p>
      </dsp:txBody>
      <dsp:txXfrm>
        <a:off x="36296" y="36296"/>
        <a:ext cx="8643708" cy="670943"/>
      </dsp:txXfrm>
    </dsp:sp>
  </dsp:spTree>
</dsp:drawing>
</file>

<file path=ppt/diagrams/drawing8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Design Patterns – </a:t>
          </a:r>
          <a:r>
            <a:rPr lang="en-US" sz="3100" kern="1200" dirty="0" err="1"/>
            <a:t>Behavioural</a:t>
          </a:r>
          <a:r>
            <a:rPr lang="en-US" sz="3100" kern="1200" dirty="0"/>
            <a:t> Patterns</a:t>
          </a:r>
        </a:p>
      </dsp:txBody>
      <dsp:txXfrm>
        <a:off x="36296" y="36296"/>
        <a:ext cx="8643708" cy="670943"/>
      </dsp:txXfrm>
    </dsp:sp>
  </dsp:spTree>
</dsp:drawing>
</file>

<file path=ppt/diagrams/drawing8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Design Patterns – </a:t>
          </a:r>
          <a:r>
            <a:rPr lang="en-US" sz="3100" kern="1200" dirty="0" err="1"/>
            <a:t>Behavioural</a:t>
          </a:r>
          <a:r>
            <a:rPr lang="en-US" sz="3100" kern="1200" dirty="0"/>
            <a:t> Patterns </a:t>
          </a:r>
          <a:r>
            <a:rPr lang="en-US" sz="3100" kern="1200" dirty="0" err="1"/>
            <a:t>contd</a:t>
          </a:r>
          <a:r>
            <a:rPr lang="en-US" sz="3100" kern="1200" dirty="0"/>
            <a:t>…</a:t>
          </a:r>
        </a:p>
      </dsp:txBody>
      <dsp:txXfrm>
        <a:off x="36296" y="36296"/>
        <a:ext cx="8643708" cy="670943"/>
      </dsp:txXfrm>
    </dsp:sp>
  </dsp:spTree>
</dsp:drawing>
</file>

<file path=ppt/diagrams/drawing8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Design Patterns – </a:t>
          </a:r>
          <a:r>
            <a:rPr lang="en-US" sz="3100" kern="1200" dirty="0" err="1"/>
            <a:t>Behavioural</a:t>
          </a:r>
          <a:r>
            <a:rPr lang="en-US" sz="3100" kern="1200" dirty="0"/>
            <a:t> Patterns </a:t>
          </a:r>
          <a:r>
            <a:rPr lang="en-US" sz="3100" kern="1200" dirty="0" err="1"/>
            <a:t>contd</a:t>
          </a:r>
          <a:r>
            <a:rPr lang="en-US" sz="3100" kern="1200" dirty="0"/>
            <a:t>… </a:t>
          </a:r>
        </a:p>
      </dsp:txBody>
      <dsp:txXfrm>
        <a:off x="36296" y="36296"/>
        <a:ext cx="8643708" cy="6709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Closure</a:t>
          </a:r>
          <a:endParaRPr lang="en-US" sz="4400" kern="1200" dirty="0"/>
        </a:p>
      </dsp:txBody>
      <dsp:txXfrm>
        <a:off x="51517" y="51517"/>
        <a:ext cx="8613266" cy="952306"/>
      </dsp:txXfrm>
    </dsp:sp>
  </dsp:spTree>
</dsp:drawing>
</file>

<file path=ppt/diagrams/drawing9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82617"/>
          <a:ext cx="8716300" cy="575639"/>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.NET Core </a:t>
          </a:r>
          <a:r>
            <a:rPr lang="en-US" sz="2400" kern="1200" dirty="0" err="1"/>
            <a:t>Middlewares</a:t>
          </a:r>
          <a:r>
            <a:rPr lang="en-US" sz="2400" kern="1200" dirty="0"/>
            <a:t>(&amp; Equivalents in earlier .NET </a:t>
          </a:r>
          <a:r>
            <a:rPr lang="en-US" sz="2400" kern="1200" dirty="0" err="1"/>
            <a:t>Framweorks</a:t>
          </a:r>
          <a:r>
            <a:rPr lang="en-US" sz="2400" kern="1200" dirty="0"/>
            <a:t>)</a:t>
          </a:r>
        </a:p>
      </dsp:txBody>
      <dsp:txXfrm>
        <a:off x="28100" y="110717"/>
        <a:ext cx="8660100" cy="519439"/>
      </dsp:txXfrm>
    </dsp:sp>
  </dsp:spTree>
</dsp:drawing>
</file>

<file path=ppt/diagrams/drawing9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82617"/>
          <a:ext cx="8716300" cy="575639"/>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.NET Core </a:t>
          </a:r>
          <a:r>
            <a:rPr lang="en-US" sz="2400" kern="1200" dirty="0" err="1"/>
            <a:t>Middlewares</a:t>
          </a:r>
          <a:r>
            <a:rPr lang="en-US" sz="2400" kern="1200" dirty="0"/>
            <a:t>(&amp; Equivalents in earlier .NET </a:t>
          </a:r>
          <a:r>
            <a:rPr lang="en-US" sz="2400" kern="1200" dirty="0" err="1"/>
            <a:t>Framweorks</a:t>
          </a:r>
          <a:r>
            <a:rPr lang="en-US" sz="2400" kern="1200" dirty="0"/>
            <a:t>)</a:t>
          </a:r>
        </a:p>
      </dsp:txBody>
      <dsp:txXfrm>
        <a:off x="28100" y="110717"/>
        <a:ext cx="8660100" cy="519439"/>
      </dsp:txXfrm>
    </dsp:sp>
  </dsp:spTree>
</dsp:drawing>
</file>

<file path=ppt/diagrams/drawing9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Plugins Development </a:t>
          </a:r>
          <a:r>
            <a:rPr lang="en-US" sz="3100" kern="1200" dirty="0"/>
            <a:t>in </a:t>
          </a:r>
          <a:r>
            <a:rPr lang="en-US" sz="3100" kern="1200"/>
            <a:t>.NET(Core)</a:t>
          </a:r>
          <a:endParaRPr lang="en-US" sz="3100" kern="1200" dirty="0"/>
        </a:p>
      </dsp:txBody>
      <dsp:txXfrm>
        <a:off x="36296" y="36296"/>
        <a:ext cx="8643708" cy="670943"/>
      </dsp:txXfrm>
    </dsp:sp>
  </dsp:spTree>
</dsp:drawing>
</file>

<file path=ppt/diagrams/drawing9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7192300" cy="433513"/>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white"/>
              </a:solidFill>
              <a:latin typeface="Calibri"/>
              <a:ea typeface="+mn-ea"/>
              <a:cs typeface="+mn-cs"/>
            </a:rPr>
            <a:t>DSLs(Domain Specific Languages) -  </a:t>
          </a:r>
        </a:p>
      </dsp:txBody>
      <dsp:txXfrm>
        <a:off x="21162" y="21162"/>
        <a:ext cx="7149976" cy="391189"/>
      </dsp:txXfrm>
    </dsp:sp>
  </dsp:spTree>
</dsp:drawing>
</file>

<file path=ppt/diagrams/drawing9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7192300" cy="433513"/>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white"/>
              </a:solidFill>
              <a:latin typeface="Calibri"/>
              <a:ea typeface="+mn-ea"/>
              <a:cs typeface="+mn-cs"/>
            </a:rPr>
            <a:t>Domain Specific Languages -  </a:t>
          </a:r>
        </a:p>
      </dsp:txBody>
      <dsp:txXfrm>
        <a:off x="21162" y="21162"/>
        <a:ext cx="7149976" cy="391189"/>
      </dsp:txXfrm>
    </dsp:sp>
  </dsp:spTree>
</dsp:drawing>
</file>

<file path=ppt/diagrams/drawing9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82617"/>
          <a:ext cx="8716300" cy="575639"/>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Some Important Design Time NFRs(Non Functional Requirements)</a:t>
          </a:r>
        </a:p>
      </dsp:txBody>
      <dsp:txXfrm>
        <a:off x="28100" y="110717"/>
        <a:ext cx="8660100" cy="519439"/>
      </dsp:txXfrm>
    </dsp:sp>
  </dsp:spTree>
</dsp:drawing>
</file>

<file path=ppt/diagrams/drawing9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08"/>
          <a:ext cx="8716300" cy="287819"/>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Coding &amp; Low Level Design Katas &amp; Beyond</a:t>
          </a:r>
        </a:p>
      </dsp:txBody>
      <dsp:txXfrm>
        <a:off x="14050" y="17258"/>
        <a:ext cx="8688200" cy="259719"/>
      </dsp:txXfrm>
    </dsp:sp>
  </dsp:spTree>
</dsp:drawing>
</file>

<file path=ppt/diagrams/drawing9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Topics </a:t>
          </a:r>
          <a:r>
            <a:rPr lang="en-US" sz="3100" kern="1200" dirty="0"/>
            <a:t>Not Covered</a:t>
          </a:r>
        </a:p>
      </dsp:txBody>
      <dsp:txXfrm>
        <a:off x="36296" y="36296"/>
        <a:ext cx="8643708"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984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298450"/>
          </a:xfrm>
          <a:prstGeom prst="rect">
            <a:avLst/>
          </a:prstGeom>
        </p:spPr>
        <p:txBody>
          <a:bodyPr vert="horz" lIns="91440" tIns="45720" rIns="91440" bIns="45720" rtlCol="0"/>
          <a:lstStyle>
            <a:lvl1pPr algn="r">
              <a:defRPr sz="1200"/>
            </a:lvl1pPr>
          </a:lstStyle>
          <a:p>
            <a:fld id="{9AE750B3-386C-4233-BFC3-7F4AC971F92C}" type="datetimeFigureOut">
              <a:rPr lang="en-US" smtClean="0"/>
              <a:t>2/12/2025</a:t>
            </a:fld>
            <a:endParaRPr lang="en-US" dirty="0"/>
          </a:p>
        </p:txBody>
      </p:sp>
      <p:sp>
        <p:nvSpPr>
          <p:cNvPr id="4" name="Slide Image Placeholder 3"/>
          <p:cNvSpPr>
            <a:spLocks noGrp="1" noRot="1" noChangeAspect="1"/>
          </p:cNvSpPr>
          <p:nvPr>
            <p:ph type="sldImg" idx="2"/>
          </p:nvPr>
        </p:nvSpPr>
        <p:spPr>
          <a:xfrm>
            <a:off x="3028950" y="742950"/>
            <a:ext cx="3086100" cy="20066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2860675"/>
            <a:ext cx="7315200" cy="23399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5645150"/>
            <a:ext cx="3962400" cy="29845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5645150"/>
            <a:ext cx="3962400" cy="298450"/>
          </a:xfrm>
          <a:prstGeom prst="rect">
            <a:avLst/>
          </a:prstGeom>
        </p:spPr>
        <p:txBody>
          <a:bodyPr vert="horz" lIns="91440" tIns="45720" rIns="91440" bIns="45720" rtlCol="0" anchor="b"/>
          <a:lstStyle>
            <a:lvl1pPr algn="r">
              <a:defRPr sz="1200"/>
            </a:lvl1pPr>
          </a:lstStyle>
          <a:p>
            <a:fld id="{0C49AC16-2221-4935-809C-2A72A26F729C}" type="slidenum">
              <a:rPr lang="en-US" smtClean="0"/>
              <a:t>‹#›</a:t>
            </a:fld>
            <a:endParaRPr lang="en-US" dirty="0"/>
          </a:p>
        </p:txBody>
      </p:sp>
    </p:spTree>
    <p:extLst>
      <p:ext uri="{BB962C8B-B14F-4D97-AF65-F5344CB8AC3E}">
        <p14:creationId xmlns:p14="http://schemas.microsoft.com/office/powerpoint/2010/main" val="4081582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943600"/>
          </a:xfrm>
          <a:prstGeom prst="rect">
            <a:avLst/>
          </a:prstGeom>
          <a:blipFill>
            <a:blip r:embed="rId2" cstate="print"/>
            <a:stretch>
              <a:fillRect/>
            </a:stretch>
          </a:blipFill>
        </p:spPr>
        <p:txBody>
          <a:bodyPr wrap="square" lIns="0" tIns="0" rIns="0" bIns="0" rtlCol="0"/>
          <a:lstStyle/>
          <a:p>
            <a:endParaRPr dirty="0"/>
          </a:p>
        </p:txBody>
      </p:sp>
      <p:sp>
        <p:nvSpPr>
          <p:cNvPr id="17" name="bk object 17"/>
          <p:cNvSpPr/>
          <p:nvPr/>
        </p:nvSpPr>
        <p:spPr>
          <a:xfrm>
            <a:off x="3079584" y="2139810"/>
            <a:ext cx="3027045" cy="1153795"/>
          </a:xfrm>
          <a:custGeom>
            <a:avLst/>
            <a:gdLst/>
            <a:ahLst/>
            <a:cxnLst/>
            <a:rect l="l" t="t" r="r" b="b"/>
            <a:pathLst>
              <a:path w="3027045" h="1153795">
                <a:moveTo>
                  <a:pt x="0" y="1153236"/>
                </a:moveTo>
                <a:lnTo>
                  <a:pt x="3026829" y="1153236"/>
                </a:lnTo>
                <a:lnTo>
                  <a:pt x="3026829" y="0"/>
                </a:lnTo>
                <a:lnTo>
                  <a:pt x="0" y="0"/>
                </a:lnTo>
                <a:lnTo>
                  <a:pt x="0" y="1153236"/>
                </a:lnTo>
                <a:close/>
              </a:path>
            </a:pathLst>
          </a:custGeom>
          <a:solidFill>
            <a:srgbClr val="FFFFFF"/>
          </a:solidFill>
        </p:spPr>
        <p:txBody>
          <a:bodyPr wrap="square" lIns="0" tIns="0" rIns="0" bIns="0" rtlCol="0"/>
          <a:lstStyle/>
          <a:p>
            <a:endParaRPr dirty="0"/>
          </a:p>
        </p:txBody>
      </p:sp>
      <p:sp>
        <p:nvSpPr>
          <p:cNvPr id="18" name="bk object 18"/>
          <p:cNvSpPr/>
          <p:nvPr/>
        </p:nvSpPr>
        <p:spPr>
          <a:xfrm>
            <a:off x="3186950" y="2836551"/>
            <a:ext cx="779145" cy="0"/>
          </a:xfrm>
          <a:custGeom>
            <a:avLst/>
            <a:gdLst/>
            <a:ahLst/>
            <a:cxnLst/>
            <a:rect l="l" t="t" r="r" b="b"/>
            <a:pathLst>
              <a:path w="779145">
                <a:moveTo>
                  <a:pt x="0" y="0"/>
                </a:moveTo>
                <a:lnTo>
                  <a:pt x="778573" y="0"/>
                </a:lnTo>
              </a:path>
            </a:pathLst>
          </a:custGeom>
          <a:ln w="36258">
            <a:solidFill>
              <a:srgbClr val="D322F2"/>
            </a:solidFill>
          </a:ln>
        </p:spPr>
        <p:txBody>
          <a:bodyPr wrap="square" lIns="0" tIns="0" rIns="0" bIns="0" rtlCol="0"/>
          <a:lstStyle/>
          <a:p>
            <a:endParaRPr dirty="0"/>
          </a:p>
        </p:txBody>
      </p:sp>
      <p:sp>
        <p:nvSpPr>
          <p:cNvPr id="19" name="bk object 19"/>
          <p:cNvSpPr/>
          <p:nvPr/>
        </p:nvSpPr>
        <p:spPr>
          <a:xfrm>
            <a:off x="3186950" y="2781966"/>
            <a:ext cx="779145" cy="0"/>
          </a:xfrm>
          <a:custGeom>
            <a:avLst/>
            <a:gdLst/>
            <a:ahLst/>
            <a:cxnLst/>
            <a:rect l="l" t="t" r="r" b="b"/>
            <a:pathLst>
              <a:path w="779145">
                <a:moveTo>
                  <a:pt x="0" y="0"/>
                </a:moveTo>
                <a:lnTo>
                  <a:pt x="778573" y="0"/>
                </a:lnTo>
              </a:path>
            </a:pathLst>
          </a:custGeom>
          <a:ln w="36258">
            <a:solidFill>
              <a:srgbClr val="D322F2"/>
            </a:solidFill>
          </a:ln>
        </p:spPr>
        <p:txBody>
          <a:bodyPr wrap="square" lIns="0" tIns="0" rIns="0" bIns="0" rtlCol="0"/>
          <a:lstStyle/>
          <a:p>
            <a:endParaRPr dirty="0"/>
          </a:p>
        </p:txBody>
      </p:sp>
      <p:sp>
        <p:nvSpPr>
          <p:cNvPr id="2" name="Holder 2"/>
          <p:cNvSpPr>
            <a:spLocks noGrp="1"/>
          </p:cNvSpPr>
          <p:nvPr>
            <p:ph type="ctrTitle"/>
          </p:nvPr>
        </p:nvSpPr>
        <p:spPr>
          <a:xfrm>
            <a:off x="3174246" y="2190333"/>
            <a:ext cx="2415540" cy="354964"/>
          </a:xfrm>
          <a:prstGeom prst="rect">
            <a:avLst/>
          </a:prstGeom>
        </p:spPr>
        <p:txBody>
          <a:bodyPr wrap="square" lIns="0" tIns="0" rIns="0" bIns="0">
            <a:spAutoFit/>
          </a:bodyPr>
          <a:lstStyle>
            <a:lvl1pPr>
              <a:defRPr sz="2150" b="1" i="0">
                <a:solidFill>
                  <a:srgbClr val="231F20"/>
                </a:solidFill>
                <a:latin typeface="Arial"/>
                <a:cs typeface="Arial"/>
              </a:defRPr>
            </a:lvl1pPr>
          </a:lstStyle>
          <a:p>
            <a:endParaRPr/>
          </a:p>
        </p:txBody>
      </p:sp>
      <p:sp>
        <p:nvSpPr>
          <p:cNvPr id="3" name="Holder 3"/>
          <p:cNvSpPr>
            <a:spLocks noGrp="1"/>
          </p:cNvSpPr>
          <p:nvPr>
            <p:ph type="subTitle" idx="4"/>
          </p:nvPr>
        </p:nvSpPr>
        <p:spPr>
          <a:xfrm>
            <a:off x="1371600" y="3328416"/>
            <a:ext cx="6400800" cy="14859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Lucida Sans"/>
                <a:cs typeface="Lucida Sans"/>
              </a:defRPr>
            </a:lvl1pPr>
          </a:lstStyle>
          <a:p>
            <a:endParaRPr/>
          </a:p>
        </p:txBody>
      </p:sp>
      <p:sp>
        <p:nvSpPr>
          <p:cNvPr id="3" name="Holder 3"/>
          <p:cNvSpPr>
            <a:spLocks noGrp="1"/>
          </p:cNvSpPr>
          <p:nvPr>
            <p:ph type="body" idx="1"/>
          </p:nvPr>
        </p:nvSpPr>
        <p:spPr/>
        <p:txBody>
          <a:bodyPr lIns="0" tIns="0" rIns="0" bIns="0"/>
          <a:lstStyle>
            <a:lvl1pPr>
              <a:defRPr sz="1300" b="1" i="0">
                <a:solidFill>
                  <a:schemeClr val="tx1"/>
                </a:solidFill>
                <a:latin typeface="Lucida Sans"/>
                <a:cs typeface="Lucida San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Lucida Sans"/>
                <a:cs typeface="Lucida Sans"/>
              </a:defRPr>
            </a:lvl1pPr>
          </a:lstStyle>
          <a:p>
            <a:endParaRPr/>
          </a:p>
        </p:txBody>
      </p:sp>
      <p:sp>
        <p:nvSpPr>
          <p:cNvPr id="3" name="Holder 3"/>
          <p:cNvSpPr>
            <a:spLocks noGrp="1"/>
          </p:cNvSpPr>
          <p:nvPr>
            <p:ph sz="half" idx="2"/>
          </p:nvPr>
        </p:nvSpPr>
        <p:spPr>
          <a:xfrm>
            <a:off x="457200" y="1367028"/>
            <a:ext cx="3977640" cy="39227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367028"/>
            <a:ext cx="3977640" cy="39227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2/12/2025</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Lucida Sans"/>
                <a:cs typeface="Lucida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2/12/2025</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2/12/2025</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5300" y="830562"/>
            <a:ext cx="2907665" cy="995044"/>
          </a:xfrm>
          <a:prstGeom prst="rect">
            <a:avLst/>
          </a:prstGeom>
        </p:spPr>
        <p:txBody>
          <a:bodyPr wrap="square" lIns="0" tIns="0" rIns="0" bIns="0">
            <a:spAutoFit/>
          </a:bodyPr>
          <a:lstStyle>
            <a:lvl1pPr>
              <a:defRPr sz="3200" b="1" i="0">
                <a:solidFill>
                  <a:schemeClr val="tx1"/>
                </a:solidFill>
                <a:latin typeface="Lucida Sans"/>
                <a:cs typeface="Lucida Sans"/>
              </a:defRPr>
            </a:lvl1pPr>
          </a:lstStyle>
          <a:p>
            <a:endParaRPr/>
          </a:p>
        </p:txBody>
      </p:sp>
      <p:sp>
        <p:nvSpPr>
          <p:cNvPr id="3" name="Holder 3"/>
          <p:cNvSpPr>
            <a:spLocks noGrp="1"/>
          </p:cNvSpPr>
          <p:nvPr>
            <p:ph type="body" idx="1"/>
          </p:nvPr>
        </p:nvSpPr>
        <p:spPr>
          <a:xfrm>
            <a:off x="1217940" y="1414945"/>
            <a:ext cx="6708119" cy="1580514"/>
          </a:xfrm>
          <a:prstGeom prst="rect">
            <a:avLst/>
          </a:prstGeom>
        </p:spPr>
        <p:txBody>
          <a:bodyPr wrap="square" lIns="0" tIns="0" rIns="0" bIns="0">
            <a:spAutoFit/>
          </a:bodyPr>
          <a:lstStyle>
            <a:lvl1pPr>
              <a:defRPr sz="1300" b="1" i="0">
                <a:solidFill>
                  <a:schemeClr val="tx1"/>
                </a:solidFill>
                <a:latin typeface="Lucida Sans"/>
                <a:cs typeface="Lucida Sans"/>
              </a:defRPr>
            </a:lvl1pPr>
          </a:lstStyle>
          <a:p>
            <a:endParaRPr/>
          </a:p>
        </p:txBody>
      </p:sp>
      <p:sp>
        <p:nvSpPr>
          <p:cNvPr id="4" name="Holder 4"/>
          <p:cNvSpPr>
            <a:spLocks noGrp="1"/>
          </p:cNvSpPr>
          <p:nvPr>
            <p:ph type="ftr" sz="quarter" idx="5"/>
          </p:nvPr>
        </p:nvSpPr>
        <p:spPr>
          <a:xfrm>
            <a:off x="3108960" y="5527548"/>
            <a:ext cx="2926080" cy="29718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5527548"/>
            <a:ext cx="2103120" cy="2971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2/12/2025</a:t>
            </a:fld>
            <a:endParaRPr lang="en-US" dirty="0"/>
          </a:p>
        </p:txBody>
      </p:sp>
      <p:sp>
        <p:nvSpPr>
          <p:cNvPr id="6" name="Holder 6"/>
          <p:cNvSpPr>
            <a:spLocks noGrp="1"/>
          </p:cNvSpPr>
          <p:nvPr>
            <p:ph type="sldNum" sz="quarter" idx="7"/>
          </p:nvPr>
        </p:nvSpPr>
        <p:spPr>
          <a:xfrm>
            <a:off x="6583680" y="5527548"/>
            <a:ext cx="2103120" cy="2971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8" Type="http://schemas.openxmlformats.org/officeDocument/2006/relationships/hyperlink" Target="https://stackoverflow.com/questions/30165810/why-use-immutablelist-over-readonlycollection" TargetMode="External"/><Relationship Id="rId3" Type="http://schemas.openxmlformats.org/officeDocument/2006/relationships/diagramLayout" Target="../diagrams/layout13.xml"/><Relationship Id="rId7" Type="http://schemas.openxmlformats.org/officeDocument/2006/relationships/hyperlink" Target="https://www.linkedin.com/pulse/immutability-record-types-keyword-c-sebastiano-gazzola/" TargetMode="Externa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 Id="rId9" Type="http://schemas.openxmlformats.org/officeDocument/2006/relationships/hyperlink" Target="https://ericlippert.com/tag/immutability/page/2/" TargetMode="Externa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hyperlink" Target="https://github.com/sandipray63in/DDD-Based-Enterprise-Application-Framework/blob/master/Infrastructure/Concurrency/Synchronization/SharedDataProtection/BaseLocking.cs" TargetMode="Externa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s://www.linkedin.com/posts/sina-riyahi_backend-fullstack-developer-activity-7250402225380876289-qtW3/"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hyperlink" Target="https://event-driven.io/en/memoization_a_useful_pattern_for_quick_optimisation/" TargetMode="Externa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1.xml.rels><?xml version="1.0" encoding="UTF-8" standalone="yes"?>
<Relationships xmlns="http://schemas.openxmlformats.org/package/2006/relationships"><Relationship Id="rId8" Type="http://schemas.openxmlformats.org/officeDocument/2006/relationships/hyperlink" Target="https://functionalprogrammingcsharp.com/functors-monads" TargetMode="External"/><Relationship Id="rId3" Type="http://schemas.openxmlformats.org/officeDocument/2006/relationships/diagramLayout" Target="../diagrams/layout21.xml"/><Relationship Id="rId7" Type="http://schemas.openxmlformats.org/officeDocument/2006/relationships/hyperlink" Target="https://www.linkedin.com/advice/1/whats-best-way-balance-functional-programming-design" TargetMode="Externa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11" Type="http://schemas.openxmlformats.org/officeDocument/2006/relationships/hyperlink" Target="https://fsharpforfunandprofit.com/fppatterns/" TargetMode="External"/><Relationship Id="rId5" Type="http://schemas.openxmlformats.org/officeDocument/2006/relationships/diagramColors" Target="../diagrams/colors21.xml"/><Relationship Id="rId10" Type="http://schemas.openxmlformats.org/officeDocument/2006/relationships/hyperlink" Target="https://github.com/caiorss/Functional-Programming/blob/master/haskell/Functional_Programming_Concepts.org" TargetMode="External"/><Relationship Id="rId4" Type="http://schemas.openxmlformats.org/officeDocument/2006/relationships/diagramQuickStyle" Target="../diagrams/quickStyle21.xml"/><Relationship Id="rId9" Type="http://schemas.openxmlformats.org/officeDocument/2006/relationships/hyperlink" Target="https://weblogs.asp.net/dixin/category-theory-via-csharp-2-monoid" TargetMode="Externa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hyperlink" Target="https://stackoverflow.com/questions/26128893/loading-assembly-in-sandbox-appdomain-securityexception" TargetMode="Externa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image" Target="../media/image2.png"/><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0.xml"/><Relationship Id="rId7" Type="http://schemas.openxmlformats.org/officeDocument/2006/relationships/hyperlink" Target="https://github.com/sandipray63in/DDD-Based-Enterprise-Application-Framework/blob/master/Repository/UnitOfWork/IUnitOfWork.cs" TargetMode="Externa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1.xml"/><Relationship Id="rId7" Type="http://schemas.openxmlformats.org/officeDocument/2006/relationships/hyperlink" Target="https://github.com/sandipray63in/DDD-Based-Enterprise-Application-Framework/blob/master/Repository/Base/BaseUnitOfWorkRepository.cs" TargetMode="Externa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4.xml"/><Relationship Id="rId7" Type="http://schemas.openxmlformats.org/officeDocument/2006/relationships/hyperlink" Target="https://stackoverflow.com/questions/129389/how-do-you-do-a-deep-copy-of-an-object-in-net" TargetMode="Externa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41.xml.rels><?xml version="1.0" encoding="UTF-8" standalone="yes"?>
<Relationships xmlns="http://schemas.openxmlformats.org/package/2006/relationships"><Relationship Id="rId8" Type="http://schemas.openxmlformats.org/officeDocument/2006/relationships/hyperlink" Target="https://github.com/sandipray63in/DDD-Based-Enterprise-Application-Framework/tree/master/FluentRepository" TargetMode="External"/><Relationship Id="rId3" Type="http://schemas.openxmlformats.org/officeDocument/2006/relationships/diagramLayout" Target="../diagrams/layout41.xml"/><Relationship Id="rId7" Type="http://schemas.openxmlformats.org/officeDocument/2006/relationships/hyperlink" Target="https://killalldefects.com/2020/01/18/using-extension-methods-in-c-to-build-fluent-code/" TargetMode="Externa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11" Type="http://schemas.openxmlformats.org/officeDocument/2006/relationships/hyperlink" Target="https://vikutech.blogspot.com/2018/03/making-fluentvalidation-compatible-with-swagger-including-enum-or-fixed-list-support.html" TargetMode="External"/><Relationship Id="rId5" Type="http://schemas.openxmlformats.org/officeDocument/2006/relationships/diagramColors" Target="../diagrams/colors41.xml"/><Relationship Id="rId10" Type="http://schemas.openxmlformats.org/officeDocument/2006/relationships/hyperlink" Target="https://docs.fluentvalidation.net/en/latest/" TargetMode="External"/><Relationship Id="rId4" Type="http://schemas.openxmlformats.org/officeDocument/2006/relationships/diagramQuickStyle" Target="../diagrams/quickStyle41.xml"/><Relationship Id="rId9" Type="http://schemas.openxmlformats.org/officeDocument/2006/relationships/hyperlink" Target="https://github.com/sandipray63in/DDD-Based-Enterprise-Application-Framework/tree/master/Testing.FluentRepository" TargetMode="Externa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2.xml"/><Relationship Id="rId7" Type="http://schemas.openxmlformats.org/officeDocument/2006/relationships/hyperlink" Target="https://www.c-sharpcorner.com/UploadFile/b942f9/how-to-create-mixin-using-C-Sharp-4-0/" TargetMode="External"/><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43.xml"/><Relationship Id="rId7" Type="http://schemas.openxmlformats.org/officeDocument/2006/relationships/hyperlink" Target="https://learn.microsoft.com/en-us/dotnet/csharp/advanced-topics/interface-implementation/mixins-with-default-interface-methods" TargetMode="External"/><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4.xml"/><Relationship Id="rId7" Type="http://schemas.openxmlformats.org/officeDocument/2006/relationships/hyperlink" Target="https://gist.github.com/sandipray63in/0ef6a1faa6614da41ef1d242f40cd0c9" TargetMode="External"/><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45.xml.rels><?xml version="1.0" encoding="UTF-8" standalone="yes"?>
<Relationships xmlns="http://schemas.openxmlformats.org/package/2006/relationships"><Relationship Id="rId8" Type="http://schemas.openxmlformats.org/officeDocument/2006/relationships/hyperlink" Target="https://github.com/sandipray63in/DDD-Based-Enterprise-Application-Framework/blob/master/Infrastructure/DisposableClass.cs" TargetMode="External"/><Relationship Id="rId3" Type="http://schemas.openxmlformats.org/officeDocument/2006/relationships/diagramLayout" Target="../diagrams/layout45.xml"/><Relationship Id="rId7" Type="http://schemas.openxmlformats.org/officeDocument/2006/relationships/hyperlink" Target="https://michaelscodingspot.com/find-fix-and-avoid-memory-leaks-in-c-net-8-best-practices/" TargetMode="External"/><Relationship Id="rId12" Type="http://schemas.openxmlformats.org/officeDocument/2006/relationships/hyperlink" Target="https://medium.com/@josiahmahachi/in-memory-caching-in-net-6aa5d827b341" TargetMode="External"/><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microsoft.com/office/2007/relationships/diagramDrawing" Target="../diagrams/drawing45.xml"/><Relationship Id="rId11" Type="http://schemas.openxmlformats.org/officeDocument/2006/relationships/hyperlink" Target="https://paulstovell.com/weakevents/" TargetMode="External"/><Relationship Id="rId5" Type="http://schemas.openxmlformats.org/officeDocument/2006/relationships/diagramColors" Target="../diagrams/colors45.xml"/><Relationship Id="rId10" Type="http://schemas.openxmlformats.org/officeDocument/2006/relationships/hyperlink" Target="https://stackoverflow.com/questions/18465630/understanding-conditionalweaktable" TargetMode="External"/><Relationship Id="rId4" Type="http://schemas.openxmlformats.org/officeDocument/2006/relationships/diagramQuickStyle" Target="../diagrams/quickStyle45.xml"/><Relationship Id="rId9" Type="http://schemas.openxmlformats.org/officeDocument/2006/relationships/hyperlink" Target="https://www.codeproject.com/Articles/664282/Understanding-weak-references-in-NET"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s://www.linkedin.com/pulse/mark-sweep-garbage-collection-algorithm-arpit-bhayani/" TargetMode="External"/><Relationship Id="rId3" Type="http://schemas.openxmlformats.org/officeDocument/2006/relationships/diagramLayout" Target="../diagrams/layout46.xml"/><Relationship Id="rId7" Type="http://schemas.openxmlformats.org/officeDocument/2006/relationships/hyperlink" Target="https://stackoverflow.com/questions/3680281/usages-of-object-resurrection" TargetMode="External"/><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11" Type="http://schemas.openxmlformats.org/officeDocument/2006/relationships/hyperlink" Target="https://stackoverflow.com/questions/2257563/what-are-the-generations-in-garbage-collection" TargetMode="External"/><Relationship Id="rId5" Type="http://schemas.openxmlformats.org/officeDocument/2006/relationships/diagramColors" Target="../diagrams/colors46.xml"/><Relationship Id="rId10" Type="http://schemas.openxmlformats.org/officeDocument/2006/relationships/hyperlink" Target="https://stackify.com/c-garbage-collection/" TargetMode="External"/><Relationship Id="rId4" Type="http://schemas.openxmlformats.org/officeDocument/2006/relationships/diagramQuickStyle" Target="../diagrams/quickStyle46.xml"/><Relationship Id="rId9" Type="http://schemas.openxmlformats.org/officeDocument/2006/relationships/hyperlink" Target="https://blog.bytebytego.com/p/ep125-how-does-garbage-collection?open=false#%C2%A7how-does-garbage-collection-work" TargetMode="Externa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2.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48.xml"/><Relationship Id="rId7" Type="http://schemas.openxmlformats.org/officeDocument/2006/relationships/hyperlink" Target="https://weblogs.asp.net/mehfuzh/creating-linqtotwitter-library-using-linqextender" TargetMode="External"/><Relationship Id="rId2" Type="http://schemas.openxmlformats.org/officeDocument/2006/relationships/diagramData" Target="../diagrams/data48.xml"/><Relationship Id="rId1" Type="http://schemas.openxmlformats.org/officeDocument/2006/relationships/slideLayout" Target="../slideLayouts/slideLayout2.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49.xml.rels><?xml version="1.0" encoding="UTF-8" standalone="yes"?>
<Relationships xmlns="http://schemas.openxmlformats.org/package/2006/relationships"><Relationship Id="rId8" Type="http://schemas.openxmlformats.org/officeDocument/2006/relationships/hyperlink" Target="https://lukewickstead.wordpress.com/2014/02/07/processes-threads-appdomains-object-contexts/" TargetMode="External"/><Relationship Id="rId3" Type="http://schemas.openxmlformats.org/officeDocument/2006/relationships/diagramLayout" Target="../diagrams/layout49.xml"/><Relationship Id="rId7" Type="http://schemas.openxmlformats.org/officeDocument/2006/relationships/image" Target="../media/image3.jpeg"/><Relationship Id="rId2" Type="http://schemas.openxmlformats.org/officeDocument/2006/relationships/diagramData" Target="../diagrams/data49.xml"/><Relationship Id="rId1" Type="http://schemas.openxmlformats.org/officeDocument/2006/relationships/slideLayout" Target="../slideLayouts/slideLayout2.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0.xml.rels><?xml version="1.0" encoding="UTF-8" standalone="yes"?>
<Relationships xmlns="http://schemas.openxmlformats.org/package/2006/relationships"><Relationship Id="rId8" Type="http://schemas.openxmlformats.org/officeDocument/2006/relationships/hyperlink" Target="https://dotnettutorials.net/lesson/how-to-retrieve-data-from-a-thread-function/#google_vignette" TargetMode="External"/><Relationship Id="rId3" Type="http://schemas.openxmlformats.org/officeDocument/2006/relationships/diagramLayout" Target="../diagrams/layout50.xml"/><Relationship Id="rId7" Type="http://schemas.openxmlformats.org/officeDocument/2006/relationships/hyperlink" Target="https://dotnettutorials.net/lesson/how-to-pass-data-to-the-thread-function-in-a-type-safe-manner/" TargetMode="External"/><Relationship Id="rId2" Type="http://schemas.openxmlformats.org/officeDocument/2006/relationships/diagramData" Target="../diagrams/data50.xml"/><Relationship Id="rId1" Type="http://schemas.openxmlformats.org/officeDocument/2006/relationships/slideLayout" Target="../slideLayouts/slideLayout2.xml"/><Relationship Id="rId6" Type="http://schemas.microsoft.com/office/2007/relationships/diagramDrawing" Target="../diagrams/drawing50.xml"/><Relationship Id="rId11" Type="http://schemas.openxmlformats.org/officeDocument/2006/relationships/hyperlink" Target="https://learn.microsoft.com/en-us/dotnet/api/system.threading.tasks.task?view=net-8.0" TargetMode="External"/><Relationship Id="rId5" Type="http://schemas.openxmlformats.org/officeDocument/2006/relationships/diagramColors" Target="../diagrams/colors50.xml"/><Relationship Id="rId10" Type="http://schemas.openxmlformats.org/officeDocument/2006/relationships/hyperlink" Target="https://stackoverflow.com/questions/4130194/what-is-the-difference-between-task-and-thread" TargetMode="External"/><Relationship Id="rId4" Type="http://schemas.openxmlformats.org/officeDocument/2006/relationships/diagramQuickStyle" Target="../diagrams/quickStyle50.xml"/><Relationship Id="rId9" Type="http://schemas.openxmlformats.org/officeDocument/2006/relationships/hyperlink" Target="https://learn.microsoft.com/en-us/windows/win32/procthread/thread-pools" TargetMode="Externa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51.xml"/><Relationship Id="rId2" Type="http://schemas.openxmlformats.org/officeDocument/2006/relationships/diagramData" Target="../diagrams/data51.xml"/><Relationship Id="rId1" Type="http://schemas.openxmlformats.org/officeDocument/2006/relationships/slideLayout" Target="../slideLayouts/slideLayout2.xml"/><Relationship Id="rId6" Type="http://schemas.microsoft.com/office/2007/relationships/diagramDrawing" Target="../diagrams/drawing51.xml"/><Relationship Id="rId5" Type="http://schemas.openxmlformats.org/officeDocument/2006/relationships/diagramColors" Target="../diagrams/colors51.xml"/><Relationship Id="rId4" Type="http://schemas.openxmlformats.org/officeDocument/2006/relationships/diagramQuickStyle" Target="../diagrams/quickStyle51.xml"/></Relationships>
</file>

<file path=ppt/slides/_rels/slide5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52.xml"/><Relationship Id="rId7" Type="http://schemas.openxmlformats.org/officeDocument/2006/relationships/hyperlink" Target="https://www.wallarm.com/what/what-is-a-race-condition" TargetMode="External"/><Relationship Id="rId2" Type="http://schemas.openxmlformats.org/officeDocument/2006/relationships/diagramData" Target="../diagrams/data52.xml"/><Relationship Id="rId1" Type="http://schemas.openxmlformats.org/officeDocument/2006/relationships/slideLayout" Target="../slideLayouts/slideLayout2.xml"/><Relationship Id="rId6" Type="http://schemas.microsoft.com/office/2007/relationships/diagramDrawing" Target="../diagrams/drawing52.xml"/><Relationship Id="rId5" Type="http://schemas.openxmlformats.org/officeDocument/2006/relationships/diagramColors" Target="../diagrams/colors52.xml"/><Relationship Id="rId4" Type="http://schemas.openxmlformats.org/officeDocument/2006/relationships/diagramQuickStyle" Target="../diagrams/quickStyle52.xml"/><Relationship Id="rId9" Type="http://schemas.openxmlformats.org/officeDocument/2006/relationships/hyperlink" Target="https://blog.bytebytego.com/p/ep112-what-is-a-deadlock" TargetMode="Externa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53.xml"/><Relationship Id="rId2" Type="http://schemas.openxmlformats.org/officeDocument/2006/relationships/diagramData" Target="../diagrams/data53.xml"/><Relationship Id="rId1" Type="http://schemas.openxmlformats.org/officeDocument/2006/relationships/slideLayout" Target="../slideLayouts/slideLayout2.xml"/><Relationship Id="rId6" Type="http://schemas.microsoft.com/office/2007/relationships/diagramDrawing" Target="../diagrams/drawing53.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54.xml"/><Relationship Id="rId7" Type="http://schemas.openxmlformats.org/officeDocument/2006/relationships/image" Target="../media/image5.png"/><Relationship Id="rId2" Type="http://schemas.openxmlformats.org/officeDocument/2006/relationships/diagramData" Target="../diagrams/data54.xml"/><Relationship Id="rId1" Type="http://schemas.openxmlformats.org/officeDocument/2006/relationships/slideLayout" Target="../slideLayouts/slideLayout2.xml"/><Relationship Id="rId6" Type="http://schemas.microsoft.com/office/2007/relationships/diagramDrawing" Target="../diagrams/drawing54.xml"/><Relationship Id="rId5" Type="http://schemas.openxmlformats.org/officeDocument/2006/relationships/diagramColors" Target="../diagrams/colors54.xml"/><Relationship Id="rId4" Type="http://schemas.openxmlformats.org/officeDocument/2006/relationships/diagramQuickStyle" Target="../diagrams/quickStyle54.xml"/></Relationships>
</file>

<file path=ppt/slides/_rels/slide55.xml.rels><?xml version="1.0" encoding="UTF-8" standalone="yes"?>
<Relationships xmlns="http://schemas.openxmlformats.org/package/2006/relationships"><Relationship Id="rId8" Type="http://schemas.openxmlformats.org/officeDocument/2006/relationships/hyperlink" Target="https://stackoverflow.com/questions/1795143/synchronization-between-two-processes-in-c" TargetMode="External"/><Relationship Id="rId3" Type="http://schemas.openxmlformats.org/officeDocument/2006/relationships/diagramLayout" Target="../diagrams/layout55.xml"/><Relationship Id="rId7" Type="http://schemas.openxmlformats.org/officeDocument/2006/relationships/image" Target="../media/image6.png"/><Relationship Id="rId2" Type="http://schemas.openxmlformats.org/officeDocument/2006/relationships/diagramData" Target="../diagrams/data55.xml"/><Relationship Id="rId1" Type="http://schemas.openxmlformats.org/officeDocument/2006/relationships/slideLayout" Target="../slideLayouts/slideLayout2.xml"/><Relationship Id="rId6" Type="http://schemas.microsoft.com/office/2007/relationships/diagramDrawing" Target="../diagrams/drawing55.xml"/><Relationship Id="rId5" Type="http://schemas.openxmlformats.org/officeDocument/2006/relationships/diagramColors" Target="../diagrams/colors55.xml"/><Relationship Id="rId4" Type="http://schemas.openxmlformats.org/officeDocument/2006/relationships/diagramQuickStyle" Target="../diagrams/quickStyle55.xml"/><Relationship Id="rId9" Type="http://schemas.openxmlformats.org/officeDocument/2006/relationships/hyperlink" Target="https://iq.direct/blog/54-using-c-mutexes-for-inter-interprocess-synchronization.html" TargetMode="Externa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56.xml"/><Relationship Id="rId7" Type="http://schemas.openxmlformats.org/officeDocument/2006/relationships/hyperlink" Target="https://medium.com/@kamaleshs48/lock-vs-monitor-in-c-a16560c49a23" TargetMode="External"/><Relationship Id="rId2" Type="http://schemas.openxmlformats.org/officeDocument/2006/relationships/diagramData" Target="../diagrams/data56.xml"/><Relationship Id="rId1" Type="http://schemas.openxmlformats.org/officeDocument/2006/relationships/slideLayout" Target="../slideLayouts/slideLayout2.xml"/><Relationship Id="rId6" Type="http://schemas.microsoft.com/office/2007/relationships/diagramDrawing" Target="../diagrams/drawing56.xml"/><Relationship Id="rId5" Type="http://schemas.openxmlformats.org/officeDocument/2006/relationships/diagramColors" Target="../diagrams/colors56.xml"/><Relationship Id="rId4" Type="http://schemas.openxmlformats.org/officeDocument/2006/relationships/diagramQuickStyle" Target="../diagrams/quickStyle56.xml"/></Relationships>
</file>

<file path=ppt/slides/_rels/slide57.xml.rels><?xml version="1.0" encoding="UTF-8" standalone="yes"?>
<Relationships xmlns="http://schemas.openxmlformats.org/package/2006/relationships"><Relationship Id="rId8" Type="http://schemas.openxmlformats.org/officeDocument/2006/relationships/hyperlink" Target="https://blog.cdemi.io/async-waiting-inside-c-sharp-locks/" TargetMode="External"/><Relationship Id="rId3" Type="http://schemas.openxmlformats.org/officeDocument/2006/relationships/diagramLayout" Target="../diagrams/layout57.xml"/><Relationship Id="rId7" Type="http://schemas.openxmlformats.org/officeDocument/2006/relationships/hyperlink" Target="https://learn.microsoft.com/en-us/dotnet/api/system.threading.semaphoreslim" TargetMode="External"/><Relationship Id="rId2" Type="http://schemas.openxmlformats.org/officeDocument/2006/relationships/diagramData" Target="../diagrams/data57.xml"/><Relationship Id="rId1" Type="http://schemas.openxmlformats.org/officeDocument/2006/relationships/slideLayout" Target="../slideLayouts/slideLayout2.xml"/><Relationship Id="rId6" Type="http://schemas.microsoft.com/office/2007/relationships/diagramDrawing" Target="../diagrams/drawing57.xml"/><Relationship Id="rId5" Type="http://schemas.openxmlformats.org/officeDocument/2006/relationships/diagramColors" Target="../diagrams/colors57.xml"/><Relationship Id="rId10" Type="http://schemas.openxmlformats.org/officeDocument/2006/relationships/hyperlink" Target="https://www.infoworld.com/article/2336878/how-to-use-cancellation-tokens-in-aspnet-core-7.html" TargetMode="External"/><Relationship Id="rId4" Type="http://schemas.openxmlformats.org/officeDocument/2006/relationships/diagramQuickStyle" Target="../diagrams/quickStyle57.xml"/><Relationship Id="rId9" Type="http://schemas.openxmlformats.org/officeDocument/2006/relationships/hyperlink" Target="https://www.albahari.com/threading/part3.aspx#_Safe_Cancellation" TargetMode="Externa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58.xml"/><Relationship Id="rId7" Type="http://schemas.openxmlformats.org/officeDocument/2006/relationships/image" Target="../media/image7.png"/><Relationship Id="rId2" Type="http://schemas.openxmlformats.org/officeDocument/2006/relationships/diagramData" Target="../diagrams/data58.xml"/><Relationship Id="rId1" Type="http://schemas.openxmlformats.org/officeDocument/2006/relationships/slideLayout" Target="../slideLayouts/slideLayout2.xml"/><Relationship Id="rId6" Type="http://schemas.microsoft.com/office/2007/relationships/diagramDrawing" Target="../diagrams/drawing58.xml"/><Relationship Id="rId5" Type="http://schemas.openxmlformats.org/officeDocument/2006/relationships/diagramColors" Target="../diagrams/colors58.xml"/><Relationship Id="rId4" Type="http://schemas.openxmlformats.org/officeDocument/2006/relationships/diagramQuickStyle" Target="../diagrams/quickStyle58.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59.xml"/><Relationship Id="rId7" Type="http://schemas.openxmlformats.org/officeDocument/2006/relationships/image" Target="../media/image8.png"/><Relationship Id="rId2" Type="http://schemas.openxmlformats.org/officeDocument/2006/relationships/diagramData" Target="../diagrams/data59.xml"/><Relationship Id="rId1" Type="http://schemas.openxmlformats.org/officeDocument/2006/relationships/slideLayout" Target="../slideLayouts/slideLayout2.xml"/><Relationship Id="rId6" Type="http://schemas.microsoft.com/office/2007/relationships/diagramDrawing" Target="../diagrams/drawing59.xml"/><Relationship Id="rId5" Type="http://schemas.openxmlformats.org/officeDocument/2006/relationships/diagramColors" Target="../diagrams/colors59.xml"/><Relationship Id="rId4" Type="http://schemas.openxmlformats.org/officeDocument/2006/relationships/diagramQuickStyle" Target="../diagrams/quickStyle5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0.xml.rels><?xml version="1.0" encoding="UTF-8" standalone="yes"?>
<Relationships xmlns="http://schemas.openxmlformats.org/package/2006/relationships"><Relationship Id="rId8" Type="http://schemas.openxmlformats.org/officeDocument/2006/relationships/hyperlink" Target="https://stackoverflow.com/questions/19459905/locks-vs-compare-and-swap" TargetMode="External"/><Relationship Id="rId13" Type="http://schemas.openxmlformats.org/officeDocument/2006/relationships/hyperlink" Target="https://github.com/Wintellect/PowerThreading" TargetMode="External"/><Relationship Id="rId18" Type="http://schemas.openxmlformats.org/officeDocument/2006/relationships/hyperlink" Target="https://dev.to/lucasnscr/multithreading-and-patterns-4nmk" TargetMode="External"/><Relationship Id="rId3" Type="http://schemas.openxmlformats.org/officeDocument/2006/relationships/diagramLayout" Target="../diagrams/layout60.xml"/><Relationship Id="rId21" Type="http://schemas.openxmlformats.org/officeDocument/2006/relationships/hyperlink" Target="https://www.udemy.com/course/multithreading-design-patterns/" TargetMode="External"/><Relationship Id="rId7" Type="http://schemas.openxmlformats.org/officeDocument/2006/relationships/hyperlink" Target="https://stackoverflow.com/questions/52196678/what-are-atomic-operations-for-newbies" TargetMode="External"/><Relationship Id="rId12" Type="http://schemas.openxmlformats.org/officeDocument/2006/relationships/hyperlink" Target="https://github.com/MikeMKH/concurrency-in-csharp-cookbook" TargetMode="External"/><Relationship Id="rId17" Type="http://schemas.openxmlformats.org/officeDocument/2006/relationships/hyperlink" Target="https://tamerlan.dev/multithreading-principles-and-patterns/" TargetMode="External"/><Relationship Id="rId25" Type="http://schemas.openxmlformats.org/officeDocument/2006/relationships/hyperlink" Target="https://stackoverflow.com/questions/4153118/list-of-concurrency-models" TargetMode="External"/><Relationship Id="rId2" Type="http://schemas.openxmlformats.org/officeDocument/2006/relationships/diagramData" Target="../diagrams/data60.xml"/><Relationship Id="rId16" Type="http://schemas.openxmlformats.org/officeDocument/2006/relationships/hyperlink" Target="https://github.com/rikace/fConcBook" TargetMode="External"/><Relationship Id="rId20" Type="http://schemas.openxmlformats.org/officeDocument/2006/relationships/hyperlink" Target="https://learn.microsoft.com/en-us/visualstudio/profiling/common-patterns-for-poorly-behaved-multithreaded-applications?view=vs-2022&amp;viewFallbackFrom=vs-202" TargetMode="External"/><Relationship Id="rId1" Type="http://schemas.openxmlformats.org/officeDocument/2006/relationships/slideLayout" Target="../slideLayouts/slideLayout2.xml"/><Relationship Id="rId6" Type="http://schemas.microsoft.com/office/2007/relationships/diagramDrawing" Target="../diagrams/drawing60.xml"/><Relationship Id="rId11" Type="http://schemas.openxmlformats.org/officeDocument/2006/relationships/hyperlink" Target="https://stackoverflow.com/questions/37787954/check-the-number-of-threads-available-in-threadpool-at-any-time" TargetMode="External"/><Relationship Id="rId24" Type="http://schemas.openxmlformats.org/officeDocument/2006/relationships/hyperlink" Target="https://pragprog.com/titles/pb7con/seven-concurrency-models-in-seven-weeks/" TargetMode="External"/><Relationship Id="rId5" Type="http://schemas.openxmlformats.org/officeDocument/2006/relationships/diagramColors" Target="../diagrams/colors60.xml"/><Relationship Id="rId15" Type="http://schemas.openxmlformats.org/officeDocument/2006/relationships/hyperlink" Target="https://github.com/2DGD-F0TH/2DGD_F0TH/blob/master/chapters/001_Introduction/001_Introduction.md" TargetMode="External"/><Relationship Id="rId23" Type="http://schemas.openxmlformats.org/officeDocument/2006/relationships/hyperlink" Target="https://github.com/sundaygeek/design-patterns-for-embedded-system-in-c" TargetMode="External"/><Relationship Id="rId10" Type="http://schemas.openxmlformats.org/officeDocument/2006/relationships/hyperlink" Target="https://github.com/PacktPublishing/MultithreadingwithCSharpCookbookSecondEdition_Code" TargetMode="External"/><Relationship Id="rId19" Type="http://schemas.openxmlformats.org/officeDocument/2006/relationships/hyperlink" Target="https://web.stanford.edu/class/archive/cs/cs110/cs110.1202/static/lectures/12-multithreading-patterns-data-structures.pdf" TargetMode="External"/><Relationship Id="rId4" Type="http://schemas.openxmlformats.org/officeDocument/2006/relationships/diagramQuickStyle" Target="../diagrams/quickStyle60.xml"/><Relationship Id="rId9" Type="http://schemas.openxmlformats.org/officeDocument/2006/relationships/hyperlink" Target="https://stackoverflow.com/questions/44123180/lock-splitting-vs-lock-striping" TargetMode="External"/><Relationship Id="rId14" Type="http://schemas.openxmlformats.org/officeDocument/2006/relationships/hyperlink" Target="https://www.syncfusion.com/succinctly-free-ebooks/webservers" TargetMode="External"/><Relationship Id="rId22" Type="http://schemas.openxmlformats.org/officeDocument/2006/relationships/hyperlink" Target="https://www.amazon.in/gp/product/B0BWSHK2M5/ref=ox_sc_act_title_?smid=A3SI5I1JWQ14PC&amp;psc=1" TargetMode="External"/></Relationships>
</file>

<file path=ppt/slides/_rels/slide61.xml.rels><?xml version="1.0" encoding="UTF-8" standalone="yes"?>
<Relationships xmlns="http://schemas.openxmlformats.org/package/2006/relationships"><Relationship Id="rId8" Type="http://schemas.openxmlformats.org/officeDocument/2006/relationships/hyperlink" Target="https://www.albahari.com/threading/part5.aspx#_SpinLock_and_SpinWait" TargetMode="External"/><Relationship Id="rId3" Type="http://schemas.openxmlformats.org/officeDocument/2006/relationships/diagramLayout" Target="../diagrams/layout61.xml"/><Relationship Id="rId7" Type="http://schemas.openxmlformats.org/officeDocument/2006/relationships/hyperlink" Target="https://stackoverflow.com/questions/2510593/how-can-i-set-processor-affinity-to-a-thread-or-a-task-in-net" TargetMode="External"/><Relationship Id="rId2" Type="http://schemas.openxmlformats.org/officeDocument/2006/relationships/diagramData" Target="../diagrams/data61.xml"/><Relationship Id="rId1" Type="http://schemas.openxmlformats.org/officeDocument/2006/relationships/slideLayout" Target="../slideLayouts/slideLayout2.xml"/><Relationship Id="rId6" Type="http://schemas.microsoft.com/office/2007/relationships/diagramDrawing" Target="../diagrams/drawing61.xml"/><Relationship Id="rId5" Type="http://schemas.openxmlformats.org/officeDocument/2006/relationships/diagramColors" Target="../diagrams/colors61.xml"/><Relationship Id="rId10" Type="http://schemas.openxmlformats.org/officeDocument/2006/relationships/hyperlink" Target="https://www.albahari.com/threading/part5.aspx#_PLINQ" TargetMode="External"/><Relationship Id="rId4" Type="http://schemas.openxmlformats.org/officeDocument/2006/relationships/diagramQuickStyle" Target="../diagrams/quickStyle61.xml"/><Relationship Id="rId9" Type="http://schemas.openxmlformats.org/officeDocument/2006/relationships/hyperlink" Target="https://www.albahari.com/threading/part5.aspx#_The_Parallel_Class" TargetMode="External"/></Relationships>
</file>

<file path=ppt/slides/_rels/slide62.xml.rels><?xml version="1.0" encoding="UTF-8" standalone="yes"?>
<Relationships xmlns="http://schemas.openxmlformats.org/package/2006/relationships"><Relationship Id="rId8" Type="http://schemas.openxmlformats.org/officeDocument/2006/relationships/hyperlink" Target="https://stackoverflow.com/questions/52581135/when-immutable-collections-are-preferable-than-concurrent" TargetMode="External"/><Relationship Id="rId13" Type="http://schemas.openxmlformats.org/officeDocument/2006/relationships/hyperlink" Target="https://stackoverflow.com/questions/17804004/how-to-set-maximum-concurrent-threads-using-task" TargetMode="External"/><Relationship Id="rId18" Type="http://schemas.openxmlformats.org/officeDocument/2006/relationships/hyperlink" Target="https://learn.microsoft.com/en-us/dotnet/standard/parallel-programming/for-further-reading-parallel-programming" TargetMode="External"/><Relationship Id="rId3" Type="http://schemas.openxmlformats.org/officeDocument/2006/relationships/diagramLayout" Target="../diagrams/layout62.xml"/><Relationship Id="rId21" Type="http://schemas.openxmlformats.org/officeDocument/2006/relationships/hyperlink" Target="https://www.udemy.com/course/rtos-building-from-ground-up-on-arm-processors/?couponCode=NVDIN35" TargetMode="External"/><Relationship Id="rId7" Type="http://schemas.openxmlformats.org/officeDocument/2006/relationships/hyperlink" Target="https://www.albahari.com/threading/part5.aspx#_Concurrent_Collections" TargetMode="External"/><Relationship Id="rId12" Type="http://schemas.openxmlformats.org/officeDocument/2006/relationships/hyperlink" Target="https://stackoverflow.com/questions/16420470/can-you-force-parallel-invoke-to-use-multiple-threads" TargetMode="External"/><Relationship Id="rId17" Type="http://schemas.openxmlformats.org/officeDocument/2006/relationships/hyperlink" Target="https://github.com/ChadBurggraf/parallel-extensions-extras" TargetMode="External"/><Relationship Id="rId2" Type="http://schemas.openxmlformats.org/officeDocument/2006/relationships/diagramData" Target="../diagrams/data62.xml"/><Relationship Id="rId16" Type="http://schemas.openxmlformats.org/officeDocument/2006/relationships/hyperlink" Target="https://devblogs.microsoft.com/pfxteam/a-tour-of-parallelextensionsextras/" TargetMode="External"/><Relationship Id="rId20" Type="http://schemas.openxmlformats.org/officeDocument/2006/relationships/hyperlink" Target="https://www.oreilly.com/library/view/patterns-for-parallel/0321228111/" TargetMode="External"/><Relationship Id="rId1" Type="http://schemas.openxmlformats.org/officeDocument/2006/relationships/slideLayout" Target="../slideLayouts/slideLayout2.xml"/><Relationship Id="rId6" Type="http://schemas.microsoft.com/office/2007/relationships/diagramDrawing" Target="../diagrams/drawing62.xml"/><Relationship Id="rId11" Type="http://schemas.openxmlformats.org/officeDocument/2006/relationships/hyperlink" Target="https://stackoverflow.com/questions/32343/how-do-i-spawn-threads-on-different-cpu-cores" TargetMode="External"/><Relationship Id="rId5" Type="http://schemas.openxmlformats.org/officeDocument/2006/relationships/diagramColors" Target="../diagrams/colors62.xml"/><Relationship Id="rId15" Type="http://schemas.openxmlformats.org/officeDocument/2006/relationships/hyperlink" Target="https://stackoverflow.com/questions/26734893/limited-concurrency-taskscheduler-that-can-interleave-tasks-to-be-explicitly-ord" TargetMode="External"/><Relationship Id="rId23" Type="http://schemas.openxmlformats.org/officeDocument/2006/relationships/hyperlink" Target="https://www.udemy.com/course/mastering-rtos-hands-on-with-freertos-arduino-and-stm32fx/?couponCode=NVDIN35" TargetMode="External"/><Relationship Id="rId10" Type="http://schemas.openxmlformats.org/officeDocument/2006/relationships/hyperlink" Target="https://github.com/PacktPublishing/Parallel-Programming-and-Concurrency-with-C-sharp-10-and-.NET-6" TargetMode="External"/><Relationship Id="rId19" Type="http://schemas.openxmlformats.org/officeDocument/2006/relationships/hyperlink" Target="https://github.com/rikace/parallel-patterns" TargetMode="External"/><Relationship Id="rId4" Type="http://schemas.openxmlformats.org/officeDocument/2006/relationships/diagramQuickStyle" Target="../diagrams/quickStyle62.xml"/><Relationship Id="rId9" Type="http://schemas.openxmlformats.org/officeDocument/2006/relationships/hyperlink" Target="https://github.com/PacktPublishing/Hands-On-Parallel-Programming-with-C-8-and-.NET-Core-3" TargetMode="External"/><Relationship Id="rId14" Type="http://schemas.openxmlformats.org/officeDocument/2006/relationships/hyperlink" Target="https://devblogs.microsoft.com/premier-developer/limiting-concurrency-for-faster-and-more-responsive-apps/" TargetMode="External"/><Relationship Id="rId22" Type="http://schemas.openxmlformats.org/officeDocument/2006/relationships/hyperlink" Target="https://www.udemy.com/course/build-your-own-realtime-os-rtos-from-ground-uptm-on-arm-2/?couponCode=BFCPSALE24" TargetMode="External"/></Relationships>
</file>

<file path=ppt/slides/_rels/slide63.xml.rels><?xml version="1.0" encoding="UTF-8" standalone="yes"?>
<Relationships xmlns="http://schemas.openxmlformats.org/package/2006/relationships"><Relationship Id="rId8" Type="http://schemas.openxmlformats.org/officeDocument/2006/relationships/hyperlink" Target="https://neuecc.medium.com/patterns-practices-for-efficiently-handling-c-async-await-cancel-processing-and-timeouts-b419ce5f69a4" TargetMode="External"/><Relationship Id="rId3" Type="http://schemas.openxmlformats.org/officeDocument/2006/relationships/diagramLayout" Target="../diagrams/layout63.xml"/><Relationship Id="rId7" Type="http://schemas.openxmlformats.org/officeDocument/2006/relationships/hyperlink" Target="https://learn.microsoft.com/en-us/archive/msdn-magazine/2013/march/async-await-best-practices-in-asynchronous-programming" TargetMode="External"/><Relationship Id="rId12" Type="http://schemas.openxmlformats.org/officeDocument/2006/relationships/hyperlink" Target="https://code-maze.com/csharp-parallel-foreachasync-and-task-run-with-when-all/" TargetMode="External"/><Relationship Id="rId2" Type="http://schemas.openxmlformats.org/officeDocument/2006/relationships/diagramData" Target="../diagrams/data63.xml"/><Relationship Id="rId1" Type="http://schemas.openxmlformats.org/officeDocument/2006/relationships/slideLayout" Target="../slideLayouts/slideLayout2.xml"/><Relationship Id="rId6" Type="http://schemas.microsoft.com/office/2007/relationships/diagramDrawing" Target="../diagrams/drawing63.xml"/><Relationship Id="rId11" Type="http://schemas.openxmlformats.org/officeDocument/2006/relationships/hyperlink" Target="https://www.oreilly.com/library/view/async-in-c/9781449337155/" TargetMode="External"/><Relationship Id="rId5" Type="http://schemas.openxmlformats.org/officeDocument/2006/relationships/diagramColors" Target="../diagrams/colors63.xml"/><Relationship Id="rId10" Type="http://schemas.openxmlformats.org/officeDocument/2006/relationships/hyperlink" Target="https://learn.microsoft.com/en-us/dotnet/standard/asynchronous-programming-patterns/" TargetMode="External"/><Relationship Id="rId4" Type="http://schemas.openxmlformats.org/officeDocument/2006/relationships/diagramQuickStyle" Target="../diagrams/quickStyle63.xml"/><Relationship Id="rId9" Type="http://schemas.openxmlformats.org/officeDocument/2006/relationships/hyperlink" Target="https://devblogs.microsoft.com/pfxteam/await-anything/" TargetMode="Externa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64.xml"/><Relationship Id="rId2" Type="http://schemas.openxmlformats.org/officeDocument/2006/relationships/diagramData" Target="../diagrams/data64.xml"/><Relationship Id="rId1" Type="http://schemas.openxmlformats.org/officeDocument/2006/relationships/slideLayout" Target="../slideLayouts/slideLayout2.xml"/><Relationship Id="rId6" Type="http://schemas.microsoft.com/office/2007/relationships/diagramDrawing" Target="../diagrams/drawing64.xml"/><Relationship Id="rId5" Type="http://schemas.openxmlformats.org/officeDocument/2006/relationships/diagramColors" Target="../diagrams/colors64.xml"/><Relationship Id="rId4" Type="http://schemas.openxmlformats.org/officeDocument/2006/relationships/diagramQuickStyle" Target="../diagrams/quickStyle64.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65.xml"/><Relationship Id="rId7" Type="http://schemas.openxmlformats.org/officeDocument/2006/relationships/image" Target="../media/image9.png"/><Relationship Id="rId2" Type="http://schemas.openxmlformats.org/officeDocument/2006/relationships/diagramData" Target="../diagrams/data65.xml"/><Relationship Id="rId1" Type="http://schemas.openxmlformats.org/officeDocument/2006/relationships/slideLayout" Target="../slideLayouts/slideLayout2.xml"/><Relationship Id="rId6" Type="http://schemas.microsoft.com/office/2007/relationships/diagramDrawing" Target="../diagrams/drawing65.xml"/><Relationship Id="rId5" Type="http://schemas.openxmlformats.org/officeDocument/2006/relationships/diagramColors" Target="../diagrams/colors65.xml"/><Relationship Id="rId4" Type="http://schemas.openxmlformats.org/officeDocument/2006/relationships/diagramQuickStyle" Target="../diagrams/quickStyle65.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66.xml"/><Relationship Id="rId2" Type="http://schemas.openxmlformats.org/officeDocument/2006/relationships/diagramData" Target="../diagrams/data66.xml"/><Relationship Id="rId1" Type="http://schemas.openxmlformats.org/officeDocument/2006/relationships/slideLayout" Target="../slideLayouts/slideLayout2.xml"/><Relationship Id="rId6" Type="http://schemas.microsoft.com/office/2007/relationships/diagramDrawing" Target="../diagrams/drawing66.xml"/><Relationship Id="rId5" Type="http://schemas.openxmlformats.org/officeDocument/2006/relationships/diagramColors" Target="../diagrams/colors66.xml"/><Relationship Id="rId4" Type="http://schemas.openxmlformats.org/officeDocument/2006/relationships/diagramQuickStyle" Target="../diagrams/quickStyle66.xml"/></Relationships>
</file>

<file path=ppt/slides/_rels/slide67.xml.rels><?xml version="1.0" encoding="UTF-8" standalone="yes"?>
<Relationships xmlns="http://schemas.openxmlformats.org/package/2006/relationships"><Relationship Id="rId8" Type="http://schemas.openxmlformats.org/officeDocument/2006/relationships/hyperlink" Target="https://stackoverflow.com/questions/7238929/stream-seek0-seekorigin-begin-or-position-0" TargetMode="External"/><Relationship Id="rId3" Type="http://schemas.openxmlformats.org/officeDocument/2006/relationships/diagramLayout" Target="../diagrams/layout67.xml"/><Relationship Id="rId7" Type="http://schemas.openxmlformats.org/officeDocument/2006/relationships/image" Target="../media/image10.PNG"/><Relationship Id="rId2" Type="http://schemas.openxmlformats.org/officeDocument/2006/relationships/diagramData" Target="../diagrams/data67.xml"/><Relationship Id="rId1" Type="http://schemas.openxmlformats.org/officeDocument/2006/relationships/slideLayout" Target="../slideLayouts/slideLayout2.xml"/><Relationship Id="rId6" Type="http://schemas.microsoft.com/office/2007/relationships/diagramDrawing" Target="../diagrams/drawing67.xml"/><Relationship Id="rId5" Type="http://schemas.openxmlformats.org/officeDocument/2006/relationships/diagramColors" Target="../diagrams/colors67.xml"/><Relationship Id="rId4" Type="http://schemas.openxmlformats.org/officeDocument/2006/relationships/diagramQuickStyle" Target="../diagrams/quickStyle67.xml"/><Relationship Id="rId9" Type="http://schemas.openxmlformats.org/officeDocument/2006/relationships/hyperlink" Target="https://learn.microsoft.com/en-us/dotnet/api/system.io.streamreader.peek?view=net-8.0" TargetMode="External"/></Relationships>
</file>

<file path=ppt/slides/_rels/slide68.xml.rels><?xml version="1.0" encoding="UTF-8" standalone="yes"?>
<Relationships xmlns="http://schemas.openxmlformats.org/package/2006/relationships"><Relationship Id="rId8" Type="http://schemas.openxmlformats.org/officeDocument/2006/relationships/hyperlink" Target="https://www.codeproject.com/Articles/1087779/Anonymous-Pipes-Made-Easy" TargetMode="External"/><Relationship Id="rId3" Type="http://schemas.openxmlformats.org/officeDocument/2006/relationships/diagramLayout" Target="../diagrams/layout68.xml"/><Relationship Id="rId7" Type="http://schemas.openxmlformats.org/officeDocument/2006/relationships/image" Target="../media/image11.PNG"/><Relationship Id="rId2" Type="http://schemas.openxmlformats.org/officeDocument/2006/relationships/diagramData" Target="../diagrams/data68.xml"/><Relationship Id="rId1" Type="http://schemas.openxmlformats.org/officeDocument/2006/relationships/slideLayout" Target="../slideLayouts/slideLayout2.xml"/><Relationship Id="rId6" Type="http://schemas.microsoft.com/office/2007/relationships/diagramDrawing" Target="../diagrams/drawing68.xml"/><Relationship Id="rId5" Type="http://schemas.openxmlformats.org/officeDocument/2006/relationships/diagramColors" Target="../diagrams/colors68.xml"/><Relationship Id="rId4" Type="http://schemas.openxmlformats.org/officeDocument/2006/relationships/diagramQuickStyle" Target="../diagrams/quickStyle68.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69.xml"/><Relationship Id="rId7" Type="http://schemas.openxmlformats.org/officeDocument/2006/relationships/image" Target="../media/image12.PNG"/><Relationship Id="rId2" Type="http://schemas.openxmlformats.org/officeDocument/2006/relationships/diagramData" Target="../diagrams/data69.xml"/><Relationship Id="rId1" Type="http://schemas.openxmlformats.org/officeDocument/2006/relationships/slideLayout" Target="../slideLayouts/slideLayout2.xml"/><Relationship Id="rId6" Type="http://schemas.microsoft.com/office/2007/relationships/diagramDrawing" Target="../diagrams/drawing69.xml"/><Relationship Id="rId5" Type="http://schemas.openxmlformats.org/officeDocument/2006/relationships/diagramColors" Target="../diagrams/colors69.xml"/><Relationship Id="rId4" Type="http://schemas.openxmlformats.org/officeDocument/2006/relationships/diagramQuickStyle" Target="../diagrams/quickStyle6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0.xml.rels><?xml version="1.0" encoding="UTF-8" standalone="yes"?>
<Relationships xmlns="http://schemas.openxmlformats.org/package/2006/relationships"><Relationship Id="rId8" Type="http://schemas.openxmlformats.org/officeDocument/2006/relationships/hyperlink" Target="https://stackoverflow.com/questions/2161895/reading-large-text-files-with-streams-in-c-sharp" TargetMode="External"/><Relationship Id="rId3" Type="http://schemas.openxmlformats.org/officeDocument/2006/relationships/diagramLayout" Target="../diagrams/layout70.xml"/><Relationship Id="rId7" Type="http://schemas.openxmlformats.org/officeDocument/2006/relationships/image" Target="../media/image13.PNG"/><Relationship Id="rId2" Type="http://schemas.openxmlformats.org/officeDocument/2006/relationships/diagramData" Target="../diagrams/data70.xml"/><Relationship Id="rId1" Type="http://schemas.openxmlformats.org/officeDocument/2006/relationships/slideLayout" Target="../slideLayouts/slideLayout2.xml"/><Relationship Id="rId6" Type="http://schemas.microsoft.com/office/2007/relationships/diagramDrawing" Target="../diagrams/drawing70.xml"/><Relationship Id="rId11" Type="http://schemas.openxmlformats.org/officeDocument/2006/relationships/hyperlink" Target="https://learn.microsoft.com/en-us/dotnet/standard/io/memory-mapped-files" TargetMode="External"/><Relationship Id="rId5" Type="http://schemas.openxmlformats.org/officeDocument/2006/relationships/diagramColors" Target="../diagrams/colors70.xml"/><Relationship Id="rId10" Type="http://schemas.openxmlformats.org/officeDocument/2006/relationships/hyperlink" Target="https://learn.microsoft.com/en-us/dotnet/api/system.environment.specialfolder?view=net-8.0" TargetMode="External"/><Relationship Id="rId4" Type="http://schemas.openxmlformats.org/officeDocument/2006/relationships/diagramQuickStyle" Target="../diagrams/quickStyle70.xml"/><Relationship Id="rId9" Type="http://schemas.openxmlformats.org/officeDocument/2006/relationships/hyperlink" Target="https://learn.microsoft.com/en-us/dotnet/api/system.io?view=net-8.0" TargetMode="External"/></Relationships>
</file>

<file path=ppt/slides/_rels/slide71.xml.rels><?xml version="1.0" encoding="UTF-8" standalone="yes"?>
<Relationships xmlns="http://schemas.openxmlformats.org/package/2006/relationships"><Relationship Id="rId8" Type="http://schemas.openxmlformats.org/officeDocument/2006/relationships/hyperlink" Target="https://www.quora.com/In-the-OSI-layers-in-what-format-would-the-data-or-message-be-in-each-layer" TargetMode="External"/><Relationship Id="rId3" Type="http://schemas.openxmlformats.org/officeDocument/2006/relationships/diagramLayout" Target="../diagrams/layout71.xml"/><Relationship Id="rId7" Type="http://schemas.openxmlformats.org/officeDocument/2006/relationships/image" Target="../media/image14.gif"/><Relationship Id="rId2" Type="http://schemas.openxmlformats.org/officeDocument/2006/relationships/diagramData" Target="../diagrams/data71.xml"/><Relationship Id="rId1" Type="http://schemas.openxmlformats.org/officeDocument/2006/relationships/slideLayout" Target="../slideLayouts/slideLayout2.xml"/><Relationship Id="rId6" Type="http://schemas.microsoft.com/office/2007/relationships/diagramDrawing" Target="../diagrams/drawing71.xml"/><Relationship Id="rId5" Type="http://schemas.openxmlformats.org/officeDocument/2006/relationships/diagramColors" Target="../diagrams/colors71.xml"/><Relationship Id="rId4" Type="http://schemas.openxmlformats.org/officeDocument/2006/relationships/diagramQuickStyle" Target="../diagrams/quickStyle71.xml"/></Relationships>
</file>

<file path=ppt/slides/_rels/slide72.xml.rels><?xml version="1.0" encoding="UTF-8" standalone="yes"?>
<Relationships xmlns="http://schemas.openxmlformats.org/package/2006/relationships"><Relationship Id="rId8" Type="http://schemas.openxmlformats.org/officeDocument/2006/relationships/hyperlink" Target="https://blog.bytebytego.com/p/http1-vs-http2-vs-http3-a-deep-dive" TargetMode="External"/><Relationship Id="rId13" Type="http://schemas.openxmlformats.org/officeDocument/2006/relationships/hyperlink" Target="https://github.com/PacktPublishing/Hands-On-Network-Programming-with-CSharp-and-.NET-Core" TargetMode="External"/><Relationship Id="rId3" Type="http://schemas.openxmlformats.org/officeDocument/2006/relationships/diagramLayout" Target="../diagrams/layout72.xml"/><Relationship Id="rId7" Type="http://schemas.openxmlformats.org/officeDocument/2006/relationships/image" Target="../media/image15.png"/><Relationship Id="rId12" Type="http://schemas.openxmlformats.org/officeDocument/2006/relationships/hyperlink" Target="https://github.com/VasanthVanan/computer-networking-top-down-approach-notes" TargetMode="External"/><Relationship Id="rId17" Type="http://schemas.openxmlformats.org/officeDocument/2006/relationships/hyperlink" Target="https://stackoverflow.com/questions/4263116/wireshark-vs-firebug-vs-fiddler-pros-and-cons" TargetMode="External"/><Relationship Id="rId2" Type="http://schemas.openxmlformats.org/officeDocument/2006/relationships/diagramData" Target="../diagrams/data72.xml"/><Relationship Id="rId16" Type="http://schemas.openxmlformats.org/officeDocument/2006/relationships/hyperlink" Target="https://www.simplilearn.com/tutorials/cyber-security-tutorial/what-is-checksum" TargetMode="External"/><Relationship Id="rId1" Type="http://schemas.openxmlformats.org/officeDocument/2006/relationships/slideLayout" Target="../slideLayouts/slideLayout2.xml"/><Relationship Id="rId6" Type="http://schemas.microsoft.com/office/2007/relationships/diagramDrawing" Target="../diagrams/drawing72.xml"/><Relationship Id="rId11" Type="http://schemas.openxmlformats.org/officeDocument/2006/relationships/hyperlink" Target="https://stackoverflow.com/questions/107668/what-do-you-use-when-you-need-reliable-udp" TargetMode="External"/><Relationship Id="rId5" Type="http://schemas.openxmlformats.org/officeDocument/2006/relationships/diagramColors" Target="../diagrams/colors72.xml"/><Relationship Id="rId15" Type="http://schemas.openxmlformats.org/officeDocument/2006/relationships/hyperlink" Target="https://hpbn.co/" TargetMode="External"/><Relationship Id="rId10" Type="http://schemas.openxmlformats.org/officeDocument/2006/relationships/hyperlink" Target="https://en.wikipedia.org/wiki/Reliable_User_Datagram_Protocol" TargetMode="External"/><Relationship Id="rId4" Type="http://schemas.openxmlformats.org/officeDocument/2006/relationships/diagramQuickStyle" Target="../diagrams/quickStyle72.xml"/><Relationship Id="rId9" Type="http://schemas.openxmlformats.org/officeDocument/2006/relationships/hyperlink" Target="https://www.linkedin.com/posts/curiouslearner_softwaredevelopment-network-technology-activity-7186228909519077376-PMns/" TargetMode="External"/><Relationship Id="rId14" Type="http://schemas.openxmlformats.org/officeDocument/2006/relationships/hyperlink" Target="https://learn.microsoft.com/en-us/dotnet/fundamentals/networking/overview" TargetMode="Externa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73.xml"/><Relationship Id="rId7" Type="http://schemas.openxmlformats.org/officeDocument/2006/relationships/hyperlink" Target="https://learn.microsoft.com/en-us/previous-versions/dotnet/netframework-1.1/f7ykdhsy(v=vs.71)?redirectedfrom=MSDN" TargetMode="External"/><Relationship Id="rId2" Type="http://schemas.openxmlformats.org/officeDocument/2006/relationships/diagramData" Target="../diagrams/data73.xml"/><Relationship Id="rId1" Type="http://schemas.openxmlformats.org/officeDocument/2006/relationships/slideLayout" Target="../slideLayouts/slideLayout2.xml"/><Relationship Id="rId6" Type="http://schemas.microsoft.com/office/2007/relationships/diagramDrawing" Target="../diagrams/drawing73.xml"/><Relationship Id="rId5" Type="http://schemas.openxmlformats.org/officeDocument/2006/relationships/diagramColors" Target="../diagrams/colors73.xml"/><Relationship Id="rId4" Type="http://schemas.openxmlformats.org/officeDocument/2006/relationships/diagramQuickStyle" Target="../diagrams/quickStyle73.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74.xml"/><Relationship Id="rId2" Type="http://schemas.openxmlformats.org/officeDocument/2006/relationships/diagramData" Target="../diagrams/data74.xml"/><Relationship Id="rId1" Type="http://schemas.openxmlformats.org/officeDocument/2006/relationships/slideLayout" Target="../slideLayouts/slideLayout2.xml"/><Relationship Id="rId6" Type="http://schemas.microsoft.com/office/2007/relationships/diagramDrawing" Target="../diagrams/drawing74.xml"/><Relationship Id="rId5" Type="http://schemas.openxmlformats.org/officeDocument/2006/relationships/diagramColors" Target="../diagrams/colors74.xml"/><Relationship Id="rId4" Type="http://schemas.openxmlformats.org/officeDocument/2006/relationships/diagramQuickStyle" Target="../diagrams/quickStyle74.xml"/></Relationships>
</file>

<file path=ppt/slides/_rels/slide75.xml.rels><?xml version="1.0" encoding="UTF-8" standalone="yes"?>
<Relationships xmlns="http://schemas.openxmlformats.org/package/2006/relationships"><Relationship Id="rId8" Type="http://schemas.openxmlformats.org/officeDocument/2006/relationships/hyperlink" Target="https://www.syncfusion.com/succinctly-free-ebooks/t4succinctly" TargetMode="External"/><Relationship Id="rId13" Type="http://schemas.openxmlformats.org/officeDocument/2006/relationships/hyperlink" Target="https://www.abhisheksur.com/2010/10/dlr-using-reflectionemit-in-depth-part_24.html#more" TargetMode="External"/><Relationship Id="rId3" Type="http://schemas.openxmlformats.org/officeDocument/2006/relationships/diagramLayout" Target="../diagrams/layout75.xml"/><Relationship Id="rId7" Type="http://schemas.openxmlformats.org/officeDocument/2006/relationships/hyperlink" Target="https://www.hanselman.com/blog/t4-text-template-transformation-toolkit-code-generation-best-kept-visual-studio-secret" TargetMode="External"/><Relationship Id="rId12" Type="http://schemas.openxmlformats.org/officeDocument/2006/relationships/hyperlink" Target="https://jeremydmiller.com/2015/11/11/using-roslyn-for-runtime-code-generation-in-marten/" TargetMode="External"/><Relationship Id="rId2" Type="http://schemas.openxmlformats.org/officeDocument/2006/relationships/diagramData" Target="../diagrams/data75.xml"/><Relationship Id="rId1" Type="http://schemas.openxmlformats.org/officeDocument/2006/relationships/slideLayout" Target="../slideLayouts/slideLayout2.xml"/><Relationship Id="rId6" Type="http://schemas.microsoft.com/office/2007/relationships/diagramDrawing" Target="../diagrams/drawing75.xml"/><Relationship Id="rId11" Type="http://schemas.openxmlformats.org/officeDocument/2006/relationships/hyperlink" Target="https://stackoverflow.com/questions/2366921/reflection-emit-vs-codedom" TargetMode="External"/><Relationship Id="rId5" Type="http://schemas.openxmlformats.org/officeDocument/2006/relationships/diagramColors" Target="../diagrams/colors75.xml"/><Relationship Id="rId10" Type="http://schemas.openxmlformats.org/officeDocument/2006/relationships/hyperlink" Target="https://topic.alibabacloud.com/a/code-generation-technology-codedom-vs-t4_8_8_32071393.html" TargetMode="External"/><Relationship Id="rId4" Type="http://schemas.openxmlformats.org/officeDocument/2006/relationships/diagramQuickStyle" Target="../diagrams/quickStyle75.xml"/><Relationship Id="rId9" Type="http://schemas.openxmlformats.org/officeDocument/2006/relationships/hyperlink" Target="https://www.codeproject.com/Articles/5253617/CodeDOM-Go-Kit-The-CodeDOM-is-Dead-Long-Live-the-C" TargetMode="External"/><Relationship Id="rId14" Type="http://schemas.openxmlformats.org/officeDocument/2006/relationships/hyperlink" Target="https://bagoum.medium.com/dynamic-code-generation-in-c-with-expression-trees-2ec4eebcb8ec" TargetMode="External"/></Relationships>
</file>

<file path=ppt/slides/_rels/slide76.xml.rels><?xml version="1.0" encoding="UTF-8" standalone="yes"?>
<Relationships xmlns="http://schemas.openxmlformats.org/package/2006/relationships"><Relationship Id="rId8" Type="http://schemas.openxmlformats.org/officeDocument/2006/relationships/hyperlink" Target="https://code-maze.com/csharp-source-generators/" TargetMode="External"/><Relationship Id="rId13" Type="http://schemas.openxmlformats.org/officeDocument/2006/relationships/hyperlink" Target="https://www.bytehide.com/blog/automapper-csharp" TargetMode="External"/><Relationship Id="rId3" Type="http://schemas.openxmlformats.org/officeDocument/2006/relationships/diagramLayout" Target="../diagrams/layout76.xml"/><Relationship Id="rId7" Type="http://schemas.openxmlformats.org/officeDocument/2006/relationships/hyperlink" Target="https://www.thinktecture.com/en/net/roslyn-source-generators-introduction/" TargetMode="External"/><Relationship Id="rId12" Type="http://schemas.openxmlformats.org/officeDocument/2006/relationships/hyperlink" Target="https://www.freecodecamp.org/news/how-to-automatically-generate-code-snippets-visual-studio/" TargetMode="External"/><Relationship Id="rId2" Type="http://schemas.openxmlformats.org/officeDocument/2006/relationships/diagramData" Target="../diagrams/data76.xml"/><Relationship Id="rId1" Type="http://schemas.openxmlformats.org/officeDocument/2006/relationships/slideLayout" Target="../slideLayouts/slideLayout2.xml"/><Relationship Id="rId6" Type="http://schemas.microsoft.com/office/2007/relationships/diagramDrawing" Target="../diagrams/drawing76.xml"/><Relationship Id="rId11" Type="http://schemas.openxmlformats.org/officeDocument/2006/relationships/hyperlink" Target="https://www.syncfusion.com/succinctly-free-ebooks/roslyn" TargetMode="External"/><Relationship Id="rId5" Type="http://schemas.openxmlformats.org/officeDocument/2006/relationships/diagramColors" Target="../diagrams/colors76.xml"/><Relationship Id="rId15" Type="http://schemas.openxmlformats.org/officeDocument/2006/relationships/hyperlink" Target="http://www.voelter.de/data/pub/ProgramGeneration.pdf" TargetMode="External"/><Relationship Id="rId10" Type="http://schemas.openxmlformats.org/officeDocument/2006/relationships/hyperlink" Target="https://learn.microsoft.com/en-us/dotnet/csharp/roslyn-sdk/#source-generators" TargetMode="External"/><Relationship Id="rId4" Type="http://schemas.openxmlformats.org/officeDocument/2006/relationships/diagramQuickStyle" Target="../diagrams/quickStyle76.xml"/><Relationship Id="rId9" Type="http://schemas.openxmlformats.org/officeDocument/2006/relationships/hyperlink" Target="https://thecodeman.net/posts/source-generators-deep-dive" TargetMode="External"/><Relationship Id="rId14" Type="http://schemas.openxmlformats.org/officeDocument/2006/relationships/hyperlink" Target="https://stackoverflow.com/questions/44435759/automapper-map-if-source-member-is-null" TargetMode="External"/></Relationships>
</file>

<file path=ppt/slides/_rels/slide77.xml.rels><?xml version="1.0" encoding="UTF-8" standalone="yes"?>
<Relationships xmlns="http://schemas.openxmlformats.org/package/2006/relationships"><Relationship Id="rId8" Type="http://schemas.openxmlformats.org/officeDocument/2006/relationships/hyperlink" Target="https://www.linkedin.com/pulse/understanding-late-binding-dynamic-objects-reflection-amr-saafan/" TargetMode="External"/><Relationship Id="rId3" Type="http://schemas.openxmlformats.org/officeDocument/2006/relationships/diagramLayout" Target="../diagrams/layout77.xml"/><Relationship Id="rId7" Type="http://schemas.openxmlformats.org/officeDocument/2006/relationships/hyperlink" Target="https://blog.georgekosmidis.net/early-vs-late-binding-reflection-and-type-dynamic-in-csharp.html" TargetMode="External"/><Relationship Id="rId2" Type="http://schemas.openxmlformats.org/officeDocument/2006/relationships/diagramData" Target="../diagrams/data77.xml"/><Relationship Id="rId1" Type="http://schemas.openxmlformats.org/officeDocument/2006/relationships/slideLayout" Target="../slideLayouts/slideLayout2.xml"/><Relationship Id="rId6" Type="http://schemas.microsoft.com/office/2007/relationships/diagramDrawing" Target="../diagrams/drawing77.xml"/><Relationship Id="rId5" Type="http://schemas.openxmlformats.org/officeDocument/2006/relationships/diagramColors" Target="../diagrams/colors77.xml"/><Relationship Id="rId4" Type="http://schemas.openxmlformats.org/officeDocument/2006/relationships/diagramQuickStyle" Target="../diagrams/quickStyle77.xml"/></Relationships>
</file>

<file path=ppt/slides/_rels/slide78.xml.rels><?xml version="1.0" encoding="UTF-8" standalone="yes"?>
<Relationships xmlns="http://schemas.openxmlformats.org/package/2006/relationships"><Relationship Id="rId8" Type="http://schemas.openxmlformats.org/officeDocument/2006/relationships/hyperlink" Target="https://stackoverflow.com/questions/3565481/differences-between-expandoobject-dynamicobject-and-dynamic" TargetMode="External"/><Relationship Id="rId3" Type="http://schemas.openxmlformats.org/officeDocument/2006/relationships/diagramLayout" Target="../diagrams/layout78.xml"/><Relationship Id="rId7" Type="http://schemas.openxmlformats.org/officeDocument/2006/relationships/hyperlink" Target="https://faithlife.codes/blog/2010/03/the_visitor_pattern_and_dynamic_in_c_4/" TargetMode="External"/><Relationship Id="rId2" Type="http://schemas.openxmlformats.org/officeDocument/2006/relationships/diagramData" Target="../diagrams/data78.xml"/><Relationship Id="rId1" Type="http://schemas.openxmlformats.org/officeDocument/2006/relationships/slideLayout" Target="../slideLayouts/slideLayout2.xml"/><Relationship Id="rId6" Type="http://schemas.microsoft.com/office/2007/relationships/diagramDrawing" Target="../diagrams/drawing78.xml"/><Relationship Id="rId5" Type="http://schemas.openxmlformats.org/officeDocument/2006/relationships/diagramColors" Target="../diagrams/colors78.xml"/><Relationship Id="rId4" Type="http://schemas.openxmlformats.org/officeDocument/2006/relationships/diagramQuickStyle" Target="../diagrams/quickStyle78.xml"/></Relationships>
</file>

<file path=ppt/slides/_rels/slide79.xml.rels><?xml version="1.0" encoding="UTF-8" standalone="yes"?>
<Relationships xmlns="http://schemas.openxmlformats.org/package/2006/relationships"><Relationship Id="rId8" Type="http://schemas.openxmlformats.org/officeDocument/2006/relationships/hyperlink" Target="https://stackoverflow.com/questions/49972/in-what-order-are-locations-searched-to-load-referenced-dlls" TargetMode="External"/><Relationship Id="rId3" Type="http://schemas.openxmlformats.org/officeDocument/2006/relationships/diagramLayout" Target="../diagrams/layout79.xml"/><Relationship Id="rId7" Type="http://schemas.openxmlformats.org/officeDocument/2006/relationships/hyperlink" Target="https://stackoverflow.com/questions/2354129/why-use-strong-named-assemblies" TargetMode="External"/><Relationship Id="rId2" Type="http://schemas.openxmlformats.org/officeDocument/2006/relationships/diagramData" Target="../diagrams/data79.xml"/><Relationship Id="rId1" Type="http://schemas.openxmlformats.org/officeDocument/2006/relationships/slideLayout" Target="../slideLayouts/slideLayout2.xml"/><Relationship Id="rId6" Type="http://schemas.microsoft.com/office/2007/relationships/diagramDrawing" Target="../diagrams/drawing79.xml"/><Relationship Id="rId5" Type="http://schemas.openxmlformats.org/officeDocument/2006/relationships/diagramColors" Target="../diagrams/colors79.xml"/><Relationship Id="rId10" Type="http://schemas.openxmlformats.org/officeDocument/2006/relationships/hyperlink" Target="https://stackoverflow.com/questions/365569/what-is-a-satellite-assembly" TargetMode="External"/><Relationship Id="rId4" Type="http://schemas.openxmlformats.org/officeDocument/2006/relationships/diagramQuickStyle" Target="../diagrams/quickStyle79.xml"/><Relationship Id="rId9" Type="http://schemas.openxmlformats.org/officeDocument/2006/relationships/hyperlink" Target="https://stackoverflow.com/questions/49288920/net-use-application-config-file-to-load-an-assembly-that-is-referenced-by-anoth" TargetMode="Externa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0.xml.rels><?xml version="1.0" encoding="UTF-8" standalone="yes"?>
<Relationships xmlns="http://schemas.openxmlformats.org/package/2006/relationships"><Relationship Id="rId8" Type="http://schemas.openxmlformats.org/officeDocument/2006/relationships/hyperlink" Target="https://www.postsharp.net/solutions/msil-rewriting" TargetMode="External"/><Relationship Id="rId3" Type="http://schemas.openxmlformats.org/officeDocument/2006/relationships/diagramLayout" Target="../diagrams/layout80.xml"/><Relationship Id="rId7" Type="http://schemas.openxmlformats.org/officeDocument/2006/relationships/hyperlink" Target="https://www.jot.fm/issues/issue_2007_03/article1/" TargetMode="External"/><Relationship Id="rId2" Type="http://schemas.openxmlformats.org/officeDocument/2006/relationships/diagramData" Target="../diagrams/data80.xml"/><Relationship Id="rId1" Type="http://schemas.openxmlformats.org/officeDocument/2006/relationships/slideLayout" Target="../slideLayouts/slideLayout2.xml"/><Relationship Id="rId6" Type="http://schemas.microsoft.com/office/2007/relationships/diagramDrawing" Target="../diagrams/drawing80.xml"/><Relationship Id="rId11" Type="http://schemas.openxmlformats.org/officeDocument/2006/relationships/hyperlink" Target="https://www.syncfusion.com/succinctly-free-ebooks/microsoftunity/aspect-oriented-programming-aop" TargetMode="External"/><Relationship Id="rId5" Type="http://schemas.openxmlformats.org/officeDocument/2006/relationships/diagramColors" Target="../diagrams/colors80.xml"/><Relationship Id="rId10" Type="http://schemas.openxmlformats.org/officeDocument/2006/relationships/hyperlink" Target="https://github.com/sandipray63in/DDD-Based-Enterprise-Application-Framework/tree/master/Infrastructure/AoP" TargetMode="External"/><Relationship Id="rId4" Type="http://schemas.openxmlformats.org/officeDocument/2006/relationships/diagramQuickStyle" Target="../diagrams/quickStyle80.xml"/><Relationship Id="rId9" Type="http://schemas.openxmlformats.org/officeDocument/2006/relationships/hyperlink" Target="https://www.postsharp.net/solutions/middleware" TargetMode="External"/></Relationships>
</file>

<file path=ppt/slides/_rels/slide81.xml.rels><?xml version="1.0" encoding="UTF-8" standalone="yes"?>
<Relationships xmlns="http://schemas.openxmlformats.org/package/2006/relationships"><Relationship Id="rId8" Type="http://schemas.openxmlformats.org/officeDocument/2006/relationships/hyperlink" Target="https://www.codeproject.com/Articles/851437/SignalR-plus-RX-Streaming-Data-Demo-App-of" TargetMode="External"/><Relationship Id="rId3" Type="http://schemas.openxmlformats.org/officeDocument/2006/relationships/diagramLayout" Target="../diagrams/layout81.xml"/><Relationship Id="rId7" Type="http://schemas.openxmlformats.org/officeDocument/2006/relationships/image" Target="../media/image16.jpeg"/><Relationship Id="rId2" Type="http://schemas.openxmlformats.org/officeDocument/2006/relationships/diagramData" Target="../diagrams/data81.xml"/><Relationship Id="rId1" Type="http://schemas.openxmlformats.org/officeDocument/2006/relationships/slideLayout" Target="../slideLayouts/slideLayout2.xml"/><Relationship Id="rId6" Type="http://schemas.microsoft.com/office/2007/relationships/diagramDrawing" Target="../diagrams/drawing81.xml"/><Relationship Id="rId5" Type="http://schemas.openxmlformats.org/officeDocument/2006/relationships/diagramColors" Target="../diagrams/colors81.xml"/><Relationship Id="rId4" Type="http://schemas.openxmlformats.org/officeDocument/2006/relationships/diagramQuickStyle" Target="../diagrams/quickStyle81.xml"/><Relationship Id="rId9" Type="http://schemas.openxmlformats.org/officeDocument/2006/relationships/hyperlink" Target="https://medium.com/@heytherewill/rx-net-in-the-real-world-be61e0287a93" TargetMode="Externa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82.xml"/><Relationship Id="rId7" Type="http://schemas.openxmlformats.org/officeDocument/2006/relationships/hyperlink" Target="https://www.baeldung.com/solid-principles" TargetMode="External"/><Relationship Id="rId2" Type="http://schemas.openxmlformats.org/officeDocument/2006/relationships/diagramData" Target="../diagrams/data82.xml"/><Relationship Id="rId1" Type="http://schemas.openxmlformats.org/officeDocument/2006/relationships/slideLayout" Target="../slideLayouts/slideLayout2.xml"/><Relationship Id="rId6" Type="http://schemas.microsoft.com/office/2007/relationships/diagramDrawing" Target="../diagrams/drawing82.xml"/><Relationship Id="rId5" Type="http://schemas.openxmlformats.org/officeDocument/2006/relationships/diagramColors" Target="../diagrams/colors82.xml"/><Relationship Id="rId4" Type="http://schemas.openxmlformats.org/officeDocument/2006/relationships/diagramQuickStyle" Target="../diagrams/quickStyle82.xml"/></Relationships>
</file>

<file path=ppt/slides/_rels/slide83.xml.rels><?xml version="1.0" encoding="UTF-8" standalone="yes"?>
<Relationships xmlns="http://schemas.openxmlformats.org/package/2006/relationships"><Relationship Id="rId8" Type="http://schemas.openxmlformats.org/officeDocument/2006/relationships/hyperlink" Target="https://www.syncfusion.com/succinctly-free-ebooks/solidprinciplessuccinctly" TargetMode="External"/><Relationship Id="rId3" Type="http://schemas.openxmlformats.org/officeDocument/2006/relationships/diagramLayout" Target="../diagrams/layout83.xml"/><Relationship Id="rId7" Type="http://schemas.openxmlformats.org/officeDocument/2006/relationships/hyperlink" Target="https://www.linkedin.com/posts/davidcallan_softwareengineering-softwaredevelopment-devlife-activity-7120800278076891139-4cr8/" TargetMode="External"/><Relationship Id="rId2" Type="http://schemas.openxmlformats.org/officeDocument/2006/relationships/diagramData" Target="../diagrams/data83.xml"/><Relationship Id="rId1" Type="http://schemas.openxmlformats.org/officeDocument/2006/relationships/slideLayout" Target="../slideLayouts/slideLayout2.xml"/><Relationship Id="rId6" Type="http://schemas.microsoft.com/office/2007/relationships/diagramDrawing" Target="../diagrams/drawing83.xml"/><Relationship Id="rId5" Type="http://schemas.openxmlformats.org/officeDocument/2006/relationships/diagramColors" Target="../diagrams/colors83.xml"/><Relationship Id="rId4" Type="http://schemas.openxmlformats.org/officeDocument/2006/relationships/diagramQuickStyle" Target="../diagrams/quickStyle83.xml"/></Relationships>
</file>

<file path=ppt/slides/_rels/slide84.xml.rels><?xml version="1.0" encoding="UTF-8" standalone="yes"?>
<Relationships xmlns="http://schemas.openxmlformats.org/package/2006/relationships"><Relationship Id="rId8" Type="http://schemas.openxmlformats.org/officeDocument/2006/relationships/hyperlink" Target="https://www.linkedin.com/posts/raul-junco_i-couldnt-understand-%3F%3F%3F%3F%3F%3F%3F%3F%3F%3F-activity-7121094128729223168--aiC/?trk=public_profile_like_view" TargetMode="External"/><Relationship Id="rId3" Type="http://schemas.openxmlformats.org/officeDocument/2006/relationships/diagramLayout" Target="../diagrams/layout84.xml"/><Relationship Id="rId7" Type="http://schemas.openxmlformats.org/officeDocument/2006/relationships/hyperlink" Target="https://stackoverflow.com/questions/6550700/inversion-of-control-vs-dependency-injection" TargetMode="External"/><Relationship Id="rId2" Type="http://schemas.openxmlformats.org/officeDocument/2006/relationships/diagramData" Target="../diagrams/data84.xml"/><Relationship Id="rId1" Type="http://schemas.openxmlformats.org/officeDocument/2006/relationships/slideLayout" Target="../slideLayouts/slideLayout2.xml"/><Relationship Id="rId6" Type="http://schemas.microsoft.com/office/2007/relationships/diagramDrawing" Target="../diagrams/drawing84.xml"/><Relationship Id="rId5" Type="http://schemas.openxmlformats.org/officeDocument/2006/relationships/diagramColors" Target="../diagrams/colors84.xml"/><Relationship Id="rId4" Type="http://schemas.openxmlformats.org/officeDocument/2006/relationships/diagramQuickStyle" Target="../diagrams/quickStyle84.xml"/></Relationships>
</file>

<file path=ppt/slides/_rels/slide85.xml.rels><?xml version="1.0" encoding="UTF-8" standalone="yes"?>
<Relationships xmlns="http://schemas.openxmlformats.org/package/2006/relationships"><Relationship Id="rId8" Type="http://schemas.openxmlformats.org/officeDocument/2006/relationships/hyperlink" Target="https://refactoring.guru/design-patterns/builder" TargetMode="External"/><Relationship Id="rId13" Type="http://schemas.openxmlformats.org/officeDocument/2006/relationships/hyperlink" Target="https://en.wikipedia.org/wiki/Lazy_initialization" TargetMode="External"/><Relationship Id="rId3" Type="http://schemas.openxmlformats.org/officeDocument/2006/relationships/diagramLayout" Target="../diagrams/layout85.xml"/><Relationship Id="rId7" Type="http://schemas.openxmlformats.org/officeDocument/2006/relationships/hyperlink" Target="https://github.com/sandipray63in/WeatherForecastAzureFunctionAndAngularSample/tree/master/WeatherForecastAPI/DomainServices" TargetMode="External"/><Relationship Id="rId12" Type="http://schemas.openxmlformats.org/officeDocument/2006/relationships/hyperlink" Target="https://en.wikipedia.org/wiki/Abstract_factory_pattern" TargetMode="External"/><Relationship Id="rId2" Type="http://schemas.openxmlformats.org/officeDocument/2006/relationships/diagramData" Target="../diagrams/data85.xml"/><Relationship Id="rId1" Type="http://schemas.openxmlformats.org/officeDocument/2006/relationships/slideLayout" Target="../slideLayouts/slideLayout2.xml"/><Relationship Id="rId6" Type="http://schemas.microsoft.com/office/2007/relationships/diagramDrawing" Target="../diagrams/drawing85.xml"/><Relationship Id="rId11" Type="http://schemas.openxmlformats.org/officeDocument/2006/relationships/hyperlink" Target="https://en.wikipedia.org/wiki/Prototype_pattern" TargetMode="External"/><Relationship Id="rId5" Type="http://schemas.openxmlformats.org/officeDocument/2006/relationships/diagramColors" Target="../diagrams/colors85.xml"/><Relationship Id="rId10" Type="http://schemas.openxmlformats.org/officeDocument/2006/relationships/hyperlink" Target="https://en.wikipedia.org/wiki/Multiton_pattern" TargetMode="External"/><Relationship Id="rId4" Type="http://schemas.openxmlformats.org/officeDocument/2006/relationships/diagramQuickStyle" Target="../diagrams/quickStyle85.xml"/><Relationship Id="rId9" Type="http://schemas.openxmlformats.org/officeDocument/2006/relationships/hyperlink" Target="https://github.com/sandipray63in/DDD-Based-Enterprise-Application-Framework/blob/master/Infrastructure/DI/Container.cs" TargetMode="External"/><Relationship Id="rId14" Type="http://schemas.openxmlformats.org/officeDocument/2006/relationships/hyperlink" Target="https://en.wikipedia.org/wiki/Object_pool_pattern" TargetMode="External"/></Relationships>
</file>

<file path=ppt/slides/_rels/slide86.xml.rels><?xml version="1.0" encoding="UTF-8" standalone="yes"?>
<Relationships xmlns="http://schemas.openxmlformats.org/package/2006/relationships"><Relationship Id="rId8" Type="http://schemas.openxmlformats.org/officeDocument/2006/relationships/hyperlink" Target="https://refactoring.guru/design-patterns/bridge" TargetMode="External"/><Relationship Id="rId13" Type="http://schemas.openxmlformats.org/officeDocument/2006/relationships/hyperlink" Target="https://stackoverflow.com/questions/4380658/what-is-the-reason-for-the-name-of-the-flyweight-design-pattern" TargetMode="External"/><Relationship Id="rId3" Type="http://schemas.openxmlformats.org/officeDocument/2006/relationships/diagramLayout" Target="../diagrams/layout86.xml"/><Relationship Id="rId7" Type="http://schemas.openxmlformats.org/officeDocument/2006/relationships/hyperlink" Target="https://en.wikipedia.org/wiki/Adapter_pattern" TargetMode="External"/><Relationship Id="rId12" Type="http://schemas.openxmlformats.org/officeDocument/2006/relationships/hyperlink" Target="https://en.wikipedia.org/wiki/Flyweight_pattern" TargetMode="External"/><Relationship Id="rId2" Type="http://schemas.openxmlformats.org/officeDocument/2006/relationships/diagramData" Target="../diagrams/data86.xml"/><Relationship Id="rId1" Type="http://schemas.openxmlformats.org/officeDocument/2006/relationships/slideLayout" Target="../slideLayouts/slideLayout2.xml"/><Relationship Id="rId6" Type="http://schemas.microsoft.com/office/2007/relationships/diagramDrawing" Target="../diagrams/drawing86.xml"/><Relationship Id="rId11" Type="http://schemas.openxmlformats.org/officeDocument/2006/relationships/hyperlink" Target="https://en.wikipedia.org/wiki/Decorator_pattern" TargetMode="External"/><Relationship Id="rId5" Type="http://schemas.openxmlformats.org/officeDocument/2006/relationships/diagramColors" Target="../diagrams/colors86.xml"/><Relationship Id="rId15" Type="http://schemas.openxmlformats.org/officeDocument/2006/relationships/hyperlink" Target="https://en.wikipedia.org/wiki/Proxy_pattern" TargetMode="External"/><Relationship Id="rId10" Type="http://schemas.openxmlformats.org/officeDocument/2006/relationships/hyperlink" Target="https://refactoring.guru/design-patterns/composite" TargetMode="External"/><Relationship Id="rId4" Type="http://schemas.openxmlformats.org/officeDocument/2006/relationships/diagramQuickStyle" Target="../diagrams/quickStyle86.xml"/><Relationship Id="rId9" Type="http://schemas.openxmlformats.org/officeDocument/2006/relationships/hyperlink" Target="https://github.com/sandipray63in/DDD-Based-Enterprise-Application-Framework/blob/master/Repository/Base/IQueryableRepository.cs" TargetMode="External"/><Relationship Id="rId14" Type="http://schemas.openxmlformats.org/officeDocument/2006/relationships/hyperlink" Target="https://en.wikipedia.org/wiki/Facade_pattern" TargetMode="External"/></Relationships>
</file>

<file path=ppt/slides/_rels/slide87.xml.rels><?xml version="1.0" encoding="UTF-8" standalone="yes"?>
<Relationships xmlns="http://schemas.openxmlformats.org/package/2006/relationships"><Relationship Id="rId8" Type="http://schemas.openxmlformats.org/officeDocument/2006/relationships/hyperlink" Target="https://thecodeman.net/posts/chain-responsibility-pattern" TargetMode="External"/><Relationship Id="rId3" Type="http://schemas.openxmlformats.org/officeDocument/2006/relationships/diagramLayout" Target="../diagrams/layout87.xml"/><Relationship Id="rId7" Type="http://schemas.openxmlformats.org/officeDocument/2006/relationships/hyperlink" Target="https://en.wikipedia.org/wiki/Chain-of-responsibility_pattern" TargetMode="External"/><Relationship Id="rId12" Type="http://schemas.openxmlformats.org/officeDocument/2006/relationships/hyperlink" Target="https://github.com/sandipray63in/DDD-Based-Enterprise-Application-Framework/blob/master/ApplicationAndInfrastructureServices/BatchProcessing/BaseBatchSeedSelector.cs" TargetMode="External"/><Relationship Id="rId2" Type="http://schemas.openxmlformats.org/officeDocument/2006/relationships/diagramData" Target="../diagrams/data87.xml"/><Relationship Id="rId1" Type="http://schemas.openxmlformats.org/officeDocument/2006/relationships/slideLayout" Target="../slideLayouts/slideLayout2.xml"/><Relationship Id="rId6" Type="http://schemas.microsoft.com/office/2007/relationships/diagramDrawing" Target="../diagrams/drawing87.xml"/><Relationship Id="rId11" Type="http://schemas.openxmlformats.org/officeDocument/2006/relationships/hyperlink" Target="https://en.wikipedia.org/wiki/Aggregate_pattern" TargetMode="External"/><Relationship Id="rId5" Type="http://schemas.openxmlformats.org/officeDocument/2006/relationships/diagramColors" Target="../diagrams/colors87.xml"/><Relationship Id="rId10" Type="http://schemas.openxmlformats.org/officeDocument/2006/relationships/hyperlink" Target="https://en.wikipedia.org/wiki/Interpreter_pattern" TargetMode="External"/><Relationship Id="rId4" Type="http://schemas.openxmlformats.org/officeDocument/2006/relationships/diagramQuickStyle" Target="../diagrams/quickStyle87.xml"/><Relationship Id="rId9" Type="http://schemas.openxmlformats.org/officeDocument/2006/relationships/hyperlink" Target="https://refactoring.guru/design-patterns/command" TargetMode="External"/></Relationships>
</file>

<file path=ppt/slides/_rels/slide88.xml.rels><?xml version="1.0" encoding="UTF-8" standalone="yes"?>
<Relationships xmlns="http://schemas.openxmlformats.org/package/2006/relationships"><Relationship Id="rId8" Type="http://schemas.openxmlformats.org/officeDocument/2006/relationships/hyperlink" Target="https://www.milanjovanovic.tech/blog/cqrs-pattern-with-mediatr" TargetMode="External"/><Relationship Id="rId13" Type="http://schemas.openxmlformats.org/officeDocument/2006/relationships/hyperlink" Target="https://refactoring.guru/design-patterns/state" TargetMode="External"/><Relationship Id="rId18" Type="http://schemas.openxmlformats.org/officeDocument/2006/relationships/hyperlink" Target="https://en.wikipedia.org/wiki/Strategy_pattern" TargetMode="External"/><Relationship Id="rId3" Type="http://schemas.openxmlformats.org/officeDocument/2006/relationships/diagramLayout" Target="../diagrams/layout88.xml"/><Relationship Id="rId7" Type="http://schemas.openxmlformats.org/officeDocument/2006/relationships/hyperlink" Target="https://refactoring.guru/design-patterns/mediator" TargetMode="External"/><Relationship Id="rId12" Type="http://schemas.openxmlformats.org/officeDocument/2006/relationships/hyperlink" Target="https://www.codeproject.com/Articles/851437/SignalR-plus-RX-Streaming-Data-Demo-App-of" TargetMode="External"/><Relationship Id="rId17" Type="http://schemas.openxmlformats.org/officeDocument/2006/relationships/hyperlink" Target="https://www.udemy.com/course/embedded-system-design-using-uml-state-machines/" TargetMode="External"/><Relationship Id="rId2" Type="http://schemas.openxmlformats.org/officeDocument/2006/relationships/diagramData" Target="../diagrams/data88.xml"/><Relationship Id="rId16" Type="http://schemas.openxmlformats.org/officeDocument/2006/relationships/hyperlink" Target="https://www.informit.com/articles/article.aspx?p=1592379" TargetMode="External"/><Relationship Id="rId20" Type="http://schemas.openxmlformats.org/officeDocument/2006/relationships/hyperlink" Target="https://www.linkedin.com/pulse/book-review-software-architecture-juval-lowy-michael-rarela-fiabf/" TargetMode="External"/><Relationship Id="rId1" Type="http://schemas.openxmlformats.org/officeDocument/2006/relationships/slideLayout" Target="../slideLayouts/slideLayout2.xml"/><Relationship Id="rId6" Type="http://schemas.microsoft.com/office/2007/relationships/diagramDrawing" Target="../diagrams/drawing88.xml"/><Relationship Id="rId11" Type="http://schemas.openxmlformats.org/officeDocument/2006/relationships/hyperlink" Target="https://github.com/sandipray63in/DDD-Based-Enterprise-Application-Framework/tree/master/Infrastructure/Observers" TargetMode="External"/><Relationship Id="rId5" Type="http://schemas.openxmlformats.org/officeDocument/2006/relationships/diagramColors" Target="../diagrams/colors88.xml"/><Relationship Id="rId15" Type="http://schemas.openxmlformats.org/officeDocument/2006/relationships/hyperlink" Target="https://docs.mlrun.org/en/latest/serving/realtime-pipelines.html" TargetMode="External"/><Relationship Id="rId10" Type="http://schemas.openxmlformats.org/officeDocument/2006/relationships/hyperlink" Target="https://refactoring.guru/design-patterns/observer" TargetMode="External"/><Relationship Id="rId19" Type="http://schemas.openxmlformats.org/officeDocument/2006/relationships/hyperlink" Target="https://www.linkedin.com/pulse/book-review-software-architecture-juval-lowy-michael-rarela-fiabf" TargetMode="External"/><Relationship Id="rId4" Type="http://schemas.openxmlformats.org/officeDocument/2006/relationships/diagramQuickStyle" Target="../diagrams/quickStyle88.xml"/><Relationship Id="rId9" Type="http://schemas.openxmlformats.org/officeDocument/2006/relationships/hyperlink" Target="https://refactoring.guru/design-patterns/memento" TargetMode="External"/><Relationship Id="rId14" Type="http://schemas.openxmlformats.org/officeDocument/2006/relationships/hyperlink" Target="https://blog.ploeh.dk/2015/08/10/type-driven-development/" TargetMode="External"/></Relationships>
</file>

<file path=ppt/slides/_rels/slide89.xml.rels><?xml version="1.0" encoding="UTF-8" standalone="yes"?>
<Relationships xmlns="http://schemas.openxmlformats.org/package/2006/relationships"><Relationship Id="rId8" Type="http://schemas.openxmlformats.org/officeDocument/2006/relationships/hyperlink" Target="https://refactoring.guru/design-patterns/visitor" TargetMode="External"/><Relationship Id="rId3" Type="http://schemas.openxmlformats.org/officeDocument/2006/relationships/diagramLayout" Target="../diagrams/layout89.xml"/><Relationship Id="rId7" Type="http://schemas.openxmlformats.org/officeDocument/2006/relationships/hyperlink" Target="https://en.wikipedia.org/wiki/Template_method_pattern" TargetMode="External"/><Relationship Id="rId2" Type="http://schemas.openxmlformats.org/officeDocument/2006/relationships/diagramData" Target="../diagrams/data89.xml"/><Relationship Id="rId1" Type="http://schemas.openxmlformats.org/officeDocument/2006/relationships/slideLayout" Target="../slideLayouts/slideLayout2.xml"/><Relationship Id="rId6" Type="http://schemas.microsoft.com/office/2007/relationships/diagramDrawing" Target="../diagrams/drawing89.xml"/><Relationship Id="rId11" Type="http://schemas.openxmlformats.org/officeDocument/2006/relationships/hyperlink" Target="https://www.linkedin.com/posts/dinesh-varyani_design-patterns-ugcPost-7273302040896823296-fJyN/?utm_source=share&amp;utm_medium=member_desktop" TargetMode="External"/><Relationship Id="rId5" Type="http://schemas.openxmlformats.org/officeDocument/2006/relationships/diagramColors" Target="../diagrams/colors89.xml"/><Relationship Id="rId10" Type="http://schemas.openxmlformats.org/officeDocument/2006/relationships/hyperlink" Target="https://refactoring.guru/design-patterns" TargetMode="External"/><Relationship Id="rId4" Type="http://schemas.openxmlformats.org/officeDocument/2006/relationships/diagramQuickStyle" Target="../diagrams/quickStyle89.xml"/><Relationship Id="rId9" Type="http://schemas.openxmlformats.org/officeDocument/2006/relationships/hyperlink" Target="https://en.wikipedia.org/wiki/Software_design_pattern" TargetMode="Externa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90.xml.rels><?xml version="1.0" encoding="UTF-8" standalone="yes"?>
<Relationships xmlns="http://schemas.openxmlformats.org/package/2006/relationships"><Relationship Id="rId8" Type="http://schemas.openxmlformats.org/officeDocument/2006/relationships/hyperlink" Target="https://www.asp.net/media/4071077/aspnet-web-api-poster.pdf" TargetMode="External"/><Relationship Id="rId3" Type="http://schemas.openxmlformats.org/officeDocument/2006/relationships/diagramLayout" Target="../diagrams/layout90.xml"/><Relationship Id="rId7" Type="http://schemas.openxmlformats.org/officeDocument/2006/relationships/hyperlink" Target="https://learn.microsoft.com/en-us/aspnet/core/fundamentals/middleware/?view=aspnetcore-8.0" TargetMode="External"/><Relationship Id="rId2" Type="http://schemas.openxmlformats.org/officeDocument/2006/relationships/diagramData" Target="../diagrams/data90.xml"/><Relationship Id="rId1" Type="http://schemas.openxmlformats.org/officeDocument/2006/relationships/slideLayout" Target="../slideLayouts/slideLayout2.xml"/><Relationship Id="rId6" Type="http://schemas.microsoft.com/office/2007/relationships/diagramDrawing" Target="../diagrams/drawing90.xml"/><Relationship Id="rId5" Type="http://schemas.openxmlformats.org/officeDocument/2006/relationships/diagramColors" Target="../diagrams/colors90.xml"/><Relationship Id="rId4" Type="http://schemas.openxmlformats.org/officeDocument/2006/relationships/diagramQuickStyle" Target="../diagrams/quickStyle90.xml"/><Relationship Id="rId9" Type="http://schemas.openxmlformats.org/officeDocument/2006/relationships/hyperlink" Target="https://learn.microsoft.com/en-us/aspnet/core/grpc/interceptors?view=aspnetcore-8.0" TargetMode="External"/></Relationships>
</file>

<file path=ppt/slides/_rels/slide91.xml.rels><?xml version="1.0" encoding="UTF-8" standalone="yes"?>
<Relationships xmlns="http://schemas.openxmlformats.org/package/2006/relationships"><Relationship Id="rId8" Type="http://schemas.openxmlformats.org/officeDocument/2006/relationships/hyperlink" Target="https://github.com/sandipray63in/DDD-Based-Enterprise-Application-Framework/tree/master/Infrastructure/WCFExtensibility" TargetMode="External"/><Relationship Id="rId3" Type="http://schemas.openxmlformats.org/officeDocument/2006/relationships/diagramLayout" Target="../diagrams/layout91.xml"/><Relationship Id="rId7" Type="http://schemas.openxmlformats.org/officeDocument/2006/relationships/hyperlink" Target="https://www.infoq.com/news/2011/04/WCF-Extensibility/" TargetMode="External"/><Relationship Id="rId2" Type="http://schemas.openxmlformats.org/officeDocument/2006/relationships/diagramData" Target="../diagrams/data91.xml"/><Relationship Id="rId1" Type="http://schemas.openxmlformats.org/officeDocument/2006/relationships/slideLayout" Target="../slideLayouts/slideLayout2.xml"/><Relationship Id="rId6" Type="http://schemas.microsoft.com/office/2007/relationships/diagramDrawing" Target="../diagrams/drawing91.xml"/><Relationship Id="rId5" Type="http://schemas.openxmlformats.org/officeDocument/2006/relationships/diagramColors" Target="../diagrams/colors91.xml"/><Relationship Id="rId10" Type="http://schemas.openxmlformats.org/officeDocument/2006/relationships/hyperlink" Target="https://www.codeproject.com/Articles/30907/The-Two-Interceptors-HttpModule-and-HttpHandlers" TargetMode="External"/><Relationship Id="rId4" Type="http://schemas.openxmlformats.org/officeDocument/2006/relationships/diagramQuickStyle" Target="../diagrams/quickStyle91.xml"/><Relationship Id="rId9" Type="http://schemas.openxmlformats.org/officeDocument/2006/relationships/hyperlink" Target="https://stackoverflow.com/questions/6449132/http-handler-vs-http-module" TargetMode="External"/></Relationships>
</file>

<file path=ppt/slides/_rels/slide92.xml.rels><?xml version="1.0" encoding="UTF-8" standalone="yes"?>
<Relationships xmlns="http://schemas.openxmlformats.org/package/2006/relationships"><Relationship Id="rId8" Type="http://schemas.openxmlformats.org/officeDocument/2006/relationships/hyperlink" Target="https://stackoverflow.com/questions/73972754/replacing-net-appdomains-with-assemblyloadcontexts" TargetMode="External"/><Relationship Id="rId3" Type="http://schemas.openxmlformats.org/officeDocument/2006/relationships/diagramLayout" Target="../diagrams/layout92.xml"/><Relationship Id="rId7" Type="http://schemas.openxmlformats.org/officeDocument/2006/relationships/hyperlink" Target="https://tsuyoshiushio.medium.com/understand-advanced-assemblyloadcontext-with-c-16a9d0cfeae3" TargetMode="External"/><Relationship Id="rId2" Type="http://schemas.openxmlformats.org/officeDocument/2006/relationships/diagramData" Target="../diagrams/data92.xml"/><Relationship Id="rId1" Type="http://schemas.openxmlformats.org/officeDocument/2006/relationships/slideLayout" Target="../slideLayouts/slideLayout2.xml"/><Relationship Id="rId6" Type="http://schemas.microsoft.com/office/2007/relationships/diagramDrawing" Target="../diagrams/drawing92.xml"/><Relationship Id="rId11" Type="http://schemas.openxmlformats.org/officeDocument/2006/relationships/hyperlink" Target="https://anuraj.dev/blog/using-mef-in-dotnet-core/" TargetMode="External"/><Relationship Id="rId5" Type="http://schemas.openxmlformats.org/officeDocument/2006/relationships/diagramColors" Target="../diagrams/colors92.xml"/><Relationship Id="rId10" Type="http://schemas.openxmlformats.org/officeDocument/2006/relationships/hyperlink" Target="https://www.codeproject.com/Articles/376033/From-Zero-to-Proficient-with-MEF" TargetMode="External"/><Relationship Id="rId4" Type="http://schemas.openxmlformats.org/officeDocument/2006/relationships/diagramQuickStyle" Target="../diagrams/quickStyle92.xml"/><Relationship Id="rId9" Type="http://schemas.openxmlformats.org/officeDocument/2006/relationships/hyperlink" Target="https://stackoverflow.com/questions/59019761/does-assemblyloadcontext-isolate-static-variables" TargetMode="External"/></Relationships>
</file>

<file path=ppt/slides/_rels/slide93.xml.rels><?xml version="1.0" encoding="UTF-8" standalone="yes"?>
<Relationships xmlns="http://schemas.openxmlformats.org/package/2006/relationships"><Relationship Id="rId3" Type="http://schemas.openxmlformats.org/officeDocument/2006/relationships/diagramLayout" Target="../diagrams/layout93.xml"/><Relationship Id="rId7" Type="http://schemas.openxmlformats.org/officeDocument/2006/relationships/image" Target="../media/image17.png"/><Relationship Id="rId2" Type="http://schemas.openxmlformats.org/officeDocument/2006/relationships/diagramData" Target="../diagrams/data93.xml"/><Relationship Id="rId1" Type="http://schemas.openxmlformats.org/officeDocument/2006/relationships/slideLayout" Target="../slideLayouts/slideLayout2.xml"/><Relationship Id="rId6" Type="http://schemas.microsoft.com/office/2007/relationships/diagramDrawing" Target="../diagrams/drawing93.xml"/><Relationship Id="rId5" Type="http://schemas.openxmlformats.org/officeDocument/2006/relationships/diagramColors" Target="../diagrams/colors93.xml"/><Relationship Id="rId4" Type="http://schemas.openxmlformats.org/officeDocument/2006/relationships/diagramQuickStyle" Target="../diagrams/quickStyle93.xml"/></Relationships>
</file>

<file path=ppt/slides/_rels/slide94.xml.rels><?xml version="1.0" encoding="UTF-8" standalone="yes"?>
<Relationships xmlns="http://schemas.openxmlformats.org/package/2006/relationships"><Relationship Id="rId8" Type="http://schemas.openxmlformats.org/officeDocument/2006/relationships/hyperlink" Target="https://github.com/sandipray63in/MerchantsGuideToGalaxy" TargetMode="External"/><Relationship Id="rId3" Type="http://schemas.openxmlformats.org/officeDocument/2006/relationships/diagramLayout" Target="../diagrams/layout94.xml"/><Relationship Id="rId7" Type="http://schemas.openxmlformats.org/officeDocument/2006/relationships/hyperlink" Target="https://en.wikipedia.org/wiki/Language_workbench" TargetMode="External"/><Relationship Id="rId2" Type="http://schemas.openxmlformats.org/officeDocument/2006/relationships/diagramData" Target="../diagrams/data94.xml"/><Relationship Id="rId1" Type="http://schemas.openxmlformats.org/officeDocument/2006/relationships/slideLayout" Target="../slideLayouts/slideLayout2.xml"/><Relationship Id="rId6" Type="http://schemas.microsoft.com/office/2007/relationships/diagramDrawing" Target="../diagrams/drawing94.xml"/><Relationship Id="rId5" Type="http://schemas.openxmlformats.org/officeDocument/2006/relationships/diagramColors" Target="../diagrams/colors94.xml"/><Relationship Id="rId4" Type="http://schemas.openxmlformats.org/officeDocument/2006/relationships/diagramQuickStyle" Target="../diagrams/quickStyle94.xml"/><Relationship Id="rId9" Type="http://schemas.openxmlformats.org/officeDocument/2006/relationships/hyperlink" Target="https://medium.com/@rajeshdavid/how-does-a-graphql-service-work-internally-496dc9264096" TargetMode="External"/></Relationships>
</file>

<file path=ppt/slides/_rels/slide95.xml.rels><?xml version="1.0" encoding="UTF-8" standalone="yes"?>
<Relationships xmlns="http://schemas.openxmlformats.org/package/2006/relationships"><Relationship Id="rId3" Type="http://schemas.openxmlformats.org/officeDocument/2006/relationships/diagramLayout" Target="../diagrams/layout95.xml"/><Relationship Id="rId7" Type="http://schemas.openxmlformats.org/officeDocument/2006/relationships/hyperlink" Target="https://www.syncfusion.com/succinctly-free-ebooks/nuget-in-house-succinctly" TargetMode="External"/><Relationship Id="rId2" Type="http://schemas.openxmlformats.org/officeDocument/2006/relationships/diagramData" Target="../diagrams/data95.xml"/><Relationship Id="rId1" Type="http://schemas.openxmlformats.org/officeDocument/2006/relationships/slideLayout" Target="../slideLayouts/slideLayout2.xml"/><Relationship Id="rId6" Type="http://schemas.microsoft.com/office/2007/relationships/diagramDrawing" Target="../diagrams/drawing95.xml"/><Relationship Id="rId5" Type="http://schemas.openxmlformats.org/officeDocument/2006/relationships/diagramColors" Target="../diagrams/colors95.xml"/><Relationship Id="rId4" Type="http://schemas.openxmlformats.org/officeDocument/2006/relationships/diagramQuickStyle" Target="../diagrams/quickStyle95.xml"/></Relationships>
</file>

<file path=ppt/slides/_rels/slide96.xml.rels><?xml version="1.0" encoding="UTF-8" standalone="yes"?>
<Relationships xmlns="http://schemas.openxmlformats.org/package/2006/relationships"><Relationship Id="rId13" Type="http://schemas.openxmlformats.org/officeDocument/2006/relationships/hyperlink" Target="https://www.albahari.com/nutshell/" TargetMode="External"/><Relationship Id="rId18" Type="http://schemas.openxmlformats.org/officeDocument/2006/relationships/hyperlink" Target="https://stackoverflow.com/questions/12389203/how-do-i-chunk-an-enumerable" TargetMode="External"/><Relationship Id="rId26" Type="http://schemas.openxmlformats.org/officeDocument/2006/relationships/hyperlink" Target="https://stackoverflow.com/questions/65585395/specification-pattern-vs-fluent-validation" TargetMode="External"/><Relationship Id="rId39" Type="http://schemas.openxmlformats.org/officeDocument/2006/relationships/hyperlink" Target="https://www.oreilly.com/library/view/regular-expressions-cookbook/9781449327453/" TargetMode="External"/><Relationship Id="rId21" Type="http://schemas.openxmlformats.org/officeDocument/2006/relationships/hyperlink" Target="https://learn.microsoft.com/en-us/dotnet/csharp/fundamentals/functional/deconstruct" TargetMode="External"/><Relationship Id="rId34" Type="http://schemas.openxmlformats.org/officeDocument/2006/relationships/hyperlink" Target="https://www.techinterviewhandbook.org/" TargetMode="External"/><Relationship Id="rId42" Type="http://schemas.openxmlformats.org/officeDocument/2006/relationships/hyperlink" Target="https://www.linkedin.com/posts/maheshma_postgresql-sql-systemdesign-activity-7167707514266996736-HqMi/" TargetMode="External"/><Relationship Id="rId47" Type="http://schemas.openxmlformats.org/officeDocument/2006/relationships/hyperlink" Target="https://github.com/jwasham/coding-interview-university" TargetMode="External"/><Relationship Id="rId50" Type="http://schemas.openxmlformats.org/officeDocument/2006/relationships/hyperlink" Target="https://stackoverflow.com/questions/790542/replacing-net-webbrowser-control-with-a-better-browser-like-chrome" TargetMode="External"/><Relationship Id="rId7" Type="http://schemas.openxmlformats.org/officeDocument/2006/relationships/hyperlink" Target="https://rosettacode.org/wiki/Category:Programming_Tasks" TargetMode="External"/><Relationship Id="rId2" Type="http://schemas.openxmlformats.org/officeDocument/2006/relationships/diagramData" Target="../diagrams/data96.xml"/><Relationship Id="rId16" Type="http://schemas.openxmlformats.org/officeDocument/2006/relationships/hyperlink" Target="https://www.geeksforgeeks.org/c-sharp-version-history/" TargetMode="External"/><Relationship Id="rId29" Type="http://schemas.openxmlformats.org/officeDocument/2006/relationships/hyperlink" Target="https://www.linkedin.com/posts/ray-rahul_%3F%3F%3F%3F%3F-%3F%3F%3F%3F%3F%3F%3F%3F-%3F%3F%3F%3F-%3F%3F-activity-7231616658820251651-FMD-/" TargetMode="External"/><Relationship Id="rId11" Type="http://schemas.openxmlformats.org/officeDocument/2006/relationships/hyperlink" Target="https://github.com/ashishps1/awesome-low-level-design" TargetMode="External"/><Relationship Id="rId24" Type="http://schemas.openxmlformats.org/officeDocument/2006/relationships/hyperlink" Target="https://www.linkedin.com/posts/shivkoirala_200-c-interview-questions-ugcPost-7285626212419325954-8zyj/" TargetMode="External"/><Relationship Id="rId32" Type="http://schemas.openxmlformats.org/officeDocument/2006/relationships/hyperlink" Target="https://www.linkedin.com/posts/akashsinnghh_dsa-dsaquestions-datastructures-activity-7231521586510479361-hTqM/?utm_source=share&amp;utm_medium=member_desktop" TargetMode="External"/><Relationship Id="rId37" Type="http://schemas.openxmlformats.org/officeDocument/2006/relationships/hyperlink" Target="https://github.com/ziishaned/learn-regex" TargetMode="External"/><Relationship Id="rId40" Type="http://schemas.openxmlformats.org/officeDocument/2006/relationships/hyperlink" Target="https://github.com/PacktPublishing/High-Performance-Programming-in-C-Sharp-and-.NET" TargetMode="External"/><Relationship Id="rId45" Type="http://schemas.openxmlformats.org/officeDocument/2006/relationships/hyperlink" Target="https://en.wikipedia.org/wiki/Automata_theory" TargetMode="External"/><Relationship Id="rId5" Type="http://schemas.openxmlformats.org/officeDocument/2006/relationships/diagramColors" Target="../diagrams/colors96.xml"/><Relationship Id="rId15" Type="http://schemas.openxmlformats.org/officeDocument/2006/relationships/hyperlink" Target="https://github.com/markjprice/cs12dotnet8" TargetMode="External"/><Relationship Id="rId23" Type="http://schemas.openxmlformats.org/officeDocument/2006/relationships/hyperlink" Target="https://medium.com/@KeyurRamoliya/c-optimize-performance-with-span-and-memory-84c3e6583885" TargetMode="External"/><Relationship Id="rId28" Type="http://schemas.openxmlformats.org/officeDocument/2006/relationships/hyperlink" Target="https://cronitor.io/guides/kubernetes-cron-jobs" TargetMode="External"/><Relationship Id="rId36" Type="http://schemas.openxmlformats.org/officeDocument/2006/relationships/hyperlink" Target="https://learn.microsoft.com/en-us/dotnet/standard/native-interop/" TargetMode="External"/><Relationship Id="rId49" Type="http://schemas.openxmlformats.org/officeDocument/2006/relationships/hyperlink" Target="https://browser.engineering/" TargetMode="External"/><Relationship Id="rId10" Type="http://schemas.openxmlformats.org/officeDocument/2006/relationships/hyperlink" Target="https://www.planetgeek.ch/2013/06/05/clean-code-cheat-sheet/" TargetMode="External"/><Relationship Id="rId19" Type="http://schemas.openxmlformats.org/officeDocument/2006/relationships/hyperlink" Target="https://antondevtips.com/blog/how-to-write-elegant-code-with-csharp-switch-expressions" TargetMode="External"/><Relationship Id="rId31" Type="http://schemas.openxmlformats.org/officeDocument/2006/relationships/hyperlink" Target="https://www.linkedin.com/posts/alexxubyte_systemdesign-coding-interviewtips-activity-7272659891511558144-qf1O/" TargetMode="External"/><Relationship Id="rId44" Type="http://schemas.openxmlformats.org/officeDocument/2006/relationships/hyperlink" Target="https://www.geeksforgeeks.org/gate-cs-notes-gq/" TargetMode="External"/><Relationship Id="rId4" Type="http://schemas.openxmlformats.org/officeDocument/2006/relationships/diagramQuickStyle" Target="../diagrams/quickStyle96.xml"/><Relationship Id="rId9" Type="http://schemas.openxmlformats.org/officeDocument/2006/relationships/hyperlink" Target="https://codingchallenges.substack.com/" TargetMode="External"/><Relationship Id="rId14" Type="http://schemas.openxmlformats.org/officeDocument/2006/relationships/hyperlink" Target="https://github.com/markjprice/apps-services-net8/tree/main" TargetMode="External"/><Relationship Id="rId22" Type="http://schemas.openxmlformats.org/officeDocument/2006/relationships/hyperlink" Target="https://stackoverflow.com/questions/43000520/why-would-one-use-taskt-over-valuetaskt-in-c" TargetMode="External"/><Relationship Id="rId27" Type="http://schemas.openxmlformats.org/officeDocument/2006/relationships/hyperlink" Target="https://benbrougher.tech/posts/kubernetes-cron-job/" TargetMode="External"/><Relationship Id="rId30" Type="http://schemas.openxmlformats.org/officeDocument/2006/relationships/hyperlink" Target="https://roadmap.sh/datastructures-and-algorithms" TargetMode="External"/><Relationship Id="rId35" Type="http://schemas.openxmlformats.org/officeDocument/2006/relationships/hyperlink" Target="https://github.com/PacktPublishing/Systems-Programming-with-C-Sharp-and-.NET" TargetMode="External"/><Relationship Id="rId43" Type="http://schemas.openxmlformats.org/officeDocument/2006/relationships/hyperlink" Target="https://postgrespro.com/community/books/internals" TargetMode="External"/><Relationship Id="rId48" Type="http://schemas.openxmlformats.org/officeDocument/2006/relationships/hyperlink" Target="https://daily.dev/blog/make-a-web-browser-beginners-guide" TargetMode="External"/><Relationship Id="rId8" Type="http://schemas.openxmlformats.org/officeDocument/2006/relationships/hyperlink" Target="https://github.com/gamontal/awesome-katas" TargetMode="External"/><Relationship Id="rId51" Type="http://schemas.openxmlformats.org/officeDocument/2006/relationships/hyperlink" Target="https://build-your-own-x.vercel.app/" TargetMode="External"/><Relationship Id="rId3" Type="http://schemas.openxmlformats.org/officeDocument/2006/relationships/diagramLayout" Target="../diagrams/layout96.xml"/><Relationship Id="rId12" Type="http://schemas.openxmlformats.org/officeDocument/2006/relationships/hyperlink" Target="https://github.com/prasadgujar/low-level-design-primer" TargetMode="External"/><Relationship Id="rId17" Type="http://schemas.openxmlformats.org/officeDocument/2006/relationships/hyperlink" Target="https://learn.microsoft.com/en-us/dotnet/csharp/whats-new/csharp-13" TargetMode="External"/><Relationship Id="rId25" Type="http://schemas.openxmlformats.org/officeDocument/2006/relationships/hyperlink" Target="https://github.com/miholler/NSpecifications" TargetMode="External"/><Relationship Id="rId33" Type="http://schemas.openxmlformats.org/officeDocument/2006/relationships/hyperlink" Target="https://github.com/ashishps1/awesome-leetcode-resources" TargetMode="External"/><Relationship Id="rId38" Type="http://schemas.openxmlformats.org/officeDocument/2006/relationships/hyperlink" Target="https://books.goalkicker.com/" TargetMode="External"/><Relationship Id="rId46" Type="http://schemas.openxmlformats.org/officeDocument/2006/relationships/hyperlink" Target="https://roadmap.sh/computer-science" TargetMode="External"/><Relationship Id="rId20" Type="http://schemas.openxmlformats.org/officeDocument/2006/relationships/hyperlink" Target="https://learn.microsoft.com/en-us/dotnet/csharp/whats-new/tutorials/primary-constructors" TargetMode="External"/><Relationship Id="rId41" Type="http://schemas.openxmlformats.org/officeDocument/2006/relationships/hyperlink" Target="https://github.com/milanm/DotNet-Developer-Roadmap" TargetMode="External"/><Relationship Id="rId1" Type="http://schemas.openxmlformats.org/officeDocument/2006/relationships/slideLayout" Target="../slideLayouts/slideLayout2.xml"/><Relationship Id="rId6" Type="http://schemas.microsoft.com/office/2007/relationships/diagramDrawing" Target="../diagrams/drawing96.xml"/></Relationships>
</file>

<file path=ppt/slides/_rels/slide97.xml.rels><?xml version="1.0" encoding="UTF-8" standalone="yes"?>
<Relationships xmlns="http://schemas.openxmlformats.org/package/2006/relationships"><Relationship Id="rId3" Type="http://schemas.openxmlformats.org/officeDocument/2006/relationships/diagramLayout" Target="../diagrams/layout97.xml"/><Relationship Id="rId7" Type="http://schemas.openxmlformats.org/officeDocument/2006/relationships/hyperlink" Target="https://www.syncfusion.com/succinctly-free-ebooks/cplusplus" TargetMode="External"/><Relationship Id="rId2" Type="http://schemas.openxmlformats.org/officeDocument/2006/relationships/diagramData" Target="../diagrams/data97.xml"/><Relationship Id="rId1" Type="http://schemas.openxmlformats.org/officeDocument/2006/relationships/slideLayout" Target="../slideLayouts/slideLayout2.xml"/><Relationship Id="rId6" Type="http://schemas.microsoft.com/office/2007/relationships/diagramDrawing" Target="../diagrams/drawing97.xml"/><Relationship Id="rId5" Type="http://schemas.openxmlformats.org/officeDocument/2006/relationships/diagramColors" Target="../diagrams/colors97.xml"/><Relationship Id="rId4" Type="http://schemas.openxmlformats.org/officeDocument/2006/relationships/diagramQuickStyle" Target="../diagrams/quickStyl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756803" y="2588399"/>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756803" y="2789999"/>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586431430"/>
              </p:ext>
            </p:extLst>
          </p:nvPr>
        </p:nvGraphicFramePr>
        <p:xfrm>
          <a:off x="275300" y="228600"/>
          <a:ext cx="8716300" cy="2321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761010108"/>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E8EDB532-1D33-9C6C-76E2-37C67C6C7942}"/>
              </a:ext>
            </a:extLst>
          </p:cNvPr>
          <p:cNvSpPr txBox="1">
            <a:spLocks/>
          </p:cNvSpPr>
          <p:nvPr/>
        </p:nvSpPr>
        <p:spPr>
          <a:xfrm>
            <a:off x="228600" y="1547336"/>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Mainly state is shared via  - </a:t>
            </a:r>
          </a:p>
          <a:p>
            <a:pPr marL="469900" marR="5080" indent="-457200">
              <a:buAutoNum type="arabicParenR"/>
            </a:pPr>
            <a:r>
              <a:rPr lang="en-US" sz="2400" kern="0" spc="-220" dirty="0">
                <a:solidFill>
                  <a:schemeClr val="accent6"/>
                </a:solidFill>
              </a:rPr>
              <a:t>Global Scope</a:t>
            </a:r>
          </a:p>
          <a:p>
            <a:pPr marL="469900" marR="5080" indent="-457200">
              <a:buAutoNum type="arabicParenR"/>
            </a:pPr>
            <a:r>
              <a:rPr lang="en-US" sz="2400" kern="0" spc="-220" dirty="0">
                <a:solidFill>
                  <a:schemeClr val="accent6"/>
                </a:solidFill>
              </a:rPr>
              <a:t>Closures</a:t>
            </a:r>
          </a:p>
          <a:p>
            <a:pPr marL="12700" marR="5080"/>
            <a:endParaRPr lang="en-US" sz="2400" kern="0" spc="-220" dirty="0">
              <a:solidFill>
                <a:schemeClr val="accent6"/>
              </a:solidFill>
            </a:endParaRPr>
          </a:p>
        </p:txBody>
      </p:sp>
      <p:sp>
        <p:nvSpPr>
          <p:cNvPr id="2" name="object 2">
            <a:extLst>
              <a:ext uri="{FF2B5EF4-FFF2-40B4-BE49-F238E27FC236}">
                <a16:creationId xmlns:a16="http://schemas.microsoft.com/office/drawing/2014/main" id="{1E40121B-9243-4579-A66D-F7BF269BFE1A}"/>
              </a:ext>
            </a:extLst>
          </p:cNvPr>
          <p:cNvSpPr txBox="1">
            <a:spLocks/>
          </p:cNvSpPr>
          <p:nvPr/>
        </p:nvSpPr>
        <p:spPr>
          <a:xfrm>
            <a:off x="290463" y="3170872"/>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As per FP,  state should not be shared but rather passed between functions &amp; use state clone to work on functions internally</a:t>
            </a:r>
          </a:p>
        </p:txBody>
      </p:sp>
    </p:spTree>
    <p:extLst>
      <p:ext uri="{BB962C8B-B14F-4D97-AF65-F5344CB8AC3E}">
        <p14:creationId xmlns:p14="http://schemas.microsoft.com/office/powerpoint/2010/main" val="3537272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18077771"/>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E8EDB532-1D33-9C6C-76E2-37C67C6C7942}"/>
              </a:ext>
            </a:extLst>
          </p:cNvPr>
          <p:cNvSpPr txBox="1">
            <a:spLocks/>
          </p:cNvSpPr>
          <p:nvPr/>
        </p:nvSpPr>
        <p:spPr>
          <a:xfrm>
            <a:off x="228600" y="2104072"/>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Diff.  between  String &amp; StringBuilder in .NET?</a:t>
            </a:r>
          </a:p>
          <a:p>
            <a:pPr marL="12700" marR="5080"/>
            <a:r>
              <a:rPr lang="en-US" sz="2400" kern="0" spc="-220" dirty="0">
                <a:solidFill>
                  <a:schemeClr val="accent6"/>
                </a:solidFill>
              </a:rPr>
              <a:t>   Probably everyone knows the answer(that being a common interview question)</a:t>
            </a:r>
          </a:p>
          <a:p>
            <a:pPr marL="12700" marR="5080"/>
            <a:endParaRPr lang="en-US" sz="2400" kern="0" spc="-220" dirty="0">
              <a:solidFill>
                <a:schemeClr val="accent6"/>
              </a:solidFill>
            </a:endParaRPr>
          </a:p>
        </p:txBody>
      </p:sp>
      <p:sp>
        <p:nvSpPr>
          <p:cNvPr id="2" name="object 2">
            <a:extLst>
              <a:ext uri="{FF2B5EF4-FFF2-40B4-BE49-F238E27FC236}">
                <a16:creationId xmlns:a16="http://schemas.microsoft.com/office/drawing/2014/main" id="{1E40121B-9243-4579-A66D-F7BF269BFE1A}"/>
              </a:ext>
            </a:extLst>
          </p:cNvPr>
          <p:cNvSpPr txBox="1">
            <a:spLocks/>
          </p:cNvSpPr>
          <p:nvPr/>
        </p:nvSpPr>
        <p:spPr>
          <a:xfrm>
            <a:off x="299249" y="3757136"/>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But how do you make a custom immutable class in .NET(or any other language)</a:t>
            </a:r>
          </a:p>
        </p:txBody>
      </p:sp>
    </p:spTree>
    <p:extLst>
      <p:ext uri="{BB962C8B-B14F-4D97-AF65-F5344CB8AC3E}">
        <p14:creationId xmlns:p14="http://schemas.microsoft.com/office/powerpoint/2010/main" val="1404539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90463" y="1600200"/>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Allow the state of the object to be changed only during construction(&amp; not via any other means e.g. a public setter) &amp; use getters to get the current state of the object</a:t>
            </a:r>
          </a:p>
        </p:txBody>
      </p:sp>
      <p:sp>
        <p:nvSpPr>
          <p:cNvPr id="7" name="object 2">
            <a:extLst>
              <a:ext uri="{FF2B5EF4-FFF2-40B4-BE49-F238E27FC236}">
                <a16:creationId xmlns:a16="http://schemas.microsoft.com/office/drawing/2014/main" id="{86A61B7A-7801-4E3E-05FE-9951D6E2BEA4}"/>
              </a:ext>
            </a:extLst>
          </p:cNvPr>
          <p:cNvSpPr txBox="1">
            <a:spLocks/>
          </p:cNvSpPr>
          <p:nvPr/>
        </p:nvSpPr>
        <p:spPr>
          <a:xfrm>
            <a:off x="304800" y="2854404"/>
            <a:ext cx="8624937" cy="295465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Immutable Class Example – </a:t>
            </a:r>
          </a:p>
          <a:p>
            <a:pPr marL="12700" marR="5080"/>
            <a:r>
              <a:rPr lang="en-US" sz="2400" kern="0" spc="-220" dirty="0">
                <a:solidFill>
                  <a:schemeClr val="accent6"/>
                </a:solidFill>
              </a:rPr>
              <a:t>public class </a:t>
            </a:r>
            <a:r>
              <a:rPr lang="en-US" sz="2400" kern="0" spc="-220" dirty="0" err="1">
                <a:solidFill>
                  <a:schemeClr val="accent6"/>
                </a:solidFill>
              </a:rPr>
              <a:t>ImmutableClass</a:t>
            </a:r>
            <a:r>
              <a:rPr lang="en-US" sz="2400" kern="0" spc="-220" dirty="0">
                <a:solidFill>
                  <a:schemeClr val="accent6"/>
                </a:solidFill>
              </a:rPr>
              <a:t>{</a:t>
            </a:r>
          </a:p>
          <a:p>
            <a:pPr marL="12700" marR="5080"/>
            <a:r>
              <a:rPr lang="en-US" sz="2400" kern="0" spc="-220" dirty="0">
                <a:solidFill>
                  <a:schemeClr val="accent6"/>
                </a:solidFill>
              </a:rPr>
              <a:t>   public </a:t>
            </a:r>
            <a:r>
              <a:rPr lang="en-US" sz="2400" kern="0" spc="-220" dirty="0" err="1">
                <a:solidFill>
                  <a:schemeClr val="accent6"/>
                </a:solidFill>
              </a:rPr>
              <a:t>SomeType</a:t>
            </a:r>
            <a:r>
              <a:rPr lang="en-US" sz="2400" kern="0" spc="-220" dirty="0">
                <a:solidFill>
                  <a:schemeClr val="accent6"/>
                </a:solidFill>
              </a:rPr>
              <a:t> _</a:t>
            </a:r>
            <a:r>
              <a:rPr lang="en-US" sz="2400" kern="0" spc="-220" dirty="0" err="1">
                <a:solidFill>
                  <a:schemeClr val="accent6"/>
                </a:solidFill>
              </a:rPr>
              <a:t>someData</a:t>
            </a:r>
            <a:r>
              <a:rPr lang="en-US" sz="2400" kern="0" spc="-220" dirty="0">
                <a:solidFill>
                  <a:schemeClr val="accent6"/>
                </a:solidFill>
              </a:rPr>
              <a:t>;</a:t>
            </a:r>
          </a:p>
          <a:p>
            <a:pPr marL="12700" marR="5080"/>
            <a:r>
              <a:rPr lang="en-US" sz="2400" kern="0" spc="-220" dirty="0">
                <a:solidFill>
                  <a:schemeClr val="accent6"/>
                </a:solidFill>
              </a:rPr>
              <a:t>   public </a:t>
            </a:r>
            <a:r>
              <a:rPr lang="en-US" sz="2400" kern="0" spc="-220" dirty="0" err="1">
                <a:solidFill>
                  <a:schemeClr val="accent6"/>
                </a:solidFill>
              </a:rPr>
              <a:t>ImmutableClass</a:t>
            </a:r>
            <a:r>
              <a:rPr lang="en-US" sz="2400" kern="0" spc="-220" dirty="0">
                <a:solidFill>
                  <a:schemeClr val="accent6"/>
                </a:solidFill>
              </a:rPr>
              <a:t>(</a:t>
            </a:r>
            <a:r>
              <a:rPr lang="en-US" sz="2400" kern="0" spc="-220" dirty="0" err="1">
                <a:solidFill>
                  <a:schemeClr val="accent6"/>
                </a:solidFill>
              </a:rPr>
              <a:t>SomeType</a:t>
            </a:r>
            <a:r>
              <a:rPr lang="en-US" sz="2400" kern="0" spc="-220" dirty="0">
                <a:solidFill>
                  <a:schemeClr val="accent6"/>
                </a:solidFill>
              </a:rPr>
              <a:t> </a:t>
            </a:r>
            <a:r>
              <a:rPr lang="en-US" sz="2400" kern="0" spc="-220" dirty="0" err="1">
                <a:solidFill>
                  <a:schemeClr val="accent6"/>
                </a:solidFill>
              </a:rPr>
              <a:t>someData</a:t>
            </a:r>
            <a:r>
              <a:rPr lang="en-US" sz="2400" kern="0" spc="-220" dirty="0">
                <a:solidFill>
                  <a:schemeClr val="accent6"/>
                </a:solidFill>
              </a:rPr>
              <a:t>){</a:t>
            </a:r>
          </a:p>
          <a:p>
            <a:pPr marL="12700" marR="5080"/>
            <a:r>
              <a:rPr lang="en-US" sz="2400" kern="0" spc="-220" dirty="0">
                <a:solidFill>
                  <a:schemeClr val="accent6"/>
                </a:solidFill>
              </a:rPr>
              <a:t>      _</a:t>
            </a:r>
            <a:r>
              <a:rPr lang="en-US" sz="2400" kern="0" spc="-220" dirty="0" err="1">
                <a:solidFill>
                  <a:schemeClr val="accent6"/>
                </a:solidFill>
              </a:rPr>
              <a:t>someData</a:t>
            </a:r>
            <a:r>
              <a:rPr lang="en-US" sz="2400" kern="0" spc="-220" dirty="0">
                <a:solidFill>
                  <a:schemeClr val="accent6"/>
                </a:solidFill>
              </a:rPr>
              <a:t> = </a:t>
            </a:r>
            <a:r>
              <a:rPr lang="en-US" sz="2400" kern="0" spc="-220" dirty="0" err="1">
                <a:solidFill>
                  <a:schemeClr val="accent6"/>
                </a:solidFill>
              </a:rPr>
              <a:t>someData</a:t>
            </a:r>
            <a:r>
              <a:rPr lang="en-US" sz="2400" kern="0" spc="-220" dirty="0">
                <a:solidFill>
                  <a:schemeClr val="accent6"/>
                </a:solidFill>
              </a:rPr>
              <a:t>;</a:t>
            </a:r>
          </a:p>
          <a:p>
            <a:pPr marL="12700" marR="5080"/>
            <a:r>
              <a:rPr lang="en-US" sz="2400" kern="0" spc="-220" dirty="0">
                <a:solidFill>
                  <a:schemeClr val="accent6"/>
                </a:solidFill>
              </a:rPr>
              <a:t>   }</a:t>
            </a:r>
          </a:p>
          <a:p>
            <a:pPr marL="12700" marR="5080"/>
            <a:r>
              <a:rPr lang="en-US" sz="2400" kern="0" spc="-220" dirty="0">
                <a:solidFill>
                  <a:schemeClr val="accent6"/>
                </a:solidFill>
              </a:rPr>
              <a:t>   public </a:t>
            </a:r>
            <a:r>
              <a:rPr lang="en-US" sz="2400" kern="0" spc="-220" dirty="0" err="1">
                <a:solidFill>
                  <a:schemeClr val="accent6"/>
                </a:solidFill>
              </a:rPr>
              <a:t>SomeType</a:t>
            </a:r>
            <a:r>
              <a:rPr lang="en-US" sz="2400" kern="0" spc="-220" dirty="0">
                <a:solidFill>
                  <a:schemeClr val="accent6"/>
                </a:solidFill>
              </a:rPr>
              <a:t> </a:t>
            </a:r>
            <a:r>
              <a:rPr lang="en-US" sz="2400" kern="0" spc="-220" dirty="0" err="1">
                <a:solidFill>
                  <a:schemeClr val="accent6"/>
                </a:solidFill>
              </a:rPr>
              <a:t>SomeData</a:t>
            </a:r>
            <a:r>
              <a:rPr lang="en-US" sz="2400" kern="0" spc="-220" dirty="0">
                <a:solidFill>
                  <a:schemeClr val="accent6"/>
                </a:solidFill>
              </a:rPr>
              <a:t> { get { return _</a:t>
            </a:r>
            <a:r>
              <a:rPr lang="en-US" sz="2400" kern="0" spc="-220" dirty="0" err="1">
                <a:solidFill>
                  <a:schemeClr val="accent6"/>
                </a:solidFill>
              </a:rPr>
              <a:t>someData</a:t>
            </a:r>
            <a:r>
              <a:rPr lang="en-US" sz="2400" kern="0" spc="-220" dirty="0">
                <a:solidFill>
                  <a:schemeClr val="accent6"/>
                </a:solidFill>
              </a:rPr>
              <a:t>; } }</a:t>
            </a:r>
          </a:p>
          <a:p>
            <a:pPr marL="12700" marR="5080"/>
            <a:r>
              <a:rPr lang="en-US" sz="2400" kern="0" spc="-220" dirty="0">
                <a:solidFill>
                  <a:schemeClr val="accent6"/>
                </a:solidFill>
              </a:rPr>
              <a:t>}</a:t>
            </a:r>
          </a:p>
        </p:txBody>
      </p:sp>
    </p:spTree>
    <p:extLst>
      <p:ext uri="{BB962C8B-B14F-4D97-AF65-F5344CB8AC3E}">
        <p14:creationId xmlns:p14="http://schemas.microsoft.com/office/powerpoint/2010/main" val="233891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bject 2">
            <a:extLst>
              <a:ext uri="{FF2B5EF4-FFF2-40B4-BE49-F238E27FC236}">
                <a16:creationId xmlns:a16="http://schemas.microsoft.com/office/drawing/2014/main" id="{86A61B7A-7801-4E3E-05FE-9951D6E2BEA4}"/>
              </a:ext>
            </a:extLst>
          </p:cNvPr>
          <p:cNvSpPr txBox="1">
            <a:spLocks/>
          </p:cNvSpPr>
          <p:nvPr/>
        </p:nvSpPr>
        <p:spPr>
          <a:xfrm>
            <a:off x="304800" y="1524000"/>
            <a:ext cx="8624937" cy="55399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Immutability in C# using Record Type</a:t>
            </a:r>
          </a:p>
          <a:p>
            <a:pPr marL="12700" marR="5080"/>
            <a:r>
              <a:rPr lang="en-US" sz="1200" dirty="0">
                <a:hlinkClick r:id="rId7"/>
              </a:rPr>
              <a:t>Immutability, Record types and with keyword in C# | LinkedIn</a:t>
            </a:r>
            <a:endParaRPr lang="en-US" sz="2000" kern="0" spc="-220" dirty="0">
              <a:solidFill>
                <a:schemeClr val="accent6"/>
              </a:solidFill>
            </a:endParaRPr>
          </a:p>
        </p:txBody>
      </p:sp>
      <p:sp>
        <p:nvSpPr>
          <p:cNvPr id="3" name="object 2">
            <a:extLst>
              <a:ext uri="{FF2B5EF4-FFF2-40B4-BE49-F238E27FC236}">
                <a16:creationId xmlns:a16="http://schemas.microsoft.com/office/drawing/2014/main" id="{DFC8C61A-5CAD-1C8E-2683-EB4A7575C7DE}"/>
              </a:ext>
            </a:extLst>
          </p:cNvPr>
          <p:cNvSpPr txBox="1">
            <a:spLocks/>
          </p:cNvSpPr>
          <p:nvPr/>
        </p:nvSpPr>
        <p:spPr>
          <a:xfrm>
            <a:off x="259531" y="2685256"/>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 great advantage of Immutable Classes – </a:t>
            </a:r>
          </a:p>
          <a:p>
            <a:pPr marL="12700" marR="5080"/>
            <a:r>
              <a:rPr lang="en-US" sz="2400" kern="0" spc="-220" dirty="0">
                <a:solidFill>
                  <a:schemeClr val="accent6"/>
                </a:solidFill>
              </a:rPr>
              <a:t>Inherently Thread Safe</a:t>
            </a:r>
          </a:p>
        </p:txBody>
      </p:sp>
      <p:sp>
        <p:nvSpPr>
          <p:cNvPr id="8" name="object 2">
            <a:extLst>
              <a:ext uri="{FF2B5EF4-FFF2-40B4-BE49-F238E27FC236}">
                <a16:creationId xmlns:a16="http://schemas.microsoft.com/office/drawing/2014/main" id="{B813D944-93DA-42C3-4F52-3B86EF12F423}"/>
              </a:ext>
            </a:extLst>
          </p:cNvPr>
          <p:cNvSpPr txBox="1">
            <a:spLocks/>
          </p:cNvSpPr>
          <p:nvPr/>
        </p:nvSpPr>
        <p:spPr>
          <a:xfrm>
            <a:off x="304800" y="3886200"/>
            <a:ext cx="8624937" cy="55399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err="1">
                <a:solidFill>
                  <a:schemeClr val="accent2"/>
                </a:solidFill>
              </a:rPr>
              <a:t>ReadOnly</a:t>
            </a:r>
            <a:r>
              <a:rPr lang="en-US" sz="2400" kern="0" spc="-220" dirty="0">
                <a:solidFill>
                  <a:schemeClr val="accent2"/>
                </a:solidFill>
              </a:rPr>
              <a:t> vs Immutable Collections –</a:t>
            </a:r>
            <a:r>
              <a:rPr lang="en-US" sz="2400" kern="0" spc="-220" dirty="0">
                <a:solidFill>
                  <a:schemeClr val="accent6"/>
                </a:solidFill>
              </a:rPr>
              <a:t> </a:t>
            </a:r>
          </a:p>
          <a:p>
            <a:pPr marL="12700" marR="5080"/>
            <a:r>
              <a:rPr lang="en-US" sz="1200" dirty="0" err="1">
                <a:hlinkClick r:id="rId8"/>
              </a:rPr>
              <a:t>c#</a:t>
            </a:r>
            <a:r>
              <a:rPr lang="en-US" sz="1200" dirty="0">
                <a:hlinkClick r:id="rId8"/>
              </a:rPr>
              <a:t> - Why use </a:t>
            </a:r>
            <a:r>
              <a:rPr lang="en-US" sz="1200" dirty="0" err="1">
                <a:hlinkClick r:id="rId8"/>
              </a:rPr>
              <a:t>ImmutableList</a:t>
            </a:r>
            <a:r>
              <a:rPr lang="en-US" sz="1200" dirty="0">
                <a:hlinkClick r:id="rId8"/>
              </a:rPr>
              <a:t> over </a:t>
            </a:r>
            <a:r>
              <a:rPr lang="en-US" sz="1200" dirty="0" err="1">
                <a:hlinkClick r:id="rId8"/>
              </a:rPr>
              <a:t>ReadOnlyCollection</a:t>
            </a:r>
            <a:r>
              <a:rPr lang="en-US" sz="1200" dirty="0">
                <a:hlinkClick r:id="rId8"/>
              </a:rPr>
              <a:t>? - Stack Overflow</a:t>
            </a:r>
            <a:endParaRPr lang="en-US" sz="2000" kern="0" spc="-220" dirty="0">
              <a:solidFill>
                <a:schemeClr val="accent6"/>
              </a:solidFill>
            </a:endParaRPr>
          </a:p>
        </p:txBody>
      </p:sp>
      <p:sp>
        <p:nvSpPr>
          <p:cNvPr id="2" name="object 2">
            <a:extLst>
              <a:ext uri="{FF2B5EF4-FFF2-40B4-BE49-F238E27FC236}">
                <a16:creationId xmlns:a16="http://schemas.microsoft.com/office/drawing/2014/main" id="{CDFADBBB-A3FD-B664-A088-0F1674D5540F}"/>
              </a:ext>
            </a:extLst>
          </p:cNvPr>
          <p:cNvSpPr txBox="1">
            <a:spLocks/>
          </p:cNvSpPr>
          <p:nvPr/>
        </p:nvSpPr>
        <p:spPr>
          <a:xfrm>
            <a:off x="304800" y="5052536"/>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Eric Lippert’s Immutability Series –</a:t>
            </a:r>
          </a:p>
          <a:p>
            <a:pPr marL="12700" marR="5080"/>
            <a:r>
              <a:rPr lang="en-IN" sz="1200" dirty="0">
                <a:hlinkClick r:id="rId9"/>
              </a:rPr>
              <a:t>Immutability | Fabulous adventures in coding | Page 2</a:t>
            </a:r>
            <a:r>
              <a:rPr lang="en-US" sz="2000" kern="0" spc="-220" dirty="0">
                <a:solidFill>
                  <a:schemeClr val="accent6"/>
                </a:solidFill>
              </a:rPr>
              <a:t> </a:t>
            </a:r>
            <a:r>
              <a:rPr lang="en-US" sz="2400" kern="0" spc="-220" dirty="0">
                <a:solidFill>
                  <a:schemeClr val="accent6"/>
                </a:solidFill>
              </a:rPr>
              <a:t> </a:t>
            </a: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812609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614095079"/>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2971800"/>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Main Advantages of FP – </a:t>
            </a:r>
          </a:p>
          <a:p>
            <a:pPr marL="12700" marR="5080"/>
            <a:r>
              <a:rPr lang="en-US" sz="2400" kern="0" spc="-220" dirty="0">
                <a:solidFill>
                  <a:schemeClr val="accent6"/>
                </a:solidFill>
              </a:rPr>
              <a:t>Inherently Thread Safe</a:t>
            </a:r>
          </a:p>
          <a:p>
            <a:pPr marL="12700" marR="5080"/>
            <a:r>
              <a:rPr lang="en-US" sz="2400" kern="0" spc="-220" dirty="0">
                <a:solidFill>
                  <a:schemeClr val="accent6"/>
                </a:solidFill>
              </a:rPr>
              <a:t>Declarative Style of Programming which increases readability</a:t>
            </a:r>
          </a:p>
        </p:txBody>
      </p:sp>
    </p:spTree>
    <p:extLst>
      <p:ext uri="{BB962C8B-B14F-4D97-AF65-F5344CB8AC3E}">
        <p14:creationId xmlns:p14="http://schemas.microsoft.com/office/powerpoint/2010/main" val="354748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4216038631"/>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450656"/>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A function in FP is a higher order function if  - </a:t>
            </a:r>
          </a:p>
          <a:p>
            <a:pPr marL="12700" marR="5080"/>
            <a:r>
              <a:rPr lang="en-US" sz="2400" kern="0" spc="-220" dirty="0">
                <a:solidFill>
                  <a:schemeClr val="accent6"/>
                </a:solidFill>
              </a:rPr>
              <a:t>1) You pass some other function to the function</a:t>
            </a:r>
          </a:p>
          <a:p>
            <a:pPr marL="12700" marR="5080"/>
            <a:r>
              <a:rPr lang="en-US" sz="2400" kern="0" spc="-220" dirty="0">
                <a:solidFill>
                  <a:schemeClr val="accent6"/>
                </a:solidFill>
              </a:rPr>
              <a:t>2) You return some other function from the function</a:t>
            </a:r>
          </a:p>
          <a:p>
            <a:pPr marL="12700" marR="5080"/>
            <a:r>
              <a:rPr lang="en-US" sz="2400" kern="0" spc="-220" dirty="0">
                <a:solidFill>
                  <a:schemeClr val="accent6"/>
                </a:solidFill>
              </a:rPr>
              <a:t>3) Both 1 &amp; 2 above</a:t>
            </a:r>
          </a:p>
        </p:txBody>
      </p:sp>
      <p:sp>
        <p:nvSpPr>
          <p:cNvPr id="3" name="object 2">
            <a:extLst>
              <a:ext uri="{FF2B5EF4-FFF2-40B4-BE49-F238E27FC236}">
                <a16:creationId xmlns:a16="http://schemas.microsoft.com/office/drawing/2014/main" id="{7032A276-7827-6CD9-783F-99A42C4CADE3}"/>
              </a:ext>
            </a:extLst>
          </p:cNvPr>
          <p:cNvSpPr txBox="1">
            <a:spLocks/>
          </p:cNvSpPr>
          <p:nvPr/>
        </p:nvSpPr>
        <p:spPr>
          <a:xfrm>
            <a:off x="304800" y="3048000"/>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Example </a:t>
            </a:r>
          </a:p>
          <a:p>
            <a:pPr marL="12700" marR="5080"/>
            <a:r>
              <a:rPr lang="en-US" sz="2400" kern="0" spc="-220" dirty="0">
                <a:solidFill>
                  <a:schemeClr val="accent6"/>
                </a:solidFill>
              </a:rPr>
              <a:t> Action&lt;T2&gt; </a:t>
            </a:r>
            <a:r>
              <a:rPr lang="en-US" sz="2400" kern="0" spc="-220" dirty="0" err="1">
                <a:solidFill>
                  <a:schemeClr val="accent6"/>
                </a:solidFill>
              </a:rPr>
              <a:t>SomeMethod</a:t>
            </a:r>
            <a:r>
              <a:rPr lang="en-US" sz="2400" kern="0" spc="-220" dirty="0">
                <a:solidFill>
                  <a:schemeClr val="accent6"/>
                </a:solidFill>
              </a:rPr>
              <a:t>(Action&lt;T1&gt; action)</a:t>
            </a:r>
          </a:p>
        </p:txBody>
      </p:sp>
    </p:spTree>
    <p:extLst>
      <p:ext uri="{BB962C8B-B14F-4D97-AF65-F5344CB8AC3E}">
        <p14:creationId xmlns:p14="http://schemas.microsoft.com/office/powerpoint/2010/main" val="3995005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450656"/>
            <a:ext cx="8624937" cy="443198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 more practical Example –</a:t>
            </a:r>
            <a:r>
              <a:rPr lang="en-US" sz="2400" kern="0" spc="-220" dirty="0">
                <a:solidFill>
                  <a:schemeClr val="accent6"/>
                </a:solidFill>
              </a:rPr>
              <a:t> </a:t>
            </a:r>
          </a:p>
          <a:p>
            <a:pPr marL="12700" marR="5080"/>
            <a:r>
              <a:rPr lang="en-US" sz="2400" kern="0" spc="-220" dirty="0">
                <a:solidFill>
                  <a:schemeClr val="accent6"/>
                </a:solidFill>
              </a:rPr>
              <a:t>Exception Handling using Higher Order Functions – </a:t>
            </a:r>
          </a:p>
          <a:p>
            <a:pPr marL="12700" marR="5080"/>
            <a:r>
              <a:rPr lang="en-US" sz="2400" kern="0" spc="-220" dirty="0">
                <a:solidFill>
                  <a:schemeClr val="accent6"/>
                </a:solidFill>
              </a:rPr>
              <a:t>void </a:t>
            </a:r>
            <a:r>
              <a:rPr lang="en-US" sz="2400" kern="0" spc="-220" dirty="0" err="1">
                <a:solidFill>
                  <a:schemeClr val="accent6"/>
                </a:solidFill>
              </a:rPr>
              <a:t>HandleException</a:t>
            </a:r>
            <a:r>
              <a:rPr lang="en-US" sz="2400" kern="0" spc="-220" dirty="0">
                <a:solidFill>
                  <a:schemeClr val="accent6"/>
                </a:solidFill>
              </a:rPr>
              <a:t>(Action&lt;T&gt; action, T t){</a:t>
            </a:r>
          </a:p>
          <a:p>
            <a:pPr marL="12700" marR="5080"/>
            <a:r>
              <a:rPr lang="en-US" sz="2400" kern="0" spc="-220" dirty="0">
                <a:solidFill>
                  <a:schemeClr val="accent6"/>
                </a:solidFill>
              </a:rPr>
              <a:t>    try{</a:t>
            </a:r>
          </a:p>
          <a:p>
            <a:pPr marL="12700" marR="5080"/>
            <a:r>
              <a:rPr lang="en-US" sz="2400" kern="0" spc="-220" dirty="0">
                <a:solidFill>
                  <a:schemeClr val="accent6"/>
                </a:solidFill>
              </a:rPr>
              <a:t>      action(t);</a:t>
            </a:r>
          </a:p>
          <a:p>
            <a:pPr marL="12700" marR="5080"/>
            <a:r>
              <a:rPr lang="en-US" sz="2400" kern="0" spc="-220" dirty="0">
                <a:solidFill>
                  <a:schemeClr val="accent6"/>
                </a:solidFill>
              </a:rPr>
              <a:t>    }</a:t>
            </a:r>
          </a:p>
          <a:p>
            <a:pPr marL="12700" marR="5080"/>
            <a:r>
              <a:rPr lang="en-US" sz="2400" kern="0" spc="-220" dirty="0">
                <a:solidFill>
                  <a:schemeClr val="accent6"/>
                </a:solidFill>
              </a:rPr>
              <a:t>    catch(Exception ex){</a:t>
            </a:r>
          </a:p>
          <a:p>
            <a:pPr marL="12700" marR="5080"/>
            <a:r>
              <a:rPr lang="en-US" sz="2400" kern="0" spc="-220" dirty="0">
                <a:solidFill>
                  <a:schemeClr val="accent6"/>
                </a:solidFill>
              </a:rPr>
              <a:t>      logger.log(</a:t>
            </a:r>
            <a:r>
              <a:rPr lang="en-US" sz="2400" kern="0" spc="-220" dirty="0" err="1">
                <a:solidFill>
                  <a:schemeClr val="accent6"/>
                </a:solidFill>
              </a:rPr>
              <a:t>ex.ToString</a:t>
            </a:r>
            <a:r>
              <a:rPr lang="en-US" sz="2400" kern="0" spc="-220" dirty="0">
                <a:solidFill>
                  <a:schemeClr val="accent6"/>
                </a:solidFill>
              </a:rPr>
              <a:t>());</a:t>
            </a:r>
          </a:p>
          <a:p>
            <a:pPr marL="12700" marR="5080"/>
            <a:r>
              <a:rPr lang="en-US" sz="2400" kern="0" spc="-220" dirty="0">
                <a:solidFill>
                  <a:schemeClr val="accent6"/>
                </a:solidFill>
              </a:rPr>
              <a:t>    }</a:t>
            </a:r>
          </a:p>
          <a:p>
            <a:pPr marL="12700" marR="5080"/>
            <a:r>
              <a:rPr lang="en-US" sz="2400" kern="0" spc="-220" dirty="0">
                <a:solidFill>
                  <a:schemeClr val="accent6"/>
                </a:solidFill>
              </a:rPr>
              <a:t>}</a:t>
            </a:r>
          </a:p>
          <a:p>
            <a:pPr marL="12700" marR="5080"/>
            <a:endParaRPr lang="en-US" sz="2400" kern="0" spc="-220" dirty="0">
              <a:solidFill>
                <a:schemeClr val="accent6"/>
              </a:solidFill>
            </a:endParaRP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3456551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396118929"/>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450656"/>
            <a:ext cx="8624937" cy="443198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Arity – Number of parameters passed to a function</a:t>
            </a:r>
          </a:p>
          <a:p>
            <a:pPr marL="12700" marR="5080"/>
            <a:endParaRPr lang="en-US" sz="2400" kern="0" spc="-220" dirty="0">
              <a:solidFill>
                <a:schemeClr val="accent6"/>
              </a:solidFill>
            </a:endParaRPr>
          </a:p>
          <a:p>
            <a:pPr marL="12700" marR="5080"/>
            <a:r>
              <a:rPr lang="en-US" sz="2400" kern="0" spc="-220" dirty="0">
                <a:solidFill>
                  <a:schemeClr val="accent2"/>
                </a:solidFill>
              </a:rPr>
              <a:t>Currying –</a:t>
            </a:r>
            <a:r>
              <a:rPr lang="en-US" sz="2400" kern="0" spc="-220" dirty="0">
                <a:solidFill>
                  <a:schemeClr val="accent6"/>
                </a:solidFill>
              </a:rPr>
              <a:t> Reduce arity from a higher to lower value function</a:t>
            </a:r>
          </a:p>
          <a:p>
            <a:pPr marL="12700" marR="5080"/>
            <a:r>
              <a:rPr lang="en-US" sz="2400" kern="0" spc="-220" dirty="0">
                <a:solidFill>
                  <a:schemeClr val="accent6"/>
                </a:solidFill>
              </a:rPr>
              <a:t> Example – </a:t>
            </a:r>
          </a:p>
          <a:p>
            <a:pPr marL="12700" marR="5080"/>
            <a:r>
              <a:rPr lang="en-US" sz="2400" kern="0" spc="-220" dirty="0">
                <a:solidFill>
                  <a:schemeClr val="accent6"/>
                </a:solidFill>
              </a:rPr>
              <a:t>  function add(a){</a:t>
            </a:r>
          </a:p>
          <a:p>
            <a:pPr marL="12700" marR="5080"/>
            <a:r>
              <a:rPr lang="en-US" sz="2400" kern="0" spc="-220" dirty="0">
                <a:solidFill>
                  <a:schemeClr val="accent6"/>
                </a:solidFill>
              </a:rPr>
              <a:t>    return function(b){</a:t>
            </a:r>
          </a:p>
          <a:p>
            <a:pPr marL="12700" marR="5080"/>
            <a:r>
              <a:rPr lang="en-US" sz="2400" kern="0" spc="-220" dirty="0">
                <a:solidFill>
                  <a:schemeClr val="accent6"/>
                </a:solidFill>
              </a:rPr>
              <a:t>      return a + b;</a:t>
            </a:r>
          </a:p>
          <a:p>
            <a:pPr marL="12700" marR="5080"/>
            <a:r>
              <a:rPr lang="en-US" sz="2400" kern="0" spc="-220" dirty="0">
                <a:solidFill>
                  <a:schemeClr val="accent6"/>
                </a:solidFill>
              </a:rPr>
              <a:t>    }</a:t>
            </a:r>
          </a:p>
          <a:p>
            <a:pPr marL="12700" marR="5080"/>
            <a:r>
              <a:rPr lang="en-US" sz="2400" kern="0" spc="-220" dirty="0">
                <a:solidFill>
                  <a:schemeClr val="accent6"/>
                </a:solidFill>
              </a:rPr>
              <a:t>  }</a:t>
            </a:r>
          </a:p>
          <a:p>
            <a:pPr marL="12700" marR="5080"/>
            <a:r>
              <a:rPr lang="en-US" sz="2400" kern="0" spc="-220" dirty="0">
                <a:solidFill>
                  <a:schemeClr val="accent6"/>
                </a:solidFill>
              </a:rPr>
              <a:t>  add(a)(b);</a:t>
            </a:r>
          </a:p>
          <a:p>
            <a:pPr marL="12700" marR="5080"/>
            <a:r>
              <a:rPr lang="en-US" sz="2400" kern="0" spc="-220" dirty="0">
                <a:solidFill>
                  <a:schemeClr val="accent6"/>
                </a:solidFill>
              </a:rPr>
              <a:t> </a:t>
            </a:r>
          </a:p>
          <a:p>
            <a:pPr marL="12700" marR="5080"/>
            <a:r>
              <a:rPr lang="en-US" sz="2400" kern="0" spc="-220" dirty="0">
                <a:solidFill>
                  <a:schemeClr val="accent6"/>
                </a:solidFill>
              </a:rPr>
              <a:t>Basically, currying tries to produce nested unary(1-ary) functions.</a:t>
            </a:r>
          </a:p>
        </p:txBody>
      </p:sp>
    </p:spTree>
    <p:extLst>
      <p:ext uri="{BB962C8B-B14F-4D97-AF65-F5344CB8AC3E}">
        <p14:creationId xmlns:p14="http://schemas.microsoft.com/office/powerpoint/2010/main" val="3177301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450656"/>
            <a:ext cx="8624937" cy="406265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Partial Application – </a:t>
            </a:r>
          </a:p>
          <a:p>
            <a:pPr marL="12700" marR="5080"/>
            <a:r>
              <a:rPr lang="en-US" sz="2400" kern="0" spc="-220" dirty="0">
                <a:solidFill>
                  <a:schemeClr val="accent6"/>
                </a:solidFill>
              </a:rPr>
              <a:t>Some parameters are actual values while others remain as variables</a:t>
            </a:r>
          </a:p>
          <a:p>
            <a:pPr marL="12700" marR="5080"/>
            <a:endParaRPr lang="en-US" sz="2400" kern="0" spc="-220" dirty="0">
              <a:solidFill>
                <a:schemeClr val="accent6"/>
              </a:solidFill>
            </a:endParaRPr>
          </a:p>
          <a:p>
            <a:pPr marL="12700" marR="5080"/>
            <a:r>
              <a:rPr lang="en-US" sz="2400" kern="0" spc="-220" dirty="0">
                <a:solidFill>
                  <a:schemeClr val="accent6"/>
                </a:solidFill>
              </a:rPr>
              <a:t>Example</a:t>
            </a:r>
          </a:p>
          <a:p>
            <a:pPr marL="12700" marR="5080"/>
            <a:r>
              <a:rPr lang="en-US" sz="2400" kern="0" spc="-220" dirty="0">
                <a:solidFill>
                  <a:schemeClr val="accent6"/>
                </a:solidFill>
              </a:rPr>
              <a:t> div(</a:t>
            </a:r>
            <a:r>
              <a:rPr lang="en-US" sz="2400" kern="0" spc="-220" dirty="0" err="1">
                <a:solidFill>
                  <a:schemeClr val="accent6"/>
                </a:solidFill>
              </a:rPr>
              <a:t>x,y</a:t>
            </a:r>
            <a:r>
              <a:rPr lang="en-US" sz="2400" kern="0" spc="-220" dirty="0">
                <a:solidFill>
                  <a:schemeClr val="accent6"/>
                </a:solidFill>
              </a:rPr>
              <a:t>) = x/y </a:t>
            </a:r>
          </a:p>
          <a:p>
            <a:pPr marL="12700" marR="5080"/>
            <a:r>
              <a:rPr lang="en-US" sz="2400" kern="0" spc="-220" dirty="0">
                <a:solidFill>
                  <a:schemeClr val="accent6"/>
                </a:solidFill>
              </a:rPr>
              <a:t> div1(y) = div(1,y) = 1/y;</a:t>
            </a:r>
          </a:p>
          <a:p>
            <a:pPr marL="12700" marR="5080"/>
            <a:endParaRPr lang="en-US" sz="2400" kern="0" spc="-220" dirty="0">
              <a:solidFill>
                <a:schemeClr val="accent6"/>
              </a:solidFill>
            </a:endParaRPr>
          </a:p>
          <a:p>
            <a:pPr marL="12700" marR="5080"/>
            <a:r>
              <a:rPr lang="en-US" sz="2400" kern="0" spc="-220" dirty="0">
                <a:solidFill>
                  <a:schemeClr val="accent6"/>
                </a:solidFill>
              </a:rPr>
              <a:t> Basically, Partial application tends to produce functions that have an arbitrary number of arguments &amp; the transformed functions usually have a lot of differences from the original one.</a:t>
            </a:r>
          </a:p>
        </p:txBody>
      </p:sp>
    </p:spTree>
    <p:extLst>
      <p:ext uri="{BB962C8B-B14F-4D97-AF65-F5344CB8AC3E}">
        <p14:creationId xmlns:p14="http://schemas.microsoft.com/office/powerpoint/2010/main" val="2573830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2842736"/>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 more practical example – </a:t>
            </a:r>
          </a:p>
          <a:p>
            <a:pPr marL="12700" marR="5080"/>
            <a:r>
              <a:rPr lang="en-IN" sz="1200" dirty="0">
                <a:hlinkClick r:id="rId7"/>
              </a:rPr>
              <a:t>DDD-Based-Enterprise-Application-Framework/Infrastructure/Concurrency/Synchronization/</a:t>
            </a:r>
            <a:r>
              <a:rPr lang="en-IN" sz="1200" dirty="0" err="1">
                <a:hlinkClick r:id="rId7"/>
              </a:rPr>
              <a:t>SharedDataProtection</a:t>
            </a:r>
            <a:r>
              <a:rPr lang="en-IN" sz="1200" dirty="0">
                <a:hlinkClick r:id="rId7"/>
              </a:rPr>
              <a:t>/</a:t>
            </a:r>
            <a:r>
              <a:rPr lang="en-IN" sz="1200" dirty="0" err="1">
                <a:hlinkClick r:id="rId7"/>
              </a:rPr>
              <a:t>BaseLocking.cs</a:t>
            </a:r>
            <a:r>
              <a:rPr lang="en-IN" sz="1200" dirty="0">
                <a:hlinkClick r:id="rId7"/>
              </a:rPr>
              <a:t> at master · sandipray63in/DDD-Based-Enterprise-Application-Framework · GitHub</a:t>
            </a:r>
            <a:r>
              <a:rPr lang="en-US" sz="2000" kern="0" spc="-220" dirty="0">
                <a:solidFill>
                  <a:schemeClr val="accent6"/>
                </a:solidFill>
              </a:rPr>
              <a:t> </a:t>
            </a:r>
            <a:r>
              <a:rPr lang="en-US" sz="2400" kern="0" spc="-220" dirty="0">
                <a:solidFill>
                  <a:schemeClr val="accent6"/>
                </a:solidFill>
              </a:rPr>
              <a:t> </a:t>
            </a:r>
          </a:p>
        </p:txBody>
      </p:sp>
    </p:spTree>
    <p:extLst>
      <p:ext uri="{BB962C8B-B14F-4D97-AF65-F5344CB8AC3E}">
        <p14:creationId xmlns:p14="http://schemas.microsoft.com/office/powerpoint/2010/main" val="2764692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981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8288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728711020"/>
              </p:ext>
            </p:extLst>
          </p:nvPr>
        </p:nvGraphicFramePr>
        <p:xfrm>
          <a:off x="275300" y="76200"/>
          <a:ext cx="87163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bject 2">
            <a:extLst>
              <a:ext uri="{FF2B5EF4-FFF2-40B4-BE49-F238E27FC236}">
                <a16:creationId xmlns:a16="http://schemas.microsoft.com/office/drawing/2014/main" id="{F2BAD3BE-7386-B1C5-A67C-0043E1605354}"/>
              </a:ext>
            </a:extLst>
          </p:cNvPr>
          <p:cNvSpPr txBox="1">
            <a:spLocks/>
          </p:cNvSpPr>
          <p:nvPr/>
        </p:nvSpPr>
        <p:spPr>
          <a:xfrm>
            <a:off x="442863" y="2115741"/>
            <a:ext cx="8624937" cy="184665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Encapsulation</a:t>
            </a:r>
          </a:p>
          <a:p>
            <a:pPr marL="12700" marR="5080"/>
            <a:r>
              <a:rPr lang="en-US" sz="2000" kern="0" spc="-220" dirty="0">
                <a:solidFill>
                  <a:schemeClr val="accent6"/>
                </a:solidFill>
              </a:rPr>
              <a:t>Abstraction</a:t>
            </a:r>
          </a:p>
          <a:p>
            <a:pPr marL="12700" marR="5080"/>
            <a:r>
              <a:rPr lang="en-US" sz="2000" kern="0" spc="-220" dirty="0">
                <a:solidFill>
                  <a:schemeClr val="accent6"/>
                </a:solidFill>
              </a:rPr>
              <a:t>Inheritance</a:t>
            </a:r>
          </a:p>
          <a:p>
            <a:pPr marL="12700" marR="5080"/>
            <a:r>
              <a:rPr lang="en-US" sz="2000" kern="0" spc="-220" dirty="0">
                <a:solidFill>
                  <a:schemeClr val="accent6"/>
                </a:solidFill>
              </a:rPr>
              <a:t>Polymorphism</a:t>
            </a:r>
          </a:p>
          <a:p>
            <a:pPr marL="12700" marR="5080"/>
            <a:r>
              <a:rPr lang="en-US" sz="2000" kern="0" spc="-220" dirty="0">
                <a:solidFill>
                  <a:schemeClr val="accent6"/>
                </a:solidFill>
              </a:rPr>
              <a:t>Coupling &amp; Cohesion</a:t>
            </a:r>
          </a:p>
          <a:p>
            <a:pPr marL="12700" marR="5080"/>
            <a:r>
              <a:rPr lang="en-US" sz="2000" kern="0" spc="-220" dirty="0">
                <a:solidFill>
                  <a:schemeClr val="accent6"/>
                </a:solidFill>
              </a:rPr>
              <a:t>Association vs Aggregation vs Composition</a:t>
            </a:r>
          </a:p>
        </p:txBody>
      </p:sp>
      <p:sp>
        <p:nvSpPr>
          <p:cNvPr id="2" name="object 2">
            <a:extLst>
              <a:ext uri="{FF2B5EF4-FFF2-40B4-BE49-F238E27FC236}">
                <a16:creationId xmlns:a16="http://schemas.microsoft.com/office/drawing/2014/main" id="{0402884A-1686-4B3B-5C91-0F9630C5B17E}"/>
              </a:ext>
            </a:extLst>
          </p:cNvPr>
          <p:cNvSpPr txBox="1">
            <a:spLocks/>
          </p:cNvSpPr>
          <p:nvPr/>
        </p:nvSpPr>
        <p:spPr>
          <a:xfrm>
            <a:off x="381000" y="4038600"/>
            <a:ext cx="8624937" cy="92333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 Check in google once - </a:t>
            </a:r>
            <a:r>
              <a:rPr lang="en-US" sz="2000" kern="0" spc="-220" dirty="0">
                <a:solidFill>
                  <a:schemeClr val="accent6"/>
                </a:solidFill>
              </a:rPr>
              <a:t> </a:t>
            </a:r>
          </a:p>
          <a:p>
            <a:pPr marL="12700" marR="5080"/>
            <a:r>
              <a:rPr lang="en-US" sz="2000" kern="0" spc="-220" dirty="0">
                <a:solidFill>
                  <a:schemeClr val="accent6"/>
                </a:solidFill>
              </a:rPr>
              <a:t> Diamond Problem</a:t>
            </a:r>
          </a:p>
          <a:p>
            <a:pPr marL="12700" marR="5080"/>
            <a:r>
              <a:rPr lang="en-US" sz="2000" kern="0" spc="-220" dirty="0">
                <a:solidFill>
                  <a:schemeClr val="accent6"/>
                </a:solidFill>
              </a:rPr>
              <a:t> virtual &amp; new in C#</a:t>
            </a:r>
          </a:p>
        </p:txBody>
      </p:sp>
      <p:sp>
        <p:nvSpPr>
          <p:cNvPr id="3" name="object 2">
            <a:extLst>
              <a:ext uri="{FF2B5EF4-FFF2-40B4-BE49-F238E27FC236}">
                <a16:creationId xmlns:a16="http://schemas.microsoft.com/office/drawing/2014/main" id="{683B5D7E-6BFE-F8D9-9689-369269279AA6}"/>
              </a:ext>
            </a:extLst>
          </p:cNvPr>
          <p:cNvSpPr txBox="1">
            <a:spLocks/>
          </p:cNvSpPr>
          <p:nvPr/>
        </p:nvSpPr>
        <p:spPr>
          <a:xfrm>
            <a:off x="366663" y="5020270"/>
            <a:ext cx="8624937" cy="61555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 For Further Exploration - </a:t>
            </a:r>
            <a:r>
              <a:rPr lang="en-US" sz="2000" kern="0" spc="-220" dirty="0">
                <a:solidFill>
                  <a:schemeClr val="accent6"/>
                </a:solidFill>
              </a:rPr>
              <a:t> </a:t>
            </a:r>
          </a:p>
          <a:p>
            <a:pPr marL="12700" marR="5080"/>
            <a:r>
              <a:rPr lang="en-US" sz="2000" kern="0" spc="-220" dirty="0">
                <a:solidFill>
                  <a:schemeClr val="accent6"/>
                </a:solidFill>
              </a:rPr>
              <a:t> </a:t>
            </a:r>
            <a:r>
              <a:rPr lang="en-IN" sz="1200" dirty="0">
                <a:hlinkClick r:id="rId7"/>
              </a:rPr>
              <a:t> Software Principles Post | LinkedIn</a:t>
            </a:r>
            <a:r>
              <a:rPr lang="en-US" sz="2000" kern="0" spc="-220" dirty="0">
                <a:solidFill>
                  <a:schemeClr val="accent6"/>
                </a:solidFill>
              </a:rPr>
              <a:t> </a:t>
            </a:r>
          </a:p>
        </p:txBody>
      </p:sp>
    </p:spTree>
    <p:extLst>
      <p:ext uri="{BB962C8B-B14F-4D97-AF65-F5344CB8AC3E}">
        <p14:creationId xmlns:p14="http://schemas.microsoft.com/office/powerpoint/2010/main" val="3819043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856462138"/>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366663" y="2971800"/>
            <a:ext cx="8624937" cy="55399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 practical example – </a:t>
            </a:r>
          </a:p>
          <a:p>
            <a:pPr marL="12700" marR="5080"/>
            <a:r>
              <a:rPr lang="en-US" sz="1200" dirty="0" err="1">
                <a:hlinkClick r:id="rId7"/>
              </a:rPr>
              <a:t>Memoization</a:t>
            </a:r>
            <a:r>
              <a:rPr lang="en-US" sz="1200" dirty="0">
                <a:hlinkClick r:id="rId7"/>
              </a:rPr>
              <a:t>, a useful pattern for quick optimization - Event-Driven.io</a:t>
            </a:r>
            <a:r>
              <a:rPr lang="en-US" sz="1200" dirty="0"/>
              <a:t> </a:t>
            </a:r>
            <a:endParaRPr lang="en-US" sz="2400" kern="0" spc="-220" dirty="0">
              <a:solidFill>
                <a:schemeClr val="accent6"/>
              </a:solidFill>
            </a:endParaRPr>
          </a:p>
        </p:txBody>
      </p:sp>
    </p:spTree>
    <p:extLst>
      <p:ext uri="{BB962C8B-B14F-4D97-AF65-F5344CB8AC3E}">
        <p14:creationId xmlns:p14="http://schemas.microsoft.com/office/powerpoint/2010/main" val="2658619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475198427"/>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2362200"/>
            <a:ext cx="8624937" cy="266226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 References – </a:t>
            </a:r>
          </a:p>
          <a:p>
            <a:pPr marL="12700" marR="5080"/>
            <a:r>
              <a:rPr lang="en-US" sz="2400" kern="0" spc="-220" dirty="0">
                <a:solidFill>
                  <a:schemeClr val="accent2"/>
                </a:solidFill>
              </a:rPr>
              <a:t> </a:t>
            </a:r>
            <a:r>
              <a:rPr lang="en-US" sz="1400" dirty="0">
                <a:hlinkClick r:id="rId7"/>
              </a:rPr>
              <a:t>What's the best way to balance functional programming design trade-offs?</a:t>
            </a:r>
            <a:r>
              <a:rPr lang="en-US" sz="1400" dirty="0"/>
              <a:t>                                                                                                   </a:t>
            </a:r>
            <a:endParaRPr lang="en-US" sz="2400" kern="0" spc="-220" dirty="0">
              <a:solidFill>
                <a:schemeClr val="accent2"/>
              </a:solidFill>
            </a:endParaRPr>
          </a:p>
          <a:p>
            <a:pPr marL="12700" marR="5080"/>
            <a:r>
              <a:rPr lang="en-US" sz="2000" kern="0" spc="-220">
                <a:solidFill>
                  <a:schemeClr val="accent6"/>
                </a:solidFill>
              </a:rPr>
              <a:t> </a:t>
            </a:r>
            <a:r>
              <a:rPr lang="en-US" sz="1500" dirty="0">
                <a:hlinkClick r:id="rId8"/>
              </a:rPr>
              <a:t>Functors and Monads in C#</a:t>
            </a:r>
            <a:endParaRPr lang="en-US" sz="1500" dirty="0"/>
          </a:p>
          <a:p>
            <a:pPr marL="12700" marR="5080"/>
            <a:endParaRPr lang="en-US" sz="1500" kern="0" spc="-220" dirty="0">
              <a:solidFill>
                <a:schemeClr val="accent6"/>
              </a:solidFill>
            </a:endParaRPr>
          </a:p>
          <a:p>
            <a:pPr marL="12700" marR="5080"/>
            <a:r>
              <a:rPr lang="en-US" sz="1500" kern="0" spc="-220" dirty="0">
                <a:solidFill>
                  <a:schemeClr val="accent6"/>
                </a:solidFill>
              </a:rPr>
              <a:t>  </a:t>
            </a:r>
            <a:r>
              <a:rPr lang="en-US" sz="1500" dirty="0" err="1">
                <a:hlinkClick r:id="rId9"/>
              </a:rPr>
              <a:t>Dixin's</a:t>
            </a:r>
            <a:r>
              <a:rPr lang="en-US" sz="1500" dirty="0">
                <a:hlinkClick r:id="rId9"/>
              </a:rPr>
              <a:t> Blog - Category Theory via C# (2) Monoid</a:t>
            </a:r>
            <a:endParaRPr lang="en-US" sz="1500" dirty="0"/>
          </a:p>
          <a:p>
            <a:pPr marL="12700" marR="5080"/>
            <a:endParaRPr lang="en-US" sz="1500" dirty="0"/>
          </a:p>
          <a:p>
            <a:pPr marL="12700" marR="5080"/>
            <a:r>
              <a:rPr lang="en-US" sz="1500" kern="0" spc="-220" dirty="0">
                <a:solidFill>
                  <a:schemeClr val="accent6"/>
                </a:solidFill>
              </a:rPr>
              <a:t>  </a:t>
            </a:r>
            <a:r>
              <a:rPr lang="en-IN" sz="1500" dirty="0">
                <a:hlinkClick r:id="rId10"/>
              </a:rPr>
              <a:t>Functional-Programming/haskell/Functional_Programming_Concepts.org at master · </a:t>
            </a:r>
            <a:r>
              <a:rPr lang="en-IN" sz="1500" dirty="0" err="1">
                <a:hlinkClick r:id="rId10"/>
              </a:rPr>
              <a:t>caiorss</a:t>
            </a:r>
            <a:r>
              <a:rPr lang="en-IN" sz="1500" dirty="0">
                <a:hlinkClick r:id="rId10"/>
              </a:rPr>
              <a:t>/Functional-Programming · GitHub</a:t>
            </a:r>
            <a:endParaRPr lang="en-IN" sz="1500" dirty="0"/>
          </a:p>
          <a:p>
            <a:pPr marL="12700" marR="5080"/>
            <a:endParaRPr lang="en-US" sz="1500" kern="0" spc="-220" dirty="0">
              <a:solidFill>
                <a:schemeClr val="accent6"/>
              </a:solidFill>
            </a:endParaRPr>
          </a:p>
          <a:p>
            <a:pPr marL="12700" marR="5080"/>
            <a:r>
              <a:rPr lang="en-US" sz="1500" dirty="0">
                <a:hlinkClick r:id="rId11"/>
              </a:rPr>
              <a:t> Functional Programming Design Patterns | F# for fun and profit</a:t>
            </a:r>
            <a:r>
              <a:rPr lang="en-US" sz="1500" dirty="0"/>
              <a:t>  </a:t>
            </a:r>
            <a:endParaRPr lang="en-US" sz="1500" kern="0" spc="-220" dirty="0">
              <a:solidFill>
                <a:schemeClr val="accent6"/>
              </a:solidFill>
            </a:endParaRPr>
          </a:p>
        </p:txBody>
      </p:sp>
    </p:spTree>
    <p:extLst>
      <p:ext uri="{BB962C8B-B14F-4D97-AF65-F5344CB8AC3E}">
        <p14:creationId xmlns:p14="http://schemas.microsoft.com/office/powerpoint/2010/main" val="728319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755361144"/>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600200"/>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Const –</a:t>
            </a:r>
            <a:r>
              <a:rPr lang="en-US" sz="2400" kern="0" spc="-220" dirty="0">
                <a:solidFill>
                  <a:schemeClr val="accent6"/>
                </a:solidFill>
              </a:rPr>
              <a:t> </a:t>
            </a:r>
          </a:p>
          <a:p>
            <a:pPr marL="12700" marR="5080"/>
            <a:r>
              <a:rPr lang="en-US" sz="2400" kern="0" spc="-220" dirty="0">
                <a:solidFill>
                  <a:schemeClr val="accent6"/>
                </a:solidFill>
              </a:rPr>
              <a:t>A const once initialized cannot be changed </a:t>
            </a:r>
          </a:p>
        </p:txBody>
      </p:sp>
      <p:sp>
        <p:nvSpPr>
          <p:cNvPr id="3" name="object 2">
            <a:extLst>
              <a:ext uri="{FF2B5EF4-FFF2-40B4-BE49-F238E27FC236}">
                <a16:creationId xmlns:a16="http://schemas.microsoft.com/office/drawing/2014/main" id="{E4025663-C6BB-C173-C59A-9BA551A1E4BE}"/>
              </a:ext>
            </a:extLst>
          </p:cNvPr>
          <p:cNvSpPr txBox="1">
            <a:spLocks/>
          </p:cNvSpPr>
          <p:nvPr/>
        </p:nvSpPr>
        <p:spPr>
          <a:xfrm>
            <a:off x="304800" y="3006804"/>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err="1">
                <a:solidFill>
                  <a:schemeClr val="accent2"/>
                </a:solidFill>
              </a:rPr>
              <a:t>ReadOnly</a:t>
            </a:r>
            <a:r>
              <a:rPr lang="en-US" sz="2400" kern="0" spc="-220" dirty="0">
                <a:solidFill>
                  <a:schemeClr val="accent2"/>
                </a:solidFill>
              </a:rPr>
              <a:t>–</a:t>
            </a:r>
            <a:r>
              <a:rPr lang="en-US" sz="2400" kern="0" spc="-220" dirty="0">
                <a:solidFill>
                  <a:schemeClr val="accent6"/>
                </a:solidFill>
              </a:rPr>
              <a:t> </a:t>
            </a:r>
          </a:p>
          <a:p>
            <a:pPr marL="12700" marR="5080"/>
            <a:r>
              <a:rPr lang="en-US" sz="2400" kern="0" spc="-220" dirty="0">
                <a:solidFill>
                  <a:schemeClr val="accent6"/>
                </a:solidFill>
              </a:rPr>
              <a:t>It can be set only in 2 places – </a:t>
            </a:r>
          </a:p>
          <a:p>
            <a:pPr marL="12700" marR="5080"/>
            <a:r>
              <a:rPr lang="en-US" sz="2400" kern="0" spc="-220" dirty="0">
                <a:solidFill>
                  <a:schemeClr val="accent6"/>
                </a:solidFill>
              </a:rPr>
              <a:t> 1) While declaration at class level for initialization</a:t>
            </a:r>
          </a:p>
          <a:p>
            <a:pPr marL="12700" marR="5080"/>
            <a:r>
              <a:rPr lang="en-US" sz="2400" kern="0" spc="-220" dirty="0">
                <a:solidFill>
                  <a:schemeClr val="accent6"/>
                </a:solidFill>
              </a:rPr>
              <a:t> 2) Within a constructor</a:t>
            </a:r>
          </a:p>
        </p:txBody>
      </p:sp>
    </p:spTree>
    <p:extLst>
      <p:ext uri="{BB962C8B-B14F-4D97-AF65-F5344CB8AC3E}">
        <p14:creationId xmlns:p14="http://schemas.microsoft.com/office/powerpoint/2010/main" val="2581465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926297392"/>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524000"/>
            <a:ext cx="8624937" cy="369331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A static class doesn’t need to be instantiated &amp; the methods and properties can be accessed via the Class name only</a:t>
            </a:r>
          </a:p>
          <a:p>
            <a:pPr marL="12700" marR="5080"/>
            <a:r>
              <a:rPr lang="en-US" sz="2400" kern="0" spc="-220" dirty="0">
                <a:solidFill>
                  <a:schemeClr val="accent6"/>
                </a:solidFill>
              </a:rPr>
              <a:t> Also, if a static variable is changed at some place then that change gets reflected across all the other places wherever it is used</a:t>
            </a:r>
          </a:p>
          <a:p>
            <a:pPr marL="12700" marR="5080"/>
            <a:endParaRPr lang="en-US" sz="2400" kern="0" spc="-220" dirty="0">
              <a:solidFill>
                <a:schemeClr val="accent6"/>
              </a:solidFill>
            </a:endParaRPr>
          </a:p>
          <a:p>
            <a:pPr marL="12700" marR="5080"/>
            <a:r>
              <a:rPr lang="en-US" sz="2400" kern="0" spc="-220" dirty="0">
                <a:solidFill>
                  <a:schemeClr val="accent6"/>
                </a:solidFill>
              </a:rPr>
              <a:t>But static variables can cause Threading &amp; Memory issues</a:t>
            </a:r>
          </a:p>
          <a:p>
            <a:pPr marL="12700" marR="5080"/>
            <a:endParaRPr lang="en-US" sz="2400" kern="0" spc="-220" dirty="0">
              <a:solidFill>
                <a:schemeClr val="accent6"/>
              </a:solidFill>
            </a:endParaRPr>
          </a:p>
          <a:p>
            <a:pPr marL="12700" marR="5080"/>
            <a:r>
              <a:rPr lang="en-US" sz="2400" kern="0" spc="-220" dirty="0">
                <a:solidFill>
                  <a:schemeClr val="accent6"/>
                </a:solidFill>
              </a:rPr>
              <a:t>Also, What’s the relation between static variables &amp; </a:t>
            </a:r>
            <a:r>
              <a:rPr lang="en-US" sz="2400" kern="0" spc="-220" dirty="0" err="1">
                <a:solidFill>
                  <a:schemeClr val="accent6"/>
                </a:solidFill>
              </a:rPr>
              <a:t>AppDomain</a:t>
            </a:r>
            <a:r>
              <a:rPr lang="en-US" sz="2400" kern="0" spc="-220" dirty="0">
                <a:solidFill>
                  <a:schemeClr val="accent6"/>
                </a:solidFill>
              </a:rPr>
              <a:t> in .NET?</a:t>
            </a:r>
          </a:p>
        </p:txBody>
      </p:sp>
    </p:spTree>
    <p:extLst>
      <p:ext uri="{BB962C8B-B14F-4D97-AF65-F5344CB8AC3E}">
        <p14:creationId xmlns:p14="http://schemas.microsoft.com/office/powerpoint/2010/main" val="3181181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4062382514"/>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600200"/>
            <a:ext cx="8624937" cy="332398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Static variables are per </a:t>
            </a:r>
            <a:r>
              <a:rPr lang="en-US" sz="2400" kern="0" spc="-220" dirty="0" err="1">
                <a:solidFill>
                  <a:schemeClr val="accent6"/>
                </a:solidFill>
              </a:rPr>
              <a:t>AppDomain</a:t>
            </a:r>
            <a:r>
              <a:rPr lang="en-US" sz="2400" kern="0" spc="-220" dirty="0">
                <a:solidFill>
                  <a:schemeClr val="accent6"/>
                </a:solidFill>
              </a:rPr>
              <a:t> in .NET</a:t>
            </a:r>
          </a:p>
          <a:p>
            <a:pPr marL="12700" marR="5080"/>
            <a:endParaRPr lang="en-US" sz="2400" kern="0" spc="-220" dirty="0">
              <a:solidFill>
                <a:schemeClr val="accent6"/>
              </a:solidFill>
            </a:endParaRPr>
          </a:p>
          <a:p>
            <a:pPr marL="12700" marR="5080"/>
            <a:r>
              <a:rPr lang="en-US" sz="2400" kern="0" spc="-220" dirty="0">
                <a:solidFill>
                  <a:schemeClr val="accent6"/>
                </a:solidFill>
              </a:rPr>
              <a:t>But then what’s an </a:t>
            </a:r>
            <a:r>
              <a:rPr lang="en-US" sz="2400" kern="0" spc="-220" dirty="0" err="1">
                <a:solidFill>
                  <a:schemeClr val="accent6"/>
                </a:solidFill>
              </a:rPr>
              <a:t>AppDomain</a:t>
            </a:r>
            <a:r>
              <a:rPr lang="en-US" sz="2400" kern="0" spc="-220" dirty="0">
                <a:solidFill>
                  <a:schemeClr val="accent6"/>
                </a:solidFill>
              </a:rPr>
              <a:t>?</a:t>
            </a:r>
          </a:p>
          <a:p>
            <a:pPr marL="12700" marR="5080"/>
            <a:r>
              <a:rPr lang="en-US" sz="2400" kern="0" spc="-220" dirty="0">
                <a:solidFill>
                  <a:schemeClr val="accent6"/>
                </a:solidFill>
              </a:rPr>
              <a:t>An </a:t>
            </a:r>
            <a:r>
              <a:rPr lang="en-US" sz="2400" kern="0" spc="-220" dirty="0" err="1">
                <a:solidFill>
                  <a:schemeClr val="accent6"/>
                </a:solidFill>
              </a:rPr>
              <a:t>AppDomain</a:t>
            </a:r>
            <a:r>
              <a:rPr lang="en-US" sz="2400" kern="0" spc="-220" dirty="0">
                <a:solidFill>
                  <a:schemeClr val="accent6"/>
                </a:solidFill>
              </a:rPr>
              <a:t> basically provides an isolated region in which code runs inside of a process</a:t>
            </a:r>
          </a:p>
          <a:p>
            <a:pPr marL="12700" marR="5080"/>
            <a:endParaRPr lang="en-US" sz="2400" kern="0" spc="-220" dirty="0">
              <a:solidFill>
                <a:schemeClr val="accent6"/>
              </a:solidFill>
            </a:endParaRPr>
          </a:p>
          <a:p>
            <a:pPr marL="12700" marR="5080"/>
            <a:endParaRPr lang="en-US" sz="2400" kern="0" spc="-220" dirty="0">
              <a:solidFill>
                <a:schemeClr val="accent6"/>
              </a:solidFill>
            </a:endParaRPr>
          </a:p>
          <a:p>
            <a:pPr marL="12700" marR="5080"/>
            <a:r>
              <a:rPr lang="en-US" sz="2400" kern="0" spc="-220" dirty="0">
                <a:solidFill>
                  <a:schemeClr val="accent6"/>
                </a:solidFill>
              </a:rPr>
              <a:t>What are the use cases where we might need to create our own </a:t>
            </a:r>
            <a:r>
              <a:rPr lang="en-US" sz="2400" kern="0" spc="-220" dirty="0" err="1">
                <a:solidFill>
                  <a:schemeClr val="accent6"/>
                </a:solidFill>
              </a:rPr>
              <a:t>AppDomain</a:t>
            </a:r>
            <a:r>
              <a:rPr lang="en-US" sz="2400" kern="0" spc="-220" dirty="0">
                <a:solidFill>
                  <a:schemeClr val="accent6"/>
                </a:solidFill>
              </a:rPr>
              <a:t>?</a:t>
            </a:r>
          </a:p>
        </p:txBody>
      </p:sp>
    </p:spTree>
    <p:extLst>
      <p:ext uri="{BB962C8B-B14F-4D97-AF65-F5344CB8AC3E}">
        <p14:creationId xmlns:p14="http://schemas.microsoft.com/office/powerpoint/2010/main" val="3996962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600200"/>
            <a:ext cx="8624937" cy="480131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Some custom </a:t>
            </a:r>
            <a:r>
              <a:rPr lang="en-US" sz="2400" kern="0" spc="-220" dirty="0" err="1">
                <a:solidFill>
                  <a:schemeClr val="accent2"/>
                </a:solidFill>
              </a:rPr>
              <a:t>AppDomain</a:t>
            </a:r>
            <a:r>
              <a:rPr lang="en-US" sz="2400" kern="0" spc="-220" dirty="0">
                <a:solidFill>
                  <a:schemeClr val="accent2"/>
                </a:solidFill>
              </a:rPr>
              <a:t> Use Cases – </a:t>
            </a:r>
          </a:p>
          <a:p>
            <a:pPr marL="469900" marR="5080" indent="-457200">
              <a:buAutoNum type="arabicParenR"/>
            </a:pPr>
            <a:r>
              <a:rPr lang="en-US" sz="2000" kern="0" spc="-220" dirty="0">
                <a:solidFill>
                  <a:schemeClr val="accent6"/>
                </a:solidFill>
              </a:rPr>
              <a:t>Once a </a:t>
            </a:r>
            <a:r>
              <a:rPr lang="en-US" sz="2000" kern="0" spc="-220" dirty="0" err="1">
                <a:solidFill>
                  <a:schemeClr val="accent6"/>
                </a:solidFill>
              </a:rPr>
              <a:t>dll</a:t>
            </a:r>
            <a:r>
              <a:rPr lang="en-US" sz="2000" kern="0" spc="-220" dirty="0">
                <a:solidFill>
                  <a:schemeClr val="accent6"/>
                </a:solidFill>
              </a:rPr>
              <a:t> is loaded in default/main </a:t>
            </a:r>
            <a:r>
              <a:rPr lang="en-US" sz="2000" kern="0" spc="-220" dirty="0" err="1">
                <a:solidFill>
                  <a:schemeClr val="accent6"/>
                </a:solidFill>
              </a:rPr>
              <a:t>AppDomain</a:t>
            </a:r>
            <a:r>
              <a:rPr lang="en-US" sz="2000" kern="0" spc="-220" dirty="0">
                <a:solidFill>
                  <a:schemeClr val="accent6"/>
                </a:solidFill>
              </a:rPr>
              <a:t>, it cannot be unloaded. But if you create your own </a:t>
            </a:r>
            <a:r>
              <a:rPr lang="en-US" sz="2000" kern="0" spc="-220" dirty="0" err="1">
                <a:solidFill>
                  <a:schemeClr val="accent6"/>
                </a:solidFill>
              </a:rPr>
              <a:t>AppDomain</a:t>
            </a:r>
            <a:r>
              <a:rPr lang="en-US" sz="2000" kern="0" spc="-220" dirty="0">
                <a:solidFill>
                  <a:schemeClr val="accent6"/>
                </a:solidFill>
              </a:rPr>
              <a:t> and load a </a:t>
            </a:r>
            <a:r>
              <a:rPr lang="en-US" sz="2000" kern="0" spc="-220" dirty="0" err="1">
                <a:solidFill>
                  <a:schemeClr val="accent6"/>
                </a:solidFill>
              </a:rPr>
              <a:t>dll</a:t>
            </a:r>
            <a:r>
              <a:rPr lang="en-US" sz="2000" kern="0" spc="-220" dirty="0">
                <a:solidFill>
                  <a:schemeClr val="accent6"/>
                </a:solidFill>
              </a:rPr>
              <a:t> in it, you can unload the </a:t>
            </a:r>
            <a:r>
              <a:rPr lang="en-US" sz="2000" kern="0" spc="-220" dirty="0" err="1">
                <a:solidFill>
                  <a:schemeClr val="accent6"/>
                </a:solidFill>
              </a:rPr>
              <a:t>dll</a:t>
            </a:r>
            <a:r>
              <a:rPr lang="en-US" sz="2000" kern="0" spc="-220" dirty="0">
                <a:solidFill>
                  <a:schemeClr val="accent6"/>
                </a:solidFill>
              </a:rPr>
              <a:t> from it if needed.</a:t>
            </a:r>
          </a:p>
          <a:p>
            <a:pPr marL="469900" marR="5080" indent="-457200">
              <a:buAutoNum type="arabicParenR"/>
            </a:pPr>
            <a:endParaRPr lang="en-US" sz="2000" kern="0" spc="-220" dirty="0">
              <a:solidFill>
                <a:schemeClr val="accent6"/>
              </a:solidFill>
            </a:endParaRPr>
          </a:p>
          <a:p>
            <a:pPr marL="469900" marR="5080" indent="-457200">
              <a:buAutoNum type="arabicParenR"/>
            </a:pPr>
            <a:r>
              <a:rPr lang="en-US" sz="2000" kern="0" spc="-220" dirty="0">
                <a:solidFill>
                  <a:schemeClr val="accent6"/>
                </a:solidFill>
              </a:rPr>
              <a:t>Another example – Port Scanner</a:t>
            </a:r>
          </a:p>
          <a:p>
            <a:pPr marL="12700" marR="5080"/>
            <a:r>
              <a:rPr lang="en-US" sz="2000" kern="0" spc="-220" dirty="0">
                <a:solidFill>
                  <a:schemeClr val="accent6"/>
                </a:solidFill>
              </a:rPr>
              <a:t>       Requirement – There are N number of ports and each needs to be scanned in an isolated &amp; secured region/boundary.</a:t>
            </a:r>
          </a:p>
          <a:p>
            <a:pPr marL="12700" marR="5080"/>
            <a:endParaRPr lang="en-US" sz="2000" kern="0" spc="-220" dirty="0">
              <a:solidFill>
                <a:schemeClr val="accent6"/>
              </a:solidFill>
            </a:endParaRPr>
          </a:p>
          <a:p>
            <a:pPr marL="469900" marR="5080" indent="-457200">
              <a:buAutoNum type="arabicParenR" startAt="3"/>
            </a:pPr>
            <a:r>
              <a:rPr lang="en-US" sz="2000" kern="0" spc="-220" dirty="0">
                <a:solidFill>
                  <a:schemeClr val="accent6"/>
                </a:solidFill>
              </a:rPr>
              <a:t>Sandboxed </a:t>
            </a:r>
            <a:r>
              <a:rPr lang="en-US" sz="2000" kern="0" spc="-220" dirty="0" err="1">
                <a:solidFill>
                  <a:schemeClr val="accent6"/>
                </a:solidFill>
              </a:rPr>
              <a:t>AppDomain</a:t>
            </a:r>
            <a:r>
              <a:rPr lang="en-US" sz="2000" kern="0" spc="-220" dirty="0">
                <a:solidFill>
                  <a:schemeClr val="accent6"/>
                </a:solidFill>
              </a:rPr>
              <a:t> for Partially Trusted Code – </a:t>
            </a:r>
          </a:p>
          <a:p>
            <a:pPr marL="12700" marR="5080"/>
            <a:r>
              <a:rPr lang="en-US" sz="2000" kern="0" spc="-220" dirty="0">
                <a:solidFill>
                  <a:schemeClr val="accent6"/>
                </a:solidFill>
              </a:rPr>
              <a:t>        </a:t>
            </a:r>
            <a:r>
              <a:rPr lang="en-US" sz="1500" kern="0" spc="-220" dirty="0">
                <a:solidFill>
                  <a:schemeClr val="accent6"/>
                </a:solidFill>
              </a:rPr>
              <a:t> </a:t>
            </a:r>
            <a:r>
              <a:rPr lang="en-US" sz="1500" dirty="0" err="1">
                <a:hlinkClick r:id="rId7"/>
              </a:rPr>
              <a:t>c#</a:t>
            </a:r>
            <a:r>
              <a:rPr lang="en-US" sz="1500" dirty="0">
                <a:hlinkClick r:id="rId7"/>
              </a:rPr>
              <a:t> - Loading Assembly in sandbox </a:t>
            </a:r>
            <a:r>
              <a:rPr lang="en-US" sz="1500" dirty="0" err="1">
                <a:hlinkClick r:id="rId7"/>
              </a:rPr>
              <a:t>Appdomain</a:t>
            </a:r>
            <a:r>
              <a:rPr lang="en-US" sz="1500" dirty="0">
                <a:hlinkClick r:id="rId7"/>
              </a:rPr>
              <a:t> - </a:t>
            </a:r>
            <a:r>
              <a:rPr lang="en-US" sz="1500" dirty="0" err="1">
                <a:hlinkClick r:id="rId7"/>
              </a:rPr>
              <a:t>SecurityException</a:t>
            </a:r>
            <a:r>
              <a:rPr lang="en-US" sz="1500" dirty="0">
                <a:hlinkClick r:id="rId7"/>
              </a:rPr>
              <a:t> - Stack Overflow</a:t>
            </a:r>
            <a:r>
              <a:rPr lang="en-US" sz="1500" kern="0" spc="-220" dirty="0">
                <a:solidFill>
                  <a:schemeClr val="accent6"/>
                </a:solidFill>
              </a:rPr>
              <a:t>  </a:t>
            </a:r>
          </a:p>
          <a:p>
            <a:pPr marL="12700" marR="5080"/>
            <a:endParaRPr lang="en-US" sz="2000" kern="0" spc="-220" dirty="0">
              <a:solidFill>
                <a:schemeClr val="accent6"/>
              </a:solidFill>
            </a:endParaRPr>
          </a:p>
          <a:p>
            <a:pPr marL="12700" marR="5080"/>
            <a:r>
              <a:rPr lang="en-US" sz="2000" kern="0" spc="-220" dirty="0">
                <a:solidFill>
                  <a:schemeClr val="accent6"/>
                </a:solidFill>
              </a:rPr>
              <a:t>4) Loading multiple versions of same </a:t>
            </a:r>
            <a:r>
              <a:rPr lang="en-US" sz="2000" kern="0" spc="-220" dirty="0" err="1">
                <a:solidFill>
                  <a:schemeClr val="accent6"/>
                </a:solidFill>
              </a:rPr>
              <a:t>dll</a:t>
            </a:r>
            <a:r>
              <a:rPr lang="en-US" sz="2000" kern="0" spc="-220" dirty="0">
                <a:solidFill>
                  <a:schemeClr val="accent6"/>
                </a:solidFill>
              </a:rPr>
              <a:t> using multiple </a:t>
            </a:r>
            <a:r>
              <a:rPr lang="en-US" sz="2000" kern="0" spc="-220" dirty="0" err="1">
                <a:solidFill>
                  <a:schemeClr val="accent6"/>
                </a:solidFill>
              </a:rPr>
              <a:t>AppDomains</a:t>
            </a:r>
            <a:endParaRPr lang="en-US" sz="2000" kern="0" spc="-220" dirty="0">
              <a:solidFill>
                <a:schemeClr val="accent6"/>
              </a:solidFill>
            </a:endParaRPr>
          </a:p>
          <a:p>
            <a:pPr marL="469900" marR="5080" indent="-457200">
              <a:buAutoNum type="arabicParenR" startAt="3"/>
            </a:pPr>
            <a:endParaRPr lang="en-US" sz="2400" kern="0" spc="-220" dirty="0">
              <a:solidFill>
                <a:schemeClr val="accent6"/>
              </a:solidFill>
            </a:endParaRP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2326409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872421415"/>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2971800"/>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Main usage – </a:t>
            </a:r>
          </a:p>
          <a:p>
            <a:pPr marL="12700" marR="5080"/>
            <a:r>
              <a:rPr lang="en-US" sz="2400" kern="0" spc="-220" dirty="0">
                <a:solidFill>
                  <a:schemeClr val="accent6"/>
                </a:solidFill>
              </a:rPr>
              <a:t>To initialize something at the start-up of an application relevant to that class.</a:t>
            </a: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1873729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4048956264"/>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165622"/>
            <a:ext cx="8624937" cy="480131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Private constructor – </a:t>
            </a:r>
          </a:p>
          <a:p>
            <a:pPr marL="12700" marR="5080"/>
            <a:r>
              <a:rPr lang="en-US" sz="2400" kern="0" spc="-220" dirty="0">
                <a:solidFill>
                  <a:schemeClr val="accent6"/>
                </a:solidFill>
              </a:rPr>
              <a:t>used when you don’t want to allow the user of the class to create the instance</a:t>
            </a:r>
          </a:p>
          <a:p>
            <a:pPr marL="12700" marR="5080"/>
            <a:r>
              <a:rPr lang="en-US" sz="2400" kern="0" spc="-220" dirty="0">
                <a:solidFill>
                  <a:schemeClr val="accent6"/>
                </a:solidFill>
              </a:rPr>
              <a:t>But then how to get an instance of the class from outside the class?</a:t>
            </a:r>
          </a:p>
          <a:p>
            <a:pPr marL="12700" marR="5080"/>
            <a:r>
              <a:rPr lang="en-US" sz="2400" kern="0" spc="-220" dirty="0">
                <a:solidFill>
                  <a:schemeClr val="accent6"/>
                </a:solidFill>
              </a:rPr>
              <a:t>Create the instance within the same class and get the instance using some static property or method</a:t>
            </a:r>
          </a:p>
          <a:p>
            <a:pPr marL="12700" marR="5080"/>
            <a:r>
              <a:rPr lang="en-US" sz="2400" kern="0" spc="-220" dirty="0">
                <a:solidFill>
                  <a:schemeClr val="accent6"/>
                </a:solidFill>
              </a:rPr>
              <a:t>Example</a:t>
            </a:r>
          </a:p>
          <a:p>
            <a:pPr marL="12700" marR="5080"/>
            <a:r>
              <a:rPr lang="en-US" sz="2400" kern="0" spc="-220" dirty="0">
                <a:solidFill>
                  <a:schemeClr val="accent6"/>
                </a:solidFill>
              </a:rPr>
              <a:t> public class </a:t>
            </a:r>
            <a:r>
              <a:rPr lang="en-US" sz="2400" kern="0" spc="-220" dirty="0" err="1">
                <a:solidFill>
                  <a:schemeClr val="accent6"/>
                </a:solidFill>
              </a:rPr>
              <a:t>SomeClass</a:t>
            </a:r>
            <a:r>
              <a:rPr lang="en-US" sz="2400" kern="0" spc="-220" dirty="0">
                <a:solidFill>
                  <a:schemeClr val="accent6"/>
                </a:solidFill>
              </a:rPr>
              <a:t>(){</a:t>
            </a:r>
          </a:p>
          <a:p>
            <a:pPr marL="12700" marR="5080"/>
            <a:r>
              <a:rPr lang="en-US" sz="2400" kern="0" spc="-220" dirty="0">
                <a:solidFill>
                  <a:schemeClr val="accent6"/>
                </a:solidFill>
              </a:rPr>
              <a:t>    private </a:t>
            </a:r>
            <a:r>
              <a:rPr lang="en-US" sz="2400" kern="0" spc="-220" dirty="0" err="1">
                <a:solidFill>
                  <a:schemeClr val="accent6"/>
                </a:solidFill>
              </a:rPr>
              <a:t>SomeClass</a:t>
            </a:r>
            <a:r>
              <a:rPr lang="en-US" sz="2400" kern="0" spc="-220" dirty="0">
                <a:solidFill>
                  <a:schemeClr val="accent6"/>
                </a:solidFill>
              </a:rPr>
              <a:t>(){}</a:t>
            </a:r>
          </a:p>
          <a:p>
            <a:pPr marL="12700" marR="5080"/>
            <a:r>
              <a:rPr lang="en-US" sz="2400" kern="0" spc="-220" dirty="0">
                <a:solidFill>
                  <a:schemeClr val="accent6"/>
                </a:solidFill>
              </a:rPr>
              <a:t>    public static </a:t>
            </a:r>
            <a:r>
              <a:rPr lang="en-US" sz="2400" kern="0" spc="-220" dirty="0" err="1">
                <a:solidFill>
                  <a:schemeClr val="accent6"/>
                </a:solidFill>
              </a:rPr>
              <a:t>SomeClass</a:t>
            </a:r>
            <a:r>
              <a:rPr lang="en-US" sz="2400" kern="0" spc="-220" dirty="0">
                <a:solidFill>
                  <a:schemeClr val="accent6"/>
                </a:solidFill>
              </a:rPr>
              <a:t> </a:t>
            </a:r>
            <a:r>
              <a:rPr lang="en-US" sz="2400" kern="0" spc="-220" dirty="0" err="1">
                <a:solidFill>
                  <a:schemeClr val="accent6"/>
                </a:solidFill>
              </a:rPr>
              <a:t>GetSomeClassInstance</a:t>
            </a:r>
            <a:r>
              <a:rPr lang="en-US" sz="2400" kern="0" spc="-220" dirty="0">
                <a:solidFill>
                  <a:schemeClr val="accent6"/>
                </a:solidFill>
              </a:rPr>
              <a:t>(){</a:t>
            </a:r>
          </a:p>
          <a:p>
            <a:pPr marL="12700" marR="5080"/>
            <a:r>
              <a:rPr lang="en-US" sz="2400" kern="0" spc="-220" dirty="0">
                <a:solidFill>
                  <a:schemeClr val="accent6"/>
                </a:solidFill>
              </a:rPr>
              <a:t>       return new </a:t>
            </a:r>
            <a:r>
              <a:rPr lang="en-US" sz="2400" kern="0" spc="-220" dirty="0" err="1">
                <a:solidFill>
                  <a:schemeClr val="accent6"/>
                </a:solidFill>
              </a:rPr>
              <a:t>SomeClass</a:t>
            </a:r>
            <a:r>
              <a:rPr lang="en-US" sz="2400" kern="0" spc="-220" dirty="0">
                <a:solidFill>
                  <a:schemeClr val="accent6"/>
                </a:solidFill>
              </a:rPr>
              <a:t>();</a:t>
            </a:r>
          </a:p>
          <a:p>
            <a:pPr marL="12700" marR="5080"/>
            <a:r>
              <a:rPr lang="en-US" sz="2400" kern="0" spc="-220" dirty="0">
                <a:solidFill>
                  <a:schemeClr val="accent6"/>
                </a:solidFill>
              </a:rPr>
              <a:t>    }}</a:t>
            </a:r>
          </a:p>
        </p:txBody>
      </p:sp>
    </p:spTree>
    <p:extLst>
      <p:ext uri="{BB962C8B-B14F-4D97-AF65-F5344CB8AC3E}">
        <p14:creationId xmlns:p14="http://schemas.microsoft.com/office/powerpoint/2010/main" val="3087655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312735853"/>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242536"/>
            <a:ext cx="8624937" cy="430887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Main Usage is in Nested Classes</a:t>
            </a:r>
          </a:p>
          <a:p>
            <a:pPr marL="12700" marR="5080"/>
            <a:r>
              <a:rPr lang="en-US" sz="2000" kern="0" spc="-220" dirty="0">
                <a:solidFill>
                  <a:schemeClr val="accent6"/>
                </a:solidFill>
              </a:rPr>
              <a:t>Example – </a:t>
            </a:r>
          </a:p>
          <a:p>
            <a:pPr marL="12700" marR="5080"/>
            <a:r>
              <a:rPr lang="en-US" sz="2000" kern="0" spc="-220" dirty="0">
                <a:solidFill>
                  <a:schemeClr val="accent6"/>
                </a:solidFill>
              </a:rPr>
              <a:t>public class </a:t>
            </a:r>
            <a:r>
              <a:rPr lang="en-US" sz="2000" kern="0" spc="-220" dirty="0" err="1">
                <a:solidFill>
                  <a:schemeClr val="accent6"/>
                </a:solidFill>
              </a:rPr>
              <a:t>OuterClass</a:t>
            </a:r>
            <a:r>
              <a:rPr lang="en-US" sz="2000" kern="0" spc="-220" dirty="0">
                <a:solidFill>
                  <a:schemeClr val="accent6"/>
                </a:solidFill>
              </a:rPr>
              <a:t>{</a:t>
            </a:r>
          </a:p>
          <a:p>
            <a:pPr marL="12700" marR="5080"/>
            <a:r>
              <a:rPr lang="en-US" sz="2000" kern="0" spc="-220" dirty="0">
                <a:solidFill>
                  <a:schemeClr val="accent6"/>
                </a:solidFill>
              </a:rPr>
              <a:t>   public </a:t>
            </a:r>
            <a:r>
              <a:rPr lang="en-US" sz="2000" kern="0" spc="-220" dirty="0" err="1">
                <a:solidFill>
                  <a:schemeClr val="accent6"/>
                </a:solidFill>
              </a:rPr>
              <a:t>OuterClass</a:t>
            </a:r>
            <a:r>
              <a:rPr lang="en-US" sz="2000" kern="0" spc="-220" dirty="0">
                <a:solidFill>
                  <a:schemeClr val="accent6"/>
                </a:solidFill>
              </a:rPr>
              <a:t>(){</a:t>
            </a:r>
          </a:p>
          <a:p>
            <a:pPr marL="12700" marR="5080"/>
            <a:r>
              <a:rPr lang="en-US" sz="2000" kern="0" spc="-220" dirty="0">
                <a:solidFill>
                  <a:schemeClr val="accent6"/>
                </a:solidFill>
              </a:rPr>
              <a:t>      </a:t>
            </a:r>
            <a:r>
              <a:rPr lang="en-US" sz="2000" kern="0" spc="-220" dirty="0" err="1">
                <a:solidFill>
                  <a:schemeClr val="accent6"/>
                </a:solidFill>
              </a:rPr>
              <a:t>InnerClass</a:t>
            </a:r>
            <a:r>
              <a:rPr lang="en-US" sz="2000" kern="0" spc="-220" dirty="0">
                <a:solidFill>
                  <a:schemeClr val="accent6"/>
                </a:solidFill>
              </a:rPr>
              <a:t> </a:t>
            </a:r>
            <a:r>
              <a:rPr lang="en-US" sz="2000" kern="0" spc="-220" dirty="0" err="1">
                <a:solidFill>
                  <a:schemeClr val="accent6"/>
                </a:solidFill>
              </a:rPr>
              <a:t>ic</a:t>
            </a:r>
            <a:r>
              <a:rPr lang="en-US" sz="2000" kern="0" spc="-220" dirty="0">
                <a:solidFill>
                  <a:schemeClr val="accent6"/>
                </a:solidFill>
              </a:rPr>
              <a:t> = new </a:t>
            </a:r>
            <a:r>
              <a:rPr lang="en-US" sz="2000" kern="0" spc="-220" dirty="0" err="1">
                <a:solidFill>
                  <a:schemeClr val="accent6"/>
                </a:solidFill>
              </a:rPr>
              <a:t>InnerClass</a:t>
            </a:r>
            <a:r>
              <a:rPr lang="en-US" sz="2000" kern="0" spc="-220" dirty="0">
                <a:solidFill>
                  <a:schemeClr val="accent6"/>
                </a:solidFill>
              </a:rPr>
              <a:t>{Name=“</a:t>
            </a:r>
            <a:r>
              <a:rPr lang="en-US" sz="2000" kern="0" spc="-220" dirty="0" err="1">
                <a:solidFill>
                  <a:schemeClr val="accent6"/>
                </a:solidFill>
              </a:rPr>
              <a:t>abc</a:t>
            </a:r>
            <a:r>
              <a:rPr lang="en-US" sz="2000" kern="0" spc="-220" dirty="0">
                <a:solidFill>
                  <a:schemeClr val="accent6"/>
                </a:solidFill>
              </a:rPr>
              <a:t>”, Email=“x@y.com”};</a:t>
            </a:r>
          </a:p>
          <a:p>
            <a:pPr marL="12700" marR="5080"/>
            <a:r>
              <a:rPr lang="en-US" sz="2000" kern="0" spc="-220" dirty="0">
                <a:solidFill>
                  <a:schemeClr val="accent6"/>
                </a:solidFill>
              </a:rPr>
              <a:t>   }</a:t>
            </a:r>
          </a:p>
          <a:p>
            <a:pPr marL="12700" marR="5080"/>
            <a:r>
              <a:rPr lang="en-US" sz="2000" kern="0" spc="-220" dirty="0">
                <a:solidFill>
                  <a:schemeClr val="accent6"/>
                </a:solidFill>
              </a:rPr>
              <a:t>   private class </a:t>
            </a:r>
            <a:r>
              <a:rPr lang="en-US" sz="2000" kern="0" spc="-220" dirty="0" err="1">
                <a:solidFill>
                  <a:schemeClr val="accent6"/>
                </a:solidFill>
              </a:rPr>
              <a:t>InnerClass</a:t>
            </a:r>
            <a:r>
              <a:rPr lang="en-US" sz="2000" kern="0" spc="-220" dirty="0">
                <a:solidFill>
                  <a:schemeClr val="accent6"/>
                </a:solidFill>
              </a:rPr>
              <a:t>{</a:t>
            </a:r>
          </a:p>
          <a:p>
            <a:pPr marL="12700" marR="5080"/>
            <a:r>
              <a:rPr lang="en-US" sz="2000" kern="0" spc="-220" dirty="0">
                <a:solidFill>
                  <a:schemeClr val="accent6"/>
                </a:solidFill>
              </a:rPr>
              <a:t>       public string Name{</a:t>
            </a:r>
            <a:r>
              <a:rPr lang="en-US" sz="2000" kern="0" spc="-220" dirty="0" err="1">
                <a:solidFill>
                  <a:schemeClr val="accent6"/>
                </a:solidFill>
              </a:rPr>
              <a:t>get;set</a:t>
            </a:r>
            <a:r>
              <a:rPr lang="en-US" sz="2000" kern="0" spc="-220" dirty="0">
                <a:solidFill>
                  <a:schemeClr val="accent6"/>
                </a:solidFill>
              </a:rPr>
              <a:t>;}</a:t>
            </a:r>
          </a:p>
          <a:p>
            <a:pPr marL="12700" marR="5080"/>
            <a:r>
              <a:rPr lang="en-US" sz="2000" kern="0" spc="-220" dirty="0">
                <a:solidFill>
                  <a:schemeClr val="accent6"/>
                </a:solidFill>
              </a:rPr>
              <a:t>        public string Email{</a:t>
            </a:r>
            <a:r>
              <a:rPr lang="en-US" sz="2000" kern="0" spc="-220" dirty="0" err="1">
                <a:solidFill>
                  <a:schemeClr val="accent6"/>
                </a:solidFill>
              </a:rPr>
              <a:t>get;set</a:t>
            </a:r>
            <a:r>
              <a:rPr lang="en-US" sz="2000" kern="0" spc="-220" dirty="0">
                <a:solidFill>
                  <a:schemeClr val="accent6"/>
                </a:solidFill>
              </a:rPr>
              <a:t>;}</a:t>
            </a:r>
          </a:p>
          <a:p>
            <a:pPr marL="12700" marR="5080"/>
            <a:r>
              <a:rPr lang="en-US" sz="2000" kern="0" spc="-220" dirty="0">
                <a:solidFill>
                  <a:schemeClr val="accent6"/>
                </a:solidFill>
              </a:rPr>
              <a:t>   }</a:t>
            </a:r>
          </a:p>
          <a:p>
            <a:pPr marL="12700" marR="5080"/>
            <a:r>
              <a:rPr lang="en-US" sz="2000" kern="0" spc="-220" dirty="0">
                <a:solidFill>
                  <a:schemeClr val="accent6"/>
                </a:solidFill>
              </a:rPr>
              <a:t>}</a:t>
            </a:r>
          </a:p>
          <a:p>
            <a:pPr marL="12700" marR="5080"/>
            <a:r>
              <a:rPr lang="en-US" sz="2000" kern="0" spc="-220" dirty="0">
                <a:solidFill>
                  <a:schemeClr val="accent6"/>
                </a:solidFill>
              </a:rPr>
              <a:t>But after introduction of Tuples in .NET, Tuples are more cleaner way to handle such stuffs instead of private class. But only problem is Tuples are immutable &amp; if you need a mutable private class then Tuples will not work.</a:t>
            </a:r>
          </a:p>
        </p:txBody>
      </p:sp>
    </p:spTree>
    <p:extLst>
      <p:ext uri="{BB962C8B-B14F-4D97-AF65-F5344CB8AC3E}">
        <p14:creationId xmlns:p14="http://schemas.microsoft.com/office/powerpoint/2010/main" val="1339851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789164063"/>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9559BD1-4DCA-53E0-1EF1-95DA64603471}"/>
              </a:ext>
            </a:extLst>
          </p:cNvPr>
          <p:cNvPicPr>
            <a:picLocks noChangeAspect="1"/>
          </p:cNvPicPr>
          <p:nvPr/>
        </p:nvPicPr>
        <p:blipFill>
          <a:blip r:embed="rId7"/>
          <a:stretch>
            <a:fillRect/>
          </a:stretch>
        </p:blipFill>
        <p:spPr>
          <a:xfrm>
            <a:off x="76200" y="1143000"/>
            <a:ext cx="8915400" cy="4800600"/>
          </a:xfrm>
          <a:prstGeom prst="rect">
            <a:avLst/>
          </a:prstGeom>
        </p:spPr>
      </p:pic>
    </p:spTree>
    <p:extLst>
      <p:ext uri="{BB962C8B-B14F-4D97-AF65-F5344CB8AC3E}">
        <p14:creationId xmlns:p14="http://schemas.microsoft.com/office/powerpoint/2010/main" val="2659380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981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8288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278849390"/>
              </p:ext>
            </p:extLst>
          </p:nvPr>
        </p:nvGraphicFramePr>
        <p:xfrm>
          <a:off x="275300" y="76200"/>
          <a:ext cx="87163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bject 2">
            <a:extLst>
              <a:ext uri="{FF2B5EF4-FFF2-40B4-BE49-F238E27FC236}">
                <a16:creationId xmlns:a16="http://schemas.microsoft.com/office/drawing/2014/main" id="{F2BAD3BE-7386-B1C5-A67C-0043E1605354}"/>
              </a:ext>
            </a:extLst>
          </p:cNvPr>
          <p:cNvSpPr txBox="1">
            <a:spLocks/>
          </p:cNvSpPr>
          <p:nvPr/>
        </p:nvSpPr>
        <p:spPr>
          <a:xfrm>
            <a:off x="442863" y="2209800"/>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In Imperative &amp; Object Oriented programming you pass data to function but in </a:t>
            </a:r>
            <a:r>
              <a:rPr lang="en-US" sz="2400" kern="0" spc="-220" dirty="0">
                <a:solidFill>
                  <a:schemeClr val="tx2">
                    <a:lumMod val="60000"/>
                    <a:lumOff val="40000"/>
                  </a:schemeClr>
                </a:solidFill>
              </a:rPr>
              <a:t>FP(Functional Programming) </a:t>
            </a:r>
            <a:r>
              <a:rPr lang="en-US" sz="2400" kern="0" spc="-220" dirty="0">
                <a:solidFill>
                  <a:schemeClr val="accent6"/>
                </a:solidFill>
              </a:rPr>
              <a:t>you apply some function to data</a:t>
            </a:r>
            <a:endParaRPr lang="en-US" sz="2400" kern="0" spc="-80" dirty="0">
              <a:solidFill>
                <a:schemeClr val="accent6"/>
              </a:solidFill>
            </a:endParaRPr>
          </a:p>
        </p:txBody>
      </p:sp>
      <p:sp>
        <p:nvSpPr>
          <p:cNvPr id="2" name="object 2">
            <a:extLst>
              <a:ext uri="{FF2B5EF4-FFF2-40B4-BE49-F238E27FC236}">
                <a16:creationId xmlns:a16="http://schemas.microsoft.com/office/drawing/2014/main" id="{66FA3965-879C-C2ED-2FCE-0646129B2312}"/>
              </a:ext>
            </a:extLst>
          </p:cNvPr>
          <p:cNvSpPr txBox="1">
            <a:spLocks/>
          </p:cNvSpPr>
          <p:nvPr/>
        </p:nvSpPr>
        <p:spPr>
          <a:xfrm>
            <a:off x="457200" y="3376136"/>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Normal Programming Example</a:t>
            </a:r>
          </a:p>
          <a:p>
            <a:pPr marL="12700" marR="5080"/>
            <a:r>
              <a:rPr lang="en-US" sz="2400" kern="0" spc="-220" dirty="0">
                <a:solidFill>
                  <a:schemeClr val="accent6"/>
                </a:solidFill>
              </a:rPr>
              <a:t> </a:t>
            </a:r>
            <a:r>
              <a:rPr lang="en-US" sz="2400" kern="0" spc="-220" dirty="0" err="1">
                <a:solidFill>
                  <a:schemeClr val="accent6"/>
                </a:solidFill>
              </a:rPr>
              <a:t>a.method</a:t>
            </a:r>
            <a:r>
              <a:rPr lang="en-US" sz="2400" kern="0" spc="-220" dirty="0">
                <a:solidFill>
                  <a:schemeClr val="accent6"/>
                </a:solidFill>
              </a:rPr>
              <a:t>(</a:t>
            </a:r>
            <a:r>
              <a:rPr lang="en-US" sz="2400" kern="0" spc="-220" dirty="0" err="1">
                <a:solidFill>
                  <a:schemeClr val="accent6"/>
                </a:solidFill>
              </a:rPr>
              <a:t>someData</a:t>
            </a:r>
            <a:r>
              <a:rPr lang="en-US" sz="2400" kern="0" spc="-220" dirty="0">
                <a:solidFill>
                  <a:schemeClr val="accent6"/>
                </a:solidFill>
              </a:rPr>
              <a:t>)</a:t>
            </a:r>
            <a:endParaRPr lang="en-US" sz="2400" kern="0" spc="-80" dirty="0">
              <a:solidFill>
                <a:schemeClr val="accent6"/>
              </a:solidFill>
            </a:endParaRPr>
          </a:p>
        </p:txBody>
      </p:sp>
      <p:sp>
        <p:nvSpPr>
          <p:cNvPr id="3" name="object 2">
            <a:extLst>
              <a:ext uri="{FF2B5EF4-FFF2-40B4-BE49-F238E27FC236}">
                <a16:creationId xmlns:a16="http://schemas.microsoft.com/office/drawing/2014/main" id="{B92F9BAB-8577-355F-68EB-79B5137240AF}"/>
              </a:ext>
            </a:extLst>
          </p:cNvPr>
          <p:cNvSpPr txBox="1">
            <a:spLocks/>
          </p:cNvSpPr>
          <p:nvPr/>
        </p:nvSpPr>
        <p:spPr>
          <a:xfrm>
            <a:off x="457200" y="4442936"/>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FP (</a:t>
            </a:r>
            <a:r>
              <a:rPr lang="en-US" sz="2400" kern="0" spc="-220" dirty="0" err="1">
                <a:solidFill>
                  <a:schemeClr val="accent6"/>
                </a:solidFill>
              </a:rPr>
              <a:t>Linq</a:t>
            </a:r>
            <a:r>
              <a:rPr lang="en-US" sz="2400" kern="0" spc="-220" dirty="0">
                <a:solidFill>
                  <a:schemeClr val="accent6"/>
                </a:solidFill>
              </a:rPr>
              <a:t> based) Example</a:t>
            </a:r>
          </a:p>
          <a:p>
            <a:pPr marL="12700" marR="5080"/>
            <a:r>
              <a:rPr lang="en-US" sz="2400" kern="0" spc="-220" dirty="0" err="1">
                <a:solidFill>
                  <a:schemeClr val="accent6"/>
                </a:solidFill>
              </a:rPr>
              <a:t>SomeList.Where</a:t>
            </a:r>
            <a:r>
              <a:rPr lang="en-US" sz="2400" kern="0" spc="-220" dirty="0">
                <a:solidFill>
                  <a:schemeClr val="accent6"/>
                </a:solidFill>
              </a:rPr>
              <a:t>(x =&gt; </a:t>
            </a:r>
            <a:r>
              <a:rPr lang="en-US" sz="2400" kern="0" spc="-220" dirty="0" err="1">
                <a:solidFill>
                  <a:schemeClr val="accent6"/>
                </a:solidFill>
              </a:rPr>
              <a:t>x.SomePredicate</a:t>
            </a:r>
            <a:r>
              <a:rPr lang="en-US" sz="2400" kern="0" spc="-220" dirty="0">
                <a:solidFill>
                  <a:schemeClr val="accent6"/>
                </a:solidFill>
              </a:rPr>
              <a:t> == true)</a:t>
            </a:r>
            <a:endParaRPr lang="en-US" sz="2400" kern="0" spc="-80" dirty="0">
              <a:solidFill>
                <a:schemeClr val="accent6"/>
              </a:solidFill>
            </a:endParaRPr>
          </a:p>
        </p:txBody>
      </p:sp>
    </p:spTree>
    <p:extLst>
      <p:ext uri="{BB962C8B-B14F-4D97-AF65-F5344CB8AC3E}">
        <p14:creationId xmlns:p14="http://schemas.microsoft.com/office/powerpoint/2010/main" val="630567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00A47464-F316-C013-D623-B92DA86C5E99}"/>
              </a:ext>
            </a:extLst>
          </p:cNvPr>
          <p:cNvSpPr txBox="1">
            <a:spLocks/>
          </p:cNvSpPr>
          <p:nvPr/>
        </p:nvSpPr>
        <p:spPr>
          <a:xfrm>
            <a:off x="275300" y="1066800"/>
            <a:ext cx="8624937" cy="467820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Design Goals – </a:t>
            </a:r>
          </a:p>
          <a:p>
            <a:pPr marL="12700" marR="5080"/>
            <a:r>
              <a:rPr lang="en-US" sz="2000" kern="0" spc="-220" dirty="0">
                <a:solidFill>
                  <a:schemeClr val="accent6"/>
                </a:solidFill>
              </a:rPr>
              <a:t> Interface – Has-A relationship</a:t>
            </a:r>
          </a:p>
          <a:p>
            <a:pPr marL="12700" marR="5080"/>
            <a:r>
              <a:rPr lang="en-US" sz="2000" kern="0" spc="-220" dirty="0">
                <a:solidFill>
                  <a:schemeClr val="accent6"/>
                </a:solidFill>
              </a:rPr>
              <a:t> Abstract Class – Is-A relationship</a:t>
            </a:r>
          </a:p>
          <a:p>
            <a:pPr marL="12700" marR="5080"/>
            <a:endParaRPr lang="en-US" sz="2000" kern="0" spc="-220" dirty="0">
              <a:solidFill>
                <a:schemeClr val="accent6"/>
              </a:solidFill>
            </a:endParaRPr>
          </a:p>
          <a:p>
            <a:pPr marL="12700" marR="5080"/>
            <a:r>
              <a:rPr lang="en-US" sz="2000" kern="0" spc="-220" dirty="0">
                <a:solidFill>
                  <a:schemeClr val="accent6"/>
                </a:solidFill>
              </a:rPr>
              <a:t>If you envision that there can be multiple base abstractions, start with an interface &amp; then have the base abstractions as Abstract Classes &amp; the concrete classes inherit and override the base Abstract class(es) methods.</a:t>
            </a:r>
          </a:p>
          <a:p>
            <a:pPr marL="12700" marR="5080"/>
            <a:endParaRPr lang="en-US" sz="2400" kern="0" spc="-220" dirty="0">
              <a:solidFill>
                <a:schemeClr val="accent6"/>
              </a:solidFill>
            </a:endParaRPr>
          </a:p>
          <a:p>
            <a:pPr marL="12700" marR="5080"/>
            <a:r>
              <a:rPr lang="en-US" sz="2000" kern="0" spc="-220" dirty="0">
                <a:solidFill>
                  <a:schemeClr val="accent6"/>
                </a:solidFill>
              </a:rPr>
              <a:t>Also google/</a:t>
            </a:r>
            <a:r>
              <a:rPr lang="en-US" sz="2000" kern="0" spc="-220" dirty="0" err="1">
                <a:solidFill>
                  <a:schemeClr val="accent6"/>
                </a:solidFill>
              </a:rPr>
              <a:t>chatGPT</a:t>
            </a:r>
            <a:r>
              <a:rPr lang="en-US" sz="2000" kern="0" spc="-220" dirty="0">
                <a:solidFill>
                  <a:schemeClr val="accent6"/>
                </a:solidFill>
              </a:rPr>
              <a:t> for implementing an interface implicitly/explicitly in .NET.</a:t>
            </a:r>
          </a:p>
          <a:p>
            <a:pPr marL="12700" marR="5080"/>
            <a:endParaRPr lang="en-US" sz="2400" kern="0" spc="-220" dirty="0">
              <a:solidFill>
                <a:schemeClr val="accent6"/>
              </a:solidFill>
            </a:endParaRPr>
          </a:p>
          <a:p>
            <a:pPr marL="12700" marR="5080"/>
            <a:r>
              <a:rPr lang="en-US" sz="2000" kern="0" spc="-220" dirty="0">
                <a:solidFill>
                  <a:schemeClr val="accent2"/>
                </a:solidFill>
              </a:rPr>
              <a:t>A practical Example – </a:t>
            </a:r>
          </a:p>
          <a:p>
            <a:pPr marL="12700" marR="5080"/>
            <a:r>
              <a:rPr lang="en-US" sz="2400" kern="0" spc="-220" dirty="0">
                <a:solidFill>
                  <a:schemeClr val="accent6"/>
                </a:solidFill>
              </a:rPr>
              <a:t> </a:t>
            </a:r>
            <a:r>
              <a:rPr lang="en-IN" sz="1200" dirty="0">
                <a:hlinkClick r:id="rId7"/>
              </a:rPr>
              <a:t>DDD-Based-Enterprise-Application-Framework/Repository/</a:t>
            </a:r>
            <a:r>
              <a:rPr lang="en-IN" sz="1200" dirty="0" err="1">
                <a:hlinkClick r:id="rId7"/>
              </a:rPr>
              <a:t>UnitOfWork</a:t>
            </a:r>
            <a:r>
              <a:rPr lang="en-IN" sz="1200" dirty="0">
                <a:hlinkClick r:id="rId7"/>
              </a:rPr>
              <a:t>/</a:t>
            </a:r>
            <a:r>
              <a:rPr lang="en-IN" sz="1200" dirty="0" err="1">
                <a:hlinkClick r:id="rId7"/>
              </a:rPr>
              <a:t>IUnitOfWork.cs</a:t>
            </a:r>
            <a:r>
              <a:rPr lang="en-IN" sz="1200" dirty="0">
                <a:hlinkClick r:id="rId7"/>
              </a:rPr>
              <a:t> at master · sandipray63in/DDD-Based-Enterprise-Application-Framework · GitHub</a:t>
            </a:r>
            <a:r>
              <a:rPr lang="en-US" sz="2000" kern="0" spc="-220" dirty="0">
                <a:solidFill>
                  <a:schemeClr val="accent6"/>
                </a:solidFill>
              </a:rPr>
              <a:t> </a:t>
            </a: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1573108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255401010"/>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00A47464-F316-C013-D623-B92DA86C5E99}"/>
              </a:ext>
            </a:extLst>
          </p:cNvPr>
          <p:cNvSpPr txBox="1">
            <a:spLocks/>
          </p:cNvSpPr>
          <p:nvPr/>
        </p:nvSpPr>
        <p:spPr>
          <a:xfrm>
            <a:off x="275300" y="1350764"/>
            <a:ext cx="8624937" cy="178510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Generics came into being – </a:t>
            </a:r>
          </a:p>
          <a:p>
            <a:pPr marL="469900" marR="5080" indent="-457200">
              <a:buAutoNum type="arabicParenR"/>
            </a:pPr>
            <a:r>
              <a:rPr lang="en-US" sz="2400" kern="0" spc="-220" dirty="0">
                <a:solidFill>
                  <a:schemeClr val="accent6"/>
                </a:solidFill>
              </a:rPr>
              <a:t>To solve boxing/unboxing performance issue</a:t>
            </a:r>
          </a:p>
          <a:p>
            <a:pPr marL="469900" marR="5080" indent="-457200">
              <a:buAutoNum type="arabicParenR"/>
            </a:pPr>
            <a:r>
              <a:rPr lang="en-US" sz="2400" kern="0" spc="-220" dirty="0">
                <a:solidFill>
                  <a:schemeClr val="accent6"/>
                </a:solidFill>
              </a:rPr>
              <a:t>To support multiple types for the same class or interface</a:t>
            </a:r>
          </a:p>
          <a:p>
            <a:pPr marL="469900" marR="5080" indent="-457200">
              <a:buAutoNum type="arabicParenR"/>
            </a:pPr>
            <a:endParaRPr lang="en-US" sz="2000" kern="0" spc="-220" dirty="0">
              <a:solidFill>
                <a:schemeClr val="accent6"/>
              </a:solidFill>
            </a:endParaRPr>
          </a:p>
          <a:p>
            <a:pPr marL="12700" marR="5080"/>
            <a:endParaRPr lang="en-US" sz="2400" kern="0" spc="-220" dirty="0">
              <a:solidFill>
                <a:schemeClr val="accent6"/>
              </a:solidFill>
            </a:endParaRPr>
          </a:p>
        </p:txBody>
      </p:sp>
      <p:sp>
        <p:nvSpPr>
          <p:cNvPr id="3" name="object 2">
            <a:extLst>
              <a:ext uri="{FF2B5EF4-FFF2-40B4-BE49-F238E27FC236}">
                <a16:creationId xmlns:a16="http://schemas.microsoft.com/office/drawing/2014/main" id="{A8A8BD0F-E80D-E884-9FB2-EB29ED8D7B26}"/>
              </a:ext>
            </a:extLst>
          </p:cNvPr>
          <p:cNvSpPr txBox="1">
            <a:spLocks/>
          </p:cNvSpPr>
          <p:nvPr/>
        </p:nvSpPr>
        <p:spPr>
          <a:xfrm>
            <a:off x="304800" y="3367207"/>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 practical Example – </a:t>
            </a:r>
          </a:p>
          <a:p>
            <a:pPr marL="12700" marR="5080"/>
            <a:r>
              <a:rPr lang="en-IN" sz="1200" dirty="0">
                <a:hlinkClick r:id="rId7"/>
              </a:rPr>
              <a:t>DDD-Based-Enterprise-Application-Framework/Repository/Base/</a:t>
            </a:r>
            <a:r>
              <a:rPr lang="en-IN" sz="1200" dirty="0" err="1">
                <a:hlinkClick r:id="rId7"/>
              </a:rPr>
              <a:t>BaseUnitOfWorkRepository.cs</a:t>
            </a:r>
            <a:r>
              <a:rPr lang="en-IN" sz="1200" dirty="0">
                <a:hlinkClick r:id="rId7"/>
              </a:rPr>
              <a:t> at master · sandipray63in/DDD-Based-Enterprise-Application-Framework · GitHub</a:t>
            </a:r>
            <a:endParaRPr lang="en-US" sz="2000" kern="0" spc="-220" dirty="0">
              <a:solidFill>
                <a:schemeClr val="accent6"/>
              </a:solidFill>
            </a:endParaRP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3104646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282095735"/>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00A47464-F316-C013-D623-B92DA86C5E99}"/>
              </a:ext>
            </a:extLst>
          </p:cNvPr>
          <p:cNvSpPr txBox="1">
            <a:spLocks/>
          </p:cNvSpPr>
          <p:nvPr/>
        </p:nvSpPr>
        <p:spPr>
          <a:xfrm>
            <a:off x="275300" y="1350764"/>
            <a:ext cx="8624937" cy="421653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C Function pointers are not type-safe but C# Delegates are </a:t>
            </a:r>
            <a:r>
              <a:rPr lang="en-US" sz="2800" kern="0" spc="-220" dirty="0">
                <a:solidFill>
                  <a:schemeClr val="accent6"/>
                </a:solidFill>
              </a:rPr>
              <a:t>type safe</a:t>
            </a:r>
            <a:r>
              <a:rPr lang="en-US" sz="2400" kern="0" spc="-220" dirty="0">
                <a:solidFill>
                  <a:schemeClr val="accent6"/>
                </a:solidFill>
              </a:rPr>
              <a:t> function pointers</a:t>
            </a:r>
          </a:p>
          <a:p>
            <a:pPr marL="12700" marR="5080"/>
            <a:endParaRPr lang="en-US" sz="2400" kern="0" spc="-220" dirty="0">
              <a:solidFill>
                <a:schemeClr val="accent6"/>
              </a:solidFill>
            </a:endParaRPr>
          </a:p>
          <a:p>
            <a:pPr marL="12700" marR="5080"/>
            <a:r>
              <a:rPr lang="en-US" sz="2400" kern="0" spc="-220" dirty="0">
                <a:solidFill>
                  <a:schemeClr val="accent2"/>
                </a:solidFill>
              </a:rPr>
              <a:t>Multicast Delegates &amp; Events Example –</a:t>
            </a:r>
            <a:r>
              <a:rPr lang="en-US" sz="2400" kern="0" spc="-220" dirty="0">
                <a:solidFill>
                  <a:schemeClr val="accent6"/>
                </a:solidFill>
              </a:rPr>
              <a:t> </a:t>
            </a:r>
          </a:p>
          <a:p>
            <a:pPr marL="12700" marR="5080"/>
            <a:r>
              <a:rPr lang="en-IN" sz="1400" b="0" i="0" dirty="0">
                <a:solidFill>
                  <a:srgbClr val="333333"/>
                </a:solidFill>
                <a:effectLst/>
                <a:latin typeface="Monaco"/>
              </a:rPr>
              <a:t>public delegate int </a:t>
            </a:r>
            <a:r>
              <a:rPr lang="en-IN" sz="1400" b="0" i="0" dirty="0" err="1">
                <a:solidFill>
                  <a:srgbClr val="333333"/>
                </a:solidFill>
                <a:effectLst/>
                <a:latin typeface="Monaco"/>
              </a:rPr>
              <a:t>MyNewEventType</a:t>
            </a:r>
            <a:r>
              <a:rPr lang="en-IN" sz="1400" b="0" i="0" dirty="0">
                <a:solidFill>
                  <a:srgbClr val="333333"/>
                </a:solidFill>
                <a:effectLst/>
                <a:latin typeface="Monaco"/>
              </a:rPr>
              <a:t>(string param);</a:t>
            </a:r>
          </a:p>
          <a:p>
            <a:pPr marL="12700" marR="5080"/>
            <a:r>
              <a:rPr lang="en-IN" sz="1400" b="0" i="0" dirty="0">
                <a:solidFill>
                  <a:srgbClr val="333333"/>
                </a:solidFill>
                <a:effectLst/>
                <a:latin typeface="Monaco"/>
              </a:rPr>
              <a:t>public event </a:t>
            </a:r>
            <a:r>
              <a:rPr lang="en-IN" sz="1400" b="0" i="0" dirty="0" err="1">
                <a:solidFill>
                  <a:srgbClr val="333333"/>
                </a:solidFill>
                <a:effectLst/>
                <a:latin typeface="Monaco"/>
              </a:rPr>
              <a:t>MyNewEventType</a:t>
            </a:r>
            <a:r>
              <a:rPr lang="en-IN" sz="1400" b="0" i="0" dirty="0">
                <a:solidFill>
                  <a:srgbClr val="333333"/>
                </a:solidFill>
                <a:effectLst/>
                <a:latin typeface="Monaco"/>
              </a:rPr>
              <a:t> </a:t>
            </a:r>
            <a:r>
              <a:rPr lang="en-IN" sz="1400" b="0" i="0" dirty="0" err="1">
                <a:solidFill>
                  <a:srgbClr val="333333"/>
                </a:solidFill>
                <a:effectLst/>
                <a:latin typeface="Monaco"/>
              </a:rPr>
              <a:t>MyNewEvent</a:t>
            </a:r>
            <a:r>
              <a:rPr lang="en-IN" sz="1400" b="0" i="0" dirty="0">
                <a:solidFill>
                  <a:srgbClr val="333333"/>
                </a:solidFill>
                <a:effectLst/>
                <a:latin typeface="Monaco"/>
              </a:rPr>
              <a:t>;</a:t>
            </a:r>
            <a:endParaRPr lang="en-IN" sz="1400" b="0" dirty="0">
              <a:solidFill>
                <a:srgbClr val="333333"/>
              </a:solidFill>
              <a:latin typeface="Monaco"/>
            </a:endParaRPr>
          </a:p>
          <a:p>
            <a:pPr marL="12700" marR="5080"/>
            <a:endParaRPr lang="en-IN" sz="1000" b="0" i="0" dirty="0">
              <a:solidFill>
                <a:srgbClr val="333333"/>
              </a:solidFill>
              <a:effectLst/>
              <a:latin typeface="Monaco"/>
            </a:endParaRPr>
          </a:p>
          <a:p>
            <a:pPr marL="12700" marR="5080"/>
            <a:r>
              <a:rPr lang="en-IN" sz="1000" b="0" i="0" dirty="0" err="1">
                <a:solidFill>
                  <a:srgbClr val="333333"/>
                </a:solidFill>
                <a:effectLst/>
                <a:latin typeface="Monaco"/>
              </a:rPr>
              <a:t>MyNewEvent</a:t>
            </a:r>
            <a:r>
              <a:rPr lang="en-IN" sz="1000" b="0" i="0" dirty="0">
                <a:solidFill>
                  <a:srgbClr val="333333"/>
                </a:solidFill>
                <a:effectLst/>
                <a:latin typeface="Monaco"/>
              </a:rPr>
              <a:t> += (string param) =&gt;</a:t>
            </a:r>
            <a:br>
              <a:rPr lang="en-IN" sz="1000" dirty="0"/>
            </a:br>
            <a:r>
              <a:rPr lang="en-IN" sz="1000" b="0" i="0" dirty="0">
                <a:solidFill>
                  <a:srgbClr val="333333"/>
                </a:solidFill>
                <a:effectLst/>
                <a:latin typeface="Monaco"/>
              </a:rPr>
              <a:t>{</a:t>
            </a:r>
            <a:br>
              <a:rPr lang="en-IN" sz="1000" dirty="0"/>
            </a:br>
            <a:r>
              <a:rPr lang="en-IN" sz="1000" b="0" i="0" dirty="0">
                <a:solidFill>
                  <a:srgbClr val="333333"/>
                </a:solidFill>
                <a:effectLst/>
                <a:latin typeface="Monaco"/>
              </a:rPr>
              <a:t> </a:t>
            </a:r>
            <a:r>
              <a:rPr lang="en-IN" sz="1000" b="0" i="0" dirty="0" err="1">
                <a:solidFill>
                  <a:srgbClr val="333333"/>
                </a:solidFill>
                <a:effectLst/>
                <a:latin typeface="Monaco"/>
              </a:rPr>
              <a:t>MessageBox.Show</a:t>
            </a:r>
            <a:r>
              <a:rPr lang="en-IN" sz="1000" b="0" i="0" dirty="0">
                <a:solidFill>
                  <a:srgbClr val="333333"/>
                </a:solidFill>
                <a:effectLst/>
                <a:latin typeface="Monaco"/>
              </a:rPr>
              <a:t>("Goodbye " + param);</a:t>
            </a:r>
            <a:br>
              <a:rPr lang="en-IN" sz="1000" dirty="0"/>
            </a:br>
            <a:r>
              <a:rPr lang="en-IN" sz="1000" b="0" i="0" dirty="0">
                <a:solidFill>
                  <a:srgbClr val="333333"/>
                </a:solidFill>
                <a:effectLst/>
                <a:latin typeface="Monaco"/>
              </a:rPr>
              <a:t> return 2;</a:t>
            </a:r>
            <a:br>
              <a:rPr lang="en-IN" sz="1000" dirty="0"/>
            </a:br>
            <a:r>
              <a:rPr lang="en-IN" sz="1000" b="0" i="0" dirty="0">
                <a:solidFill>
                  <a:srgbClr val="333333"/>
                </a:solidFill>
                <a:effectLst/>
                <a:latin typeface="Monaco"/>
              </a:rPr>
              <a:t>}</a:t>
            </a:r>
          </a:p>
          <a:p>
            <a:pPr marL="12700" marR="5080"/>
            <a:endParaRPr lang="en-IN" sz="1000" b="0" kern="0" spc="-220" dirty="0">
              <a:solidFill>
                <a:srgbClr val="333333"/>
              </a:solidFill>
              <a:latin typeface="Monaco"/>
            </a:endParaRPr>
          </a:p>
          <a:p>
            <a:pPr marL="12700" marR="5080"/>
            <a:r>
              <a:rPr lang="en-US" sz="2400" kern="0" spc="-220" dirty="0">
                <a:solidFill>
                  <a:schemeClr val="accent6"/>
                </a:solidFill>
              </a:rPr>
              <a:t>But Why does Multicast Delegates have “+=” or “-=” operations and not “=” operation? </a:t>
            </a: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1635070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616631486"/>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00A47464-F316-C013-D623-B92DA86C5E99}"/>
              </a:ext>
            </a:extLst>
          </p:cNvPr>
          <p:cNvSpPr txBox="1">
            <a:spLocks/>
          </p:cNvSpPr>
          <p:nvPr/>
        </p:nvSpPr>
        <p:spPr>
          <a:xfrm>
            <a:off x="275300" y="1206817"/>
            <a:ext cx="8624937" cy="461664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Binary –</a:t>
            </a:r>
            <a:r>
              <a:rPr lang="en-US" sz="2400" kern="0" spc="-220" dirty="0">
                <a:solidFill>
                  <a:schemeClr val="accent6"/>
                </a:solidFill>
              </a:rPr>
              <a:t> </a:t>
            </a:r>
          </a:p>
          <a:p>
            <a:pPr marL="12700" marR="5080"/>
            <a:r>
              <a:rPr lang="en-US" sz="2000" kern="0" spc="-220" dirty="0">
                <a:solidFill>
                  <a:schemeClr val="accent6"/>
                </a:solidFill>
              </a:rPr>
              <a:t>Recommended for same language (e.g. .NET &lt;-&gt; .NET ) interoperability, being the fastest serialization technique for communication between same languages projects</a:t>
            </a:r>
          </a:p>
          <a:p>
            <a:pPr marL="12700" marR="5080"/>
            <a:endParaRPr lang="en-US" sz="2400" kern="0" spc="-220" dirty="0">
              <a:solidFill>
                <a:schemeClr val="accent6"/>
              </a:solidFill>
            </a:endParaRPr>
          </a:p>
          <a:p>
            <a:pPr marL="12700" marR="5080"/>
            <a:r>
              <a:rPr lang="en-US" sz="2400" kern="0" spc="-220" dirty="0">
                <a:solidFill>
                  <a:schemeClr val="accent2"/>
                </a:solidFill>
              </a:rPr>
              <a:t>Json &amp; XML –</a:t>
            </a:r>
          </a:p>
          <a:p>
            <a:pPr marL="12700" marR="5080"/>
            <a:r>
              <a:rPr lang="en-US" sz="2000" kern="0" spc="-220" dirty="0">
                <a:solidFill>
                  <a:schemeClr val="accent6"/>
                </a:solidFill>
              </a:rPr>
              <a:t>Recommended for cross language interoperability(e.g. .NET &lt;-&gt; Java).Nowadays Json is the default serialization technique for cross language interoperability but some legacy apps use xml for the same.</a:t>
            </a:r>
          </a:p>
          <a:p>
            <a:pPr marL="12700" marR="5080"/>
            <a:endParaRPr lang="en-US" sz="2400" kern="0" spc="-220" dirty="0">
              <a:solidFill>
                <a:schemeClr val="accent6"/>
              </a:solidFill>
            </a:endParaRPr>
          </a:p>
          <a:p>
            <a:pPr marL="12700" marR="5080"/>
            <a:r>
              <a:rPr lang="en-US" sz="2400" kern="0" spc="-220" dirty="0">
                <a:solidFill>
                  <a:schemeClr val="accent2"/>
                </a:solidFill>
              </a:rPr>
              <a:t>Custom – </a:t>
            </a:r>
          </a:p>
          <a:p>
            <a:pPr marL="12700" marR="5080"/>
            <a:r>
              <a:rPr lang="en-US" sz="2000" kern="0" spc="-220" dirty="0">
                <a:solidFill>
                  <a:schemeClr val="accent6"/>
                </a:solidFill>
              </a:rPr>
              <a:t>Need to implement </a:t>
            </a:r>
            <a:r>
              <a:rPr lang="en-US" sz="2000" kern="0" spc="-220" dirty="0" err="1">
                <a:solidFill>
                  <a:schemeClr val="accent6"/>
                </a:solidFill>
              </a:rPr>
              <a:t>ISerializable</a:t>
            </a:r>
            <a:r>
              <a:rPr lang="en-US" sz="2000" kern="0" spc="-220" dirty="0">
                <a:solidFill>
                  <a:schemeClr val="accent6"/>
                </a:solidFill>
              </a:rPr>
              <a:t> interface</a:t>
            </a:r>
          </a:p>
          <a:p>
            <a:pPr marL="12700" marR="5080"/>
            <a:r>
              <a:rPr lang="en-US" sz="2000" kern="0" spc="-220" dirty="0">
                <a:solidFill>
                  <a:schemeClr val="accent6"/>
                </a:solidFill>
              </a:rPr>
              <a:t>Some legacy apps have custom Serialization </a:t>
            </a:r>
            <a:r>
              <a:rPr lang="en-US" sz="2000" kern="0" spc="-220" dirty="0" err="1">
                <a:solidFill>
                  <a:schemeClr val="accent6"/>
                </a:solidFill>
              </a:rPr>
              <a:t>implemernted</a:t>
            </a:r>
            <a:endParaRPr lang="en-US" sz="2000" kern="0" spc="-220" dirty="0">
              <a:solidFill>
                <a:schemeClr val="accent6"/>
              </a:solidFill>
            </a:endParaRPr>
          </a:p>
          <a:p>
            <a:pPr marL="12700" marR="5080"/>
            <a:endParaRPr lang="en-US" sz="2000" kern="0" spc="-220" dirty="0">
              <a:solidFill>
                <a:schemeClr val="accent6"/>
              </a:solidFill>
            </a:endParaRPr>
          </a:p>
        </p:txBody>
      </p:sp>
    </p:spTree>
    <p:extLst>
      <p:ext uri="{BB962C8B-B14F-4D97-AF65-F5344CB8AC3E}">
        <p14:creationId xmlns:p14="http://schemas.microsoft.com/office/powerpoint/2010/main" val="4258501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337903815"/>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B7FEE698-3D7B-F6C1-0F11-4ECC3AE41F8E}"/>
              </a:ext>
            </a:extLst>
          </p:cNvPr>
          <p:cNvSpPr txBox="1">
            <a:spLocks/>
          </p:cNvSpPr>
          <p:nvPr/>
        </p:nvSpPr>
        <p:spPr>
          <a:xfrm>
            <a:off x="275300" y="1371600"/>
            <a:ext cx="8624937" cy="34932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Some not-so-common Serialization Applications– </a:t>
            </a:r>
          </a:p>
          <a:p>
            <a:pPr marL="12700" marR="5080"/>
            <a:endParaRPr lang="en-US" sz="2400" kern="0" spc="-220" dirty="0">
              <a:solidFill>
                <a:schemeClr val="accent6"/>
              </a:solidFill>
            </a:endParaRPr>
          </a:p>
          <a:p>
            <a:pPr marL="12700" marR="5080"/>
            <a:r>
              <a:rPr lang="en-US" sz="2000" kern="0" spc="-220" dirty="0">
                <a:solidFill>
                  <a:schemeClr val="accent2"/>
                </a:solidFill>
              </a:rPr>
              <a:t>Cloning(/Prototype Pattern) – </a:t>
            </a:r>
          </a:p>
          <a:p>
            <a:pPr marL="12700" marR="5080"/>
            <a:r>
              <a:rPr lang="en-US" sz="1500" dirty="0" err="1">
                <a:hlinkClick r:id="rId7"/>
              </a:rPr>
              <a:t>c#</a:t>
            </a:r>
            <a:r>
              <a:rPr lang="en-US" sz="1500" dirty="0">
                <a:hlinkClick r:id="rId7"/>
              </a:rPr>
              <a:t> - How do you do a deep copy of an object in .NET? - Stack Overflow</a:t>
            </a:r>
            <a:r>
              <a:rPr lang="en-US" sz="1200" dirty="0"/>
              <a:t> </a:t>
            </a:r>
            <a:endParaRPr lang="en-US" sz="2000" kern="0" spc="-220" dirty="0">
              <a:solidFill>
                <a:schemeClr val="accent6"/>
              </a:solidFill>
            </a:endParaRPr>
          </a:p>
          <a:p>
            <a:pPr marL="12700" marR="5080"/>
            <a:endParaRPr lang="en-US" sz="2000" kern="0" spc="-220" dirty="0">
              <a:solidFill>
                <a:schemeClr val="accent6"/>
              </a:solidFill>
            </a:endParaRPr>
          </a:p>
          <a:p>
            <a:pPr marL="12700" marR="5080"/>
            <a:r>
              <a:rPr lang="en-US" sz="2000" kern="0" spc="-220" dirty="0">
                <a:solidFill>
                  <a:schemeClr val="accent2"/>
                </a:solidFill>
              </a:rPr>
              <a:t>Comparing Deeply Nested Objects Values</a:t>
            </a:r>
          </a:p>
          <a:p>
            <a:pPr marL="12700" marR="5080"/>
            <a:r>
              <a:rPr lang="en-US" sz="2400" kern="0" spc="-220" dirty="0">
                <a:solidFill>
                  <a:schemeClr val="accent6"/>
                </a:solidFill>
              </a:rPr>
              <a:t>   </a:t>
            </a:r>
            <a:r>
              <a:rPr lang="en-US" sz="2000" kern="0" spc="-220" dirty="0">
                <a:solidFill>
                  <a:schemeClr val="accent6"/>
                </a:solidFill>
              </a:rPr>
              <a:t>This is only for detecting if there is some difference and not for finding the actual property values which have the difference. For that, use the Visitor Pattern instead. </a:t>
            </a:r>
          </a:p>
          <a:p>
            <a:pPr marL="12700" marR="5080"/>
            <a:r>
              <a:rPr lang="en-US" sz="2000" kern="0" spc="-220" dirty="0">
                <a:solidFill>
                  <a:schemeClr val="accent6"/>
                </a:solidFill>
              </a:rPr>
              <a:t>  By the way, Hashing also can be used to compare 2 objects to detect they are exactly similar or not but will have to build a custom hash to compare deeply nested objects.</a:t>
            </a:r>
          </a:p>
        </p:txBody>
      </p:sp>
    </p:spTree>
    <p:extLst>
      <p:ext uri="{BB962C8B-B14F-4D97-AF65-F5344CB8AC3E}">
        <p14:creationId xmlns:p14="http://schemas.microsoft.com/office/powerpoint/2010/main" val="3842106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675303720"/>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350C3A1F-D7CC-F55E-462A-E53542084EEE}"/>
              </a:ext>
            </a:extLst>
          </p:cNvPr>
          <p:cNvSpPr txBox="1">
            <a:spLocks/>
          </p:cNvSpPr>
          <p:nvPr/>
        </p:nvSpPr>
        <p:spPr>
          <a:xfrm>
            <a:off x="275300" y="1143000"/>
            <a:ext cx="8624937" cy="440120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200" kern="0" spc="-220" dirty="0">
                <a:solidFill>
                  <a:schemeClr val="accent6"/>
                </a:solidFill>
              </a:rPr>
              <a:t>A marker interface is an empty interface with no methods within it.</a:t>
            </a:r>
          </a:p>
          <a:p>
            <a:pPr marL="12700" marR="5080"/>
            <a:r>
              <a:rPr lang="en-US" sz="2200" kern="0" spc="-220" dirty="0">
                <a:solidFill>
                  <a:schemeClr val="accent2"/>
                </a:solidFill>
              </a:rPr>
              <a:t>Example –</a:t>
            </a:r>
            <a:r>
              <a:rPr lang="en-US" sz="2200" kern="0" spc="-220" dirty="0">
                <a:solidFill>
                  <a:schemeClr val="accent6"/>
                </a:solidFill>
              </a:rPr>
              <a:t> </a:t>
            </a:r>
          </a:p>
          <a:p>
            <a:pPr marL="12700" marR="5080"/>
            <a:r>
              <a:rPr lang="en-US" sz="2200" kern="0" spc="-220" dirty="0">
                <a:solidFill>
                  <a:schemeClr val="accent6"/>
                </a:solidFill>
              </a:rPr>
              <a:t>public interface </a:t>
            </a:r>
            <a:r>
              <a:rPr lang="en-US" sz="2200" kern="0" spc="-220" dirty="0" err="1">
                <a:solidFill>
                  <a:schemeClr val="accent6"/>
                </a:solidFill>
              </a:rPr>
              <a:t>IMarker</a:t>
            </a:r>
            <a:r>
              <a:rPr lang="en-US" sz="2200" kern="0" spc="-220" dirty="0">
                <a:solidFill>
                  <a:schemeClr val="accent6"/>
                </a:solidFill>
              </a:rPr>
              <a:t>{}</a:t>
            </a:r>
          </a:p>
          <a:p>
            <a:pPr marL="12700" marR="5080"/>
            <a:r>
              <a:rPr lang="en-US" sz="2200" kern="0" spc="-220" dirty="0">
                <a:solidFill>
                  <a:schemeClr val="accent6"/>
                </a:solidFill>
              </a:rPr>
              <a:t>public class Marker : </a:t>
            </a:r>
            <a:r>
              <a:rPr lang="en-US" sz="2200" kern="0" spc="-220" dirty="0" err="1">
                <a:solidFill>
                  <a:schemeClr val="accent6"/>
                </a:solidFill>
              </a:rPr>
              <a:t>IMarker</a:t>
            </a:r>
            <a:r>
              <a:rPr lang="en-US" sz="2200" kern="0" spc="-220" dirty="0">
                <a:solidFill>
                  <a:schemeClr val="accent6"/>
                </a:solidFill>
              </a:rPr>
              <a:t>{//Do Something}</a:t>
            </a:r>
          </a:p>
          <a:p>
            <a:pPr marL="12700" marR="5080"/>
            <a:endParaRPr lang="en-US" sz="2200" kern="0" spc="-220" dirty="0">
              <a:solidFill>
                <a:schemeClr val="accent6"/>
              </a:solidFill>
            </a:endParaRPr>
          </a:p>
          <a:p>
            <a:pPr marL="12700" marR="5080"/>
            <a:r>
              <a:rPr lang="en-US" sz="2200" kern="0" spc="-220" dirty="0">
                <a:solidFill>
                  <a:schemeClr val="accent2"/>
                </a:solidFill>
              </a:rPr>
              <a:t>But what’s the use of such an interface?</a:t>
            </a:r>
          </a:p>
          <a:p>
            <a:pPr marL="12700" marR="5080"/>
            <a:r>
              <a:rPr lang="en-US" sz="2200" kern="0" spc="-220" dirty="0">
                <a:solidFill>
                  <a:schemeClr val="accent6"/>
                </a:solidFill>
              </a:rPr>
              <a:t>Assign some Metadata tag to the class</a:t>
            </a:r>
          </a:p>
          <a:p>
            <a:pPr marL="12700" marR="5080"/>
            <a:r>
              <a:rPr lang="en-US" sz="2200" kern="0" spc="-220" dirty="0">
                <a:solidFill>
                  <a:schemeClr val="accent6"/>
                </a:solidFill>
              </a:rPr>
              <a:t>You can use this to put a type constraint.</a:t>
            </a:r>
          </a:p>
          <a:p>
            <a:pPr marL="12700" marR="5080"/>
            <a:r>
              <a:rPr lang="en-US" sz="2200" kern="0" spc="-220" dirty="0">
                <a:solidFill>
                  <a:schemeClr val="accent6"/>
                </a:solidFill>
              </a:rPr>
              <a:t>Mainly used in DTOs &amp; sometimes used in classes having methods.</a:t>
            </a:r>
          </a:p>
          <a:p>
            <a:pPr marL="12700" marR="5080"/>
            <a:endParaRPr lang="en-US" sz="2200" kern="0" spc="-220" dirty="0">
              <a:solidFill>
                <a:schemeClr val="accent6"/>
              </a:solidFill>
            </a:endParaRPr>
          </a:p>
          <a:p>
            <a:pPr marL="12700" marR="5080"/>
            <a:r>
              <a:rPr lang="en-US" sz="2200" kern="0" spc="-220" dirty="0">
                <a:solidFill>
                  <a:schemeClr val="accent2"/>
                </a:solidFill>
              </a:rPr>
              <a:t>Examples –</a:t>
            </a:r>
          </a:p>
          <a:p>
            <a:pPr marL="12700" marR="5080"/>
            <a:r>
              <a:rPr lang="en-US" sz="2200" kern="0" spc="-220" dirty="0" err="1">
                <a:solidFill>
                  <a:schemeClr val="accent6"/>
                </a:solidFill>
              </a:rPr>
              <a:t>IList</a:t>
            </a:r>
            <a:r>
              <a:rPr lang="en-US" sz="2200" kern="0" spc="-220" dirty="0">
                <a:solidFill>
                  <a:schemeClr val="accent6"/>
                </a:solidFill>
              </a:rPr>
              <a:t>&lt;</a:t>
            </a:r>
            <a:r>
              <a:rPr lang="en-US" sz="2200" kern="0" spc="-220" dirty="0" err="1">
                <a:solidFill>
                  <a:schemeClr val="accent6"/>
                </a:solidFill>
              </a:rPr>
              <a:t>IMarker</a:t>
            </a:r>
            <a:r>
              <a:rPr lang="en-US" sz="2200" kern="0" spc="-220" dirty="0">
                <a:solidFill>
                  <a:schemeClr val="accent6"/>
                </a:solidFill>
              </a:rPr>
              <a:t>&gt; </a:t>
            </a:r>
            <a:r>
              <a:rPr lang="en-US" sz="2200" kern="0" spc="-220" dirty="0" err="1">
                <a:solidFill>
                  <a:schemeClr val="accent6"/>
                </a:solidFill>
              </a:rPr>
              <a:t>markersList</a:t>
            </a:r>
            <a:r>
              <a:rPr lang="en-US" sz="2200" kern="0" spc="-220" dirty="0">
                <a:solidFill>
                  <a:schemeClr val="accent6"/>
                </a:solidFill>
              </a:rPr>
              <a:t> = new List&lt;</a:t>
            </a:r>
            <a:r>
              <a:rPr lang="en-US" sz="2200" kern="0" spc="-220" dirty="0" err="1">
                <a:solidFill>
                  <a:schemeClr val="accent6"/>
                </a:solidFill>
              </a:rPr>
              <a:t>IMarker</a:t>
            </a:r>
            <a:r>
              <a:rPr lang="en-US" sz="2200" kern="0" spc="-220" dirty="0">
                <a:solidFill>
                  <a:schemeClr val="accent6"/>
                </a:solidFill>
              </a:rPr>
              <a:t>&gt;();</a:t>
            </a:r>
          </a:p>
          <a:p>
            <a:pPr marL="12700" marR="5080"/>
            <a:r>
              <a:rPr lang="en-US" sz="2200" kern="0" spc="-220" dirty="0">
                <a:solidFill>
                  <a:schemeClr val="accent6"/>
                </a:solidFill>
              </a:rPr>
              <a:t>Previous Project(s) Example(s) Discussion</a:t>
            </a:r>
          </a:p>
        </p:txBody>
      </p:sp>
    </p:spTree>
    <p:extLst>
      <p:ext uri="{BB962C8B-B14F-4D97-AF65-F5344CB8AC3E}">
        <p14:creationId xmlns:p14="http://schemas.microsoft.com/office/powerpoint/2010/main" val="163710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102606597"/>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342072"/>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IA a = new A();</a:t>
            </a:r>
          </a:p>
          <a:p>
            <a:pPr marL="12700" marR="5080"/>
            <a:r>
              <a:rPr lang="en-US" sz="2400" kern="0" spc="-220" dirty="0">
                <a:solidFill>
                  <a:schemeClr val="accent6"/>
                </a:solidFill>
              </a:rPr>
              <a:t> a.DoSomething1().</a:t>
            </a:r>
          </a:p>
          <a:p>
            <a:pPr marL="12700" marR="5080"/>
            <a:r>
              <a:rPr lang="en-US" sz="2400" kern="0" spc="-220" dirty="0">
                <a:solidFill>
                  <a:schemeClr val="accent6"/>
                </a:solidFill>
              </a:rPr>
              <a:t>     DoSomething2();</a:t>
            </a:r>
          </a:p>
          <a:p>
            <a:pPr marL="12700" marR="5080"/>
            <a:r>
              <a:rPr lang="en-US" sz="2400" kern="0" spc="-220" dirty="0">
                <a:solidFill>
                  <a:schemeClr val="accent6"/>
                </a:solidFill>
              </a:rPr>
              <a:t>      </a:t>
            </a:r>
          </a:p>
        </p:txBody>
      </p:sp>
      <p:sp>
        <p:nvSpPr>
          <p:cNvPr id="7" name="object 2">
            <a:extLst>
              <a:ext uri="{FF2B5EF4-FFF2-40B4-BE49-F238E27FC236}">
                <a16:creationId xmlns:a16="http://schemas.microsoft.com/office/drawing/2014/main" id="{61BAC9DB-EBEE-58C0-17C3-AECEF5DDAF27}"/>
              </a:ext>
            </a:extLst>
          </p:cNvPr>
          <p:cNvSpPr txBox="1">
            <a:spLocks/>
          </p:cNvSpPr>
          <p:nvPr/>
        </p:nvSpPr>
        <p:spPr>
          <a:xfrm>
            <a:off x="152400" y="3018472"/>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r>
              <a:rPr lang="en-US" sz="2400" kern="0" spc="-220" dirty="0">
                <a:solidFill>
                  <a:schemeClr val="accent2"/>
                </a:solidFill>
              </a:rPr>
              <a:t>Can be implemented using – </a:t>
            </a:r>
          </a:p>
          <a:p>
            <a:pPr marL="12700" marR="5080"/>
            <a:r>
              <a:rPr lang="en-US" sz="2400" kern="0" spc="-220" dirty="0">
                <a:solidFill>
                  <a:schemeClr val="accent6"/>
                </a:solidFill>
              </a:rPr>
              <a:t>   Classes</a:t>
            </a:r>
          </a:p>
          <a:p>
            <a:pPr marL="12700" marR="5080"/>
            <a:r>
              <a:rPr lang="en-US" sz="2400" kern="0" spc="-220" dirty="0">
                <a:solidFill>
                  <a:schemeClr val="accent6"/>
                </a:solidFill>
              </a:rPr>
              <a:t>   Interfaces</a:t>
            </a:r>
          </a:p>
          <a:p>
            <a:pPr marL="12700" marR="5080"/>
            <a:r>
              <a:rPr lang="en-US" sz="2400" kern="0" spc="-220" dirty="0">
                <a:solidFill>
                  <a:schemeClr val="accent6"/>
                </a:solidFill>
              </a:rPr>
              <a:t>   Extension Methods</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000"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Tree>
    <p:extLst>
      <p:ext uri="{BB962C8B-B14F-4D97-AF65-F5344CB8AC3E}">
        <p14:creationId xmlns:p14="http://schemas.microsoft.com/office/powerpoint/2010/main" val="1528937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480131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Class Implementation Example </a:t>
            </a:r>
          </a:p>
          <a:p>
            <a:pPr marL="12700" marR="5080"/>
            <a:r>
              <a:rPr lang="en-US" sz="2400" kern="0" spc="-220" dirty="0">
                <a:solidFill>
                  <a:schemeClr val="accent6"/>
                </a:solidFill>
              </a:rPr>
              <a:t> public class FluentAPI1{</a:t>
            </a:r>
          </a:p>
          <a:p>
            <a:pPr marL="12700" marR="5080"/>
            <a:r>
              <a:rPr lang="en-US" sz="2400" kern="0" spc="-220" dirty="0">
                <a:solidFill>
                  <a:schemeClr val="accent6"/>
                </a:solidFill>
              </a:rPr>
              <a:t>     public FluentAPI1 DoSomething1(){</a:t>
            </a:r>
          </a:p>
          <a:p>
            <a:pPr marL="12700" marR="5080"/>
            <a:r>
              <a:rPr lang="en-US" sz="2400" kern="0" spc="-220" dirty="0">
                <a:solidFill>
                  <a:schemeClr val="accent6"/>
                </a:solidFill>
              </a:rPr>
              <a:t>        //Do Something</a:t>
            </a:r>
          </a:p>
          <a:p>
            <a:pPr marL="12700" marR="5080"/>
            <a:r>
              <a:rPr lang="en-US" sz="2400" kern="0" spc="-220" dirty="0">
                <a:solidFill>
                  <a:schemeClr val="tx2">
                    <a:lumMod val="60000"/>
                    <a:lumOff val="40000"/>
                  </a:schemeClr>
                </a:solidFill>
              </a:rPr>
              <a:t>        return this;</a:t>
            </a:r>
          </a:p>
          <a:p>
            <a:pPr marL="12700" marR="5080"/>
            <a:r>
              <a:rPr lang="en-US" sz="2400" kern="0" spc="-220" dirty="0">
                <a:solidFill>
                  <a:schemeClr val="accent6"/>
                </a:solidFill>
              </a:rPr>
              <a:t>     } </a:t>
            </a:r>
          </a:p>
          <a:p>
            <a:pPr marL="12700" marR="5080"/>
            <a:r>
              <a:rPr lang="en-US" sz="2400" kern="0" spc="-220" dirty="0">
                <a:solidFill>
                  <a:schemeClr val="accent6"/>
                </a:solidFill>
              </a:rPr>
              <a:t>      public FluentAPI2 DoSomething2(){</a:t>
            </a:r>
          </a:p>
          <a:p>
            <a:pPr marL="12700" marR="5080"/>
            <a:r>
              <a:rPr lang="en-US" sz="2400" kern="0" spc="-220" dirty="0">
                <a:solidFill>
                  <a:schemeClr val="accent6"/>
                </a:solidFill>
              </a:rPr>
              <a:t>        //Do Something</a:t>
            </a:r>
          </a:p>
          <a:p>
            <a:pPr marL="12700" marR="5080"/>
            <a:r>
              <a:rPr lang="en-US" sz="2400" kern="0" spc="-220" dirty="0">
                <a:solidFill>
                  <a:schemeClr val="accent6"/>
                </a:solidFill>
              </a:rPr>
              <a:t>        return new FluentAPI2(); // other class instance</a:t>
            </a:r>
          </a:p>
          <a:p>
            <a:pPr marL="12700" marR="5080"/>
            <a:r>
              <a:rPr lang="en-US" sz="2400" kern="0" spc="-220" dirty="0">
                <a:solidFill>
                  <a:schemeClr val="accent6"/>
                </a:solidFill>
              </a:rPr>
              <a:t>     } </a:t>
            </a:r>
          </a:p>
          <a:p>
            <a:pPr marL="12700" marR="5080"/>
            <a:endParaRPr lang="en-US" sz="2400" kern="0" spc="-220" dirty="0">
              <a:solidFill>
                <a:schemeClr val="accent6"/>
              </a:solidFill>
            </a:endParaRPr>
          </a:p>
          <a:p>
            <a:pPr marL="12700" marR="5080"/>
            <a:r>
              <a:rPr lang="en-US" sz="2400" kern="0" spc="-220" dirty="0">
                <a:solidFill>
                  <a:schemeClr val="accent6"/>
                </a:solidFill>
              </a:rPr>
              <a:t>}</a:t>
            </a:r>
          </a:p>
          <a:p>
            <a:pPr marL="12700" marR="5080"/>
            <a:r>
              <a:rPr lang="en-US" sz="2400" kern="0" spc="-220" dirty="0">
                <a:solidFill>
                  <a:schemeClr val="accent6"/>
                </a:solidFill>
              </a:rPr>
              <a:t>      </a:t>
            </a:r>
          </a:p>
        </p:txBody>
      </p:sp>
    </p:spTree>
    <p:extLst>
      <p:ext uri="{BB962C8B-B14F-4D97-AF65-F5344CB8AC3E}">
        <p14:creationId xmlns:p14="http://schemas.microsoft.com/office/powerpoint/2010/main" val="617393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443198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Class Implementation Example </a:t>
            </a:r>
            <a:r>
              <a:rPr lang="en-US" sz="2400" kern="0" spc="-220" dirty="0" err="1">
                <a:solidFill>
                  <a:schemeClr val="accent2"/>
                </a:solidFill>
              </a:rPr>
              <a:t>contd</a:t>
            </a:r>
            <a:r>
              <a:rPr lang="en-US" sz="2400" kern="0" spc="-220" dirty="0">
                <a:solidFill>
                  <a:schemeClr val="accent2"/>
                </a:solidFill>
              </a:rPr>
              <a:t>…</a:t>
            </a:r>
          </a:p>
          <a:p>
            <a:pPr marL="12700" marR="5080"/>
            <a:r>
              <a:rPr lang="en-US" sz="2400" kern="0" spc="-220" dirty="0">
                <a:solidFill>
                  <a:schemeClr val="accent6"/>
                </a:solidFill>
              </a:rPr>
              <a:t> public class FluentAPI2{</a:t>
            </a:r>
          </a:p>
          <a:p>
            <a:pPr marL="12700" marR="5080"/>
            <a:r>
              <a:rPr lang="en-US" sz="2400" kern="0" spc="-220" dirty="0">
                <a:solidFill>
                  <a:schemeClr val="accent6"/>
                </a:solidFill>
              </a:rPr>
              <a:t>     public FluentAPI1 DoSomething1(){</a:t>
            </a:r>
          </a:p>
          <a:p>
            <a:pPr marL="12700" marR="5080"/>
            <a:r>
              <a:rPr lang="en-US" sz="2400" kern="0" spc="-220" dirty="0">
                <a:solidFill>
                  <a:schemeClr val="accent6"/>
                </a:solidFill>
              </a:rPr>
              <a:t>        //Do Something</a:t>
            </a:r>
          </a:p>
          <a:p>
            <a:pPr marL="12700" marR="5080"/>
            <a:r>
              <a:rPr lang="en-US" sz="2400" kern="0" spc="-220" dirty="0">
                <a:solidFill>
                  <a:schemeClr val="accent6"/>
                </a:solidFill>
              </a:rPr>
              <a:t>        return new FluentAPI1(); // other class instance</a:t>
            </a:r>
          </a:p>
          <a:p>
            <a:pPr marL="12700" marR="5080"/>
            <a:r>
              <a:rPr lang="en-US" sz="2400" kern="0" spc="-220" dirty="0">
                <a:solidFill>
                  <a:schemeClr val="accent6"/>
                </a:solidFill>
              </a:rPr>
              <a:t>     } </a:t>
            </a:r>
          </a:p>
          <a:p>
            <a:pPr marL="12700" marR="5080"/>
            <a:r>
              <a:rPr lang="en-US" sz="2400" kern="0" spc="-220" dirty="0">
                <a:solidFill>
                  <a:schemeClr val="accent6"/>
                </a:solidFill>
              </a:rPr>
              <a:t>      public FluentAPI2 DoSomething2(){</a:t>
            </a:r>
          </a:p>
          <a:p>
            <a:pPr marL="12700" marR="5080"/>
            <a:r>
              <a:rPr lang="en-US" sz="2400" kern="0" spc="-220" dirty="0">
                <a:solidFill>
                  <a:schemeClr val="accent6"/>
                </a:solidFill>
              </a:rPr>
              <a:t>        //Do Something</a:t>
            </a:r>
          </a:p>
          <a:p>
            <a:pPr marL="12700" marR="5080"/>
            <a:r>
              <a:rPr lang="en-US" sz="2400" kern="0" spc="-220" dirty="0">
                <a:solidFill>
                  <a:schemeClr val="tx2">
                    <a:lumMod val="60000"/>
                    <a:lumOff val="40000"/>
                  </a:schemeClr>
                </a:solidFill>
              </a:rPr>
              <a:t>        return this;</a:t>
            </a:r>
          </a:p>
          <a:p>
            <a:pPr marL="12700" marR="5080"/>
            <a:r>
              <a:rPr lang="en-US" sz="2400" kern="0" spc="-220" dirty="0">
                <a:solidFill>
                  <a:schemeClr val="accent6"/>
                </a:solidFill>
              </a:rPr>
              <a:t>     } </a:t>
            </a:r>
          </a:p>
          <a:p>
            <a:pPr marL="12700" marR="5080"/>
            <a:r>
              <a:rPr lang="en-US" sz="2400" kern="0" spc="-220" dirty="0">
                <a:solidFill>
                  <a:schemeClr val="accent6"/>
                </a:solidFill>
              </a:rPr>
              <a:t>}</a:t>
            </a:r>
          </a:p>
          <a:p>
            <a:pPr marL="12700" marR="5080"/>
            <a:r>
              <a:rPr lang="en-US" sz="2400" kern="0" spc="-220" dirty="0">
                <a:solidFill>
                  <a:schemeClr val="accent6"/>
                </a:solidFill>
              </a:rPr>
              <a:t>      </a:t>
            </a:r>
          </a:p>
        </p:txBody>
      </p:sp>
    </p:spTree>
    <p:extLst>
      <p:ext uri="{BB962C8B-B14F-4D97-AF65-F5344CB8AC3E}">
        <p14:creationId xmlns:p14="http://schemas.microsoft.com/office/powerpoint/2010/main" val="1936537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13222"/>
            <a:ext cx="8624937" cy="517064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Interface based Implementation – </a:t>
            </a:r>
          </a:p>
          <a:p>
            <a:pPr marL="12700" marR="5080"/>
            <a:r>
              <a:rPr lang="en-US" sz="2400" kern="0" spc="-220" dirty="0">
                <a:solidFill>
                  <a:schemeClr val="accent6"/>
                </a:solidFill>
              </a:rPr>
              <a:t>public interface </a:t>
            </a:r>
            <a:r>
              <a:rPr lang="en-US" sz="2400" kern="0" spc="-220" dirty="0" err="1">
                <a:solidFill>
                  <a:schemeClr val="accent6"/>
                </a:solidFill>
              </a:rPr>
              <a:t>IFluentAPI</a:t>
            </a:r>
            <a:r>
              <a:rPr lang="en-US" sz="2400" kern="0" spc="-220" dirty="0">
                <a:solidFill>
                  <a:schemeClr val="accent6"/>
                </a:solidFill>
              </a:rPr>
              <a:t>{</a:t>
            </a:r>
          </a:p>
          <a:p>
            <a:pPr marL="12700" marR="5080"/>
            <a:r>
              <a:rPr lang="en-US" sz="2400" kern="0" spc="-220" dirty="0">
                <a:solidFill>
                  <a:schemeClr val="accent6"/>
                </a:solidFill>
              </a:rPr>
              <a:t>    public </a:t>
            </a:r>
            <a:r>
              <a:rPr lang="en-US" sz="2400" kern="0" spc="-220" dirty="0" err="1">
                <a:solidFill>
                  <a:schemeClr val="accent6"/>
                </a:solidFill>
              </a:rPr>
              <a:t>IFluentAPI</a:t>
            </a:r>
            <a:r>
              <a:rPr lang="en-US" sz="2400" kern="0" spc="-220" dirty="0">
                <a:solidFill>
                  <a:schemeClr val="accent6"/>
                </a:solidFill>
              </a:rPr>
              <a:t> DoSomeThing1();</a:t>
            </a:r>
          </a:p>
          <a:p>
            <a:pPr marL="12700" marR="5080"/>
            <a:r>
              <a:rPr lang="en-US" sz="2400" kern="0" spc="-220" dirty="0">
                <a:solidFill>
                  <a:schemeClr val="accent6"/>
                </a:solidFill>
              </a:rPr>
              <a:t>    public </a:t>
            </a:r>
            <a:r>
              <a:rPr lang="en-US" sz="2400" kern="0" spc="-220" dirty="0" err="1">
                <a:solidFill>
                  <a:schemeClr val="accent6"/>
                </a:solidFill>
              </a:rPr>
              <a:t>IFluentAPI</a:t>
            </a:r>
            <a:r>
              <a:rPr lang="en-US" sz="2400" kern="0" spc="-220" dirty="0">
                <a:solidFill>
                  <a:schemeClr val="accent6"/>
                </a:solidFill>
              </a:rPr>
              <a:t> DoSomeThing2();</a:t>
            </a:r>
          </a:p>
          <a:p>
            <a:pPr marL="12700" marR="5080"/>
            <a:r>
              <a:rPr lang="en-US" sz="2400" kern="0" spc="-220" dirty="0">
                <a:solidFill>
                  <a:schemeClr val="accent6"/>
                </a:solidFill>
              </a:rPr>
              <a:t>}</a:t>
            </a:r>
          </a:p>
          <a:p>
            <a:pPr marL="12700" marR="5080"/>
            <a:r>
              <a:rPr lang="en-US" sz="2400" kern="0" spc="-220" dirty="0">
                <a:solidFill>
                  <a:schemeClr val="accent6"/>
                </a:solidFill>
              </a:rPr>
              <a:t>public class FluentAPI1: </a:t>
            </a:r>
            <a:r>
              <a:rPr lang="en-US" sz="2400" kern="0" spc="-220" dirty="0" err="1">
                <a:solidFill>
                  <a:schemeClr val="accent6"/>
                </a:solidFill>
              </a:rPr>
              <a:t>IFluentAPI</a:t>
            </a:r>
            <a:r>
              <a:rPr lang="en-US" sz="2400" kern="0" spc="-220" dirty="0">
                <a:solidFill>
                  <a:schemeClr val="accent6"/>
                </a:solidFill>
              </a:rPr>
              <a:t>{</a:t>
            </a:r>
          </a:p>
          <a:p>
            <a:pPr marL="12700" marR="5080"/>
            <a:r>
              <a:rPr lang="en-US" sz="2400" kern="0" spc="-220" dirty="0">
                <a:solidFill>
                  <a:schemeClr val="accent6"/>
                </a:solidFill>
              </a:rPr>
              <a:t>    public </a:t>
            </a:r>
            <a:r>
              <a:rPr lang="en-US" sz="2400" kern="0" spc="-220" dirty="0" err="1">
                <a:solidFill>
                  <a:schemeClr val="accent6"/>
                </a:solidFill>
              </a:rPr>
              <a:t>IFluentAPI</a:t>
            </a:r>
            <a:r>
              <a:rPr lang="en-US" sz="2400" kern="0" spc="-220" dirty="0">
                <a:solidFill>
                  <a:schemeClr val="accent6"/>
                </a:solidFill>
              </a:rPr>
              <a:t> DoSomeThing1(){</a:t>
            </a:r>
          </a:p>
          <a:p>
            <a:pPr marL="12700" marR="5080"/>
            <a:r>
              <a:rPr lang="en-US" sz="2400" kern="0" spc="-220" dirty="0">
                <a:solidFill>
                  <a:schemeClr val="accent6"/>
                </a:solidFill>
              </a:rPr>
              <a:t>        // Do Something</a:t>
            </a:r>
          </a:p>
          <a:p>
            <a:pPr marL="12700" marR="5080"/>
            <a:r>
              <a:rPr lang="en-US" sz="2400" kern="0" spc="-220" dirty="0">
                <a:solidFill>
                  <a:schemeClr val="tx2">
                    <a:lumMod val="60000"/>
                    <a:lumOff val="40000"/>
                  </a:schemeClr>
                </a:solidFill>
              </a:rPr>
              <a:t>        // return this;</a:t>
            </a:r>
          </a:p>
          <a:p>
            <a:pPr marL="12700" marR="5080"/>
            <a:r>
              <a:rPr lang="en-US" sz="2400" kern="0" spc="-220" dirty="0">
                <a:solidFill>
                  <a:schemeClr val="accent6"/>
                </a:solidFill>
              </a:rPr>
              <a:t>    }</a:t>
            </a:r>
          </a:p>
          <a:p>
            <a:pPr marL="12700" marR="5080"/>
            <a:r>
              <a:rPr lang="en-US" sz="2400" kern="0" spc="-220" dirty="0">
                <a:solidFill>
                  <a:schemeClr val="accent6"/>
                </a:solidFill>
              </a:rPr>
              <a:t>    public </a:t>
            </a:r>
            <a:r>
              <a:rPr lang="en-US" sz="2400" kern="0" spc="-220" dirty="0" err="1">
                <a:solidFill>
                  <a:schemeClr val="accent6"/>
                </a:solidFill>
              </a:rPr>
              <a:t>IFluentAPI</a:t>
            </a:r>
            <a:r>
              <a:rPr lang="en-US" sz="2400" kern="0" spc="-220" dirty="0">
                <a:solidFill>
                  <a:schemeClr val="accent6"/>
                </a:solidFill>
              </a:rPr>
              <a:t> DoSomeThing2(){</a:t>
            </a:r>
          </a:p>
          <a:p>
            <a:pPr marL="12700" marR="5080"/>
            <a:r>
              <a:rPr lang="en-US" sz="2400" kern="0" spc="-220" dirty="0">
                <a:solidFill>
                  <a:schemeClr val="accent6"/>
                </a:solidFill>
              </a:rPr>
              <a:t>        // Do Something</a:t>
            </a:r>
          </a:p>
          <a:p>
            <a:pPr marL="12700" marR="5080"/>
            <a:r>
              <a:rPr lang="en-US" sz="2400" kern="0" spc="-220" dirty="0">
                <a:solidFill>
                  <a:schemeClr val="accent6"/>
                </a:solidFill>
              </a:rPr>
              <a:t>        return new FluentAPI2(); // other class instance } }</a:t>
            </a:r>
          </a:p>
          <a:p>
            <a:pPr marL="12700" marR="5080"/>
            <a:r>
              <a:rPr lang="en-US" sz="2400" kern="0" spc="-220" dirty="0">
                <a:solidFill>
                  <a:schemeClr val="accent6"/>
                </a:solidFill>
              </a:rPr>
              <a:t>      </a:t>
            </a:r>
          </a:p>
        </p:txBody>
      </p:sp>
    </p:spTree>
    <p:extLst>
      <p:ext uri="{BB962C8B-B14F-4D97-AF65-F5344CB8AC3E}">
        <p14:creationId xmlns:p14="http://schemas.microsoft.com/office/powerpoint/2010/main" val="3799686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907119112"/>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bject 2">
            <a:extLst>
              <a:ext uri="{FF2B5EF4-FFF2-40B4-BE49-F238E27FC236}">
                <a16:creationId xmlns:a16="http://schemas.microsoft.com/office/drawing/2014/main" id="{48C9FF86-3219-5086-7F9F-FA348C4BAEAB}"/>
              </a:ext>
            </a:extLst>
          </p:cNvPr>
          <p:cNvSpPr txBox="1">
            <a:spLocks/>
          </p:cNvSpPr>
          <p:nvPr/>
        </p:nvSpPr>
        <p:spPr>
          <a:xfrm>
            <a:off x="442863" y="1752600"/>
            <a:ext cx="8624937" cy="221599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Avoid Side Effects</a:t>
            </a:r>
          </a:p>
          <a:p>
            <a:pPr marL="12700" marR="5080"/>
            <a:r>
              <a:rPr lang="en-US" sz="2400" kern="0" spc="-220" dirty="0">
                <a:solidFill>
                  <a:schemeClr val="accent6"/>
                </a:solidFill>
              </a:rPr>
              <a:t>Use Pure Function</a:t>
            </a:r>
          </a:p>
          <a:p>
            <a:pPr marL="12700" marR="5080"/>
            <a:r>
              <a:rPr lang="en-US" sz="2400" kern="0" spc="-220" dirty="0">
                <a:solidFill>
                  <a:schemeClr val="accent6"/>
                </a:solidFill>
              </a:rPr>
              <a:t>Avoid Shared State</a:t>
            </a:r>
          </a:p>
          <a:p>
            <a:pPr marL="12700" marR="5080"/>
            <a:r>
              <a:rPr lang="en-US" sz="2400" kern="0" spc="-220" dirty="0">
                <a:solidFill>
                  <a:schemeClr val="accent6"/>
                </a:solidFill>
              </a:rPr>
              <a:t>Avoid Mutations</a:t>
            </a:r>
          </a:p>
          <a:p>
            <a:pPr marL="12700" marR="5080"/>
            <a:r>
              <a:rPr lang="en-US" sz="2400" kern="0" spc="-220" dirty="0">
                <a:solidFill>
                  <a:schemeClr val="accent6"/>
                </a:solidFill>
              </a:rPr>
              <a:t>Use Function Composition</a:t>
            </a:r>
          </a:p>
          <a:p>
            <a:pPr marL="12700" marR="5080"/>
            <a:r>
              <a:rPr lang="en-US" sz="2400" kern="0" spc="-220" dirty="0">
                <a:solidFill>
                  <a:schemeClr val="accent6"/>
                </a:solidFill>
              </a:rPr>
              <a:t>Use Declarative Code Instead of Imperative Code</a:t>
            </a:r>
            <a:endParaRPr lang="en-US" sz="2400" kern="0" spc="-80" dirty="0">
              <a:solidFill>
                <a:schemeClr val="accent6"/>
              </a:solidFill>
            </a:endParaRPr>
          </a:p>
        </p:txBody>
      </p:sp>
    </p:spTree>
    <p:extLst>
      <p:ext uri="{BB962C8B-B14F-4D97-AF65-F5344CB8AC3E}">
        <p14:creationId xmlns:p14="http://schemas.microsoft.com/office/powerpoint/2010/main" val="220172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98685"/>
            <a:ext cx="8624937" cy="480131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Interface based Implementation </a:t>
            </a:r>
            <a:r>
              <a:rPr lang="en-US" sz="2400" kern="0" spc="-220" dirty="0" err="1">
                <a:solidFill>
                  <a:schemeClr val="accent2"/>
                </a:solidFill>
              </a:rPr>
              <a:t>contd</a:t>
            </a:r>
            <a:r>
              <a:rPr lang="en-US" sz="2400" kern="0" spc="-220" dirty="0">
                <a:solidFill>
                  <a:schemeClr val="accent2"/>
                </a:solidFill>
              </a:rPr>
              <a:t>…</a:t>
            </a:r>
            <a:r>
              <a:rPr lang="en-US" sz="2400" kern="0" spc="-220" dirty="0">
                <a:solidFill>
                  <a:schemeClr val="accent6"/>
                </a:solidFill>
              </a:rPr>
              <a:t> </a:t>
            </a:r>
          </a:p>
          <a:p>
            <a:pPr marL="12700" marR="5080"/>
            <a:r>
              <a:rPr lang="en-US" sz="2400" kern="0" spc="-220" dirty="0">
                <a:solidFill>
                  <a:schemeClr val="accent6"/>
                </a:solidFill>
              </a:rPr>
              <a:t>public class FluentAPI2: </a:t>
            </a:r>
            <a:r>
              <a:rPr lang="en-US" sz="2400" kern="0" spc="-220" dirty="0" err="1">
                <a:solidFill>
                  <a:schemeClr val="accent6"/>
                </a:solidFill>
              </a:rPr>
              <a:t>IFluentAPI</a:t>
            </a:r>
            <a:r>
              <a:rPr lang="en-US" sz="2400" kern="0" spc="-220" dirty="0">
                <a:solidFill>
                  <a:schemeClr val="accent6"/>
                </a:solidFill>
              </a:rPr>
              <a:t>{</a:t>
            </a:r>
          </a:p>
          <a:p>
            <a:pPr marL="12700" marR="5080"/>
            <a:r>
              <a:rPr lang="en-US" sz="2400" kern="0" spc="-220" dirty="0">
                <a:solidFill>
                  <a:schemeClr val="accent6"/>
                </a:solidFill>
              </a:rPr>
              <a:t>    public </a:t>
            </a:r>
            <a:r>
              <a:rPr lang="en-US" sz="2400" kern="0" spc="-220" dirty="0" err="1">
                <a:solidFill>
                  <a:schemeClr val="accent6"/>
                </a:solidFill>
              </a:rPr>
              <a:t>IFluentAPI</a:t>
            </a:r>
            <a:r>
              <a:rPr lang="en-US" sz="2400" kern="0" spc="-220" dirty="0">
                <a:solidFill>
                  <a:schemeClr val="accent6"/>
                </a:solidFill>
              </a:rPr>
              <a:t> DoSomeThing1(){</a:t>
            </a:r>
          </a:p>
          <a:p>
            <a:pPr marL="12700" marR="5080"/>
            <a:r>
              <a:rPr lang="en-US" sz="2400" kern="0" spc="-220" dirty="0">
                <a:solidFill>
                  <a:schemeClr val="accent6"/>
                </a:solidFill>
              </a:rPr>
              <a:t>        // Do Something</a:t>
            </a:r>
          </a:p>
          <a:p>
            <a:pPr marL="12700" marR="5080"/>
            <a:r>
              <a:rPr lang="en-US" sz="2400" kern="0" spc="-220" dirty="0">
                <a:solidFill>
                  <a:schemeClr val="accent6"/>
                </a:solidFill>
              </a:rPr>
              <a:t>        return new FluentAPI1(); // other class instance</a:t>
            </a:r>
          </a:p>
          <a:p>
            <a:pPr marL="12700" marR="5080"/>
            <a:r>
              <a:rPr lang="en-US" sz="2400" kern="0" spc="-220" dirty="0">
                <a:solidFill>
                  <a:schemeClr val="accent6"/>
                </a:solidFill>
              </a:rPr>
              <a:t>    }</a:t>
            </a:r>
          </a:p>
          <a:p>
            <a:pPr marL="12700" marR="5080"/>
            <a:r>
              <a:rPr lang="en-US" sz="2400" kern="0" spc="-220" dirty="0">
                <a:solidFill>
                  <a:schemeClr val="accent6"/>
                </a:solidFill>
              </a:rPr>
              <a:t>    public </a:t>
            </a:r>
            <a:r>
              <a:rPr lang="en-US" sz="2400" kern="0" spc="-220" dirty="0" err="1">
                <a:solidFill>
                  <a:schemeClr val="accent6"/>
                </a:solidFill>
              </a:rPr>
              <a:t>IFluentAPI</a:t>
            </a:r>
            <a:r>
              <a:rPr lang="en-US" sz="2400" kern="0" spc="-220" dirty="0">
                <a:solidFill>
                  <a:schemeClr val="accent6"/>
                </a:solidFill>
              </a:rPr>
              <a:t> DoSomeThing2(){</a:t>
            </a:r>
          </a:p>
          <a:p>
            <a:pPr marL="12700" marR="5080"/>
            <a:r>
              <a:rPr lang="en-US" sz="2400" kern="0" spc="-220" dirty="0">
                <a:solidFill>
                  <a:schemeClr val="accent6"/>
                </a:solidFill>
              </a:rPr>
              <a:t>        // Do Something</a:t>
            </a:r>
          </a:p>
          <a:p>
            <a:pPr marL="12700" marR="5080"/>
            <a:r>
              <a:rPr lang="en-US" sz="2400" kern="0" spc="-220" dirty="0">
                <a:solidFill>
                  <a:schemeClr val="tx2">
                    <a:lumMod val="60000"/>
                    <a:lumOff val="40000"/>
                  </a:schemeClr>
                </a:solidFill>
              </a:rPr>
              <a:t>         return this;</a:t>
            </a:r>
          </a:p>
          <a:p>
            <a:pPr marL="12700" marR="5080"/>
            <a:r>
              <a:rPr lang="en-US" sz="2400" kern="0" spc="-220" dirty="0">
                <a:solidFill>
                  <a:schemeClr val="accent6"/>
                </a:solidFill>
              </a:rPr>
              <a:t>    }</a:t>
            </a:r>
          </a:p>
          <a:p>
            <a:pPr marL="12700" marR="5080"/>
            <a:r>
              <a:rPr lang="en-US" sz="2400" kern="0" spc="-220" dirty="0">
                <a:solidFill>
                  <a:schemeClr val="accent6"/>
                </a:solidFill>
              </a:rPr>
              <a:t>}</a:t>
            </a:r>
          </a:p>
          <a:p>
            <a:pPr marL="12700" marR="5080"/>
            <a:endParaRPr lang="en-US" sz="2400" kern="0" spc="-220" dirty="0">
              <a:solidFill>
                <a:schemeClr val="accent6"/>
              </a:solidFill>
            </a:endParaRPr>
          </a:p>
          <a:p>
            <a:pPr marL="12700" marR="5080"/>
            <a:r>
              <a:rPr lang="en-US" sz="2400" kern="0" spc="-220" dirty="0">
                <a:solidFill>
                  <a:schemeClr val="accent6"/>
                </a:solidFill>
              </a:rPr>
              <a:t>      </a:t>
            </a:r>
          </a:p>
        </p:txBody>
      </p:sp>
    </p:spTree>
    <p:extLst>
      <p:ext uri="{BB962C8B-B14F-4D97-AF65-F5344CB8AC3E}">
        <p14:creationId xmlns:p14="http://schemas.microsoft.com/office/powerpoint/2010/main" val="4292556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66800"/>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Extension Method Implementation – </a:t>
            </a:r>
          </a:p>
          <a:p>
            <a:pPr marL="12700" marR="5080"/>
            <a:r>
              <a:rPr lang="en-US" sz="1500" dirty="0">
                <a:hlinkClick r:id="rId7"/>
              </a:rPr>
              <a:t>Using Extension Methods in C# to Build Fluent Code - Kill All Defects</a:t>
            </a:r>
            <a:endParaRPr lang="en-US" sz="1500" kern="0" spc="-220" dirty="0">
              <a:solidFill>
                <a:schemeClr val="accent6"/>
              </a:solidFill>
            </a:endParaRPr>
          </a:p>
        </p:txBody>
      </p:sp>
      <p:sp>
        <p:nvSpPr>
          <p:cNvPr id="7" name="object 2">
            <a:extLst>
              <a:ext uri="{FF2B5EF4-FFF2-40B4-BE49-F238E27FC236}">
                <a16:creationId xmlns:a16="http://schemas.microsoft.com/office/drawing/2014/main" id="{EA780E19-0896-A247-0FF9-B147BA599F78}"/>
              </a:ext>
            </a:extLst>
          </p:cNvPr>
          <p:cNvSpPr txBox="1">
            <a:spLocks/>
          </p:cNvSpPr>
          <p:nvPr/>
        </p:nvSpPr>
        <p:spPr>
          <a:xfrm>
            <a:off x="304800" y="2133600"/>
            <a:ext cx="8624937" cy="37087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 real world example built using Fluent API –</a:t>
            </a:r>
          </a:p>
          <a:p>
            <a:pPr marL="12700" marR="5080"/>
            <a:r>
              <a:rPr lang="en-US" sz="2000" kern="0" spc="-220" dirty="0">
                <a:solidFill>
                  <a:schemeClr val="accent6"/>
                </a:solidFill>
              </a:rPr>
              <a:t> </a:t>
            </a:r>
            <a:r>
              <a:rPr lang="en-US" sz="1500" dirty="0">
                <a:hlinkClick r:id="rId8"/>
              </a:rPr>
              <a:t>DDD-Based-Enterprise-Application-Framework/</a:t>
            </a:r>
            <a:r>
              <a:rPr lang="en-US" sz="1500" dirty="0" err="1">
                <a:hlinkClick r:id="rId8"/>
              </a:rPr>
              <a:t>FluentRepository</a:t>
            </a:r>
            <a:r>
              <a:rPr lang="en-US" sz="1500" dirty="0">
                <a:hlinkClick r:id="rId8"/>
              </a:rPr>
              <a:t> at master · sandipray63in/DDD-Based-Enterprise-Application-Framework · GitHub</a:t>
            </a:r>
            <a:r>
              <a:rPr lang="en-US" sz="2400" kern="0" spc="-220" dirty="0">
                <a:solidFill>
                  <a:schemeClr val="accent6"/>
                </a:solidFill>
              </a:rPr>
              <a:t>  </a:t>
            </a:r>
          </a:p>
          <a:p>
            <a:pPr marL="12700" marR="5080"/>
            <a:endParaRPr lang="en-US" sz="2400" kern="0" spc="-220" dirty="0">
              <a:solidFill>
                <a:schemeClr val="accent6"/>
              </a:solidFill>
            </a:endParaRPr>
          </a:p>
          <a:p>
            <a:pPr marL="12700" marR="5080"/>
            <a:r>
              <a:rPr lang="en-US" sz="2400" kern="0" spc="-220" dirty="0">
                <a:solidFill>
                  <a:schemeClr val="accent2"/>
                </a:solidFill>
              </a:rPr>
              <a:t>Corresponding Unit Tests for Fluent </a:t>
            </a:r>
            <a:r>
              <a:rPr lang="en-US" sz="2400" kern="0" spc="-220" dirty="0" err="1">
                <a:solidFill>
                  <a:schemeClr val="accent2"/>
                </a:solidFill>
              </a:rPr>
              <a:t>Repositoy</a:t>
            </a:r>
            <a:r>
              <a:rPr lang="en-US" sz="2400" kern="0" spc="-220" dirty="0">
                <a:solidFill>
                  <a:schemeClr val="accent2"/>
                </a:solidFill>
              </a:rPr>
              <a:t>- </a:t>
            </a:r>
          </a:p>
          <a:p>
            <a:pPr marL="12700" marR="5080"/>
            <a:r>
              <a:rPr lang="en-US" sz="1500" kern="0" spc="-220" dirty="0">
                <a:solidFill>
                  <a:schemeClr val="accent6"/>
                </a:solidFill>
              </a:rPr>
              <a:t> </a:t>
            </a:r>
            <a:r>
              <a:rPr lang="en-US" sz="1500" dirty="0">
                <a:hlinkClick r:id="rId9"/>
              </a:rPr>
              <a:t>DDD-Based-Enterprise-Application-Framework/</a:t>
            </a:r>
            <a:r>
              <a:rPr lang="en-US" sz="1500" dirty="0" err="1">
                <a:hlinkClick r:id="rId9"/>
              </a:rPr>
              <a:t>Testing.FluentRepository</a:t>
            </a:r>
            <a:r>
              <a:rPr lang="en-US" sz="1500" dirty="0">
                <a:hlinkClick r:id="rId9"/>
              </a:rPr>
              <a:t> at master · sandipray63in/DDD-Based-Enterprise-Application-Framework · GitHub</a:t>
            </a:r>
            <a:endParaRPr lang="en-US" sz="1500" kern="0" spc="-220" dirty="0">
              <a:solidFill>
                <a:schemeClr val="accent6"/>
              </a:solidFill>
            </a:endParaRPr>
          </a:p>
          <a:p>
            <a:pPr marL="12700" marR="5080"/>
            <a:endParaRPr lang="en-US" sz="1600" kern="0" spc="-220" dirty="0">
              <a:solidFill>
                <a:schemeClr val="accent6"/>
              </a:solidFill>
            </a:endParaRPr>
          </a:p>
          <a:p>
            <a:pPr marL="12700" marR="5080"/>
            <a:r>
              <a:rPr lang="en-US" sz="1600" kern="0" spc="-220" dirty="0" err="1">
                <a:solidFill>
                  <a:schemeClr val="accent6"/>
                </a:solidFill>
              </a:rPr>
              <a:t>FluentValidations</a:t>
            </a:r>
            <a:r>
              <a:rPr lang="en-US" sz="1600" kern="0" spc="-220" dirty="0">
                <a:solidFill>
                  <a:schemeClr val="accent6"/>
                </a:solidFill>
              </a:rPr>
              <a:t>(</a:t>
            </a:r>
            <a:r>
              <a:rPr lang="en-IN" sz="1500" dirty="0" err="1">
                <a:hlinkClick r:id="rId10"/>
              </a:rPr>
              <a:t>FluentValidation</a:t>
            </a:r>
            <a:r>
              <a:rPr lang="en-IN" sz="1500" dirty="0">
                <a:hlinkClick r:id="rId10"/>
              </a:rPr>
              <a:t> — </a:t>
            </a:r>
            <a:r>
              <a:rPr lang="en-IN" sz="1500" dirty="0" err="1">
                <a:hlinkClick r:id="rId10"/>
              </a:rPr>
              <a:t>FluentValidation</a:t>
            </a:r>
            <a:r>
              <a:rPr lang="en-IN" sz="1500" dirty="0">
                <a:hlinkClick r:id="rId10"/>
              </a:rPr>
              <a:t> documentation</a:t>
            </a:r>
            <a:r>
              <a:rPr lang="en-US" sz="1600" kern="0" spc="-220" dirty="0">
                <a:solidFill>
                  <a:schemeClr val="accent6"/>
                </a:solidFill>
              </a:rPr>
              <a:t>) is another library built using Fluent API concepts mainly for validations. Its something similar to </a:t>
            </a:r>
            <a:r>
              <a:rPr lang="en-US" sz="1600" kern="0" spc="-220" dirty="0" err="1">
                <a:solidFill>
                  <a:schemeClr val="accent6"/>
                </a:solidFill>
              </a:rPr>
              <a:t>Persistance</a:t>
            </a:r>
            <a:r>
              <a:rPr lang="en-US" sz="1600" kern="0" spc="-220" dirty="0">
                <a:solidFill>
                  <a:schemeClr val="accent6"/>
                </a:solidFill>
              </a:rPr>
              <a:t> Ignorance since it provides Validation Ignorance w.r.t domain </a:t>
            </a:r>
            <a:r>
              <a:rPr lang="en-US" sz="1600" kern="0" spc="-220" dirty="0" err="1">
                <a:solidFill>
                  <a:schemeClr val="accent6"/>
                </a:solidFill>
              </a:rPr>
              <a:t>objects.By</a:t>
            </a:r>
            <a:r>
              <a:rPr lang="en-US" sz="1600" kern="0" spc="-220" dirty="0">
                <a:solidFill>
                  <a:schemeClr val="accent6"/>
                </a:solidFill>
              </a:rPr>
              <a:t> the way, there are some inherent issues of Fluent Validations w.r.t </a:t>
            </a:r>
            <a:r>
              <a:rPr lang="en-US" sz="1600" kern="0" spc="-220" dirty="0" err="1">
                <a:solidFill>
                  <a:schemeClr val="accent6"/>
                </a:solidFill>
              </a:rPr>
              <a:t>OpenAPI</a:t>
            </a:r>
            <a:r>
              <a:rPr lang="en-US" sz="1600" kern="0" spc="-220" dirty="0">
                <a:solidFill>
                  <a:schemeClr val="accent6"/>
                </a:solidFill>
              </a:rPr>
              <a:t> but there are workarounds for the same &amp; for that an example that can be referred is</a:t>
            </a:r>
          </a:p>
          <a:p>
            <a:pPr marL="12700" marR="5080"/>
            <a:r>
              <a:rPr lang="en-US" sz="1500" dirty="0">
                <a:hlinkClick r:id="rId11"/>
              </a:rPr>
              <a:t>Making </a:t>
            </a:r>
            <a:r>
              <a:rPr lang="en-US" sz="1500" dirty="0" err="1">
                <a:hlinkClick r:id="rId11"/>
              </a:rPr>
              <a:t>FluentValidation</a:t>
            </a:r>
            <a:r>
              <a:rPr lang="en-US" sz="1500" dirty="0">
                <a:hlinkClick r:id="rId11"/>
              </a:rPr>
              <a:t> compatible with Swagger including Enum or fixed List support</a:t>
            </a:r>
            <a:endParaRPr lang="en-US" sz="1500" kern="0" spc="-220" dirty="0">
              <a:solidFill>
                <a:schemeClr val="accent6"/>
              </a:solidFill>
            </a:endParaRPr>
          </a:p>
        </p:txBody>
      </p:sp>
    </p:spTree>
    <p:extLst>
      <p:ext uri="{BB962C8B-B14F-4D97-AF65-F5344CB8AC3E}">
        <p14:creationId xmlns:p14="http://schemas.microsoft.com/office/powerpoint/2010/main" val="2489181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443834809"/>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98685"/>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443198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6"/>
                </a:solidFill>
              </a:rPr>
              <a:t>A </a:t>
            </a:r>
            <a:r>
              <a:rPr lang="en-US" sz="2000" kern="0" spc="-220" dirty="0" err="1">
                <a:solidFill>
                  <a:schemeClr val="accent6"/>
                </a:solidFill>
              </a:rPr>
              <a:t>mixin</a:t>
            </a:r>
            <a:r>
              <a:rPr lang="en-US" sz="2000" kern="0" spc="-220" dirty="0">
                <a:solidFill>
                  <a:schemeClr val="accent6"/>
                </a:solidFill>
              </a:rPr>
              <a:t> is a class that adds functionality to other classes but which cannot itself be instantiated.</a:t>
            </a:r>
          </a:p>
          <a:p>
            <a:pPr algn="l"/>
            <a:endParaRPr lang="en-US" sz="2000" kern="0" spc="-220" dirty="0">
              <a:solidFill>
                <a:schemeClr val="accent6"/>
              </a:solidFill>
            </a:endParaRPr>
          </a:p>
          <a:p>
            <a:pPr algn="l"/>
            <a:r>
              <a:rPr lang="en-US" sz="2000" kern="0" spc="-220" dirty="0" err="1">
                <a:solidFill>
                  <a:schemeClr val="accent6"/>
                </a:solidFill>
              </a:rPr>
              <a:t>Mixins</a:t>
            </a:r>
            <a:r>
              <a:rPr lang="en-US" sz="2000" kern="0" spc="-220" dirty="0">
                <a:solidFill>
                  <a:schemeClr val="accent6"/>
                </a:solidFill>
              </a:rPr>
              <a:t> are useful in object-oriented languages that only support single inheritance as a sort of 'halfway house' between single and multiple inheritance.</a:t>
            </a:r>
          </a:p>
          <a:p>
            <a:pPr algn="l"/>
            <a:endParaRPr lang="en-US" sz="2000" kern="0" spc="-220" dirty="0">
              <a:solidFill>
                <a:schemeClr val="accent6"/>
              </a:solidFill>
            </a:endParaRPr>
          </a:p>
          <a:p>
            <a:pPr marL="12700" marR="5080"/>
            <a:r>
              <a:rPr lang="en-US" sz="2000" kern="0" spc="-220" dirty="0">
                <a:solidFill>
                  <a:schemeClr val="accent6"/>
                </a:solidFill>
              </a:rPr>
              <a:t>Implemented using a combination of (multiple) interfaces and extension methods. For the interfaces, which provides the </a:t>
            </a:r>
            <a:r>
              <a:rPr lang="en-US" sz="2000" kern="0" spc="-220" dirty="0" err="1">
                <a:solidFill>
                  <a:schemeClr val="accent6"/>
                </a:solidFill>
              </a:rPr>
              <a:t>mixin's</a:t>
            </a:r>
            <a:r>
              <a:rPr lang="en-US" sz="2000" kern="0" spc="-220" dirty="0">
                <a:solidFill>
                  <a:schemeClr val="accent6"/>
                </a:solidFill>
              </a:rPr>
              <a:t> actual methods, </a:t>
            </a:r>
            <a:r>
              <a:rPr lang="en-US" sz="2000" kern="0" spc="-220" dirty="0" err="1">
                <a:solidFill>
                  <a:schemeClr val="accent6"/>
                </a:solidFill>
              </a:rPr>
              <a:t>mixins</a:t>
            </a:r>
            <a:r>
              <a:rPr lang="en-US" sz="2000" kern="0" spc="-220" dirty="0">
                <a:solidFill>
                  <a:schemeClr val="accent6"/>
                </a:solidFill>
              </a:rPr>
              <a:t> can be applied to any object that implements the associated interface. </a:t>
            </a:r>
            <a:r>
              <a:rPr lang="en-US" sz="2000" kern="0" spc="-220" dirty="0" err="1">
                <a:solidFill>
                  <a:schemeClr val="accent6"/>
                </a:solidFill>
              </a:rPr>
              <a:t>Infact</a:t>
            </a:r>
            <a:r>
              <a:rPr lang="en-US" sz="2000" kern="0" spc="-220" dirty="0">
                <a:solidFill>
                  <a:schemeClr val="accent6"/>
                </a:solidFill>
              </a:rPr>
              <a:t> extension methods can be applied to any kind of Abstraction in .NET.</a:t>
            </a:r>
          </a:p>
          <a:p>
            <a:pPr marL="12700" marR="5080"/>
            <a:endParaRPr lang="en-US" sz="2000" kern="0" spc="-220" dirty="0">
              <a:solidFill>
                <a:schemeClr val="accent6"/>
              </a:solidFill>
            </a:endParaRPr>
          </a:p>
          <a:p>
            <a:pPr marL="12700" marR="5080"/>
            <a:r>
              <a:rPr lang="en-US" sz="2000" kern="0" spc="-220" dirty="0">
                <a:solidFill>
                  <a:schemeClr val="accent2"/>
                </a:solidFill>
              </a:rPr>
              <a:t>Example –</a:t>
            </a:r>
          </a:p>
          <a:p>
            <a:pPr marL="12700" marR="5080"/>
            <a:r>
              <a:rPr lang="en-US" sz="1500" kern="0" spc="-220" dirty="0">
                <a:solidFill>
                  <a:schemeClr val="accent6"/>
                </a:solidFill>
              </a:rPr>
              <a:t> </a:t>
            </a:r>
            <a:r>
              <a:rPr lang="en-US" sz="1500" dirty="0">
                <a:hlinkClick r:id="rId7"/>
              </a:rPr>
              <a:t>How To Create </a:t>
            </a:r>
            <a:r>
              <a:rPr lang="en-US" sz="1500" dirty="0" err="1">
                <a:hlinkClick r:id="rId7"/>
              </a:rPr>
              <a:t>Mixin</a:t>
            </a:r>
            <a:r>
              <a:rPr lang="en-US" sz="1500" dirty="0">
                <a:hlinkClick r:id="rId7"/>
              </a:rPr>
              <a:t> Using C# 4.0</a:t>
            </a:r>
            <a:r>
              <a:rPr lang="en-US" sz="2400" kern="0" spc="-220" dirty="0">
                <a:solidFill>
                  <a:schemeClr val="accent6"/>
                </a:solidFill>
              </a:rPr>
              <a:t> </a:t>
            </a: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4098913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98685"/>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480131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Implementing </a:t>
            </a:r>
            <a:r>
              <a:rPr lang="en-US" sz="2400" kern="0" spc="-220" dirty="0" err="1">
                <a:solidFill>
                  <a:schemeClr val="accent2"/>
                </a:solidFill>
              </a:rPr>
              <a:t>Mixin</a:t>
            </a:r>
            <a:r>
              <a:rPr lang="en-US" sz="2400" kern="0" spc="-220" dirty="0">
                <a:solidFill>
                  <a:schemeClr val="accent2"/>
                </a:solidFill>
              </a:rPr>
              <a:t> in &gt; C# 8 –</a:t>
            </a:r>
          </a:p>
          <a:p>
            <a:pPr algn="l"/>
            <a:endParaRPr lang="en-US" sz="2400" kern="0" spc="-220" dirty="0">
              <a:solidFill>
                <a:schemeClr val="accent6"/>
              </a:solidFill>
            </a:endParaRPr>
          </a:p>
          <a:p>
            <a:pPr algn="l"/>
            <a:r>
              <a:rPr lang="en-US" sz="2400" kern="0" spc="-220" dirty="0">
                <a:solidFill>
                  <a:schemeClr val="accent2"/>
                </a:solidFill>
              </a:rPr>
              <a:t>Default Implementation of Interfaces in &gt; C# 8 – </a:t>
            </a:r>
          </a:p>
          <a:p>
            <a:pPr algn="l"/>
            <a:r>
              <a:rPr lang="en-US" sz="2400" kern="0" spc="-220" dirty="0">
                <a:solidFill>
                  <a:schemeClr val="accent6"/>
                </a:solidFill>
              </a:rPr>
              <a:t>public interface </a:t>
            </a:r>
            <a:r>
              <a:rPr lang="en-US" sz="2400" kern="0" spc="-220" dirty="0" err="1">
                <a:solidFill>
                  <a:schemeClr val="accent6"/>
                </a:solidFill>
              </a:rPr>
              <a:t>ILogger</a:t>
            </a:r>
            <a:r>
              <a:rPr lang="en-US" sz="2400" kern="0" spc="-220" dirty="0">
                <a:solidFill>
                  <a:schemeClr val="accent6"/>
                </a:solidFill>
              </a:rPr>
              <a:t>{</a:t>
            </a:r>
          </a:p>
          <a:p>
            <a:pPr algn="l"/>
            <a:r>
              <a:rPr lang="en-US" sz="2400" kern="0" spc="-220" dirty="0">
                <a:solidFill>
                  <a:schemeClr val="accent6"/>
                </a:solidFill>
              </a:rPr>
              <a:t>  void Log(</a:t>
            </a:r>
            <a:r>
              <a:rPr lang="en-US" sz="2400" kern="0" spc="-220" dirty="0" err="1">
                <a:solidFill>
                  <a:schemeClr val="accent6"/>
                </a:solidFill>
              </a:rPr>
              <a:t>LogLevel</a:t>
            </a:r>
            <a:r>
              <a:rPr lang="en-US" sz="2400" kern="0" spc="-220" dirty="0">
                <a:solidFill>
                  <a:schemeClr val="accent6"/>
                </a:solidFill>
              </a:rPr>
              <a:t> </a:t>
            </a:r>
            <a:r>
              <a:rPr lang="en-US" sz="2400" kern="0" spc="-220" dirty="0" err="1">
                <a:solidFill>
                  <a:schemeClr val="accent6"/>
                </a:solidFill>
              </a:rPr>
              <a:t>logLevel</a:t>
            </a:r>
            <a:r>
              <a:rPr lang="en-US" sz="2400" kern="0" spc="-220" dirty="0">
                <a:solidFill>
                  <a:schemeClr val="accent6"/>
                </a:solidFill>
              </a:rPr>
              <a:t>, string message);</a:t>
            </a:r>
          </a:p>
          <a:p>
            <a:pPr algn="l"/>
            <a:r>
              <a:rPr lang="en-US" sz="2400" kern="0" spc="-220" dirty="0">
                <a:solidFill>
                  <a:schemeClr val="accent6"/>
                </a:solidFill>
              </a:rPr>
              <a:t>  void Log(Exception ex) =&gt; Log(</a:t>
            </a:r>
            <a:r>
              <a:rPr lang="en-US" sz="2400" kern="0" spc="-220" dirty="0" err="1">
                <a:solidFill>
                  <a:schemeClr val="accent6"/>
                </a:solidFill>
              </a:rPr>
              <a:t>LogLevel.Error</a:t>
            </a:r>
            <a:r>
              <a:rPr lang="en-US" sz="2400" kern="0" spc="-220" dirty="0">
                <a:solidFill>
                  <a:schemeClr val="accent6"/>
                </a:solidFill>
              </a:rPr>
              <a:t>, </a:t>
            </a:r>
            <a:r>
              <a:rPr lang="en-US" sz="2400" kern="0" spc="-220" dirty="0" err="1">
                <a:solidFill>
                  <a:schemeClr val="accent6"/>
                </a:solidFill>
              </a:rPr>
              <a:t>ex.ToString</a:t>
            </a:r>
            <a:r>
              <a:rPr lang="en-US" sz="2400" kern="0" spc="-220" dirty="0">
                <a:solidFill>
                  <a:schemeClr val="accent6"/>
                </a:solidFill>
              </a:rPr>
              <a:t>();</a:t>
            </a:r>
          </a:p>
          <a:p>
            <a:pPr algn="l"/>
            <a:r>
              <a:rPr lang="en-US" sz="2400" kern="0" spc="-220" dirty="0">
                <a:solidFill>
                  <a:schemeClr val="accent6"/>
                </a:solidFill>
              </a:rPr>
              <a:t>}</a:t>
            </a:r>
          </a:p>
          <a:p>
            <a:pPr algn="l"/>
            <a:endParaRPr lang="en-US" sz="2400" kern="0" spc="-220" dirty="0">
              <a:solidFill>
                <a:schemeClr val="accent6"/>
              </a:solidFill>
            </a:endParaRPr>
          </a:p>
          <a:p>
            <a:pPr algn="l"/>
            <a:r>
              <a:rPr lang="en-US" sz="2400" kern="0" spc="-220" dirty="0" err="1">
                <a:solidFill>
                  <a:schemeClr val="accent2"/>
                </a:solidFill>
              </a:rPr>
              <a:t>Mixin</a:t>
            </a:r>
            <a:r>
              <a:rPr lang="en-US" sz="2400" kern="0" spc="-220" dirty="0">
                <a:solidFill>
                  <a:schemeClr val="accent2"/>
                </a:solidFill>
              </a:rPr>
              <a:t> Implementation Example Using Default Interfaces Implementations– </a:t>
            </a:r>
          </a:p>
          <a:p>
            <a:pPr algn="l"/>
            <a:r>
              <a:rPr lang="en-US" sz="1500" dirty="0">
                <a:hlinkClick r:id="rId7"/>
              </a:rPr>
              <a:t>Create </a:t>
            </a:r>
            <a:r>
              <a:rPr lang="en-US" sz="1500" dirty="0" err="1">
                <a:hlinkClick r:id="rId7"/>
              </a:rPr>
              <a:t>mixin</a:t>
            </a:r>
            <a:r>
              <a:rPr lang="en-US" sz="1500" dirty="0">
                <a:hlinkClick r:id="rId7"/>
              </a:rPr>
              <a:t> types using default interface methods - C# | Microsoft Learn</a:t>
            </a:r>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11160065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838196619"/>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98685"/>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6CE3D12F-4303-DF2D-71BF-376A6E940E24}"/>
              </a:ext>
            </a:extLst>
          </p:cNvPr>
          <p:cNvSpPr txBox="1">
            <a:spLocks/>
          </p:cNvSpPr>
          <p:nvPr/>
        </p:nvSpPr>
        <p:spPr>
          <a:xfrm>
            <a:off x="320981" y="2868136"/>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An Example(with explanation) - </a:t>
            </a:r>
          </a:p>
          <a:p>
            <a:pPr algn="l"/>
            <a:r>
              <a:rPr lang="en-US" sz="1500" kern="0" spc="-220" dirty="0">
                <a:solidFill>
                  <a:schemeClr val="accent6"/>
                </a:solidFill>
              </a:rPr>
              <a:t> </a:t>
            </a:r>
            <a:r>
              <a:rPr lang="en-IN" sz="1500" dirty="0">
                <a:hlinkClick r:id="rId7"/>
              </a:rPr>
              <a:t>Descriptor_Pattern.md · GitHub</a:t>
            </a:r>
            <a:endParaRPr lang="en-US" sz="1500" kern="0" spc="-220" dirty="0">
              <a:solidFill>
                <a:schemeClr val="accent6"/>
              </a:solidFill>
            </a:endParaRPr>
          </a:p>
        </p:txBody>
      </p:sp>
    </p:spTree>
    <p:extLst>
      <p:ext uri="{BB962C8B-B14F-4D97-AF65-F5344CB8AC3E}">
        <p14:creationId xmlns:p14="http://schemas.microsoft.com/office/powerpoint/2010/main" val="2066475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827987905"/>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98685"/>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9" name="object 2">
            <a:extLst>
              <a:ext uri="{FF2B5EF4-FFF2-40B4-BE49-F238E27FC236}">
                <a16:creationId xmlns:a16="http://schemas.microsoft.com/office/drawing/2014/main" id="{1F11BB9C-6EE4-6DDB-28EC-064678CAD174}"/>
              </a:ext>
            </a:extLst>
          </p:cNvPr>
          <p:cNvSpPr txBox="1">
            <a:spLocks/>
          </p:cNvSpPr>
          <p:nvPr/>
        </p:nvSpPr>
        <p:spPr>
          <a:xfrm>
            <a:off x="366663" y="228600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Memory Leaks in Managed Code- </a:t>
            </a:r>
          </a:p>
          <a:p>
            <a:pPr algn="l"/>
            <a:r>
              <a:rPr lang="en-US" sz="1500" kern="0" spc="-220" dirty="0">
                <a:solidFill>
                  <a:schemeClr val="accent6"/>
                </a:solidFill>
              </a:rPr>
              <a:t> </a:t>
            </a:r>
            <a:r>
              <a:rPr lang="en-US" sz="1500" dirty="0">
                <a:hlinkClick r:id="rId7"/>
              </a:rPr>
              <a:t>Find, Fix, and Avoid Memory Leaks in C# .NET: 8 Best Practices | Michael's Coding Spot</a:t>
            </a:r>
            <a:endParaRPr lang="en-US" sz="1500" kern="0" spc="-220" dirty="0">
              <a:solidFill>
                <a:schemeClr val="accent6"/>
              </a:solidFill>
            </a:endParaRPr>
          </a:p>
        </p:txBody>
      </p:sp>
      <p:sp>
        <p:nvSpPr>
          <p:cNvPr id="7" name="object 2">
            <a:extLst>
              <a:ext uri="{FF2B5EF4-FFF2-40B4-BE49-F238E27FC236}">
                <a16:creationId xmlns:a16="http://schemas.microsoft.com/office/drawing/2014/main" id="{EDB9EC19-A739-C7A0-7856-526DFFCF08DA}"/>
              </a:ext>
            </a:extLst>
          </p:cNvPr>
          <p:cNvSpPr txBox="1">
            <a:spLocks/>
          </p:cNvSpPr>
          <p:nvPr/>
        </p:nvSpPr>
        <p:spPr>
          <a:xfrm>
            <a:off x="366663" y="1143000"/>
            <a:ext cx="8624937" cy="8156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An </a:t>
            </a:r>
            <a:r>
              <a:rPr lang="en-US" sz="2000" kern="0" spc="-220" dirty="0" err="1">
                <a:solidFill>
                  <a:schemeClr val="accent2"/>
                </a:solidFill>
              </a:rPr>
              <a:t>IDisposable</a:t>
            </a:r>
            <a:r>
              <a:rPr lang="en-US" sz="2000" kern="0" spc="-220" dirty="0">
                <a:solidFill>
                  <a:schemeClr val="accent2"/>
                </a:solidFill>
              </a:rPr>
              <a:t> Example - </a:t>
            </a:r>
          </a:p>
          <a:p>
            <a:pPr algn="l"/>
            <a:r>
              <a:rPr lang="en-US" sz="1800" kern="0" spc="-220" dirty="0">
                <a:solidFill>
                  <a:schemeClr val="accent6"/>
                </a:solidFill>
              </a:rPr>
              <a:t> </a:t>
            </a:r>
            <a:r>
              <a:rPr lang="en-IN" sz="1500" dirty="0">
                <a:hlinkClick r:id="rId8"/>
              </a:rPr>
              <a:t>DDD-Based-Enterprise-Application-Framework/Infrastructure/</a:t>
            </a:r>
            <a:r>
              <a:rPr lang="en-IN" sz="1500" dirty="0" err="1">
                <a:hlinkClick r:id="rId8"/>
              </a:rPr>
              <a:t>DisposableClass.cs</a:t>
            </a:r>
            <a:r>
              <a:rPr lang="en-IN" sz="1500" dirty="0">
                <a:hlinkClick r:id="rId8"/>
              </a:rPr>
              <a:t> at master · sandipray63in/DDD-Based-Enterprise-Application-Framework · GitHub</a:t>
            </a:r>
            <a:endParaRPr lang="en-US" sz="1500" kern="0" spc="-220" dirty="0">
              <a:solidFill>
                <a:schemeClr val="accent6"/>
              </a:solidFill>
            </a:endParaRPr>
          </a:p>
        </p:txBody>
      </p:sp>
      <p:sp>
        <p:nvSpPr>
          <p:cNvPr id="12" name="object 2">
            <a:extLst>
              <a:ext uri="{FF2B5EF4-FFF2-40B4-BE49-F238E27FC236}">
                <a16:creationId xmlns:a16="http://schemas.microsoft.com/office/drawing/2014/main" id="{3AA135EF-016D-3E70-F3A1-38532AC98941}"/>
              </a:ext>
            </a:extLst>
          </p:cNvPr>
          <p:cNvSpPr txBox="1">
            <a:spLocks/>
          </p:cNvSpPr>
          <p:nvPr/>
        </p:nvSpPr>
        <p:spPr>
          <a:xfrm>
            <a:off x="366663" y="3276600"/>
            <a:ext cx="8624937" cy="100027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Weak References-</a:t>
            </a:r>
          </a:p>
          <a:p>
            <a:pPr algn="l"/>
            <a:r>
              <a:rPr lang="en-US" sz="1500" kern="0" spc="-220" dirty="0">
                <a:solidFill>
                  <a:schemeClr val="accent6"/>
                </a:solidFill>
              </a:rPr>
              <a:t> </a:t>
            </a:r>
            <a:r>
              <a:rPr lang="en-IN" sz="1500" dirty="0">
                <a:hlinkClick r:id="rId9"/>
              </a:rPr>
              <a:t>Understanding weak references in .NET- </a:t>
            </a:r>
            <a:r>
              <a:rPr lang="en-IN" sz="1500" dirty="0" err="1">
                <a:hlinkClick r:id="rId9"/>
              </a:rPr>
              <a:t>CodeProject</a:t>
            </a:r>
            <a:endParaRPr lang="en-IN" sz="1500" dirty="0"/>
          </a:p>
          <a:p>
            <a:pPr algn="l"/>
            <a:r>
              <a:rPr lang="en-IN" sz="1500" kern="0" spc="-220" dirty="0">
                <a:solidFill>
                  <a:schemeClr val="accent6"/>
                </a:solidFill>
              </a:rPr>
              <a:t>  </a:t>
            </a:r>
            <a:r>
              <a:rPr lang="en-US" sz="1500" dirty="0" err="1">
                <a:hlinkClick r:id="rId10"/>
              </a:rPr>
              <a:t>.net</a:t>
            </a:r>
            <a:r>
              <a:rPr lang="en-US" sz="1500" dirty="0">
                <a:hlinkClick r:id="rId10"/>
              </a:rPr>
              <a:t> - Understanding </a:t>
            </a:r>
            <a:r>
              <a:rPr lang="en-US" sz="1500" dirty="0" err="1">
                <a:hlinkClick r:id="rId10"/>
              </a:rPr>
              <a:t>ConditionalWeakTable</a:t>
            </a:r>
            <a:r>
              <a:rPr lang="en-US" sz="1500" dirty="0">
                <a:hlinkClick r:id="rId10"/>
              </a:rPr>
              <a:t> - Stack Overflow</a:t>
            </a:r>
            <a:endParaRPr lang="en-US" sz="1500" dirty="0"/>
          </a:p>
          <a:p>
            <a:pPr algn="l"/>
            <a:r>
              <a:rPr lang="en-US" sz="1500" kern="0" spc="-220" dirty="0">
                <a:solidFill>
                  <a:schemeClr val="accent6"/>
                </a:solidFill>
              </a:rPr>
              <a:t>  </a:t>
            </a:r>
            <a:r>
              <a:rPr lang="en-IN" sz="1500" dirty="0" err="1">
                <a:hlinkClick r:id="rId11"/>
              </a:rPr>
              <a:t>WeakReference</a:t>
            </a:r>
            <a:r>
              <a:rPr lang="en-IN" sz="1500" dirty="0">
                <a:hlinkClick r:id="rId11"/>
              </a:rPr>
              <a:t> Event Handlers</a:t>
            </a:r>
            <a:endParaRPr lang="en-US" sz="1500" kern="0" spc="-220" dirty="0">
              <a:solidFill>
                <a:schemeClr val="accent6"/>
              </a:solidFill>
            </a:endParaRPr>
          </a:p>
        </p:txBody>
      </p:sp>
      <p:sp>
        <p:nvSpPr>
          <p:cNvPr id="11" name="object 2">
            <a:extLst>
              <a:ext uri="{FF2B5EF4-FFF2-40B4-BE49-F238E27FC236}">
                <a16:creationId xmlns:a16="http://schemas.microsoft.com/office/drawing/2014/main" id="{52E72D8C-9C5D-644B-D4EE-0FC27B7CB1AE}"/>
              </a:ext>
            </a:extLst>
          </p:cNvPr>
          <p:cNvSpPr txBox="1">
            <a:spLocks/>
          </p:cNvSpPr>
          <p:nvPr/>
        </p:nvSpPr>
        <p:spPr>
          <a:xfrm>
            <a:off x="304800" y="4804827"/>
            <a:ext cx="8624937" cy="84638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Memory Cache (An alternative to “</a:t>
            </a:r>
            <a:r>
              <a:rPr lang="en-US" sz="2000" kern="0" spc="-220" dirty="0" err="1">
                <a:solidFill>
                  <a:schemeClr val="accent2"/>
                </a:solidFill>
              </a:rPr>
              <a:t>ConditionalWeakTable</a:t>
            </a:r>
            <a:r>
              <a:rPr lang="en-US" sz="2000" kern="0" spc="-220" dirty="0">
                <a:solidFill>
                  <a:schemeClr val="accent2"/>
                </a:solidFill>
              </a:rPr>
              <a:t> based cache”) - </a:t>
            </a:r>
          </a:p>
          <a:p>
            <a:pPr algn="l"/>
            <a:r>
              <a:rPr lang="en-US" sz="1500" dirty="0">
                <a:hlinkClick r:id="rId12"/>
              </a:rPr>
              <a:t>In-memory caching in </a:t>
            </a:r>
            <a:r>
              <a:rPr lang="en-US" sz="1500" dirty="0" err="1">
                <a:hlinkClick r:id="rId12"/>
              </a:rPr>
              <a:t>.Net</a:t>
            </a:r>
            <a:r>
              <a:rPr lang="en-US" sz="1500" dirty="0">
                <a:hlinkClick r:id="rId12"/>
              </a:rPr>
              <a:t>. In-memory caching is a common technique… | by Josiah T Mahachi | Medium</a:t>
            </a:r>
            <a:r>
              <a:rPr lang="en-US" sz="2000" kern="0" spc="-220" dirty="0">
                <a:solidFill>
                  <a:schemeClr val="accent6"/>
                </a:solidFill>
              </a:rPr>
              <a:t> </a:t>
            </a:r>
          </a:p>
        </p:txBody>
      </p:sp>
    </p:spTree>
    <p:extLst>
      <p:ext uri="{BB962C8B-B14F-4D97-AF65-F5344CB8AC3E}">
        <p14:creationId xmlns:p14="http://schemas.microsoft.com/office/powerpoint/2010/main" val="6720506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767444066"/>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98685"/>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3" name="object 2">
            <a:extLst>
              <a:ext uri="{FF2B5EF4-FFF2-40B4-BE49-F238E27FC236}">
                <a16:creationId xmlns:a16="http://schemas.microsoft.com/office/drawing/2014/main" id="{DEF4C827-E4CF-13CE-65C2-EBADA4CE54A8}"/>
              </a:ext>
            </a:extLst>
          </p:cNvPr>
          <p:cNvSpPr txBox="1">
            <a:spLocks/>
          </p:cNvSpPr>
          <p:nvPr/>
        </p:nvSpPr>
        <p:spPr>
          <a:xfrm>
            <a:off x="381000" y="114300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Resurrection- </a:t>
            </a:r>
          </a:p>
          <a:p>
            <a:pPr algn="l"/>
            <a:r>
              <a:rPr lang="en-US" sz="1500" dirty="0" err="1">
                <a:hlinkClick r:id="rId7"/>
              </a:rPr>
              <a:t>c#</a:t>
            </a:r>
            <a:r>
              <a:rPr lang="en-US" sz="1500" dirty="0">
                <a:hlinkClick r:id="rId7"/>
              </a:rPr>
              <a:t> - Usages of object resurrection - Stack Overflow</a:t>
            </a:r>
            <a:endParaRPr lang="en-US" sz="1500" kern="0" spc="-220" dirty="0">
              <a:solidFill>
                <a:schemeClr val="accent6"/>
              </a:solidFill>
            </a:endParaRPr>
          </a:p>
        </p:txBody>
      </p:sp>
      <p:sp>
        <p:nvSpPr>
          <p:cNvPr id="9" name="object 2">
            <a:extLst>
              <a:ext uri="{FF2B5EF4-FFF2-40B4-BE49-F238E27FC236}">
                <a16:creationId xmlns:a16="http://schemas.microsoft.com/office/drawing/2014/main" id="{67F8F881-03B6-FFBC-96F7-1C2CE1B8388A}"/>
              </a:ext>
            </a:extLst>
          </p:cNvPr>
          <p:cNvSpPr txBox="1">
            <a:spLocks/>
          </p:cNvSpPr>
          <p:nvPr/>
        </p:nvSpPr>
        <p:spPr>
          <a:xfrm>
            <a:off x="381000" y="4038362"/>
            <a:ext cx="8624937" cy="176971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Mark &amp; Sweep Algorithm- </a:t>
            </a:r>
          </a:p>
          <a:p>
            <a:pPr algn="l"/>
            <a:r>
              <a:rPr lang="en-US" sz="1500" dirty="0">
                <a:hlinkClick r:id="rId8"/>
              </a:rPr>
              <a:t>Mark and Sweep Garbage Collection Algorithm | LinkedIn</a:t>
            </a:r>
            <a:endParaRPr lang="en-US" sz="1500" dirty="0"/>
          </a:p>
          <a:p>
            <a:pPr algn="l"/>
            <a:r>
              <a:rPr lang="en-US" sz="1800" kern="0" spc="-220" dirty="0">
                <a:solidFill>
                  <a:schemeClr val="accent6"/>
                </a:solidFill>
              </a:rPr>
              <a:t>By the way, in the above article I love the way how Tom is applying “Mark &amp; Sweep Algorithm” , all in parallel </a:t>
            </a:r>
            <a:r>
              <a:rPr lang="en-US" sz="1800" kern="0" spc="-220" dirty="0">
                <a:solidFill>
                  <a:schemeClr val="accent6"/>
                </a:solidFill>
                <a:sym typeface="Wingdings" panose="05000000000000000000" pitchFamily="2" charset="2"/>
              </a:rPr>
              <a:t></a:t>
            </a:r>
            <a:endParaRPr lang="en-US" sz="1800" kern="0" spc="-220" dirty="0">
              <a:solidFill>
                <a:schemeClr val="accent6"/>
              </a:solidFill>
            </a:endParaRPr>
          </a:p>
          <a:p>
            <a:pPr algn="l"/>
            <a:endParaRPr lang="en-US" sz="2000" kern="0" spc="-220" dirty="0">
              <a:solidFill>
                <a:schemeClr val="accent6"/>
              </a:solidFill>
            </a:endParaRPr>
          </a:p>
          <a:p>
            <a:pPr algn="l"/>
            <a:endParaRPr lang="en-US" sz="2400" kern="0" spc="-220" dirty="0">
              <a:solidFill>
                <a:schemeClr val="accent6"/>
              </a:solidFill>
            </a:endParaRPr>
          </a:p>
        </p:txBody>
      </p:sp>
      <p:sp>
        <p:nvSpPr>
          <p:cNvPr id="11" name="object 2">
            <a:extLst>
              <a:ext uri="{FF2B5EF4-FFF2-40B4-BE49-F238E27FC236}">
                <a16:creationId xmlns:a16="http://schemas.microsoft.com/office/drawing/2014/main" id="{95E67E79-7FBE-A536-99F9-EDC692BA4E3A}"/>
              </a:ext>
            </a:extLst>
          </p:cNvPr>
          <p:cNvSpPr txBox="1">
            <a:spLocks/>
          </p:cNvSpPr>
          <p:nvPr/>
        </p:nvSpPr>
        <p:spPr>
          <a:xfrm>
            <a:off x="259531" y="2353559"/>
            <a:ext cx="8624937" cy="107721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C# Garbage Collection &amp; Generations- </a:t>
            </a:r>
          </a:p>
          <a:p>
            <a:pPr algn="l"/>
            <a:r>
              <a:rPr lang="en-US" sz="2000" kern="0" spc="-220" dirty="0">
                <a:solidFill>
                  <a:schemeClr val="accent6"/>
                </a:solidFill>
              </a:rPr>
              <a:t> </a:t>
            </a:r>
            <a:r>
              <a:rPr lang="en-US" sz="1500" dirty="0">
                <a:hlinkClick r:id="rId9"/>
              </a:rPr>
              <a:t>EP125: How does Garbage Collection work?</a:t>
            </a:r>
            <a:r>
              <a:rPr lang="en-US" sz="1500" dirty="0"/>
              <a:t> </a:t>
            </a:r>
            <a:r>
              <a:rPr lang="en-US" sz="1500" kern="0" spc="-220" dirty="0">
                <a:solidFill>
                  <a:schemeClr val="accent6"/>
                </a:solidFill>
              </a:rPr>
              <a:t> </a:t>
            </a:r>
          </a:p>
          <a:p>
            <a:pPr algn="l"/>
            <a:r>
              <a:rPr lang="en-US" sz="1500" kern="0" spc="-220" dirty="0">
                <a:solidFill>
                  <a:schemeClr val="accent6"/>
                </a:solidFill>
              </a:rPr>
              <a:t> </a:t>
            </a:r>
            <a:r>
              <a:rPr lang="en-IN" sz="1500" dirty="0">
                <a:hlinkClick r:id="rId10"/>
              </a:rPr>
              <a:t>C# Garbage Collection Tutorial – </a:t>
            </a:r>
            <a:r>
              <a:rPr lang="en-IN" sz="1500" dirty="0" err="1">
                <a:hlinkClick r:id="rId10"/>
              </a:rPr>
              <a:t>Stackify</a:t>
            </a:r>
            <a:r>
              <a:rPr lang="en-US" sz="1500" kern="0" spc="-220" dirty="0">
                <a:solidFill>
                  <a:schemeClr val="accent6"/>
                </a:solidFill>
              </a:rPr>
              <a:t> </a:t>
            </a:r>
          </a:p>
          <a:p>
            <a:pPr algn="l"/>
            <a:r>
              <a:rPr lang="en-US" sz="1500" kern="0" spc="-220" dirty="0">
                <a:solidFill>
                  <a:schemeClr val="accent6"/>
                </a:solidFill>
              </a:rPr>
              <a:t> </a:t>
            </a:r>
            <a:r>
              <a:rPr lang="en-US" sz="1500" dirty="0" err="1">
                <a:hlinkClick r:id="rId11"/>
              </a:rPr>
              <a:t>.net</a:t>
            </a:r>
            <a:r>
              <a:rPr lang="en-US" sz="1500" dirty="0">
                <a:hlinkClick r:id="rId11"/>
              </a:rPr>
              <a:t> - What are the Generations in Garbage Collection? - Stack Overflow</a:t>
            </a:r>
            <a:r>
              <a:rPr lang="en-US" sz="1500" dirty="0"/>
              <a:t> </a:t>
            </a:r>
            <a:endParaRPr lang="en-US" sz="1500" kern="0" spc="-220" dirty="0">
              <a:solidFill>
                <a:schemeClr val="accent6"/>
              </a:solidFill>
            </a:endParaRPr>
          </a:p>
        </p:txBody>
      </p:sp>
    </p:spTree>
    <p:extLst>
      <p:ext uri="{BB962C8B-B14F-4D97-AF65-F5344CB8AC3E}">
        <p14:creationId xmlns:p14="http://schemas.microsoft.com/office/powerpoint/2010/main" val="33136919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079669077"/>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98685"/>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9" name="object 2">
            <a:extLst>
              <a:ext uri="{FF2B5EF4-FFF2-40B4-BE49-F238E27FC236}">
                <a16:creationId xmlns:a16="http://schemas.microsoft.com/office/drawing/2014/main" id="{90452FAD-838C-AC06-3DC3-AD613A015954}"/>
              </a:ext>
            </a:extLst>
          </p:cNvPr>
          <p:cNvSpPr txBox="1">
            <a:spLocks/>
          </p:cNvSpPr>
          <p:nvPr/>
        </p:nvSpPr>
        <p:spPr>
          <a:xfrm>
            <a:off x="275300" y="2493764"/>
            <a:ext cx="8624937" cy="215443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err="1">
                <a:solidFill>
                  <a:schemeClr val="accent2"/>
                </a:solidFill>
              </a:rPr>
              <a:t>IEnumerable</a:t>
            </a:r>
            <a:r>
              <a:rPr lang="en-US" sz="2000" kern="0" spc="-220" dirty="0">
                <a:solidFill>
                  <a:schemeClr val="accent2"/>
                </a:solidFill>
              </a:rPr>
              <a:t> Usage- </a:t>
            </a:r>
          </a:p>
          <a:p>
            <a:pPr marL="457200" indent="-457200" algn="l">
              <a:buAutoNum type="arabicParenR"/>
            </a:pPr>
            <a:r>
              <a:rPr lang="en-US" sz="2000" kern="0" spc="-220" dirty="0">
                <a:solidFill>
                  <a:schemeClr val="accent6"/>
                </a:solidFill>
              </a:rPr>
              <a:t>If you want to use foreach construct over any collection then that collection should implement </a:t>
            </a:r>
            <a:r>
              <a:rPr lang="en-US" sz="2000" kern="0" spc="-220" dirty="0" err="1">
                <a:solidFill>
                  <a:schemeClr val="accent6"/>
                </a:solidFill>
              </a:rPr>
              <a:t>IEnumerable</a:t>
            </a:r>
            <a:endParaRPr lang="en-US" sz="2000" kern="0" spc="-220" dirty="0">
              <a:solidFill>
                <a:schemeClr val="accent6"/>
              </a:solidFill>
            </a:endParaRPr>
          </a:p>
          <a:p>
            <a:pPr marL="457200" indent="-457200" algn="l">
              <a:buAutoNum type="arabicParenR"/>
            </a:pPr>
            <a:r>
              <a:rPr lang="en-US" sz="2000" kern="0" spc="-220" dirty="0">
                <a:solidFill>
                  <a:schemeClr val="accent6"/>
                </a:solidFill>
              </a:rPr>
              <a:t>And </a:t>
            </a:r>
            <a:r>
              <a:rPr lang="en-US" sz="2000" kern="0" spc="-220" dirty="0" err="1">
                <a:solidFill>
                  <a:schemeClr val="accent6"/>
                </a:solidFill>
              </a:rPr>
              <a:t>ofcourse</a:t>
            </a:r>
            <a:r>
              <a:rPr lang="en-US" sz="2000" kern="0" spc="-220" dirty="0">
                <a:solidFill>
                  <a:schemeClr val="accent6"/>
                </a:solidFill>
              </a:rPr>
              <a:t> can be used for any </a:t>
            </a:r>
            <a:r>
              <a:rPr lang="en-US" sz="2000" kern="0" spc="-220" dirty="0" err="1">
                <a:solidFill>
                  <a:schemeClr val="accent6"/>
                </a:solidFill>
              </a:rPr>
              <a:t>Linq</a:t>
            </a:r>
            <a:r>
              <a:rPr lang="en-US" sz="2000" kern="0" spc="-220" dirty="0">
                <a:solidFill>
                  <a:schemeClr val="accent6"/>
                </a:solidFill>
              </a:rPr>
              <a:t> to In-Memory Objects viz. </a:t>
            </a:r>
          </a:p>
          <a:p>
            <a:pPr algn="l"/>
            <a:r>
              <a:rPr lang="en-US" sz="2000" kern="0" spc="-220" dirty="0">
                <a:solidFill>
                  <a:schemeClr val="accent6"/>
                </a:solidFill>
              </a:rPr>
              <a:t>         </a:t>
            </a:r>
            <a:r>
              <a:rPr lang="en-US" sz="2000" kern="0" spc="-220" dirty="0" err="1">
                <a:solidFill>
                  <a:schemeClr val="accent6"/>
                </a:solidFill>
              </a:rPr>
              <a:t>Linq</a:t>
            </a:r>
            <a:r>
              <a:rPr lang="en-US" sz="2000" kern="0" spc="-220" dirty="0">
                <a:solidFill>
                  <a:schemeClr val="accent6"/>
                </a:solidFill>
              </a:rPr>
              <a:t> to Objects</a:t>
            </a:r>
          </a:p>
          <a:p>
            <a:pPr algn="l"/>
            <a:r>
              <a:rPr lang="en-US" sz="2000" kern="0" spc="-220" dirty="0">
                <a:solidFill>
                  <a:schemeClr val="accent6"/>
                </a:solidFill>
              </a:rPr>
              <a:t>         </a:t>
            </a:r>
            <a:r>
              <a:rPr lang="en-US" sz="2000" kern="0" spc="-220" dirty="0" err="1">
                <a:solidFill>
                  <a:schemeClr val="accent6"/>
                </a:solidFill>
              </a:rPr>
              <a:t>Linq</a:t>
            </a:r>
            <a:r>
              <a:rPr lang="en-US" sz="2000" kern="0" spc="-220" dirty="0">
                <a:solidFill>
                  <a:schemeClr val="accent6"/>
                </a:solidFill>
              </a:rPr>
              <a:t> to XML</a:t>
            </a:r>
          </a:p>
          <a:p>
            <a:pPr algn="l"/>
            <a:r>
              <a:rPr lang="en-US" sz="2000" kern="0" spc="-220" dirty="0">
                <a:solidFill>
                  <a:schemeClr val="accent6"/>
                </a:solidFill>
              </a:rPr>
              <a:t>         Probably </a:t>
            </a:r>
            <a:r>
              <a:rPr lang="en-US" sz="2000" kern="0" spc="-220" dirty="0" err="1">
                <a:solidFill>
                  <a:schemeClr val="accent6"/>
                </a:solidFill>
              </a:rPr>
              <a:t>Linq</a:t>
            </a:r>
            <a:r>
              <a:rPr lang="en-US" sz="2000" kern="0" spc="-220" dirty="0">
                <a:solidFill>
                  <a:schemeClr val="accent6"/>
                </a:solidFill>
              </a:rPr>
              <a:t> to Json as well</a:t>
            </a:r>
            <a:endParaRPr lang="en-US" sz="2400" kern="0" spc="-220" dirty="0">
              <a:solidFill>
                <a:schemeClr val="accent6"/>
              </a:solidFill>
            </a:endParaRPr>
          </a:p>
        </p:txBody>
      </p:sp>
      <p:sp>
        <p:nvSpPr>
          <p:cNvPr id="11" name="object 2">
            <a:extLst>
              <a:ext uri="{FF2B5EF4-FFF2-40B4-BE49-F238E27FC236}">
                <a16:creationId xmlns:a16="http://schemas.microsoft.com/office/drawing/2014/main" id="{F4708774-BF2B-0481-0595-84D4C0C1928A}"/>
              </a:ext>
            </a:extLst>
          </p:cNvPr>
          <p:cNvSpPr txBox="1">
            <a:spLocks/>
          </p:cNvSpPr>
          <p:nvPr/>
        </p:nvSpPr>
        <p:spPr>
          <a:xfrm>
            <a:off x="228600" y="5023247"/>
            <a:ext cx="8624937" cy="61555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err="1">
                <a:solidFill>
                  <a:schemeClr val="accent2"/>
                </a:solidFill>
              </a:rPr>
              <a:t>IQueryable</a:t>
            </a:r>
            <a:r>
              <a:rPr lang="en-US" sz="2000" kern="0" spc="-220" dirty="0">
                <a:solidFill>
                  <a:schemeClr val="accent2"/>
                </a:solidFill>
              </a:rPr>
              <a:t> Usage- </a:t>
            </a:r>
          </a:p>
          <a:p>
            <a:pPr algn="l"/>
            <a:r>
              <a:rPr lang="en-US" sz="2000" kern="0" spc="-220" dirty="0">
                <a:solidFill>
                  <a:schemeClr val="accent6"/>
                </a:solidFill>
              </a:rPr>
              <a:t>Can </a:t>
            </a:r>
            <a:r>
              <a:rPr lang="en-US" sz="2000" kern="0" spc="-220" dirty="0" err="1">
                <a:solidFill>
                  <a:schemeClr val="accent6"/>
                </a:solidFill>
              </a:rPr>
              <a:t>IQueryable</a:t>
            </a:r>
            <a:r>
              <a:rPr lang="en-US" sz="2000" kern="0" spc="-220" dirty="0">
                <a:solidFill>
                  <a:schemeClr val="accent6"/>
                </a:solidFill>
              </a:rPr>
              <a:t> be used </a:t>
            </a:r>
            <a:r>
              <a:rPr lang="en-US" sz="2000" kern="0" spc="-220" dirty="0">
                <a:solidFill>
                  <a:schemeClr val="tx2">
                    <a:lumMod val="60000"/>
                    <a:lumOff val="40000"/>
                  </a:schemeClr>
                </a:solidFill>
              </a:rPr>
              <a:t>only</a:t>
            </a:r>
            <a:r>
              <a:rPr lang="en-US" sz="2000" kern="0" spc="-220" dirty="0">
                <a:solidFill>
                  <a:schemeClr val="accent6"/>
                </a:solidFill>
              </a:rPr>
              <a:t> to interact with DBs(maybe using EF)?</a:t>
            </a:r>
            <a:endParaRPr lang="en-US" sz="2400" kern="0" spc="-220" dirty="0">
              <a:solidFill>
                <a:schemeClr val="accent6"/>
              </a:solidFill>
            </a:endParaRPr>
          </a:p>
        </p:txBody>
      </p:sp>
      <p:sp>
        <p:nvSpPr>
          <p:cNvPr id="7" name="object 2">
            <a:extLst>
              <a:ext uri="{FF2B5EF4-FFF2-40B4-BE49-F238E27FC236}">
                <a16:creationId xmlns:a16="http://schemas.microsoft.com/office/drawing/2014/main" id="{3AED2CEC-D4E4-13C6-13E0-B2818C02CCEF}"/>
              </a:ext>
            </a:extLst>
          </p:cNvPr>
          <p:cNvSpPr txBox="1">
            <a:spLocks/>
          </p:cNvSpPr>
          <p:nvPr/>
        </p:nvSpPr>
        <p:spPr>
          <a:xfrm>
            <a:off x="304800" y="1371600"/>
            <a:ext cx="8624937" cy="92333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Fluent Syntax vs Query Syntax - </a:t>
            </a:r>
            <a:r>
              <a:rPr lang="en-US" sz="2000" kern="0" spc="-220" dirty="0">
                <a:solidFill>
                  <a:schemeClr val="accent6"/>
                </a:solidFill>
              </a:rPr>
              <a:t> </a:t>
            </a:r>
          </a:p>
          <a:p>
            <a:pPr algn="l"/>
            <a:r>
              <a:rPr lang="en-US" sz="2000" kern="0" spc="-220" dirty="0">
                <a:solidFill>
                  <a:schemeClr val="accent6"/>
                </a:solidFill>
              </a:rPr>
              <a:t>Fluent Syntax – More Readable but a bit less performant</a:t>
            </a:r>
          </a:p>
          <a:p>
            <a:pPr algn="l"/>
            <a:r>
              <a:rPr lang="en-US" sz="2000" kern="0" spc="-220" dirty="0">
                <a:solidFill>
                  <a:schemeClr val="accent6"/>
                </a:solidFill>
              </a:rPr>
              <a:t>Query Syntax – Less Readable but a bit more performant</a:t>
            </a:r>
          </a:p>
        </p:txBody>
      </p:sp>
    </p:spTree>
    <p:extLst>
      <p:ext uri="{BB962C8B-B14F-4D97-AF65-F5344CB8AC3E}">
        <p14:creationId xmlns:p14="http://schemas.microsoft.com/office/powerpoint/2010/main" val="2398809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1" name="object 2">
            <a:extLst>
              <a:ext uri="{FF2B5EF4-FFF2-40B4-BE49-F238E27FC236}">
                <a16:creationId xmlns:a16="http://schemas.microsoft.com/office/drawing/2014/main" id="{F4708774-BF2B-0481-0595-84D4C0C1928A}"/>
              </a:ext>
            </a:extLst>
          </p:cNvPr>
          <p:cNvSpPr txBox="1">
            <a:spLocks/>
          </p:cNvSpPr>
          <p:nvPr/>
        </p:nvSpPr>
        <p:spPr>
          <a:xfrm>
            <a:off x="228600" y="2438400"/>
            <a:ext cx="8624937" cy="153888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err="1">
                <a:solidFill>
                  <a:schemeClr val="accent2"/>
                </a:solidFill>
              </a:rPr>
              <a:t>IQueryable</a:t>
            </a:r>
            <a:r>
              <a:rPr lang="en-US" sz="2000" kern="0" spc="-220" dirty="0">
                <a:solidFill>
                  <a:schemeClr val="accent2"/>
                </a:solidFill>
              </a:rPr>
              <a:t> Usage -  </a:t>
            </a:r>
          </a:p>
          <a:p>
            <a:pPr algn="l"/>
            <a:r>
              <a:rPr lang="en-US" sz="2000" kern="0" spc="-220" dirty="0">
                <a:solidFill>
                  <a:schemeClr val="accent6"/>
                </a:solidFill>
              </a:rPr>
              <a:t>Actually </a:t>
            </a:r>
            <a:r>
              <a:rPr lang="en-US" sz="2000" kern="0" spc="-220" dirty="0" err="1">
                <a:solidFill>
                  <a:schemeClr val="accent6"/>
                </a:solidFill>
              </a:rPr>
              <a:t>IQueryable</a:t>
            </a:r>
            <a:r>
              <a:rPr lang="en-US" sz="2000" kern="0" spc="-220" dirty="0">
                <a:solidFill>
                  <a:schemeClr val="accent6"/>
                </a:solidFill>
              </a:rPr>
              <a:t> can be used to interact with any external source(DBs, APIs, MQ </a:t>
            </a:r>
            <a:r>
              <a:rPr lang="en-US" sz="2000" kern="0" spc="-220" dirty="0" err="1">
                <a:solidFill>
                  <a:schemeClr val="accent6"/>
                </a:solidFill>
              </a:rPr>
              <a:t>etc</a:t>
            </a:r>
            <a:r>
              <a:rPr lang="en-US" sz="2000" kern="0" spc="-220" dirty="0">
                <a:solidFill>
                  <a:schemeClr val="accent6"/>
                </a:solidFill>
              </a:rPr>
              <a:t>)</a:t>
            </a:r>
          </a:p>
          <a:p>
            <a:pPr algn="l"/>
            <a:r>
              <a:rPr lang="en-US" sz="2000" kern="0" spc="-220" dirty="0">
                <a:solidFill>
                  <a:schemeClr val="accent6"/>
                </a:solidFill>
              </a:rPr>
              <a:t>Example of </a:t>
            </a:r>
            <a:r>
              <a:rPr lang="en-US" sz="2000" kern="0" spc="-220" dirty="0" err="1">
                <a:solidFill>
                  <a:schemeClr val="accent6"/>
                </a:solidFill>
              </a:rPr>
              <a:t>IQueryable</a:t>
            </a:r>
            <a:r>
              <a:rPr lang="en-US" sz="2000" kern="0" spc="-220" dirty="0">
                <a:solidFill>
                  <a:schemeClr val="accent6"/>
                </a:solidFill>
              </a:rPr>
              <a:t> Usage other than DBs – </a:t>
            </a:r>
          </a:p>
          <a:p>
            <a:pPr algn="l"/>
            <a:r>
              <a:rPr lang="en-IN" sz="1500" dirty="0" err="1">
                <a:hlinkClick r:id="rId7"/>
              </a:rPr>
              <a:t>Mehfuz's</a:t>
            </a:r>
            <a:r>
              <a:rPr lang="en-IN" sz="1500" dirty="0">
                <a:hlinkClick r:id="rId7"/>
              </a:rPr>
              <a:t> </a:t>
            </a:r>
            <a:r>
              <a:rPr lang="en-IN" sz="1500" dirty="0" err="1">
                <a:hlinkClick r:id="rId7"/>
              </a:rPr>
              <a:t>WebLog</a:t>
            </a:r>
            <a:r>
              <a:rPr lang="en-IN" sz="1500" dirty="0">
                <a:hlinkClick r:id="rId7"/>
              </a:rPr>
              <a:t> - Creating </a:t>
            </a:r>
            <a:r>
              <a:rPr lang="en-IN" sz="1500" dirty="0" err="1">
                <a:hlinkClick r:id="rId7"/>
              </a:rPr>
              <a:t>LINQToTwitter</a:t>
            </a:r>
            <a:r>
              <a:rPr lang="en-IN" sz="1500" dirty="0">
                <a:hlinkClick r:id="rId7"/>
              </a:rPr>
              <a:t> library using </a:t>
            </a:r>
            <a:r>
              <a:rPr lang="en-IN" sz="1500" dirty="0" err="1">
                <a:hlinkClick r:id="rId7"/>
              </a:rPr>
              <a:t>LinqExtender</a:t>
            </a:r>
            <a:r>
              <a:rPr lang="en-US" sz="2000" kern="0" spc="-220" dirty="0">
                <a:solidFill>
                  <a:schemeClr val="accent6"/>
                </a:solidFill>
              </a:rPr>
              <a:t> </a:t>
            </a:r>
          </a:p>
        </p:txBody>
      </p:sp>
    </p:spTree>
    <p:extLst>
      <p:ext uri="{BB962C8B-B14F-4D97-AF65-F5344CB8AC3E}">
        <p14:creationId xmlns:p14="http://schemas.microsoft.com/office/powerpoint/2010/main" val="9244064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762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pic>
        <p:nvPicPr>
          <p:cNvPr id="1026" name="Picture 2" descr="No alternative text description for this image">
            <a:extLst>
              <a:ext uri="{FF2B5EF4-FFF2-40B4-BE49-F238E27FC236}">
                <a16:creationId xmlns:a16="http://schemas.microsoft.com/office/drawing/2014/main" id="{0E5B245B-DF72-B6BB-7DFC-0D74EF67A3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143000"/>
            <a:ext cx="9067800" cy="4061936"/>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2">
            <a:extLst>
              <a:ext uri="{FF2B5EF4-FFF2-40B4-BE49-F238E27FC236}">
                <a16:creationId xmlns:a16="http://schemas.microsoft.com/office/drawing/2014/main" id="{4DC6B3B2-1782-7B7D-6526-9478B8893CD0}"/>
              </a:ext>
            </a:extLst>
          </p:cNvPr>
          <p:cNvSpPr txBox="1">
            <a:spLocks/>
          </p:cNvSpPr>
          <p:nvPr/>
        </p:nvSpPr>
        <p:spPr>
          <a:xfrm>
            <a:off x="228600" y="5204936"/>
            <a:ext cx="8624937" cy="50783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a:solidFill>
                  <a:schemeClr val="accent2"/>
                </a:solidFill>
              </a:rPr>
              <a:t>For Further Exploration – </a:t>
            </a:r>
          </a:p>
          <a:p>
            <a:pPr algn="l"/>
            <a:r>
              <a:rPr lang="en-US" sz="1500" dirty="0">
                <a:hlinkClick r:id="rId8"/>
              </a:rPr>
              <a:t>Processes, Threads, </a:t>
            </a:r>
            <a:r>
              <a:rPr lang="en-US" sz="1500" dirty="0" err="1">
                <a:hlinkClick r:id="rId8"/>
              </a:rPr>
              <a:t>AppDomains</a:t>
            </a:r>
            <a:r>
              <a:rPr lang="en-US" sz="1500" dirty="0">
                <a:hlinkClick r:id="rId8"/>
              </a:rPr>
              <a:t> And Object Contexts | </a:t>
            </a:r>
            <a:r>
              <a:rPr lang="en-US" sz="1500" dirty="0" err="1">
                <a:hlinkClick r:id="rId8"/>
              </a:rPr>
              <a:t>luke</a:t>
            </a:r>
            <a:r>
              <a:rPr lang="en-US" sz="1500" dirty="0">
                <a:hlinkClick r:id="rId8"/>
              </a:rPr>
              <a:t> </a:t>
            </a:r>
            <a:r>
              <a:rPr lang="en-US" sz="1500" dirty="0" err="1">
                <a:hlinkClick r:id="rId8"/>
              </a:rPr>
              <a:t>wickstead</a:t>
            </a:r>
            <a:endParaRPr lang="en-US" sz="1500" kern="0" spc="-220" dirty="0">
              <a:solidFill>
                <a:schemeClr val="accent6"/>
              </a:solidFill>
            </a:endParaRPr>
          </a:p>
        </p:txBody>
      </p:sp>
    </p:spTree>
    <p:extLst>
      <p:ext uri="{BB962C8B-B14F-4D97-AF65-F5344CB8AC3E}">
        <p14:creationId xmlns:p14="http://schemas.microsoft.com/office/powerpoint/2010/main" val="3134623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47294795"/>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FD646AC6-BD75-539C-4EF0-2E949931C72E}"/>
              </a:ext>
            </a:extLst>
          </p:cNvPr>
          <p:cNvSpPr txBox="1">
            <a:spLocks/>
          </p:cNvSpPr>
          <p:nvPr/>
        </p:nvSpPr>
        <p:spPr>
          <a:xfrm>
            <a:off x="442863" y="1752600"/>
            <a:ext cx="8624937" cy="295465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Side Effect Example - </a:t>
            </a:r>
          </a:p>
          <a:p>
            <a:pPr marL="12700" marR="5080"/>
            <a:r>
              <a:rPr lang="en-US" sz="2400" kern="0" spc="-80" dirty="0">
                <a:solidFill>
                  <a:schemeClr val="accent6"/>
                </a:solidFill>
              </a:rPr>
              <a:t>let x = 1;</a:t>
            </a:r>
          </a:p>
          <a:p>
            <a:pPr marL="12700" marR="5080"/>
            <a:r>
              <a:rPr lang="en-US" sz="2400" kern="0" spc="-80" dirty="0">
                <a:solidFill>
                  <a:schemeClr val="accent6"/>
                </a:solidFill>
              </a:rPr>
              <a:t>func1();</a:t>
            </a:r>
          </a:p>
          <a:p>
            <a:pPr marL="12700" marR="5080"/>
            <a:r>
              <a:rPr lang="en-US" sz="2400" kern="0" spc="-80" dirty="0">
                <a:solidFill>
                  <a:schemeClr val="accent6"/>
                </a:solidFill>
              </a:rPr>
              <a:t>console.log(x);</a:t>
            </a:r>
          </a:p>
          <a:p>
            <a:pPr marL="12700" marR="5080"/>
            <a:r>
              <a:rPr lang="en-US" sz="2400" kern="0" spc="-80" dirty="0">
                <a:solidFill>
                  <a:schemeClr val="accent6"/>
                </a:solidFill>
              </a:rPr>
              <a:t>func2();</a:t>
            </a:r>
          </a:p>
          <a:p>
            <a:pPr marL="12700" marR="5080"/>
            <a:r>
              <a:rPr lang="en-US" sz="2400" kern="0" spc="-80" dirty="0">
                <a:solidFill>
                  <a:schemeClr val="accent6"/>
                </a:solidFill>
              </a:rPr>
              <a:t>console.log(x);</a:t>
            </a:r>
          </a:p>
          <a:p>
            <a:pPr marL="12700" marR="5080"/>
            <a:endParaRPr lang="en-US" sz="2400" kern="0" spc="-80" dirty="0">
              <a:solidFill>
                <a:schemeClr val="accent6"/>
              </a:solidFill>
            </a:endParaRPr>
          </a:p>
          <a:p>
            <a:pPr marL="12700" marR="5080"/>
            <a:r>
              <a:rPr lang="en-US" sz="2400" kern="0" spc="-80" dirty="0">
                <a:solidFill>
                  <a:schemeClr val="accent6"/>
                </a:solidFill>
              </a:rPr>
              <a:t>What’s the guarantee that x has not changed?</a:t>
            </a:r>
          </a:p>
        </p:txBody>
      </p:sp>
    </p:spTree>
    <p:extLst>
      <p:ext uri="{BB962C8B-B14F-4D97-AF65-F5344CB8AC3E}">
        <p14:creationId xmlns:p14="http://schemas.microsoft.com/office/powerpoint/2010/main" val="5346975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986750694"/>
              </p:ext>
            </p:extLst>
          </p:nvPr>
        </p:nvGraphicFramePr>
        <p:xfrm>
          <a:off x="762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graphicFrame>
        <p:nvGraphicFramePr>
          <p:cNvPr id="15" name="Table 14">
            <a:extLst>
              <a:ext uri="{FF2B5EF4-FFF2-40B4-BE49-F238E27FC236}">
                <a16:creationId xmlns:a16="http://schemas.microsoft.com/office/drawing/2014/main" id="{48478E13-B33F-B596-C414-350401705CFE}"/>
              </a:ext>
            </a:extLst>
          </p:cNvPr>
          <p:cNvGraphicFramePr>
            <a:graphicFrameLocks noGrp="1"/>
          </p:cNvGraphicFramePr>
          <p:nvPr>
            <p:extLst>
              <p:ext uri="{D42A27DB-BD31-4B8C-83A1-F6EECF244321}">
                <p14:modId xmlns:p14="http://schemas.microsoft.com/office/powerpoint/2010/main" val="2787147295"/>
              </p:ext>
            </p:extLst>
          </p:nvPr>
        </p:nvGraphicFramePr>
        <p:xfrm>
          <a:off x="76200" y="1066800"/>
          <a:ext cx="8991600" cy="4953000"/>
        </p:xfrm>
        <a:graphic>
          <a:graphicData uri="http://schemas.openxmlformats.org/drawingml/2006/table">
            <a:tbl>
              <a:tblPr firstRow="1" bandRow="1">
                <a:tableStyleId>{5C22544A-7EE6-4342-B048-85BDC9FD1C3A}</a:tableStyleId>
              </a:tblPr>
              <a:tblGrid>
                <a:gridCol w="1355106">
                  <a:extLst>
                    <a:ext uri="{9D8B030D-6E8A-4147-A177-3AD203B41FA5}">
                      <a16:colId xmlns:a16="http://schemas.microsoft.com/office/drawing/2014/main" val="1786937020"/>
                    </a:ext>
                  </a:extLst>
                </a:gridCol>
                <a:gridCol w="3216894">
                  <a:extLst>
                    <a:ext uri="{9D8B030D-6E8A-4147-A177-3AD203B41FA5}">
                      <a16:colId xmlns:a16="http://schemas.microsoft.com/office/drawing/2014/main" val="1108411683"/>
                    </a:ext>
                  </a:extLst>
                </a:gridCol>
                <a:gridCol w="4419600">
                  <a:extLst>
                    <a:ext uri="{9D8B030D-6E8A-4147-A177-3AD203B41FA5}">
                      <a16:colId xmlns:a16="http://schemas.microsoft.com/office/drawing/2014/main" val="3284897530"/>
                    </a:ext>
                  </a:extLst>
                </a:gridCol>
              </a:tblGrid>
              <a:tr h="389216">
                <a:tc>
                  <a:txBody>
                    <a:bodyPr/>
                    <a:lstStyle/>
                    <a:p>
                      <a:endParaRPr lang="en-IN" dirty="0"/>
                    </a:p>
                  </a:txBody>
                  <a:tcPr/>
                </a:tc>
                <a:tc>
                  <a:txBody>
                    <a:bodyPr/>
                    <a:lstStyle/>
                    <a:p>
                      <a:r>
                        <a:rPr lang="en-US" sz="1600" dirty="0"/>
                        <a:t>When to Use</a:t>
                      </a:r>
                      <a:endParaRPr lang="en-IN" sz="1600" dirty="0"/>
                    </a:p>
                  </a:txBody>
                  <a:tcPr/>
                </a:tc>
                <a:tc>
                  <a:txBody>
                    <a:bodyPr/>
                    <a:lstStyle/>
                    <a:p>
                      <a:r>
                        <a:rPr lang="en-US" sz="1600" dirty="0"/>
                        <a:t>Comment(s)/Example(s)</a:t>
                      </a:r>
                      <a:endParaRPr lang="en-IN" sz="1600" dirty="0"/>
                    </a:p>
                  </a:txBody>
                  <a:tcPr/>
                </a:tc>
                <a:extLst>
                  <a:ext uri="{0D108BD9-81ED-4DB2-BD59-A6C34878D82A}">
                    <a16:rowId xmlns:a16="http://schemas.microsoft.com/office/drawing/2014/main" val="2947363692"/>
                  </a:ext>
                </a:extLst>
              </a:tr>
              <a:tr h="1556862">
                <a:tc>
                  <a:txBody>
                    <a:bodyPr/>
                    <a:lstStyle/>
                    <a:p>
                      <a:r>
                        <a:rPr lang="en-US" sz="1600" dirty="0"/>
                        <a:t>Thread</a:t>
                      </a:r>
                      <a:endParaRPr lang="en-IN" sz="1600" dirty="0"/>
                    </a:p>
                  </a:txBody>
                  <a:tcPr/>
                </a:tc>
                <a:tc>
                  <a:txBody>
                    <a:bodyPr/>
                    <a:lstStyle/>
                    <a:p>
                      <a:r>
                        <a:rPr lang="en-US" sz="1600" dirty="0"/>
                        <a:t>When you need to control at the minutest level how these are managed(created, started, resumed, stopped etc.)</a:t>
                      </a:r>
                      <a:endParaRPr lang="en-IN" sz="1600" dirty="0"/>
                    </a:p>
                  </a:txBody>
                  <a:tcPr/>
                </a:tc>
                <a:tc>
                  <a:txBody>
                    <a:bodyPr/>
                    <a:lstStyle/>
                    <a:p>
                      <a:r>
                        <a:rPr lang="en-US" sz="1600" dirty="0">
                          <a:hlinkClick r:id="rId7"/>
                        </a:rPr>
                        <a:t>How to Pass Data Thread Function in Type-Safe Manner in C#</a:t>
                      </a:r>
                      <a:endParaRPr lang="en-US" sz="1600" dirty="0"/>
                    </a:p>
                    <a:p>
                      <a:r>
                        <a:rPr lang="en-US" sz="1600" dirty="0">
                          <a:hlinkClick r:id="rId8"/>
                        </a:rPr>
                        <a:t>How to Retrieve Data from a Thread Function in C# - Dot Net Tutorials</a:t>
                      </a:r>
                      <a:r>
                        <a:rPr lang="en-IN" sz="1600" dirty="0"/>
                        <a:t>  </a:t>
                      </a:r>
                    </a:p>
                  </a:txBody>
                  <a:tcPr/>
                </a:tc>
                <a:extLst>
                  <a:ext uri="{0D108BD9-81ED-4DB2-BD59-A6C34878D82A}">
                    <a16:rowId xmlns:a16="http://schemas.microsoft.com/office/drawing/2014/main" val="1358888461"/>
                  </a:ext>
                </a:extLst>
              </a:tr>
              <a:tr h="1169825">
                <a:tc>
                  <a:txBody>
                    <a:bodyPr/>
                    <a:lstStyle/>
                    <a:p>
                      <a:r>
                        <a:rPr lang="en-US" dirty="0" err="1"/>
                        <a:t>ThreadPool</a:t>
                      </a:r>
                      <a:endParaRPr lang="en-IN" dirty="0"/>
                    </a:p>
                  </a:txBody>
                  <a:tcPr/>
                </a:tc>
                <a:tc>
                  <a:txBody>
                    <a:bodyPr/>
                    <a:lstStyle/>
                    <a:p>
                      <a:r>
                        <a:rPr lang="en-US" sz="1600" b="0" i="0" dirty="0">
                          <a:solidFill>
                            <a:schemeClr val="dk1"/>
                          </a:solidFill>
                          <a:effectLst/>
                          <a:latin typeface="+mn-lt"/>
                          <a:ea typeface="+mn-ea"/>
                          <a:cs typeface="+mn-cs"/>
                        </a:rPr>
                        <a:t>Primarily used to reuse  application threads and provide management of the worker threads. </a:t>
                      </a:r>
                      <a:endParaRPr lang="en-IN" sz="1600" dirty="0"/>
                    </a:p>
                  </a:txBody>
                  <a:tcPr/>
                </a:tc>
                <a:tc>
                  <a:txBody>
                    <a:bodyPr/>
                    <a:lstStyle/>
                    <a:p>
                      <a:r>
                        <a:rPr lang="en-US" sz="1600" dirty="0">
                          <a:hlinkClick r:id="rId9"/>
                        </a:rPr>
                        <a:t>Thread Pools - Win32 apps | Microsoft Learn</a:t>
                      </a:r>
                      <a:endParaRPr lang="en-IN" sz="1600" dirty="0"/>
                    </a:p>
                    <a:p>
                      <a:r>
                        <a:rPr lang="en-IN" sz="1600" dirty="0"/>
                        <a:t>(check/google/</a:t>
                      </a:r>
                      <a:r>
                        <a:rPr lang="en-IN" sz="1600" dirty="0" err="1"/>
                        <a:t>chaptGPT</a:t>
                      </a:r>
                      <a:r>
                        <a:rPr lang="en-IN" sz="1600" dirty="0"/>
                        <a:t> how data can be passed to [&amp; back from] </a:t>
                      </a:r>
                      <a:r>
                        <a:rPr lang="en-IN" sz="1600" dirty="0" err="1"/>
                        <a:t>ThreadPool</a:t>
                      </a:r>
                      <a:r>
                        <a:rPr lang="en-IN" sz="1600" dirty="0"/>
                        <a:t>)</a:t>
                      </a:r>
                    </a:p>
                  </a:txBody>
                  <a:tcPr/>
                </a:tc>
                <a:extLst>
                  <a:ext uri="{0D108BD9-81ED-4DB2-BD59-A6C34878D82A}">
                    <a16:rowId xmlns:a16="http://schemas.microsoft.com/office/drawing/2014/main" val="34980675"/>
                  </a:ext>
                </a:extLst>
              </a:tr>
              <a:tr h="1837097">
                <a:tc>
                  <a:txBody>
                    <a:bodyPr/>
                    <a:lstStyle/>
                    <a:p>
                      <a:r>
                        <a:rPr lang="en-US" dirty="0"/>
                        <a:t>Task</a:t>
                      </a:r>
                      <a:endParaRPr lang="en-IN" dirty="0"/>
                    </a:p>
                  </a:txBody>
                  <a:tcPr/>
                </a:tc>
                <a:tc>
                  <a:txBody>
                    <a:bodyPr/>
                    <a:lstStyle/>
                    <a:p>
                      <a:r>
                        <a:rPr lang="en-US" sz="1600" dirty="0"/>
                        <a:t>Internally a Thread only but managed via the </a:t>
                      </a:r>
                      <a:r>
                        <a:rPr lang="en-US" sz="1600" dirty="0" err="1"/>
                        <a:t>ThreadPool</a:t>
                      </a:r>
                      <a:r>
                        <a:rPr lang="en-US" sz="1600" dirty="0"/>
                        <a:t> by default.</a:t>
                      </a:r>
                    </a:p>
                    <a:p>
                      <a:endParaRPr lang="en-IN" sz="1600" dirty="0"/>
                    </a:p>
                  </a:txBody>
                  <a:tcPr/>
                </a:tc>
                <a:tc>
                  <a:txBody>
                    <a:bodyPr/>
                    <a:lstStyle/>
                    <a:p>
                      <a:r>
                        <a:rPr lang="en-US" sz="1600" dirty="0" err="1">
                          <a:hlinkClick r:id="rId10"/>
                        </a:rPr>
                        <a:t>c#</a:t>
                      </a:r>
                      <a:r>
                        <a:rPr lang="en-US" sz="1600" dirty="0">
                          <a:hlinkClick r:id="rId10"/>
                        </a:rPr>
                        <a:t> - What is the difference between task and thread? - Stack Overflow</a:t>
                      </a:r>
                      <a:endParaRPr lang="en-US" sz="1600" dirty="0"/>
                    </a:p>
                    <a:p>
                      <a:r>
                        <a:rPr lang="en-US" sz="1600" dirty="0">
                          <a:hlinkClick r:id="rId11"/>
                        </a:rPr>
                        <a:t>Task Class (</a:t>
                      </a:r>
                      <a:r>
                        <a:rPr lang="en-US" sz="1600" dirty="0" err="1">
                          <a:hlinkClick r:id="rId11"/>
                        </a:rPr>
                        <a:t>System.Threading.Tasks</a:t>
                      </a:r>
                      <a:r>
                        <a:rPr lang="en-US" sz="1600" dirty="0">
                          <a:hlinkClick r:id="rId11"/>
                        </a:rPr>
                        <a:t>) | Microsoft Learn</a:t>
                      </a:r>
                      <a:endParaRPr lang="en-IN" sz="1600" dirty="0"/>
                    </a:p>
                    <a:p>
                      <a:pPr marL="0" marR="0" lvl="0" indent="0" defTabSz="914400" eaLnBrk="1" fontAlgn="auto" latinLnBrk="0" hangingPunct="1">
                        <a:lnSpc>
                          <a:spcPct val="100000"/>
                        </a:lnSpc>
                        <a:spcBef>
                          <a:spcPts val="0"/>
                        </a:spcBef>
                        <a:spcAft>
                          <a:spcPts val="0"/>
                        </a:spcAft>
                        <a:buClrTx/>
                        <a:buSzTx/>
                        <a:buFontTx/>
                        <a:buNone/>
                        <a:tabLst/>
                        <a:defRPr/>
                      </a:pPr>
                      <a:r>
                        <a:rPr lang="en-IN" sz="1600" dirty="0"/>
                        <a:t>(check/google/</a:t>
                      </a:r>
                      <a:r>
                        <a:rPr lang="en-IN" sz="1600" dirty="0" err="1"/>
                        <a:t>chatGPT</a:t>
                      </a:r>
                      <a:r>
                        <a:rPr lang="en-IN" sz="1600" dirty="0"/>
                        <a:t> how data can be passed to [&amp; back from] Task)</a:t>
                      </a:r>
                    </a:p>
                  </a:txBody>
                  <a:tcPr/>
                </a:tc>
                <a:extLst>
                  <a:ext uri="{0D108BD9-81ED-4DB2-BD59-A6C34878D82A}">
                    <a16:rowId xmlns:a16="http://schemas.microsoft.com/office/drawing/2014/main" val="3670476645"/>
                  </a:ext>
                </a:extLst>
              </a:tr>
            </a:tbl>
          </a:graphicData>
        </a:graphic>
      </p:graphicFrame>
    </p:spTree>
    <p:extLst>
      <p:ext uri="{BB962C8B-B14F-4D97-AF65-F5344CB8AC3E}">
        <p14:creationId xmlns:p14="http://schemas.microsoft.com/office/powerpoint/2010/main" val="33007021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42995782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4" name="object 2">
            <a:extLst>
              <a:ext uri="{FF2B5EF4-FFF2-40B4-BE49-F238E27FC236}">
                <a16:creationId xmlns:a16="http://schemas.microsoft.com/office/drawing/2014/main" id="{9F0599CA-370B-DA70-02C4-ED9A1FB310C4}"/>
              </a:ext>
            </a:extLst>
          </p:cNvPr>
          <p:cNvSpPr txBox="1">
            <a:spLocks/>
          </p:cNvSpPr>
          <p:nvPr/>
        </p:nvSpPr>
        <p:spPr>
          <a:xfrm>
            <a:off x="228600" y="1409105"/>
            <a:ext cx="8624937" cy="461664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Main Reason(s)/Advantages for </a:t>
            </a:r>
            <a:r>
              <a:rPr lang="en-US" sz="2000" kern="0" spc="-220" dirty="0" err="1">
                <a:solidFill>
                  <a:schemeClr val="accent2"/>
                </a:solidFill>
              </a:rPr>
              <a:t>MultiThreading</a:t>
            </a:r>
            <a:r>
              <a:rPr lang="en-US" sz="2000" kern="0" spc="-220" dirty="0">
                <a:solidFill>
                  <a:schemeClr val="accent2"/>
                </a:solidFill>
              </a:rPr>
              <a:t> – </a:t>
            </a:r>
          </a:p>
          <a:p>
            <a:pPr algn="l"/>
            <a:r>
              <a:rPr lang="en-US" sz="2000" kern="0" spc="-220" dirty="0">
                <a:solidFill>
                  <a:schemeClr val="accent6"/>
                </a:solidFill>
              </a:rPr>
              <a:t> 1) Scalability using </a:t>
            </a:r>
            <a:r>
              <a:rPr lang="en-US" sz="2000" kern="0" spc="-220" dirty="0">
                <a:solidFill>
                  <a:schemeClr val="tx2">
                    <a:lumMod val="60000"/>
                    <a:lumOff val="40000"/>
                  </a:schemeClr>
                </a:solidFill>
              </a:rPr>
              <a:t>Worker Threads</a:t>
            </a:r>
            <a:r>
              <a:rPr lang="en-US" sz="2000" kern="0" spc="-220" dirty="0">
                <a:solidFill>
                  <a:schemeClr val="accent6"/>
                </a:solidFill>
              </a:rPr>
              <a:t>. Also, each thread can perform different/similar operation if needed. </a:t>
            </a:r>
          </a:p>
          <a:p>
            <a:pPr algn="l"/>
            <a:r>
              <a:rPr lang="en-US" sz="2000" kern="0" spc="-220" dirty="0">
                <a:solidFill>
                  <a:schemeClr val="accent6"/>
                </a:solidFill>
              </a:rPr>
              <a:t>       Applications built using Thread Scalability – </a:t>
            </a:r>
          </a:p>
          <a:p>
            <a:r>
              <a:rPr lang="en-US" sz="2000" kern="0" spc="-220" dirty="0">
                <a:solidFill>
                  <a:schemeClr val="accent6"/>
                </a:solidFill>
              </a:rPr>
              <a:t>       a) Building High Performant Schedulers</a:t>
            </a:r>
          </a:p>
          <a:p>
            <a:r>
              <a:rPr lang="en-US" sz="2000" kern="0" spc="-220" dirty="0">
                <a:solidFill>
                  <a:schemeClr val="accent6"/>
                </a:solidFill>
              </a:rPr>
              <a:t>       b) Building High Performant servers in Client-Server model. Ultimately,</a:t>
            </a:r>
          </a:p>
          <a:p>
            <a:r>
              <a:rPr lang="en-US" sz="2000" kern="0" spc="-220" dirty="0">
                <a:solidFill>
                  <a:schemeClr val="accent6"/>
                </a:solidFill>
              </a:rPr>
              <a:t>            servers are continuously running schedulers listening for some network </a:t>
            </a:r>
          </a:p>
          <a:p>
            <a:r>
              <a:rPr lang="en-US" sz="2000" kern="0" spc="-220" dirty="0">
                <a:solidFill>
                  <a:schemeClr val="accent6"/>
                </a:solidFill>
              </a:rPr>
              <a:t>            protocol(s) based requests.</a:t>
            </a:r>
          </a:p>
          <a:p>
            <a:pPr algn="l"/>
            <a:r>
              <a:rPr lang="en-US" sz="2000" kern="0" spc="-220" dirty="0">
                <a:solidFill>
                  <a:schemeClr val="accent6"/>
                </a:solidFill>
              </a:rPr>
              <a:t> 2) UI(/Client) Responsiveness(using </a:t>
            </a:r>
            <a:r>
              <a:rPr lang="en-US" sz="2000" kern="0" spc="-220" dirty="0">
                <a:solidFill>
                  <a:schemeClr val="tx2">
                    <a:lumMod val="60000"/>
                    <a:lumOff val="40000"/>
                  </a:schemeClr>
                </a:solidFill>
              </a:rPr>
              <a:t>async Threads</a:t>
            </a:r>
            <a:r>
              <a:rPr lang="en-US" sz="2000" kern="0" spc="-220" dirty="0">
                <a:solidFill>
                  <a:schemeClr val="accent6"/>
                </a:solidFill>
              </a:rPr>
              <a:t>)</a:t>
            </a:r>
          </a:p>
          <a:p>
            <a:pPr algn="l"/>
            <a:r>
              <a:rPr lang="en-US" sz="2000" kern="0" spc="-220" dirty="0">
                <a:solidFill>
                  <a:schemeClr val="accent6"/>
                </a:solidFill>
              </a:rPr>
              <a:t> 3) Resource Sharing  - but this can create problems also as depicted below</a:t>
            </a:r>
          </a:p>
          <a:p>
            <a:pPr algn="l"/>
            <a:endParaRPr lang="en-US" sz="2000" kern="0" spc="-220" dirty="0">
              <a:solidFill>
                <a:schemeClr val="accent6"/>
              </a:solidFill>
            </a:endParaRPr>
          </a:p>
          <a:p>
            <a:pPr algn="l"/>
            <a:r>
              <a:rPr lang="en-US" sz="2000" kern="0" spc="-220" dirty="0">
                <a:solidFill>
                  <a:schemeClr val="accent6"/>
                </a:solidFill>
              </a:rPr>
              <a:t> </a:t>
            </a:r>
            <a:r>
              <a:rPr lang="en-US" sz="2000" kern="0" spc="-220" dirty="0">
                <a:solidFill>
                  <a:schemeClr val="accent2"/>
                </a:solidFill>
              </a:rPr>
              <a:t>Shared Resource Concurrent Access Issues – </a:t>
            </a:r>
          </a:p>
          <a:p>
            <a:pPr algn="l"/>
            <a:r>
              <a:rPr lang="en-US" sz="2000" kern="0" spc="-220" dirty="0">
                <a:solidFill>
                  <a:schemeClr val="accent2"/>
                </a:solidFill>
              </a:rPr>
              <a:t>  </a:t>
            </a:r>
            <a:r>
              <a:rPr lang="en-US" sz="2000" kern="0" spc="-220" dirty="0">
                <a:solidFill>
                  <a:schemeClr val="accent6"/>
                </a:solidFill>
              </a:rPr>
              <a:t>Unpredictable Values </a:t>
            </a:r>
          </a:p>
          <a:p>
            <a:pPr algn="l"/>
            <a:r>
              <a:rPr lang="en-US" sz="2000" kern="0" spc="-220" dirty="0">
                <a:solidFill>
                  <a:schemeClr val="accent2"/>
                </a:solidFill>
              </a:rPr>
              <a:t>  </a:t>
            </a:r>
            <a:r>
              <a:rPr lang="en-US" sz="2000" kern="0" spc="-220" dirty="0">
                <a:solidFill>
                  <a:schemeClr val="accent6"/>
                </a:solidFill>
              </a:rPr>
              <a:t>Race Condition</a:t>
            </a:r>
          </a:p>
          <a:p>
            <a:pPr algn="l"/>
            <a:r>
              <a:rPr lang="en-US" sz="2000" kern="0" spc="-220" dirty="0">
                <a:solidFill>
                  <a:schemeClr val="accent6"/>
                </a:solidFill>
              </a:rPr>
              <a:t>  Dead Lock</a:t>
            </a:r>
          </a:p>
        </p:txBody>
      </p:sp>
    </p:spTree>
    <p:extLst>
      <p:ext uri="{BB962C8B-B14F-4D97-AF65-F5344CB8AC3E}">
        <p14:creationId xmlns:p14="http://schemas.microsoft.com/office/powerpoint/2010/main" val="34620955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635981757"/>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4" name="object 2">
            <a:extLst>
              <a:ext uri="{FF2B5EF4-FFF2-40B4-BE49-F238E27FC236}">
                <a16:creationId xmlns:a16="http://schemas.microsoft.com/office/drawing/2014/main" id="{9F0599CA-370B-DA70-02C4-ED9A1FB310C4}"/>
              </a:ext>
            </a:extLst>
          </p:cNvPr>
          <p:cNvSpPr txBox="1">
            <a:spLocks/>
          </p:cNvSpPr>
          <p:nvPr/>
        </p:nvSpPr>
        <p:spPr>
          <a:xfrm>
            <a:off x="228600" y="1066800"/>
            <a:ext cx="8624937" cy="207749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Race Condition – </a:t>
            </a:r>
          </a:p>
          <a:p>
            <a:pPr algn="l"/>
            <a:r>
              <a:rPr lang="en-US" sz="2000" kern="0" spc="-220" dirty="0">
                <a:solidFill>
                  <a:schemeClr val="accent6"/>
                </a:solidFill>
              </a:rPr>
              <a:t>A race condition happens when two or more threads want to update shared data at the same time</a:t>
            </a:r>
            <a:r>
              <a:rPr lang="en-US" sz="1200" b="0" i="0" dirty="0">
                <a:solidFill>
                  <a:srgbClr val="000000"/>
                </a:solidFill>
                <a:effectLst/>
                <a:latin typeface="arial" panose="020B0604020202020204" pitchFamily="34" charset="0"/>
              </a:rPr>
              <a:t>. </a:t>
            </a:r>
          </a:p>
          <a:p>
            <a:pPr algn="l"/>
            <a:r>
              <a:rPr lang="en-US" sz="1500" dirty="0">
                <a:hlinkClick r:id="rId7"/>
              </a:rPr>
              <a:t>What is a Race Condition? Vulnerability and Attack</a:t>
            </a:r>
            <a:endParaRPr lang="en-US" sz="1500" dirty="0"/>
          </a:p>
          <a:p>
            <a:pPr algn="l"/>
            <a:r>
              <a:rPr lang="en-US" sz="2000" kern="0" spc="-220" dirty="0">
                <a:solidFill>
                  <a:schemeClr val="accent2"/>
                </a:solidFill>
              </a:rPr>
              <a:t>Dead Lock – </a:t>
            </a:r>
          </a:p>
          <a:p>
            <a:pPr algn="l"/>
            <a:r>
              <a:rPr lang="en-US" sz="2000" kern="0" spc="-220" dirty="0">
                <a:solidFill>
                  <a:schemeClr val="accent6"/>
                </a:solidFill>
              </a:rPr>
              <a:t>Mainly happens when multiple threads are waiting for other threads to release some shared resource</a:t>
            </a:r>
          </a:p>
        </p:txBody>
      </p:sp>
      <p:sp>
        <p:nvSpPr>
          <p:cNvPr id="8" name="AutoShape 4" descr="Deadlock Interview Questions and Answers in C#">
            <a:extLst>
              <a:ext uri="{FF2B5EF4-FFF2-40B4-BE49-F238E27FC236}">
                <a16:creationId xmlns:a16="http://schemas.microsoft.com/office/drawing/2014/main" id="{AD348A42-3BB4-8BBA-07FE-6A92F9AC0BFC}"/>
              </a:ext>
            </a:extLst>
          </p:cNvPr>
          <p:cNvSpPr>
            <a:spLocks noChangeAspect="1" noChangeArrowheads="1"/>
          </p:cNvSpPr>
          <p:nvPr/>
        </p:nvSpPr>
        <p:spPr bwMode="auto">
          <a:xfrm>
            <a:off x="4419600" y="2819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 name="Picture 15">
            <a:extLst>
              <a:ext uri="{FF2B5EF4-FFF2-40B4-BE49-F238E27FC236}">
                <a16:creationId xmlns:a16="http://schemas.microsoft.com/office/drawing/2014/main" id="{7977DE98-1D5F-1973-77A0-A9E6866A3916}"/>
              </a:ext>
            </a:extLst>
          </p:cNvPr>
          <p:cNvPicPr>
            <a:picLocks noChangeAspect="1"/>
          </p:cNvPicPr>
          <p:nvPr/>
        </p:nvPicPr>
        <p:blipFill>
          <a:blip r:embed="rId8"/>
          <a:stretch>
            <a:fillRect/>
          </a:stretch>
        </p:blipFill>
        <p:spPr>
          <a:xfrm>
            <a:off x="1295400" y="3144292"/>
            <a:ext cx="5639090" cy="2489060"/>
          </a:xfrm>
          <a:prstGeom prst="rect">
            <a:avLst/>
          </a:prstGeom>
        </p:spPr>
      </p:pic>
      <p:sp>
        <p:nvSpPr>
          <p:cNvPr id="12" name="TextBox 11">
            <a:extLst>
              <a:ext uri="{FF2B5EF4-FFF2-40B4-BE49-F238E27FC236}">
                <a16:creationId xmlns:a16="http://schemas.microsoft.com/office/drawing/2014/main" id="{7238456B-9289-E569-E6BF-290013E4B791}"/>
              </a:ext>
            </a:extLst>
          </p:cNvPr>
          <p:cNvSpPr txBox="1"/>
          <p:nvPr/>
        </p:nvSpPr>
        <p:spPr>
          <a:xfrm>
            <a:off x="66040" y="5653444"/>
            <a:ext cx="8915400" cy="369332"/>
          </a:xfrm>
          <a:prstGeom prst="rect">
            <a:avLst/>
          </a:prstGeom>
          <a:noFill/>
        </p:spPr>
        <p:txBody>
          <a:bodyPr wrap="square">
            <a:spAutoFit/>
          </a:bodyPr>
          <a:lstStyle/>
          <a:p>
            <a:r>
              <a:rPr lang="en-US" dirty="0">
                <a:hlinkClick r:id="rId9"/>
              </a:rPr>
              <a:t>EP112: What is a deadlock? - </a:t>
            </a:r>
            <a:r>
              <a:rPr lang="en-US" dirty="0" err="1">
                <a:hlinkClick r:id="rId9"/>
              </a:rPr>
              <a:t>ByteByteGo</a:t>
            </a:r>
            <a:r>
              <a:rPr lang="en-US" dirty="0">
                <a:hlinkClick r:id="rId9"/>
              </a:rPr>
              <a:t> Newsletter</a:t>
            </a:r>
            <a:endParaRPr lang="en-IN" dirty="0"/>
          </a:p>
        </p:txBody>
      </p:sp>
    </p:spTree>
    <p:extLst>
      <p:ext uri="{BB962C8B-B14F-4D97-AF65-F5344CB8AC3E}">
        <p14:creationId xmlns:p14="http://schemas.microsoft.com/office/powerpoint/2010/main" val="20746157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95911515"/>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1" name="object 2">
            <a:extLst>
              <a:ext uri="{FF2B5EF4-FFF2-40B4-BE49-F238E27FC236}">
                <a16:creationId xmlns:a16="http://schemas.microsoft.com/office/drawing/2014/main" id="{98A7BA29-4720-D09A-0DCB-47B829C98713}"/>
              </a:ext>
            </a:extLst>
          </p:cNvPr>
          <p:cNvSpPr txBox="1">
            <a:spLocks/>
          </p:cNvSpPr>
          <p:nvPr/>
        </p:nvSpPr>
        <p:spPr>
          <a:xfrm>
            <a:off x="243763" y="1095844"/>
            <a:ext cx="8624937" cy="523220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Necessary Conditions for Dead Lock – </a:t>
            </a:r>
          </a:p>
          <a:p>
            <a:pPr algn="just" fontAlgn="base">
              <a:buFont typeface="+mj-lt"/>
              <a:buAutoNum type="arabicPeriod"/>
            </a:pPr>
            <a:r>
              <a:rPr lang="en-US" sz="2000" kern="0" spc="-220" dirty="0">
                <a:solidFill>
                  <a:schemeClr val="accent2"/>
                </a:solidFill>
              </a:rPr>
              <a:t>Mutual Exclusion: </a:t>
            </a:r>
            <a:r>
              <a:rPr lang="en-US" sz="2000" kern="0" spc="-220" dirty="0">
                <a:solidFill>
                  <a:schemeClr val="accent6"/>
                </a:solidFill>
              </a:rPr>
              <a:t>Resources involved must be </a:t>
            </a:r>
            <a:r>
              <a:rPr lang="en-US" sz="2000" kern="0" spc="-220" dirty="0" err="1">
                <a:solidFill>
                  <a:schemeClr val="accent6"/>
                </a:solidFill>
              </a:rPr>
              <a:t>unshareable</a:t>
            </a:r>
            <a:r>
              <a:rPr lang="en-US" sz="2000" kern="0" spc="-220" dirty="0">
                <a:solidFill>
                  <a:schemeClr val="accent6"/>
                </a:solidFill>
              </a:rPr>
              <a:t> between multiple threads.</a:t>
            </a:r>
          </a:p>
          <a:p>
            <a:pPr algn="just" fontAlgn="base">
              <a:buFont typeface="+mj-lt"/>
              <a:buAutoNum type="arabicPeriod"/>
            </a:pPr>
            <a:r>
              <a:rPr lang="en-US" sz="2000" kern="0" spc="-220" dirty="0">
                <a:solidFill>
                  <a:schemeClr val="accent2"/>
                </a:solidFill>
              </a:rPr>
              <a:t>Hold and Wait:</a:t>
            </a:r>
            <a:r>
              <a:rPr lang="en-US" sz="2000" kern="0" spc="-220" dirty="0">
                <a:solidFill>
                  <a:schemeClr val="accent6"/>
                </a:solidFill>
              </a:rPr>
              <a:t> Threads hold the resources they have allocated and wait for the resources they want.</a:t>
            </a:r>
          </a:p>
          <a:p>
            <a:pPr algn="just" fontAlgn="base">
              <a:buFont typeface="+mj-lt"/>
              <a:buAutoNum type="arabicPeriod"/>
            </a:pPr>
            <a:r>
              <a:rPr lang="en-US" sz="2000" kern="0" spc="-220" dirty="0">
                <a:solidFill>
                  <a:schemeClr val="accent2"/>
                </a:solidFill>
              </a:rPr>
              <a:t>No pre-emption: </a:t>
            </a:r>
            <a:r>
              <a:rPr lang="en-US" sz="2000" kern="0" spc="-220" dirty="0">
                <a:solidFill>
                  <a:schemeClr val="accent6"/>
                </a:solidFill>
              </a:rPr>
              <a:t>If the thread locks the resource, other threads cannot take the resource until the thread releases it.</a:t>
            </a:r>
          </a:p>
          <a:p>
            <a:pPr algn="just" fontAlgn="base">
              <a:buFont typeface="+mj-lt"/>
              <a:buAutoNum type="arabicPeriod"/>
            </a:pPr>
            <a:r>
              <a:rPr lang="en-US" sz="2000" kern="0" spc="-220" dirty="0">
                <a:solidFill>
                  <a:schemeClr val="accent2"/>
                </a:solidFill>
              </a:rPr>
              <a:t>Circular Wait:</a:t>
            </a:r>
            <a:r>
              <a:rPr lang="en-US" sz="2000" kern="0" spc="-220" dirty="0">
                <a:solidFill>
                  <a:schemeClr val="accent6"/>
                </a:solidFill>
              </a:rPr>
              <a:t> A circular chain must exist in which each thread waits for other threads to release resources.</a:t>
            </a:r>
          </a:p>
          <a:p>
            <a:pPr algn="just" fontAlgn="base"/>
            <a:endParaRPr lang="en-US" sz="2000" kern="0" spc="-220" dirty="0">
              <a:solidFill>
                <a:schemeClr val="accent6"/>
              </a:solidFill>
            </a:endParaRPr>
          </a:p>
          <a:p>
            <a:pPr algn="l"/>
            <a:r>
              <a:rPr lang="en-US" sz="2000" kern="0" spc="-220" dirty="0">
                <a:solidFill>
                  <a:schemeClr val="accent2"/>
                </a:solidFill>
              </a:rPr>
              <a:t>Solving Shared Resource Concurrent Access Issues –</a:t>
            </a:r>
          </a:p>
          <a:p>
            <a:pPr algn="l"/>
            <a:r>
              <a:rPr lang="en-US" sz="2000" kern="0" spc="-220" dirty="0">
                <a:solidFill>
                  <a:schemeClr val="accent6"/>
                </a:solidFill>
              </a:rPr>
              <a:t>Using some critical section(some form of lock) wherein only some limited number of Thread(s)[typically 1] can enter at a time(&amp;  others will be queued up until their time comes to enter the critical section) &amp; thus shared resource can’t be accessed concurrently by multiple threads at the same time &amp; thus the issue gets resolved. This is a form of </a:t>
            </a:r>
            <a:r>
              <a:rPr lang="en-US" sz="2000" kern="0" spc="-220" dirty="0">
                <a:solidFill>
                  <a:schemeClr val="tx2">
                    <a:lumMod val="60000"/>
                    <a:lumOff val="40000"/>
                  </a:schemeClr>
                </a:solidFill>
              </a:rPr>
              <a:t>Synchronization</a:t>
            </a:r>
            <a:r>
              <a:rPr lang="en-US" sz="2000" kern="0" spc="-220" dirty="0">
                <a:solidFill>
                  <a:schemeClr val="accent6"/>
                </a:solidFill>
              </a:rPr>
              <a:t>.</a:t>
            </a:r>
          </a:p>
          <a:p>
            <a:pPr algn="just" fontAlgn="base"/>
            <a:endParaRPr lang="en-US" sz="2000" kern="0" spc="-220" dirty="0">
              <a:solidFill>
                <a:schemeClr val="accent6"/>
              </a:solidFill>
            </a:endParaRPr>
          </a:p>
        </p:txBody>
      </p:sp>
    </p:spTree>
    <p:extLst>
      <p:ext uri="{BB962C8B-B14F-4D97-AF65-F5344CB8AC3E}">
        <p14:creationId xmlns:p14="http://schemas.microsoft.com/office/powerpoint/2010/main" val="15294000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43997234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143000"/>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1" name="object 2">
            <a:extLst>
              <a:ext uri="{FF2B5EF4-FFF2-40B4-BE49-F238E27FC236}">
                <a16:creationId xmlns:a16="http://schemas.microsoft.com/office/drawing/2014/main" id="{98A7BA29-4720-D09A-0DCB-47B829C98713}"/>
              </a:ext>
            </a:extLst>
          </p:cNvPr>
          <p:cNvSpPr txBox="1">
            <a:spLocks/>
          </p:cNvSpPr>
          <p:nvPr/>
        </p:nvSpPr>
        <p:spPr>
          <a:xfrm>
            <a:off x="243763" y="1095844"/>
            <a:ext cx="8624937" cy="252376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Synchronization –</a:t>
            </a:r>
          </a:p>
          <a:p>
            <a:pPr algn="just" fontAlgn="base"/>
            <a:r>
              <a:rPr lang="en-US" sz="1600" kern="0" spc="-220" dirty="0">
                <a:solidFill>
                  <a:schemeClr val="accent6"/>
                </a:solidFill>
              </a:rPr>
              <a:t>Synchronization is particularly important when threads access the same data. Its basically coordinating the actions of threads for a predictable outcome.</a:t>
            </a:r>
          </a:p>
          <a:p>
            <a:pPr algn="just" fontAlgn="base"/>
            <a:endParaRPr lang="en-US" sz="2000" kern="0" spc="-220" dirty="0">
              <a:solidFill>
                <a:schemeClr val="accent6"/>
              </a:solidFill>
            </a:endParaRPr>
          </a:p>
          <a:p>
            <a:pPr algn="just" fontAlgn="base"/>
            <a:r>
              <a:rPr lang="en-US" sz="2000" kern="0" spc="-220" dirty="0">
                <a:solidFill>
                  <a:schemeClr val="accent2"/>
                </a:solidFill>
              </a:rPr>
              <a:t>Basic Blocking Methods - </a:t>
            </a:r>
            <a:r>
              <a:rPr lang="en-US" sz="2000" kern="0" spc="-220" dirty="0">
                <a:solidFill>
                  <a:schemeClr val="accent6"/>
                </a:solidFill>
              </a:rPr>
              <a:t>  </a:t>
            </a:r>
          </a:p>
          <a:p>
            <a:pPr algn="just" fontAlgn="base"/>
            <a:r>
              <a:rPr lang="en-US" sz="1600" kern="0" spc="-220" dirty="0">
                <a:solidFill>
                  <a:schemeClr val="accent6"/>
                </a:solidFill>
              </a:rPr>
              <a:t>Sleep, Join, </a:t>
            </a:r>
            <a:r>
              <a:rPr lang="en-US" sz="1600" kern="0" spc="-220" dirty="0" err="1">
                <a:solidFill>
                  <a:schemeClr val="accent6"/>
                </a:solidFill>
              </a:rPr>
              <a:t>Task.Wait</a:t>
            </a:r>
            <a:r>
              <a:rPr lang="en-US" sz="1600" kern="0" spc="-220" dirty="0">
                <a:solidFill>
                  <a:schemeClr val="accent6"/>
                </a:solidFill>
              </a:rPr>
              <a:t> </a:t>
            </a:r>
            <a:r>
              <a:rPr lang="en-US" sz="1600" kern="0" spc="-220" dirty="0" err="1">
                <a:solidFill>
                  <a:schemeClr val="accent6"/>
                </a:solidFill>
              </a:rPr>
              <a:t>etc</a:t>
            </a:r>
            <a:r>
              <a:rPr lang="en-US" sz="1600" kern="0" spc="-220" dirty="0">
                <a:solidFill>
                  <a:schemeClr val="accent6"/>
                </a:solidFill>
              </a:rPr>
              <a:t> are simple blocking methods that wait for other thread(s) to finish or for a period of time to elapse.</a:t>
            </a:r>
          </a:p>
          <a:p>
            <a:pPr algn="just" fontAlgn="base"/>
            <a:endParaRPr lang="en-US" sz="2000" kern="0" spc="-220" dirty="0">
              <a:solidFill>
                <a:schemeClr val="accent6"/>
              </a:solidFill>
            </a:endParaRPr>
          </a:p>
          <a:p>
            <a:pPr algn="just" fontAlgn="base"/>
            <a:r>
              <a:rPr lang="en-US" sz="2000" kern="0" spc="-220" dirty="0">
                <a:solidFill>
                  <a:schemeClr val="accent2"/>
                </a:solidFill>
              </a:rPr>
              <a:t>Locking constructs –</a:t>
            </a:r>
          </a:p>
        </p:txBody>
      </p:sp>
      <p:pic>
        <p:nvPicPr>
          <p:cNvPr id="13" name="Picture 12">
            <a:extLst>
              <a:ext uri="{FF2B5EF4-FFF2-40B4-BE49-F238E27FC236}">
                <a16:creationId xmlns:a16="http://schemas.microsoft.com/office/drawing/2014/main" id="{57150A56-2003-C781-D8A0-CA7999CF3683}"/>
              </a:ext>
            </a:extLst>
          </p:cNvPr>
          <p:cNvPicPr>
            <a:picLocks noChangeAspect="1"/>
          </p:cNvPicPr>
          <p:nvPr/>
        </p:nvPicPr>
        <p:blipFill>
          <a:blip r:embed="rId7"/>
          <a:stretch>
            <a:fillRect/>
          </a:stretch>
        </p:blipFill>
        <p:spPr>
          <a:xfrm>
            <a:off x="228600" y="3581400"/>
            <a:ext cx="8915400" cy="2400423"/>
          </a:xfrm>
          <a:prstGeom prst="rect">
            <a:avLst/>
          </a:prstGeom>
        </p:spPr>
      </p:pic>
    </p:spTree>
    <p:extLst>
      <p:ext uri="{BB962C8B-B14F-4D97-AF65-F5344CB8AC3E}">
        <p14:creationId xmlns:p14="http://schemas.microsoft.com/office/powerpoint/2010/main" val="10469442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143000"/>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1" name="object 2">
            <a:extLst>
              <a:ext uri="{FF2B5EF4-FFF2-40B4-BE49-F238E27FC236}">
                <a16:creationId xmlns:a16="http://schemas.microsoft.com/office/drawing/2014/main" id="{98A7BA29-4720-D09A-0DCB-47B829C98713}"/>
              </a:ext>
            </a:extLst>
          </p:cNvPr>
          <p:cNvSpPr txBox="1">
            <a:spLocks/>
          </p:cNvSpPr>
          <p:nvPr/>
        </p:nvSpPr>
        <p:spPr>
          <a:xfrm>
            <a:off x="243763" y="1095844"/>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Synchronization –</a:t>
            </a:r>
          </a:p>
        </p:txBody>
      </p:sp>
      <p:pic>
        <p:nvPicPr>
          <p:cNvPr id="1026" name="Picture 2" descr="Diiference between Semaphores adn Mutex">
            <a:extLst>
              <a:ext uri="{FF2B5EF4-FFF2-40B4-BE49-F238E27FC236}">
                <a16:creationId xmlns:a16="http://schemas.microsoft.com/office/drawing/2014/main" id="{6034C7FB-1E8A-7A02-9307-62F8954A45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300" y="1447799"/>
            <a:ext cx="8716300" cy="3581401"/>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2">
            <a:extLst>
              <a:ext uri="{FF2B5EF4-FFF2-40B4-BE49-F238E27FC236}">
                <a16:creationId xmlns:a16="http://schemas.microsoft.com/office/drawing/2014/main" id="{6683EECA-7C25-5D30-2656-2B764560C76D}"/>
              </a:ext>
            </a:extLst>
          </p:cNvPr>
          <p:cNvSpPr txBox="1">
            <a:spLocks/>
          </p:cNvSpPr>
          <p:nvPr/>
        </p:nvSpPr>
        <p:spPr>
          <a:xfrm>
            <a:off x="152400" y="5067181"/>
            <a:ext cx="8839200" cy="76944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A Cross-Process (Named) Mutex Example(e.g. 2 apps trying to access the same file) –</a:t>
            </a:r>
          </a:p>
          <a:p>
            <a:pPr algn="just" fontAlgn="base"/>
            <a:r>
              <a:rPr lang="en-US" sz="1500" dirty="0" err="1">
                <a:hlinkClick r:id="rId8"/>
              </a:rPr>
              <a:t>.net</a:t>
            </a:r>
            <a:r>
              <a:rPr lang="en-US" sz="1500" dirty="0">
                <a:hlinkClick r:id="rId8"/>
              </a:rPr>
              <a:t> - Synchronization between two processes in C#.? - Stack Overflow</a:t>
            </a:r>
            <a:endParaRPr lang="en-US" sz="1500" dirty="0"/>
          </a:p>
          <a:p>
            <a:pPr algn="just" fontAlgn="base"/>
            <a:r>
              <a:rPr lang="en-US" sz="1500" dirty="0">
                <a:hlinkClick r:id="rId9"/>
              </a:rPr>
              <a:t>Using C# Mutexes for </a:t>
            </a:r>
            <a:r>
              <a:rPr lang="en-US" sz="1500" dirty="0" err="1">
                <a:hlinkClick r:id="rId9"/>
              </a:rPr>
              <a:t>interprocess</a:t>
            </a:r>
            <a:r>
              <a:rPr lang="en-US" sz="1500" dirty="0">
                <a:hlinkClick r:id="rId9"/>
              </a:rPr>
              <a:t> synchronization</a:t>
            </a:r>
            <a:endParaRPr lang="en-US" sz="1500" kern="0" spc="-220" dirty="0">
              <a:solidFill>
                <a:schemeClr val="accent6"/>
              </a:solidFill>
            </a:endParaRPr>
          </a:p>
        </p:txBody>
      </p:sp>
    </p:spTree>
    <p:extLst>
      <p:ext uri="{BB962C8B-B14F-4D97-AF65-F5344CB8AC3E}">
        <p14:creationId xmlns:p14="http://schemas.microsoft.com/office/powerpoint/2010/main" val="27971600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001000546"/>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143000"/>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1" name="object 2">
            <a:extLst>
              <a:ext uri="{FF2B5EF4-FFF2-40B4-BE49-F238E27FC236}">
                <a16:creationId xmlns:a16="http://schemas.microsoft.com/office/drawing/2014/main" id="{98A7BA29-4720-D09A-0DCB-47B829C98713}"/>
              </a:ext>
            </a:extLst>
          </p:cNvPr>
          <p:cNvSpPr txBox="1">
            <a:spLocks/>
          </p:cNvSpPr>
          <p:nvPr/>
        </p:nvSpPr>
        <p:spPr>
          <a:xfrm>
            <a:off x="243763" y="1095844"/>
            <a:ext cx="8624937" cy="429348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Synchronization –</a:t>
            </a:r>
          </a:p>
          <a:p>
            <a:pPr algn="l"/>
            <a:r>
              <a:rPr lang="en-IN" sz="2000" kern="0" spc="-220" dirty="0">
                <a:solidFill>
                  <a:schemeClr val="accent2"/>
                </a:solidFill>
              </a:rPr>
              <a:t>Choosing the Synchronization Object to Lock on – </a:t>
            </a:r>
          </a:p>
          <a:p>
            <a:pPr algn="l"/>
            <a:r>
              <a:rPr lang="en-IN" sz="1600" kern="0" spc="-220" dirty="0">
                <a:solidFill>
                  <a:schemeClr val="accent6"/>
                </a:solidFill>
              </a:rPr>
              <a:t>lock(</a:t>
            </a:r>
            <a:r>
              <a:rPr lang="en-IN" sz="1600" kern="0" spc="-220" dirty="0" err="1">
                <a:solidFill>
                  <a:schemeClr val="accent6"/>
                </a:solidFill>
              </a:rPr>
              <a:t>someNonStaticObject</a:t>
            </a:r>
            <a:r>
              <a:rPr lang="en-IN" sz="1600" kern="0" spc="-220" dirty="0">
                <a:solidFill>
                  <a:schemeClr val="accent6"/>
                </a:solidFill>
              </a:rPr>
              <a:t>)</a:t>
            </a:r>
          </a:p>
          <a:p>
            <a:pPr algn="just" fontAlgn="base"/>
            <a:r>
              <a:rPr lang="en-IN" sz="1600" kern="0" spc="-220" dirty="0">
                <a:solidFill>
                  <a:schemeClr val="accent6"/>
                </a:solidFill>
              </a:rPr>
              <a:t>lock(</a:t>
            </a:r>
            <a:r>
              <a:rPr lang="en-IN" sz="1600" kern="0" spc="-220" dirty="0" err="1">
                <a:solidFill>
                  <a:schemeClr val="accent6"/>
                </a:solidFill>
              </a:rPr>
              <a:t>someStaticObject</a:t>
            </a:r>
            <a:r>
              <a:rPr lang="en-IN" sz="1600" kern="0" spc="-220" dirty="0">
                <a:solidFill>
                  <a:schemeClr val="accent6"/>
                </a:solidFill>
              </a:rPr>
              <a:t>)</a:t>
            </a:r>
          </a:p>
          <a:p>
            <a:pPr algn="just" fontAlgn="base"/>
            <a:r>
              <a:rPr lang="en-IN" sz="1600" kern="0" spc="-220" dirty="0">
                <a:solidFill>
                  <a:schemeClr val="accent6"/>
                </a:solidFill>
              </a:rPr>
              <a:t>lock(this) </a:t>
            </a:r>
          </a:p>
          <a:p>
            <a:pPr algn="just" fontAlgn="base"/>
            <a:r>
              <a:rPr lang="en-IN" sz="1600" kern="0" spc="-220" dirty="0">
                <a:solidFill>
                  <a:schemeClr val="accent6"/>
                </a:solidFill>
              </a:rPr>
              <a:t>lock(</a:t>
            </a:r>
            <a:r>
              <a:rPr lang="en-IN" sz="1600" kern="0" spc="-220" dirty="0" err="1">
                <a:solidFill>
                  <a:schemeClr val="accent6"/>
                </a:solidFill>
              </a:rPr>
              <a:t>SomeType</a:t>
            </a:r>
            <a:r>
              <a:rPr lang="en-IN" sz="1600" kern="0" spc="-220" dirty="0">
                <a:solidFill>
                  <a:schemeClr val="accent6"/>
                </a:solidFill>
              </a:rPr>
              <a:t>) – maybe using </a:t>
            </a:r>
            <a:r>
              <a:rPr lang="en-IN" sz="1600" kern="0" spc="-220" dirty="0" err="1">
                <a:solidFill>
                  <a:schemeClr val="accent6"/>
                </a:solidFill>
              </a:rPr>
              <a:t>typeOf</a:t>
            </a:r>
            <a:r>
              <a:rPr lang="en-IN" sz="1600" kern="0" spc="-220" dirty="0">
                <a:solidFill>
                  <a:schemeClr val="accent6"/>
                </a:solidFill>
              </a:rPr>
              <a:t> operator, get </a:t>
            </a:r>
            <a:r>
              <a:rPr lang="en-IN" sz="1600" kern="0" spc="-220" dirty="0" err="1">
                <a:solidFill>
                  <a:schemeClr val="accent6"/>
                </a:solidFill>
              </a:rPr>
              <a:t>SomeType</a:t>
            </a:r>
            <a:endParaRPr lang="en-IN" sz="1600" kern="0" spc="-220" dirty="0">
              <a:solidFill>
                <a:schemeClr val="accent6"/>
              </a:solidFill>
            </a:endParaRPr>
          </a:p>
          <a:p>
            <a:pPr algn="just" fontAlgn="base"/>
            <a:endParaRPr lang="en-IN" sz="1600" kern="0" spc="-220" dirty="0">
              <a:solidFill>
                <a:schemeClr val="accent6"/>
              </a:solidFill>
            </a:endParaRPr>
          </a:p>
          <a:p>
            <a:pPr algn="just" fontAlgn="base"/>
            <a:r>
              <a:rPr lang="en-US" sz="2000" kern="0" spc="-220" dirty="0">
                <a:solidFill>
                  <a:schemeClr val="accent2"/>
                </a:solidFill>
              </a:rPr>
              <a:t>Lock vs Monitor – </a:t>
            </a:r>
            <a:r>
              <a:rPr lang="en-US" sz="1500" dirty="0">
                <a:hlinkClick r:id="rId7"/>
              </a:rPr>
              <a:t>Lock vs monitor in c#. Lock:- In C#, the lock keyword is used… | by Kamlesh Singh | Medium</a:t>
            </a:r>
            <a:endParaRPr lang="en-US" sz="1500" kern="0" spc="-220" dirty="0">
              <a:solidFill>
                <a:schemeClr val="accent2"/>
              </a:solidFill>
            </a:endParaRPr>
          </a:p>
          <a:p>
            <a:pPr algn="just" fontAlgn="base"/>
            <a:endParaRPr lang="en-US" sz="2000" kern="0" spc="-220" dirty="0">
              <a:solidFill>
                <a:schemeClr val="accent2"/>
              </a:solidFill>
            </a:endParaRPr>
          </a:p>
          <a:p>
            <a:pPr algn="just" fontAlgn="base"/>
            <a:endParaRPr lang="en-US" sz="2000" kern="0" spc="-220" dirty="0">
              <a:solidFill>
                <a:schemeClr val="accent2"/>
              </a:solidFill>
            </a:endParaRPr>
          </a:p>
          <a:p>
            <a:pPr algn="just" fontAlgn="base"/>
            <a:r>
              <a:rPr lang="en-US" sz="2000" kern="0" spc="-220" dirty="0">
                <a:solidFill>
                  <a:schemeClr val="accent2"/>
                </a:solidFill>
              </a:rPr>
              <a:t>Busy Waiting(/Spinning) – </a:t>
            </a:r>
          </a:p>
          <a:p>
            <a:pPr algn="l" rtl="0"/>
            <a:r>
              <a:rPr lang="en-US" sz="1600" kern="0" spc="-220" dirty="0">
                <a:solidFill>
                  <a:schemeClr val="accent6"/>
                </a:solidFill>
              </a:rPr>
              <a:t>When a thread blocks or unblocks, the operating system performs a context switch. This can be avoided using </a:t>
            </a:r>
            <a:r>
              <a:rPr lang="en-US" sz="1600" kern="0" spc="-220" dirty="0" err="1">
                <a:solidFill>
                  <a:schemeClr val="accent6"/>
                </a:solidFill>
              </a:rPr>
              <a:t>BusyWaiting</a:t>
            </a:r>
            <a:r>
              <a:rPr lang="en-US" sz="1600" kern="0" spc="-220" dirty="0">
                <a:solidFill>
                  <a:schemeClr val="accent6"/>
                </a:solidFill>
              </a:rPr>
              <a:t>. When a thread is in critical section, other threads simply spins(just loops) and keeps checking the break condition(via some flag) to enter in its critical section. This is called BUSY WAITING. Busy waiting wastes CPU cycles that some other process  can use  for doing any productive work. Mainly used for short span locks.</a:t>
            </a:r>
            <a:endParaRPr lang="en-US" sz="1600" kern="0" spc="-220" dirty="0">
              <a:solidFill>
                <a:schemeClr val="accent2"/>
              </a:solidFill>
            </a:endParaRPr>
          </a:p>
        </p:txBody>
      </p:sp>
    </p:spTree>
    <p:extLst>
      <p:ext uri="{BB962C8B-B14F-4D97-AF65-F5344CB8AC3E}">
        <p14:creationId xmlns:p14="http://schemas.microsoft.com/office/powerpoint/2010/main" val="6599975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98229784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E05F6423-24A2-AC88-B228-4CA42CB8E405}"/>
              </a:ext>
            </a:extLst>
          </p:cNvPr>
          <p:cNvSpPr txBox="1">
            <a:spLocks/>
          </p:cNvSpPr>
          <p:nvPr/>
        </p:nvSpPr>
        <p:spPr>
          <a:xfrm>
            <a:off x="243763" y="1173807"/>
            <a:ext cx="8624937" cy="440120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Synchronization –</a:t>
            </a:r>
          </a:p>
          <a:p>
            <a:pPr algn="just" fontAlgn="base"/>
            <a:r>
              <a:rPr lang="en-US" sz="1900" kern="0" spc="-220" dirty="0" err="1">
                <a:solidFill>
                  <a:schemeClr val="accent2"/>
                </a:solidFill>
              </a:rPr>
              <a:t>XSlim</a:t>
            </a:r>
            <a:r>
              <a:rPr lang="en-US" sz="1900" kern="0" spc="-220" dirty="0">
                <a:solidFill>
                  <a:schemeClr val="accent2"/>
                </a:solidFill>
              </a:rPr>
              <a:t> Locks where X can be Semaphore, </a:t>
            </a:r>
            <a:r>
              <a:rPr lang="en-US" sz="1900" kern="0" spc="-220" dirty="0" err="1">
                <a:solidFill>
                  <a:schemeClr val="accent2"/>
                </a:solidFill>
              </a:rPr>
              <a:t>ReaderWriterLock</a:t>
            </a:r>
            <a:r>
              <a:rPr lang="en-US" sz="1900" kern="0" spc="-220" dirty="0">
                <a:solidFill>
                  <a:schemeClr val="accent2"/>
                </a:solidFill>
              </a:rPr>
              <a:t> – </a:t>
            </a:r>
          </a:p>
          <a:p>
            <a:pPr algn="just" fontAlgn="base"/>
            <a:r>
              <a:rPr lang="en-US" sz="1900" kern="0" spc="-220" dirty="0" err="1">
                <a:solidFill>
                  <a:schemeClr val="accent6"/>
                </a:solidFill>
              </a:rPr>
              <a:t>X</a:t>
            </a:r>
            <a:r>
              <a:rPr lang="en-US" sz="1900" kern="0" spc="-220" dirty="0" err="1">
                <a:solidFill>
                  <a:schemeClr val="accent6"/>
                </a:solidFill>
                <a:hlinkClick r:id="rId7">
                  <a:extLst>
                    <a:ext uri="{A12FA001-AC4F-418D-AE19-62706E023703}">
                      <ahyp:hlinkClr xmlns:ahyp="http://schemas.microsoft.com/office/drawing/2018/hyperlinkcolor" val="tx"/>
                    </a:ext>
                  </a:extLst>
                </a:hlinkClick>
              </a:rPr>
              <a:t>Slim</a:t>
            </a:r>
            <a:r>
              <a:rPr lang="en-US" sz="1900" b="0" i="0" dirty="0">
                <a:solidFill>
                  <a:srgbClr val="161616"/>
                </a:solidFill>
                <a:effectLst/>
                <a:latin typeface="Segoe UI" panose="020B0502040204020203" pitchFamily="34" charset="0"/>
              </a:rPr>
              <a:t> </a:t>
            </a:r>
            <a:r>
              <a:rPr lang="en-US" sz="1900" kern="0" spc="-220" dirty="0">
                <a:solidFill>
                  <a:schemeClr val="accent6"/>
                </a:solidFill>
              </a:rPr>
              <a:t>represents a lightweight, fast construct that can be used for waiting when wait times are expected to be very short.</a:t>
            </a:r>
          </a:p>
          <a:p>
            <a:pPr algn="just" fontAlgn="base"/>
            <a:endParaRPr lang="en-US" sz="1900" kern="0" spc="-220" dirty="0">
              <a:solidFill>
                <a:schemeClr val="accent6"/>
              </a:solidFill>
            </a:endParaRPr>
          </a:p>
          <a:p>
            <a:pPr algn="just" fontAlgn="base"/>
            <a:r>
              <a:rPr lang="en-US" sz="1900" kern="0" spc="-220" dirty="0">
                <a:solidFill>
                  <a:schemeClr val="accent2"/>
                </a:solidFill>
              </a:rPr>
              <a:t>Async Awaiting inside C# Locks – </a:t>
            </a:r>
          </a:p>
          <a:p>
            <a:pPr algn="just" fontAlgn="base"/>
            <a:r>
              <a:rPr lang="en-IN" sz="1500" dirty="0">
                <a:hlinkClick r:id="rId8"/>
              </a:rPr>
              <a:t>Async Waiting inside C# Locks</a:t>
            </a:r>
            <a:r>
              <a:rPr lang="en-US" sz="1900" kern="0" spc="-220" dirty="0">
                <a:solidFill>
                  <a:schemeClr val="accent2"/>
                </a:solidFill>
              </a:rPr>
              <a:t>. </a:t>
            </a:r>
            <a:r>
              <a:rPr lang="en-US" sz="1900" kern="0" spc="-220" dirty="0" err="1">
                <a:solidFill>
                  <a:schemeClr val="accent6"/>
                </a:solidFill>
              </a:rPr>
              <a:t>Infact</a:t>
            </a:r>
            <a:r>
              <a:rPr lang="en-US" sz="1900" kern="0" spc="-220" dirty="0">
                <a:solidFill>
                  <a:schemeClr val="accent6"/>
                </a:solidFill>
              </a:rPr>
              <a:t>, this technique is possible with most of the constructs deriving from </a:t>
            </a:r>
            <a:r>
              <a:rPr lang="en-US" sz="1900" kern="0" spc="-220" dirty="0" err="1">
                <a:solidFill>
                  <a:schemeClr val="accent6"/>
                </a:solidFill>
              </a:rPr>
              <a:t>System.Threading.WaitHandle</a:t>
            </a:r>
            <a:r>
              <a:rPr lang="en-US" sz="1900" kern="0" spc="-220" dirty="0">
                <a:solidFill>
                  <a:schemeClr val="accent6"/>
                </a:solidFill>
              </a:rPr>
              <a:t>.</a:t>
            </a:r>
          </a:p>
          <a:p>
            <a:pPr algn="just" fontAlgn="base"/>
            <a:endParaRPr lang="en-US" sz="1900" kern="0" spc="-220" dirty="0">
              <a:solidFill>
                <a:schemeClr val="accent6"/>
              </a:solidFill>
            </a:endParaRPr>
          </a:p>
          <a:p>
            <a:pPr algn="just" fontAlgn="base"/>
            <a:r>
              <a:rPr lang="en-US" sz="1900" kern="0" spc="-220" dirty="0">
                <a:solidFill>
                  <a:schemeClr val="accent2"/>
                </a:solidFill>
              </a:rPr>
              <a:t>Cancellation,  Lazy Initialization &amp;Thread Local Storage – </a:t>
            </a:r>
          </a:p>
          <a:p>
            <a:pPr algn="just" fontAlgn="base"/>
            <a:r>
              <a:rPr lang="en-US" sz="1500" dirty="0">
                <a:hlinkClick r:id="rId9"/>
              </a:rPr>
              <a:t>Threading in C# - Part 3 - Using Threads</a:t>
            </a:r>
            <a:r>
              <a:rPr lang="en-US" sz="1500" kern="0" spc="-220" dirty="0">
                <a:solidFill>
                  <a:schemeClr val="accent2"/>
                </a:solidFill>
              </a:rPr>
              <a:t>  </a:t>
            </a:r>
          </a:p>
          <a:p>
            <a:pPr algn="just" fontAlgn="base"/>
            <a:r>
              <a:rPr lang="en-US" sz="1500" dirty="0">
                <a:hlinkClick r:id="rId10"/>
              </a:rPr>
              <a:t>How to use cancellation tokens in ASP.NET Core 7 | InfoWorld</a:t>
            </a:r>
            <a:endParaRPr lang="en-US" sz="1500" dirty="0"/>
          </a:p>
          <a:p>
            <a:pPr algn="just" fontAlgn="base"/>
            <a:r>
              <a:rPr lang="en-US" sz="1900" kern="0" spc="-220" dirty="0">
                <a:solidFill>
                  <a:schemeClr val="accent6"/>
                </a:solidFill>
              </a:rPr>
              <a:t>For Web API, if the client is some Web UI or Non .NET 3rd party API, use a custom Middleware[or Filter] based on command(‘cancel’) pattern </a:t>
            </a:r>
            <a:r>
              <a:rPr lang="en-US" sz="1900" kern="0" spc="-220" dirty="0" err="1">
                <a:solidFill>
                  <a:schemeClr val="accent6"/>
                </a:solidFill>
              </a:rPr>
              <a:t>alongwith</a:t>
            </a:r>
            <a:r>
              <a:rPr lang="en-US" sz="1900" kern="0" spc="-220" dirty="0">
                <a:solidFill>
                  <a:schemeClr val="accent6"/>
                </a:solidFill>
              </a:rPr>
              <a:t> keeping track of the cancellation token per request(identifier passed by client) using some [distributed] cache.</a:t>
            </a:r>
          </a:p>
        </p:txBody>
      </p:sp>
    </p:spTree>
    <p:extLst>
      <p:ext uri="{BB962C8B-B14F-4D97-AF65-F5344CB8AC3E}">
        <p14:creationId xmlns:p14="http://schemas.microsoft.com/office/powerpoint/2010/main" val="3874284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133352957"/>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E05F6423-24A2-AC88-B228-4CA42CB8E405}"/>
              </a:ext>
            </a:extLst>
          </p:cNvPr>
          <p:cNvSpPr txBox="1">
            <a:spLocks/>
          </p:cNvSpPr>
          <p:nvPr/>
        </p:nvSpPr>
        <p:spPr>
          <a:xfrm>
            <a:off x="243763" y="1066800"/>
            <a:ext cx="8624937" cy="215443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Synchronization –</a:t>
            </a:r>
          </a:p>
          <a:p>
            <a:pPr algn="just" fontAlgn="base"/>
            <a:r>
              <a:rPr lang="en-US" sz="2000" kern="0" spc="-220" dirty="0">
                <a:solidFill>
                  <a:schemeClr val="accent2"/>
                </a:solidFill>
              </a:rPr>
              <a:t>Signaling Constructs - </a:t>
            </a:r>
            <a:r>
              <a:rPr lang="en-US" sz="2000" kern="0" spc="-220" dirty="0">
                <a:solidFill>
                  <a:schemeClr val="accent6"/>
                </a:solidFill>
              </a:rPr>
              <a:t>Signaling is when one thread waits until it receives notification from another. Event wait handles are the simplest of the signaling constructs and they are unrelated to C# events. </a:t>
            </a:r>
            <a:r>
              <a:rPr lang="en-US" sz="2000" kern="0" spc="-220" dirty="0">
                <a:solidFill>
                  <a:schemeClr val="accent2"/>
                </a:solidFill>
              </a:rPr>
              <a:t>Mainly needed for Thread(s) based Orchestration </a:t>
            </a:r>
            <a:r>
              <a:rPr lang="en-US" sz="2000" kern="0" spc="-220">
                <a:solidFill>
                  <a:schemeClr val="accent2"/>
                </a:solidFill>
              </a:rPr>
              <a:t>&amp; most Orchestrations </a:t>
            </a:r>
            <a:r>
              <a:rPr lang="en-US" sz="2000" kern="0" spc="-220" dirty="0">
                <a:solidFill>
                  <a:schemeClr val="accent2"/>
                </a:solidFill>
              </a:rPr>
              <a:t>can be implemented using FSM(Finite State Machine) Techniques.</a:t>
            </a:r>
          </a:p>
          <a:p>
            <a:pPr algn="just" fontAlgn="base"/>
            <a:endParaRPr lang="en-US" sz="2000" kern="0" spc="-220" dirty="0">
              <a:solidFill>
                <a:schemeClr val="accent6"/>
              </a:solidFill>
            </a:endParaRPr>
          </a:p>
        </p:txBody>
      </p:sp>
      <p:pic>
        <p:nvPicPr>
          <p:cNvPr id="9" name="Picture 8">
            <a:extLst>
              <a:ext uri="{FF2B5EF4-FFF2-40B4-BE49-F238E27FC236}">
                <a16:creationId xmlns:a16="http://schemas.microsoft.com/office/drawing/2014/main" id="{D2482DED-F22E-DF1B-6B3F-A7E23DC8055D}"/>
              </a:ext>
            </a:extLst>
          </p:cNvPr>
          <p:cNvPicPr>
            <a:picLocks noChangeAspect="1"/>
          </p:cNvPicPr>
          <p:nvPr/>
        </p:nvPicPr>
        <p:blipFill>
          <a:blip r:embed="rId7"/>
          <a:stretch>
            <a:fillRect/>
          </a:stretch>
        </p:blipFill>
        <p:spPr>
          <a:xfrm>
            <a:off x="228600" y="2971671"/>
            <a:ext cx="8624937" cy="2971929"/>
          </a:xfrm>
          <a:prstGeom prst="rect">
            <a:avLst/>
          </a:prstGeom>
        </p:spPr>
      </p:pic>
    </p:spTree>
    <p:extLst>
      <p:ext uri="{BB962C8B-B14F-4D97-AF65-F5344CB8AC3E}">
        <p14:creationId xmlns:p14="http://schemas.microsoft.com/office/powerpoint/2010/main" val="33985356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E05F6423-24A2-AC88-B228-4CA42CB8E405}"/>
              </a:ext>
            </a:extLst>
          </p:cNvPr>
          <p:cNvSpPr txBox="1">
            <a:spLocks/>
          </p:cNvSpPr>
          <p:nvPr/>
        </p:nvSpPr>
        <p:spPr>
          <a:xfrm>
            <a:off x="243763" y="1174552"/>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Synchronization –</a:t>
            </a:r>
          </a:p>
        </p:txBody>
      </p:sp>
      <p:pic>
        <p:nvPicPr>
          <p:cNvPr id="12" name="Picture 11" descr="A diagram of a software application&#10;&#10;Description automatically generated">
            <a:extLst>
              <a:ext uri="{FF2B5EF4-FFF2-40B4-BE49-F238E27FC236}">
                <a16:creationId xmlns:a16="http://schemas.microsoft.com/office/drawing/2014/main" id="{E60EA910-6AAA-6E68-AC81-65C90C6496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300" y="1543885"/>
            <a:ext cx="8624937" cy="3672719"/>
          </a:xfrm>
          <a:prstGeom prst="rect">
            <a:avLst/>
          </a:prstGeom>
        </p:spPr>
      </p:pic>
      <p:sp>
        <p:nvSpPr>
          <p:cNvPr id="8" name="object 2">
            <a:extLst>
              <a:ext uri="{FF2B5EF4-FFF2-40B4-BE49-F238E27FC236}">
                <a16:creationId xmlns:a16="http://schemas.microsoft.com/office/drawing/2014/main" id="{B07BA6D6-093B-1C8D-545B-D6DDB4BC2070}"/>
              </a:ext>
            </a:extLst>
          </p:cNvPr>
          <p:cNvSpPr txBox="1">
            <a:spLocks/>
          </p:cNvSpPr>
          <p:nvPr/>
        </p:nvSpPr>
        <p:spPr>
          <a:xfrm>
            <a:off x="362309" y="5216604"/>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600" kern="0" spc="-220" dirty="0">
                <a:solidFill>
                  <a:schemeClr val="accent6"/>
                </a:solidFill>
              </a:rPr>
              <a:t>Although </a:t>
            </a:r>
            <a:r>
              <a:rPr lang="en-US" sz="1600" kern="0" spc="-220" dirty="0" err="1">
                <a:solidFill>
                  <a:schemeClr val="accent6"/>
                </a:solidFill>
              </a:rPr>
              <a:t>ManualResetEvent</a:t>
            </a:r>
            <a:r>
              <a:rPr lang="en-US" sz="1600" kern="0" spc="-220" dirty="0">
                <a:solidFill>
                  <a:schemeClr val="accent6"/>
                </a:solidFill>
              </a:rPr>
              <a:t> can handle multiple threads but </a:t>
            </a:r>
            <a:r>
              <a:rPr lang="en-US" sz="1600" kern="0" spc="-220" dirty="0" err="1">
                <a:solidFill>
                  <a:schemeClr val="accent6"/>
                </a:solidFill>
              </a:rPr>
              <a:t>AutoResetEvent</a:t>
            </a:r>
            <a:r>
              <a:rPr lang="en-US" sz="1600" kern="0" spc="-220" dirty="0">
                <a:solidFill>
                  <a:schemeClr val="accent6"/>
                </a:solidFill>
              </a:rPr>
              <a:t> can handle only 1 thread at a time &amp; so in the above case we would need 2 </a:t>
            </a:r>
            <a:r>
              <a:rPr lang="en-US" sz="1600" kern="0" spc="-220" dirty="0" err="1">
                <a:solidFill>
                  <a:schemeClr val="accent6"/>
                </a:solidFill>
              </a:rPr>
              <a:t>AutoResetEvents</a:t>
            </a:r>
            <a:r>
              <a:rPr lang="en-US" sz="1600" kern="0" spc="-220" dirty="0">
                <a:solidFill>
                  <a:schemeClr val="accent6"/>
                </a:solidFill>
              </a:rPr>
              <a:t>(1 for signaling between main &amp; download thread while the other for signaling between main and installation thread)</a:t>
            </a:r>
          </a:p>
        </p:txBody>
      </p:sp>
    </p:spTree>
    <p:extLst>
      <p:ext uri="{BB962C8B-B14F-4D97-AF65-F5344CB8AC3E}">
        <p14:creationId xmlns:p14="http://schemas.microsoft.com/office/powerpoint/2010/main" val="2537792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387179328"/>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FD646AC6-BD75-539C-4EF0-2E949931C72E}"/>
              </a:ext>
            </a:extLst>
          </p:cNvPr>
          <p:cNvSpPr txBox="1">
            <a:spLocks/>
          </p:cNvSpPr>
          <p:nvPr/>
        </p:nvSpPr>
        <p:spPr>
          <a:xfrm>
            <a:off x="442863" y="1752600"/>
            <a:ext cx="8624937" cy="221599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No Side Effect Example - </a:t>
            </a:r>
          </a:p>
          <a:p>
            <a:pPr marL="12700" marR="5080"/>
            <a:r>
              <a:rPr lang="en-US" sz="2400" kern="0" spc="-80" dirty="0">
                <a:solidFill>
                  <a:schemeClr val="accent6"/>
                </a:solidFill>
              </a:rPr>
              <a:t>const x = 5;</a:t>
            </a:r>
          </a:p>
          <a:p>
            <a:pPr marL="12700" marR="5080"/>
            <a:r>
              <a:rPr lang="en-US" sz="2400" kern="0" spc="-80" dirty="0">
                <a:solidFill>
                  <a:schemeClr val="accent6"/>
                </a:solidFill>
              </a:rPr>
              <a:t>let z = </a:t>
            </a:r>
            <a:r>
              <a:rPr lang="en-US" sz="2400" kern="0" spc="-80" dirty="0" err="1">
                <a:solidFill>
                  <a:schemeClr val="accent6"/>
                </a:solidFill>
              </a:rPr>
              <a:t>func</a:t>
            </a:r>
            <a:r>
              <a:rPr lang="en-US" sz="2400" kern="0" spc="-80" dirty="0">
                <a:solidFill>
                  <a:schemeClr val="accent6"/>
                </a:solidFill>
              </a:rPr>
              <a:t>(num){</a:t>
            </a:r>
          </a:p>
          <a:p>
            <a:pPr marL="12700" marR="5080"/>
            <a:r>
              <a:rPr lang="en-US" sz="2400" kern="0" spc="-80" dirty="0">
                <a:solidFill>
                  <a:schemeClr val="accent6"/>
                </a:solidFill>
              </a:rPr>
              <a:t>   let y = 3;</a:t>
            </a:r>
          </a:p>
          <a:p>
            <a:pPr marL="12700" marR="5080"/>
            <a:r>
              <a:rPr lang="en-US" sz="2400" kern="0" spc="-80" dirty="0">
                <a:solidFill>
                  <a:schemeClr val="accent6"/>
                </a:solidFill>
              </a:rPr>
              <a:t>   return num * x * y++;</a:t>
            </a:r>
          </a:p>
          <a:p>
            <a:pPr marL="12700" marR="5080"/>
            <a:r>
              <a:rPr lang="en-US" sz="2400" kern="0" spc="-80" dirty="0">
                <a:solidFill>
                  <a:schemeClr val="accent6"/>
                </a:solidFill>
              </a:rPr>
              <a:t>}</a:t>
            </a:r>
          </a:p>
        </p:txBody>
      </p:sp>
    </p:spTree>
    <p:extLst>
      <p:ext uri="{BB962C8B-B14F-4D97-AF65-F5344CB8AC3E}">
        <p14:creationId xmlns:p14="http://schemas.microsoft.com/office/powerpoint/2010/main" val="26681197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402620676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E05F6423-24A2-AC88-B228-4CA42CB8E405}"/>
              </a:ext>
            </a:extLst>
          </p:cNvPr>
          <p:cNvSpPr txBox="1">
            <a:spLocks/>
          </p:cNvSpPr>
          <p:nvPr/>
        </p:nvSpPr>
        <p:spPr>
          <a:xfrm>
            <a:off x="228523" y="1001228"/>
            <a:ext cx="8624937" cy="523220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Synchronization –</a:t>
            </a:r>
          </a:p>
          <a:p>
            <a:pPr algn="just" fontAlgn="base"/>
            <a:r>
              <a:rPr lang="en-US" sz="2000" kern="0" spc="-220" dirty="0">
                <a:solidFill>
                  <a:schemeClr val="accent2"/>
                </a:solidFill>
              </a:rPr>
              <a:t>Advanced </a:t>
            </a:r>
            <a:r>
              <a:rPr lang="en-US" sz="2000" kern="0" spc="-220" dirty="0" err="1">
                <a:solidFill>
                  <a:schemeClr val="accent2"/>
                </a:solidFill>
              </a:rPr>
              <a:t>NonBlocking</a:t>
            </a:r>
            <a:r>
              <a:rPr lang="en-US" sz="2000" kern="0" spc="-220" dirty="0">
                <a:solidFill>
                  <a:schemeClr val="accent2"/>
                </a:solidFill>
              </a:rPr>
              <a:t> Constructs – </a:t>
            </a:r>
          </a:p>
          <a:p>
            <a:pPr algn="just" fontAlgn="base"/>
            <a:r>
              <a:rPr lang="en-US" sz="2000" kern="0" spc="-220" dirty="0">
                <a:solidFill>
                  <a:schemeClr val="accent2"/>
                </a:solidFill>
              </a:rPr>
              <a:t>   </a:t>
            </a:r>
            <a:r>
              <a:rPr lang="en-US" sz="1500" kern="0" spc="-220" dirty="0">
                <a:solidFill>
                  <a:schemeClr val="accent2"/>
                </a:solidFill>
              </a:rPr>
              <a:t>Atomic Operations – </a:t>
            </a:r>
            <a:r>
              <a:rPr lang="en-US" sz="1500" kern="0" spc="-220" dirty="0">
                <a:solidFill>
                  <a:schemeClr val="accent6"/>
                </a:solidFill>
              </a:rPr>
              <a:t>operations that cannot occur concurrently &amp; should always occur in a sequence only(</a:t>
            </a:r>
            <a:r>
              <a:rPr lang="en-US" sz="1500" dirty="0">
                <a:hlinkClick r:id="rId7"/>
              </a:rPr>
              <a:t>multithreading - What are atomic operations for newbies? - Stack Overflow</a:t>
            </a:r>
            <a:r>
              <a:rPr lang="en-US" sz="1500" kern="0" spc="-220" dirty="0">
                <a:solidFill>
                  <a:schemeClr val="accent6"/>
                </a:solidFill>
              </a:rPr>
              <a:t>)</a:t>
            </a:r>
          </a:p>
          <a:p>
            <a:pPr algn="just" fontAlgn="base"/>
            <a:r>
              <a:rPr lang="en-US" sz="1500" kern="0" spc="-220" dirty="0">
                <a:solidFill>
                  <a:schemeClr val="accent2"/>
                </a:solidFill>
              </a:rPr>
              <a:t>    Compare And Swap - </a:t>
            </a:r>
            <a:r>
              <a:rPr lang="en-US" sz="1500" dirty="0" err="1">
                <a:hlinkClick r:id="rId8"/>
              </a:rPr>
              <a:t>c#</a:t>
            </a:r>
            <a:r>
              <a:rPr lang="en-US" sz="1500" dirty="0">
                <a:hlinkClick r:id="rId8"/>
              </a:rPr>
              <a:t> - Locks vs Compare-and-swap - Stack Overflow</a:t>
            </a:r>
            <a:endParaRPr lang="en-US" sz="1500" kern="0" spc="-220" dirty="0">
              <a:solidFill>
                <a:schemeClr val="accent2"/>
              </a:solidFill>
            </a:endParaRPr>
          </a:p>
          <a:p>
            <a:pPr algn="just" fontAlgn="base"/>
            <a:r>
              <a:rPr lang="en-US" sz="1500" kern="0" spc="-220" dirty="0">
                <a:solidFill>
                  <a:schemeClr val="accent2"/>
                </a:solidFill>
              </a:rPr>
              <a:t>Lock Splitting vs Lock Stripping – </a:t>
            </a:r>
          </a:p>
          <a:p>
            <a:pPr algn="just" fontAlgn="base"/>
            <a:r>
              <a:rPr lang="en-US" sz="1500" dirty="0">
                <a:hlinkClick r:id="rId9"/>
              </a:rPr>
              <a:t>java - Lock splitting vs lock striping - Stack Overflow</a:t>
            </a:r>
            <a:endParaRPr lang="en-US" sz="1500" dirty="0"/>
          </a:p>
          <a:p>
            <a:pPr algn="just" fontAlgn="base"/>
            <a:endParaRPr lang="en-US" sz="1500" dirty="0"/>
          </a:p>
          <a:p>
            <a:pPr algn="just" fontAlgn="base"/>
            <a:r>
              <a:rPr lang="en-US" sz="1200" kern="0" spc="-220" dirty="0">
                <a:solidFill>
                  <a:schemeClr val="accent2"/>
                </a:solidFill>
              </a:rPr>
              <a:t>For Further Exploration – </a:t>
            </a:r>
          </a:p>
          <a:p>
            <a:pPr algn="just" fontAlgn="base"/>
            <a:r>
              <a:rPr lang="en-US" sz="1000" dirty="0">
                <a:hlinkClick r:id="rId10"/>
              </a:rPr>
              <a:t>GitHub - </a:t>
            </a:r>
            <a:r>
              <a:rPr lang="en-US" sz="1000" dirty="0" err="1">
                <a:hlinkClick r:id="rId10"/>
              </a:rPr>
              <a:t>PacktPublishing</a:t>
            </a:r>
            <a:r>
              <a:rPr lang="en-US" sz="1000" dirty="0">
                <a:hlinkClick r:id="rId10"/>
              </a:rPr>
              <a:t>/</a:t>
            </a:r>
            <a:r>
              <a:rPr lang="en-US" sz="1000" dirty="0" err="1">
                <a:hlinkClick r:id="rId10"/>
              </a:rPr>
              <a:t>MultithreadingwithCSharpCookbookSecondEdition_Code</a:t>
            </a:r>
            <a:r>
              <a:rPr lang="en-US" sz="1000" dirty="0">
                <a:hlinkClick r:id="rId10"/>
              </a:rPr>
              <a:t>: Multithreading with C# Cookbook Second Edition</a:t>
            </a:r>
            <a:endParaRPr lang="en-US" sz="1000" dirty="0"/>
          </a:p>
          <a:p>
            <a:pPr algn="just" fontAlgn="base"/>
            <a:r>
              <a:rPr lang="en-US" sz="1000" dirty="0" err="1">
                <a:hlinkClick r:id="rId11"/>
              </a:rPr>
              <a:t>c#</a:t>
            </a:r>
            <a:r>
              <a:rPr lang="en-US" sz="1000" dirty="0">
                <a:hlinkClick r:id="rId11"/>
              </a:rPr>
              <a:t> - Check the Number of threads available in </a:t>
            </a:r>
            <a:r>
              <a:rPr lang="en-US" sz="1000" dirty="0" err="1">
                <a:hlinkClick r:id="rId11"/>
              </a:rPr>
              <a:t>ThreadPool</a:t>
            </a:r>
            <a:r>
              <a:rPr lang="en-US" sz="1000" dirty="0">
                <a:hlinkClick r:id="rId11"/>
              </a:rPr>
              <a:t> at any time - Stack Overflow</a:t>
            </a:r>
            <a:endParaRPr lang="en-US" sz="1000" dirty="0"/>
          </a:p>
          <a:p>
            <a:pPr algn="just" fontAlgn="base"/>
            <a:r>
              <a:rPr lang="en-US" sz="1000" dirty="0">
                <a:hlinkClick r:id="rId12"/>
              </a:rPr>
              <a:t>GitHub - </a:t>
            </a:r>
            <a:r>
              <a:rPr lang="en-US" sz="1000" dirty="0" err="1">
                <a:hlinkClick r:id="rId12"/>
              </a:rPr>
              <a:t>MikeMKH</a:t>
            </a:r>
            <a:r>
              <a:rPr lang="en-US" sz="1000" dirty="0">
                <a:hlinkClick r:id="rId12"/>
              </a:rPr>
              <a:t>/concurrency-in-</a:t>
            </a:r>
            <a:r>
              <a:rPr lang="en-US" sz="1000" dirty="0" err="1">
                <a:hlinkClick r:id="rId12"/>
              </a:rPr>
              <a:t>csharp</a:t>
            </a:r>
            <a:r>
              <a:rPr lang="en-US" sz="1000" dirty="0">
                <a:hlinkClick r:id="rId12"/>
              </a:rPr>
              <a:t>-cookbook: Daily kata from Concurrency in C# Cookbook</a:t>
            </a:r>
            <a:endParaRPr lang="en-US" sz="1000" dirty="0"/>
          </a:p>
          <a:p>
            <a:pPr algn="just" fontAlgn="base"/>
            <a:r>
              <a:rPr lang="en-US" sz="1000" dirty="0">
                <a:hlinkClick r:id="rId13"/>
              </a:rPr>
              <a:t>GitHub - </a:t>
            </a:r>
            <a:r>
              <a:rPr lang="en-US" sz="1000" dirty="0" err="1">
                <a:hlinkClick r:id="rId13"/>
              </a:rPr>
              <a:t>Wintellect</a:t>
            </a:r>
            <a:r>
              <a:rPr lang="en-US" sz="1000" dirty="0">
                <a:hlinkClick r:id="rId13"/>
              </a:rPr>
              <a:t>/</a:t>
            </a:r>
            <a:r>
              <a:rPr lang="en-US" sz="1000" dirty="0" err="1">
                <a:hlinkClick r:id="rId13"/>
              </a:rPr>
              <a:t>PowerThreading</a:t>
            </a:r>
            <a:r>
              <a:rPr lang="en-US" sz="1000" dirty="0">
                <a:hlinkClick r:id="rId13"/>
              </a:rPr>
              <a:t>: Jeffrey Richter's Power Threading Library</a:t>
            </a:r>
            <a:endParaRPr lang="en-US" sz="1000" dirty="0"/>
          </a:p>
          <a:p>
            <a:pPr algn="just" fontAlgn="base"/>
            <a:r>
              <a:rPr lang="en-US" sz="1000" dirty="0">
                <a:hlinkClick r:id="rId14"/>
              </a:rPr>
              <a:t>Free </a:t>
            </a:r>
            <a:r>
              <a:rPr lang="en-US" sz="1000" dirty="0" err="1">
                <a:hlinkClick r:id="rId14"/>
              </a:rPr>
              <a:t>Ebook</a:t>
            </a:r>
            <a:r>
              <a:rPr lang="en-US" sz="1000" dirty="0">
                <a:hlinkClick r:id="rId14"/>
              </a:rPr>
              <a:t> - Web Servers Succinctly</a:t>
            </a:r>
            <a:endParaRPr lang="en-US" sz="1000" dirty="0"/>
          </a:p>
          <a:p>
            <a:pPr algn="just" fontAlgn="base"/>
            <a:r>
              <a:rPr lang="en-US" sz="1000" dirty="0">
                <a:hlinkClick r:id="rId15"/>
              </a:rPr>
              <a:t>2DGD_F0TH/chapters/001_Introduction/001_Introduction.md at master · 2DGD-F0TH/2DGD_F0TH · GitHub</a:t>
            </a:r>
            <a:endParaRPr lang="en-US" sz="1000" dirty="0"/>
          </a:p>
          <a:p>
            <a:pPr algn="just" fontAlgn="base"/>
            <a:r>
              <a:rPr lang="en-US" sz="1000" dirty="0">
                <a:hlinkClick r:id="rId16"/>
              </a:rPr>
              <a:t>GitHub - </a:t>
            </a:r>
            <a:r>
              <a:rPr lang="en-US" sz="1000" dirty="0" err="1">
                <a:hlinkClick r:id="rId16"/>
              </a:rPr>
              <a:t>rikace</a:t>
            </a:r>
            <a:r>
              <a:rPr lang="en-US" sz="1000" dirty="0">
                <a:hlinkClick r:id="rId16"/>
              </a:rPr>
              <a:t>/</a:t>
            </a:r>
            <a:r>
              <a:rPr lang="en-US" sz="1000" dirty="0" err="1">
                <a:hlinkClick r:id="rId16"/>
              </a:rPr>
              <a:t>fConcBook</a:t>
            </a:r>
            <a:r>
              <a:rPr lang="en-US" sz="1000" dirty="0">
                <a:hlinkClick r:id="rId16"/>
              </a:rPr>
              <a:t>: Source code for "Concurrency in .NET" book Manning publisher</a:t>
            </a:r>
            <a:endParaRPr lang="en-US" sz="1000" dirty="0"/>
          </a:p>
          <a:p>
            <a:pPr algn="just" fontAlgn="base"/>
            <a:r>
              <a:rPr lang="en-IN" sz="1000" dirty="0">
                <a:hlinkClick r:id="rId17"/>
              </a:rPr>
              <a:t>Multithreading Principles and Patterns</a:t>
            </a:r>
            <a:endParaRPr lang="en-IN" sz="1000" dirty="0"/>
          </a:p>
          <a:p>
            <a:pPr algn="just" fontAlgn="base"/>
            <a:r>
              <a:rPr lang="en-US" sz="1000" dirty="0">
                <a:hlinkClick r:id="rId18"/>
              </a:rPr>
              <a:t>Multithreading and Patterns - DEV Community</a:t>
            </a:r>
            <a:endParaRPr lang="en-US" sz="1000" dirty="0"/>
          </a:p>
          <a:p>
            <a:pPr algn="just" fontAlgn="base"/>
            <a:r>
              <a:rPr lang="en-IN" sz="1000" dirty="0">
                <a:hlinkClick r:id="rId19"/>
              </a:rPr>
              <a:t>web.stanford.edu/class/archive/cs/cs110/cs110.1202/static/lectures/12-multithreading-patterns-data-structures.pdf</a:t>
            </a:r>
            <a:endParaRPr lang="en-IN" sz="1000" dirty="0"/>
          </a:p>
          <a:p>
            <a:pPr algn="just" fontAlgn="base"/>
            <a:r>
              <a:rPr lang="en-US" sz="1000" dirty="0">
                <a:hlinkClick r:id="rId20"/>
              </a:rPr>
              <a:t>Common patterns for poorly-behaved multithreaded apps - Visual Studio (Windows) | Microsoft Learn</a:t>
            </a:r>
            <a:endParaRPr lang="en-US" sz="1000" dirty="0"/>
          </a:p>
          <a:p>
            <a:pPr algn="just" fontAlgn="base"/>
            <a:r>
              <a:rPr lang="en-US" sz="1000" dirty="0">
                <a:hlinkClick r:id="rId21"/>
              </a:rPr>
              <a:t>Part B (ADVANCE) Multithreading Design Patterns ( </a:t>
            </a:r>
            <a:r>
              <a:rPr lang="en-US" sz="1000" dirty="0" err="1">
                <a:hlinkClick r:id="rId21"/>
              </a:rPr>
              <a:t>pthreads</a:t>
            </a:r>
            <a:r>
              <a:rPr lang="en-US" sz="1000" dirty="0">
                <a:hlinkClick r:id="rId21"/>
              </a:rPr>
              <a:t> ) | Udemy</a:t>
            </a:r>
            <a:endParaRPr lang="en-US" sz="1000" dirty="0"/>
          </a:p>
          <a:p>
            <a:pPr algn="just" fontAlgn="base"/>
            <a:r>
              <a:rPr lang="en-IN" sz="1000" dirty="0">
                <a:hlinkClick r:id="rId22"/>
              </a:rPr>
              <a:t>Embedded C Programming Design Patterns: Essential design patterns for clean, maintainable and robust firmware development. eBook : Schröder, Martin: Amazon.in: Books</a:t>
            </a:r>
            <a:endParaRPr lang="en-IN" sz="1000" dirty="0"/>
          </a:p>
          <a:p>
            <a:pPr algn="just" fontAlgn="base"/>
            <a:r>
              <a:rPr lang="en-IN" sz="1000" dirty="0">
                <a:hlinkClick r:id="rId23"/>
              </a:rPr>
              <a:t>GitHub - </a:t>
            </a:r>
            <a:r>
              <a:rPr lang="en-IN" sz="1000" dirty="0" err="1">
                <a:hlinkClick r:id="rId23"/>
              </a:rPr>
              <a:t>sundaygeek</a:t>
            </a:r>
            <a:r>
              <a:rPr lang="en-IN" sz="1000" dirty="0">
                <a:hlinkClick r:id="rId23"/>
              </a:rPr>
              <a:t>/design-patterns-for-embedded-system-in-c: &lt;design-patterns-for-embedded-system-in-c&gt;</a:t>
            </a:r>
            <a:endParaRPr lang="en-IN" sz="1000" dirty="0"/>
          </a:p>
          <a:p>
            <a:pPr algn="just" fontAlgn="base"/>
            <a:r>
              <a:rPr lang="en-US" sz="1000" dirty="0">
                <a:hlinkClick r:id="rId24"/>
              </a:rPr>
              <a:t>Seven Concurrency Models in Seven Weeks: When Threads Unravel by Paul Butcher</a:t>
            </a:r>
            <a:endParaRPr lang="en-US" sz="1000" dirty="0"/>
          </a:p>
          <a:p>
            <a:pPr algn="just" fontAlgn="base"/>
            <a:r>
              <a:rPr lang="en-US" sz="1000" dirty="0">
                <a:hlinkClick r:id="rId25"/>
              </a:rPr>
              <a:t>List of concurrency models - Stack Overflow</a:t>
            </a:r>
            <a:endParaRPr lang="en-US" sz="1000" dirty="0"/>
          </a:p>
          <a:p>
            <a:pPr algn="just" fontAlgn="base"/>
            <a:endParaRPr lang="en-IN" sz="1000" dirty="0"/>
          </a:p>
        </p:txBody>
      </p:sp>
    </p:spTree>
    <p:extLst>
      <p:ext uri="{BB962C8B-B14F-4D97-AF65-F5344CB8AC3E}">
        <p14:creationId xmlns:p14="http://schemas.microsoft.com/office/powerpoint/2010/main" val="13993907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E05F6423-24A2-AC88-B228-4CA42CB8E405}"/>
              </a:ext>
            </a:extLst>
          </p:cNvPr>
          <p:cNvSpPr txBox="1">
            <a:spLocks/>
          </p:cNvSpPr>
          <p:nvPr/>
        </p:nvSpPr>
        <p:spPr>
          <a:xfrm>
            <a:off x="243763" y="4185047"/>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6"/>
                </a:solidFill>
              </a:rPr>
              <a:t> </a:t>
            </a:r>
          </a:p>
        </p:txBody>
      </p:sp>
      <p:sp>
        <p:nvSpPr>
          <p:cNvPr id="8" name="object 2">
            <a:extLst>
              <a:ext uri="{FF2B5EF4-FFF2-40B4-BE49-F238E27FC236}">
                <a16:creationId xmlns:a16="http://schemas.microsoft.com/office/drawing/2014/main" id="{75019B3C-51F3-552B-E695-5BCF3B7786EF}"/>
              </a:ext>
            </a:extLst>
          </p:cNvPr>
          <p:cNvSpPr txBox="1">
            <a:spLocks/>
          </p:cNvSpPr>
          <p:nvPr/>
        </p:nvSpPr>
        <p:spPr>
          <a:xfrm>
            <a:off x="259983" y="1066800"/>
            <a:ext cx="8731617" cy="440120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1600" kern="0" spc="-220" dirty="0">
                <a:solidFill>
                  <a:schemeClr val="accent2"/>
                </a:solidFill>
              </a:rPr>
              <a:t>Assigning a Thread to a specific core – </a:t>
            </a:r>
          </a:p>
          <a:p>
            <a:pPr algn="just" fontAlgn="base"/>
            <a:r>
              <a:rPr lang="en-US" sz="1500" dirty="0" err="1">
                <a:hlinkClick r:id="rId7"/>
              </a:rPr>
              <a:t>c#</a:t>
            </a:r>
            <a:r>
              <a:rPr lang="en-US" sz="1500" dirty="0">
                <a:hlinkClick r:id="rId7"/>
              </a:rPr>
              <a:t> - How can I set processor affinity to a thread or a Task in .NET? - Stack Overflow</a:t>
            </a:r>
            <a:endParaRPr lang="en-US" sz="1500" dirty="0"/>
          </a:p>
          <a:p>
            <a:pPr algn="just" fontAlgn="base"/>
            <a:r>
              <a:rPr lang="en-US" sz="1600" kern="0" spc="-220" dirty="0" err="1">
                <a:solidFill>
                  <a:schemeClr val="accent2"/>
                </a:solidFill>
              </a:rPr>
              <a:t>MultiCore_Locking_constructs</a:t>
            </a:r>
            <a:r>
              <a:rPr lang="en-US" sz="1600" kern="0" spc="-220" dirty="0">
                <a:solidFill>
                  <a:schemeClr val="accent2"/>
                </a:solidFill>
              </a:rPr>
              <a:t>– </a:t>
            </a:r>
            <a:r>
              <a:rPr lang="en-US" sz="1500" dirty="0">
                <a:hlinkClick r:id="rId8"/>
              </a:rPr>
              <a:t>Threading in C# - Part 5 - Parallel Programming</a:t>
            </a:r>
            <a:endParaRPr lang="en-US" sz="1500" kern="0" spc="-220" dirty="0">
              <a:solidFill>
                <a:schemeClr val="accent2"/>
              </a:solidFill>
            </a:endParaRPr>
          </a:p>
          <a:p>
            <a:pPr algn="just" fontAlgn="base"/>
            <a:r>
              <a:rPr lang="en-US" sz="1600" kern="0" spc="-220" dirty="0">
                <a:solidFill>
                  <a:schemeClr val="accent2"/>
                </a:solidFill>
              </a:rPr>
              <a:t>Some usual Parallel constructs – </a:t>
            </a:r>
          </a:p>
          <a:p>
            <a:pPr algn="just" fontAlgn="base"/>
            <a:r>
              <a:rPr lang="en-US" sz="1600" kern="0" spc="-220" dirty="0" err="1">
                <a:solidFill>
                  <a:schemeClr val="accent6"/>
                </a:solidFill>
              </a:rPr>
              <a:t>Parallel.Invoke</a:t>
            </a:r>
            <a:r>
              <a:rPr lang="en-US" sz="1600" kern="0" spc="-220" dirty="0">
                <a:solidFill>
                  <a:schemeClr val="accent6"/>
                </a:solidFill>
              </a:rPr>
              <a:t> –  </a:t>
            </a:r>
            <a:r>
              <a:rPr lang="en-US" sz="1600" kern="0" spc="-220" dirty="0">
                <a:solidFill>
                  <a:schemeClr val="tx2">
                    <a:lumMod val="60000"/>
                    <a:lumOff val="40000"/>
                  </a:schemeClr>
                </a:solidFill>
              </a:rPr>
              <a:t>equivalent to </a:t>
            </a:r>
            <a:r>
              <a:rPr lang="en-US" sz="1600" kern="0" spc="-220" dirty="0" err="1">
                <a:solidFill>
                  <a:schemeClr val="tx2">
                    <a:lumMod val="60000"/>
                    <a:lumOff val="40000"/>
                  </a:schemeClr>
                </a:solidFill>
              </a:rPr>
              <a:t>Task.WhenAll</a:t>
            </a:r>
            <a:r>
              <a:rPr lang="en-US" sz="1600" kern="0" spc="-220" dirty="0">
                <a:solidFill>
                  <a:schemeClr val="tx2">
                    <a:lumMod val="60000"/>
                    <a:lumOff val="40000"/>
                  </a:schemeClr>
                </a:solidFill>
              </a:rPr>
              <a:t> but in this case threads are optimally distributed across multiple cores.. For Speculative Execution,  there is no Parallel equivalent but you need to use </a:t>
            </a:r>
            <a:r>
              <a:rPr lang="en-US" sz="1600" kern="0" spc="-220" dirty="0" err="1">
                <a:solidFill>
                  <a:schemeClr val="tx2">
                    <a:lumMod val="60000"/>
                    <a:lumOff val="40000"/>
                  </a:schemeClr>
                </a:solidFill>
              </a:rPr>
              <a:t>Task.WhenAny</a:t>
            </a:r>
            <a:r>
              <a:rPr lang="en-US" sz="1600" kern="0" spc="-220" dirty="0">
                <a:solidFill>
                  <a:schemeClr val="tx2">
                    <a:lumMod val="60000"/>
                    <a:lumOff val="40000"/>
                  </a:schemeClr>
                </a:solidFill>
              </a:rPr>
              <a:t> but for this if you want to use multiple cores optimally, you will have to build some wrapper over </a:t>
            </a:r>
            <a:r>
              <a:rPr lang="en-US" sz="1600" kern="0" spc="-220" dirty="0" err="1">
                <a:solidFill>
                  <a:schemeClr val="tx2">
                    <a:lumMod val="60000"/>
                    <a:lumOff val="40000"/>
                  </a:schemeClr>
                </a:solidFill>
              </a:rPr>
              <a:t>Task.WhenAny</a:t>
            </a:r>
            <a:r>
              <a:rPr lang="en-US" sz="1600" kern="0" spc="-220" dirty="0">
                <a:solidFill>
                  <a:schemeClr val="tx2">
                    <a:lumMod val="60000"/>
                    <a:lumOff val="40000"/>
                  </a:schemeClr>
                </a:solidFill>
              </a:rPr>
              <a:t> using the above 2 links/resources(Processor Affinity based Thread [&amp;  </a:t>
            </a:r>
            <a:r>
              <a:rPr lang="en-US" sz="1600" kern="0" spc="-220" dirty="0" err="1">
                <a:solidFill>
                  <a:schemeClr val="tx2">
                    <a:lumMod val="60000"/>
                    <a:lumOff val="40000"/>
                  </a:schemeClr>
                </a:solidFill>
              </a:rPr>
              <a:t>SpinWait</a:t>
            </a:r>
            <a:r>
              <a:rPr lang="en-US" sz="1600" kern="0" spc="-220" dirty="0">
                <a:solidFill>
                  <a:schemeClr val="tx2">
                    <a:lumMod val="60000"/>
                    <a:lumOff val="40000"/>
                  </a:schemeClr>
                </a:solidFill>
              </a:rPr>
              <a:t>]). For Sequential API calls better to use </a:t>
            </a:r>
            <a:r>
              <a:rPr lang="en-US" sz="1600" kern="0" spc="-220" dirty="0" err="1">
                <a:solidFill>
                  <a:schemeClr val="tx2">
                    <a:lumMod val="60000"/>
                    <a:lumOff val="40000"/>
                  </a:schemeClr>
                </a:solidFill>
              </a:rPr>
              <a:t>Task.ContinueWith</a:t>
            </a:r>
            <a:r>
              <a:rPr lang="en-US" sz="1600" kern="0" spc="-220" dirty="0">
                <a:solidFill>
                  <a:schemeClr val="tx2">
                    <a:lumMod val="60000"/>
                    <a:lumOff val="40000"/>
                  </a:schemeClr>
                </a:solidFill>
              </a:rPr>
              <a:t> for better readability. </a:t>
            </a:r>
          </a:p>
          <a:p>
            <a:pPr algn="just" fontAlgn="base"/>
            <a:r>
              <a:rPr lang="en-US" sz="1600" kern="0" spc="-220" dirty="0" err="1">
                <a:solidFill>
                  <a:schemeClr val="accent6"/>
                </a:solidFill>
              </a:rPr>
              <a:t>Parallel.For</a:t>
            </a:r>
            <a:endParaRPr lang="en-US" sz="1600" kern="0" spc="-220" dirty="0">
              <a:solidFill>
                <a:schemeClr val="accent6"/>
              </a:solidFill>
            </a:endParaRPr>
          </a:p>
          <a:p>
            <a:pPr algn="just" fontAlgn="base"/>
            <a:r>
              <a:rPr lang="en-US" sz="1600" kern="0" spc="-220" dirty="0" err="1">
                <a:solidFill>
                  <a:schemeClr val="accent6"/>
                </a:solidFill>
              </a:rPr>
              <a:t>Parallel.ForEach</a:t>
            </a:r>
            <a:endParaRPr lang="en-US" sz="1600" kern="0" spc="-220" dirty="0">
              <a:solidFill>
                <a:schemeClr val="accent6"/>
              </a:solidFill>
            </a:endParaRPr>
          </a:p>
          <a:p>
            <a:pPr algn="just" fontAlgn="base"/>
            <a:r>
              <a:rPr lang="en-US" sz="1600" kern="0" spc="-220" dirty="0">
                <a:solidFill>
                  <a:schemeClr val="accent6">
                    <a:lumMod val="75000"/>
                  </a:schemeClr>
                </a:solidFill>
              </a:rPr>
              <a:t>Parallel Constructs can be used to fire calls to multiple APIs or  DB Tables or any external resource for single or multiple(Bulk/Batch) items in each API or DB or some other external call.</a:t>
            </a:r>
          </a:p>
          <a:p>
            <a:pPr algn="just" fontAlgn="base"/>
            <a:r>
              <a:rPr lang="en-US" sz="1500" dirty="0">
                <a:hlinkClick r:id="rId9"/>
              </a:rPr>
              <a:t>Threading in C# - Part 5 - Parallel Programming</a:t>
            </a:r>
            <a:endParaRPr lang="en-US" sz="1500" dirty="0"/>
          </a:p>
          <a:p>
            <a:pPr algn="just" fontAlgn="base"/>
            <a:endParaRPr lang="en-US" sz="1600" kern="0" spc="-220" dirty="0">
              <a:solidFill>
                <a:schemeClr val="accent6"/>
              </a:solidFill>
            </a:endParaRPr>
          </a:p>
          <a:p>
            <a:pPr algn="just" fontAlgn="base"/>
            <a:r>
              <a:rPr lang="en-US" sz="1600" kern="0" spc="-220" dirty="0" err="1">
                <a:solidFill>
                  <a:schemeClr val="accent2"/>
                </a:solidFill>
              </a:rPr>
              <a:t>Plinq</a:t>
            </a:r>
            <a:r>
              <a:rPr lang="en-US" sz="1600" kern="0" spc="-220" dirty="0">
                <a:solidFill>
                  <a:schemeClr val="accent2"/>
                </a:solidFill>
              </a:rPr>
              <a:t> – </a:t>
            </a:r>
          </a:p>
          <a:p>
            <a:pPr algn="just" fontAlgn="base"/>
            <a:r>
              <a:rPr lang="en-US" sz="1600" kern="0" spc="-220" dirty="0" err="1">
                <a:solidFill>
                  <a:schemeClr val="accent6"/>
                </a:solidFill>
              </a:rPr>
              <a:t>AsParallel</a:t>
            </a:r>
            <a:r>
              <a:rPr lang="en-US" sz="1600" kern="0" spc="-220" dirty="0">
                <a:solidFill>
                  <a:schemeClr val="accent6"/>
                </a:solidFill>
              </a:rPr>
              <a:t> is applicable only on </a:t>
            </a:r>
            <a:r>
              <a:rPr lang="en-US" sz="1600" kern="0" spc="-220" dirty="0" err="1">
                <a:solidFill>
                  <a:schemeClr val="accent6"/>
                </a:solidFill>
              </a:rPr>
              <a:t>IEnumerable</a:t>
            </a:r>
            <a:r>
              <a:rPr lang="en-US" sz="1600" kern="0" spc="-220" dirty="0">
                <a:solidFill>
                  <a:schemeClr val="accent6"/>
                </a:solidFill>
              </a:rPr>
              <a:t> and not </a:t>
            </a:r>
            <a:r>
              <a:rPr lang="en-US" sz="1600" kern="0" spc="-220" dirty="0" err="1">
                <a:solidFill>
                  <a:schemeClr val="accent6"/>
                </a:solidFill>
              </a:rPr>
              <a:t>IQueryable</a:t>
            </a:r>
            <a:r>
              <a:rPr lang="en-US" sz="1600" kern="0" spc="-220" dirty="0">
                <a:solidFill>
                  <a:schemeClr val="accent6"/>
                </a:solidFill>
              </a:rPr>
              <a:t>.</a:t>
            </a:r>
          </a:p>
          <a:p>
            <a:pPr algn="just" fontAlgn="base"/>
            <a:r>
              <a:rPr lang="en-US" sz="1500" dirty="0">
                <a:hlinkClick r:id="rId10"/>
              </a:rPr>
              <a:t>Threading in C# - Part 5 - Parallel Programming</a:t>
            </a:r>
            <a:endParaRPr lang="en-US" sz="1500" kern="0" spc="-220" dirty="0">
              <a:solidFill>
                <a:schemeClr val="accent6"/>
              </a:solidFill>
            </a:endParaRPr>
          </a:p>
        </p:txBody>
      </p:sp>
    </p:spTree>
    <p:extLst>
      <p:ext uri="{BB962C8B-B14F-4D97-AF65-F5344CB8AC3E}">
        <p14:creationId xmlns:p14="http://schemas.microsoft.com/office/powerpoint/2010/main" val="42419614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5844"/>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E05F6423-24A2-AC88-B228-4CA42CB8E405}"/>
              </a:ext>
            </a:extLst>
          </p:cNvPr>
          <p:cNvSpPr txBox="1">
            <a:spLocks/>
          </p:cNvSpPr>
          <p:nvPr/>
        </p:nvSpPr>
        <p:spPr>
          <a:xfrm>
            <a:off x="243763" y="4185047"/>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6"/>
                </a:solidFill>
              </a:rPr>
              <a:t> </a:t>
            </a:r>
          </a:p>
        </p:txBody>
      </p:sp>
      <p:sp>
        <p:nvSpPr>
          <p:cNvPr id="8" name="object 2">
            <a:extLst>
              <a:ext uri="{FF2B5EF4-FFF2-40B4-BE49-F238E27FC236}">
                <a16:creationId xmlns:a16="http://schemas.microsoft.com/office/drawing/2014/main" id="{75019B3C-51F3-552B-E695-5BCF3B7786EF}"/>
              </a:ext>
            </a:extLst>
          </p:cNvPr>
          <p:cNvSpPr txBox="1">
            <a:spLocks/>
          </p:cNvSpPr>
          <p:nvPr/>
        </p:nvSpPr>
        <p:spPr>
          <a:xfrm>
            <a:off x="259983" y="1143000"/>
            <a:ext cx="8731617" cy="515525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err="1">
                <a:solidFill>
                  <a:schemeClr val="accent2"/>
                </a:solidFill>
              </a:rPr>
              <a:t>ConcurrentCollections</a:t>
            </a:r>
            <a:r>
              <a:rPr lang="en-US" sz="2000" kern="0" spc="-220" dirty="0">
                <a:solidFill>
                  <a:schemeClr val="accent2"/>
                </a:solidFill>
              </a:rPr>
              <a:t> – </a:t>
            </a:r>
          </a:p>
          <a:p>
            <a:pPr algn="just" fontAlgn="base"/>
            <a:r>
              <a:rPr lang="en-US" sz="1500" dirty="0">
                <a:hlinkClick r:id="rId7"/>
              </a:rPr>
              <a:t>Threading in C# - Part 5 - Parallel Programming</a:t>
            </a:r>
            <a:endParaRPr lang="en-US" sz="1500" dirty="0"/>
          </a:p>
          <a:p>
            <a:pPr algn="just" fontAlgn="base"/>
            <a:endParaRPr lang="en-US" sz="2000" kern="0" spc="-220" dirty="0">
              <a:solidFill>
                <a:schemeClr val="accent6"/>
              </a:solidFill>
            </a:endParaRPr>
          </a:p>
          <a:p>
            <a:pPr algn="just" fontAlgn="base"/>
            <a:r>
              <a:rPr lang="en-US" sz="2000" kern="0" spc="-220" dirty="0">
                <a:solidFill>
                  <a:schemeClr val="accent2"/>
                </a:solidFill>
              </a:rPr>
              <a:t>Immutable Collections vs Concurrent Collections – </a:t>
            </a:r>
          </a:p>
          <a:p>
            <a:pPr algn="just" fontAlgn="base"/>
            <a:r>
              <a:rPr lang="en-US" sz="1500" dirty="0" err="1">
                <a:hlinkClick r:id="rId8"/>
              </a:rPr>
              <a:t>c#</a:t>
            </a:r>
            <a:r>
              <a:rPr lang="en-US" sz="1500" dirty="0">
                <a:hlinkClick r:id="rId8"/>
              </a:rPr>
              <a:t> - When immutable collections are preferable than concurrent - Stack Overflow</a:t>
            </a:r>
            <a:r>
              <a:rPr lang="en-US" sz="2000" kern="0" spc="-220" dirty="0">
                <a:solidFill>
                  <a:schemeClr val="accent2"/>
                </a:solidFill>
              </a:rPr>
              <a:t> </a:t>
            </a:r>
          </a:p>
          <a:p>
            <a:pPr algn="just" fontAlgn="base"/>
            <a:endParaRPr lang="en-US" sz="2000" kern="0" spc="-220" dirty="0">
              <a:solidFill>
                <a:schemeClr val="accent2"/>
              </a:solidFill>
            </a:endParaRPr>
          </a:p>
          <a:p>
            <a:pPr algn="just" fontAlgn="base"/>
            <a:r>
              <a:rPr lang="en-US" sz="2000" kern="0" spc="-220" dirty="0">
                <a:solidFill>
                  <a:schemeClr val="accent2"/>
                </a:solidFill>
              </a:rPr>
              <a:t>For Further Exploration(a bit advanced)–</a:t>
            </a:r>
          </a:p>
          <a:p>
            <a:pPr algn="just" fontAlgn="base"/>
            <a:r>
              <a:rPr lang="en-US" sz="1200" dirty="0">
                <a:hlinkClick r:id="rId9"/>
              </a:rPr>
              <a:t>GitHub - </a:t>
            </a:r>
            <a:r>
              <a:rPr lang="en-US" sz="1200" dirty="0" err="1">
                <a:hlinkClick r:id="rId9"/>
              </a:rPr>
              <a:t>PacktPublishing</a:t>
            </a:r>
            <a:r>
              <a:rPr lang="en-US" sz="1200" dirty="0">
                <a:hlinkClick r:id="rId9"/>
              </a:rPr>
              <a:t>/Hands-On-Parallel-Programming-with-C-8-and-.NET-Core-3</a:t>
            </a:r>
            <a:endParaRPr lang="en-US" sz="1200" dirty="0"/>
          </a:p>
          <a:p>
            <a:pPr algn="just" fontAlgn="base"/>
            <a:r>
              <a:rPr lang="en-US" sz="1200" dirty="0">
                <a:hlinkClick r:id="rId10"/>
              </a:rPr>
              <a:t>GitHub - </a:t>
            </a:r>
            <a:r>
              <a:rPr lang="en-US" sz="1200" dirty="0" err="1">
                <a:hlinkClick r:id="rId10"/>
              </a:rPr>
              <a:t>PacktPublishing</a:t>
            </a:r>
            <a:r>
              <a:rPr lang="en-US" sz="1200" dirty="0">
                <a:hlinkClick r:id="rId10"/>
              </a:rPr>
              <a:t>/Parallel-Programming-and-Concurrency-with-C-sharp-10-and-.NET-6</a:t>
            </a:r>
            <a:endParaRPr lang="en-US" sz="1200" dirty="0"/>
          </a:p>
          <a:p>
            <a:pPr algn="just" fontAlgn="base"/>
            <a:r>
              <a:rPr lang="en-US" sz="1200" dirty="0" err="1">
                <a:hlinkClick r:id="rId11"/>
              </a:rPr>
              <a:t>c#</a:t>
            </a:r>
            <a:r>
              <a:rPr lang="en-US" sz="1200" dirty="0">
                <a:hlinkClick r:id="rId11"/>
              </a:rPr>
              <a:t> - How do I spawn threads on different CPU cores? - Stack Overflow</a:t>
            </a:r>
            <a:endParaRPr lang="en-US" sz="1200" dirty="0"/>
          </a:p>
          <a:p>
            <a:pPr algn="just" fontAlgn="base"/>
            <a:r>
              <a:rPr lang="en-US" sz="1200" dirty="0" err="1">
                <a:hlinkClick r:id="rId12"/>
              </a:rPr>
              <a:t>c#</a:t>
            </a:r>
            <a:r>
              <a:rPr lang="en-US" sz="1200" dirty="0">
                <a:hlinkClick r:id="rId12"/>
              </a:rPr>
              <a:t> - Can you force </a:t>
            </a:r>
            <a:r>
              <a:rPr lang="en-US" sz="1200" dirty="0" err="1">
                <a:hlinkClick r:id="rId12"/>
              </a:rPr>
              <a:t>Parallel.Invoke</a:t>
            </a:r>
            <a:r>
              <a:rPr lang="en-US" sz="1200" dirty="0">
                <a:hlinkClick r:id="rId12"/>
              </a:rPr>
              <a:t> to use multiple threads? - Stack Overflow</a:t>
            </a:r>
            <a:endParaRPr lang="en-US" sz="1200" dirty="0"/>
          </a:p>
          <a:p>
            <a:pPr algn="just" fontAlgn="base"/>
            <a:r>
              <a:rPr lang="en-US" sz="1200" dirty="0" err="1">
                <a:hlinkClick r:id="rId13"/>
              </a:rPr>
              <a:t>c#</a:t>
            </a:r>
            <a:r>
              <a:rPr lang="en-US" sz="1200" dirty="0">
                <a:hlinkClick r:id="rId13"/>
              </a:rPr>
              <a:t> - How to set maximum concurrent threads using Task - Stack Overflow</a:t>
            </a:r>
            <a:endParaRPr lang="en-US" sz="1200" dirty="0"/>
          </a:p>
          <a:p>
            <a:pPr algn="just" fontAlgn="base"/>
            <a:r>
              <a:rPr lang="en-US" sz="1200" dirty="0">
                <a:hlinkClick r:id="rId14"/>
              </a:rPr>
              <a:t>Limiting concurrency for faster and more responsive apps - Developer Support</a:t>
            </a:r>
            <a:endParaRPr lang="en-US" sz="1200" dirty="0"/>
          </a:p>
          <a:p>
            <a:pPr algn="just" fontAlgn="base"/>
            <a:r>
              <a:rPr lang="en-US" sz="1200" dirty="0" err="1">
                <a:hlinkClick r:id="rId15"/>
              </a:rPr>
              <a:t>c#</a:t>
            </a:r>
            <a:r>
              <a:rPr lang="en-US" sz="1200" dirty="0">
                <a:hlinkClick r:id="rId15"/>
              </a:rPr>
              <a:t> - Limited concurrency </a:t>
            </a:r>
            <a:r>
              <a:rPr lang="en-US" sz="1200" dirty="0" err="1">
                <a:hlinkClick r:id="rId15"/>
              </a:rPr>
              <a:t>TaskScheduler</a:t>
            </a:r>
            <a:r>
              <a:rPr lang="en-US" sz="1200" dirty="0">
                <a:hlinkClick r:id="rId15"/>
              </a:rPr>
              <a:t> that can interleave tasks to be explicitly ordered - Stack Overflow</a:t>
            </a:r>
            <a:endParaRPr lang="en-US" sz="1200" dirty="0"/>
          </a:p>
          <a:p>
            <a:pPr algn="just" fontAlgn="base"/>
            <a:r>
              <a:rPr lang="en-IN" sz="1200" dirty="0">
                <a:hlinkClick r:id="rId16"/>
              </a:rPr>
              <a:t>A Tour of </a:t>
            </a:r>
            <a:r>
              <a:rPr lang="en-IN" sz="1200" dirty="0" err="1">
                <a:hlinkClick r:id="rId16"/>
              </a:rPr>
              <a:t>ParallelExtensionsExtras</a:t>
            </a:r>
            <a:r>
              <a:rPr lang="en-IN" sz="1200" dirty="0">
                <a:hlinkClick r:id="rId16"/>
              </a:rPr>
              <a:t> - .NET Parallel Programming</a:t>
            </a:r>
            <a:endParaRPr lang="en-IN" sz="1200" dirty="0"/>
          </a:p>
          <a:p>
            <a:pPr algn="just" fontAlgn="base"/>
            <a:r>
              <a:rPr lang="en-IN" sz="1200" dirty="0">
                <a:hlinkClick r:id="rId17"/>
              </a:rPr>
              <a:t>GitHub - </a:t>
            </a:r>
            <a:r>
              <a:rPr lang="en-IN" sz="1200" dirty="0" err="1">
                <a:hlinkClick r:id="rId17"/>
              </a:rPr>
              <a:t>ChadBurggraf</a:t>
            </a:r>
            <a:r>
              <a:rPr lang="en-IN" sz="1200" dirty="0">
                <a:hlinkClick r:id="rId17"/>
              </a:rPr>
              <a:t>/parallel-extensions-extras</a:t>
            </a:r>
            <a:endParaRPr lang="en-IN" sz="1200" dirty="0"/>
          </a:p>
          <a:p>
            <a:pPr algn="just" fontAlgn="base"/>
            <a:r>
              <a:rPr lang="en-US" sz="1200" dirty="0">
                <a:hlinkClick r:id="rId18"/>
              </a:rPr>
              <a:t>For Further Reading (Parallel Programming) - .NET | Microsoft Learn</a:t>
            </a:r>
            <a:endParaRPr lang="en-US" sz="1200" dirty="0"/>
          </a:p>
          <a:p>
            <a:pPr algn="just" fontAlgn="base"/>
            <a:r>
              <a:rPr lang="en-IN" sz="1200" dirty="0">
                <a:hlinkClick r:id="rId19"/>
              </a:rPr>
              <a:t>GitHub - </a:t>
            </a:r>
            <a:r>
              <a:rPr lang="en-IN" sz="1200" dirty="0" err="1">
                <a:hlinkClick r:id="rId19"/>
              </a:rPr>
              <a:t>rikace</a:t>
            </a:r>
            <a:r>
              <a:rPr lang="en-IN" sz="1200" dirty="0">
                <a:hlinkClick r:id="rId19"/>
              </a:rPr>
              <a:t>/parallel-patterns</a:t>
            </a:r>
            <a:endParaRPr lang="en-IN" sz="1200" dirty="0"/>
          </a:p>
          <a:p>
            <a:pPr algn="just" fontAlgn="base"/>
            <a:r>
              <a:rPr lang="en-IN" sz="1200" dirty="0">
                <a:hlinkClick r:id="rId20"/>
              </a:rPr>
              <a:t>Patterns for Parallel Programming[Book]</a:t>
            </a:r>
            <a:endParaRPr lang="en-IN" sz="1200" dirty="0"/>
          </a:p>
          <a:p>
            <a:pPr algn="just" fontAlgn="base"/>
            <a:r>
              <a:rPr lang="en-US" sz="1200" dirty="0">
                <a:hlinkClick r:id="rId21"/>
              </a:rPr>
              <a:t>Build Your Own RealTime OS (RTOS) From Ground Up™ on ARM 1 | Udemy</a:t>
            </a:r>
            <a:endParaRPr lang="en-US" sz="1200" dirty="0"/>
          </a:p>
          <a:p>
            <a:pPr algn="just" fontAlgn="base"/>
            <a:r>
              <a:rPr lang="en-US" sz="1200" dirty="0">
                <a:hlinkClick r:id="rId22"/>
              </a:rPr>
              <a:t>Build Your Own RealTime OS (RTOS) From Ground Up™ on ARM 2 | Udemy</a:t>
            </a:r>
            <a:endParaRPr lang="en-US" sz="1200" dirty="0"/>
          </a:p>
          <a:p>
            <a:pPr algn="just" fontAlgn="base"/>
            <a:r>
              <a:rPr lang="en-IN" sz="1200" dirty="0">
                <a:hlinkClick r:id="rId23"/>
              </a:rPr>
              <a:t>"DIY RTOS Made Easy: Mastering Microcontrollers " | Udemy</a:t>
            </a:r>
            <a:endParaRPr lang="en-US" sz="1200" kern="0" spc="-220" dirty="0">
              <a:solidFill>
                <a:schemeClr val="accent2"/>
              </a:solidFill>
            </a:endParaRPr>
          </a:p>
          <a:p>
            <a:pPr algn="just" fontAlgn="base"/>
            <a:endParaRPr lang="en-US" sz="2000" kern="0" spc="-220" dirty="0">
              <a:solidFill>
                <a:schemeClr val="accent2"/>
              </a:solidFill>
            </a:endParaRPr>
          </a:p>
        </p:txBody>
      </p:sp>
    </p:spTree>
    <p:extLst>
      <p:ext uri="{BB962C8B-B14F-4D97-AF65-F5344CB8AC3E}">
        <p14:creationId xmlns:p14="http://schemas.microsoft.com/office/powerpoint/2010/main" val="16966036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941292104"/>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2583B7E8-B2A1-385A-0C6E-98AC8942FC44}"/>
              </a:ext>
            </a:extLst>
          </p:cNvPr>
          <p:cNvSpPr txBox="1">
            <a:spLocks/>
          </p:cNvSpPr>
          <p:nvPr/>
        </p:nvSpPr>
        <p:spPr>
          <a:xfrm>
            <a:off x="259531" y="2196405"/>
            <a:ext cx="8624937" cy="9694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a:solidFill>
                  <a:schemeClr val="accent2"/>
                </a:solidFill>
              </a:rPr>
              <a:t>Async Programming Best Practices -  </a:t>
            </a:r>
          </a:p>
          <a:p>
            <a:pPr algn="l"/>
            <a:r>
              <a:rPr lang="en-US" sz="1500" dirty="0">
                <a:hlinkClick r:id="rId7"/>
              </a:rPr>
              <a:t>Async/Await - Best Practices in Asynchronous Programming | Microsoft Learn</a:t>
            </a:r>
            <a:endParaRPr lang="en-US" sz="1500" kern="0" spc="-220" dirty="0">
              <a:solidFill>
                <a:schemeClr val="accent6"/>
              </a:solidFill>
            </a:endParaRPr>
          </a:p>
          <a:p>
            <a:pPr algn="l"/>
            <a:r>
              <a:rPr lang="en-IN" sz="1500" dirty="0">
                <a:hlinkClick r:id="rId8"/>
              </a:rPr>
              <a:t>Patterns &amp; Practices for efficiently handling C# async/await cancel processing and timeouts | by Yoshifumi Kawai | Medium</a:t>
            </a:r>
            <a:endParaRPr lang="en-US" sz="1500" kern="0" spc="-220" dirty="0">
              <a:solidFill>
                <a:schemeClr val="accent6"/>
              </a:solidFill>
            </a:endParaRPr>
          </a:p>
        </p:txBody>
      </p:sp>
      <p:sp>
        <p:nvSpPr>
          <p:cNvPr id="8" name="object 2">
            <a:extLst>
              <a:ext uri="{FF2B5EF4-FFF2-40B4-BE49-F238E27FC236}">
                <a16:creationId xmlns:a16="http://schemas.microsoft.com/office/drawing/2014/main" id="{8D57E537-0381-9E17-AB20-4D20DD28F284}"/>
              </a:ext>
            </a:extLst>
          </p:cNvPr>
          <p:cNvSpPr txBox="1">
            <a:spLocks/>
          </p:cNvSpPr>
          <p:nvPr/>
        </p:nvSpPr>
        <p:spPr>
          <a:xfrm>
            <a:off x="226874" y="990600"/>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a:solidFill>
                  <a:schemeClr val="accent2"/>
                </a:solidFill>
              </a:rPr>
              <a:t>Advantages -</a:t>
            </a:r>
            <a:r>
              <a:rPr lang="en-US" sz="1800" kern="0" spc="-220" dirty="0">
                <a:solidFill>
                  <a:schemeClr val="accent6"/>
                </a:solidFill>
              </a:rPr>
              <a:t>  </a:t>
            </a:r>
          </a:p>
          <a:p>
            <a:pPr algn="l"/>
            <a:r>
              <a:rPr lang="en-US" sz="1800" kern="0" spc="-220" dirty="0">
                <a:solidFill>
                  <a:schemeClr val="accent6"/>
                </a:solidFill>
              </a:rPr>
              <a:t>1)  Better IO Performance</a:t>
            </a:r>
          </a:p>
          <a:p>
            <a:pPr algn="l"/>
            <a:r>
              <a:rPr lang="en-US" sz="1800" kern="0" spc="-220" dirty="0">
                <a:solidFill>
                  <a:schemeClr val="accent6"/>
                </a:solidFill>
              </a:rPr>
              <a:t>2)  Thread Reusability</a:t>
            </a:r>
          </a:p>
          <a:p>
            <a:pPr algn="l"/>
            <a:r>
              <a:rPr lang="en-US" sz="1800" kern="0" spc="-220" dirty="0">
                <a:solidFill>
                  <a:schemeClr val="accent6"/>
                </a:solidFill>
              </a:rPr>
              <a:t>3)  Thread Scalability</a:t>
            </a:r>
          </a:p>
        </p:txBody>
      </p:sp>
      <p:sp>
        <p:nvSpPr>
          <p:cNvPr id="9" name="object 2">
            <a:extLst>
              <a:ext uri="{FF2B5EF4-FFF2-40B4-BE49-F238E27FC236}">
                <a16:creationId xmlns:a16="http://schemas.microsoft.com/office/drawing/2014/main" id="{DA343E32-0DE9-77F3-9AD2-CC4322D03E56}"/>
              </a:ext>
            </a:extLst>
          </p:cNvPr>
          <p:cNvSpPr txBox="1">
            <a:spLocks/>
          </p:cNvSpPr>
          <p:nvPr/>
        </p:nvSpPr>
        <p:spPr>
          <a:xfrm>
            <a:off x="290463" y="4267200"/>
            <a:ext cx="8624937" cy="50783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a:solidFill>
                  <a:schemeClr val="accent2"/>
                </a:solidFill>
              </a:rPr>
              <a:t>Custom </a:t>
            </a:r>
            <a:r>
              <a:rPr lang="en-US" sz="1800" kern="0" spc="-220" dirty="0" err="1">
                <a:solidFill>
                  <a:schemeClr val="accent2"/>
                </a:solidFill>
              </a:rPr>
              <a:t>Awaitables</a:t>
            </a:r>
            <a:r>
              <a:rPr lang="en-US" sz="1800" kern="0" spc="-220" dirty="0">
                <a:solidFill>
                  <a:schemeClr val="accent2"/>
                </a:solidFill>
              </a:rPr>
              <a:t> -</a:t>
            </a:r>
            <a:r>
              <a:rPr lang="en-US" sz="1800" kern="0" spc="-220" dirty="0">
                <a:solidFill>
                  <a:schemeClr val="accent6"/>
                </a:solidFill>
              </a:rPr>
              <a:t>  </a:t>
            </a:r>
          </a:p>
          <a:p>
            <a:pPr algn="l"/>
            <a:r>
              <a:rPr lang="en-US" sz="1500" dirty="0">
                <a:hlinkClick r:id="rId9"/>
              </a:rPr>
              <a:t>await anything; - .NET Parallel Programming</a:t>
            </a:r>
            <a:endParaRPr lang="en-US" sz="1500" kern="0" spc="-220" dirty="0">
              <a:solidFill>
                <a:schemeClr val="accent6"/>
              </a:solidFill>
            </a:endParaRPr>
          </a:p>
        </p:txBody>
      </p:sp>
      <p:sp>
        <p:nvSpPr>
          <p:cNvPr id="12" name="object 2">
            <a:extLst>
              <a:ext uri="{FF2B5EF4-FFF2-40B4-BE49-F238E27FC236}">
                <a16:creationId xmlns:a16="http://schemas.microsoft.com/office/drawing/2014/main" id="{6DB86942-0786-2575-7DF4-8EFE4A8A804A}"/>
              </a:ext>
            </a:extLst>
          </p:cNvPr>
          <p:cNvSpPr txBox="1">
            <a:spLocks/>
          </p:cNvSpPr>
          <p:nvPr/>
        </p:nvSpPr>
        <p:spPr>
          <a:xfrm>
            <a:off x="226873" y="3462783"/>
            <a:ext cx="8624937" cy="47705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600" kern="0" spc="-220" dirty="0">
                <a:solidFill>
                  <a:schemeClr val="accent2"/>
                </a:solidFill>
              </a:rPr>
              <a:t>Asynchronous Patterns -  </a:t>
            </a:r>
          </a:p>
          <a:p>
            <a:pPr algn="l"/>
            <a:r>
              <a:rPr lang="en-IN" sz="1500" dirty="0">
                <a:hlinkClick r:id="rId10"/>
              </a:rPr>
              <a:t>Asynchronous programming patterns - .NET | Microsoft Learn</a:t>
            </a:r>
            <a:endParaRPr lang="en-US" sz="1500" kern="0" spc="-220" dirty="0">
              <a:solidFill>
                <a:schemeClr val="accent6"/>
              </a:solidFill>
            </a:endParaRPr>
          </a:p>
        </p:txBody>
      </p:sp>
      <p:sp>
        <p:nvSpPr>
          <p:cNvPr id="11" name="object 2">
            <a:extLst>
              <a:ext uri="{FF2B5EF4-FFF2-40B4-BE49-F238E27FC236}">
                <a16:creationId xmlns:a16="http://schemas.microsoft.com/office/drawing/2014/main" id="{09443E79-8745-01C9-24E2-1A32BBDACE59}"/>
              </a:ext>
            </a:extLst>
          </p:cNvPr>
          <p:cNvSpPr txBox="1">
            <a:spLocks/>
          </p:cNvSpPr>
          <p:nvPr/>
        </p:nvSpPr>
        <p:spPr>
          <a:xfrm>
            <a:off x="290463" y="5008602"/>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a:solidFill>
                  <a:schemeClr val="accent2"/>
                </a:solidFill>
              </a:rPr>
              <a:t>For Further Exploration -  </a:t>
            </a:r>
          </a:p>
          <a:p>
            <a:pPr algn="l"/>
            <a:r>
              <a:rPr lang="en-US" sz="1500" dirty="0">
                <a:hlinkClick r:id="rId11"/>
              </a:rPr>
              <a:t>Async in C# 5.0[Book]</a:t>
            </a:r>
            <a:endParaRPr lang="en-US" sz="1500" dirty="0"/>
          </a:p>
          <a:p>
            <a:pPr algn="l"/>
            <a:r>
              <a:rPr lang="en-US" sz="1500" dirty="0" err="1">
                <a:hlinkClick r:id="rId12"/>
              </a:rPr>
              <a:t>Parallel.ForEachAsync</a:t>
            </a:r>
            <a:r>
              <a:rPr lang="en-US" sz="1500" dirty="0">
                <a:hlinkClick r:id="rId12"/>
              </a:rPr>
              <a:t>() and </a:t>
            </a:r>
            <a:r>
              <a:rPr lang="en-US" sz="1500" dirty="0" err="1">
                <a:hlinkClick r:id="rId12"/>
              </a:rPr>
              <a:t>Task.Run</a:t>
            </a:r>
            <a:r>
              <a:rPr lang="en-US" sz="1500" dirty="0">
                <a:hlinkClick r:id="rId12"/>
              </a:rPr>
              <a:t>() With </a:t>
            </a:r>
            <a:r>
              <a:rPr lang="en-US" sz="1500" dirty="0" err="1">
                <a:hlinkClick r:id="rId12"/>
              </a:rPr>
              <a:t>When.All</a:t>
            </a:r>
            <a:r>
              <a:rPr lang="en-US" sz="1500" dirty="0">
                <a:hlinkClick r:id="rId12"/>
              </a:rPr>
              <a:t> in C# - Code Maze</a:t>
            </a:r>
            <a:endParaRPr lang="en-US" sz="1500" kern="0" spc="-220" dirty="0">
              <a:solidFill>
                <a:schemeClr val="accent6"/>
              </a:solidFill>
            </a:endParaRPr>
          </a:p>
        </p:txBody>
      </p:sp>
    </p:spTree>
    <p:extLst>
      <p:ext uri="{BB962C8B-B14F-4D97-AF65-F5344CB8AC3E}">
        <p14:creationId xmlns:p14="http://schemas.microsoft.com/office/powerpoint/2010/main" val="24887862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648861980"/>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15" name="object 2">
            <a:extLst>
              <a:ext uri="{FF2B5EF4-FFF2-40B4-BE49-F238E27FC236}">
                <a16:creationId xmlns:a16="http://schemas.microsoft.com/office/drawing/2014/main" id="{7B5E71F4-3184-8125-5ABD-8DC5C7715034}"/>
              </a:ext>
            </a:extLst>
          </p:cNvPr>
          <p:cNvSpPr txBox="1">
            <a:spLocks/>
          </p:cNvSpPr>
          <p:nvPr/>
        </p:nvSpPr>
        <p:spPr>
          <a:xfrm>
            <a:off x="259531" y="1295400"/>
            <a:ext cx="8624937" cy="450892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300" kern="0" spc="-220" dirty="0">
                <a:solidFill>
                  <a:schemeClr val="accent2"/>
                </a:solidFill>
              </a:rPr>
              <a:t> Why/When do you need Stream(s) </a:t>
            </a:r>
            <a:r>
              <a:rPr lang="en-US" sz="2300" kern="0" spc="-220" dirty="0">
                <a:solidFill>
                  <a:schemeClr val="accent6"/>
                </a:solidFill>
              </a:rPr>
              <a:t>–</a:t>
            </a:r>
          </a:p>
          <a:p>
            <a:r>
              <a:rPr lang="en-US" sz="2250" kern="0" spc="-220" dirty="0">
                <a:solidFill>
                  <a:schemeClr val="accent6"/>
                </a:solidFill>
              </a:rPr>
              <a:t>Say you want to transfer a large file array/list/object from one server to another but your intermediate server(which will get the data from source &amp; process it &amp; then transfer &amp; store to destination) has  RAM(/memory) limitations &amp; the large array/list/file/object needs to be processed &amp; so only option left is to then divide the large array/list/file/object into chunks &amp; then it can be a stream of chunks which is in general easier to be processed. </a:t>
            </a:r>
            <a:r>
              <a:rPr lang="en-US" sz="2250" kern="0" spc="-220" dirty="0">
                <a:solidFill>
                  <a:schemeClr val="accent1"/>
                </a:solidFill>
              </a:rPr>
              <a:t>The chunk in general is in the form of byte(s) &amp; can be a single byte or a block of byte(s)(although chunks can be some text[character or string], XML, JSON </a:t>
            </a:r>
            <a:r>
              <a:rPr lang="en-US" sz="2250" kern="0" spc="-220" dirty="0" err="1">
                <a:solidFill>
                  <a:schemeClr val="accent1"/>
                </a:solidFill>
              </a:rPr>
              <a:t>etc</a:t>
            </a:r>
            <a:r>
              <a:rPr lang="en-US" sz="2250" kern="0" spc="-220" dirty="0">
                <a:solidFill>
                  <a:schemeClr val="accent1"/>
                </a:solidFill>
              </a:rPr>
              <a:t> as well).Streaming is a real good technique to solve such problems.</a:t>
            </a:r>
          </a:p>
          <a:p>
            <a:pPr algn="l"/>
            <a:r>
              <a:rPr lang="en-US" sz="2250" kern="0" spc="-220" dirty="0">
                <a:solidFill>
                  <a:schemeClr val="accent6"/>
                </a:solidFill>
              </a:rPr>
              <a:t>Also, sometimes Streaming improves the overall performance of a system.</a:t>
            </a:r>
          </a:p>
        </p:txBody>
      </p:sp>
    </p:spTree>
    <p:extLst>
      <p:ext uri="{BB962C8B-B14F-4D97-AF65-F5344CB8AC3E}">
        <p14:creationId xmlns:p14="http://schemas.microsoft.com/office/powerpoint/2010/main" val="10398728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15" name="object 2">
            <a:extLst>
              <a:ext uri="{FF2B5EF4-FFF2-40B4-BE49-F238E27FC236}">
                <a16:creationId xmlns:a16="http://schemas.microsoft.com/office/drawing/2014/main" id="{7B5E71F4-3184-8125-5ABD-8DC5C7715034}"/>
              </a:ext>
            </a:extLst>
          </p:cNvPr>
          <p:cNvSpPr txBox="1">
            <a:spLocks/>
          </p:cNvSpPr>
          <p:nvPr/>
        </p:nvSpPr>
        <p:spPr>
          <a:xfrm>
            <a:off x="259531" y="10668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.NET  Streaming Architecture</a:t>
            </a:r>
            <a:endParaRPr lang="en-US" sz="2000" kern="0" spc="-220" dirty="0">
              <a:solidFill>
                <a:schemeClr val="accent6"/>
              </a:solidFill>
            </a:endParaRPr>
          </a:p>
        </p:txBody>
      </p:sp>
      <p:pic>
        <p:nvPicPr>
          <p:cNvPr id="1026" name="Picture 2" descr="c# - stream adapters in Stream Architecture - Stack Overflow">
            <a:extLst>
              <a:ext uri="{FF2B5EF4-FFF2-40B4-BE49-F238E27FC236}">
                <a16:creationId xmlns:a16="http://schemas.microsoft.com/office/drawing/2014/main" id="{288617A7-6009-9A28-1149-9C8B078B80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764" y="1371600"/>
            <a:ext cx="8443036" cy="3395193"/>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a:extLst>
              <a:ext uri="{FF2B5EF4-FFF2-40B4-BE49-F238E27FC236}">
                <a16:creationId xmlns:a16="http://schemas.microsoft.com/office/drawing/2014/main" id="{5785E4A8-C9FB-F1B2-4F4D-1D7ECD559F1D}"/>
              </a:ext>
            </a:extLst>
          </p:cNvPr>
          <p:cNvSpPr txBox="1">
            <a:spLocks/>
          </p:cNvSpPr>
          <p:nvPr/>
        </p:nvSpPr>
        <p:spPr>
          <a:xfrm>
            <a:off x="61863" y="4611469"/>
            <a:ext cx="8624937" cy="123110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600" kern="0" spc="-220" dirty="0">
                <a:solidFill>
                  <a:schemeClr val="accent6"/>
                </a:solidFill>
              </a:rPr>
              <a:t>N.B. –  Although the arrows (direction) above might give the impression that the data is always moving from Stream Adapters to Decorator Streams to Backing Stores but that’s in the case of writing data from RAM (using some class inheriting from </a:t>
            </a:r>
            <a:r>
              <a:rPr lang="en-US" sz="1600" kern="0" spc="-220" dirty="0" err="1">
                <a:solidFill>
                  <a:schemeClr val="accent6"/>
                </a:solidFill>
              </a:rPr>
              <a:t>StreamWriter</a:t>
            </a:r>
            <a:r>
              <a:rPr lang="en-US" sz="1600" kern="0" spc="-220" dirty="0">
                <a:solidFill>
                  <a:schemeClr val="accent6"/>
                </a:solidFill>
              </a:rPr>
              <a:t> class or the </a:t>
            </a:r>
            <a:r>
              <a:rPr lang="en-US" sz="1600" kern="0" spc="-220" dirty="0" err="1">
                <a:solidFill>
                  <a:schemeClr val="accent6"/>
                </a:solidFill>
              </a:rPr>
              <a:t>StreamWriter</a:t>
            </a:r>
            <a:r>
              <a:rPr lang="en-US" sz="1600" kern="0" spc="-220" dirty="0">
                <a:solidFill>
                  <a:schemeClr val="accent6"/>
                </a:solidFill>
              </a:rPr>
              <a:t> class itself which again inherits from Stream class). For reading data into the RAM, it’s the other way around.(using some class inheriting from </a:t>
            </a:r>
            <a:r>
              <a:rPr lang="en-US" sz="1600" kern="0" spc="-220" dirty="0" err="1">
                <a:solidFill>
                  <a:schemeClr val="accent6"/>
                </a:solidFill>
              </a:rPr>
              <a:t>StreamReader</a:t>
            </a:r>
            <a:r>
              <a:rPr lang="en-US" sz="1600" kern="0" spc="-220" dirty="0">
                <a:solidFill>
                  <a:schemeClr val="accent6"/>
                </a:solidFill>
              </a:rPr>
              <a:t> class or the </a:t>
            </a:r>
            <a:r>
              <a:rPr lang="en-US" sz="1600" kern="0" spc="-220" dirty="0" err="1">
                <a:solidFill>
                  <a:schemeClr val="accent6"/>
                </a:solidFill>
              </a:rPr>
              <a:t>SreamReader</a:t>
            </a:r>
            <a:r>
              <a:rPr lang="en-US" sz="1600" kern="0" spc="-220" dirty="0">
                <a:solidFill>
                  <a:schemeClr val="accent6"/>
                </a:solidFill>
              </a:rPr>
              <a:t> class itself which again inherits from Stream class).</a:t>
            </a:r>
          </a:p>
        </p:txBody>
      </p:sp>
    </p:spTree>
    <p:extLst>
      <p:ext uri="{BB962C8B-B14F-4D97-AF65-F5344CB8AC3E}">
        <p14:creationId xmlns:p14="http://schemas.microsoft.com/office/powerpoint/2010/main" val="20988349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15" name="object 2">
            <a:extLst>
              <a:ext uri="{FF2B5EF4-FFF2-40B4-BE49-F238E27FC236}">
                <a16:creationId xmlns:a16="http://schemas.microsoft.com/office/drawing/2014/main" id="{7B5E71F4-3184-8125-5ABD-8DC5C7715034}"/>
              </a:ext>
            </a:extLst>
          </p:cNvPr>
          <p:cNvSpPr txBox="1">
            <a:spLocks/>
          </p:cNvSpPr>
          <p:nvPr/>
        </p:nvSpPr>
        <p:spPr>
          <a:xfrm>
            <a:off x="259531" y="1066800"/>
            <a:ext cx="8624937" cy="61555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.NET  Streaming Architecture </a:t>
            </a:r>
            <a:r>
              <a:rPr lang="en-US" sz="2000" kern="0" spc="-220" dirty="0" err="1">
                <a:solidFill>
                  <a:schemeClr val="accent2"/>
                </a:solidFill>
              </a:rPr>
              <a:t>contd</a:t>
            </a:r>
            <a:r>
              <a:rPr lang="en-US" sz="2000" kern="0" spc="-220" dirty="0">
                <a:solidFill>
                  <a:schemeClr val="accent2"/>
                </a:solidFill>
              </a:rPr>
              <a:t>…</a:t>
            </a:r>
          </a:p>
          <a:p>
            <a:pPr algn="l"/>
            <a:endParaRPr lang="en-US" sz="2000" kern="0" spc="-220" dirty="0">
              <a:solidFill>
                <a:schemeClr val="accent6"/>
              </a:solidFill>
            </a:endParaRPr>
          </a:p>
        </p:txBody>
      </p:sp>
      <p:graphicFrame>
        <p:nvGraphicFramePr>
          <p:cNvPr id="7" name="Table 6">
            <a:extLst>
              <a:ext uri="{FF2B5EF4-FFF2-40B4-BE49-F238E27FC236}">
                <a16:creationId xmlns:a16="http://schemas.microsoft.com/office/drawing/2014/main" id="{6D035F2E-B4C7-0815-0ACD-816FE846A6AC}"/>
              </a:ext>
            </a:extLst>
          </p:cNvPr>
          <p:cNvGraphicFramePr>
            <a:graphicFrameLocks noGrp="1"/>
          </p:cNvGraphicFramePr>
          <p:nvPr>
            <p:extLst>
              <p:ext uri="{D42A27DB-BD31-4B8C-83A1-F6EECF244321}">
                <p14:modId xmlns:p14="http://schemas.microsoft.com/office/powerpoint/2010/main" val="1901645523"/>
              </p:ext>
            </p:extLst>
          </p:nvPr>
        </p:nvGraphicFramePr>
        <p:xfrm>
          <a:off x="609600" y="1438108"/>
          <a:ext cx="8290637" cy="3907316"/>
        </p:xfrm>
        <a:graphic>
          <a:graphicData uri="http://schemas.openxmlformats.org/drawingml/2006/table">
            <a:tbl>
              <a:tblPr>
                <a:tableStyleId>{5C22544A-7EE6-4342-B048-85BDC9FD1C3A}</a:tableStyleId>
              </a:tblPr>
              <a:tblGrid>
                <a:gridCol w="3362963">
                  <a:extLst>
                    <a:ext uri="{9D8B030D-6E8A-4147-A177-3AD203B41FA5}">
                      <a16:colId xmlns:a16="http://schemas.microsoft.com/office/drawing/2014/main" val="4163440946"/>
                    </a:ext>
                  </a:extLst>
                </a:gridCol>
                <a:gridCol w="4927674">
                  <a:extLst>
                    <a:ext uri="{9D8B030D-6E8A-4147-A177-3AD203B41FA5}">
                      <a16:colId xmlns:a16="http://schemas.microsoft.com/office/drawing/2014/main" val="3313066096"/>
                    </a:ext>
                  </a:extLst>
                </a:gridCol>
              </a:tblGrid>
              <a:tr h="446266">
                <a:tc>
                  <a:txBody>
                    <a:bodyPr/>
                    <a:lstStyle/>
                    <a:p>
                      <a:pPr algn="l" fontAlgn="b"/>
                      <a:r>
                        <a:rPr lang="en-US" sz="1800" u="none" strike="noStrike" dirty="0">
                          <a:solidFill>
                            <a:schemeClr val="accent2"/>
                          </a:solidFill>
                          <a:effectLst/>
                        </a:rPr>
                        <a:t>High Level Stream(s) Type/Group</a:t>
                      </a:r>
                      <a:endParaRPr lang="en-US" sz="1800" b="1" i="0" u="none" strike="noStrike" dirty="0">
                        <a:solidFill>
                          <a:schemeClr val="accent2"/>
                        </a:solidFill>
                        <a:effectLst/>
                        <a:latin typeface="Aptos Narrow" panose="020B0004020202020204" pitchFamily="34" charset="0"/>
                      </a:endParaRPr>
                    </a:p>
                  </a:txBody>
                  <a:tcPr marL="3439" marR="3439" marT="3439" marB="0" anchor="b"/>
                </a:tc>
                <a:tc>
                  <a:txBody>
                    <a:bodyPr/>
                    <a:lstStyle/>
                    <a:p>
                      <a:pPr algn="l" fontAlgn="b"/>
                      <a:r>
                        <a:rPr lang="en-IN" sz="1800" u="none" strike="noStrike" dirty="0">
                          <a:solidFill>
                            <a:schemeClr val="accent2"/>
                          </a:solidFill>
                          <a:effectLst/>
                        </a:rPr>
                        <a:t>Description</a:t>
                      </a:r>
                      <a:endParaRPr lang="en-IN" sz="1800" b="1" i="0" u="none" strike="noStrike" dirty="0">
                        <a:solidFill>
                          <a:schemeClr val="accent2"/>
                        </a:solidFill>
                        <a:effectLst/>
                        <a:latin typeface="Aptos Narrow" panose="020B0004020202020204" pitchFamily="34" charset="0"/>
                      </a:endParaRPr>
                    </a:p>
                  </a:txBody>
                  <a:tcPr marL="3439" marR="3439" marT="3439" marB="0" anchor="b"/>
                </a:tc>
                <a:extLst>
                  <a:ext uri="{0D108BD9-81ED-4DB2-BD59-A6C34878D82A}">
                    <a16:rowId xmlns:a16="http://schemas.microsoft.com/office/drawing/2014/main" val="939733930"/>
                  </a:ext>
                </a:extLst>
              </a:tr>
              <a:tr h="574416">
                <a:tc>
                  <a:txBody>
                    <a:bodyPr/>
                    <a:lstStyle/>
                    <a:p>
                      <a:pPr algn="l" fontAlgn="b"/>
                      <a:r>
                        <a:rPr lang="en-IN" sz="1600" u="none" strike="noStrike" dirty="0">
                          <a:effectLst/>
                        </a:rPr>
                        <a:t>Backing Store Stream(s)</a:t>
                      </a:r>
                      <a:endParaRPr lang="en-IN" sz="600" b="0" i="0" u="none" strike="noStrike" dirty="0">
                        <a:solidFill>
                          <a:srgbClr val="000000"/>
                        </a:solidFill>
                        <a:effectLst/>
                        <a:latin typeface="Aptos Narrow" panose="020B0004020202020204" pitchFamily="34" charset="0"/>
                      </a:endParaRPr>
                    </a:p>
                  </a:txBody>
                  <a:tcPr marL="3439" marR="3439" marT="3439" marB="0" anchor="b"/>
                </a:tc>
                <a:tc>
                  <a:txBody>
                    <a:bodyPr/>
                    <a:lstStyle/>
                    <a:p>
                      <a:pPr algn="l" fontAlgn="b"/>
                      <a:r>
                        <a:rPr lang="en-US" sz="1600" u="none" strike="noStrike" dirty="0">
                          <a:effectLst/>
                        </a:rPr>
                        <a:t>Hardwired to a particular type of Backing Store. Provides raw data. </a:t>
                      </a:r>
                      <a:r>
                        <a:rPr lang="en-US" sz="1600" u="none" strike="noStrike" dirty="0">
                          <a:solidFill>
                            <a:schemeClr val="accent1"/>
                          </a:solidFill>
                          <a:effectLst/>
                        </a:rPr>
                        <a:t>Itself a Stream</a:t>
                      </a:r>
                      <a:r>
                        <a:rPr lang="en-US" sz="600" u="none" strike="noStrike" dirty="0">
                          <a:solidFill>
                            <a:schemeClr val="accent1"/>
                          </a:solidFill>
                          <a:effectLst/>
                        </a:rPr>
                        <a:t>.</a:t>
                      </a:r>
                      <a:endParaRPr lang="en-US" sz="600" b="0" i="0" u="none" strike="noStrike" dirty="0">
                        <a:solidFill>
                          <a:schemeClr val="accent1"/>
                        </a:solidFill>
                        <a:effectLst/>
                        <a:latin typeface="Aptos Narrow" panose="020B0004020202020204" pitchFamily="34" charset="0"/>
                      </a:endParaRPr>
                    </a:p>
                  </a:txBody>
                  <a:tcPr marL="3439" marR="3439" marT="3439" marB="0" anchor="b"/>
                </a:tc>
                <a:extLst>
                  <a:ext uri="{0D108BD9-81ED-4DB2-BD59-A6C34878D82A}">
                    <a16:rowId xmlns:a16="http://schemas.microsoft.com/office/drawing/2014/main" val="2847015799"/>
                  </a:ext>
                </a:extLst>
              </a:tr>
              <a:tr h="962211">
                <a:tc>
                  <a:txBody>
                    <a:bodyPr/>
                    <a:lstStyle/>
                    <a:p>
                      <a:pPr algn="l" fontAlgn="b"/>
                      <a:r>
                        <a:rPr lang="en-IN" sz="1600" u="none" strike="noStrike" dirty="0">
                          <a:effectLst/>
                        </a:rPr>
                        <a:t>Decorator Stream(s)</a:t>
                      </a:r>
                      <a:endParaRPr lang="en-IN" sz="600" b="0" i="0" u="none" strike="noStrike" dirty="0">
                        <a:solidFill>
                          <a:srgbClr val="000000"/>
                        </a:solidFill>
                        <a:effectLst/>
                        <a:latin typeface="Aptos Narrow" panose="020B0004020202020204" pitchFamily="34" charset="0"/>
                      </a:endParaRPr>
                    </a:p>
                  </a:txBody>
                  <a:tcPr marL="3439" marR="3439" marT="3439" marB="0" anchor="b"/>
                </a:tc>
                <a:tc>
                  <a:txBody>
                    <a:bodyPr/>
                    <a:lstStyle/>
                    <a:p>
                      <a:pPr algn="l" fontAlgn="b"/>
                      <a:r>
                        <a:rPr lang="en-US" sz="1600" u="none" strike="noStrike" dirty="0">
                          <a:effectLst/>
                        </a:rPr>
                        <a:t>Feed off another stream &amp; transform the data </a:t>
                      </a:r>
                      <a:br>
                        <a:rPr lang="en-US" sz="1600" u="none" strike="noStrike" dirty="0">
                          <a:effectLst/>
                        </a:rPr>
                      </a:br>
                      <a:r>
                        <a:rPr lang="en-US" sz="1600" u="none" strike="noStrike" dirty="0">
                          <a:effectLst/>
                        </a:rPr>
                        <a:t>in some way (compression or encryption or Buffering). Chain of decorators also possible. </a:t>
                      </a:r>
                      <a:r>
                        <a:rPr lang="en-US" sz="1600" u="none" strike="noStrike" dirty="0">
                          <a:solidFill>
                            <a:schemeClr val="accent1"/>
                          </a:solidFill>
                          <a:effectLst/>
                        </a:rPr>
                        <a:t>Itself a Stream.</a:t>
                      </a:r>
                      <a:endParaRPr lang="en-US" sz="1600" b="0" i="0" u="none" strike="noStrike" dirty="0">
                        <a:solidFill>
                          <a:schemeClr val="accent1"/>
                        </a:solidFill>
                        <a:effectLst/>
                        <a:latin typeface="Aptos Narrow" panose="020B0004020202020204" pitchFamily="34" charset="0"/>
                      </a:endParaRPr>
                    </a:p>
                  </a:txBody>
                  <a:tcPr marL="3439" marR="3439" marT="3439" marB="0" anchor="b"/>
                </a:tc>
                <a:extLst>
                  <a:ext uri="{0D108BD9-81ED-4DB2-BD59-A6C34878D82A}">
                    <a16:rowId xmlns:a16="http://schemas.microsoft.com/office/drawing/2014/main" val="586858950"/>
                  </a:ext>
                </a:extLst>
              </a:tr>
              <a:tr h="1924423">
                <a:tc>
                  <a:txBody>
                    <a:bodyPr/>
                    <a:lstStyle/>
                    <a:p>
                      <a:pPr algn="l" fontAlgn="b"/>
                      <a:r>
                        <a:rPr lang="en-IN" sz="1600" u="none" strike="noStrike" dirty="0">
                          <a:effectLst/>
                        </a:rPr>
                        <a:t>Adapter Stream(s)</a:t>
                      </a:r>
                      <a:endParaRPr lang="en-IN" sz="600" b="0" i="0" u="none" strike="noStrike" dirty="0">
                        <a:solidFill>
                          <a:srgbClr val="000000"/>
                        </a:solidFill>
                        <a:effectLst/>
                        <a:latin typeface="Aptos Narrow" panose="020B0004020202020204" pitchFamily="34" charset="0"/>
                      </a:endParaRPr>
                    </a:p>
                  </a:txBody>
                  <a:tcPr marL="3439" marR="3439" marT="3439" marB="0" anchor="b"/>
                </a:tc>
                <a:tc>
                  <a:txBody>
                    <a:bodyPr/>
                    <a:lstStyle/>
                    <a:p>
                      <a:pPr algn="l" fontAlgn="b"/>
                      <a:r>
                        <a:rPr lang="en-US" sz="1600" u="none" strike="noStrike" dirty="0">
                          <a:effectLst/>
                        </a:rPr>
                        <a:t>Both Backing store &amp; Decorator stream deal </a:t>
                      </a:r>
                      <a:br>
                        <a:rPr lang="en-US" sz="1600" u="none" strike="noStrike" dirty="0">
                          <a:effectLst/>
                        </a:rPr>
                      </a:br>
                      <a:r>
                        <a:rPr lang="en-US" sz="1600" u="none" strike="noStrike" dirty="0">
                          <a:effectLst/>
                        </a:rPr>
                        <a:t>exclusively in bytes. Although that's flexible &amp; efficient but an app often works at higher levels like formatted bytes or text(character or string) or XML or JSON etc. Adapters bridge this gap by wrapping a stream in a class with specialized methods types to a particular format. </a:t>
                      </a:r>
                      <a:r>
                        <a:rPr lang="en-US" sz="1600" u="none" strike="noStrike" dirty="0">
                          <a:solidFill>
                            <a:schemeClr val="accent1"/>
                          </a:solidFill>
                          <a:effectLst/>
                        </a:rPr>
                        <a:t>Itself is not a Stream.</a:t>
                      </a:r>
                      <a:endParaRPr lang="en-US" sz="1600" b="0" i="0" u="none" strike="noStrike" dirty="0">
                        <a:solidFill>
                          <a:schemeClr val="accent1"/>
                        </a:solidFill>
                        <a:effectLst/>
                        <a:latin typeface="Aptos Narrow" panose="020B0004020202020204" pitchFamily="34" charset="0"/>
                      </a:endParaRPr>
                    </a:p>
                  </a:txBody>
                  <a:tcPr marL="3439" marR="3439" marT="3439" marB="0" anchor="b"/>
                </a:tc>
                <a:extLst>
                  <a:ext uri="{0D108BD9-81ED-4DB2-BD59-A6C34878D82A}">
                    <a16:rowId xmlns:a16="http://schemas.microsoft.com/office/drawing/2014/main" val="2141561000"/>
                  </a:ext>
                </a:extLst>
              </a:tr>
            </a:tbl>
          </a:graphicData>
        </a:graphic>
      </p:graphicFrame>
      <p:sp>
        <p:nvSpPr>
          <p:cNvPr id="8" name="object 2">
            <a:extLst>
              <a:ext uri="{FF2B5EF4-FFF2-40B4-BE49-F238E27FC236}">
                <a16:creationId xmlns:a16="http://schemas.microsoft.com/office/drawing/2014/main" id="{7BA15FE9-F5C0-0AEC-044F-81F574BFC720}"/>
              </a:ext>
            </a:extLst>
          </p:cNvPr>
          <p:cNvSpPr txBox="1">
            <a:spLocks/>
          </p:cNvSpPr>
          <p:nvPr/>
        </p:nvSpPr>
        <p:spPr>
          <a:xfrm>
            <a:off x="228600" y="5562600"/>
            <a:ext cx="8624937" cy="24622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600" kern="0" spc="-220" dirty="0">
                <a:solidFill>
                  <a:schemeClr val="accent6"/>
                </a:solidFill>
              </a:rPr>
              <a:t>N.B. –  To compose a chain, you simply pass  one object into another’s constructor.</a:t>
            </a:r>
          </a:p>
        </p:txBody>
      </p:sp>
    </p:spTree>
    <p:extLst>
      <p:ext uri="{BB962C8B-B14F-4D97-AF65-F5344CB8AC3E}">
        <p14:creationId xmlns:p14="http://schemas.microsoft.com/office/powerpoint/2010/main" val="37361880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Backing Store Stream(s) </a:t>
            </a:r>
          </a:p>
        </p:txBody>
      </p:sp>
      <p:pic>
        <p:nvPicPr>
          <p:cNvPr id="9" name="Picture 8" descr="A diagram of a system&#10;&#10;Description automatically generated">
            <a:extLst>
              <a:ext uri="{FF2B5EF4-FFF2-40B4-BE49-F238E27FC236}">
                <a16:creationId xmlns:a16="http://schemas.microsoft.com/office/drawing/2014/main" id="{AACD817C-1789-8840-7FE0-C34584538C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436132"/>
            <a:ext cx="9144000" cy="4050268"/>
          </a:xfrm>
          <a:prstGeom prst="rect">
            <a:avLst/>
          </a:prstGeom>
        </p:spPr>
      </p:pic>
      <p:sp>
        <p:nvSpPr>
          <p:cNvPr id="11" name="object 2">
            <a:extLst>
              <a:ext uri="{FF2B5EF4-FFF2-40B4-BE49-F238E27FC236}">
                <a16:creationId xmlns:a16="http://schemas.microsoft.com/office/drawing/2014/main" id="{5C3C1071-9AD4-4F8A-6B2E-9D6F98777F10}"/>
              </a:ext>
            </a:extLst>
          </p:cNvPr>
          <p:cNvSpPr txBox="1">
            <a:spLocks/>
          </p:cNvSpPr>
          <p:nvPr/>
        </p:nvSpPr>
        <p:spPr>
          <a:xfrm>
            <a:off x="214263" y="5029200"/>
            <a:ext cx="8624937" cy="83099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For Further Exploration(Seek &amp; Peek) - </a:t>
            </a:r>
          </a:p>
          <a:p>
            <a:pPr algn="l"/>
            <a:r>
              <a:rPr lang="en-US" sz="1500" dirty="0" err="1">
                <a:hlinkClick r:id="rId8"/>
              </a:rPr>
              <a:t>c#</a:t>
            </a:r>
            <a:r>
              <a:rPr lang="en-US" sz="1500" dirty="0">
                <a:hlinkClick r:id="rId8"/>
              </a:rPr>
              <a:t> - </a:t>
            </a:r>
            <a:r>
              <a:rPr lang="en-US" sz="1500" dirty="0" err="1">
                <a:hlinkClick r:id="rId8"/>
              </a:rPr>
              <a:t>Stream.Seek</a:t>
            </a:r>
            <a:r>
              <a:rPr lang="en-US" sz="1500" dirty="0">
                <a:hlinkClick r:id="rId8"/>
              </a:rPr>
              <a:t>(0, </a:t>
            </a:r>
            <a:r>
              <a:rPr lang="en-US" sz="1500" dirty="0" err="1">
                <a:hlinkClick r:id="rId8"/>
              </a:rPr>
              <a:t>SeekOrigin.Begin</a:t>
            </a:r>
            <a:r>
              <a:rPr lang="en-US" sz="1500" dirty="0">
                <a:hlinkClick r:id="rId8"/>
              </a:rPr>
              <a:t>) or Position = 0 - Stack Overflow</a:t>
            </a:r>
            <a:endParaRPr lang="en-US" sz="1500" dirty="0"/>
          </a:p>
          <a:p>
            <a:pPr algn="l"/>
            <a:r>
              <a:rPr lang="en-IN" sz="1500" dirty="0" err="1">
                <a:hlinkClick r:id="rId9"/>
              </a:rPr>
              <a:t>StreamReader.Peek</a:t>
            </a:r>
            <a:r>
              <a:rPr lang="en-IN" sz="1500" dirty="0">
                <a:hlinkClick r:id="rId9"/>
              </a:rPr>
              <a:t> Method (System.IO) | Microsoft Learn</a:t>
            </a:r>
            <a:endParaRPr lang="en-US" sz="1500" kern="0" spc="-220" dirty="0">
              <a:solidFill>
                <a:schemeClr val="accent2"/>
              </a:solidFill>
            </a:endParaRPr>
          </a:p>
        </p:txBody>
      </p:sp>
    </p:spTree>
    <p:extLst>
      <p:ext uri="{BB962C8B-B14F-4D97-AF65-F5344CB8AC3E}">
        <p14:creationId xmlns:p14="http://schemas.microsoft.com/office/powerpoint/2010/main" val="4454839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Decorator Stream(s) </a:t>
            </a:r>
          </a:p>
        </p:txBody>
      </p:sp>
      <p:pic>
        <p:nvPicPr>
          <p:cNvPr id="7" name="Picture 6" descr="A diagram of a system&#10;&#10;Description automatically generated">
            <a:extLst>
              <a:ext uri="{FF2B5EF4-FFF2-40B4-BE49-F238E27FC236}">
                <a16:creationId xmlns:a16="http://schemas.microsoft.com/office/drawing/2014/main" id="{C05EBD42-AF9D-94EA-3745-73793E7C31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523999"/>
            <a:ext cx="9144000" cy="3697069"/>
          </a:xfrm>
          <a:prstGeom prst="rect">
            <a:avLst/>
          </a:prstGeom>
        </p:spPr>
      </p:pic>
      <p:sp>
        <p:nvSpPr>
          <p:cNvPr id="12" name="object 2">
            <a:extLst>
              <a:ext uri="{FF2B5EF4-FFF2-40B4-BE49-F238E27FC236}">
                <a16:creationId xmlns:a16="http://schemas.microsoft.com/office/drawing/2014/main" id="{7AE4F70E-AB8C-DBD0-B9C3-C9699DBDE079}"/>
              </a:ext>
            </a:extLst>
          </p:cNvPr>
          <p:cNvSpPr txBox="1">
            <a:spLocks/>
          </p:cNvSpPr>
          <p:nvPr/>
        </p:nvSpPr>
        <p:spPr>
          <a:xfrm>
            <a:off x="152400" y="5221069"/>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For Further Exploration – </a:t>
            </a:r>
          </a:p>
          <a:p>
            <a:pPr algn="l"/>
            <a:r>
              <a:rPr lang="en-US" sz="1500" dirty="0">
                <a:hlinkClick r:id="rId8"/>
              </a:rPr>
              <a:t>Anonymous Pipes Made Easy- </a:t>
            </a:r>
            <a:r>
              <a:rPr lang="en-US" sz="1500" dirty="0" err="1">
                <a:hlinkClick r:id="rId8"/>
              </a:rPr>
              <a:t>CodeProject</a:t>
            </a:r>
            <a:endParaRPr lang="en-US" sz="1500" kern="0" spc="-220" dirty="0">
              <a:solidFill>
                <a:schemeClr val="accent2"/>
              </a:solidFill>
            </a:endParaRPr>
          </a:p>
        </p:txBody>
      </p:sp>
    </p:spTree>
    <p:extLst>
      <p:ext uri="{BB962C8B-B14F-4D97-AF65-F5344CB8AC3E}">
        <p14:creationId xmlns:p14="http://schemas.microsoft.com/office/powerpoint/2010/main" val="37731346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Stream Adapter(s)</a:t>
            </a:r>
          </a:p>
        </p:txBody>
      </p:sp>
      <p:pic>
        <p:nvPicPr>
          <p:cNvPr id="8" name="Picture 7" descr="A diagram of a stream&#10;&#10;Description automatically generated">
            <a:extLst>
              <a:ext uri="{FF2B5EF4-FFF2-40B4-BE49-F238E27FC236}">
                <a16:creationId xmlns:a16="http://schemas.microsoft.com/office/drawing/2014/main" id="{CA8D8DFF-BEFE-E2DE-0AF8-E8B646BF42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794782"/>
            <a:ext cx="9144000" cy="4225018"/>
          </a:xfrm>
          <a:prstGeom prst="rect">
            <a:avLst/>
          </a:prstGeom>
        </p:spPr>
      </p:pic>
    </p:spTree>
    <p:extLst>
      <p:ext uri="{BB962C8B-B14F-4D97-AF65-F5344CB8AC3E}">
        <p14:creationId xmlns:p14="http://schemas.microsoft.com/office/powerpoint/2010/main" val="132643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807181397"/>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FD646AC6-BD75-539C-4EF0-2E949931C72E}"/>
              </a:ext>
            </a:extLst>
          </p:cNvPr>
          <p:cNvSpPr txBox="1">
            <a:spLocks/>
          </p:cNvSpPr>
          <p:nvPr/>
        </p:nvSpPr>
        <p:spPr>
          <a:xfrm>
            <a:off x="442863" y="1752600"/>
            <a:ext cx="8624937" cy="295465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Side Effects Caused By – </a:t>
            </a:r>
          </a:p>
          <a:p>
            <a:pPr marL="469900" marR="5080" indent="-457200">
              <a:buAutoNum type="arabicParenR"/>
            </a:pPr>
            <a:r>
              <a:rPr lang="en-US" sz="2400" kern="0" spc="-220" dirty="0">
                <a:solidFill>
                  <a:schemeClr val="accent6"/>
                </a:solidFill>
              </a:rPr>
              <a:t>If a function changes some external data or input argument that’s outside of its scope. Its okay if the function changes some data within it’s scope (just like variable y in earlier slide – that’s not a side effect)</a:t>
            </a:r>
          </a:p>
          <a:p>
            <a:pPr marL="469900" marR="5080" indent="-457200">
              <a:buAutoNum type="arabicParenR"/>
            </a:pPr>
            <a:r>
              <a:rPr lang="en-US" sz="2400" kern="0" spc="-220" dirty="0">
                <a:solidFill>
                  <a:schemeClr val="accent6"/>
                </a:solidFill>
              </a:rPr>
              <a:t>Throwing an Exception</a:t>
            </a:r>
          </a:p>
          <a:p>
            <a:pPr marL="469900" marR="5080" indent="-457200">
              <a:buAutoNum type="arabicParenR"/>
            </a:pPr>
            <a:r>
              <a:rPr lang="en-US" sz="2400" kern="0" spc="-220" dirty="0">
                <a:solidFill>
                  <a:schemeClr val="accent6"/>
                </a:solidFill>
              </a:rPr>
              <a:t>Invoking functions that have a side effect</a:t>
            </a:r>
          </a:p>
          <a:p>
            <a:pPr marL="469900" marR="5080" indent="-457200">
              <a:buAutoNum type="arabicParenR"/>
            </a:pPr>
            <a:r>
              <a:rPr lang="en-US" sz="2400" kern="0" spc="-220" dirty="0">
                <a:solidFill>
                  <a:schemeClr val="accent6"/>
                </a:solidFill>
              </a:rPr>
              <a:t>Triggering an external process</a:t>
            </a:r>
            <a:endParaRPr lang="en-US" sz="2400" kern="0" spc="-80" dirty="0">
              <a:solidFill>
                <a:schemeClr val="accent6"/>
              </a:solidFill>
            </a:endParaRPr>
          </a:p>
        </p:txBody>
      </p:sp>
    </p:spTree>
    <p:extLst>
      <p:ext uri="{BB962C8B-B14F-4D97-AF65-F5344CB8AC3E}">
        <p14:creationId xmlns:p14="http://schemas.microsoft.com/office/powerpoint/2010/main" val="27366659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File(/Directory) Operations</a:t>
            </a:r>
          </a:p>
        </p:txBody>
      </p:sp>
      <p:pic>
        <p:nvPicPr>
          <p:cNvPr id="7" name="Picture 6" descr="A diagram of a diagram&#10;&#10;Description automatically generated">
            <a:extLst>
              <a:ext uri="{FF2B5EF4-FFF2-40B4-BE49-F238E27FC236}">
                <a16:creationId xmlns:a16="http://schemas.microsoft.com/office/drawing/2014/main" id="{F581F766-03DB-9DCB-E898-F63A3DF81A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447800"/>
            <a:ext cx="9144000" cy="3399956"/>
          </a:xfrm>
          <a:prstGeom prst="rect">
            <a:avLst/>
          </a:prstGeom>
        </p:spPr>
      </p:pic>
      <p:sp>
        <p:nvSpPr>
          <p:cNvPr id="9" name="object 2">
            <a:extLst>
              <a:ext uri="{FF2B5EF4-FFF2-40B4-BE49-F238E27FC236}">
                <a16:creationId xmlns:a16="http://schemas.microsoft.com/office/drawing/2014/main" id="{A3132881-0F63-1C96-4794-C9126A0486C3}"/>
              </a:ext>
            </a:extLst>
          </p:cNvPr>
          <p:cNvSpPr txBox="1">
            <a:spLocks/>
          </p:cNvSpPr>
          <p:nvPr/>
        </p:nvSpPr>
        <p:spPr>
          <a:xfrm>
            <a:off x="214263" y="4800600"/>
            <a:ext cx="8624937" cy="116955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For Further Exploration – </a:t>
            </a:r>
          </a:p>
          <a:p>
            <a:pPr algn="l"/>
            <a:r>
              <a:rPr lang="en-US" sz="1300" dirty="0">
                <a:hlinkClick r:id="rId8"/>
              </a:rPr>
              <a:t>Reading large text files with streams in C# - Stack Overflow</a:t>
            </a:r>
            <a:endParaRPr lang="en-US" sz="1300" dirty="0"/>
          </a:p>
          <a:p>
            <a:pPr algn="l"/>
            <a:r>
              <a:rPr lang="en-IN" sz="1300" dirty="0">
                <a:hlinkClick r:id="rId9"/>
              </a:rPr>
              <a:t>System.IO Namespace | Microsoft Learn</a:t>
            </a:r>
            <a:endParaRPr lang="en-IN" sz="1300" dirty="0"/>
          </a:p>
          <a:p>
            <a:pPr algn="l"/>
            <a:r>
              <a:rPr lang="en-IN" sz="1300" dirty="0" err="1">
                <a:hlinkClick r:id="rId10"/>
              </a:rPr>
              <a:t>Environment.SpecialFolder</a:t>
            </a:r>
            <a:r>
              <a:rPr lang="en-IN" sz="1300" dirty="0">
                <a:hlinkClick r:id="rId10"/>
              </a:rPr>
              <a:t> Enum (System) | Microsoft Learn</a:t>
            </a:r>
            <a:endParaRPr lang="en-IN" sz="1300" dirty="0"/>
          </a:p>
          <a:p>
            <a:pPr algn="l"/>
            <a:r>
              <a:rPr lang="en-US" sz="1300" dirty="0">
                <a:hlinkClick r:id="rId11"/>
              </a:rPr>
              <a:t>Memory-Mapped Files - .NET | Microsoft Learn</a:t>
            </a:r>
            <a:endParaRPr lang="en-US" sz="1300" kern="0" spc="-220" dirty="0">
              <a:solidFill>
                <a:schemeClr val="accent2"/>
              </a:solidFill>
            </a:endParaRPr>
          </a:p>
        </p:txBody>
      </p:sp>
    </p:spTree>
    <p:extLst>
      <p:ext uri="{BB962C8B-B14F-4D97-AF65-F5344CB8AC3E}">
        <p14:creationId xmlns:p14="http://schemas.microsoft.com/office/powerpoint/2010/main" val="23876729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4216728768"/>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The OSI model">
            <a:extLst>
              <a:ext uri="{FF2B5EF4-FFF2-40B4-BE49-F238E27FC236}">
                <a16:creationId xmlns:a16="http://schemas.microsoft.com/office/drawing/2014/main" id="{AB99D286-C4EA-C983-1981-2E275519F6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300" y="1600200"/>
            <a:ext cx="8792500" cy="3505200"/>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a:extLst>
              <a:ext uri="{FF2B5EF4-FFF2-40B4-BE49-F238E27FC236}">
                <a16:creationId xmlns:a16="http://schemas.microsoft.com/office/drawing/2014/main" id="{6FC016BF-DA09-A4E1-ADFF-F18B6DE25179}"/>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OSI Model</a:t>
            </a:r>
          </a:p>
        </p:txBody>
      </p:sp>
      <p:sp>
        <p:nvSpPr>
          <p:cNvPr id="8" name="object 2">
            <a:extLst>
              <a:ext uri="{FF2B5EF4-FFF2-40B4-BE49-F238E27FC236}">
                <a16:creationId xmlns:a16="http://schemas.microsoft.com/office/drawing/2014/main" id="{9A2D15C7-C2BF-F2BC-7818-EB9F56BE3BEB}"/>
              </a:ext>
            </a:extLst>
          </p:cNvPr>
          <p:cNvSpPr txBox="1">
            <a:spLocks/>
          </p:cNvSpPr>
          <p:nvPr/>
        </p:nvSpPr>
        <p:spPr>
          <a:xfrm>
            <a:off x="152400" y="5040868"/>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For Further Exploration – </a:t>
            </a:r>
          </a:p>
          <a:p>
            <a:pPr algn="l"/>
            <a:r>
              <a:rPr lang="en-US" sz="1500" dirty="0">
                <a:hlinkClick r:id="rId8"/>
              </a:rPr>
              <a:t>In the OSI layers, in what format would the data or message be in each layer? - Quora</a:t>
            </a:r>
            <a:endParaRPr lang="en-US" sz="1500" kern="0" spc="-220" dirty="0">
              <a:solidFill>
                <a:schemeClr val="accent2"/>
              </a:solidFill>
            </a:endParaRPr>
          </a:p>
        </p:txBody>
      </p:sp>
    </p:spTree>
    <p:extLst>
      <p:ext uri="{BB962C8B-B14F-4D97-AF65-F5344CB8AC3E}">
        <p14:creationId xmlns:p14="http://schemas.microsoft.com/office/powerpoint/2010/main" val="40537342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6FC016BF-DA09-A4E1-ADFF-F18B6DE25179}"/>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.NET Network Architecture</a:t>
            </a:r>
          </a:p>
        </p:txBody>
      </p:sp>
      <p:pic>
        <p:nvPicPr>
          <p:cNvPr id="2050" name="Picture 2" descr="16. Networking - C# 10 in a Nutshell [Book]">
            <a:extLst>
              <a:ext uri="{FF2B5EF4-FFF2-40B4-BE49-F238E27FC236}">
                <a16:creationId xmlns:a16="http://schemas.microsoft.com/office/drawing/2014/main" id="{92CBE633-2FAC-02EF-F826-D3D264A9D4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570420"/>
            <a:ext cx="9144000" cy="2382540"/>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2">
            <a:extLst>
              <a:ext uri="{FF2B5EF4-FFF2-40B4-BE49-F238E27FC236}">
                <a16:creationId xmlns:a16="http://schemas.microsoft.com/office/drawing/2014/main" id="{29E09F96-7F09-1020-42E2-28E2EE5127C9}"/>
              </a:ext>
            </a:extLst>
          </p:cNvPr>
          <p:cNvSpPr txBox="1">
            <a:spLocks/>
          </p:cNvSpPr>
          <p:nvPr/>
        </p:nvSpPr>
        <p:spPr>
          <a:xfrm>
            <a:off x="76200" y="4038600"/>
            <a:ext cx="8624937" cy="190821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For Further Exploration – </a:t>
            </a:r>
          </a:p>
          <a:p>
            <a:pPr algn="l"/>
            <a:r>
              <a:rPr lang="en-IN" sz="1000" dirty="0">
                <a:hlinkClick r:id="rId8"/>
              </a:rPr>
              <a:t>HTTP1 vs HTTP2 vs HTTP3 - A Deep Dive</a:t>
            </a:r>
            <a:endParaRPr lang="en-US" sz="1000" kern="0" spc="-220" dirty="0">
              <a:solidFill>
                <a:schemeClr val="accent2"/>
              </a:solidFill>
            </a:endParaRPr>
          </a:p>
          <a:p>
            <a:pPr algn="l"/>
            <a:r>
              <a:rPr lang="en-IN" sz="1000" dirty="0">
                <a:hlinkClick r:id="rId9"/>
              </a:rPr>
              <a:t>TCP vs UDP | LinkedIn</a:t>
            </a:r>
            <a:endParaRPr lang="en-IN" sz="1000" dirty="0"/>
          </a:p>
          <a:p>
            <a:pPr algn="l"/>
            <a:r>
              <a:rPr lang="pt-BR" sz="1000" dirty="0">
                <a:hlinkClick r:id="rId10"/>
              </a:rPr>
              <a:t>Reliable User Datagram Protocol – Wikipedia</a:t>
            </a:r>
            <a:endParaRPr lang="pt-BR" sz="1000" dirty="0"/>
          </a:p>
          <a:p>
            <a:pPr algn="l"/>
            <a:r>
              <a:rPr lang="en-US" sz="1000" dirty="0">
                <a:hlinkClick r:id="rId11"/>
              </a:rPr>
              <a:t>sockets - What do you use when you need reliable UDP? - Stack Overflow</a:t>
            </a:r>
            <a:endParaRPr lang="en-IN" sz="1000" dirty="0"/>
          </a:p>
          <a:p>
            <a:pPr algn="l"/>
            <a:r>
              <a:rPr lang="en-US" sz="1000" dirty="0">
                <a:hlinkClick r:id="rId12"/>
              </a:rPr>
              <a:t>GitHub - </a:t>
            </a:r>
            <a:r>
              <a:rPr lang="en-US" sz="1000" dirty="0" err="1">
                <a:hlinkClick r:id="rId12"/>
              </a:rPr>
              <a:t>VasanthVanan</a:t>
            </a:r>
            <a:r>
              <a:rPr lang="en-US" sz="1000" dirty="0">
                <a:hlinkClick r:id="rId12"/>
              </a:rPr>
              <a:t>/computer-networking-top-down-approach-notes</a:t>
            </a:r>
            <a:endParaRPr lang="en-US" sz="1000" dirty="0"/>
          </a:p>
          <a:p>
            <a:pPr algn="l"/>
            <a:r>
              <a:rPr lang="en-US" sz="1000" dirty="0">
                <a:hlinkClick r:id="rId13"/>
              </a:rPr>
              <a:t>GitHub - </a:t>
            </a:r>
            <a:r>
              <a:rPr lang="en-US" sz="1000" dirty="0" err="1">
                <a:hlinkClick r:id="rId13"/>
              </a:rPr>
              <a:t>PacktPublishing</a:t>
            </a:r>
            <a:r>
              <a:rPr lang="en-US" sz="1000" dirty="0">
                <a:hlinkClick r:id="rId13"/>
              </a:rPr>
              <a:t>/Hands-On-Network-Programming-with-CSharp-and-.NET-Core</a:t>
            </a:r>
            <a:endParaRPr lang="en-US" sz="1000" dirty="0"/>
          </a:p>
          <a:p>
            <a:pPr algn="l"/>
            <a:r>
              <a:rPr lang="nl-NL" sz="1000" dirty="0">
                <a:hlinkClick r:id="rId14"/>
              </a:rPr>
              <a:t>Network programming in .NET - .NET | Microsoft Learn</a:t>
            </a:r>
            <a:endParaRPr lang="nl-NL" sz="1000" dirty="0"/>
          </a:p>
          <a:p>
            <a:pPr algn="l"/>
            <a:r>
              <a:rPr lang="en-US" sz="1000" dirty="0">
                <a:hlinkClick r:id="rId15"/>
              </a:rPr>
              <a:t>High Performance Browser Networking (O'Reilly)</a:t>
            </a:r>
            <a:endParaRPr lang="en-US" sz="1000" dirty="0"/>
          </a:p>
          <a:p>
            <a:pPr algn="l"/>
            <a:r>
              <a:rPr lang="en-US" sz="1000" dirty="0">
                <a:hlinkClick r:id="rId16"/>
              </a:rPr>
              <a:t>What Is Checksum? Guide to Learn Checksum | Simplilearn</a:t>
            </a:r>
            <a:endParaRPr lang="en-US" sz="1000" dirty="0"/>
          </a:p>
          <a:p>
            <a:pPr algn="l"/>
            <a:r>
              <a:rPr lang="en-IN" sz="1000" dirty="0">
                <a:hlinkClick r:id="rId17"/>
              </a:rPr>
              <a:t>debugging - Wireshark vs Firebug vs Fiddler - pros and cons? - Stack Overflow</a:t>
            </a:r>
            <a:endParaRPr lang="en-US" sz="1000" kern="0" spc="-220" dirty="0">
              <a:solidFill>
                <a:schemeClr val="accent2"/>
              </a:solidFill>
            </a:endParaRPr>
          </a:p>
        </p:txBody>
      </p:sp>
    </p:spTree>
    <p:extLst>
      <p:ext uri="{BB962C8B-B14F-4D97-AF65-F5344CB8AC3E}">
        <p14:creationId xmlns:p14="http://schemas.microsoft.com/office/powerpoint/2010/main" val="17585251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731429072"/>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9" name="object 2">
            <a:extLst>
              <a:ext uri="{FF2B5EF4-FFF2-40B4-BE49-F238E27FC236}">
                <a16:creationId xmlns:a16="http://schemas.microsoft.com/office/drawing/2014/main" id="{828BD314-E83B-C54B-CC9C-7215903F8FA2}"/>
              </a:ext>
            </a:extLst>
          </p:cNvPr>
          <p:cNvSpPr txBox="1">
            <a:spLocks/>
          </p:cNvSpPr>
          <p:nvPr/>
        </p:nvSpPr>
        <p:spPr>
          <a:xfrm>
            <a:off x="228600" y="1447800"/>
            <a:ext cx="8624937" cy="123110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600" kern="0" spc="-220" dirty="0">
                <a:solidFill>
                  <a:schemeClr val="accent2"/>
                </a:solidFill>
              </a:rPr>
              <a:t>Ways to access Type Object in .NET - </a:t>
            </a:r>
          </a:p>
          <a:p>
            <a:pPr algn="l"/>
            <a:r>
              <a:rPr lang="en-US" sz="1600" kern="0" spc="-220" dirty="0" err="1">
                <a:solidFill>
                  <a:schemeClr val="accent6"/>
                </a:solidFill>
              </a:rPr>
              <a:t>SomeClassInstance.GetType</a:t>
            </a:r>
            <a:r>
              <a:rPr lang="en-US" sz="1600" kern="0" spc="-220" dirty="0">
                <a:solidFill>
                  <a:schemeClr val="accent6"/>
                </a:solidFill>
              </a:rPr>
              <a:t>()</a:t>
            </a:r>
          </a:p>
          <a:p>
            <a:pPr algn="l"/>
            <a:r>
              <a:rPr lang="en-US" sz="1600" kern="0" spc="-220" dirty="0" err="1">
                <a:solidFill>
                  <a:schemeClr val="accent6"/>
                </a:solidFill>
              </a:rPr>
              <a:t>typeof</a:t>
            </a:r>
            <a:r>
              <a:rPr lang="en-US" sz="1600" kern="0" spc="-220" dirty="0">
                <a:solidFill>
                  <a:schemeClr val="accent6"/>
                </a:solidFill>
              </a:rPr>
              <a:t>(</a:t>
            </a:r>
            <a:r>
              <a:rPr lang="en-US" sz="1600" kern="0" spc="-220" dirty="0" err="1">
                <a:solidFill>
                  <a:schemeClr val="accent6"/>
                </a:solidFill>
              </a:rPr>
              <a:t>SomeClass</a:t>
            </a:r>
            <a:r>
              <a:rPr lang="en-US" sz="1600" kern="0" spc="-220" dirty="0">
                <a:solidFill>
                  <a:schemeClr val="accent6"/>
                </a:solidFill>
              </a:rPr>
              <a:t>)</a:t>
            </a:r>
          </a:p>
          <a:p>
            <a:pPr algn="l"/>
            <a:r>
              <a:rPr lang="en-US" sz="1600" kern="0" spc="-220" dirty="0" err="1">
                <a:solidFill>
                  <a:schemeClr val="accent6"/>
                </a:solidFill>
              </a:rPr>
              <a:t>Assembly.GetType</a:t>
            </a:r>
            <a:r>
              <a:rPr lang="en-US" sz="1600" kern="0" spc="-220" dirty="0">
                <a:solidFill>
                  <a:schemeClr val="accent6"/>
                </a:solidFill>
              </a:rPr>
              <a:t>(“</a:t>
            </a:r>
            <a:r>
              <a:rPr lang="en-US" sz="1600" kern="0" spc="-220" dirty="0" err="1">
                <a:solidFill>
                  <a:schemeClr val="accent6"/>
                </a:solidFill>
              </a:rPr>
              <a:t>SomeClass</a:t>
            </a:r>
            <a:r>
              <a:rPr lang="en-US" sz="1600" kern="0" spc="-220" dirty="0">
                <a:solidFill>
                  <a:schemeClr val="accent6"/>
                </a:solidFill>
              </a:rPr>
              <a:t>”)</a:t>
            </a:r>
          </a:p>
          <a:p>
            <a:pPr algn="l"/>
            <a:r>
              <a:rPr lang="en-US" sz="1600" kern="0" spc="-220" dirty="0" err="1">
                <a:solidFill>
                  <a:schemeClr val="accent6"/>
                </a:solidFill>
              </a:rPr>
              <a:t>Type.GetType</a:t>
            </a:r>
            <a:r>
              <a:rPr lang="en-US" sz="1600" kern="0" spc="-220" dirty="0">
                <a:solidFill>
                  <a:schemeClr val="accent6"/>
                </a:solidFill>
              </a:rPr>
              <a:t>(“</a:t>
            </a:r>
            <a:r>
              <a:rPr lang="en-US" sz="1600" kern="0" spc="-220" dirty="0" err="1">
                <a:solidFill>
                  <a:schemeClr val="accent6"/>
                </a:solidFill>
              </a:rPr>
              <a:t>SomeClass</a:t>
            </a:r>
            <a:r>
              <a:rPr lang="en-US" sz="1600" kern="0" spc="-220" dirty="0">
                <a:solidFill>
                  <a:schemeClr val="accent6"/>
                </a:solidFill>
              </a:rPr>
              <a:t>”)</a:t>
            </a:r>
          </a:p>
        </p:txBody>
      </p:sp>
      <p:sp>
        <p:nvSpPr>
          <p:cNvPr id="15" name="object 2">
            <a:extLst>
              <a:ext uri="{FF2B5EF4-FFF2-40B4-BE49-F238E27FC236}">
                <a16:creationId xmlns:a16="http://schemas.microsoft.com/office/drawing/2014/main" id="{1AFB8A0D-5143-550A-113A-7CA51F9DAE29}"/>
              </a:ext>
            </a:extLst>
          </p:cNvPr>
          <p:cNvSpPr txBox="1">
            <a:spLocks/>
          </p:cNvSpPr>
          <p:nvPr/>
        </p:nvSpPr>
        <p:spPr>
          <a:xfrm>
            <a:off x="427700" y="12510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16" name="object 2">
            <a:extLst>
              <a:ext uri="{FF2B5EF4-FFF2-40B4-BE49-F238E27FC236}">
                <a16:creationId xmlns:a16="http://schemas.microsoft.com/office/drawing/2014/main" id="{35559102-A832-4CCB-0B4E-874C1D7C477D}"/>
              </a:ext>
            </a:extLst>
          </p:cNvPr>
          <p:cNvSpPr txBox="1">
            <a:spLocks/>
          </p:cNvSpPr>
          <p:nvPr/>
        </p:nvSpPr>
        <p:spPr>
          <a:xfrm>
            <a:off x="228600" y="1066800"/>
            <a:ext cx="8624937" cy="307777"/>
          </a:xfrm>
          <a:prstGeom prst="rect">
            <a:avLst/>
          </a:prstGeom>
        </p:spPr>
        <p:txBody>
          <a:bodyPr vert="horz" wrap="square" lIns="0" tIns="0" rIns="0" bIns="0" rtlCol="0">
            <a:spAutoFit/>
          </a:bodyPr>
          <a:lstStyle>
            <a:defPPr>
              <a:defRPr lang="en-US"/>
            </a:defPPr>
            <a:lvl1pPr>
              <a:defRPr sz="2000" b="1" i="0" kern="0" spc="-220">
                <a:solidFill>
                  <a:schemeClr val="accent6"/>
                </a:solidFill>
                <a:latin typeface="Lucida Sans"/>
                <a:ea typeface="+mj-ea"/>
                <a:cs typeface="Lucida Sans"/>
              </a:defRPr>
            </a:lvl1pPr>
          </a:lstStyle>
          <a:p>
            <a:r>
              <a:rPr lang="en-US" dirty="0"/>
              <a:t>Reflection is just a way of investigating(/invoking) objects during run-time</a:t>
            </a:r>
          </a:p>
        </p:txBody>
      </p:sp>
      <p:sp>
        <p:nvSpPr>
          <p:cNvPr id="17" name="object 2">
            <a:extLst>
              <a:ext uri="{FF2B5EF4-FFF2-40B4-BE49-F238E27FC236}">
                <a16:creationId xmlns:a16="http://schemas.microsoft.com/office/drawing/2014/main" id="{645C2705-F430-35BF-4F68-45D98844968C}"/>
              </a:ext>
            </a:extLst>
          </p:cNvPr>
          <p:cNvSpPr txBox="1">
            <a:spLocks/>
          </p:cNvSpPr>
          <p:nvPr/>
        </p:nvSpPr>
        <p:spPr>
          <a:xfrm>
            <a:off x="223520" y="3716178"/>
            <a:ext cx="8624937" cy="240065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Some Reflection Use Cases –</a:t>
            </a:r>
            <a:r>
              <a:rPr lang="en-US" sz="2000" kern="0" spc="-220" dirty="0">
                <a:solidFill>
                  <a:schemeClr val="accent6"/>
                </a:solidFill>
              </a:rPr>
              <a:t> </a:t>
            </a:r>
          </a:p>
          <a:p>
            <a:pPr marL="457200" indent="-457200" algn="l">
              <a:buAutoNum type="arabicParenR"/>
            </a:pPr>
            <a:r>
              <a:rPr lang="en-US" sz="1700" kern="0" spc="-220" dirty="0">
                <a:solidFill>
                  <a:schemeClr val="accent6"/>
                </a:solidFill>
              </a:rPr>
              <a:t>To execute a private member(/get/set) of the class</a:t>
            </a:r>
          </a:p>
          <a:p>
            <a:pPr marL="457200" indent="-457200" algn="l">
              <a:buAutoNum type="arabicParenR"/>
            </a:pPr>
            <a:r>
              <a:rPr lang="en-US" sz="1700" kern="0" spc="-220" dirty="0">
                <a:solidFill>
                  <a:schemeClr val="accent6"/>
                </a:solidFill>
              </a:rPr>
              <a:t>Determining dependencies of an assembly </a:t>
            </a:r>
          </a:p>
          <a:p>
            <a:pPr marL="457200" indent="-457200" algn="l">
              <a:buAutoNum type="arabicParenR"/>
            </a:pPr>
            <a:r>
              <a:rPr lang="en-US" sz="1700" kern="0" spc="-220" dirty="0">
                <a:solidFill>
                  <a:schemeClr val="accent6"/>
                </a:solidFill>
              </a:rPr>
              <a:t>Location types which conform to an interface, derive from a base / abstract class, and searching for members by attributes</a:t>
            </a:r>
          </a:p>
          <a:p>
            <a:pPr marL="457200" indent="-457200" algn="l">
              <a:buAutoNum type="arabicParenR"/>
            </a:pPr>
            <a:r>
              <a:rPr lang="en-US" sz="1700" kern="0" spc="-220" dirty="0">
                <a:solidFill>
                  <a:schemeClr val="accent6"/>
                </a:solidFill>
              </a:rPr>
              <a:t>Building Unit Testing, Mocking &amp; BDD Frameworks</a:t>
            </a:r>
          </a:p>
          <a:p>
            <a:pPr marL="457200" indent="-457200" algn="l">
              <a:buAutoNum type="arabicParenR"/>
            </a:pPr>
            <a:r>
              <a:rPr lang="en-US" sz="1700" kern="0" spc="-220" dirty="0">
                <a:solidFill>
                  <a:schemeClr val="accent6"/>
                </a:solidFill>
              </a:rPr>
              <a:t>Building Code Analysis Tools</a:t>
            </a:r>
          </a:p>
          <a:p>
            <a:pPr marL="457200" indent="-457200" algn="l">
              <a:buAutoNum type="arabicParenR"/>
            </a:pPr>
            <a:r>
              <a:rPr lang="en-US" sz="1700" kern="0" spc="-220" dirty="0">
                <a:solidFill>
                  <a:schemeClr val="accent6"/>
                </a:solidFill>
              </a:rPr>
              <a:t>Building </a:t>
            </a:r>
            <a:r>
              <a:rPr lang="en-US" sz="1700" kern="0" spc="-220" dirty="0" err="1">
                <a:solidFill>
                  <a:schemeClr val="accent6"/>
                </a:solidFill>
              </a:rPr>
              <a:t>AoP</a:t>
            </a:r>
            <a:r>
              <a:rPr lang="en-US" sz="1700" kern="0" spc="-220" dirty="0">
                <a:solidFill>
                  <a:schemeClr val="accent6"/>
                </a:solidFill>
              </a:rPr>
              <a:t> Frameworks</a:t>
            </a:r>
          </a:p>
          <a:p>
            <a:pPr algn="l"/>
            <a:r>
              <a:rPr lang="en-US" sz="1700" kern="0" spc="-220" dirty="0">
                <a:solidFill>
                  <a:schemeClr val="accent6"/>
                </a:solidFill>
              </a:rPr>
              <a:t> </a:t>
            </a:r>
          </a:p>
        </p:txBody>
      </p:sp>
      <p:sp>
        <p:nvSpPr>
          <p:cNvPr id="18" name="object 2">
            <a:extLst>
              <a:ext uri="{FF2B5EF4-FFF2-40B4-BE49-F238E27FC236}">
                <a16:creationId xmlns:a16="http://schemas.microsoft.com/office/drawing/2014/main" id="{574A55A2-46BC-9297-CF78-70418BC72285}"/>
              </a:ext>
            </a:extLst>
          </p:cNvPr>
          <p:cNvSpPr txBox="1">
            <a:spLocks/>
          </p:cNvSpPr>
          <p:nvPr/>
        </p:nvSpPr>
        <p:spPr>
          <a:xfrm>
            <a:off x="228600" y="296287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Reflection Overview –</a:t>
            </a:r>
          </a:p>
          <a:p>
            <a:pPr algn="l"/>
            <a:r>
              <a:rPr lang="en-IN" sz="1500" dirty="0">
                <a:hlinkClick r:id="rId7"/>
              </a:rPr>
              <a:t>Reflection Overview | Microsoft Learn</a:t>
            </a:r>
            <a:endParaRPr lang="en-US" sz="1500" kern="0" spc="-220" dirty="0">
              <a:solidFill>
                <a:schemeClr val="accent6"/>
              </a:solidFill>
            </a:endParaRPr>
          </a:p>
        </p:txBody>
      </p:sp>
    </p:spTree>
    <p:extLst>
      <p:ext uri="{BB962C8B-B14F-4D97-AF65-F5344CB8AC3E}">
        <p14:creationId xmlns:p14="http://schemas.microsoft.com/office/powerpoint/2010/main" val="31128724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7" name="object 2">
            <a:extLst>
              <a:ext uri="{FF2B5EF4-FFF2-40B4-BE49-F238E27FC236}">
                <a16:creationId xmlns:a16="http://schemas.microsoft.com/office/drawing/2014/main" id="{D535D12B-8583-E196-371F-2A181464BA07}"/>
              </a:ext>
            </a:extLst>
          </p:cNvPr>
          <p:cNvSpPr txBox="1">
            <a:spLocks/>
          </p:cNvSpPr>
          <p:nvPr/>
        </p:nvSpPr>
        <p:spPr>
          <a:xfrm>
            <a:off x="259531" y="1143000"/>
            <a:ext cx="8624937" cy="92333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Code Generation Usage –</a:t>
            </a:r>
          </a:p>
          <a:p>
            <a:pPr algn="l"/>
            <a:r>
              <a:rPr lang="en-US" sz="2000" kern="0" spc="-220" dirty="0">
                <a:solidFill>
                  <a:schemeClr val="accent6"/>
                </a:solidFill>
              </a:rPr>
              <a:t>Create a class from scratch at runtime</a:t>
            </a:r>
          </a:p>
          <a:p>
            <a:pPr algn="l"/>
            <a:r>
              <a:rPr lang="en-US" sz="2000" kern="0" spc="-220" dirty="0">
                <a:solidFill>
                  <a:schemeClr val="accent6"/>
                </a:solidFill>
              </a:rPr>
              <a:t>IL Rewriting(e.g. add[/modify] a member  to[/of]  class) </a:t>
            </a:r>
          </a:p>
        </p:txBody>
      </p:sp>
      <p:sp>
        <p:nvSpPr>
          <p:cNvPr id="12" name="object 2">
            <a:extLst>
              <a:ext uri="{FF2B5EF4-FFF2-40B4-BE49-F238E27FC236}">
                <a16:creationId xmlns:a16="http://schemas.microsoft.com/office/drawing/2014/main" id="{D56D2923-4278-64B6-69DA-C95EA477AB81}"/>
              </a:ext>
            </a:extLst>
          </p:cNvPr>
          <p:cNvSpPr txBox="1">
            <a:spLocks/>
          </p:cNvSpPr>
          <p:nvPr/>
        </p:nvSpPr>
        <p:spPr>
          <a:xfrm>
            <a:off x="290463" y="2514600"/>
            <a:ext cx="8624937" cy="215443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Code Generation Techniques in C# –</a:t>
            </a:r>
          </a:p>
          <a:p>
            <a:pPr algn="l"/>
            <a:r>
              <a:rPr lang="en-US" sz="2000" kern="0" spc="-220" dirty="0">
                <a:solidFill>
                  <a:schemeClr val="accent6"/>
                </a:solidFill>
              </a:rPr>
              <a:t>T4 Template </a:t>
            </a:r>
          </a:p>
          <a:p>
            <a:pPr algn="l"/>
            <a:r>
              <a:rPr lang="en-US" sz="2000" kern="0" spc="-220" dirty="0" err="1">
                <a:solidFill>
                  <a:schemeClr val="accent6"/>
                </a:solidFill>
              </a:rPr>
              <a:t>CodeDom</a:t>
            </a:r>
            <a:endParaRPr lang="en-US" sz="2000" kern="0" spc="-220" dirty="0">
              <a:solidFill>
                <a:schemeClr val="accent6"/>
              </a:solidFill>
            </a:endParaRPr>
          </a:p>
          <a:p>
            <a:pPr algn="l"/>
            <a:r>
              <a:rPr lang="en-US" sz="2000" kern="0" spc="-220" dirty="0" err="1">
                <a:solidFill>
                  <a:schemeClr val="accent6"/>
                </a:solidFill>
              </a:rPr>
              <a:t>Reflection.Emit</a:t>
            </a:r>
            <a:endParaRPr lang="en-US" sz="2000" kern="0" spc="-220" dirty="0">
              <a:solidFill>
                <a:schemeClr val="accent6"/>
              </a:solidFill>
            </a:endParaRPr>
          </a:p>
          <a:p>
            <a:pPr algn="l"/>
            <a:r>
              <a:rPr lang="en-US" sz="2000" kern="0" spc="-220" dirty="0" err="1">
                <a:solidFill>
                  <a:schemeClr val="accent6"/>
                </a:solidFill>
              </a:rPr>
              <a:t>ExpressionTree</a:t>
            </a:r>
            <a:endParaRPr lang="en-US" sz="2000" kern="0" spc="-220" dirty="0">
              <a:solidFill>
                <a:schemeClr val="accent6"/>
              </a:solidFill>
            </a:endParaRPr>
          </a:p>
          <a:p>
            <a:pPr algn="l"/>
            <a:r>
              <a:rPr lang="en-US" sz="2000" kern="0" spc="-220" dirty="0">
                <a:solidFill>
                  <a:schemeClr val="accent6"/>
                </a:solidFill>
              </a:rPr>
              <a:t>Roslyn API/Source Generators</a:t>
            </a:r>
          </a:p>
          <a:p>
            <a:r>
              <a:rPr lang="en-US" sz="2000" kern="0" spc="-220" dirty="0">
                <a:solidFill>
                  <a:schemeClr val="accent6"/>
                </a:solidFill>
              </a:rPr>
              <a:t>Code Snippets</a:t>
            </a:r>
          </a:p>
        </p:txBody>
      </p:sp>
    </p:spTree>
    <p:extLst>
      <p:ext uri="{BB962C8B-B14F-4D97-AF65-F5344CB8AC3E}">
        <p14:creationId xmlns:p14="http://schemas.microsoft.com/office/powerpoint/2010/main" val="24093382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7" name="object 2">
            <a:extLst>
              <a:ext uri="{FF2B5EF4-FFF2-40B4-BE49-F238E27FC236}">
                <a16:creationId xmlns:a16="http://schemas.microsoft.com/office/drawing/2014/main" id="{D535D12B-8583-E196-371F-2A181464BA07}"/>
              </a:ext>
            </a:extLst>
          </p:cNvPr>
          <p:cNvSpPr txBox="1">
            <a:spLocks/>
          </p:cNvSpPr>
          <p:nvPr/>
        </p:nvSpPr>
        <p:spPr>
          <a:xfrm>
            <a:off x="259531" y="2514600"/>
            <a:ext cx="8624937" cy="100027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T4 Template – </a:t>
            </a:r>
          </a:p>
          <a:p>
            <a:pPr algn="l"/>
            <a:r>
              <a:rPr lang="en-IN" sz="1500" dirty="0">
                <a:hlinkClick r:id="rId7"/>
              </a:rPr>
              <a:t>T4 (Text Template Transformation Toolkit) Code Generation - Best Kept Visual Studio Secret - Scott Hanselman's Blog</a:t>
            </a:r>
            <a:endParaRPr lang="en-IN" sz="1500" dirty="0"/>
          </a:p>
          <a:p>
            <a:pPr algn="l"/>
            <a:r>
              <a:rPr lang="en-IN" sz="1500" dirty="0">
                <a:hlinkClick r:id="rId8"/>
              </a:rPr>
              <a:t>Free </a:t>
            </a:r>
            <a:r>
              <a:rPr lang="en-IN" sz="1500" dirty="0" err="1">
                <a:hlinkClick r:id="rId8"/>
              </a:rPr>
              <a:t>Ebook</a:t>
            </a:r>
            <a:r>
              <a:rPr lang="en-IN" sz="1500" dirty="0">
                <a:hlinkClick r:id="rId8"/>
              </a:rPr>
              <a:t> - T4 Succinctly</a:t>
            </a:r>
            <a:endParaRPr lang="en-US" sz="1500" kern="0" spc="-220" dirty="0">
              <a:solidFill>
                <a:schemeClr val="accent6"/>
              </a:solidFill>
            </a:endParaRPr>
          </a:p>
        </p:txBody>
      </p:sp>
      <p:sp>
        <p:nvSpPr>
          <p:cNvPr id="8" name="object 2">
            <a:extLst>
              <a:ext uri="{FF2B5EF4-FFF2-40B4-BE49-F238E27FC236}">
                <a16:creationId xmlns:a16="http://schemas.microsoft.com/office/drawing/2014/main" id="{7E984E95-18AC-C9AF-E30F-600A73733F04}"/>
              </a:ext>
            </a:extLst>
          </p:cNvPr>
          <p:cNvSpPr txBox="1">
            <a:spLocks/>
          </p:cNvSpPr>
          <p:nvPr/>
        </p:nvSpPr>
        <p:spPr>
          <a:xfrm>
            <a:off x="290463" y="3789402"/>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err="1">
                <a:solidFill>
                  <a:schemeClr val="accent2"/>
                </a:solidFill>
              </a:rPr>
              <a:t>CodeDom</a:t>
            </a:r>
            <a:r>
              <a:rPr lang="en-US" sz="2000" kern="0" spc="-220" dirty="0">
                <a:solidFill>
                  <a:schemeClr val="accent2"/>
                </a:solidFill>
              </a:rPr>
              <a:t> – </a:t>
            </a:r>
          </a:p>
          <a:p>
            <a:pPr algn="l"/>
            <a:r>
              <a:rPr lang="en-US" sz="1500" dirty="0" err="1">
                <a:hlinkClick r:id="rId9"/>
              </a:rPr>
              <a:t>CodeDOM</a:t>
            </a:r>
            <a:r>
              <a:rPr lang="en-US" sz="1500" dirty="0">
                <a:hlinkClick r:id="rId9"/>
              </a:rPr>
              <a:t> Go Kit: The </a:t>
            </a:r>
            <a:r>
              <a:rPr lang="en-US" sz="1500" dirty="0" err="1">
                <a:hlinkClick r:id="rId9"/>
              </a:rPr>
              <a:t>CodeDOM</a:t>
            </a:r>
            <a:r>
              <a:rPr lang="en-US" sz="1500" dirty="0">
                <a:hlinkClick r:id="rId9"/>
              </a:rPr>
              <a:t> is Dead, Long Live the </a:t>
            </a:r>
            <a:r>
              <a:rPr lang="en-US" sz="1500" dirty="0" err="1">
                <a:hlinkClick r:id="rId9"/>
              </a:rPr>
              <a:t>CodeDOM</a:t>
            </a:r>
            <a:r>
              <a:rPr lang="en-US" sz="1500" dirty="0">
                <a:hlinkClick r:id="rId9"/>
              </a:rPr>
              <a:t>- </a:t>
            </a:r>
            <a:r>
              <a:rPr lang="en-US" sz="1500" dirty="0" err="1">
                <a:hlinkClick r:id="rId9"/>
              </a:rPr>
              <a:t>CodeProject</a:t>
            </a:r>
            <a:endParaRPr lang="en-US" sz="1500" kern="0" spc="-220" dirty="0">
              <a:solidFill>
                <a:schemeClr val="accent6"/>
              </a:solidFill>
            </a:endParaRPr>
          </a:p>
        </p:txBody>
      </p:sp>
      <p:sp>
        <p:nvSpPr>
          <p:cNvPr id="12" name="object 2">
            <a:extLst>
              <a:ext uri="{FF2B5EF4-FFF2-40B4-BE49-F238E27FC236}">
                <a16:creationId xmlns:a16="http://schemas.microsoft.com/office/drawing/2014/main" id="{AF293615-44B2-8CC7-CD28-80D1D4699DCC}"/>
              </a:ext>
            </a:extLst>
          </p:cNvPr>
          <p:cNvSpPr txBox="1">
            <a:spLocks/>
          </p:cNvSpPr>
          <p:nvPr/>
        </p:nvSpPr>
        <p:spPr>
          <a:xfrm>
            <a:off x="301426" y="1125141"/>
            <a:ext cx="8624937" cy="100027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Code Generation Techniques Comparison –</a:t>
            </a:r>
          </a:p>
          <a:p>
            <a:pPr algn="l"/>
            <a:r>
              <a:rPr lang="en-IN" sz="1500" dirty="0">
                <a:hlinkClick r:id="rId10"/>
              </a:rPr>
              <a:t>Code Generation Technology-</a:t>
            </a:r>
            <a:r>
              <a:rPr lang="en-IN" sz="1500" dirty="0" err="1">
                <a:hlinkClick r:id="rId10"/>
              </a:rPr>
              <a:t>CodeDom</a:t>
            </a:r>
            <a:r>
              <a:rPr lang="en-IN" sz="1500" dirty="0">
                <a:hlinkClick r:id="rId10"/>
              </a:rPr>
              <a:t> VS T4</a:t>
            </a:r>
            <a:endParaRPr lang="en-IN" sz="1500" dirty="0"/>
          </a:p>
          <a:p>
            <a:pPr algn="l"/>
            <a:r>
              <a:rPr lang="en-IN" sz="1500" dirty="0" err="1">
                <a:hlinkClick r:id="rId11"/>
              </a:rPr>
              <a:t>c#</a:t>
            </a:r>
            <a:r>
              <a:rPr lang="en-IN" sz="1500" dirty="0">
                <a:hlinkClick r:id="rId11"/>
              </a:rPr>
              <a:t> - </a:t>
            </a:r>
            <a:r>
              <a:rPr lang="en-IN" sz="1500" dirty="0" err="1">
                <a:hlinkClick r:id="rId11"/>
              </a:rPr>
              <a:t>Reflection.Emit</a:t>
            </a:r>
            <a:r>
              <a:rPr lang="en-IN" sz="1500" dirty="0">
                <a:hlinkClick r:id="rId11"/>
              </a:rPr>
              <a:t> vs </a:t>
            </a:r>
            <a:r>
              <a:rPr lang="en-IN" sz="1500" dirty="0" err="1">
                <a:hlinkClick r:id="rId11"/>
              </a:rPr>
              <a:t>CodeDOM</a:t>
            </a:r>
            <a:r>
              <a:rPr lang="en-IN" sz="1500" dirty="0">
                <a:hlinkClick r:id="rId11"/>
              </a:rPr>
              <a:t> - Stack Overflow</a:t>
            </a:r>
            <a:endParaRPr lang="en-IN" sz="1500" dirty="0"/>
          </a:p>
          <a:p>
            <a:pPr algn="l"/>
            <a:r>
              <a:rPr lang="en-US" sz="1500" dirty="0">
                <a:hlinkClick r:id="rId12"/>
              </a:rPr>
              <a:t>Using Roslyn for Runtime Code Generation in Marten – The Shade Tree Developer</a:t>
            </a:r>
            <a:endParaRPr lang="en-US" sz="1500" kern="0" spc="-220" dirty="0">
              <a:solidFill>
                <a:schemeClr val="accent6"/>
              </a:solidFill>
            </a:endParaRPr>
          </a:p>
        </p:txBody>
      </p:sp>
      <p:sp>
        <p:nvSpPr>
          <p:cNvPr id="13" name="object 2">
            <a:extLst>
              <a:ext uri="{FF2B5EF4-FFF2-40B4-BE49-F238E27FC236}">
                <a16:creationId xmlns:a16="http://schemas.microsoft.com/office/drawing/2014/main" id="{481142E4-56BF-76C7-5A3D-8F588109C44A}"/>
              </a:ext>
            </a:extLst>
          </p:cNvPr>
          <p:cNvSpPr txBox="1">
            <a:spLocks/>
          </p:cNvSpPr>
          <p:nvPr/>
        </p:nvSpPr>
        <p:spPr>
          <a:xfrm>
            <a:off x="290463" y="457200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err="1">
                <a:solidFill>
                  <a:schemeClr val="accent2"/>
                </a:solidFill>
              </a:rPr>
              <a:t>Reflection.Emit</a:t>
            </a:r>
            <a:r>
              <a:rPr lang="en-US" sz="2000" kern="0" spc="-220" dirty="0">
                <a:solidFill>
                  <a:schemeClr val="accent2"/>
                </a:solidFill>
              </a:rPr>
              <a:t> –</a:t>
            </a:r>
            <a:r>
              <a:rPr lang="en-US" sz="2000" kern="0" spc="-220" dirty="0">
                <a:solidFill>
                  <a:schemeClr val="accent6"/>
                </a:solidFill>
              </a:rPr>
              <a:t> </a:t>
            </a:r>
          </a:p>
          <a:p>
            <a:pPr algn="l"/>
            <a:r>
              <a:rPr lang="en-US" sz="1500" dirty="0">
                <a:hlinkClick r:id="rId13"/>
              </a:rPr>
              <a:t>DOT NET TRICKS: DLR using </a:t>
            </a:r>
            <a:r>
              <a:rPr lang="en-US" sz="1500" dirty="0" err="1">
                <a:hlinkClick r:id="rId13"/>
              </a:rPr>
              <a:t>Reflection.Emit</a:t>
            </a:r>
            <a:r>
              <a:rPr lang="en-US" sz="1500" dirty="0">
                <a:hlinkClick r:id="rId13"/>
              </a:rPr>
              <a:t> (In Depth) Part 2</a:t>
            </a:r>
            <a:endParaRPr lang="en-US" sz="1500" kern="0" spc="-220" dirty="0">
              <a:solidFill>
                <a:schemeClr val="accent6"/>
              </a:solidFill>
            </a:endParaRPr>
          </a:p>
        </p:txBody>
      </p:sp>
      <p:sp>
        <p:nvSpPr>
          <p:cNvPr id="14" name="object 2">
            <a:extLst>
              <a:ext uri="{FF2B5EF4-FFF2-40B4-BE49-F238E27FC236}">
                <a16:creationId xmlns:a16="http://schemas.microsoft.com/office/drawing/2014/main" id="{BB9C7D18-45ED-6D93-9F02-3D4ED2F0904F}"/>
              </a:ext>
            </a:extLst>
          </p:cNvPr>
          <p:cNvSpPr txBox="1">
            <a:spLocks/>
          </p:cNvSpPr>
          <p:nvPr/>
        </p:nvSpPr>
        <p:spPr>
          <a:xfrm>
            <a:off x="259531" y="5404991"/>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err="1">
                <a:solidFill>
                  <a:schemeClr val="accent2"/>
                </a:solidFill>
              </a:rPr>
              <a:t>ExpressionTree</a:t>
            </a:r>
            <a:r>
              <a:rPr lang="en-US" sz="1800" kern="0" spc="-220" dirty="0">
                <a:solidFill>
                  <a:schemeClr val="accent2"/>
                </a:solidFill>
              </a:rPr>
              <a:t>–</a:t>
            </a:r>
            <a:r>
              <a:rPr lang="en-US" sz="2000" kern="0" spc="-220" dirty="0">
                <a:solidFill>
                  <a:schemeClr val="accent2"/>
                </a:solidFill>
              </a:rPr>
              <a:t> </a:t>
            </a:r>
          </a:p>
          <a:p>
            <a:pPr algn="l"/>
            <a:r>
              <a:rPr lang="en-US" sz="1500" dirty="0">
                <a:hlinkClick r:id="rId14"/>
              </a:rPr>
              <a:t>Dynamic Code Generation in C# With Expression Trees | by </a:t>
            </a:r>
            <a:r>
              <a:rPr lang="en-US" sz="1500" dirty="0" err="1">
                <a:hlinkClick r:id="rId14"/>
              </a:rPr>
              <a:t>Bagoum</a:t>
            </a:r>
            <a:r>
              <a:rPr lang="en-US" sz="1500" dirty="0">
                <a:hlinkClick r:id="rId14"/>
              </a:rPr>
              <a:t> | Medium</a:t>
            </a:r>
            <a:endParaRPr lang="en-US" sz="1500" kern="0" spc="-220" dirty="0">
              <a:solidFill>
                <a:schemeClr val="accent6"/>
              </a:solidFill>
            </a:endParaRPr>
          </a:p>
        </p:txBody>
      </p:sp>
    </p:spTree>
    <p:extLst>
      <p:ext uri="{BB962C8B-B14F-4D97-AF65-F5344CB8AC3E}">
        <p14:creationId xmlns:p14="http://schemas.microsoft.com/office/powerpoint/2010/main" val="5206094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19234" y="1258669"/>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7" name="object 2">
            <a:extLst>
              <a:ext uri="{FF2B5EF4-FFF2-40B4-BE49-F238E27FC236}">
                <a16:creationId xmlns:a16="http://schemas.microsoft.com/office/drawing/2014/main" id="{D535D12B-8583-E196-371F-2A181464BA07}"/>
              </a:ext>
            </a:extLst>
          </p:cNvPr>
          <p:cNvSpPr txBox="1">
            <a:spLocks/>
          </p:cNvSpPr>
          <p:nvPr/>
        </p:nvSpPr>
        <p:spPr>
          <a:xfrm>
            <a:off x="314960" y="1313288"/>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a:solidFill>
                  <a:schemeClr val="accent2"/>
                </a:solidFill>
              </a:rPr>
              <a:t>Roslyn API/ Source Generators– </a:t>
            </a:r>
          </a:p>
          <a:p>
            <a:pPr algn="l"/>
            <a:r>
              <a:rPr lang="en-US" sz="1300" dirty="0">
                <a:hlinkClick r:id="rId7"/>
              </a:rPr>
              <a:t>Incremental Roslyn Source Generators In .NET 6: Code Sharing Of The Future - Part 1 - </a:t>
            </a:r>
            <a:r>
              <a:rPr lang="en-US" sz="1300" dirty="0" err="1">
                <a:hlinkClick r:id="rId7"/>
              </a:rPr>
              <a:t>Thinktecture</a:t>
            </a:r>
            <a:r>
              <a:rPr lang="en-US" sz="1300" dirty="0">
                <a:hlinkClick r:id="rId7"/>
              </a:rPr>
              <a:t> AG</a:t>
            </a:r>
            <a:endParaRPr lang="en-US" sz="1300" dirty="0"/>
          </a:p>
          <a:p>
            <a:pPr algn="l"/>
            <a:r>
              <a:rPr lang="en-IN" sz="1300" dirty="0">
                <a:hlinkClick r:id="rId8"/>
              </a:rPr>
              <a:t>Source Generators in C#</a:t>
            </a:r>
            <a:endParaRPr lang="en-IN" sz="1300" dirty="0"/>
          </a:p>
          <a:p>
            <a:pPr algn="l"/>
            <a:r>
              <a:rPr lang="en-US" sz="1300" dirty="0">
                <a:hlinkClick r:id="rId9"/>
              </a:rPr>
              <a:t>Deep dive into Source Generators | </a:t>
            </a:r>
            <a:r>
              <a:rPr lang="en-US" sz="1300" dirty="0" err="1">
                <a:hlinkClick r:id="rId9"/>
              </a:rPr>
              <a:t>TheCodeMan</a:t>
            </a:r>
            <a:endParaRPr lang="en-IN" sz="1300" dirty="0"/>
          </a:p>
          <a:p>
            <a:pPr algn="l"/>
            <a:r>
              <a:rPr lang="en-IN" sz="1300" dirty="0">
                <a:hlinkClick r:id="rId10"/>
              </a:rPr>
              <a:t>The .NET Compiler Platform SDK (Roslyn APIs) - C# | Microsoft Learn</a:t>
            </a:r>
            <a:endParaRPr lang="en-IN" sz="1300" dirty="0"/>
          </a:p>
          <a:p>
            <a:pPr algn="l"/>
            <a:r>
              <a:rPr lang="en-IN" sz="1300" dirty="0">
                <a:hlinkClick r:id="rId11"/>
              </a:rPr>
              <a:t>Free </a:t>
            </a:r>
            <a:r>
              <a:rPr lang="en-IN" sz="1300" dirty="0" err="1">
                <a:hlinkClick r:id="rId11"/>
              </a:rPr>
              <a:t>Ebook</a:t>
            </a:r>
            <a:r>
              <a:rPr lang="en-IN" sz="1300" dirty="0">
                <a:hlinkClick r:id="rId11"/>
              </a:rPr>
              <a:t> - Roslyn Succinctly</a:t>
            </a:r>
            <a:endParaRPr lang="en-US" sz="1300" kern="0" spc="-220" dirty="0">
              <a:solidFill>
                <a:schemeClr val="accent6"/>
              </a:solidFill>
            </a:endParaRPr>
          </a:p>
        </p:txBody>
      </p:sp>
      <p:sp>
        <p:nvSpPr>
          <p:cNvPr id="11" name="object 2">
            <a:extLst>
              <a:ext uri="{FF2B5EF4-FFF2-40B4-BE49-F238E27FC236}">
                <a16:creationId xmlns:a16="http://schemas.microsoft.com/office/drawing/2014/main" id="{5B06F669-CA9A-0BBB-2B92-60735117D319}"/>
              </a:ext>
            </a:extLst>
          </p:cNvPr>
          <p:cNvSpPr txBox="1">
            <a:spLocks/>
          </p:cNvSpPr>
          <p:nvPr/>
        </p:nvSpPr>
        <p:spPr>
          <a:xfrm>
            <a:off x="314959" y="3041175"/>
            <a:ext cx="8624937" cy="50783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a:solidFill>
                  <a:schemeClr val="accent2"/>
                </a:solidFill>
              </a:rPr>
              <a:t>Code Snippets(more used as VS Plugin rather than for Application) –</a:t>
            </a:r>
          </a:p>
          <a:p>
            <a:pPr algn="l"/>
            <a:r>
              <a:rPr lang="en-US" sz="1500" dirty="0">
                <a:hlinkClick r:id="rId12"/>
              </a:rPr>
              <a:t>How to Automatically Generate C# Code Snippets in Visual Studio</a:t>
            </a:r>
            <a:endParaRPr lang="en-US" sz="1500" kern="0" spc="-220" dirty="0">
              <a:solidFill>
                <a:schemeClr val="accent6"/>
              </a:solidFill>
            </a:endParaRPr>
          </a:p>
        </p:txBody>
      </p:sp>
      <p:sp>
        <p:nvSpPr>
          <p:cNvPr id="15" name="object 2">
            <a:extLst>
              <a:ext uri="{FF2B5EF4-FFF2-40B4-BE49-F238E27FC236}">
                <a16:creationId xmlns:a16="http://schemas.microsoft.com/office/drawing/2014/main" id="{A3F442AC-6FAB-06B1-D8F6-CE548BCA42CE}"/>
              </a:ext>
            </a:extLst>
          </p:cNvPr>
          <p:cNvSpPr txBox="1">
            <a:spLocks/>
          </p:cNvSpPr>
          <p:nvPr/>
        </p:nvSpPr>
        <p:spPr>
          <a:xfrm>
            <a:off x="304800" y="3762851"/>
            <a:ext cx="8624937" cy="209288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endParaRPr lang="en-US" sz="1400" kern="0" spc="-220" dirty="0">
              <a:solidFill>
                <a:schemeClr val="accent6"/>
              </a:solidFill>
            </a:endParaRPr>
          </a:p>
          <a:p>
            <a:pPr algn="l"/>
            <a:r>
              <a:rPr lang="en-US" sz="1400" kern="0" spc="-220" dirty="0">
                <a:solidFill>
                  <a:schemeClr val="accent2"/>
                </a:solidFill>
              </a:rPr>
              <a:t>Code Generation Performance Improvement –</a:t>
            </a:r>
          </a:p>
          <a:p>
            <a:pPr algn="l"/>
            <a:r>
              <a:rPr lang="en-US" sz="1400" kern="0" spc="-220" dirty="0">
                <a:solidFill>
                  <a:schemeClr val="accent6"/>
                </a:solidFill>
              </a:rPr>
              <a:t>Mainly done via some In-Memory Caching </a:t>
            </a:r>
          </a:p>
          <a:p>
            <a:pPr algn="l"/>
            <a:endParaRPr lang="en-US" sz="1400" kern="0" spc="-220" dirty="0">
              <a:solidFill>
                <a:schemeClr val="accent6"/>
              </a:solidFill>
            </a:endParaRPr>
          </a:p>
          <a:p>
            <a:pPr algn="l"/>
            <a:r>
              <a:rPr lang="en-US" sz="1400" kern="0" spc="-220" dirty="0">
                <a:solidFill>
                  <a:schemeClr val="accent6"/>
                </a:solidFill>
              </a:rPr>
              <a:t>By the way, </a:t>
            </a:r>
            <a:r>
              <a:rPr lang="en-US" sz="1400" kern="0" spc="-220" dirty="0" err="1">
                <a:solidFill>
                  <a:schemeClr val="accent6"/>
                </a:solidFill>
              </a:rPr>
              <a:t>Automapper</a:t>
            </a:r>
            <a:r>
              <a:rPr lang="en-US" sz="1400" kern="0" spc="-220" dirty="0">
                <a:solidFill>
                  <a:schemeClr val="accent6"/>
                </a:solidFill>
              </a:rPr>
              <a:t> is a  pretty cool library w.r.t object mapping,  which is build using mainly Reflection. Refer </a:t>
            </a:r>
            <a:r>
              <a:rPr lang="en-US" sz="1500" dirty="0">
                <a:hlinkClick r:id="rId13"/>
              </a:rPr>
              <a:t>Mastering </a:t>
            </a:r>
            <a:r>
              <a:rPr lang="en-US" sz="1500" dirty="0" err="1">
                <a:hlinkClick r:id="rId13"/>
              </a:rPr>
              <a:t>AutoMapper</a:t>
            </a:r>
            <a:r>
              <a:rPr lang="en-US" sz="1500" dirty="0">
                <a:hlinkClick r:id="rId13"/>
              </a:rPr>
              <a:t> in C#: A Comprehensive Guide - </a:t>
            </a:r>
            <a:r>
              <a:rPr lang="en-US" sz="1500" dirty="0" err="1">
                <a:hlinkClick r:id="rId13"/>
              </a:rPr>
              <a:t>ByteHide</a:t>
            </a:r>
            <a:r>
              <a:rPr lang="en-US" sz="1400" kern="0" spc="-220" dirty="0">
                <a:solidFill>
                  <a:schemeClr val="accent6"/>
                </a:solidFill>
              </a:rPr>
              <a:t> &amp; </a:t>
            </a:r>
            <a:r>
              <a:rPr lang="en-US" sz="1500" dirty="0" err="1">
                <a:hlinkClick r:id="rId14"/>
              </a:rPr>
              <a:t>c#</a:t>
            </a:r>
            <a:r>
              <a:rPr lang="en-US" sz="1500" dirty="0">
                <a:hlinkClick r:id="rId14"/>
              </a:rPr>
              <a:t> - </a:t>
            </a:r>
            <a:r>
              <a:rPr lang="en-US" sz="1500" dirty="0" err="1">
                <a:hlinkClick r:id="rId14"/>
              </a:rPr>
              <a:t>Automapper</a:t>
            </a:r>
            <a:r>
              <a:rPr lang="en-US" sz="1500" dirty="0">
                <a:hlinkClick r:id="rId14"/>
              </a:rPr>
              <a:t>. Map if source member is null - Stack Overflow</a:t>
            </a:r>
            <a:r>
              <a:rPr lang="en-US" sz="1500" kern="0" spc="-220" dirty="0">
                <a:solidFill>
                  <a:schemeClr val="accent6"/>
                </a:solidFill>
              </a:rPr>
              <a:t> </a:t>
            </a:r>
            <a:r>
              <a:rPr lang="en-US" sz="1400" kern="0" spc="-220" dirty="0">
                <a:solidFill>
                  <a:schemeClr val="accent6"/>
                </a:solidFill>
              </a:rPr>
              <a:t> for further details around the same.</a:t>
            </a:r>
          </a:p>
          <a:p>
            <a:pPr algn="l"/>
            <a:r>
              <a:rPr lang="en-US" sz="1800" kern="0" spc="-220" dirty="0">
                <a:solidFill>
                  <a:schemeClr val="accent2"/>
                </a:solidFill>
              </a:rPr>
              <a:t>For Further Exploration –</a:t>
            </a:r>
            <a:r>
              <a:rPr lang="en-US" sz="2000" kern="0" spc="-220" dirty="0">
                <a:solidFill>
                  <a:schemeClr val="accent2"/>
                </a:solidFill>
              </a:rPr>
              <a:t> </a:t>
            </a:r>
          </a:p>
          <a:p>
            <a:pPr algn="l"/>
            <a:r>
              <a:rPr lang="en-IN" sz="1500" dirty="0">
                <a:hlinkClick r:id="rId15"/>
              </a:rPr>
              <a:t>ProgramGeneration_Trennung.PDF</a:t>
            </a:r>
            <a:endParaRPr lang="en-US" sz="1500" kern="0" spc="-220" dirty="0">
              <a:solidFill>
                <a:schemeClr val="accent6"/>
              </a:solidFill>
            </a:endParaRPr>
          </a:p>
        </p:txBody>
      </p:sp>
    </p:spTree>
    <p:extLst>
      <p:ext uri="{BB962C8B-B14F-4D97-AF65-F5344CB8AC3E}">
        <p14:creationId xmlns:p14="http://schemas.microsoft.com/office/powerpoint/2010/main" val="28635233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19234" y="1258669"/>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8" name="object 2">
            <a:extLst>
              <a:ext uri="{FF2B5EF4-FFF2-40B4-BE49-F238E27FC236}">
                <a16:creationId xmlns:a16="http://schemas.microsoft.com/office/drawing/2014/main" id="{F0A24AD0-E59E-3A69-EC4F-789AD2730494}"/>
              </a:ext>
            </a:extLst>
          </p:cNvPr>
          <p:cNvSpPr txBox="1">
            <a:spLocks/>
          </p:cNvSpPr>
          <p:nvPr/>
        </p:nvSpPr>
        <p:spPr>
          <a:xfrm>
            <a:off x="304800" y="1098685"/>
            <a:ext cx="8624937" cy="92333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var vs dynamic – </a:t>
            </a:r>
          </a:p>
          <a:p>
            <a:pPr algn="l"/>
            <a:r>
              <a:rPr lang="en-US" sz="2000" kern="0" spc="-220" dirty="0">
                <a:solidFill>
                  <a:schemeClr val="accent6"/>
                </a:solidFill>
              </a:rPr>
              <a:t> var says “Let the compiler figure out the type”</a:t>
            </a:r>
          </a:p>
          <a:p>
            <a:pPr algn="l"/>
            <a:r>
              <a:rPr lang="en-US" sz="2000" kern="0" spc="-220" dirty="0">
                <a:solidFill>
                  <a:schemeClr val="accent6"/>
                </a:solidFill>
              </a:rPr>
              <a:t> dynamic says “Let the runtime figure out the type”</a:t>
            </a:r>
          </a:p>
        </p:txBody>
      </p:sp>
      <p:sp>
        <p:nvSpPr>
          <p:cNvPr id="9" name="object 2">
            <a:extLst>
              <a:ext uri="{FF2B5EF4-FFF2-40B4-BE49-F238E27FC236}">
                <a16:creationId xmlns:a16="http://schemas.microsoft.com/office/drawing/2014/main" id="{9BAF1FAB-90BB-96B8-7015-92F10F030674}"/>
              </a:ext>
            </a:extLst>
          </p:cNvPr>
          <p:cNvSpPr txBox="1">
            <a:spLocks/>
          </p:cNvSpPr>
          <p:nvPr/>
        </p:nvSpPr>
        <p:spPr>
          <a:xfrm>
            <a:off x="304800" y="2514600"/>
            <a:ext cx="8624937" cy="61555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Late Binding And Doing That using Reflection – </a:t>
            </a:r>
          </a:p>
          <a:p>
            <a:pPr algn="l"/>
            <a:r>
              <a:rPr lang="en-US" sz="1500" dirty="0">
                <a:hlinkClick r:id="rId7"/>
              </a:rPr>
              <a:t>Early vs Late Binding, reflection, and type dynamic in C#</a:t>
            </a:r>
            <a:r>
              <a:rPr lang="en-US" sz="2000" kern="0" spc="-220" dirty="0">
                <a:solidFill>
                  <a:schemeClr val="accent6"/>
                </a:solidFill>
              </a:rPr>
              <a:t> </a:t>
            </a:r>
          </a:p>
        </p:txBody>
      </p:sp>
      <p:sp>
        <p:nvSpPr>
          <p:cNvPr id="10" name="object 2">
            <a:extLst>
              <a:ext uri="{FF2B5EF4-FFF2-40B4-BE49-F238E27FC236}">
                <a16:creationId xmlns:a16="http://schemas.microsoft.com/office/drawing/2014/main" id="{512BAB8A-291E-8D90-B177-448B1578FEB0}"/>
              </a:ext>
            </a:extLst>
          </p:cNvPr>
          <p:cNvSpPr txBox="1">
            <a:spLocks/>
          </p:cNvSpPr>
          <p:nvPr/>
        </p:nvSpPr>
        <p:spPr>
          <a:xfrm>
            <a:off x="304800" y="387727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Simplifying Late Binding Using dynamic – </a:t>
            </a:r>
          </a:p>
          <a:p>
            <a:pPr algn="l"/>
            <a:r>
              <a:rPr lang="en-US" sz="1500" dirty="0">
                <a:hlinkClick r:id="rId8"/>
              </a:rPr>
              <a:t>Understanding Late Binding: Dynamic Objects and Reflection in C# .NET | LinkedIn</a:t>
            </a:r>
            <a:endParaRPr lang="en-US" sz="1500" kern="0" spc="-220" dirty="0">
              <a:solidFill>
                <a:schemeClr val="accent6"/>
              </a:solidFill>
            </a:endParaRPr>
          </a:p>
        </p:txBody>
      </p:sp>
    </p:spTree>
    <p:extLst>
      <p:ext uri="{BB962C8B-B14F-4D97-AF65-F5344CB8AC3E}">
        <p14:creationId xmlns:p14="http://schemas.microsoft.com/office/powerpoint/2010/main" val="2073185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19234" y="1258669"/>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7" name="object 2">
            <a:extLst>
              <a:ext uri="{FF2B5EF4-FFF2-40B4-BE49-F238E27FC236}">
                <a16:creationId xmlns:a16="http://schemas.microsoft.com/office/drawing/2014/main" id="{F355675B-6777-4407-0964-3F41359EC187}"/>
              </a:ext>
            </a:extLst>
          </p:cNvPr>
          <p:cNvSpPr txBox="1">
            <a:spLocks/>
          </p:cNvSpPr>
          <p:nvPr/>
        </p:nvSpPr>
        <p:spPr>
          <a:xfrm>
            <a:off x="304800" y="1219200"/>
            <a:ext cx="8624937" cy="263149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Simplifying Visitor Pattern Using dynamic – </a:t>
            </a:r>
          </a:p>
          <a:p>
            <a:pPr algn="l"/>
            <a:r>
              <a:rPr lang="en-US" sz="1600" kern="0" spc="-220" dirty="0">
                <a:solidFill>
                  <a:schemeClr val="accent6"/>
                </a:solidFill>
              </a:rPr>
              <a:t>In essence, the Visitor pattern allows you to “add” a method to a class hierarchy/graph without altering existing classes. But it also requires that visited classes be made visitor-friendly by exposing an Accept method, which can be impossible if the classes are not under your control. With dynamic pattern you can achieve the same goal &amp; without needing to modify existing classes.</a:t>
            </a:r>
          </a:p>
          <a:p>
            <a:pPr algn="l"/>
            <a:endParaRPr lang="en-US" sz="1600" kern="0" spc="-220" dirty="0">
              <a:solidFill>
                <a:schemeClr val="accent6"/>
              </a:solidFill>
            </a:endParaRPr>
          </a:p>
          <a:p>
            <a:pPr algn="l"/>
            <a:r>
              <a:rPr lang="en-US" sz="1500" dirty="0">
                <a:hlinkClick r:id="rId7"/>
              </a:rPr>
              <a:t>The Visitor Pattern and dynamic in C# 4 — </a:t>
            </a:r>
            <a:r>
              <a:rPr lang="en-US" sz="1500" dirty="0" err="1">
                <a:hlinkClick r:id="rId7"/>
              </a:rPr>
              <a:t>Faithlife</a:t>
            </a:r>
            <a:r>
              <a:rPr lang="en-US" sz="1500" dirty="0">
                <a:hlinkClick r:id="rId7"/>
              </a:rPr>
              <a:t> Code Blog</a:t>
            </a:r>
            <a:endParaRPr lang="en-US" sz="1500" dirty="0"/>
          </a:p>
          <a:p>
            <a:pPr algn="l"/>
            <a:endParaRPr lang="en-US" sz="1600" kern="0" spc="-220" dirty="0">
              <a:solidFill>
                <a:schemeClr val="accent6"/>
              </a:solidFill>
            </a:endParaRPr>
          </a:p>
          <a:p>
            <a:pPr algn="l"/>
            <a:r>
              <a:rPr lang="en-US" sz="2000" kern="0" spc="-220" dirty="0">
                <a:solidFill>
                  <a:schemeClr val="accent1"/>
                </a:solidFill>
              </a:rPr>
              <a:t>N.B. – From performance perspective, </a:t>
            </a:r>
            <a:r>
              <a:rPr lang="en-US" sz="2000" kern="0" spc="-220" dirty="0" err="1">
                <a:solidFill>
                  <a:schemeClr val="accent1"/>
                </a:solidFill>
              </a:rPr>
              <a:t>Mixins</a:t>
            </a:r>
            <a:r>
              <a:rPr lang="en-US" sz="2000" kern="0" spc="-220" dirty="0">
                <a:solidFill>
                  <a:schemeClr val="accent1"/>
                </a:solidFill>
              </a:rPr>
              <a:t> are better way to implement visitor pattern than using the dynamic pattern.</a:t>
            </a:r>
          </a:p>
        </p:txBody>
      </p:sp>
      <p:sp>
        <p:nvSpPr>
          <p:cNvPr id="11" name="object 2">
            <a:extLst>
              <a:ext uri="{FF2B5EF4-FFF2-40B4-BE49-F238E27FC236}">
                <a16:creationId xmlns:a16="http://schemas.microsoft.com/office/drawing/2014/main" id="{3827316A-5B78-572B-A209-196639A986AA}"/>
              </a:ext>
            </a:extLst>
          </p:cNvPr>
          <p:cNvSpPr txBox="1">
            <a:spLocks/>
          </p:cNvSpPr>
          <p:nvPr/>
        </p:nvSpPr>
        <p:spPr>
          <a:xfrm>
            <a:off x="304800" y="4483894"/>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err="1">
                <a:solidFill>
                  <a:schemeClr val="accent6"/>
                </a:solidFill>
              </a:rPr>
              <a:t>ExpandoObject</a:t>
            </a:r>
            <a:r>
              <a:rPr lang="en-US" sz="2000" kern="0" spc="-220" dirty="0">
                <a:solidFill>
                  <a:schemeClr val="accent6"/>
                </a:solidFill>
              </a:rPr>
              <a:t> vs </a:t>
            </a:r>
            <a:r>
              <a:rPr lang="en-US" sz="2000" kern="0" spc="-220" dirty="0" err="1">
                <a:solidFill>
                  <a:schemeClr val="accent6"/>
                </a:solidFill>
              </a:rPr>
              <a:t>DynamicObject</a:t>
            </a:r>
            <a:r>
              <a:rPr lang="en-US" sz="2000" kern="0" spc="-220" dirty="0">
                <a:solidFill>
                  <a:schemeClr val="accent6"/>
                </a:solidFill>
              </a:rPr>
              <a:t>– </a:t>
            </a:r>
          </a:p>
          <a:p>
            <a:pPr algn="l"/>
            <a:r>
              <a:rPr lang="en-US" sz="1500" dirty="0" err="1">
                <a:hlinkClick r:id="rId8"/>
              </a:rPr>
              <a:t>c#</a:t>
            </a:r>
            <a:r>
              <a:rPr lang="en-US" sz="1500" dirty="0">
                <a:hlinkClick r:id="rId8"/>
              </a:rPr>
              <a:t> - Differences between </a:t>
            </a:r>
            <a:r>
              <a:rPr lang="en-US" sz="1500" dirty="0" err="1">
                <a:hlinkClick r:id="rId8"/>
              </a:rPr>
              <a:t>ExpandoObject</a:t>
            </a:r>
            <a:r>
              <a:rPr lang="en-US" sz="1500" dirty="0">
                <a:hlinkClick r:id="rId8"/>
              </a:rPr>
              <a:t>, </a:t>
            </a:r>
            <a:r>
              <a:rPr lang="en-US" sz="1500" dirty="0" err="1">
                <a:hlinkClick r:id="rId8"/>
              </a:rPr>
              <a:t>DynamicObject</a:t>
            </a:r>
            <a:r>
              <a:rPr lang="en-US" sz="1500" dirty="0">
                <a:hlinkClick r:id="rId8"/>
              </a:rPr>
              <a:t> and dynamic - Stack Overflow</a:t>
            </a:r>
            <a:endParaRPr lang="en-US" sz="1500" kern="0" spc="-220" dirty="0">
              <a:solidFill>
                <a:schemeClr val="accent6"/>
              </a:solidFill>
            </a:endParaRPr>
          </a:p>
        </p:txBody>
      </p:sp>
    </p:spTree>
    <p:extLst>
      <p:ext uri="{BB962C8B-B14F-4D97-AF65-F5344CB8AC3E}">
        <p14:creationId xmlns:p14="http://schemas.microsoft.com/office/powerpoint/2010/main" val="29910089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639715587"/>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19234" y="1258669"/>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7" name="object 2">
            <a:extLst>
              <a:ext uri="{FF2B5EF4-FFF2-40B4-BE49-F238E27FC236}">
                <a16:creationId xmlns:a16="http://schemas.microsoft.com/office/drawing/2014/main" id="{F355675B-6777-4407-0964-3F41359EC187}"/>
              </a:ext>
            </a:extLst>
          </p:cNvPr>
          <p:cNvSpPr txBox="1">
            <a:spLocks/>
          </p:cNvSpPr>
          <p:nvPr/>
        </p:nvSpPr>
        <p:spPr>
          <a:xfrm>
            <a:off x="304800" y="121920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GAC &amp; Strong Naming – </a:t>
            </a:r>
          </a:p>
          <a:p>
            <a:pPr algn="l"/>
            <a:r>
              <a:rPr lang="en-US" sz="1500" dirty="0" err="1">
                <a:hlinkClick r:id="rId7"/>
              </a:rPr>
              <a:t>c#</a:t>
            </a:r>
            <a:r>
              <a:rPr lang="en-US" sz="1500" dirty="0">
                <a:hlinkClick r:id="rId7"/>
              </a:rPr>
              <a:t> - Why use strong named assemblies? - Stack Overflow</a:t>
            </a:r>
            <a:endParaRPr lang="en-US" sz="1500" kern="0" spc="-220" dirty="0">
              <a:solidFill>
                <a:schemeClr val="accent6"/>
              </a:solidFill>
            </a:endParaRPr>
          </a:p>
        </p:txBody>
      </p:sp>
      <p:sp>
        <p:nvSpPr>
          <p:cNvPr id="8" name="object 2">
            <a:extLst>
              <a:ext uri="{FF2B5EF4-FFF2-40B4-BE49-F238E27FC236}">
                <a16:creationId xmlns:a16="http://schemas.microsoft.com/office/drawing/2014/main" id="{609FFD4A-64BB-AF36-49B5-431AC79CC47A}"/>
              </a:ext>
            </a:extLst>
          </p:cNvPr>
          <p:cNvSpPr txBox="1">
            <a:spLocks/>
          </p:cNvSpPr>
          <p:nvPr/>
        </p:nvSpPr>
        <p:spPr>
          <a:xfrm>
            <a:off x="259531" y="2598498"/>
            <a:ext cx="8624937" cy="100027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Assembly Loading Order– </a:t>
            </a:r>
          </a:p>
          <a:p>
            <a:pPr algn="l"/>
            <a:r>
              <a:rPr lang="en-US" sz="1500" dirty="0" err="1">
                <a:hlinkClick r:id="rId8"/>
              </a:rPr>
              <a:t>.net</a:t>
            </a:r>
            <a:r>
              <a:rPr lang="en-US" sz="1500" dirty="0">
                <a:hlinkClick r:id="rId8"/>
              </a:rPr>
              <a:t> - In what order are locations searched to load referenced DLLs? - Stack Overflow</a:t>
            </a:r>
            <a:endParaRPr lang="en-US" sz="1500" dirty="0"/>
          </a:p>
          <a:p>
            <a:pPr algn="l"/>
            <a:r>
              <a:rPr lang="en-US" sz="1500" dirty="0" err="1">
                <a:hlinkClick r:id="rId9"/>
              </a:rPr>
              <a:t>c#</a:t>
            </a:r>
            <a:r>
              <a:rPr lang="en-US" sz="1500" dirty="0">
                <a:hlinkClick r:id="rId9"/>
              </a:rPr>
              <a:t> - .NET use application config file to load an assembly that is referenced by another assembly - Stack Overflow</a:t>
            </a:r>
            <a:endParaRPr lang="en-US" sz="1500" kern="0" spc="-220" dirty="0">
              <a:solidFill>
                <a:schemeClr val="accent6"/>
              </a:solidFill>
            </a:endParaRPr>
          </a:p>
        </p:txBody>
      </p:sp>
      <p:sp>
        <p:nvSpPr>
          <p:cNvPr id="9" name="object 2">
            <a:extLst>
              <a:ext uri="{FF2B5EF4-FFF2-40B4-BE49-F238E27FC236}">
                <a16:creationId xmlns:a16="http://schemas.microsoft.com/office/drawing/2014/main" id="{1A1B851A-6179-74D8-5DE0-B7813F4CE789}"/>
              </a:ext>
            </a:extLst>
          </p:cNvPr>
          <p:cNvSpPr txBox="1">
            <a:spLocks/>
          </p:cNvSpPr>
          <p:nvPr/>
        </p:nvSpPr>
        <p:spPr>
          <a:xfrm>
            <a:off x="304800" y="4252317"/>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Satellite Assembly– </a:t>
            </a:r>
          </a:p>
          <a:p>
            <a:pPr algn="l"/>
            <a:r>
              <a:rPr lang="en-US" sz="1500" dirty="0" err="1">
                <a:hlinkClick r:id="rId10"/>
              </a:rPr>
              <a:t>.net</a:t>
            </a:r>
            <a:r>
              <a:rPr lang="en-US" sz="1500" dirty="0">
                <a:hlinkClick r:id="rId10"/>
              </a:rPr>
              <a:t> - What is a satellite assembly? - Stack Overflow</a:t>
            </a:r>
            <a:endParaRPr lang="en-US" sz="1500" kern="0" spc="-220" dirty="0">
              <a:solidFill>
                <a:schemeClr val="accent6"/>
              </a:solidFill>
            </a:endParaRPr>
          </a:p>
        </p:txBody>
      </p:sp>
    </p:spTree>
    <p:extLst>
      <p:ext uri="{BB962C8B-B14F-4D97-AF65-F5344CB8AC3E}">
        <p14:creationId xmlns:p14="http://schemas.microsoft.com/office/powerpoint/2010/main" val="395388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523165493"/>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FD646AC6-BD75-539C-4EF0-2E949931C72E}"/>
              </a:ext>
            </a:extLst>
          </p:cNvPr>
          <p:cNvSpPr txBox="1">
            <a:spLocks/>
          </p:cNvSpPr>
          <p:nvPr/>
        </p:nvSpPr>
        <p:spPr>
          <a:xfrm>
            <a:off x="442863" y="2356009"/>
            <a:ext cx="8624937" cy="221599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Conditions for a function to be a pure function – </a:t>
            </a:r>
          </a:p>
          <a:p>
            <a:pPr marL="469900" marR="5080" indent="-457200">
              <a:buAutoNum type="arabicParenR"/>
            </a:pPr>
            <a:r>
              <a:rPr lang="en-US" sz="2400" kern="0" spc="-220" dirty="0">
                <a:solidFill>
                  <a:schemeClr val="accent6"/>
                </a:solidFill>
              </a:rPr>
              <a:t>No side effects – FP cannot totally avoid side effects(since sometimes that’s inevitable) but it can minimize that</a:t>
            </a:r>
          </a:p>
          <a:p>
            <a:pPr marL="469900" marR="5080" indent="-457200">
              <a:buAutoNum type="arabicParenR"/>
            </a:pPr>
            <a:r>
              <a:rPr lang="en-US" sz="2400" kern="0" spc="-220" dirty="0">
                <a:solidFill>
                  <a:schemeClr val="accent6"/>
                </a:solidFill>
              </a:rPr>
              <a:t>Idempotent – returns every time the same value for same inputs </a:t>
            </a: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40641569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79172768"/>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66800"/>
            <a:ext cx="8624937" cy="50783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800" kern="0" spc="-220" dirty="0">
                <a:solidFill>
                  <a:schemeClr val="accent2"/>
                </a:solidFill>
              </a:rPr>
              <a:t> Doing </a:t>
            </a:r>
            <a:r>
              <a:rPr lang="en-US" sz="1800" kern="0" spc="-220" dirty="0" err="1">
                <a:solidFill>
                  <a:schemeClr val="accent2"/>
                </a:solidFill>
              </a:rPr>
              <a:t>AoP</a:t>
            </a:r>
            <a:r>
              <a:rPr lang="en-US" sz="1800" kern="0" spc="-220" dirty="0">
                <a:solidFill>
                  <a:schemeClr val="accent2"/>
                </a:solidFill>
              </a:rPr>
              <a:t> using Attributes in .NET –</a:t>
            </a:r>
            <a:r>
              <a:rPr lang="en-US" sz="1800" kern="0" spc="-220" dirty="0">
                <a:solidFill>
                  <a:schemeClr val="accent6"/>
                </a:solidFill>
              </a:rPr>
              <a:t> </a:t>
            </a:r>
          </a:p>
          <a:p>
            <a:pPr marL="12700" marR="5080"/>
            <a:r>
              <a:rPr lang="en-US" sz="1500" dirty="0">
                <a:hlinkClick r:id="rId7"/>
              </a:rPr>
              <a:t>jot.fm/issues/issue_2007_03/article1/</a:t>
            </a:r>
            <a:endParaRPr lang="en-US" sz="1500" kern="0" spc="-220" dirty="0">
              <a:solidFill>
                <a:schemeClr val="accent6"/>
              </a:solidFill>
            </a:endParaRP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19234" y="106496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8D26FDED-3B27-6999-1AEE-F53E28AC0F7E}"/>
              </a:ext>
            </a:extLst>
          </p:cNvPr>
          <p:cNvSpPr txBox="1">
            <a:spLocks/>
          </p:cNvSpPr>
          <p:nvPr/>
        </p:nvSpPr>
        <p:spPr>
          <a:xfrm>
            <a:off x="304800" y="1828800"/>
            <a:ext cx="8624937" cy="50783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800" kern="0" spc="-220" dirty="0">
                <a:solidFill>
                  <a:schemeClr val="accent2"/>
                </a:solidFill>
              </a:rPr>
              <a:t>Compile -Time Weaving Techniques in .NET –</a:t>
            </a:r>
            <a:r>
              <a:rPr lang="en-US" sz="1800" kern="0" spc="-220" dirty="0">
                <a:solidFill>
                  <a:schemeClr val="accent6"/>
                </a:solidFill>
              </a:rPr>
              <a:t> </a:t>
            </a:r>
          </a:p>
          <a:p>
            <a:pPr marL="12700" marR="5080"/>
            <a:r>
              <a:rPr lang="en-IN" sz="1500" dirty="0">
                <a:hlinkClick r:id="rId8"/>
              </a:rPr>
              <a:t>MSIL Rewriting – </a:t>
            </a:r>
            <a:r>
              <a:rPr lang="en-IN" sz="1500" dirty="0" err="1">
                <a:hlinkClick r:id="rId8"/>
              </a:rPr>
              <a:t>PostSharp</a:t>
            </a:r>
            <a:r>
              <a:rPr lang="en-IN" sz="1500" dirty="0">
                <a:hlinkClick r:id="rId8"/>
              </a:rPr>
              <a:t> Technologies</a:t>
            </a:r>
            <a:endParaRPr lang="en-US" sz="1500" kern="0" spc="-220" dirty="0">
              <a:solidFill>
                <a:schemeClr val="accent6"/>
              </a:solidFill>
            </a:endParaRPr>
          </a:p>
        </p:txBody>
      </p:sp>
      <p:sp>
        <p:nvSpPr>
          <p:cNvPr id="11" name="object 2">
            <a:extLst>
              <a:ext uri="{FF2B5EF4-FFF2-40B4-BE49-F238E27FC236}">
                <a16:creationId xmlns:a16="http://schemas.microsoft.com/office/drawing/2014/main" id="{8806AC4F-92D5-720F-36AC-FCE07E99240C}"/>
              </a:ext>
            </a:extLst>
          </p:cNvPr>
          <p:cNvSpPr txBox="1">
            <a:spLocks/>
          </p:cNvSpPr>
          <p:nvPr/>
        </p:nvSpPr>
        <p:spPr>
          <a:xfrm>
            <a:off x="304800" y="289560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Run -Time Weaving Techniques in .NET – </a:t>
            </a:r>
          </a:p>
          <a:p>
            <a:pPr marL="12700" marR="5080"/>
            <a:r>
              <a:rPr lang="en-US" sz="1500" dirty="0">
                <a:hlinkClick r:id="rId9"/>
              </a:rPr>
              <a:t>Middleware and Dependency Injection – </a:t>
            </a:r>
            <a:r>
              <a:rPr lang="en-US" sz="1500" dirty="0" err="1">
                <a:hlinkClick r:id="rId9"/>
              </a:rPr>
              <a:t>PostSharp</a:t>
            </a:r>
            <a:r>
              <a:rPr lang="en-US" sz="1500" dirty="0">
                <a:hlinkClick r:id="rId9"/>
              </a:rPr>
              <a:t> Technologies</a:t>
            </a:r>
            <a:endParaRPr lang="en-US" sz="1500" kern="0" spc="-220" dirty="0">
              <a:solidFill>
                <a:schemeClr val="accent6"/>
              </a:solidFill>
            </a:endParaRPr>
          </a:p>
        </p:txBody>
      </p:sp>
      <p:sp>
        <p:nvSpPr>
          <p:cNvPr id="12" name="object 2">
            <a:extLst>
              <a:ext uri="{FF2B5EF4-FFF2-40B4-BE49-F238E27FC236}">
                <a16:creationId xmlns:a16="http://schemas.microsoft.com/office/drawing/2014/main" id="{25750A05-C21A-31F8-FB8A-733B8316BFAF}"/>
              </a:ext>
            </a:extLst>
          </p:cNvPr>
          <p:cNvSpPr txBox="1">
            <a:spLocks/>
          </p:cNvSpPr>
          <p:nvPr/>
        </p:nvSpPr>
        <p:spPr>
          <a:xfrm>
            <a:off x="304800" y="3810000"/>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800" kern="0" spc="-220" dirty="0">
                <a:solidFill>
                  <a:schemeClr val="accent2"/>
                </a:solidFill>
              </a:rPr>
              <a:t> A Generic Example Using MS Unity – </a:t>
            </a:r>
          </a:p>
          <a:p>
            <a:pPr marL="12700" marR="5080"/>
            <a:r>
              <a:rPr lang="en-US" sz="1500" dirty="0">
                <a:hlinkClick r:id="rId10"/>
              </a:rPr>
              <a:t>DDD-Based-Enterprise-Application-Framework/Infrastructure/</a:t>
            </a:r>
            <a:r>
              <a:rPr lang="en-US" sz="1500" dirty="0" err="1">
                <a:hlinkClick r:id="rId10"/>
              </a:rPr>
              <a:t>AoP</a:t>
            </a:r>
            <a:r>
              <a:rPr lang="en-US" sz="1500" dirty="0">
                <a:hlinkClick r:id="rId10"/>
              </a:rPr>
              <a:t> at master · sandipray63in/DDD-Based-Enterprise-Application-Framework · GitHub</a:t>
            </a:r>
            <a:endParaRPr lang="en-US" sz="1500" kern="0" spc="-220" dirty="0">
              <a:solidFill>
                <a:schemeClr val="accent6"/>
              </a:solidFill>
            </a:endParaRPr>
          </a:p>
        </p:txBody>
      </p:sp>
      <p:sp>
        <p:nvSpPr>
          <p:cNvPr id="7" name="object 2">
            <a:extLst>
              <a:ext uri="{FF2B5EF4-FFF2-40B4-BE49-F238E27FC236}">
                <a16:creationId xmlns:a16="http://schemas.microsoft.com/office/drawing/2014/main" id="{9DAAA168-98FF-D4A2-3959-C3BC72CA9277}"/>
              </a:ext>
            </a:extLst>
          </p:cNvPr>
          <p:cNvSpPr txBox="1">
            <a:spLocks/>
          </p:cNvSpPr>
          <p:nvPr/>
        </p:nvSpPr>
        <p:spPr>
          <a:xfrm>
            <a:off x="366663" y="495300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For Further Exploration – </a:t>
            </a:r>
          </a:p>
          <a:p>
            <a:pPr marL="12700" marR="5080"/>
            <a:r>
              <a:rPr lang="en-US" sz="1500" dirty="0">
                <a:hlinkClick r:id="rId11"/>
              </a:rPr>
              <a:t>Aspect-Oriented Programming (AOP) - Microsoft Unity Succinctly </a:t>
            </a:r>
            <a:r>
              <a:rPr lang="en-US" sz="1500" dirty="0" err="1">
                <a:hlinkClick r:id="rId11"/>
              </a:rPr>
              <a:t>Ebook</a:t>
            </a:r>
            <a:endParaRPr lang="en-US" sz="1500" kern="0" spc="-220" dirty="0">
              <a:solidFill>
                <a:schemeClr val="accent6"/>
              </a:solidFill>
            </a:endParaRPr>
          </a:p>
        </p:txBody>
      </p:sp>
    </p:spTree>
    <p:extLst>
      <p:ext uri="{BB962C8B-B14F-4D97-AF65-F5344CB8AC3E}">
        <p14:creationId xmlns:p14="http://schemas.microsoft.com/office/powerpoint/2010/main" val="5071750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796729195"/>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97420AB7-5E74-1DAA-6D30-9F38980C009C}"/>
              </a:ext>
            </a:extLst>
          </p:cNvPr>
          <p:cNvSpPr txBox="1">
            <a:spLocks/>
          </p:cNvSpPr>
          <p:nvPr/>
        </p:nvSpPr>
        <p:spPr>
          <a:xfrm>
            <a:off x="-19234" y="106496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pic>
        <p:nvPicPr>
          <p:cNvPr id="1026" name="Picture 2" descr="Chapter 1. Reactive programming - Rx.NET in Action">
            <a:extLst>
              <a:ext uri="{FF2B5EF4-FFF2-40B4-BE49-F238E27FC236}">
                <a16:creationId xmlns:a16="http://schemas.microsoft.com/office/drawing/2014/main" id="{084AF6D8-3129-024B-0356-5ACBEA5353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300" y="1066800"/>
            <a:ext cx="8411500" cy="3557587"/>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2">
            <a:extLst>
              <a:ext uri="{FF2B5EF4-FFF2-40B4-BE49-F238E27FC236}">
                <a16:creationId xmlns:a16="http://schemas.microsoft.com/office/drawing/2014/main" id="{0A078CD7-FD93-2A1B-C7D1-C592A55E9569}"/>
              </a:ext>
            </a:extLst>
          </p:cNvPr>
          <p:cNvSpPr txBox="1">
            <a:spLocks/>
          </p:cNvSpPr>
          <p:nvPr/>
        </p:nvSpPr>
        <p:spPr>
          <a:xfrm>
            <a:off x="284009" y="5389602"/>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For Further Exploration –</a:t>
            </a:r>
            <a:r>
              <a:rPr lang="en-US" sz="2000" kern="0" spc="-220" dirty="0">
                <a:solidFill>
                  <a:schemeClr val="accent6"/>
                </a:solidFill>
              </a:rPr>
              <a:t> </a:t>
            </a:r>
          </a:p>
          <a:p>
            <a:pPr marL="12700" marR="5080"/>
            <a:r>
              <a:rPr lang="en-US" sz="1500" dirty="0" err="1">
                <a:hlinkClick r:id="rId8"/>
              </a:rPr>
              <a:t>SignalR</a:t>
            </a:r>
            <a:r>
              <a:rPr lang="en-US" sz="1500" dirty="0">
                <a:hlinkClick r:id="rId8"/>
              </a:rPr>
              <a:t> + RX (Streaming Data Demo App 1 of 2)- </a:t>
            </a:r>
            <a:r>
              <a:rPr lang="en-US" sz="1500" dirty="0" err="1">
                <a:hlinkClick r:id="rId8"/>
              </a:rPr>
              <a:t>CodeProject</a:t>
            </a:r>
            <a:endParaRPr lang="en-US" sz="1500" kern="0" spc="-220" dirty="0">
              <a:solidFill>
                <a:schemeClr val="accent6"/>
              </a:solidFill>
            </a:endParaRPr>
          </a:p>
        </p:txBody>
      </p:sp>
      <p:sp>
        <p:nvSpPr>
          <p:cNvPr id="7" name="object 2">
            <a:extLst>
              <a:ext uri="{FF2B5EF4-FFF2-40B4-BE49-F238E27FC236}">
                <a16:creationId xmlns:a16="http://schemas.microsoft.com/office/drawing/2014/main" id="{C6F01799-2F56-1FAC-FE49-54492F39A969}"/>
              </a:ext>
            </a:extLst>
          </p:cNvPr>
          <p:cNvSpPr txBox="1">
            <a:spLocks/>
          </p:cNvSpPr>
          <p:nvPr/>
        </p:nvSpPr>
        <p:spPr>
          <a:xfrm>
            <a:off x="290463" y="4572000"/>
            <a:ext cx="8624937" cy="80021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Some High Level Examples – </a:t>
            </a:r>
          </a:p>
          <a:p>
            <a:pPr marL="12700" marR="5080"/>
            <a:r>
              <a:rPr lang="en-US" sz="1500" dirty="0">
                <a:hlinkClick r:id="rId9"/>
              </a:rPr>
              <a:t>Rx.NET in the real world. Lessons that can help you when marbles… | by William Barbosa | Medium</a:t>
            </a:r>
            <a:r>
              <a:rPr lang="en-US" sz="1600" kern="0" spc="-220" dirty="0">
                <a:solidFill>
                  <a:schemeClr val="accent6"/>
                </a:solidFill>
              </a:rPr>
              <a:t> (supports collections as well as hierarchies)</a:t>
            </a:r>
          </a:p>
        </p:txBody>
      </p:sp>
    </p:spTree>
    <p:extLst>
      <p:ext uri="{BB962C8B-B14F-4D97-AF65-F5344CB8AC3E}">
        <p14:creationId xmlns:p14="http://schemas.microsoft.com/office/powerpoint/2010/main" val="25080455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13470431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97420AB7-5E74-1DAA-6D30-9F38980C009C}"/>
              </a:ext>
            </a:extLst>
          </p:cNvPr>
          <p:cNvSpPr txBox="1">
            <a:spLocks/>
          </p:cNvSpPr>
          <p:nvPr/>
        </p:nvSpPr>
        <p:spPr>
          <a:xfrm>
            <a:off x="-19234" y="12278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    </a:t>
            </a:r>
            <a:r>
              <a:rPr lang="en-US" sz="2000" kern="0" spc="-220" dirty="0">
                <a:solidFill>
                  <a:schemeClr val="accent2"/>
                </a:solidFill>
              </a:rPr>
              <a:t>Intro to SOLID Principles – </a:t>
            </a:r>
          </a:p>
          <a:p>
            <a:pPr marL="12700" marR="5080"/>
            <a:r>
              <a:rPr lang="en-US" sz="2000" kern="0" spc="-220" dirty="0">
                <a:solidFill>
                  <a:schemeClr val="accent6"/>
                </a:solidFill>
              </a:rPr>
              <a:t>     </a:t>
            </a:r>
            <a:r>
              <a:rPr lang="en-US" sz="1500" dirty="0">
                <a:hlinkClick r:id="rId7"/>
              </a:rPr>
              <a:t>A Solid Guide to SOLID Principles | </a:t>
            </a:r>
            <a:r>
              <a:rPr lang="en-US" sz="1500" dirty="0" err="1">
                <a:hlinkClick r:id="rId7"/>
              </a:rPr>
              <a:t>Baeldung</a:t>
            </a:r>
            <a:endParaRPr lang="en-US" sz="1500" kern="0" spc="-220" dirty="0">
              <a:solidFill>
                <a:schemeClr val="accent6"/>
              </a:solidFill>
            </a:endParaRPr>
          </a:p>
        </p:txBody>
      </p:sp>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2666762"/>
            <a:ext cx="8624937" cy="160043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 </a:t>
            </a:r>
            <a:r>
              <a:rPr lang="en-US" sz="2000" kern="0" spc="-220" dirty="0">
                <a:solidFill>
                  <a:schemeClr val="accent2"/>
                </a:solidFill>
              </a:rPr>
              <a:t> Some concepts related to SOLID– </a:t>
            </a:r>
          </a:p>
          <a:p>
            <a:pPr marL="12700" marR="5080"/>
            <a:r>
              <a:rPr lang="en-US" sz="2000" kern="0" spc="-220" dirty="0">
                <a:solidFill>
                  <a:schemeClr val="accent6"/>
                </a:solidFill>
              </a:rPr>
              <a:t>   </a:t>
            </a:r>
            <a:r>
              <a:rPr lang="en-US" sz="2000" kern="0" spc="-220" dirty="0">
                <a:solidFill>
                  <a:schemeClr val="tx2">
                    <a:lumMod val="60000"/>
                    <a:lumOff val="40000"/>
                  </a:schemeClr>
                </a:solidFill>
              </a:rPr>
              <a:t>D of SOLID is Dependency Inversion &amp; Not Dependency Injection</a:t>
            </a:r>
          </a:p>
          <a:p>
            <a:pPr marL="12700" marR="5080"/>
            <a:r>
              <a:rPr lang="en-US" sz="2000" kern="0" spc="-220" dirty="0">
                <a:solidFill>
                  <a:schemeClr val="accent6"/>
                </a:solidFill>
              </a:rPr>
              <a:t>   OCP &amp;  Extension Methods</a:t>
            </a:r>
          </a:p>
          <a:p>
            <a:pPr marL="12700" marR="5080"/>
            <a:r>
              <a:rPr lang="en-US" sz="2000" kern="0" spc="-220" dirty="0">
                <a:solidFill>
                  <a:schemeClr val="accent6"/>
                </a:solidFill>
              </a:rPr>
              <a:t>   </a:t>
            </a:r>
            <a:r>
              <a:rPr lang="en-US" sz="2000" kern="0" spc="-220" dirty="0" err="1">
                <a:solidFill>
                  <a:schemeClr val="accent6"/>
                </a:solidFill>
              </a:rPr>
              <a:t>Liskuv</a:t>
            </a:r>
            <a:r>
              <a:rPr lang="en-US" sz="2000" kern="0" spc="-220" dirty="0">
                <a:solidFill>
                  <a:schemeClr val="accent6"/>
                </a:solidFill>
              </a:rPr>
              <a:t> Substitution and various types of Abstractions in .NET(</a:t>
            </a:r>
            <a:r>
              <a:rPr lang="en-US" sz="2000" kern="0" spc="-220" dirty="0">
                <a:solidFill>
                  <a:schemeClr val="tx2">
                    <a:lumMod val="60000"/>
                    <a:lumOff val="40000"/>
                  </a:schemeClr>
                </a:solidFill>
              </a:rPr>
              <a:t>next slide</a:t>
            </a:r>
            <a:r>
              <a:rPr lang="en-US" sz="2000" kern="0" spc="-220" dirty="0">
                <a:solidFill>
                  <a:schemeClr val="accent6"/>
                </a:solidFill>
              </a:rPr>
              <a:t>)</a:t>
            </a:r>
          </a:p>
          <a:p>
            <a:pPr marL="12700" marR="5080"/>
            <a:r>
              <a:rPr lang="en-US" sz="2000" kern="0" spc="-220" dirty="0">
                <a:solidFill>
                  <a:schemeClr val="accent6"/>
                </a:solidFill>
              </a:rPr>
              <a:t>   Interface </a:t>
            </a:r>
            <a:r>
              <a:rPr lang="en-US" sz="2000" kern="0" spc="-220" dirty="0" err="1">
                <a:solidFill>
                  <a:schemeClr val="accent6"/>
                </a:solidFill>
              </a:rPr>
              <a:t>Seggregation</a:t>
            </a:r>
            <a:r>
              <a:rPr lang="en-US" sz="2000" kern="0" spc="-220" dirty="0">
                <a:solidFill>
                  <a:schemeClr val="accent6"/>
                </a:solidFill>
              </a:rPr>
              <a:t> Principle &amp; Microservices</a:t>
            </a:r>
          </a:p>
        </p:txBody>
      </p:sp>
    </p:spTree>
    <p:extLst>
      <p:ext uri="{BB962C8B-B14F-4D97-AF65-F5344CB8AC3E}">
        <p14:creationId xmlns:p14="http://schemas.microsoft.com/office/powerpoint/2010/main" val="10693562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066800"/>
            <a:ext cx="8624937" cy="475514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r>
              <a:rPr lang="en-US" sz="1800" kern="0" spc="-220" dirty="0">
                <a:solidFill>
                  <a:schemeClr val="accent2"/>
                </a:solidFill>
              </a:rPr>
              <a:t>Abstractions in .NET &amp; </a:t>
            </a:r>
            <a:r>
              <a:rPr lang="en-US" sz="1800" kern="0" spc="-220" dirty="0" err="1">
                <a:solidFill>
                  <a:schemeClr val="accent2"/>
                </a:solidFill>
              </a:rPr>
              <a:t>Liskuv</a:t>
            </a:r>
            <a:r>
              <a:rPr lang="en-US" sz="1800" kern="0" spc="-220" dirty="0">
                <a:solidFill>
                  <a:schemeClr val="accent2"/>
                </a:solidFill>
              </a:rPr>
              <a:t> Substitution Principle– </a:t>
            </a:r>
          </a:p>
          <a:p>
            <a:pPr marL="12700" marR="5080"/>
            <a:r>
              <a:rPr lang="en-US" sz="1800" kern="0" spc="-220" dirty="0">
                <a:solidFill>
                  <a:schemeClr val="accent6"/>
                </a:solidFill>
              </a:rPr>
              <a:t>  </a:t>
            </a:r>
            <a:r>
              <a:rPr lang="en-US" sz="1800" kern="0" spc="-220" dirty="0">
                <a:solidFill>
                  <a:schemeClr val="accent2"/>
                </a:solidFill>
              </a:rPr>
              <a:t>Abstractions in .NET  - </a:t>
            </a:r>
          </a:p>
          <a:p>
            <a:pPr marL="12700" marR="5080"/>
            <a:r>
              <a:rPr lang="en-US" sz="1800" kern="0" spc="-220" dirty="0">
                <a:solidFill>
                  <a:schemeClr val="accent6"/>
                </a:solidFill>
              </a:rPr>
              <a:t>   Abstract (Parent) Class</a:t>
            </a:r>
          </a:p>
          <a:p>
            <a:pPr marL="12700" marR="5080"/>
            <a:r>
              <a:rPr lang="en-US" sz="1800" kern="0" spc="-220" dirty="0">
                <a:solidFill>
                  <a:schemeClr val="accent6"/>
                </a:solidFill>
              </a:rPr>
              <a:t>   Interface</a:t>
            </a:r>
          </a:p>
          <a:p>
            <a:pPr marL="12700" marR="5080"/>
            <a:r>
              <a:rPr lang="en-US" sz="1800" kern="0" spc="-220" dirty="0">
                <a:solidFill>
                  <a:schemeClr val="accent6"/>
                </a:solidFill>
              </a:rPr>
              <a:t>   Generics – </a:t>
            </a:r>
          </a:p>
          <a:p>
            <a:pPr marL="12700" marR="5080"/>
            <a:r>
              <a:rPr lang="en-US" sz="1800" kern="0" spc="-220" dirty="0">
                <a:solidFill>
                  <a:schemeClr val="accent6"/>
                </a:solidFill>
              </a:rPr>
              <a:t>      Abstract Generic (Parent) Class</a:t>
            </a:r>
          </a:p>
          <a:p>
            <a:pPr marL="12700" marR="5080"/>
            <a:r>
              <a:rPr lang="en-US" sz="1800" kern="0" spc="-220" dirty="0">
                <a:solidFill>
                  <a:schemeClr val="accent6"/>
                </a:solidFill>
              </a:rPr>
              <a:t>  Generic Interface</a:t>
            </a:r>
          </a:p>
          <a:p>
            <a:pPr marL="12700" marR="5080"/>
            <a:r>
              <a:rPr lang="en-US" sz="1800" kern="0" spc="-220" dirty="0">
                <a:solidFill>
                  <a:schemeClr val="accent6"/>
                </a:solidFill>
              </a:rPr>
              <a:t>  Delegates – </a:t>
            </a:r>
          </a:p>
          <a:p>
            <a:pPr marL="12700" marR="5080"/>
            <a:r>
              <a:rPr lang="en-US" sz="1800" kern="0" spc="-220" dirty="0">
                <a:solidFill>
                  <a:schemeClr val="accent6"/>
                </a:solidFill>
              </a:rPr>
              <a:t>       (Generic) Action</a:t>
            </a:r>
          </a:p>
          <a:p>
            <a:pPr marL="12700" marR="5080"/>
            <a:r>
              <a:rPr lang="en-US" sz="1800" kern="0" spc="-220" dirty="0">
                <a:solidFill>
                  <a:schemeClr val="accent6"/>
                </a:solidFill>
              </a:rPr>
              <a:t>       (Generic) </a:t>
            </a:r>
            <a:r>
              <a:rPr lang="en-US" sz="1800" kern="0" spc="-220" dirty="0" err="1">
                <a:solidFill>
                  <a:schemeClr val="accent6"/>
                </a:solidFill>
              </a:rPr>
              <a:t>Func</a:t>
            </a:r>
            <a:endParaRPr lang="en-US" sz="1800" kern="0" spc="-220" dirty="0">
              <a:solidFill>
                <a:schemeClr val="accent6"/>
              </a:solidFill>
            </a:endParaRPr>
          </a:p>
          <a:p>
            <a:pPr marL="12700" marR="5080"/>
            <a:endParaRPr lang="en-US" sz="1800" kern="0" spc="-220" dirty="0">
              <a:solidFill>
                <a:schemeClr val="accent6"/>
              </a:solidFill>
            </a:endParaRPr>
          </a:p>
          <a:p>
            <a:pPr marL="12700" marR="5080"/>
            <a:r>
              <a:rPr lang="en-US" sz="1800" kern="0" spc="-220" dirty="0">
                <a:solidFill>
                  <a:schemeClr val="accent6"/>
                </a:solidFill>
              </a:rPr>
              <a:t> Although Non-Abstract (Generic) Parent Class is not an abstraction in the true sense but can be used as polymorphic constructs of </a:t>
            </a:r>
            <a:r>
              <a:rPr lang="en-US" sz="1800" kern="0" spc="-220" dirty="0" err="1">
                <a:solidFill>
                  <a:schemeClr val="accent6"/>
                </a:solidFill>
              </a:rPr>
              <a:t>Liskuv</a:t>
            </a:r>
            <a:r>
              <a:rPr lang="en-US" sz="1800" kern="0" spc="-220" dirty="0">
                <a:solidFill>
                  <a:schemeClr val="accent6"/>
                </a:solidFill>
              </a:rPr>
              <a:t> Substitution principle</a:t>
            </a:r>
          </a:p>
          <a:p>
            <a:pPr marL="12700" marR="5080"/>
            <a:endParaRPr lang="en-US" sz="1800" kern="0" spc="-220" dirty="0">
              <a:solidFill>
                <a:schemeClr val="accent6"/>
              </a:solidFill>
            </a:endParaRPr>
          </a:p>
          <a:p>
            <a:pPr marL="12700" marR="5080"/>
            <a:r>
              <a:rPr lang="en-US" sz="2000" kern="0" spc="-220" dirty="0">
                <a:solidFill>
                  <a:schemeClr val="accent6"/>
                </a:solidFill>
              </a:rPr>
              <a:t>  </a:t>
            </a:r>
            <a:r>
              <a:rPr lang="en-US" sz="2000" kern="0" spc="-220" dirty="0">
                <a:solidFill>
                  <a:schemeClr val="accent2"/>
                </a:solidFill>
              </a:rPr>
              <a:t>For Further Exploration – </a:t>
            </a:r>
          </a:p>
          <a:p>
            <a:pPr marL="12700" marR="5080"/>
            <a:r>
              <a:rPr lang="en-US" sz="1500" kern="0" spc="-220" dirty="0">
                <a:solidFill>
                  <a:schemeClr val="accent6"/>
                </a:solidFill>
              </a:rPr>
              <a:t> </a:t>
            </a:r>
            <a:r>
              <a:rPr lang="en-IN" sz="1500" dirty="0">
                <a:hlinkClick r:id="rId7"/>
              </a:rPr>
              <a:t> Pros &amp; Cons of SOLID Principles | LinkedIn</a:t>
            </a:r>
            <a:endParaRPr lang="en-US" sz="1500" kern="0" spc="-220" dirty="0">
              <a:solidFill>
                <a:schemeClr val="accent6"/>
              </a:solidFill>
            </a:endParaRPr>
          </a:p>
          <a:p>
            <a:pPr marL="12700" marR="5080"/>
            <a:r>
              <a:rPr lang="en-US" sz="1600" kern="0" spc="-220" dirty="0">
                <a:solidFill>
                  <a:schemeClr val="accent6"/>
                </a:solidFill>
              </a:rPr>
              <a:t>  </a:t>
            </a:r>
            <a:r>
              <a:rPr lang="en-US" sz="1500" dirty="0">
                <a:hlinkClick r:id="rId8"/>
              </a:rPr>
              <a:t>Free </a:t>
            </a:r>
            <a:r>
              <a:rPr lang="en-US" sz="1500" dirty="0" err="1">
                <a:hlinkClick r:id="rId8"/>
              </a:rPr>
              <a:t>Ebook</a:t>
            </a:r>
            <a:r>
              <a:rPr lang="en-US" sz="1500" dirty="0">
                <a:hlinkClick r:id="rId8"/>
              </a:rPr>
              <a:t> - SOLID Principles Succinctly</a:t>
            </a:r>
            <a:endParaRPr lang="en-US" sz="1500" kern="0" spc="-220" dirty="0">
              <a:solidFill>
                <a:schemeClr val="accent6"/>
              </a:solidFill>
            </a:endParaRPr>
          </a:p>
        </p:txBody>
      </p:sp>
    </p:spTree>
    <p:extLst>
      <p:ext uri="{BB962C8B-B14F-4D97-AF65-F5344CB8AC3E}">
        <p14:creationId xmlns:p14="http://schemas.microsoft.com/office/powerpoint/2010/main" val="20690181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340960806"/>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090136"/>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.NET Core DI Techniques</a:t>
            </a:r>
          </a:p>
          <a:p>
            <a:pPr marL="12700" marR="5080"/>
            <a:r>
              <a:rPr lang="en-US" sz="2400" kern="0" spc="-220" dirty="0">
                <a:solidFill>
                  <a:schemeClr val="accent6"/>
                </a:solidFill>
              </a:rPr>
              <a:t>     why do we have setter &amp; function based DI?</a:t>
            </a:r>
            <a:endParaRPr lang="en-US" sz="2000" kern="0" spc="-220" dirty="0">
              <a:solidFill>
                <a:schemeClr val="accent6"/>
              </a:solidFill>
            </a:endParaRPr>
          </a:p>
        </p:txBody>
      </p:sp>
      <p:sp>
        <p:nvSpPr>
          <p:cNvPr id="2" name="object 2">
            <a:extLst>
              <a:ext uri="{FF2B5EF4-FFF2-40B4-BE49-F238E27FC236}">
                <a16:creationId xmlns:a16="http://schemas.microsoft.com/office/drawing/2014/main" id="{CEF6E591-49D4-3BBF-7590-DE5B70D93558}"/>
              </a:ext>
            </a:extLst>
          </p:cNvPr>
          <p:cNvSpPr txBox="1">
            <a:spLocks/>
          </p:cNvSpPr>
          <p:nvPr/>
        </p:nvSpPr>
        <p:spPr>
          <a:xfrm>
            <a:off x="157480" y="2030412"/>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.NET Core DI Lifecycle Management</a:t>
            </a:r>
          </a:p>
          <a:p>
            <a:pPr marL="12700" marR="5080"/>
            <a:r>
              <a:rPr lang="en-US" sz="2400" kern="0" spc="-220" dirty="0">
                <a:solidFill>
                  <a:schemeClr val="accent6"/>
                </a:solidFill>
              </a:rPr>
              <a:t>     Scoped – Per Scope(scope for example can be http request).</a:t>
            </a:r>
          </a:p>
          <a:p>
            <a:pPr marL="12700" marR="5080"/>
            <a:r>
              <a:rPr lang="en-US" sz="2400" kern="0" spc="-220" dirty="0">
                <a:solidFill>
                  <a:schemeClr val="accent6"/>
                </a:solidFill>
              </a:rPr>
              <a:t>     Transient - New instance created each time it’s requested.</a:t>
            </a:r>
          </a:p>
          <a:p>
            <a:pPr marL="12700" marR="5080"/>
            <a:r>
              <a:rPr lang="en-US" sz="2400" kern="0" spc="-220" dirty="0">
                <a:solidFill>
                  <a:schemeClr val="accent6"/>
                </a:solidFill>
              </a:rPr>
              <a:t>     Singleton – Single Instance Per App(Domain)</a:t>
            </a:r>
          </a:p>
        </p:txBody>
      </p:sp>
      <p:sp>
        <p:nvSpPr>
          <p:cNvPr id="7" name="object 2">
            <a:extLst>
              <a:ext uri="{FF2B5EF4-FFF2-40B4-BE49-F238E27FC236}">
                <a16:creationId xmlns:a16="http://schemas.microsoft.com/office/drawing/2014/main" id="{276BC389-E1A7-23A0-BBAD-B689F54A05E5}"/>
              </a:ext>
            </a:extLst>
          </p:cNvPr>
          <p:cNvSpPr txBox="1">
            <a:spLocks/>
          </p:cNvSpPr>
          <p:nvPr/>
        </p:nvSpPr>
        <p:spPr>
          <a:xfrm>
            <a:off x="157479" y="3883456"/>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Is DI the same as IoC?</a:t>
            </a:r>
          </a:p>
          <a:p>
            <a:pPr marL="12700" marR="5080"/>
            <a:r>
              <a:rPr lang="en-US" sz="1500" dirty="0">
                <a:hlinkClick r:id="rId7"/>
              </a:rPr>
              <a:t>Inversion of Control vs Dependency Injection - Stack Overflow</a:t>
            </a:r>
            <a:endParaRPr lang="en-US" sz="1500" kern="0" spc="-220" dirty="0">
              <a:solidFill>
                <a:schemeClr val="accent6"/>
              </a:solidFill>
            </a:endParaRPr>
          </a:p>
        </p:txBody>
      </p:sp>
      <p:sp>
        <p:nvSpPr>
          <p:cNvPr id="8" name="object 2">
            <a:extLst>
              <a:ext uri="{FF2B5EF4-FFF2-40B4-BE49-F238E27FC236}">
                <a16:creationId xmlns:a16="http://schemas.microsoft.com/office/drawing/2014/main" id="{3399C083-C904-FE91-6421-1E15E9004F09}"/>
              </a:ext>
            </a:extLst>
          </p:cNvPr>
          <p:cNvSpPr txBox="1">
            <a:spLocks/>
          </p:cNvSpPr>
          <p:nvPr/>
        </p:nvSpPr>
        <p:spPr>
          <a:xfrm>
            <a:off x="138062" y="4918392"/>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To or Not to DI?</a:t>
            </a:r>
          </a:p>
          <a:p>
            <a:pPr marL="12700" marR="5080"/>
            <a:r>
              <a:rPr lang="en-US" sz="1500" kern="0" spc="-220" dirty="0">
                <a:solidFill>
                  <a:schemeClr val="accent6"/>
                </a:solidFill>
              </a:rPr>
              <a:t> </a:t>
            </a:r>
            <a:r>
              <a:rPr lang="en-IN" sz="1500" dirty="0">
                <a:hlinkClick r:id="rId8"/>
              </a:rPr>
              <a:t> To or Not To DI | LinkedIn</a:t>
            </a:r>
            <a:endParaRPr lang="en-US" sz="1500" kern="0" spc="-220" dirty="0">
              <a:solidFill>
                <a:schemeClr val="accent6"/>
              </a:solidFill>
            </a:endParaRPr>
          </a:p>
        </p:txBody>
      </p:sp>
    </p:spTree>
    <p:extLst>
      <p:ext uri="{BB962C8B-B14F-4D97-AF65-F5344CB8AC3E}">
        <p14:creationId xmlns:p14="http://schemas.microsoft.com/office/powerpoint/2010/main" val="13559988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364353250"/>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0C237B29-E6B4-099A-9C02-64A289E48605}"/>
              </a:ext>
            </a:extLst>
          </p:cNvPr>
          <p:cNvGraphicFramePr>
            <a:graphicFrameLocks noGrp="1"/>
          </p:cNvGraphicFramePr>
          <p:nvPr>
            <p:extLst>
              <p:ext uri="{D42A27DB-BD31-4B8C-83A1-F6EECF244321}">
                <p14:modId xmlns:p14="http://schemas.microsoft.com/office/powerpoint/2010/main" val="1183008363"/>
              </p:ext>
            </p:extLst>
          </p:nvPr>
        </p:nvGraphicFramePr>
        <p:xfrm>
          <a:off x="381000" y="1143000"/>
          <a:ext cx="8487699" cy="4675324"/>
        </p:xfrm>
        <a:graphic>
          <a:graphicData uri="http://schemas.openxmlformats.org/drawingml/2006/table">
            <a:tbl>
              <a:tblPr firstRow="1" bandRow="1">
                <a:tableStyleId>{5C22544A-7EE6-4342-B048-85BDC9FD1C3A}</a:tableStyleId>
              </a:tblPr>
              <a:tblGrid>
                <a:gridCol w="2829233">
                  <a:extLst>
                    <a:ext uri="{9D8B030D-6E8A-4147-A177-3AD203B41FA5}">
                      <a16:colId xmlns:a16="http://schemas.microsoft.com/office/drawing/2014/main" val="60149152"/>
                    </a:ext>
                  </a:extLst>
                </a:gridCol>
                <a:gridCol w="2829233">
                  <a:extLst>
                    <a:ext uri="{9D8B030D-6E8A-4147-A177-3AD203B41FA5}">
                      <a16:colId xmlns:a16="http://schemas.microsoft.com/office/drawing/2014/main" val="306739251"/>
                    </a:ext>
                  </a:extLst>
                </a:gridCol>
                <a:gridCol w="2829233">
                  <a:extLst>
                    <a:ext uri="{9D8B030D-6E8A-4147-A177-3AD203B41FA5}">
                      <a16:colId xmlns:a16="http://schemas.microsoft.com/office/drawing/2014/main" val="3439482047"/>
                    </a:ext>
                  </a:extLst>
                </a:gridCol>
              </a:tblGrid>
              <a:tr h="364218">
                <a:tc>
                  <a:txBody>
                    <a:bodyPr/>
                    <a:lstStyle/>
                    <a:p>
                      <a:r>
                        <a:rPr lang="en-US" dirty="0"/>
                        <a:t>Pattern Name</a:t>
                      </a:r>
                      <a:endParaRPr lang="en-IN" dirty="0"/>
                    </a:p>
                  </a:txBody>
                  <a:tcPr/>
                </a:tc>
                <a:tc>
                  <a:txBody>
                    <a:bodyPr/>
                    <a:lstStyle/>
                    <a:p>
                      <a:r>
                        <a:rPr lang="en-US" dirty="0"/>
                        <a:t>When to Use</a:t>
                      </a:r>
                      <a:endParaRPr lang="en-IN" dirty="0"/>
                    </a:p>
                  </a:txBody>
                  <a:tcPr/>
                </a:tc>
                <a:tc>
                  <a:txBody>
                    <a:bodyPr/>
                    <a:lstStyle/>
                    <a:p>
                      <a:r>
                        <a:rPr lang="en-US" dirty="0"/>
                        <a:t>Example(s)</a:t>
                      </a:r>
                      <a:endParaRPr lang="en-IN" dirty="0"/>
                    </a:p>
                  </a:txBody>
                  <a:tcPr/>
                </a:tc>
                <a:extLst>
                  <a:ext uri="{0D108BD9-81ED-4DB2-BD59-A6C34878D82A}">
                    <a16:rowId xmlns:a16="http://schemas.microsoft.com/office/drawing/2014/main" val="2427472320"/>
                  </a:ext>
                </a:extLst>
              </a:tr>
              <a:tr h="364218">
                <a:tc>
                  <a:txBody>
                    <a:bodyPr/>
                    <a:lstStyle/>
                    <a:p>
                      <a:pPr algn="l" fontAlgn="b"/>
                      <a:r>
                        <a:rPr lang="en-IN" sz="1100" b="0" i="0" u="none" strike="noStrike" dirty="0">
                          <a:solidFill>
                            <a:srgbClr val="000000"/>
                          </a:solidFill>
                          <a:effectLst/>
                          <a:latin typeface="Calibri" panose="020F0502020204030204" pitchFamily="34" charset="0"/>
                        </a:rPr>
                        <a:t>Factory </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Based on some key you need to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create an object which can implement some Abstraction. Generally other Patterns like Strategy, State, Template Method </a:t>
                      </a:r>
                      <a:r>
                        <a:rPr lang="en-US" sz="1100" b="0" i="0" u="none" strike="noStrike" dirty="0" err="1">
                          <a:solidFill>
                            <a:srgbClr val="000000"/>
                          </a:solidFill>
                          <a:effectLst/>
                          <a:latin typeface="Calibri" panose="020F0502020204030204" pitchFamily="34" charset="0"/>
                        </a:rPr>
                        <a:t>etc</a:t>
                      </a:r>
                      <a:r>
                        <a:rPr lang="en-US" sz="1100" b="0" i="0" u="none" strike="noStrike" dirty="0">
                          <a:solidFill>
                            <a:srgbClr val="000000"/>
                          </a:solidFill>
                          <a:effectLst/>
                          <a:latin typeface="Calibri" panose="020F0502020204030204" pitchFamily="34" charset="0"/>
                        </a:rPr>
                        <a:t> uses this pattern.</a:t>
                      </a:r>
                    </a:p>
                  </a:txBody>
                  <a:tcPr marL="6350" marR="6350" marT="6350" marB="0" anchor="b"/>
                </a:tc>
                <a:tc>
                  <a:txBody>
                    <a:bodyPr/>
                    <a:lstStyle/>
                    <a:p>
                      <a:pPr algn="l" fontAlgn="b"/>
                      <a:r>
                        <a:rPr lang="en-US" sz="1100" dirty="0" err="1">
                          <a:hlinkClick r:id="rId7"/>
                        </a:rPr>
                        <a:t>WeatherForecastAzureFunctionAndAngularSample</a:t>
                      </a:r>
                      <a:r>
                        <a:rPr lang="en-US" sz="1100" dirty="0">
                          <a:hlinkClick r:id="rId7"/>
                        </a:rPr>
                        <a:t>/</a:t>
                      </a:r>
                      <a:r>
                        <a:rPr lang="en-US" sz="1100" dirty="0" err="1">
                          <a:hlinkClick r:id="rId7"/>
                        </a:rPr>
                        <a:t>WeatherForecastAPI</a:t>
                      </a:r>
                      <a:r>
                        <a:rPr lang="en-US" sz="1100" dirty="0">
                          <a:hlinkClick r:id="rId7"/>
                        </a:rPr>
                        <a:t>/</a:t>
                      </a:r>
                      <a:r>
                        <a:rPr lang="en-US" sz="1100" dirty="0" err="1">
                          <a:hlinkClick r:id="rId7"/>
                        </a:rPr>
                        <a:t>DomainServices</a:t>
                      </a:r>
                      <a:r>
                        <a:rPr lang="en-US" sz="1100" dirty="0">
                          <a:hlinkClick r:id="rId7"/>
                        </a:rPr>
                        <a:t> at master · sandipray63in/</a:t>
                      </a:r>
                      <a:r>
                        <a:rPr lang="en-US" sz="1100" dirty="0" err="1">
                          <a:hlinkClick r:id="rId7"/>
                        </a:rPr>
                        <a:t>WeatherForecastAzureFunctionAndAngularSample</a:t>
                      </a:r>
                      <a:r>
                        <a:rPr lang="en-US" sz="1100" dirty="0">
                          <a:hlinkClick r:id="rId7"/>
                        </a:rPr>
                        <a:t> · GitHub</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3662425"/>
                  </a:ext>
                </a:extLst>
              </a:tr>
              <a:tr h="364218">
                <a:tc>
                  <a:txBody>
                    <a:bodyPr/>
                    <a:lstStyle/>
                    <a:p>
                      <a:pPr algn="l" fontAlgn="b"/>
                      <a:r>
                        <a:rPr lang="en-IN" sz="1100" b="0" i="0" u="none" strike="noStrike" dirty="0">
                          <a:solidFill>
                            <a:srgbClr val="000000"/>
                          </a:solidFill>
                          <a:effectLst/>
                          <a:latin typeface="Calibri" panose="020F0502020204030204" pitchFamily="34" charset="0"/>
                        </a:rPr>
                        <a:t>Builder</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a complex object needs to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be build in steps.</a:t>
                      </a:r>
                    </a:p>
                  </a:txBody>
                  <a:tcPr marL="6350" marR="6350" marT="6350" marB="0" anchor="b"/>
                </a:tc>
                <a:tc>
                  <a:txBody>
                    <a:bodyPr/>
                    <a:lstStyle/>
                    <a:p>
                      <a:pPr algn="l" fontAlgn="b"/>
                      <a:r>
                        <a:rPr lang="en-IN" sz="1100" dirty="0">
                          <a:hlinkClick r:id="rId8"/>
                        </a:rPr>
                        <a:t>Refactoring </a:t>
                      </a:r>
                      <a:r>
                        <a:rPr lang="en-IN" sz="1100" dirty="0" err="1">
                          <a:hlinkClick r:id="rId8"/>
                        </a:rPr>
                        <a:t>Guru|Builder</a:t>
                      </a:r>
                      <a:r>
                        <a:rPr lang="en-IN" sz="1100" dirty="0">
                          <a:hlinkClick r:id="rId8"/>
                        </a:rPr>
                        <a:t> Pattern</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81717269"/>
                  </a:ext>
                </a:extLst>
              </a:tr>
              <a:tr h="364218">
                <a:tc>
                  <a:txBody>
                    <a:bodyPr/>
                    <a:lstStyle/>
                    <a:p>
                      <a:pPr algn="l" fontAlgn="b"/>
                      <a:r>
                        <a:rPr lang="en-IN" sz="1100" b="0" i="0" u="none" strike="noStrike" dirty="0">
                          <a:solidFill>
                            <a:srgbClr val="000000"/>
                          </a:solidFill>
                          <a:effectLst/>
                          <a:latin typeface="Calibri" panose="020F0502020204030204" pitchFamily="34" charset="0"/>
                        </a:rPr>
                        <a:t>Singleton</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you just need one &amp;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only one instance.</a:t>
                      </a:r>
                    </a:p>
                  </a:txBody>
                  <a:tcPr marL="6350" marR="6350" marT="6350" marB="0" anchor="b"/>
                </a:tc>
                <a:tc>
                  <a:txBody>
                    <a:bodyPr/>
                    <a:lstStyle/>
                    <a:p>
                      <a:pPr algn="l" fontAlgn="b"/>
                      <a:r>
                        <a:rPr lang="en-IN" sz="1100" dirty="0">
                          <a:hlinkClick r:id="rId9"/>
                        </a:rPr>
                        <a:t>DDD-Based-Enterprise-Application-Framework/Infrastructure/DI/</a:t>
                      </a:r>
                      <a:r>
                        <a:rPr lang="en-IN" sz="1100" dirty="0" err="1">
                          <a:hlinkClick r:id="rId9"/>
                        </a:rPr>
                        <a:t>Container.cs</a:t>
                      </a:r>
                      <a:r>
                        <a:rPr lang="en-IN" sz="1100" dirty="0">
                          <a:hlinkClick r:id="rId9"/>
                        </a:rPr>
                        <a:t> at master · sandipray63in/DDD-Based-Enterprise-Application-Framework · GitHub</a:t>
                      </a:r>
                      <a:r>
                        <a:rPr lang="en-IN" sz="1100" b="0" i="0" u="sng" strike="noStrike" dirty="0">
                          <a:solidFill>
                            <a:srgbClr val="0563C1"/>
                          </a:solidFill>
                          <a:effectLst/>
                          <a:latin typeface="Calibri" panose="020F0502020204030204" pitchFamily="34" charset="0"/>
                          <a:hlinkClick r:id="rId9"/>
                        </a:rPr>
                        <a:t> </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56006576"/>
                  </a:ext>
                </a:extLst>
              </a:tr>
              <a:tr h="364218">
                <a:tc>
                  <a:txBody>
                    <a:bodyPr/>
                    <a:lstStyle/>
                    <a:p>
                      <a:pPr algn="l" fontAlgn="b"/>
                      <a:r>
                        <a:rPr lang="en-IN" sz="1100" b="0" i="0" u="none" strike="noStrike" dirty="0" err="1">
                          <a:solidFill>
                            <a:srgbClr val="000000"/>
                          </a:solidFill>
                          <a:effectLst/>
                          <a:latin typeface="Calibri" panose="020F0502020204030204" pitchFamily="34" charset="0"/>
                        </a:rPr>
                        <a:t>Multiton</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you need some fixed number of limited instances only[but each created only once]</a:t>
                      </a:r>
                    </a:p>
                  </a:txBody>
                  <a:tcPr marL="6350" marR="6350" marT="6350" marB="0" anchor="b"/>
                </a:tc>
                <a:tc>
                  <a:txBody>
                    <a:bodyPr/>
                    <a:lstStyle/>
                    <a:p>
                      <a:pPr algn="l" fontAlgn="b"/>
                      <a:r>
                        <a:rPr lang="en-IN" sz="1100" b="0" i="0" u="none" strike="noStrike" dirty="0">
                          <a:solidFill>
                            <a:srgbClr val="000000"/>
                          </a:solidFill>
                          <a:effectLst/>
                          <a:latin typeface="Calibri" panose="020F0502020204030204" pitchFamily="34" charset="0"/>
                        </a:rPr>
                        <a:t> </a:t>
                      </a:r>
                      <a:r>
                        <a:rPr lang="en-IN" sz="1100" dirty="0" err="1">
                          <a:hlinkClick r:id="rId10"/>
                        </a:rPr>
                        <a:t>Multiton</a:t>
                      </a:r>
                      <a:r>
                        <a:rPr lang="en-IN" sz="1100" dirty="0">
                          <a:hlinkClick r:id="rId10"/>
                        </a:rPr>
                        <a:t> pattern - Wikipedia</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80007248"/>
                  </a:ext>
                </a:extLst>
              </a:tr>
              <a:tr h="364218">
                <a:tc>
                  <a:txBody>
                    <a:bodyPr/>
                    <a:lstStyle/>
                    <a:p>
                      <a:pPr algn="l" fontAlgn="b"/>
                      <a:r>
                        <a:rPr lang="en-IN" sz="1100" b="0" i="0" u="none" strike="noStrike" dirty="0">
                          <a:solidFill>
                            <a:srgbClr val="000000"/>
                          </a:solidFill>
                          <a:effectLst/>
                          <a:latin typeface="Calibri" panose="020F0502020204030204" pitchFamily="34" charset="0"/>
                        </a:rPr>
                        <a:t>Prototype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you don’t want to touch an existing instance but you need a replica to perform some operations. Basically, its Cloning.</a:t>
                      </a:r>
                    </a:p>
                  </a:txBody>
                  <a:tcPr marL="6350" marR="6350" marT="6350" marB="0" anchor="b"/>
                </a:tc>
                <a:tc>
                  <a:txBody>
                    <a:bodyPr/>
                    <a:lstStyle/>
                    <a:p>
                      <a:pPr algn="l" fontAlgn="b"/>
                      <a:r>
                        <a:rPr lang="en-IN" sz="1100" dirty="0">
                          <a:hlinkClick r:id="rId11"/>
                        </a:rPr>
                        <a:t>Prototype pattern - Wikipedia</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70570930"/>
                  </a:ext>
                </a:extLst>
              </a:tr>
              <a:tr h="364218">
                <a:tc>
                  <a:txBody>
                    <a:bodyPr/>
                    <a:lstStyle/>
                    <a:p>
                      <a:pPr algn="l" fontAlgn="b"/>
                      <a:r>
                        <a:rPr lang="en-IN" sz="1100" b="0" i="0" u="none" strike="noStrike" dirty="0">
                          <a:solidFill>
                            <a:srgbClr val="000000"/>
                          </a:solidFill>
                          <a:effectLst/>
                          <a:latin typeface="Calibri" panose="020F0502020204030204" pitchFamily="34" charset="0"/>
                        </a:rPr>
                        <a:t>Abstract Factory</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you need a factory of factories,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use this pattern(maybe using some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composite key if needed)</a:t>
                      </a:r>
                    </a:p>
                  </a:txBody>
                  <a:tcPr marL="6350" marR="6350" marT="6350" marB="0" anchor="b"/>
                </a:tc>
                <a:tc>
                  <a:txBody>
                    <a:bodyPr/>
                    <a:lstStyle/>
                    <a:p>
                      <a:pPr algn="l" fontAlgn="b"/>
                      <a:r>
                        <a:rPr lang="en-IN" sz="1100" dirty="0">
                          <a:hlinkClick r:id="rId12"/>
                        </a:rPr>
                        <a:t>Abstract factory pattern - Wikipedia</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92205829"/>
                  </a:ext>
                </a:extLst>
              </a:tr>
              <a:tr h="364218">
                <a:tc>
                  <a:txBody>
                    <a:bodyPr/>
                    <a:lstStyle/>
                    <a:p>
                      <a:pPr algn="l" fontAlgn="b"/>
                      <a:r>
                        <a:rPr lang="en-IN" sz="1100" b="0" i="0" u="none" strike="noStrike" dirty="0">
                          <a:solidFill>
                            <a:srgbClr val="000000"/>
                          </a:solidFill>
                          <a:effectLst/>
                          <a:latin typeface="Calibri" panose="020F0502020204030204" pitchFamily="34" charset="0"/>
                        </a:rPr>
                        <a:t>Lazy Initialization</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Initialize an instance only when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required</a:t>
                      </a:r>
                    </a:p>
                  </a:txBody>
                  <a:tcPr marL="6350" marR="6350" marT="6350" marB="0" anchor="b"/>
                </a:tc>
                <a:tc>
                  <a:txBody>
                    <a:bodyPr/>
                    <a:lstStyle/>
                    <a:p>
                      <a:pPr algn="l" fontAlgn="b"/>
                      <a:r>
                        <a:rPr lang="en-IN" sz="1100" dirty="0">
                          <a:hlinkClick r:id="rId13"/>
                        </a:rPr>
                        <a:t>Lazy initialization - Wikipedia</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49696447"/>
                  </a:ext>
                </a:extLst>
              </a:tr>
              <a:tr h="364218">
                <a:tc>
                  <a:txBody>
                    <a:bodyPr/>
                    <a:lstStyle/>
                    <a:p>
                      <a:pPr algn="l" fontAlgn="b"/>
                      <a:r>
                        <a:rPr lang="en-IN" sz="1100" b="0" i="0" u="none" strike="noStrike" dirty="0">
                          <a:solidFill>
                            <a:srgbClr val="000000"/>
                          </a:solidFill>
                          <a:effectLst/>
                          <a:latin typeface="Calibri" panose="020F0502020204030204" pitchFamily="34" charset="0"/>
                        </a:rPr>
                        <a:t>Object Pool</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you have CPU/IO intensive resources(e.g. threads, connection objects </a:t>
                      </a:r>
                      <a:r>
                        <a:rPr lang="en-US" sz="1100" b="0" i="0" u="none" strike="noStrike" dirty="0" err="1">
                          <a:solidFill>
                            <a:srgbClr val="000000"/>
                          </a:solidFill>
                          <a:effectLst/>
                          <a:latin typeface="Calibri" panose="020F0502020204030204" pitchFamily="34" charset="0"/>
                        </a:rPr>
                        <a:t>etc</a:t>
                      </a:r>
                      <a:r>
                        <a:rPr lang="en-US" sz="1100" b="0" i="0" u="none" strike="noStrike" dirty="0">
                          <a:solidFill>
                            <a:srgbClr val="000000"/>
                          </a:solidFill>
                          <a:effectLst/>
                          <a:latin typeface="Calibri" panose="020F0502020204030204" pitchFamily="34" charset="0"/>
                        </a:rPr>
                        <a:t>) build a pool of such objects &amp; (re)use them as &amp; when required based on demand</a:t>
                      </a:r>
                    </a:p>
                  </a:txBody>
                  <a:tcPr marL="6350" marR="6350" marT="6350" marB="0" anchor="b"/>
                </a:tc>
                <a:tc>
                  <a:txBody>
                    <a:bodyPr/>
                    <a:lstStyle/>
                    <a:p>
                      <a:pPr algn="l" fontAlgn="b"/>
                      <a:r>
                        <a:rPr lang="en-IN" sz="1100" dirty="0">
                          <a:hlinkClick r:id="rId14"/>
                        </a:rPr>
                        <a:t>Object pool pattern - Wikipedia</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57839610"/>
                  </a:ext>
                </a:extLst>
              </a:tr>
            </a:tbl>
          </a:graphicData>
        </a:graphic>
      </p:graphicFrame>
    </p:spTree>
    <p:extLst>
      <p:ext uri="{BB962C8B-B14F-4D97-AF65-F5344CB8AC3E}">
        <p14:creationId xmlns:p14="http://schemas.microsoft.com/office/powerpoint/2010/main" val="21043883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213188288"/>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6">
            <a:extLst>
              <a:ext uri="{FF2B5EF4-FFF2-40B4-BE49-F238E27FC236}">
                <a16:creationId xmlns:a16="http://schemas.microsoft.com/office/drawing/2014/main" id="{0580844D-F28C-6EFD-F7C5-6E0BD1B89B03}"/>
              </a:ext>
            </a:extLst>
          </p:cNvPr>
          <p:cNvGraphicFramePr>
            <a:graphicFrameLocks noGrp="1"/>
          </p:cNvGraphicFramePr>
          <p:nvPr>
            <p:extLst>
              <p:ext uri="{D42A27DB-BD31-4B8C-83A1-F6EECF244321}">
                <p14:modId xmlns:p14="http://schemas.microsoft.com/office/powerpoint/2010/main" val="3798597390"/>
              </p:ext>
            </p:extLst>
          </p:nvPr>
        </p:nvGraphicFramePr>
        <p:xfrm>
          <a:off x="304800" y="1066800"/>
          <a:ext cx="8610600" cy="4875851"/>
        </p:xfrm>
        <a:graphic>
          <a:graphicData uri="http://schemas.openxmlformats.org/drawingml/2006/table">
            <a:tbl>
              <a:tblPr firstRow="1" bandRow="1">
                <a:tableStyleId>{5C22544A-7EE6-4342-B048-85BDC9FD1C3A}</a:tableStyleId>
              </a:tblPr>
              <a:tblGrid>
                <a:gridCol w="1824608">
                  <a:extLst>
                    <a:ext uri="{9D8B030D-6E8A-4147-A177-3AD203B41FA5}">
                      <a16:colId xmlns:a16="http://schemas.microsoft.com/office/drawing/2014/main" val="56062115"/>
                    </a:ext>
                  </a:extLst>
                </a:gridCol>
                <a:gridCol w="3392996">
                  <a:extLst>
                    <a:ext uri="{9D8B030D-6E8A-4147-A177-3AD203B41FA5}">
                      <a16:colId xmlns:a16="http://schemas.microsoft.com/office/drawing/2014/main" val="2609032759"/>
                    </a:ext>
                  </a:extLst>
                </a:gridCol>
                <a:gridCol w="3392996">
                  <a:extLst>
                    <a:ext uri="{9D8B030D-6E8A-4147-A177-3AD203B41FA5}">
                      <a16:colId xmlns:a16="http://schemas.microsoft.com/office/drawing/2014/main" val="2011943707"/>
                    </a:ext>
                  </a:extLst>
                </a:gridCol>
              </a:tblGrid>
              <a:tr h="477117">
                <a:tc>
                  <a:txBody>
                    <a:bodyPr/>
                    <a:lstStyle/>
                    <a:p>
                      <a:r>
                        <a:rPr lang="en-US" dirty="0"/>
                        <a:t>Pattern Name</a:t>
                      </a:r>
                      <a:endParaRPr lang="en-IN" dirty="0"/>
                    </a:p>
                  </a:txBody>
                  <a:tcPr/>
                </a:tc>
                <a:tc>
                  <a:txBody>
                    <a:bodyPr/>
                    <a:lstStyle/>
                    <a:p>
                      <a:r>
                        <a:rPr lang="en-US" dirty="0"/>
                        <a:t>When to Use</a:t>
                      </a:r>
                      <a:endParaRPr lang="en-IN" dirty="0"/>
                    </a:p>
                  </a:txBody>
                  <a:tcPr/>
                </a:tc>
                <a:tc>
                  <a:txBody>
                    <a:bodyPr/>
                    <a:lstStyle/>
                    <a:p>
                      <a:r>
                        <a:rPr lang="en-US" dirty="0"/>
                        <a:t>Example(s)</a:t>
                      </a:r>
                      <a:endParaRPr lang="en-IN" dirty="0"/>
                    </a:p>
                  </a:txBody>
                  <a:tcPr/>
                </a:tc>
                <a:extLst>
                  <a:ext uri="{0D108BD9-81ED-4DB2-BD59-A6C34878D82A}">
                    <a16:rowId xmlns:a16="http://schemas.microsoft.com/office/drawing/2014/main" val="3138273162"/>
                  </a:ext>
                </a:extLst>
              </a:tr>
              <a:tr h="477117">
                <a:tc>
                  <a:txBody>
                    <a:bodyPr/>
                    <a:lstStyle/>
                    <a:p>
                      <a:pPr algn="l" fontAlgn="b"/>
                      <a:r>
                        <a:rPr lang="en-US" sz="1100" b="0" i="0" u="none" strike="noStrike" dirty="0">
                          <a:solidFill>
                            <a:srgbClr val="000000"/>
                          </a:solidFill>
                          <a:effectLst/>
                          <a:latin typeface="Calibri" panose="020F0502020204030204" pitchFamily="34" charset="0"/>
                        </a:rPr>
                        <a:t>A</a:t>
                      </a:r>
                      <a:r>
                        <a:rPr lang="en-IN" sz="1100" b="0" i="0" u="none" strike="noStrike" dirty="0" err="1">
                          <a:solidFill>
                            <a:srgbClr val="000000"/>
                          </a:solidFill>
                          <a:effectLst/>
                          <a:latin typeface="Calibri" panose="020F0502020204030204" pitchFamily="34" charset="0"/>
                        </a:rPr>
                        <a:t>dapter</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you want to adapt your functionality to some external functionality</a:t>
                      </a:r>
                    </a:p>
                  </a:txBody>
                  <a:tcPr marL="6350" marR="6350" marT="6350" marB="0" anchor="b"/>
                </a:tc>
                <a:tc>
                  <a:txBody>
                    <a:bodyPr/>
                    <a:lstStyle/>
                    <a:p>
                      <a:pPr algn="l" fontAlgn="b"/>
                      <a:r>
                        <a:rPr lang="en-IN" sz="1100" dirty="0">
                          <a:hlinkClick r:id="rId7"/>
                        </a:rPr>
                        <a:t>Adapter pattern - Wikipedia</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5110035"/>
                  </a:ext>
                </a:extLst>
              </a:tr>
              <a:tr h="870901">
                <a:tc>
                  <a:txBody>
                    <a:bodyPr/>
                    <a:lstStyle/>
                    <a:p>
                      <a:pPr algn="l" fontAlgn="b"/>
                      <a:r>
                        <a:rPr lang="en-IN" sz="1100" b="0" i="0" u="none" strike="noStrike" dirty="0">
                          <a:solidFill>
                            <a:srgbClr val="000000"/>
                          </a:solidFill>
                          <a:effectLst/>
                          <a:latin typeface="Calibri" panose="020F0502020204030204" pitchFamily="34" charset="0"/>
                        </a:rPr>
                        <a:t>Bridge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you have varying abstractions as well as varying implementations.</a:t>
                      </a:r>
                    </a:p>
                  </a:txBody>
                  <a:tcPr marL="6350" marR="6350" marT="6350" marB="0" anchor="b"/>
                </a:tc>
                <a:tc>
                  <a:txBody>
                    <a:bodyPr/>
                    <a:lstStyle/>
                    <a:p>
                      <a:pPr algn="l" fontAlgn="b"/>
                      <a:r>
                        <a:rPr lang="en-IN" sz="1100" dirty="0">
                          <a:hlinkClick r:id="rId8"/>
                        </a:rPr>
                        <a:t>Refactoring Guru | Bridge Pattern </a:t>
                      </a:r>
                      <a:endParaRPr lang="en-IN" sz="1100" dirty="0"/>
                    </a:p>
                    <a:p>
                      <a:pPr algn="l" fontAlgn="b"/>
                      <a:r>
                        <a:rPr lang="en-IN" sz="1100" dirty="0">
                          <a:hlinkClick r:id="rId9"/>
                        </a:rPr>
                        <a:t>DDD-Based-Enterprise-Application-Framework/Repository/Base/</a:t>
                      </a:r>
                      <a:r>
                        <a:rPr lang="en-IN" sz="1100" dirty="0" err="1">
                          <a:hlinkClick r:id="rId9"/>
                        </a:rPr>
                        <a:t>IQueryableRepository.cs</a:t>
                      </a:r>
                      <a:r>
                        <a:rPr lang="en-IN" sz="1100" dirty="0">
                          <a:hlinkClick r:id="rId9"/>
                        </a:rPr>
                        <a:t> at master · sandipray63in/DDD-Based-Enterprise-Application-Framework · GitHub</a:t>
                      </a:r>
                      <a:endParaRPr lang="en-IN" sz="1100" dirty="0"/>
                    </a:p>
                    <a:p>
                      <a:pPr algn="l" fontAlgn="b"/>
                      <a:r>
                        <a:rPr lang="en-IN" sz="1100" b="0" i="0" u="none" strike="noStrike" dirty="0">
                          <a:solidFill>
                            <a:srgbClr val="000000"/>
                          </a:solidFill>
                          <a:effectLst/>
                          <a:latin typeface="Calibri" panose="020F0502020204030204" pitchFamily="34" charset="0"/>
                          <a:ea typeface="+mn-ea"/>
                          <a:cs typeface="+mn-cs"/>
                        </a:rPr>
                        <a:t>Varying abstractions can be implemented using generic abstractions</a:t>
                      </a:r>
                    </a:p>
                  </a:txBody>
                  <a:tcPr marL="6350" marR="6350" marT="6350" marB="0" anchor="b"/>
                </a:tc>
                <a:extLst>
                  <a:ext uri="{0D108BD9-81ED-4DB2-BD59-A6C34878D82A}">
                    <a16:rowId xmlns:a16="http://schemas.microsoft.com/office/drawing/2014/main" val="1405792453"/>
                  </a:ext>
                </a:extLst>
              </a:tr>
              <a:tr h="477117">
                <a:tc>
                  <a:txBody>
                    <a:bodyPr/>
                    <a:lstStyle/>
                    <a:p>
                      <a:pPr algn="l" fontAlgn="b"/>
                      <a:r>
                        <a:rPr lang="en-US" sz="1100" b="0" i="0" u="none" strike="noStrike" dirty="0">
                          <a:solidFill>
                            <a:srgbClr val="000000"/>
                          </a:solidFill>
                          <a:effectLst/>
                          <a:latin typeface="Calibri" panose="020F0502020204030204" pitchFamily="34" charset="0"/>
                        </a:rPr>
                        <a:t>C</a:t>
                      </a:r>
                      <a:r>
                        <a:rPr lang="en-IN" sz="1100" b="0" i="0" u="none" strike="noStrike" dirty="0" err="1">
                          <a:solidFill>
                            <a:srgbClr val="000000"/>
                          </a:solidFill>
                          <a:effectLst/>
                          <a:latin typeface="Calibri" panose="020F0502020204030204" pitchFamily="34" charset="0"/>
                        </a:rPr>
                        <a:t>omposite</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Compose/build complex trees(/graphs)</a:t>
                      </a:r>
                    </a:p>
                  </a:txBody>
                  <a:tcPr marL="6350" marR="6350" marT="6350" marB="0" anchor="b"/>
                </a:tc>
                <a:tc>
                  <a:txBody>
                    <a:bodyPr/>
                    <a:lstStyle/>
                    <a:p>
                      <a:pPr algn="l" fontAlgn="b"/>
                      <a:r>
                        <a:rPr lang="en-IN" sz="1100" dirty="0">
                          <a:hlinkClick r:id="rId10"/>
                        </a:rPr>
                        <a:t>Refactoring Guru | Composite Pattern </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46221201"/>
                  </a:ext>
                </a:extLst>
              </a:tr>
              <a:tr h="477117">
                <a:tc>
                  <a:txBody>
                    <a:bodyPr/>
                    <a:lstStyle/>
                    <a:p>
                      <a:pPr algn="l" fontAlgn="b"/>
                      <a:r>
                        <a:rPr lang="en-US" sz="1100" b="0" i="0" u="none" strike="noStrike" dirty="0">
                          <a:solidFill>
                            <a:srgbClr val="000000"/>
                          </a:solidFill>
                          <a:effectLst/>
                          <a:latin typeface="Calibri" panose="020F0502020204030204" pitchFamily="34" charset="0"/>
                        </a:rPr>
                        <a:t>D</a:t>
                      </a:r>
                      <a:r>
                        <a:rPr lang="en-IN" sz="1100" b="0" i="0" u="none" strike="noStrike" dirty="0" err="1">
                          <a:solidFill>
                            <a:srgbClr val="000000"/>
                          </a:solidFill>
                          <a:effectLst/>
                          <a:latin typeface="Calibri" panose="020F0502020204030204" pitchFamily="34" charset="0"/>
                        </a:rPr>
                        <a:t>ecorator</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To provide pre/post processing  functionalities to the main functionality.</a:t>
                      </a:r>
                    </a:p>
                  </a:txBody>
                  <a:tcPr marL="6350" marR="6350" marT="6350" marB="0" anchor="b"/>
                </a:tc>
                <a:tc>
                  <a:txBody>
                    <a:bodyPr/>
                    <a:lstStyle/>
                    <a:p>
                      <a:pPr algn="l" fontAlgn="b"/>
                      <a:r>
                        <a:rPr lang="en-IN" sz="1100" dirty="0">
                          <a:hlinkClick r:id="rId11"/>
                        </a:rPr>
                        <a:t>Decorator pattern - Wikipedia</a:t>
                      </a:r>
                      <a:r>
                        <a:rPr lang="en-IN" sz="1100" b="0" i="0" u="none" strike="noStrike" dirty="0">
                          <a:solidFill>
                            <a:srgbClr val="000000"/>
                          </a:solidFill>
                          <a:effectLst/>
                          <a:latin typeface="Calibri" panose="020F0502020204030204" pitchFamily="34" charset="0"/>
                        </a:rPr>
                        <a:t> </a:t>
                      </a:r>
                    </a:p>
                  </a:txBody>
                  <a:tcPr marL="6350" marR="6350" marT="6350" marB="0" anchor="b"/>
                </a:tc>
                <a:extLst>
                  <a:ext uri="{0D108BD9-81ED-4DB2-BD59-A6C34878D82A}">
                    <a16:rowId xmlns:a16="http://schemas.microsoft.com/office/drawing/2014/main" val="423399190"/>
                  </a:ext>
                </a:extLst>
              </a:tr>
              <a:tr h="655218">
                <a:tc>
                  <a:txBody>
                    <a:bodyPr/>
                    <a:lstStyle/>
                    <a:p>
                      <a:pPr algn="l" fontAlgn="b"/>
                      <a:r>
                        <a:rPr lang="en-US" sz="1100" b="0" i="0" u="none" strike="noStrike" dirty="0">
                          <a:solidFill>
                            <a:srgbClr val="000000"/>
                          </a:solidFill>
                          <a:effectLst/>
                          <a:latin typeface="Calibri" panose="020F0502020204030204" pitchFamily="34" charset="0"/>
                        </a:rPr>
                        <a:t>Flyweight</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dirty="0">
                          <a:solidFill>
                            <a:schemeClr val="dk1"/>
                          </a:solidFill>
                          <a:effectLst/>
                          <a:latin typeface="+mn-lt"/>
                          <a:ea typeface="+mn-ea"/>
                          <a:cs typeface="+mn-cs"/>
                        </a:rPr>
                        <a:t>Use sharing to support large numbers of similar objects efficiently. Basically, it’s Caching.</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dirty="0">
                          <a:hlinkClick r:id="rId12"/>
                        </a:rPr>
                        <a:t>Flyweight pattern - Wikipedia</a:t>
                      </a:r>
                      <a:endParaRPr lang="en-US" sz="1100" b="0" i="0" u="sng" strike="noStrike" dirty="0">
                        <a:solidFill>
                          <a:srgbClr val="0563C1"/>
                        </a:solidFill>
                        <a:effectLst/>
                        <a:latin typeface="Calibri" panose="020F0502020204030204" pitchFamily="34" charset="0"/>
                      </a:endParaRPr>
                    </a:p>
                    <a:p>
                      <a:pPr algn="l" fontAlgn="b"/>
                      <a:r>
                        <a:rPr lang="en-US" sz="1100" dirty="0">
                          <a:hlinkClick r:id="rId13"/>
                        </a:rPr>
                        <a:t>What is the reason for the name of the Flyweight Design Pattern? - Stack Overflow</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75489568"/>
                  </a:ext>
                </a:extLst>
              </a:tr>
              <a:tr h="655218">
                <a:tc>
                  <a:txBody>
                    <a:bodyPr/>
                    <a:lstStyle/>
                    <a:p>
                      <a:pPr marL="0" algn="l" fontAlgn="b"/>
                      <a:r>
                        <a:rPr lang="en-IN" sz="1100" b="0" i="0" u="none" strike="noStrike" dirty="0">
                          <a:solidFill>
                            <a:srgbClr val="000000"/>
                          </a:solidFill>
                          <a:effectLst/>
                          <a:latin typeface="Calibri" panose="020F0502020204030204" pitchFamily="34" charset="0"/>
                          <a:ea typeface="+mn-ea"/>
                          <a:cs typeface="+mn-cs"/>
                        </a:rPr>
                        <a:t>Facade</a:t>
                      </a:r>
                    </a:p>
                  </a:txBody>
                  <a:tcPr marL="6350" marR="6350" marT="6350" marB="0" anchor="b"/>
                </a:tc>
                <a:tc>
                  <a:txBody>
                    <a:bodyPr/>
                    <a:lstStyle/>
                    <a:p>
                      <a:pPr marL="0" algn="l" fontAlgn="b"/>
                      <a:r>
                        <a:rPr lang="en-US" sz="1100" b="0" i="0" u="none" strike="noStrike" dirty="0">
                          <a:solidFill>
                            <a:srgbClr val="000000"/>
                          </a:solidFill>
                          <a:effectLst/>
                          <a:latin typeface="Calibri" panose="020F0502020204030204" pitchFamily="34" charset="0"/>
                          <a:ea typeface="+mn-ea"/>
                          <a:cs typeface="+mn-cs"/>
                        </a:rPr>
                        <a:t>Provide a unified interface to a set of interfaces in a subsystem. Facade defines a higher-level interface that makes the subsystem easier to use.</a:t>
                      </a:r>
                    </a:p>
                  </a:txBody>
                  <a:tcPr marL="6350" marR="6350" marT="6350" marB="0" anchor="b"/>
                </a:tc>
                <a:tc>
                  <a:txBody>
                    <a:bodyPr/>
                    <a:lstStyle/>
                    <a:p>
                      <a:pPr marL="0" algn="l" fontAlgn="b"/>
                      <a:r>
                        <a:rPr lang="en-IN" sz="1100" dirty="0">
                          <a:hlinkClick r:id="rId14"/>
                        </a:rPr>
                        <a:t>Facade pattern - Wikipedia</a:t>
                      </a:r>
                      <a:endParaRPr lang="en-IN" sz="1100" b="0" i="0" u="none" strike="noStrike" dirty="0">
                        <a:solidFill>
                          <a:srgbClr val="000000"/>
                        </a:solidFill>
                        <a:effectLst/>
                        <a:latin typeface="Calibri" panose="020F0502020204030204" pitchFamily="34" charset="0"/>
                        <a:ea typeface="+mn-ea"/>
                        <a:cs typeface="+mn-cs"/>
                      </a:endParaRPr>
                    </a:p>
                  </a:txBody>
                  <a:tcPr marL="6350" marR="6350" marT="6350" marB="0" anchor="b"/>
                </a:tc>
                <a:extLst>
                  <a:ext uri="{0D108BD9-81ED-4DB2-BD59-A6C34878D82A}">
                    <a16:rowId xmlns:a16="http://schemas.microsoft.com/office/drawing/2014/main" val="1688567630"/>
                  </a:ext>
                </a:extLst>
              </a:tr>
              <a:tr h="477117">
                <a:tc>
                  <a:txBody>
                    <a:bodyPr/>
                    <a:lstStyle/>
                    <a:p>
                      <a:pPr marL="0" algn="l" fontAlgn="b"/>
                      <a:r>
                        <a:rPr lang="en-US" sz="1100" b="0" i="0" u="none" strike="noStrike" dirty="0">
                          <a:solidFill>
                            <a:srgbClr val="000000"/>
                          </a:solidFill>
                          <a:effectLst/>
                          <a:latin typeface="Calibri" panose="020F0502020204030204" pitchFamily="34" charset="0"/>
                          <a:ea typeface="+mn-ea"/>
                          <a:cs typeface="+mn-cs"/>
                        </a:rPr>
                        <a:t>Proxy</a:t>
                      </a:r>
                      <a:endParaRPr lang="en-IN" sz="1100" b="0" i="0" u="none" strike="noStrike" dirty="0">
                        <a:solidFill>
                          <a:srgbClr val="000000"/>
                        </a:solidFill>
                        <a:effectLst/>
                        <a:latin typeface="Calibri" panose="020F0502020204030204" pitchFamily="34" charset="0"/>
                        <a:ea typeface="+mn-ea"/>
                        <a:cs typeface="+mn-cs"/>
                      </a:endParaRPr>
                    </a:p>
                  </a:txBody>
                  <a:tcPr/>
                </a:tc>
                <a:tc>
                  <a:txBody>
                    <a:bodyPr/>
                    <a:lstStyle/>
                    <a:p>
                      <a:pPr algn="l"/>
                      <a:r>
                        <a:rPr lang="en-US" sz="1100" b="0" i="0" dirty="0">
                          <a:solidFill>
                            <a:schemeClr val="dk1"/>
                          </a:solidFill>
                          <a:effectLst/>
                          <a:latin typeface="+mn-lt"/>
                          <a:ea typeface="+mn-ea"/>
                          <a:cs typeface="+mn-cs"/>
                        </a:rPr>
                        <a:t>Provide a surrogate or placeholder for another object to control access to it e.g. SOAP Based Web Services proxy</a:t>
                      </a:r>
                      <a:endParaRPr lang="en-IN" sz="1100" b="0" i="0" u="none" strike="noStrike" dirty="0">
                        <a:solidFill>
                          <a:srgbClr val="000000"/>
                        </a:solidFill>
                        <a:effectLst/>
                        <a:latin typeface="Calibri" panose="020F0502020204030204" pitchFamily="34" charset="0"/>
                        <a:ea typeface="+mn-ea"/>
                        <a:cs typeface="+mn-cs"/>
                      </a:endParaRPr>
                    </a:p>
                  </a:txBody>
                  <a:tcPr/>
                </a:tc>
                <a:tc>
                  <a:txBody>
                    <a:bodyPr/>
                    <a:lstStyle/>
                    <a:p>
                      <a:pPr marL="0" algn="l" fontAlgn="b"/>
                      <a:r>
                        <a:rPr lang="en-IN" sz="1100" dirty="0">
                          <a:hlinkClick r:id="rId15"/>
                        </a:rPr>
                        <a:t>Proxy pattern - Wikipedia</a:t>
                      </a:r>
                      <a:endParaRPr lang="en-IN" sz="1100" b="0" i="0" u="none" strike="noStrike" dirty="0">
                        <a:solidFill>
                          <a:srgbClr val="000000"/>
                        </a:solidFill>
                        <a:effectLst/>
                        <a:latin typeface="Calibri" panose="020F0502020204030204" pitchFamily="34" charset="0"/>
                        <a:ea typeface="+mn-ea"/>
                        <a:cs typeface="+mn-cs"/>
                      </a:endParaRPr>
                    </a:p>
                  </a:txBody>
                  <a:tcPr/>
                </a:tc>
                <a:extLst>
                  <a:ext uri="{0D108BD9-81ED-4DB2-BD59-A6C34878D82A}">
                    <a16:rowId xmlns:a16="http://schemas.microsoft.com/office/drawing/2014/main" val="2448884206"/>
                  </a:ext>
                </a:extLst>
              </a:tr>
            </a:tbl>
          </a:graphicData>
        </a:graphic>
      </p:graphicFrame>
    </p:spTree>
    <p:extLst>
      <p:ext uri="{BB962C8B-B14F-4D97-AF65-F5344CB8AC3E}">
        <p14:creationId xmlns:p14="http://schemas.microsoft.com/office/powerpoint/2010/main" val="2397202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Table 1">
            <a:extLst>
              <a:ext uri="{FF2B5EF4-FFF2-40B4-BE49-F238E27FC236}">
                <a16:creationId xmlns:a16="http://schemas.microsoft.com/office/drawing/2014/main" id="{D6DA4487-E842-F894-5B5E-A980A085EB7B}"/>
              </a:ext>
            </a:extLst>
          </p:cNvPr>
          <p:cNvGraphicFramePr>
            <a:graphicFrameLocks noGrp="1"/>
          </p:cNvGraphicFramePr>
          <p:nvPr>
            <p:extLst>
              <p:ext uri="{D42A27DB-BD31-4B8C-83A1-F6EECF244321}">
                <p14:modId xmlns:p14="http://schemas.microsoft.com/office/powerpoint/2010/main" val="2918481044"/>
              </p:ext>
            </p:extLst>
          </p:nvPr>
        </p:nvGraphicFramePr>
        <p:xfrm>
          <a:off x="275300" y="939800"/>
          <a:ext cx="8716299" cy="5057140"/>
        </p:xfrm>
        <a:graphic>
          <a:graphicData uri="http://schemas.openxmlformats.org/drawingml/2006/table">
            <a:tbl>
              <a:tblPr firstRow="1" bandRow="1">
                <a:tableStyleId>{5C22544A-7EE6-4342-B048-85BDC9FD1C3A}</a:tableStyleId>
              </a:tblPr>
              <a:tblGrid>
                <a:gridCol w="2905433">
                  <a:extLst>
                    <a:ext uri="{9D8B030D-6E8A-4147-A177-3AD203B41FA5}">
                      <a16:colId xmlns:a16="http://schemas.microsoft.com/office/drawing/2014/main" val="506105089"/>
                    </a:ext>
                  </a:extLst>
                </a:gridCol>
                <a:gridCol w="2905433">
                  <a:extLst>
                    <a:ext uri="{9D8B030D-6E8A-4147-A177-3AD203B41FA5}">
                      <a16:colId xmlns:a16="http://schemas.microsoft.com/office/drawing/2014/main" val="4097642540"/>
                    </a:ext>
                  </a:extLst>
                </a:gridCol>
                <a:gridCol w="2905433">
                  <a:extLst>
                    <a:ext uri="{9D8B030D-6E8A-4147-A177-3AD203B41FA5}">
                      <a16:colId xmlns:a16="http://schemas.microsoft.com/office/drawing/2014/main" val="1146957966"/>
                    </a:ext>
                  </a:extLst>
                </a:gridCol>
              </a:tblGrid>
              <a:tr h="955040">
                <a:tc>
                  <a:txBody>
                    <a:bodyPr/>
                    <a:lstStyle/>
                    <a:p>
                      <a:r>
                        <a:rPr lang="en-US" dirty="0"/>
                        <a:t>Pattern Name</a:t>
                      </a:r>
                      <a:endParaRPr lang="en-IN" dirty="0"/>
                    </a:p>
                  </a:txBody>
                  <a:tcPr/>
                </a:tc>
                <a:tc>
                  <a:txBody>
                    <a:bodyPr/>
                    <a:lstStyle/>
                    <a:p>
                      <a:r>
                        <a:rPr lang="en-US" dirty="0"/>
                        <a:t>When to use</a:t>
                      </a:r>
                      <a:endParaRPr lang="en-IN" dirty="0"/>
                    </a:p>
                  </a:txBody>
                  <a:tcPr/>
                </a:tc>
                <a:tc>
                  <a:txBody>
                    <a:bodyPr/>
                    <a:lstStyle/>
                    <a:p>
                      <a:r>
                        <a:rPr lang="en-US" dirty="0"/>
                        <a:t>Example(s)</a:t>
                      </a:r>
                      <a:endParaRPr lang="en-IN" dirty="0"/>
                    </a:p>
                  </a:txBody>
                  <a:tcPr/>
                </a:tc>
                <a:extLst>
                  <a:ext uri="{0D108BD9-81ED-4DB2-BD59-A6C34878D82A}">
                    <a16:rowId xmlns:a16="http://schemas.microsoft.com/office/drawing/2014/main" val="276638714"/>
                  </a:ext>
                </a:extLst>
              </a:tr>
              <a:tr h="955040">
                <a:tc>
                  <a:txBody>
                    <a:bodyPr/>
                    <a:lstStyle/>
                    <a:p>
                      <a:pPr algn="l" fontAlgn="b"/>
                      <a:r>
                        <a:rPr lang="en-US" sz="1100" b="0" i="0" u="none" strike="noStrike" dirty="0">
                          <a:solidFill>
                            <a:srgbClr val="000000"/>
                          </a:solidFill>
                          <a:effectLst/>
                          <a:latin typeface="Calibri" panose="020F0502020204030204" pitchFamily="34" charset="0"/>
                        </a:rPr>
                        <a:t>Chain of Responsibility</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dirty="0">
                          <a:solidFill>
                            <a:schemeClr val="dk1"/>
                          </a:solidFill>
                          <a:effectLst/>
                          <a:latin typeface="+mn-lt"/>
                          <a:ea typeface="+mn-ea"/>
                          <a:cs typeface="+mn-cs"/>
                        </a:rPr>
                        <a:t>Avoid coupling the sender of a request to its receiver by giving more than one object a chance to handle the request. Chain the receiving objects and pass the request along the chain until an object handles it. </a:t>
                      </a:r>
                      <a:r>
                        <a:rPr lang="en-US" sz="1100" b="0" i="0" u="none" strike="noStrike" dirty="0">
                          <a:solidFill>
                            <a:srgbClr val="000000"/>
                          </a:solidFill>
                          <a:effectLst/>
                          <a:latin typeface="Calibri" panose="020F0502020204030204" pitchFamily="34" charset="0"/>
                        </a:rPr>
                        <a:t>Allow multiple handlers in sequence to handle the responsibilities. Fluent APIs are one way of doing the same.</a:t>
                      </a:r>
                    </a:p>
                  </a:txBody>
                  <a:tcPr marL="6350" marR="6350" marT="6350" marB="0" anchor="b"/>
                </a:tc>
                <a:tc>
                  <a:txBody>
                    <a:bodyPr/>
                    <a:lstStyle/>
                    <a:p>
                      <a:pPr algn="l" fontAlgn="b"/>
                      <a:r>
                        <a:rPr lang="en-IN" sz="1100" dirty="0">
                          <a:hlinkClick r:id="rId7"/>
                        </a:rPr>
                        <a:t>Chain-of-responsibility pattern – Wikipedia</a:t>
                      </a:r>
                      <a:endParaRPr lang="en-IN" sz="1100" dirty="0"/>
                    </a:p>
                    <a:p>
                      <a:pPr algn="l" fontAlgn="b"/>
                      <a:r>
                        <a:rPr lang="en-IN" sz="1100" dirty="0">
                          <a:hlinkClick r:id="rId8"/>
                        </a:rPr>
                        <a:t>Chain Responsibility Pattern | </a:t>
                      </a:r>
                      <a:r>
                        <a:rPr lang="en-IN" sz="1100" dirty="0" err="1">
                          <a:hlinkClick r:id="rId8"/>
                        </a:rPr>
                        <a:t>TheCodeMan</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3558479"/>
                  </a:ext>
                </a:extLst>
              </a:tr>
              <a:tr h="955040">
                <a:tc>
                  <a:txBody>
                    <a:bodyPr/>
                    <a:lstStyle/>
                    <a:p>
                      <a:pPr algn="l" fontAlgn="b"/>
                      <a:r>
                        <a:rPr lang="en-US" sz="1100" b="0" i="0" u="none" strike="noStrike" dirty="0">
                          <a:solidFill>
                            <a:srgbClr val="000000"/>
                          </a:solidFill>
                          <a:effectLst/>
                          <a:latin typeface="Calibri" panose="020F0502020204030204" pitchFamily="34" charset="0"/>
                        </a:rPr>
                        <a:t>C</a:t>
                      </a:r>
                      <a:r>
                        <a:rPr lang="en-IN" sz="1100" b="0" i="0" u="none" strike="noStrike" dirty="0" err="1">
                          <a:solidFill>
                            <a:srgbClr val="000000"/>
                          </a:solidFill>
                          <a:effectLst/>
                          <a:latin typeface="Calibri" panose="020F0502020204030204" pitchFamily="34" charset="0"/>
                        </a:rPr>
                        <a:t>ommand</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algn="l" fontAlgn="b"/>
                      <a:r>
                        <a:rPr lang="en-US" sz="1100" b="0" i="0" dirty="0">
                          <a:solidFill>
                            <a:schemeClr val="dk1"/>
                          </a:solidFill>
                          <a:effectLst/>
                          <a:latin typeface="+mn-lt"/>
                          <a:ea typeface="+mn-ea"/>
                          <a:cs typeface="+mn-cs"/>
                        </a:rPr>
                        <a:t>Encapsulate a request as an object, thereby allowing for the parameterization of clients with different requests, and the queuing or logging of requests. It also allows for the support of undo-able operations.</a:t>
                      </a:r>
                    </a:p>
                  </a:txBody>
                  <a:tcPr anchor="ctr"/>
                </a:tc>
                <a:tc>
                  <a:txBody>
                    <a:bodyPr/>
                    <a:lstStyle/>
                    <a:p>
                      <a:pPr algn="l" fontAlgn="b"/>
                      <a:r>
                        <a:rPr lang="en-IN" sz="1100" dirty="0" err="1">
                          <a:hlinkClick r:id="rId9"/>
                        </a:rPr>
                        <a:t>RefatoringGuru</a:t>
                      </a:r>
                      <a:r>
                        <a:rPr lang="en-IN" sz="1100" dirty="0">
                          <a:hlinkClick r:id="rId9"/>
                        </a:rPr>
                        <a:t> | Command Pattern</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10721775"/>
                  </a:ext>
                </a:extLst>
              </a:tr>
              <a:tr h="955040">
                <a:tc>
                  <a:txBody>
                    <a:bodyPr/>
                    <a:lstStyle/>
                    <a:p>
                      <a:pPr marL="0" algn="l" fontAlgn="b"/>
                      <a:r>
                        <a:rPr lang="en-US" sz="1100" b="0" i="0" dirty="0">
                          <a:solidFill>
                            <a:schemeClr val="dk1"/>
                          </a:solidFill>
                          <a:effectLst/>
                          <a:latin typeface="+mn-lt"/>
                          <a:ea typeface="+mn-ea"/>
                          <a:cs typeface="+mn-cs"/>
                        </a:rPr>
                        <a:t>Interpreter</a:t>
                      </a:r>
                      <a:endParaRPr lang="en-IN" sz="1100" b="0" i="0" dirty="0">
                        <a:solidFill>
                          <a:schemeClr val="dk1"/>
                        </a:solidFill>
                        <a:effectLst/>
                        <a:latin typeface="+mn-lt"/>
                        <a:ea typeface="+mn-ea"/>
                        <a:cs typeface="+mn-cs"/>
                      </a:endParaRPr>
                    </a:p>
                  </a:txBody>
                  <a:tcPr marL="6350" marR="6350" marT="6350" marB="0" anchor="b"/>
                </a:tc>
                <a:tc>
                  <a:txBody>
                    <a:bodyPr/>
                    <a:lstStyle/>
                    <a:p>
                      <a:pPr marL="0" algn="l" fontAlgn="b"/>
                      <a:r>
                        <a:rPr lang="en-US" sz="1100" b="0" i="0" dirty="0">
                          <a:solidFill>
                            <a:schemeClr val="dk1"/>
                          </a:solidFill>
                          <a:effectLst/>
                          <a:latin typeface="+mn-lt"/>
                          <a:ea typeface="+mn-ea"/>
                          <a:cs typeface="+mn-cs"/>
                        </a:rPr>
                        <a:t>Given a language, define a representation for its grammar along with an interpreter that uses the representation to interpret sentences in the language. Helpful in building DSLs(Domain Specific Languages)</a:t>
                      </a:r>
                    </a:p>
                  </a:txBody>
                  <a:tcPr anchor="ctr"/>
                </a:tc>
                <a:tc>
                  <a:txBody>
                    <a:bodyPr/>
                    <a:lstStyle/>
                    <a:p>
                      <a:pPr algn="l" fontAlgn="b"/>
                      <a:r>
                        <a:rPr lang="en-IN" sz="1100" dirty="0">
                          <a:hlinkClick r:id="rId10"/>
                        </a:rPr>
                        <a:t>Interpreter pattern - Wikipedia</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47668093"/>
                  </a:ext>
                </a:extLst>
              </a:tr>
              <a:tr h="955040">
                <a:tc>
                  <a:txBody>
                    <a:bodyPr/>
                    <a:lstStyle/>
                    <a:p>
                      <a:pPr algn="l" fontAlgn="b"/>
                      <a:r>
                        <a:rPr lang="en-US" sz="1100" b="0" i="0" u="none" strike="noStrike" dirty="0">
                          <a:solidFill>
                            <a:srgbClr val="000000"/>
                          </a:solidFill>
                          <a:effectLst/>
                          <a:latin typeface="Calibri" panose="020F0502020204030204" pitchFamily="34" charset="0"/>
                        </a:rPr>
                        <a:t>Iterator</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dirty="0">
                          <a:solidFill>
                            <a:schemeClr val="dk1"/>
                          </a:solidFill>
                          <a:effectLst/>
                          <a:latin typeface="+mn-lt"/>
                          <a:ea typeface="+mn-ea"/>
                          <a:cs typeface="+mn-cs"/>
                        </a:rPr>
                        <a:t>Provide a way to access the elements of an </a:t>
                      </a:r>
                      <a:r>
                        <a:rPr lang="en-US" sz="1100" b="0" i="0" u="none" strike="noStrike" dirty="0">
                          <a:solidFill>
                            <a:schemeClr val="dk1"/>
                          </a:solidFill>
                          <a:effectLst/>
                          <a:latin typeface="+mn-lt"/>
                          <a:ea typeface="+mn-ea"/>
                          <a:cs typeface="+mn-cs"/>
                          <a:hlinkClick r:id="rId11" tooltip="Aggregate pattern"/>
                        </a:rPr>
                        <a:t>aggregate</a:t>
                      </a:r>
                      <a:r>
                        <a:rPr lang="en-US" sz="1100" b="0" i="0" dirty="0">
                          <a:solidFill>
                            <a:schemeClr val="dk1"/>
                          </a:solidFill>
                          <a:effectLst/>
                          <a:latin typeface="+mn-lt"/>
                          <a:ea typeface="+mn-ea"/>
                          <a:cs typeface="+mn-cs"/>
                        </a:rPr>
                        <a:t> object sequentially without exposing its underlying representation.</a:t>
                      </a:r>
                    </a:p>
                  </a:txBody>
                  <a:tcPr marL="6350" marR="6350" marT="6350" marB="0" anchor="b"/>
                </a:tc>
                <a:tc>
                  <a:txBody>
                    <a:bodyPr/>
                    <a:lstStyle/>
                    <a:p>
                      <a:pPr algn="l" fontAlgn="b"/>
                      <a:r>
                        <a:rPr lang="en-IN" sz="1100" dirty="0">
                          <a:hlinkClick r:id="rId12"/>
                        </a:rPr>
                        <a:t>DDD-Based-Enterprise-Application-Framework/</a:t>
                      </a:r>
                      <a:r>
                        <a:rPr lang="en-IN" sz="1100" dirty="0" err="1">
                          <a:hlinkClick r:id="rId12"/>
                        </a:rPr>
                        <a:t>ApplicationAndInfrastructureServices</a:t>
                      </a:r>
                      <a:r>
                        <a:rPr lang="en-IN" sz="1100" dirty="0">
                          <a:hlinkClick r:id="rId12"/>
                        </a:rPr>
                        <a:t>/</a:t>
                      </a:r>
                      <a:r>
                        <a:rPr lang="en-IN" sz="1100" dirty="0" err="1">
                          <a:hlinkClick r:id="rId12"/>
                        </a:rPr>
                        <a:t>BatchProcessing</a:t>
                      </a:r>
                      <a:r>
                        <a:rPr lang="en-IN" sz="1100" dirty="0">
                          <a:hlinkClick r:id="rId12"/>
                        </a:rPr>
                        <a:t>/</a:t>
                      </a:r>
                      <a:r>
                        <a:rPr lang="en-IN" sz="1100" dirty="0" err="1">
                          <a:hlinkClick r:id="rId12"/>
                        </a:rPr>
                        <a:t>BaseBatchSeedSelector.cs</a:t>
                      </a:r>
                      <a:r>
                        <a:rPr lang="en-IN" sz="1100" dirty="0">
                          <a:hlinkClick r:id="rId12"/>
                        </a:rPr>
                        <a:t> at master · sandipray63in/DDD-Based-Enterprise-Application-Framework · GitHub</a:t>
                      </a:r>
                      <a:endParaRPr lang="en-IN" sz="1100" dirty="0"/>
                    </a:p>
                    <a:p>
                      <a:pPr algn="l" fontAlgn="b"/>
                      <a:r>
                        <a:rPr lang="en-IN" sz="1100" b="0" i="0" u="none" strike="noStrike" dirty="0">
                          <a:solidFill>
                            <a:srgbClr val="000000"/>
                          </a:solidFill>
                          <a:effectLst/>
                          <a:latin typeface="Calibri" panose="020F0502020204030204" pitchFamily="34" charset="0"/>
                        </a:rPr>
                        <a:t>Multi-Threading based Iterator?</a:t>
                      </a:r>
                    </a:p>
                  </a:txBody>
                  <a:tcPr marL="6350" marR="6350" marT="6350" marB="0" anchor="b"/>
                </a:tc>
                <a:extLst>
                  <a:ext uri="{0D108BD9-81ED-4DB2-BD59-A6C34878D82A}">
                    <a16:rowId xmlns:a16="http://schemas.microsoft.com/office/drawing/2014/main" val="3489086476"/>
                  </a:ext>
                </a:extLst>
              </a:tr>
            </a:tbl>
          </a:graphicData>
        </a:graphic>
      </p:graphicFrame>
    </p:spTree>
    <p:extLst>
      <p:ext uri="{BB962C8B-B14F-4D97-AF65-F5344CB8AC3E}">
        <p14:creationId xmlns:p14="http://schemas.microsoft.com/office/powerpoint/2010/main" val="38935029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77442463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Table 1">
            <a:extLst>
              <a:ext uri="{FF2B5EF4-FFF2-40B4-BE49-F238E27FC236}">
                <a16:creationId xmlns:a16="http://schemas.microsoft.com/office/drawing/2014/main" id="{5BB0B807-7144-B1EE-B3AD-D70D2F535B90}"/>
              </a:ext>
            </a:extLst>
          </p:cNvPr>
          <p:cNvGraphicFramePr>
            <a:graphicFrameLocks noGrp="1"/>
          </p:cNvGraphicFramePr>
          <p:nvPr>
            <p:extLst>
              <p:ext uri="{D42A27DB-BD31-4B8C-83A1-F6EECF244321}">
                <p14:modId xmlns:p14="http://schemas.microsoft.com/office/powerpoint/2010/main" val="1479285240"/>
              </p:ext>
            </p:extLst>
          </p:nvPr>
        </p:nvGraphicFramePr>
        <p:xfrm>
          <a:off x="275300" y="666446"/>
          <a:ext cx="8716299" cy="5292394"/>
        </p:xfrm>
        <a:graphic>
          <a:graphicData uri="http://schemas.openxmlformats.org/drawingml/2006/table">
            <a:tbl>
              <a:tblPr firstRow="1" bandRow="1">
                <a:tableStyleId>{5C22544A-7EE6-4342-B048-85BDC9FD1C3A}</a:tableStyleId>
              </a:tblPr>
              <a:tblGrid>
                <a:gridCol w="2905433">
                  <a:extLst>
                    <a:ext uri="{9D8B030D-6E8A-4147-A177-3AD203B41FA5}">
                      <a16:colId xmlns:a16="http://schemas.microsoft.com/office/drawing/2014/main" val="668599874"/>
                    </a:ext>
                  </a:extLst>
                </a:gridCol>
                <a:gridCol w="2905433">
                  <a:extLst>
                    <a:ext uri="{9D8B030D-6E8A-4147-A177-3AD203B41FA5}">
                      <a16:colId xmlns:a16="http://schemas.microsoft.com/office/drawing/2014/main" val="3297999106"/>
                    </a:ext>
                  </a:extLst>
                </a:gridCol>
                <a:gridCol w="2905433">
                  <a:extLst>
                    <a:ext uri="{9D8B030D-6E8A-4147-A177-3AD203B41FA5}">
                      <a16:colId xmlns:a16="http://schemas.microsoft.com/office/drawing/2014/main" val="462222462"/>
                    </a:ext>
                  </a:extLst>
                </a:gridCol>
              </a:tblGrid>
              <a:tr h="407707">
                <a:tc>
                  <a:txBody>
                    <a:bodyPr/>
                    <a:lstStyle/>
                    <a:p>
                      <a:r>
                        <a:rPr lang="en-US" dirty="0"/>
                        <a:t>Pattern Name</a:t>
                      </a:r>
                      <a:endParaRPr lang="en-IN" dirty="0"/>
                    </a:p>
                  </a:txBody>
                  <a:tcPr/>
                </a:tc>
                <a:tc>
                  <a:txBody>
                    <a:bodyPr/>
                    <a:lstStyle/>
                    <a:p>
                      <a:r>
                        <a:rPr lang="en-US" dirty="0"/>
                        <a:t>When to use</a:t>
                      </a:r>
                      <a:endParaRPr lang="en-IN" dirty="0"/>
                    </a:p>
                  </a:txBody>
                  <a:tcPr/>
                </a:tc>
                <a:tc>
                  <a:txBody>
                    <a:bodyPr/>
                    <a:lstStyle/>
                    <a:p>
                      <a:r>
                        <a:rPr lang="en-US" dirty="0"/>
                        <a:t>Example(s)</a:t>
                      </a:r>
                      <a:endParaRPr lang="en-IN" dirty="0"/>
                    </a:p>
                  </a:txBody>
                  <a:tcPr/>
                </a:tc>
                <a:extLst>
                  <a:ext uri="{0D108BD9-81ED-4DB2-BD59-A6C34878D82A}">
                    <a16:rowId xmlns:a16="http://schemas.microsoft.com/office/drawing/2014/main" val="1522188451"/>
                  </a:ext>
                </a:extLst>
              </a:tr>
              <a:tr h="1112817">
                <a:tc>
                  <a:txBody>
                    <a:bodyPr/>
                    <a:lstStyle/>
                    <a:p>
                      <a:pPr algn="l" fontAlgn="b"/>
                      <a:r>
                        <a:rPr lang="en-US" sz="1100" b="0" i="0" u="none" strike="noStrike" dirty="0">
                          <a:solidFill>
                            <a:srgbClr val="000000"/>
                          </a:solidFill>
                          <a:effectLst/>
                          <a:latin typeface="Calibri" panose="020F0502020204030204" pitchFamily="34" charset="0"/>
                        </a:rPr>
                        <a:t>Mediator</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(In-Memory) Model for route-handling of  multiple requests and responses between producers and consumers</a:t>
                      </a:r>
                    </a:p>
                  </a:txBody>
                  <a:tcPr marL="6350" marR="6350" marT="6350" marB="0" anchor="b"/>
                </a:tc>
                <a:tc>
                  <a:txBody>
                    <a:bodyPr/>
                    <a:lstStyle/>
                    <a:p>
                      <a:pPr algn="l" fontAlgn="b"/>
                      <a:r>
                        <a:rPr lang="en-IN" sz="1100" dirty="0">
                          <a:hlinkClick r:id="rId7"/>
                        </a:rPr>
                        <a:t>Refactoring </a:t>
                      </a:r>
                      <a:r>
                        <a:rPr lang="en-IN" sz="1100" dirty="0" err="1">
                          <a:hlinkClick r:id="rId7"/>
                        </a:rPr>
                        <a:t>Guru|Mediator</a:t>
                      </a:r>
                      <a:r>
                        <a:rPr lang="en-IN" sz="1100" dirty="0">
                          <a:hlinkClick r:id="rId7"/>
                        </a:rPr>
                        <a:t> Pattern</a:t>
                      </a:r>
                      <a:endParaRPr lang="en-IN" sz="1100" dirty="0"/>
                    </a:p>
                    <a:p>
                      <a:pPr algn="l" fontAlgn="b"/>
                      <a:r>
                        <a:rPr lang="en-IN" sz="1100" dirty="0">
                          <a:hlinkClick r:id="rId8"/>
                        </a:rPr>
                        <a:t>CQRS Pattern With </a:t>
                      </a:r>
                      <a:r>
                        <a:rPr lang="en-IN" sz="1100" dirty="0" err="1">
                          <a:hlinkClick r:id="rId8"/>
                        </a:rPr>
                        <a:t>MediatR</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7000393"/>
                  </a:ext>
                </a:extLst>
              </a:tr>
              <a:tr h="744205">
                <a:tc>
                  <a:txBody>
                    <a:bodyPr/>
                    <a:lstStyle/>
                    <a:p>
                      <a:pPr algn="l" fontAlgn="b"/>
                      <a:r>
                        <a:rPr lang="en-US" sz="1100" b="0" i="0" u="none" strike="noStrike" dirty="0">
                          <a:solidFill>
                            <a:srgbClr val="000000"/>
                          </a:solidFill>
                          <a:effectLst/>
                          <a:latin typeface="Calibri" panose="020F0502020204030204" pitchFamily="34" charset="0"/>
                        </a:rPr>
                        <a:t>Memento</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dirty="0">
                          <a:solidFill>
                            <a:schemeClr val="dk1"/>
                          </a:solidFill>
                          <a:effectLst/>
                          <a:latin typeface="+mn-lt"/>
                          <a:ea typeface="+mn-ea"/>
                          <a:cs typeface="+mn-cs"/>
                        </a:rPr>
                        <a:t>Without violating encapsulation, capture and externalize an object's internal state allowing the object to be restored to this state later. Mainly useful in building Undo/Redo Operations.</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dirty="0">
                          <a:hlinkClick r:id="rId9"/>
                        </a:rPr>
                        <a:t>Refactoring </a:t>
                      </a:r>
                      <a:r>
                        <a:rPr lang="en-IN" sz="1100" dirty="0" err="1">
                          <a:hlinkClick r:id="rId9"/>
                        </a:rPr>
                        <a:t>Guru|Memento</a:t>
                      </a:r>
                      <a:r>
                        <a:rPr lang="en-IN" sz="1100" dirty="0">
                          <a:hlinkClick r:id="rId9"/>
                        </a:rPr>
                        <a:t> Pattern</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92960904"/>
                  </a:ext>
                </a:extLst>
              </a:tr>
              <a:tr h="1112817">
                <a:tc>
                  <a:txBody>
                    <a:bodyPr/>
                    <a:lstStyle/>
                    <a:p>
                      <a:pPr algn="l" fontAlgn="b"/>
                      <a:r>
                        <a:rPr lang="en-US" sz="1100" b="0" i="0" u="none" strike="noStrike" dirty="0">
                          <a:solidFill>
                            <a:srgbClr val="000000"/>
                          </a:solidFill>
                          <a:effectLst/>
                          <a:latin typeface="Calibri" panose="020F0502020204030204" pitchFamily="34" charset="0"/>
                        </a:rPr>
                        <a:t>Observer</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r>
                        <a:rPr lang="en-US" sz="1100" b="0" i="0" dirty="0">
                          <a:solidFill>
                            <a:schemeClr val="dk1"/>
                          </a:solidFill>
                          <a:effectLst/>
                          <a:latin typeface="+mn-lt"/>
                          <a:ea typeface="+mn-ea"/>
                          <a:cs typeface="+mn-cs"/>
                        </a:rPr>
                        <a:t>Define a one-to-many dependency between objects where a state change in one object results in all its dependents being notified and updated automatically.</a:t>
                      </a:r>
                    </a:p>
                  </a:txBody>
                  <a:tcPr anchor="ctr"/>
                </a:tc>
                <a:tc>
                  <a:txBody>
                    <a:bodyPr/>
                    <a:lstStyle/>
                    <a:p>
                      <a:pPr algn="l" fontAlgn="b"/>
                      <a:r>
                        <a:rPr lang="en-IN" sz="1100" dirty="0">
                          <a:hlinkClick r:id="rId10"/>
                        </a:rPr>
                        <a:t>Refactoring Guru | Observer</a:t>
                      </a:r>
                      <a:endParaRPr lang="en-IN" sz="1100" dirty="0"/>
                    </a:p>
                    <a:p>
                      <a:pPr algn="l" fontAlgn="b"/>
                      <a:r>
                        <a:rPr lang="en-US" sz="1100" dirty="0">
                          <a:hlinkClick r:id="rId11"/>
                        </a:rPr>
                        <a:t>DDD-Based-Enterprise-Application-Framework/Infrastructure/Observers at master · sandipray63in/DDD-Based-Enterprise-Application-Framework · GitHub</a:t>
                      </a:r>
                      <a:endParaRPr lang="en-US" sz="1100" dirty="0"/>
                    </a:p>
                    <a:p>
                      <a:pPr algn="l" fontAlgn="b"/>
                      <a:r>
                        <a:rPr lang="en-US" sz="1100" dirty="0" err="1">
                          <a:hlinkClick r:id="rId12"/>
                        </a:rPr>
                        <a:t>SignalR</a:t>
                      </a:r>
                      <a:r>
                        <a:rPr lang="en-US" sz="1100" dirty="0">
                          <a:hlinkClick r:id="rId12"/>
                        </a:rPr>
                        <a:t> + RX (Streaming Data Demo App 1 of 2)- </a:t>
                      </a:r>
                      <a:r>
                        <a:rPr lang="en-US" sz="1100" dirty="0" err="1">
                          <a:hlinkClick r:id="rId12"/>
                        </a:rPr>
                        <a:t>CodeProject</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99863227"/>
                  </a:ext>
                </a:extLst>
              </a:tr>
              <a:tr h="653449">
                <a:tc>
                  <a:txBody>
                    <a:bodyPr/>
                    <a:lstStyle/>
                    <a:p>
                      <a:pPr marL="0" algn="l" fontAlgn="b"/>
                      <a:r>
                        <a:rPr lang="en-US" sz="1100" b="0" i="0" dirty="0">
                          <a:solidFill>
                            <a:schemeClr val="dk1"/>
                          </a:solidFill>
                          <a:effectLst/>
                          <a:latin typeface="+mn-lt"/>
                          <a:ea typeface="+mn-ea"/>
                          <a:cs typeface="+mn-cs"/>
                        </a:rPr>
                        <a:t>State</a:t>
                      </a:r>
                      <a:endParaRPr lang="en-IN" sz="1100" b="0" i="0" dirty="0">
                        <a:solidFill>
                          <a:schemeClr val="dk1"/>
                        </a:solidFill>
                        <a:effectLst/>
                        <a:latin typeface="+mn-lt"/>
                        <a:ea typeface="+mn-ea"/>
                        <a:cs typeface="+mn-cs"/>
                      </a:endParaRPr>
                    </a:p>
                  </a:txBody>
                  <a:tcPr marL="6350" marR="6350" marT="6350" marB="0" anchor="b"/>
                </a:tc>
                <a:tc>
                  <a:txBody>
                    <a:bodyPr/>
                    <a:lstStyle/>
                    <a:p>
                      <a:pPr marL="0"/>
                      <a:r>
                        <a:rPr lang="en-US" sz="1100" b="0" i="0" dirty="0">
                          <a:solidFill>
                            <a:schemeClr val="dk1"/>
                          </a:solidFill>
                          <a:effectLst/>
                          <a:latin typeface="+mn-lt"/>
                          <a:ea typeface="+mn-ea"/>
                          <a:cs typeface="+mn-cs"/>
                        </a:rPr>
                        <a:t>Allow an object to alter its behavior when its internal state changes. The object will appear to change its class.</a:t>
                      </a:r>
                    </a:p>
                  </a:txBody>
                  <a:tcPr anchor="ctr"/>
                </a:tc>
                <a:tc>
                  <a:txBody>
                    <a:bodyPr/>
                    <a:lstStyle/>
                    <a:p>
                      <a:pPr algn="l" fontAlgn="b"/>
                      <a:r>
                        <a:rPr lang="en-IN" sz="900" dirty="0">
                          <a:hlinkClick r:id="rId13"/>
                        </a:rPr>
                        <a:t>Refactoring Guru | State Pattern</a:t>
                      </a:r>
                      <a:endParaRPr lang="en-IN" sz="900" dirty="0"/>
                    </a:p>
                    <a:p>
                      <a:pPr algn="l" fontAlgn="b"/>
                      <a:r>
                        <a:rPr lang="en-IN" sz="900" dirty="0">
                          <a:hlinkClick r:id="rId14"/>
                        </a:rPr>
                        <a:t>Type Driven Development</a:t>
                      </a:r>
                      <a:endParaRPr lang="en-IN" sz="900" dirty="0"/>
                    </a:p>
                    <a:p>
                      <a:pPr algn="l" fontAlgn="b"/>
                      <a:r>
                        <a:rPr lang="en-IN" sz="900" b="0" i="0" dirty="0">
                          <a:solidFill>
                            <a:schemeClr val="dk1"/>
                          </a:solidFill>
                          <a:effectLst/>
                          <a:latin typeface="+mn-lt"/>
                          <a:ea typeface="+mn-ea"/>
                          <a:cs typeface="+mn-cs"/>
                        </a:rPr>
                        <a:t>Permissible States Rules Engine</a:t>
                      </a:r>
                    </a:p>
                    <a:p>
                      <a:pPr algn="l" fontAlgn="b"/>
                      <a:r>
                        <a:rPr lang="en-US" sz="900" dirty="0">
                          <a:hlinkClick r:id="rId15"/>
                        </a:rPr>
                        <a:t>Graph concepts and state machine</a:t>
                      </a:r>
                      <a:endParaRPr lang="en-US" sz="900" dirty="0"/>
                    </a:p>
                    <a:p>
                      <a:pPr algn="l" fontAlgn="b"/>
                      <a:r>
                        <a:rPr lang="en-US" sz="900" dirty="0">
                          <a:hlinkClick r:id="rId16"/>
                        </a:rPr>
                        <a:t>Domain-Specific Languages: An Introductory Example | 1.1 Gothic Security | </a:t>
                      </a:r>
                      <a:r>
                        <a:rPr lang="en-US" sz="900" dirty="0" err="1">
                          <a:hlinkClick r:id="rId16"/>
                        </a:rPr>
                        <a:t>InformIT</a:t>
                      </a:r>
                      <a:endParaRPr lang="en-IN" sz="900" b="0" i="0" dirty="0">
                        <a:solidFill>
                          <a:schemeClr val="dk1"/>
                        </a:solidFill>
                        <a:effectLst/>
                        <a:latin typeface="+mn-lt"/>
                        <a:ea typeface="+mn-ea"/>
                        <a:cs typeface="+mn-cs"/>
                      </a:endParaRPr>
                    </a:p>
                    <a:p>
                      <a:pPr algn="l" fontAlgn="b"/>
                      <a:r>
                        <a:rPr lang="en-US" sz="900" dirty="0">
                          <a:hlinkClick r:id="rId17"/>
                        </a:rPr>
                        <a:t>Embedded System Design using UML State Machines | Udemy</a:t>
                      </a:r>
                      <a:r>
                        <a:rPr lang="en-IN" sz="900" b="0" i="0" dirty="0">
                          <a:solidFill>
                            <a:schemeClr val="dk1"/>
                          </a:solidFill>
                          <a:effectLst/>
                          <a:latin typeface="+mn-lt"/>
                          <a:ea typeface="+mn-ea"/>
                          <a:cs typeface="+mn-cs"/>
                        </a:rPr>
                        <a:t> </a:t>
                      </a:r>
                    </a:p>
                  </a:txBody>
                  <a:tcPr marL="6350" marR="6350" marT="6350" marB="0" anchor="b"/>
                </a:tc>
                <a:extLst>
                  <a:ext uri="{0D108BD9-81ED-4DB2-BD59-A6C34878D82A}">
                    <a16:rowId xmlns:a16="http://schemas.microsoft.com/office/drawing/2014/main" val="566271108"/>
                  </a:ext>
                </a:extLst>
              </a:tr>
              <a:tr h="744205">
                <a:tc>
                  <a:txBody>
                    <a:bodyPr/>
                    <a:lstStyle/>
                    <a:p>
                      <a:pPr algn="l" fontAlgn="b"/>
                      <a:r>
                        <a:rPr lang="en-US" sz="1100" b="0" i="0" u="none" strike="noStrike" dirty="0">
                          <a:solidFill>
                            <a:srgbClr val="000000"/>
                          </a:solidFill>
                          <a:effectLst/>
                          <a:latin typeface="Calibri" panose="020F0502020204030204" pitchFamily="34" charset="0"/>
                        </a:rPr>
                        <a:t>Strategy</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dirty="0">
                          <a:solidFill>
                            <a:schemeClr val="dk1"/>
                          </a:solidFill>
                          <a:effectLst/>
                          <a:latin typeface="+mn-lt"/>
                          <a:ea typeface="+mn-ea"/>
                          <a:cs typeface="+mn-cs"/>
                        </a:rPr>
                        <a:t>Define a family of algorithms, encapsulate each one, and make them interchangeable. Strategy lets the algorithm vary independently from clients that use it.</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dirty="0">
                          <a:hlinkClick r:id="rId18"/>
                        </a:rPr>
                        <a:t>Strategy pattern </a:t>
                      </a:r>
                      <a:r>
                        <a:rPr lang="en-IN" sz="1100" dirty="0">
                          <a:hlinkClick r:id="rId19"/>
                        </a:rPr>
                        <a:t>–</a:t>
                      </a:r>
                      <a:r>
                        <a:rPr lang="en-IN" sz="1100" dirty="0">
                          <a:hlinkClick r:id="rId18"/>
                        </a:rPr>
                        <a:t> Wikipedia</a:t>
                      </a:r>
                      <a:endParaRPr lang="en-IN" sz="1100" dirty="0"/>
                    </a:p>
                    <a:p>
                      <a:pPr algn="l" fontAlgn="b"/>
                      <a:r>
                        <a:rPr lang="en-US" sz="1100" dirty="0">
                          <a:hlinkClick r:id="rId20"/>
                        </a:rPr>
                        <a:t>Book Review: Software Architecture, by Juval Lowy | LinkedIn</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68644980"/>
                  </a:ext>
                </a:extLst>
              </a:tr>
            </a:tbl>
          </a:graphicData>
        </a:graphic>
      </p:graphicFrame>
    </p:spTree>
    <p:extLst>
      <p:ext uri="{BB962C8B-B14F-4D97-AF65-F5344CB8AC3E}">
        <p14:creationId xmlns:p14="http://schemas.microsoft.com/office/powerpoint/2010/main" val="9652725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D652EAF3-6449-8CA6-5A39-FB3F54B8DA10}"/>
              </a:ext>
            </a:extLst>
          </p:cNvPr>
          <p:cNvGraphicFramePr>
            <a:graphicFrameLocks noGrp="1"/>
          </p:cNvGraphicFramePr>
          <p:nvPr>
            <p:extLst>
              <p:ext uri="{D42A27DB-BD31-4B8C-83A1-F6EECF244321}">
                <p14:modId xmlns:p14="http://schemas.microsoft.com/office/powerpoint/2010/main" val="2429504784"/>
              </p:ext>
            </p:extLst>
          </p:nvPr>
        </p:nvGraphicFramePr>
        <p:xfrm>
          <a:off x="381000" y="939800"/>
          <a:ext cx="8610600" cy="2480310"/>
        </p:xfrm>
        <a:graphic>
          <a:graphicData uri="http://schemas.openxmlformats.org/drawingml/2006/table">
            <a:tbl>
              <a:tblPr firstRow="1" bandRow="1">
                <a:tableStyleId>{5C22544A-7EE6-4342-B048-85BDC9FD1C3A}</a:tableStyleId>
              </a:tblPr>
              <a:tblGrid>
                <a:gridCol w="2870200">
                  <a:extLst>
                    <a:ext uri="{9D8B030D-6E8A-4147-A177-3AD203B41FA5}">
                      <a16:colId xmlns:a16="http://schemas.microsoft.com/office/drawing/2014/main" val="3024757257"/>
                    </a:ext>
                  </a:extLst>
                </a:gridCol>
                <a:gridCol w="2870200">
                  <a:extLst>
                    <a:ext uri="{9D8B030D-6E8A-4147-A177-3AD203B41FA5}">
                      <a16:colId xmlns:a16="http://schemas.microsoft.com/office/drawing/2014/main" val="3494592437"/>
                    </a:ext>
                  </a:extLst>
                </a:gridCol>
                <a:gridCol w="2870200">
                  <a:extLst>
                    <a:ext uri="{9D8B030D-6E8A-4147-A177-3AD203B41FA5}">
                      <a16:colId xmlns:a16="http://schemas.microsoft.com/office/drawing/2014/main" val="612562681"/>
                    </a:ext>
                  </a:extLst>
                </a:gridCol>
              </a:tblGrid>
              <a:tr h="370840">
                <a:tc>
                  <a:txBody>
                    <a:bodyPr/>
                    <a:lstStyle/>
                    <a:p>
                      <a:r>
                        <a:rPr lang="en-US" dirty="0"/>
                        <a:t>Pattern Name</a:t>
                      </a:r>
                      <a:endParaRPr lang="en-IN" dirty="0"/>
                    </a:p>
                  </a:txBody>
                  <a:tcPr/>
                </a:tc>
                <a:tc>
                  <a:txBody>
                    <a:bodyPr/>
                    <a:lstStyle/>
                    <a:p>
                      <a:r>
                        <a:rPr lang="en-US" dirty="0"/>
                        <a:t>When to use</a:t>
                      </a:r>
                      <a:endParaRPr lang="en-IN" dirty="0"/>
                    </a:p>
                  </a:txBody>
                  <a:tcPr/>
                </a:tc>
                <a:tc>
                  <a:txBody>
                    <a:bodyPr/>
                    <a:lstStyle/>
                    <a:p>
                      <a:r>
                        <a:rPr lang="en-US" dirty="0"/>
                        <a:t>Example(s)</a:t>
                      </a:r>
                      <a:endParaRPr lang="en-IN" dirty="0"/>
                    </a:p>
                  </a:txBody>
                  <a:tcPr/>
                </a:tc>
                <a:extLst>
                  <a:ext uri="{0D108BD9-81ED-4DB2-BD59-A6C34878D82A}">
                    <a16:rowId xmlns:a16="http://schemas.microsoft.com/office/drawing/2014/main" val="3926494060"/>
                  </a:ext>
                </a:extLst>
              </a:tr>
              <a:tr h="370840">
                <a:tc>
                  <a:txBody>
                    <a:bodyPr/>
                    <a:lstStyle/>
                    <a:p>
                      <a:pPr algn="l" fontAlgn="b"/>
                      <a:r>
                        <a:rPr lang="en-US" sz="1100" b="0" i="0" u="none" strike="noStrike" dirty="0">
                          <a:solidFill>
                            <a:srgbClr val="000000"/>
                          </a:solidFill>
                          <a:effectLst/>
                          <a:latin typeface="Calibri" panose="020F0502020204030204" pitchFamily="34" charset="0"/>
                        </a:rPr>
                        <a:t>Template Method</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algn="l" fontAlgn="b"/>
                      <a:r>
                        <a:rPr lang="en-US" sz="1100" b="0" i="0" dirty="0">
                          <a:solidFill>
                            <a:schemeClr val="dk1"/>
                          </a:solidFill>
                          <a:effectLst/>
                          <a:latin typeface="+mn-lt"/>
                          <a:ea typeface="+mn-ea"/>
                          <a:cs typeface="+mn-cs"/>
                        </a:rPr>
                        <a:t>Define the skeleton of an algorithm in an operation, deferring some steps to subclasses. Template method lets subclasses redefine certain steps of an algorithm without changing the algorithm's structure.</a:t>
                      </a:r>
                    </a:p>
                  </a:txBody>
                  <a:tcPr marL="6350" marR="6350" marT="6350" marB="0" anchor="b"/>
                </a:tc>
                <a:tc>
                  <a:txBody>
                    <a:bodyPr/>
                    <a:lstStyle/>
                    <a:p>
                      <a:pPr algn="l" fontAlgn="b"/>
                      <a:r>
                        <a:rPr lang="en-IN" sz="1100" dirty="0">
                          <a:hlinkClick r:id="rId7"/>
                        </a:rPr>
                        <a:t>Template method pattern - Wikipedia</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89011908"/>
                  </a:ext>
                </a:extLst>
              </a:tr>
              <a:tr h="370840">
                <a:tc>
                  <a:txBody>
                    <a:bodyPr/>
                    <a:lstStyle/>
                    <a:p>
                      <a:pPr marL="0" algn="l" fontAlgn="b"/>
                      <a:r>
                        <a:rPr lang="en-US" sz="1100" b="0" i="0" u="none" strike="noStrike" dirty="0">
                          <a:solidFill>
                            <a:srgbClr val="000000"/>
                          </a:solidFill>
                          <a:effectLst/>
                          <a:latin typeface="Calibri" panose="020F0502020204030204" pitchFamily="34" charset="0"/>
                          <a:ea typeface="+mn-ea"/>
                          <a:cs typeface="+mn-cs"/>
                        </a:rPr>
                        <a:t>Visitor</a:t>
                      </a:r>
                      <a:endParaRPr lang="en-IN" sz="1100" b="0" i="0" u="none" strike="noStrike" dirty="0">
                        <a:solidFill>
                          <a:srgbClr val="000000"/>
                        </a:solidFill>
                        <a:effectLst/>
                        <a:latin typeface="Calibri" panose="020F0502020204030204" pitchFamily="34" charset="0"/>
                        <a:ea typeface="+mn-ea"/>
                        <a:cs typeface="+mn-cs"/>
                      </a:endParaRPr>
                    </a:p>
                  </a:txBody>
                  <a:tcPr/>
                </a:tc>
                <a:tc>
                  <a:txBody>
                    <a:bodyPr/>
                    <a:lstStyle/>
                    <a:p>
                      <a:pPr marL="0" algn="l" fontAlgn="b"/>
                      <a:r>
                        <a:rPr lang="en-US" sz="1100" b="0" i="0" dirty="0">
                          <a:solidFill>
                            <a:schemeClr val="dk1"/>
                          </a:solidFill>
                          <a:effectLst/>
                          <a:latin typeface="+mn-lt"/>
                          <a:ea typeface="+mn-ea"/>
                          <a:cs typeface="+mn-cs"/>
                        </a:rPr>
                        <a:t>Visitor lets a new operation be defined without changing the classes of the elements on which it operates. Also, can be useful in traversing trees(pre-order, in-order or post-order). </a:t>
                      </a:r>
                    </a:p>
                    <a:p>
                      <a:pPr marL="0" algn="l" fontAlgn="b"/>
                      <a:r>
                        <a:rPr lang="en-US" sz="1100" b="1" i="0" dirty="0">
                          <a:solidFill>
                            <a:schemeClr val="accent1"/>
                          </a:solidFill>
                          <a:effectLst/>
                          <a:latin typeface="+mn-lt"/>
                          <a:ea typeface="+mn-ea"/>
                          <a:cs typeface="+mn-cs"/>
                        </a:rPr>
                        <a:t>N.B. -&gt; From ease </a:t>
                      </a:r>
                      <a:r>
                        <a:rPr lang="en-US" sz="1100" b="1" i="0">
                          <a:solidFill>
                            <a:schemeClr val="accent1"/>
                          </a:solidFill>
                          <a:effectLst/>
                          <a:latin typeface="+mn-lt"/>
                          <a:ea typeface="+mn-ea"/>
                          <a:cs typeface="+mn-cs"/>
                        </a:rPr>
                        <a:t>of Extensibility </a:t>
                      </a:r>
                      <a:r>
                        <a:rPr lang="en-US" sz="1100" b="1" i="0" dirty="0">
                          <a:solidFill>
                            <a:schemeClr val="accent1"/>
                          </a:solidFill>
                          <a:effectLst/>
                          <a:latin typeface="+mn-lt"/>
                          <a:ea typeface="+mn-ea"/>
                          <a:cs typeface="+mn-cs"/>
                        </a:rPr>
                        <a:t>perspective, </a:t>
                      </a:r>
                      <a:r>
                        <a:rPr lang="en-US" sz="1100" b="1" i="0" dirty="0" err="1">
                          <a:solidFill>
                            <a:schemeClr val="accent1"/>
                          </a:solidFill>
                          <a:effectLst/>
                          <a:latin typeface="+mn-lt"/>
                          <a:ea typeface="+mn-ea"/>
                          <a:cs typeface="+mn-cs"/>
                        </a:rPr>
                        <a:t>Mixins</a:t>
                      </a:r>
                      <a:r>
                        <a:rPr lang="en-US" sz="1100" b="1" i="0" dirty="0">
                          <a:solidFill>
                            <a:schemeClr val="accent1"/>
                          </a:solidFill>
                          <a:effectLst/>
                          <a:latin typeface="+mn-lt"/>
                          <a:ea typeface="+mn-ea"/>
                          <a:cs typeface="+mn-cs"/>
                        </a:rPr>
                        <a:t> are a better way to implement visitor pattern</a:t>
                      </a:r>
                    </a:p>
                  </a:txBody>
                  <a:tcPr/>
                </a:tc>
                <a:tc>
                  <a:txBody>
                    <a:bodyPr/>
                    <a:lstStyle/>
                    <a:p>
                      <a:pPr marL="0" algn="l" fontAlgn="b"/>
                      <a:endParaRPr lang="en-IN" sz="1100" b="0" i="0" u="sng" strike="noStrike" dirty="0">
                        <a:solidFill>
                          <a:srgbClr val="0563C1"/>
                        </a:solidFill>
                        <a:effectLst/>
                        <a:latin typeface="Calibri" panose="020F0502020204030204" pitchFamily="34" charset="0"/>
                        <a:ea typeface="+mn-ea"/>
                        <a:cs typeface="+mn-cs"/>
                      </a:endParaRPr>
                    </a:p>
                    <a:p>
                      <a:pPr marL="0" algn="l" fontAlgn="b"/>
                      <a:endParaRPr lang="en-IN" sz="1100" b="0" i="0" u="sng" strike="noStrike" dirty="0">
                        <a:solidFill>
                          <a:srgbClr val="0563C1"/>
                        </a:solidFill>
                        <a:effectLst/>
                        <a:latin typeface="Calibri" panose="020F0502020204030204" pitchFamily="34" charset="0"/>
                        <a:ea typeface="+mn-ea"/>
                        <a:cs typeface="+mn-cs"/>
                      </a:endParaRPr>
                    </a:p>
                    <a:p>
                      <a:pPr marL="0" algn="l" fontAlgn="b"/>
                      <a:endParaRPr lang="en-IN" sz="1100" b="0" i="0" u="sng" strike="noStrike" dirty="0">
                        <a:solidFill>
                          <a:srgbClr val="0563C1"/>
                        </a:solidFill>
                        <a:effectLst/>
                        <a:latin typeface="Calibri" panose="020F0502020204030204" pitchFamily="34" charset="0"/>
                        <a:ea typeface="+mn-ea"/>
                        <a:cs typeface="+mn-cs"/>
                      </a:endParaRPr>
                    </a:p>
                    <a:p>
                      <a:pPr marL="0" algn="l" fontAlgn="b"/>
                      <a:r>
                        <a:rPr lang="en-IN" sz="1100" dirty="0">
                          <a:hlinkClick r:id="rId8"/>
                        </a:rPr>
                        <a:t>Refactoring Guru | Visitor Pattern</a:t>
                      </a:r>
                      <a:endParaRPr lang="en-IN" sz="1100" b="0" i="0" u="sng" strike="noStrike" dirty="0">
                        <a:solidFill>
                          <a:srgbClr val="0563C1"/>
                        </a:solidFill>
                        <a:effectLst/>
                        <a:latin typeface="Calibri" panose="020F0502020204030204" pitchFamily="34" charset="0"/>
                        <a:ea typeface="+mn-ea"/>
                        <a:cs typeface="+mn-cs"/>
                      </a:endParaRPr>
                    </a:p>
                  </a:txBody>
                  <a:tcPr/>
                </a:tc>
                <a:extLst>
                  <a:ext uri="{0D108BD9-81ED-4DB2-BD59-A6C34878D82A}">
                    <a16:rowId xmlns:a16="http://schemas.microsoft.com/office/drawing/2014/main" val="2944674185"/>
                  </a:ext>
                </a:extLst>
              </a:tr>
            </a:tbl>
          </a:graphicData>
        </a:graphic>
      </p:graphicFrame>
      <p:sp>
        <p:nvSpPr>
          <p:cNvPr id="4" name="object 2">
            <a:extLst>
              <a:ext uri="{FF2B5EF4-FFF2-40B4-BE49-F238E27FC236}">
                <a16:creationId xmlns:a16="http://schemas.microsoft.com/office/drawing/2014/main" id="{44D532D9-8540-9AC8-2BBC-ECC070D98D22}"/>
              </a:ext>
            </a:extLst>
          </p:cNvPr>
          <p:cNvSpPr txBox="1">
            <a:spLocks/>
          </p:cNvSpPr>
          <p:nvPr/>
        </p:nvSpPr>
        <p:spPr>
          <a:xfrm>
            <a:off x="381000" y="4073604"/>
            <a:ext cx="8624937" cy="169277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For Further Exploration – </a:t>
            </a:r>
          </a:p>
          <a:p>
            <a:pPr marL="12700" marR="5080"/>
            <a:r>
              <a:rPr lang="en-IN" sz="1400" dirty="0">
                <a:hlinkClick r:id="rId9"/>
              </a:rPr>
              <a:t>Software design pattern - Wikipedia</a:t>
            </a:r>
            <a:r>
              <a:rPr lang="en-US" sz="2400" kern="0" spc="-220" dirty="0">
                <a:solidFill>
                  <a:schemeClr val="accent6"/>
                </a:solidFill>
              </a:rPr>
              <a:t> </a:t>
            </a:r>
          </a:p>
          <a:p>
            <a:pPr marL="12700" marR="5080"/>
            <a:r>
              <a:rPr lang="en-IN" sz="1400" dirty="0">
                <a:hlinkClick r:id="rId10"/>
              </a:rPr>
              <a:t>Refactoring Guru | Design Patterns</a:t>
            </a:r>
            <a:r>
              <a:rPr lang="en-US" sz="2400" kern="0" spc="-220" dirty="0">
                <a:solidFill>
                  <a:schemeClr val="accent6"/>
                </a:solidFill>
              </a:rPr>
              <a:t> </a:t>
            </a:r>
          </a:p>
          <a:p>
            <a:pPr marL="12700" marR="5080"/>
            <a:r>
              <a:rPr lang="en-IN" sz="1400" dirty="0">
                <a:hlinkClick r:id="rId11"/>
              </a:rPr>
              <a:t>Dinesh </a:t>
            </a:r>
            <a:r>
              <a:rPr lang="en-IN" sz="1400" dirty="0" err="1">
                <a:hlinkClick r:id="rId11"/>
              </a:rPr>
              <a:t>Variyani’s</a:t>
            </a:r>
            <a:r>
              <a:rPr lang="en-IN" sz="1400" dirty="0">
                <a:hlinkClick r:id="rId11"/>
              </a:rPr>
              <a:t> Design Patterns Post </a:t>
            </a:r>
            <a:r>
              <a:rPr lang="en-IN" sz="1400">
                <a:hlinkClick r:id="rId11"/>
              </a:rPr>
              <a:t>| LinkedIn</a:t>
            </a:r>
            <a:endParaRPr lang="en-IN" sz="1400"/>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4070759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973104332"/>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E8EDB532-1D33-9C6C-76E2-37C67C6C7942}"/>
              </a:ext>
            </a:extLst>
          </p:cNvPr>
          <p:cNvSpPr txBox="1">
            <a:spLocks/>
          </p:cNvSpPr>
          <p:nvPr/>
        </p:nvSpPr>
        <p:spPr>
          <a:xfrm>
            <a:off x="304800" y="1447800"/>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Mainly implemented using callbacks</a:t>
            </a: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AA60F4E6-694E-CDF7-9F44-2E41ADE17F5D}"/>
              </a:ext>
            </a:extLst>
          </p:cNvPr>
          <p:cNvSpPr txBox="1">
            <a:spLocks/>
          </p:cNvSpPr>
          <p:nvPr/>
        </p:nvSpPr>
        <p:spPr>
          <a:xfrm>
            <a:off x="304800" y="1816417"/>
            <a:ext cx="8624937" cy="443198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Example - </a:t>
            </a:r>
          </a:p>
          <a:p>
            <a:pPr marL="12700" marR="5080"/>
            <a:r>
              <a:rPr lang="en-US" sz="2400" kern="0" spc="-220" dirty="0">
                <a:solidFill>
                  <a:schemeClr val="accent6"/>
                </a:solidFill>
              </a:rPr>
              <a:t>var a=10, b = 2;</a:t>
            </a:r>
          </a:p>
          <a:p>
            <a:pPr marL="12700" marR="5080"/>
            <a:r>
              <a:rPr lang="en-US" sz="2400" kern="0" spc="-220" dirty="0">
                <a:solidFill>
                  <a:schemeClr val="accent6"/>
                </a:solidFill>
              </a:rPr>
              <a:t>var  </a:t>
            </a:r>
            <a:r>
              <a:rPr lang="en-US" sz="2400" kern="0" spc="-220" dirty="0" err="1">
                <a:solidFill>
                  <a:schemeClr val="accent6"/>
                </a:solidFill>
              </a:rPr>
              <a:t>func</a:t>
            </a:r>
            <a:r>
              <a:rPr lang="en-US" sz="2400" kern="0" spc="-220" dirty="0">
                <a:solidFill>
                  <a:schemeClr val="accent6"/>
                </a:solidFill>
              </a:rPr>
              <a:t> = function(){</a:t>
            </a:r>
          </a:p>
          <a:p>
            <a:pPr marL="12700" marR="5080"/>
            <a:r>
              <a:rPr lang="en-US" sz="2400" kern="0" spc="-220" dirty="0">
                <a:solidFill>
                  <a:schemeClr val="accent6"/>
                </a:solidFill>
              </a:rPr>
              <a:t>   console.log(</a:t>
            </a:r>
            <a:r>
              <a:rPr lang="en-US" sz="2400" kern="0" spc="-220" dirty="0" err="1">
                <a:solidFill>
                  <a:schemeClr val="accent6"/>
                </a:solidFill>
              </a:rPr>
              <a:t>a+b</a:t>
            </a:r>
            <a:r>
              <a:rPr lang="en-US" sz="2400" kern="0" spc="-220" dirty="0">
                <a:solidFill>
                  <a:schemeClr val="accent6"/>
                </a:solidFill>
              </a:rPr>
              <a:t>);</a:t>
            </a:r>
          </a:p>
          <a:p>
            <a:pPr marL="12700" marR="5080"/>
            <a:r>
              <a:rPr lang="en-US" sz="2400" kern="0" spc="-220" dirty="0">
                <a:solidFill>
                  <a:schemeClr val="accent6"/>
                </a:solidFill>
              </a:rPr>
              <a:t>};</a:t>
            </a:r>
          </a:p>
          <a:p>
            <a:pPr marL="12700" marR="5080"/>
            <a:r>
              <a:rPr lang="en-US" sz="2400" kern="0" spc="-220" dirty="0" err="1">
                <a:solidFill>
                  <a:schemeClr val="accent6"/>
                </a:solidFill>
              </a:rPr>
              <a:t>setTimeout</a:t>
            </a:r>
            <a:r>
              <a:rPr lang="en-US" sz="2400" kern="0" spc="-220" dirty="0">
                <a:solidFill>
                  <a:schemeClr val="accent6"/>
                </a:solidFill>
              </a:rPr>
              <a:t>(</a:t>
            </a:r>
            <a:r>
              <a:rPr lang="en-US" sz="2400" kern="0" spc="-220" dirty="0" err="1">
                <a:solidFill>
                  <a:schemeClr val="accent6"/>
                </a:solidFill>
              </a:rPr>
              <a:t>func</a:t>
            </a:r>
            <a:r>
              <a:rPr lang="en-US" sz="2400" kern="0" spc="-220" dirty="0">
                <a:solidFill>
                  <a:schemeClr val="accent6"/>
                </a:solidFill>
              </a:rPr>
              <a:t>, 2000);</a:t>
            </a:r>
          </a:p>
          <a:p>
            <a:pPr marL="12700" marR="5080"/>
            <a:r>
              <a:rPr lang="en-US" sz="2400" kern="0" spc="-220" dirty="0">
                <a:solidFill>
                  <a:schemeClr val="accent6"/>
                </a:solidFill>
              </a:rPr>
              <a:t>a = 20, b = 5; </a:t>
            </a:r>
          </a:p>
          <a:p>
            <a:pPr marL="12700" marR="5080"/>
            <a:r>
              <a:rPr lang="en-US" sz="2400" kern="0" spc="-220" dirty="0">
                <a:solidFill>
                  <a:schemeClr val="accent6"/>
                </a:solidFill>
              </a:rPr>
              <a:t>Although this </a:t>
            </a:r>
            <a:r>
              <a:rPr lang="en-US" sz="2400" kern="0" spc="-220" dirty="0" err="1">
                <a:solidFill>
                  <a:schemeClr val="accent6"/>
                </a:solidFill>
              </a:rPr>
              <a:t>func</a:t>
            </a:r>
            <a:r>
              <a:rPr lang="en-US" sz="2400" kern="0" spc="-220" dirty="0">
                <a:solidFill>
                  <a:schemeClr val="accent6"/>
                </a:solidFill>
              </a:rPr>
              <a:t> gets invoked immediately &amp; then </a:t>
            </a:r>
            <a:r>
              <a:rPr lang="en-US" sz="2400" kern="0" spc="-220" dirty="0" err="1">
                <a:solidFill>
                  <a:schemeClr val="accent6"/>
                </a:solidFill>
              </a:rPr>
              <a:t>setTimeout</a:t>
            </a:r>
            <a:r>
              <a:rPr lang="en-US" sz="2400" kern="0" spc="-220" dirty="0">
                <a:solidFill>
                  <a:schemeClr val="accent6"/>
                </a:solidFill>
              </a:rPr>
              <a:t> invokes </a:t>
            </a:r>
            <a:r>
              <a:rPr lang="en-US" sz="2400" kern="0" spc="-220" dirty="0" err="1">
                <a:solidFill>
                  <a:schemeClr val="accent6"/>
                </a:solidFill>
              </a:rPr>
              <a:t>func</a:t>
            </a:r>
            <a:r>
              <a:rPr lang="en-US" sz="2400" kern="0" spc="-220" dirty="0">
                <a:solidFill>
                  <a:schemeClr val="accent6"/>
                </a:solidFill>
              </a:rPr>
              <a:t> after 2 secs but still </a:t>
            </a:r>
            <a:r>
              <a:rPr lang="en-US" sz="2400" kern="0" spc="-220" dirty="0" err="1">
                <a:solidFill>
                  <a:schemeClr val="accent6"/>
                </a:solidFill>
              </a:rPr>
              <a:t>func</a:t>
            </a:r>
            <a:r>
              <a:rPr lang="en-US" sz="2400" kern="0" spc="-220" dirty="0">
                <a:solidFill>
                  <a:schemeClr val="accent6"/>
                </a:solidFill>
              </a:rPr>
              <a:t> has access to new a &amp; b values.</a:t>
            </a:r>
          </a:p>
          <a:p>
            <a:pPr marL="12700" marR="5080"/>
            <a:r>
              <a:rPr lang="en-US" sz="2400" kern="0" spc="-220" dirty="0">
                <a:solidFill>
                  <a:schemeClr val="accent6"/>
                </a:solidFill>
              </a:rPr>
              <a:t>In .NET, Closures are also known as Captured Variables</a:t>
            </a: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28097718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533627049"/>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2192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endParaRPr lang="en-US" sz="2000" kern="0" spc="-220" dirty="0">
              <a:solidFill>
                <a:schemeClr val="accent6"/>
              </a:solidFill>
            </a:endParaRPr>
          </a:p>
        </p:txBody>
      </p:sp>
      <p:sp>
        <p:nvSpPr>
          <p:cNvPr id="11" name="object 2">
            <a:extLst>
              <a:ext uri="{FF2B5EF4-FFF2-40B4-BE49-F238E27FC236}">
                <a16:creationId xmlns:a16="http://schemas.microsoft.com/office/drawing/2014/main" id="{18D9A345-5496-42B8-14FD-9D4CFFECA1AA}"/>
              </a:ext>
            </a:extLst>
          </p:cNvPr>
          <p:cNvSpPr txBox="1">
            <a:spLocks/>
          </p:cNvSpPr>
          <p:nvPr/>
        </p:nvSpPr>
        <p:spPr>
          <a:xfrm>
            <a:off x="275300" y="2286000"/>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ASP.NET Core </a:t>
            </a:r>
            <a:r>
              <a:rPr lang="en-US" sz="2400" kern="0" spc="-220" dirty="0" err="1">
                <a:solidFill>
                  <a:schemeClr val="accent2"/>
                </a:solidFill>
              </a:rPr>
              <a:t>MiddleWares</a:t>
            </a:r>
            <a:endParaRPr lang="en-US" sz="2400" kern="0" spc="-220" dirty="0">
              <a:solidFill>
                <a:schemeClr val="accent2"/>
              </a:solidFill>
            </a:endParaRPr>
          </a:p>
          <a:p>
            <a:pPr marL="12700" marR="5080"/>
            <a:r>
              <a:rPr lang="en-US" sz="1500" dirty="0">
                <a:hlinkClick r:id="rId7"/>
              </a:rPr>
              <a:t>ASP.NET Core Middleware | Microsoft Learn</a:t>
            </a:r>
            <a:endParaRPr lang="en-US" sz="1500" kern="0" spc="-220" dirty="0">
              <a:solidFill>
                <a:schemeClr val="accent6"/>
              </a:solidFill>
            </a:endParaRPr>
          </a:p>
        </p:txBody>
      </p:sp>
      <p:sp>
        <p:nvSpPr>
          <p:cNvPr id="12" name="object 2">
            <a:extLst>
              <a:ext uri="{FF2B5EF4-FFF2-40B4-BE49-F238E27FC236}">
                <a16:creationId xmlns:a16="http://schemas.microsoft.com/office/drawing/2014/main" id="{237A8AF1-7D15-C696-AAE1-568E3D22515F}"/>
              </a:ext>
            </a:extLst>
          </p:cNvPr>
          <p:cNvSpPr txBox="1">
            <a:spLocks/>
          </p:cNvSpPr>
          <p:nvPr/>
        </p:nvSpPr>
        <p:spPr>
          <a:xfrm>
            <a:off x="214263" y="4953000"/>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ASP.NET Web API Pipeline and Extensibility</a:t>
            </a:r>
          </a:p>
          <a:p>
            <a:pPr marL="12700" marR="5080"/>
            <a:r>
              <a:rPr lang="en-IN" sz="1500" dirty="0">
                <a:hlinkClick r:id="rId8"/>
              </a:rPr>
              <a:t>Web API_revised2</a:t>
            </a:r>
            <a:endParaRPr lang="en-US" sz="1500" kern="0" spc="-220" dirty="0">
              <a:solidFill>
                <a:schemeClr val="accent6"/>
              </a:solidFill>
            </a:endParaRPr>
          </a:p>
        </p:txBody>
      </p:sp>
      <p:sp>
        <p:nvSpPr>
          <p:cNvPr id="15" name="object 2">
            <a:extLst>
              <a:ext uri="{FF2B5EF4-FFF2-40B4-BE49-F238E27FC236}">
                <a16:creationId xmlns:a16="http://schemas.microsoft.com/office/drawing/2014/main" id="{0A63B2B8-791A-B3DA-B312-E23BA113A0AA}"/>
              </a:ext>
            </a:extLst>
          </p:cNvPr>
          <p:cNvSpPr txBox="1">
            <a:spLocks/>
          </p:cNvSpPr>
          <p:nvPr/>
        </p:nvSpPr>
        <p:spPr>
          <a:xfrm>
            <a:off x="304800" y="51054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 </a:t>
            </a:r>
          </a:p>
        </p:txBody>
      </p:sp>
      <p:sp>
        <p:nvSpPr>
          <p:cNvPr id="16" name="object 2">
            <a:extLst>
              <a:ext uri="{FF2B5EF4-FFF2-40B4-BE49-F238E27FC236}">
                <a16:creationId xmlns:a16="http://schemas.microsoft.com/office/drawing/2014/main" id="{54A8FE0B-3C26-0D06-415F-593AD0CA8139}"/>
              </a:ext>
            </a:extLst>
          </p:cNvPr>
          <p:cNvSpPr txBox="1">
            <a:spLocks/>
          </p:cNvSpPr>
          <p:nvPr/>
        </p:nvSpPr>
        <p:spPr>
          <a:xfrm>
            <a:off x="290463" y="3581400"/>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err="1">
                <a:solidFill>
                  <a:schemeClr val="accent2"/>
                </a:solidFill>
              </a:rPr>
              <a:t>gRPC</a:t>
            </a:r>
            <a:r>
              <a:rPr lang="en-US" sz="2400" kern="0" spc="-220" dirty="0">
                <a:solidFill>
                  <a:schemeClr val="accent2"/>
                </a:solidFill>
              </a:rPr>
              <a:t> Interceptors in .NET</a:t>
            </a:r>
          </a:p>
          <a:p>
            <a:pPr marL="12700" marR="5080"/>
            <a:r>
              <a:rPr lang="en-IN" sz="1500" dirty="0" err="1">
                <a:hlinkClick r:id="rId9"/>
              </a:rPr>
              <a:t>gRPC</a:t>
            </a:r>
            <a:r>
              <a:rPr lang="en-IN" sz="1500" dirty="0">
                <a:hlinkClick r:id="rId9"/>
              </a:rPr>
              <a:t> interceptors on .NET | Microsoft Learn</a:t>
            </a:r>
            <a:endParaRPr lang="en-US" sz="1500" kern="0" spc="-220" dirty="0">
              <a:solidFill>
                <a:schemeClr val="accent6"/>
              </a:solidFill>
            </a:endParaRPr>
          </a:p>
        </p:txBody>
      </p:sp>
      <p:sp>
        <p:nvSpPr>
          <p:cNvPr id="2" name="object 2">
            <a:extLst>
              <a:ext uri="{FF2B5EF4-FFF2-40B4-BE49-F238E27FC236}">
                <a16:creationId xmlns:a16="http://schemas.microsoft.com/office/drawing/2014/main" id="{4160DCDF-EB2C-3507-9C81-AB9D3DB392FC}"/>
              </a:ext>
            </a:extLst>
          </p:cNvPr>
          <p:cNvSpPr txBox="1">
            <a:spLocks/>
          </p:cNvSpPr>
          <p:nvPr/>
        </p:nvSpPr>
        <p:spPr>
          <a:xfrm>
            <a:off x="304800" y="762000"/>
            <a:ext cx="8624937" cy="138499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800" kern="0" spc="-220" dirty="0">
                <a:solidFill>
                  <a:schemeClr val="accent6"/>
                </a:solidFill>
              </a:rPr>
              <a:t>In today’s Cloud enabled world, most things implemented using middleware should ideally be implemented using API Gateway (following the “Fail Fast” principle). But sometimes the requirements are pretty complex &amp; due to some technical constraints of the API Gateway(or  it might not be contextually correct to put a API Gateway before some layer e.g. </a:t>
            </a:r>
            <a:r>
              <a:rPr lang="en-US" sz="1800" kern="0" spc="-220" dirty="0" err="1">
                <a:solidFill>
                  <a:schemeClr val="accent6"/>
                </a:solidFill>
              </a:rPr>
              <a:t>gRPC</a:t>
            </a:r>
            <a:r>
              <a:rPr lang="en-US" sz="1800" kern="0" spc="-220" dirty="0">
                <a:solidFill>
                  <a:schemeClr val="accent6"/>
                </a:solidFill>
              </a:rPr>
              <a:t> layer) we should not use API Gateway &amp; in such cases its better to go with </a:t>
            </a:r>
            <a:r>
              <a:rPr lang="en-US" sz="1800" kern="0" spc="-220" dirty="0" err="1">
                <a:solidFill>
                  <a:schemeClr val="accent6"/>
                </a:solidFill>
              </a:rPr>
              <a:t>middlewares</a:t>
            </a:r>
            <a:r>
              <a:rPr lang="en-US" sz="1800" kern="0" spc="-220" dirty="0">
                <a:solidFill>
                  <a:schemeClr val="accent6"/>
                </a:solidFill>
              </a:rPr>
              <a:t>.</a:t>
            </a:r>
          </a:p>
        </p:txBody>
      </p:sp>
    </p:spTree>
    <p:extLst>
      <p:ext uri="{BB962C8B-B14F-4D97-AF65-F5344CB8AC3E}">
        <p14:creationId xmlns:p14="http://schemas.microsoft.com/office/powerpoint/2010/main" val="588298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2192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endParaRPr lang="en-US" sz="2000" kern="0" spc="-220" dirty="0">
              <a:solidFill>
                <a:schemeClr val="accent6"/>
              </a:solidFill>
            </a:endParaRPr>
          </a:p>
        </p:txBody>
      </p:sp>
      <p:sp>
        <p:nvSpPr>
          <p:cNvPr id="13" name="object 2">
            <a:extLst>
              <a:ext uri="{FF2B5EF4-FFF2-40B4-BE49-F238E27FC236}">
                <a16:creationId xmlns:a16="http://schemas.microsoft.com/office/drawing/2014/main" id="{796EF484-7501-3C0B-7841-2B8B3F932782}"/>
              </a:ext>
            </a:extLst>
          </p:cNvPr>
          <p:cNvSpPr txBox="1">
            <a:spLocks/>
          </p:cNvSpPr>
          <p:nvPr/>
        </p:nvSpPr>
        <p:spPr>
          <a:xfrm>
            <a:off x="304800" y="1295400"/>
            <a:ext cx="8624937" cy="106182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WCF(/WWF Services) Extensibility</a:t>
            </a:r>
          </a:p>
          <a:p>
            <a:pPr marL="12700" marR="5080"/>
            <a:r>
              <a:rPr lang="pt-BR" sz="1500" dirty="0">
                <a:hlinkClick r:id="rId7"/>
              </a:rPr>
              <a:t>Carlos Figueira Explains WCF Extensibility - InfoQ</a:t>
            </a:r>
            <a:endParaRPr lang="en-US" sz="1500" kern="0" spc="-220" dirty="0">
              <a:solidFill>
                <a:schemeClr val="accent6"/>
              </a:solidFill>
            </a:endParaRPr>
          </a:p>
          <a:p>
            <a:pPr marL="12700" marR="5080"/>
            <a:r>
              <a:rPr lang="en-US" sz="1500" dirty="0">
                <a:hlinkClick r:id="rId8"/>
              </a:rPr>
              <a:t>DDD-Based-Enterprise-Application-Framework/Infrastructure/</a:t>
            </a:r>
            <a:r>
              <a:rPr lang="en-US" sz="1500" dirty="0" err="1">
                <a:hlinkClick r:id="rId8"/>
              </a:rPr>
              <a:t>WCFExtensibility</a:t>
            </a:r>
            <a:r>
              <a:rPr lang="en-US" sz="1500" dirty="0">
                <a:hlinkClick r:id="rId8"/>
              </a:rPr>
              <a:t> at master · sandipray63in/DDD-Based-Enterprise-Application-Framework · GitHub</a:t>
            </a:r>
            <a:endParaRPr lang="en-US" sz="1500" kern="0" spc="-220" dirty="0">
              <a:solidFill>
                <a:schemeClr val="accent6"/>
              </a:solidFill>
            </a:endParaRPr>
          </a:p>
        </p:txBody>
      </p:sp>
      <p:sp>
        <p:nvSpPr>
          <p:cNvPr id="14" name="object 2">
            <a:extLst>
              <a:ext uri="{FF2B5EF4-FFF2-40B4-BE49-F238E27FC236}">
                <a16:creationId xmlns:a16="http://schemas.microsoft.com/office/drawing/2014/main" id="{CB4C420D-57E7-8AB9-FA3C-6F036277FE14}"/>
              </a:ext>
            </a:extLst>
          </p:cNvPr>
          <p:cNvSpPr txBox="1">
            <a:spLocks/>
          </p:cNvSpPr>
          <p:nvPr/>
        </p:nvSpPr>
        <p:spPr>
          <a:xfrm>
            <a:off x="304800" y="3355538"/>
            <a:ext cx="8624937" cy="83099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ASP.NET Http(/ Web Services) Interceptors(Handlers &amp; Modules)</a:t>
            </a:r>
          </a:p>
          <a:p>
            <a:pPr marL="12700" marR="5080"/>
            <a:r>
              <a:rPr lang="en-IN" sz="1500" dirty="0">
                <a:hlinkClick r:id="rId9"/>
              </a:rPr>
              <a:t>asp.net - HTTP handler vs HTTP module - Stack Overflow</a:t>
            </a:r>
            <a:endParaRPr lang="en-IN" sz="1500" dirty="0"/>
          </a:p>
          <a:p>
            <a:pPr marL="12700" marR="5080"/>
            <a:r>
              <a:rPr lang="en-US" sz="1500" dirty="0">
                <a:hlinkClick r:id="rId10"/>
              </a:rPr>
              <a:t>The Two Interceptors: </a:t>
            </a:r>
            <a:r>
              <a:rPr lang="en-US" sz="1500" dirty="0" err="1">
                <a:hlinkClick r:id="rId10"/>
              </a:rPr>
              <a:t>HttpModule</a:t>
            </a:r>
            <a:r>
              <a:rPr lang="en-US" sz="1500" dirty="0">
                <a:hlinkClick r:id="rId10"/>
              </a:rPr>
              <a:t> and </a:t>
            </a:r>
            <a:r>
              <a:rPr lang="en-US" sz="1500" dirty="0" err="1">
                <a:hlinkClick r:id="rId10"/>
              </a:rPr>
              <a:t>HttpHandlers</a:t>
            </a:r>
            <a:r>
              <a:rPr lang="en-US" sz="1500" dirty="0">
                <a:hlinkClick r:id="rId10"/>
              </a:rPr>
              <a:t>- </a:t>
            </a:r>
            <a:r>
              <a:rPr lang="en-US" sz="1500" dirty="0" err="1">
                <a:hlinkClick r:id="rId10"/>
              </a:rPr>
              <a:t>CodeProject</a:t>
            </a:r>
            <a:endParaRPr lang="en-US" sz="1500" kern="0" spc="-220" dirty="0">
              <a:solidFill>
                <a:schemeClr val="accent6"/>
              </a:solidFill>
            </a:endParaRPr>
          </a:p>
        </p:txBody>
      </p:sp>
      <p:sp>
        <p:nvSpPr>
          <p:cNvPr id="15" name="object 2">
            <a:extLst>
              <a:ext uri="{FF2B5EF4-FFF2-40B4-BE49-F238E27FC236}">
                <a16:creationId xmlns:a16="http://schemas.microsoft.com/office/drawing/2014/main" id="{0A63B2B8-791A-B3DA-B312-E23BA113A0AA}"/>
              </a:ext>
            </a:extLst>
          </p:cNvPr>
          <p:cNvSpPr txBox="1">
            <a:spLocks/>
          </p:cNvSpPr>
          <p:nvPr/>
        </p:nvSpPr>
        <p:spPr>
          <a:xfrm>
            <a:off x="304800" y="51054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 </a:t>
            </a:r>
          </a:p>
        </p:txBody>
      </p:sp>
    </p:spTree>
    <p:extLst>
      <p:ext uri="{BB962C8B-B14F-4D97-AF65-F5344CB8AC3E}">
        <p14:creationId xmlns:p14="http://schemas.microsoft.com/office/powerpoint/2010/main" val="42813419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55534025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2192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endParaRPr lang="en-US" sz="2000" kern="0" spc="-220" dirty="0">
              <a:solidFill>
                <a:schemeClr val="accent6"/>
              </a:solidFill>
            </a:endParaRPr>
          </a:p>
        </p:txBody>
      </p:sp>
      <p:sp>
        <p:nvSpPr>
          <p:cNvPr id="14" name="object 2">
            <a:extLst>
              <a:ext uri="{FF2B5EF4-FFF2-40B4-BE49-F238E27FC236}">
                <a16:creationId xmlns:a16="http://schemas.microsoft.com/office/drawing/2014/main" id="{CB4C420D-57E7-8AB9-FA3C-6F036277FE14}"/>
              </a:ext>
            </a:extLst>
          </p:cNvPr>
          <p:cNvSpPr txBox="1">
            <a:spLocks/>
          </p:cNvSpPr>
          <p:nvPr/>
        </p:nvSpPr>
        <p:spPr>
          <a:xfrm>
            <a:off x="304800" y="914400"/>
            <a:ext cx="8624937" cy="406265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Plugins in .NET Core(using </a:t>
            </a:r>
            <a:r>
              <a:rPr lang="en-US" sz="2400" kern="0" spc="-220" dirty="0" err="1">
                <a:solidFill>
                  <a:schemeClr val="tx2">
                    <a:lumMod val="60000"/>
                    <a:lumOff val="40000"/>
                  </a:schemeClr>
                </a:solidFill>
              </a:rPr>
              <a:t>AssemblyLoadContext</a:t>
            </a:r>
            <a:r>
              <a:rPr lang="en-US" sz="2400" kern="0" spc="-220" dirty="0">
                <a:solidFill>
                  <a:schemeClr val="accent6"/>
                </a:solidFill>
              </a:rPr>
              <a:t>)</a:t>
            </a:r>
          </a:p>
          <a:p>
            <a:pPr marL="12700" marR="5080"/>
            <a:r>
              <a:rPr lang="en-US" sz="1500" dirty="0">
                <a:hlinkClick r:id="rId7"/>
              </a:rPr>
              <a:t>Understand Advanced </a:t>
            </a:r>
            <a:r>
              <a:rPr lang="en-US" sz="1500" dirty="0" err="1">
                <a:hlinkClick r:id="rId7"/>
              </a:rPr>
              <a:t>AssemblyLoadContext</a:t>
            </a:r>
            <a:r>
              <a:rPr lang="en-US" sz="1500" dirty="0">
                <a:hlinkClick r:id="rId7"/>
              </a:rPr>
              <a:t> with C# | by Tsuyoshi Ushio | Medium</a:t>
            </a:r>
            <a:endParaRPr lang="en-US" sz="1500" dirty="0"/>
          </a:p>
          <a:p>
            <a:pPr marL="12700" marR="5080"/>
            <a:endParaRPr lang="en-US" sz="2000" kern="0" spc="-220" dirty="0">
              <a:solidFill>
                <a:schemeClr val="accent6"/>
              </a:solidFill>
            </a:endParaRPr>
          </a:p>
          <a:p>
            <a:pPr marL="12700" marR="5080"/>
            <a:endParaRPr lang="en-US" sz="2000" kern="0" spc="-220" dirty="0">
              <a:solidFill>
                <a:schemeClr val="accent6"/>
              </a:solidFill>
            </a:endParaRPr>
          </a:p>
          <a:p>
            <a:pPr marL="12700" marR="5080"/>
            <a:r>
              <a:rPr lang="en-US" sz="2000" kern="0" spc="-220" dirty="0">
                <a:solidFill>
                  <a:schemeClr val="accent6"/>
                </a:solidFill>
              </a:rPr>
              <a:t>      Also, </a:t>
            </a:r>
            <a:r>
              <a:rPr lang="en-US" sz="2000" kern="0" spc="-220" dirty="0" err="1">
                <a:solidFill>
                  <a:schemeClr val="tx2">
                    <a:lumMod val="60000"/>
                    <a:lumOff val="40000"/>
                  </a:schemeClr>
                </a:solidFill>
              </a:rPr>
              <a:t>AssemblyLoadContext</a:t>
            </a:r>
            <a:r>
              <a:rPr lang="en-US" sz="2000" kern="0" spc="-220" dirty="0">
                <a:solidFill>
                  <a:schemeClr val="accent6"/>
                </a:solidFill>
              </a:rPr>
              <a:t> actually replaces .NET Framework </a:t>
            </a:r>
            <a:r>
              <a:rPr lang="en-US" sz="2000" kern="0" spc="-220" dirty="0" err="1">
                <a:solidFill>
                  <a:schemeClr val="accent6"/>
                </a:solidFill>
              </a:rPr>
              <a:t>AppDomains</a:t>
            </a:r>
            <a:r>
              <a:rPr lang="en-US" sz="2000" kern="0" spc="-220" dirty="0">
                <a:solidFill>
                  <a:schemeClr val="accent6"/>
                </a:solidFill>
              </a:rPr>
              <a:t> in .NET Core &amp; similarly now static variables are per </a:t>
            </a:r>
            <a:r>
              <a:rPr lang="en-US" sz="2000" kern="0" spc="-220" dirty="0" err="1">
                <a:solidFill>
                  <a:schemeClr val="tx2">
                    <a:lumMod val="60000"/>
                    <a:lumOff val="40000"/>
                  </a:schemeClr>
                </a:solidFill>
              </a:rPr>
              <a:t>AssemblyLoadContext</a:t>
            </a:r>
            <a:r>
              <a:rPr lang="en-US" sz="2000" kern="0" spc="-220" dirty="0">
                <a:solidFill>
                  <a:schemeClr val="accent6"/>
                </a:solidFill>
              </a:rPr>
              <a:t> </a:t>
            </a:r>
          </a:p>
          <a:p>
            <a:pPr marL="12700" marR="5080"/>
            <a:r>
              <a:rPr lang="en-US" sz="2000" kern="0" spc="-220" dirty="0">
                <a:solidFill>
                  <a:schemeClr val="accent6"/>
                </a:solidFill>
              </a:rPr>
              <a:t>     </a:t>
            </a:r>
            <a:r>
              <a:rPr lang="en-US" sz="1500" kern="0" spc="-220" dirty="0">
                <a:solidFill>
                  <a:schemeClr val="accent6"/>
                </a:solidFill>
              </a:rPr>
              <a:t> </a:t>
            </a:r>
            <a:r>
              <a:rPr lang="en-US" sz="1500" dirty="0" err="1">
                <a:hlinkClick r:id="rId8"/>
              </a:rPr>
              <a:t>c#</a:t>
            </a:r>
            <a:r>
              <a:rPr lang="en-US" sz="1500" dirty="0">
                <a:hlinkClick r:id="rId8"/>
              </a:rPr>
              <a:t> - Replacing .NET </a:t>
            </a:r>
            <a:r>
              <a:rPr lang="en-US" sz="1500" dirty="0" err="1">
                <a:hlinkClick r:id="rId8"/>
              </a:rPr>
              <a:t>AppDomains</a:t>
            </a:r>
            <a:r>
              <a:rPr lang="en-US" sz="1500" dirty="0">
                <a:hlinkClick r:id="rId8"/>
              </a:rPr>
              <a:t> with </a:t>
            </a:r>
            <a:r>
              <a:rPr lang="en-US" sz="1500" dirty="0" err="1">
                <a:hlinkClick r:id="rId8"/>
              </a:rPr>
              <a:t>AssemblyLoadContexts</a:t>
            </a:r>
            <a:r>
              <a:rPr lang="en-US" sz="1500" dirty="0">
                <a:hlinkClick r:id="rId8"/>
              </a:rPr>
              <a:t> - Stack Overflow</a:t>
            </a:r>
            <a:endParaRPr lang="en-US" sz="1500" dirty="0"/>
          </a:p>
          <a:p>
            <a:pPr marL="12700" marR="5080"/>
            <a:r>
              <a:rPr lang="en-US" sz="1500" kern="0" spc="-220" dirty="0">
                <a:solidFill>
                  <a:schemeClr val="accent6"/>
                </a:solidFill>
              </a:rPr>
              <a:t>         </a:t>
            </a:r>
            <a:r>
              <a:rPr lang="en-US" sz="1500" dirty="0" err="1">
                <a:hlinkClick r:id="rId9"/>
              </a:rPr>
              <a:t>c#</a:t>
            </a:r>
            <a:r>
              <a:rPr lang="en-US" sz="1500" dirty="0">
                <a:hlinkClick r:id="rId9"/>
              </a:rPr>
              <a:t> - Does </a:t>
            </a:r>
            <a:r>
              <a:rPr lang="en-US" sz="1500" dirty="0" err="1">
                <a:hlinkClick r:id="rId9"/>
              </a:rPr>
              <a:t>AssemblyLoadContext</a:t>
            </a:r>
            <a:r>
              <a:rPr lang="en-US" sz="1500" dirty="0">
                <a:hlinkClick r:id="rId9"/>
              </a:rPr>
              <a:t> isolate static variables? - Stack Overflow</a:t>
            </a:r>
            <a:r>
              <a:rPr lang="en-US" sz="1500" kern="0" spc="-220" dirty="0">
                <a:solidFill>
                  <a:schemeClr val="accent6"/>
                </a:solidFill>
              </a:rPr>
              <a:t>      </a:t>
            </a:r>
          </a:p>
          <a:p>
            <a:pPr marL="12700" marR="5080"/>
            <a:endParaRPr lang="en-US" sz="2000" kern="0" spc="-220" dirty="0">
              <a:solidFill>
                <a:schemeClr val="accent6"/>
              </a:solidFill>
            </a:endParaRPr>
          </a:p>
          <a:p>
            <a:pPr marL="12700" marR="5080"/>
            <a:endParaRPr lang="en-US" sz="2000" kern="0" spc="-220" dirty="0">
              <a:solidFill>
                <a:schemeClr val="accent6"/>
              </a:solidFill>
            </a:endParaRPr>
          </a:p>
          <a:p>
            <a:pPr marL="12700" marR="5080"/>
            <a:r>
              <a:rPr lang="en-US" sz="2000" kern="0" spc="-220" dirty="0">
                <a:solidFill>
                  <a:schemeClr val="accent6"/>
                </a:solidFill>
              </a:rPr>
              <a:t>Developing Plugins in .NET(Core) Framework using </a:t>
            </a:r>
            <a:r>
              <a:rPr lang="en-US" sz="2000" kern="0" spc="-220" dirty="0">
                <a:solidFill>
                  <a:schemeClr val="tx2">
                    <a:lumMod val="60000"/>
                    <a:lumOff val="40000"/>
                  </a:schemeClr>
                </a:solidFill>
              </a:rPr>
              <a:t>MEF[Managed Extensibility Framework]</a:t>
            </a:r>
          </a:p>
          <a:p>
            <a:pPr marL="12700" marR="5080"/>
            <a:r>
              <a:rPr lang="en-US" sz="1500" dirty="0">
                <a:hlinkClick r:id="rId10"/>
              </a:rPr>
              <a:t>From Zero to Proficient with MEF- </a:t>
            </a:r>
            <a:r>
              <a:rPr lang="en-US" sz="1500" dirty="0" err="1">
                <a:hlinkClick r:id="rId10"/>
              </a:rPr>
              <a:t>CodeProject</a:t>
            </a:r>
            <a:endParaRPr lang="en-US" sz="1500" dirty="0"/>
          </a:p>
          <a:p>
            <a:pPr marL="12700" marR="5080"/>
            <a:r>
              <a:rPr lang="en-IN" sz="1500" dirty="0" err="1">
                <a:hlinkClick r:id="rId11"/>
              </a:rPr>
              <a:t>Anuraj</a:t>
            </a:r>
            <a:r>
              <a:rPr lang="en-IN" sz="1500" dirty="0">
                <a:hlinkClick r:id="rId11"/>
              </a:rPr>
              <a:t> - Using MEF in .NET Core</a:t>
            </a:r>
            <a:endParaRPr lang="en-US" sz="1500" kern="0" spc="-220" dirty="0">
              <a:solidFill>
                <a:schemeClr val="accent6"/>
              </a:solidFill>
            </a:endParaRPr>
          </a:p>
        </p:txBody>
      </p:sp>
      <p:sp>
        <p:nvSpPr>
          <p:cNvPr id="15" name="object 2">
            <a:extLst>
              <a:ext uri="{FF2B5EF4-FFF2-40B4-BE49-F238E27FC236}">
                <a16:creationId xmlns:a16="http://schemas.microsoft.com/office/drawing/2014/main" id="{0A63B2B8-791A-B3DA-B312-E23BA113A0AA}"/>
              </a:ext>
            </a:extLst>
          </p:cNvPr>
          <p:cNvSpPr txBox="1">
            <a:spLocks/>
          </p:cNvSpPr>
          <p:nvPr/>
        </p:nvSpPr>
        <p:spPr>
          <a:xfrm>
            <a:off x="304800" y="51054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 </a:t>
            </a:r>
          </a:p>
        </p:txBody>
      </p:sp>
    </p:spTree>
    <p:extLst>
      <p:ext uri="{BB962C8B-B14F-4D97-AF65-F5344CB8AC3E}">
        <p14:creationId xmlns:p14="http://schemas.microsoft.com/office/powerpoint/2010/main" val="29193046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756803" y="609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756803" y="457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381000" y="34425"/>
          <a:ext cx="7192300" cy="498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467B9D11-568F-0B6E-084E-840496724AFC}"/>
              </a:ext>
            </a:extLst>
          </p:cNvPr>
          <p:cNvSpPr txBox="1">
            <a:spLocks/>
          </p:cNvSpPr>
          <p:nvPr/>
        </p:nvSpPr>
        <p:spPr>
          <a:xfrm>
            <a:off x="228600" y="762000"/>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80" dirty="0">
                <a:solidFill>
                  <a:schemeClr val="accent2"/>
                </a:solidFill>
              </a:rPr>
              <a:t> </a:t>
            </a:r>
          </a:p>
          <a:p>
            <a:pPr marL="12700" marR="5080"/>
            <a:r>
              <a:rPr lang="en-US" sz="2400" kern="0" spc="-80" dirty="0">
                <a:solidFill>
                  <a:schemeClr val="accent2"/>
                </a:solidFill>
              </a:rPr>
              <a:t>  </a:t>
            </a:r>
          </a:p>
        </p:txBody>
      </p:sp>
      <p:sp>
        <p:nvSpPr>
          <p:cNvPr id="7" name="object 2">
            <a:extLst>
              <a:ext uri="{FF2B5EF4-FFF2-40B4-BE49-F238E27FC236}">
                <a16:creationId xmlns:a16="http://schemas.microsoft.com/office/drawing/2014/main" id="{D844A7B1-E550-0B17-B5D4-E0FB5CF44D9B}"/>
              </a:ext>
            </a:extLst>
          </p:cNvPr>
          <p:cNvSpPr txBox="1">
            <a:spLocks/>
          </p:cNvSpPr>
          <p:nvPr/>
        </p:nvSpPr>
        <p:spPr>
          <a:xfrm>
            <a:off x="138063" y="5023247"/>
            <a:ext cx="8624937" cy="24622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600" kern="0" spc="-80" dirty="0">
                <a:solidFill>
                  <a:schemeClr val="accent2"/>
                </a:solidFill>
              </a:rPr>
              <a:t>  </a:t>
            </a:r>
          </a:p>
        </p:txBody>
      </p:sp>
      <p:sp>
        <p:nvSpPr>
          <p:cNvPr id="3" name="object 2">
            <a:extLst>
              <a:ext uri="{FF2B5EF4-FFF2-40B4-BE49-F238E27FC236}">
                <a16:creationId xmlns:a16="http://schemas.microsoft.com/office/drawing/2014/main" id="{DF698A6C-E906-77C7-66E0-F765945E49E7}"/>
              </a:ext>
            </a:extLst>
          </p:cNvPr>
          <p:cNvSpPr txBox="1">
            <a:spLocks/>
          </p:cNvSpPr>
          <p:nvPr/>
        </p:nvSpPr>
        <p:spPr>
          <a:xfrm>
            <a:off x="0" y="773668"/>
            <a:ext cx="8915399"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endParaRPr lang="en-US" sz="2400" kern="0" spc="-80" dirty="0">
              <a:solidFill>
                <a:schemeClr val="accent2"/>
              </a:solidFill>
            </a:endParaRPr>
          </a:p>
          <a:p>
            <a:pPr marL="12700" marR="5080"/>
            <a:endParaRPr lang="en-US" sz="2400" kern="0" spc="-80" dirty="0">
              <a:solidFill>
                <a:schemeClr val="accent2"/>
              </a:solidFill>
            </a:endParaRPr>
          </a:p>
        </p:txBody>
      </p:sp>
      <p:sp>
        <p:nvSpPr>
          <p:cNvPr id="8" name="AutoShape 2" descr="SQL vs NoSQL vs NewSQL. Adapting to the changing requirements… | by Gangani  Chamika | Medium">
            <a:extLst>
              <a:ext uri="{FF2B5EF4-FFF2-40B4-BE49-F238E27FC236}">
                <a16:creationId xmlns:a16="http://schemas.microsoft.com/office/drawing/2014/main" id="{70B8A52B-E3C5-F428-9716-D1B8F4FD904F}"/>
              </a:ext>
            </a:extLst>
          </p:cNvPr>
          <p:cNvSpPr>
            <a:spLocks noChangeAspect="1" noChangeArrowheads="1"/>
          </p:cNvSpPr>
          <p:nvPr/>
        </p:nvSpPr>
        <p:spPr bwMode="auto">
          <a:xfrm>
            <a:off x="4419600" y="2819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object 2">
            <a:extLst>
              <a:ext uri="{FF2B5EF4-FFF2-40B4-BE49-F238E27FC236}">
                <a16:creationId xmlns:a16="http://schemas.microsoft.com/office/drawing/2014/main" id="{6DB754A2-823C-1D1A-ADBB-6341AF8B257B}"/>
              </a:ext>
            </a:extLst>
          </p:cNvPr>
          <p:cNvSpPr txBox="1">
            <a:spLocks/>
          </p:cNvSpPr>
          <p:nvPr/>
        </p:nvSpPr>
        <p:spPr>
          <a:xfrm>
            <a:off x="228600" y="762000"/>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80" dirty="0">
                <a:solidFill>
                  <a:schemeClr val="accent2"/>
                </a:solidFill>
              </a:rPr>
              <a:t> </a:t>
            </a:r>
          </a:p>
          <a:p>
            <a:pPr marL="12700" marR="5080"/>
            <a:r>
              <a:rPr lang="en-US" sz="2400" kern="0" spc="-80" dirty="0">
                <a:solidFill>
                  <a:schemeClr val="accent2"/>
                </a:solidFill>
              </a:rPr>
              <a:t> </a:t>
            </a:r>
          </a:p>
          <a:p>
            <a:pPr marL="12700" marR="5080"/>
            <a:endParaRPr lang="en-US" sz="2400" kern="0" spc="-80" dirty="0">
              <a:solidFill>
                <a:schemeClr val="accent2"/>
              </a:solidFill>
            </a:endParaRPr>
          </a:p>
          <a:p>
            <a:pPr marL="12700" marR="5080"/>
            <a:r>
              <a:rPr lang="en-US" sz="2100" kern="0" spc="-80" dirty="0">
                <a:solidFill>
                  <a:schemeClr val="accent2"/>
                </a:solidFill>
              </a:rPr>
              <a:t>  </a:t>
            </a:r>
            <a:r>
              <a:rPr lang="en-US" sz="2400" kern="0" spc="-80" dirty="0">
                <a:solidFill>
                  <a:schemeClr val="accent2"/>
                </a:solidFill>
              </a:rPr>
              <a:t>   </a:t>
            </a:r>
          </a:p>
        </p:txBody>
      </p:sp>
      <p:sp>
        <p:nvSpPr>
          <p:cNvPr id="9" name="object 2">
            <a:extLst>
              <a:ext uri="{FF2B5EF4-FFF2-40B4-BE49-F238E27FC236}">
                <a16:creationId xmlns:a16="http://schemas.microsoft.com/office/drawing/2014/main" id="{08D39E27-1990-F043-412C-C6FA329150A9}"/>
              </a:ext>
            </a:extLst>
          </p:cNvPr>
          <p:cNvSpPr txBox="1">
            <a:spLocks/>
          </p:cNvSpPr>
          <p:nvPr/>
        </p:nvSpPr>
        <p:spPr>
          <a:xfrm>
            <a:off x="228600" y="7620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80" dirty="0">
                <a:solidFill>
                  <a:schemeClr val="accent2"/>
                </a:solidFill>
              </a:rPr>
              <a:t> </a:t>
            </a:r>
            <a:endParaRPr lang="en-US" sz="2000" kern="0" spc="-80" dirty="0">
              <a:solidFill>
                <a:schemeClr val="accent2"/>
              </a:solidFill>
            </a:endParaRPr>
          </a:p>
        </p:txBody>
      </p:sp>
      <p:sp>
        <p:nvSpPr>
          <p:cNvPr id="10" name="object 2">
            <a:extLst>
              <a:ext uri="{FF2B5EF4-FFF2-40B4-BE49-F238E27FC236}">
                <a16:creationId xmlns:a16="http://schemas.microsoft.com/office/drawing/2014/main" id="{0036A7C6-953E-2FCE-4A27-F0BEEBCCBDE7}"/>
              </a:ext>
            </a:extLst>
          </p:cNvPr>
          <p:cNvSpPr txBox="1">
            <a:spLocks/>
          </p:cNvSpPr>
          <p:nvPr/>
        </p:nvSpPr>
        <p:spPr>
          <a:xfrm>
            <a:off x="228600" y="762000"/>
            <a:ext cx="8624937" cy="92333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80" dirty="0">
                <a:solidFill>
                  <a:schemeClr val="accent6"/>
                </a:solidFill>
              </a:rPr>
              <a:t>A domain-specific language is somewhere between a tiny programming language and a scripting language, and is often used in a way analogous to a programming library</a:t>
            </a:r>
          </a:p>
        </p:txBody>
      </p:sp>
      <p:pic>
        <p:nvPicPr>
          <p:cNvPr id="14" name="Picture 13">
            <a:extLst>
              <a:ext uri="{FF2B5EF4-FFF2-40B4-BE49-F238E27FC236}">
                <a16:creationId xmlns:a16="http://schemas.microsoft.com/office/drawing/2014/main" id="{36921B8A-7401-7C0A-D570-97ED810BF59F}"/>
              </a:ext>
            </a:extLst>
          </p:cNvPr>
          <p:cNvPicPr>
            <a:picLocks noChangeAspect="1"/>
          </p:cNvPicPr>
          <p:nvPr/>
        </p:nvPicPr>
        <p:blipFill>
          <a:blip r:embed="rId7"/>
          <a:stretch>
            <a:fillRect/>
          </a:stretch>
        </p:blipFill>
        <p:spPr>
          <a:xfrm>
            <a:off x="138063" y="1724066"/>
            <a:ext cx="8915399" cy="4219534"/>
          </a:xfrm>
          <a:prstGeom prst="rect">
            <a:avLst/>
          </a:prstGeom>
        </p:spPr>
      </p:pic>
    </p:spTree>
    <p:extLst>
      <p:ext uri="{BB962C8B-B14F-4D97-AF65-F5344CB8AC3E}">
        <p14:creationId xmlns:p14="http://schemas.microsoft.com/office/powerpoint/2010/main" val="20113184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756803" y="609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756803" y="457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381000" y="34425"/>
          <a:ext cx="7192300" cy="498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467B9D11-568F-0B6E-084E-840496724AFC}"/>
              </a:ext>
            </a:extLst>
          </p:cNvPr>
          <p:cNvSpPr txBox="1">
            <a:spLocks/>
          </p:cNvSpPr>
          <p:nvPr/>
        </p:nvSpPr>
        <p:spPr>
          <a:xfrm>
            <a:off x="228600" y="762000"/>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80" dirty="0">
                <a:solidFill>
                  <a:schemeClr val="accent2"/>
                </a:solidFill>
              </a:rPr>
              <a:t> </a:t>
            </a:r>
          </a:p>
          <a:p>
            <a:pPr marL="12700" marR="5080"/>
            <a:r>
              <a:rPr lang="en-US" sz="2400" kern="0" spc="-80" dirty="0">
                <a:solidFill>
                  <a:schemeClr val="accent2"/>
                </a:solidFill>
              </a:rPr>
              <a:t>  </a:t>
            </a:r>
          </a:p>
        </p:txBody>
      </p:sp>
      <p:sp>
        <p:nvSpPr>
          <p:cNvPr id="7" name="object 2">
            <a:extLst>
              <a:ext uri="{FF2B5EF4-FFF2-40B4-BE49-F238E27FC236}">
                <a16:creationId xmlns:a16="http://schemas.microsoft.com/office/drawing/2014/main" id="{D844A7B1-E550-0B17-B5D4-E0FB5CF44D9B}"/>
              </a:ext>
            </a:extLst>
          </p:cNvPr>
          <p:cNvSpPr txBox="1">
            <a:spLocks/>
          </p:cNvSpPr>
          <p:nvPr/>
        </p:nvSpPr>
        <p:spPr>
          <a:xfrm>
            <a:off x="138063" y="5023247"/>
            <a:ext cx="8624937" cy="24622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600" kern="0" spc="-80" dirty="0">
                <a:solidFill>
                  <a:schemeClr val="accent2"/>
                </a:solidFill>
              </a:rPr>
              <a:t>  </a:t>
            </a:r>
          </a:p>
        </p:txBody>
      </p:sp>
      <p:sp>
        <p:nvSpPr>
          <p:cNvPr id="3" name="object 2">
            <a:extLst>
              <a:ext uri="{FF2B5EF4-FFF2-40B4-BE49-F238E27FC236}">
                <a16:creationId xmlns:a16="http://schemas.microsoft.com/office/drawing/2014/main" id="{DF698A6C-E906-77C7-66E0-F765945E49E7}"/>
              </a:ext>
            </a:extLst>
          </p:cNvPr>
          <p:cNvSpPr txBox="1">
            <a:spLocks/>
          </p:cNvSpPr>
          <p:nvPr/>
        </p:nvSpPr>
        <p:spPr>
          <a:xfrm>
            <a:off x="0" y="773668"/>
            <a:ext cx="8915399"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endParaRPr lang="en-US" sz="2400" kern="0" spc="-80" dirty="0">
              <a:solidFill>
                <a:schemeClr val="accent2"/>
              </a:solidFill>
            </a:endParaRPr>
          </a:p>
          <a:p>
            <a:pPr marL="12700" marR="5080"/>
            <a:endParaRPr lang="en-US" sz="2400" kern="0" spc="-80" dirty="0">
              <a:solidFill>
                <a:schemeClr val="accent2"/>
              </a:solidFill>
            </a:endParaRPr>
          </a:p>
        </p:txBody>
      </p:sp>
      <p:sp>
        <p:nvSpPr>
          <p:cNvPr id="8" name="AutoShape 2" descr="SQL vs NoSQL vs NewSQL. Adapting to the changing requirements… | by Gangani  Chamika | Medium">
            <a:extLst>
              <a:ext uri="{FF2B5EF4-FFF2-40B4-BE49-F238E27FC236}">
                <a16:creationId xmlns:a16="http://schemas.microsoft.com/office/drawing/2014/main" id="{70B8A52B-E3C5-F428-9716-D1B8F4FD904F}"/>
              </a:ext>
            </a:extLst>
          </p:cNvPr>
          <p:cNvSpPr>
            <a:spLocks noChangeAspect="1" noChangeArrowheads="1"/>
          </p:cNvSpPr>
          <p:nvPr/>
        </p:nvSpPr>
        <p:spPr bwMode="auto">
          <a:xfrm>
            <a:off x="4419600" y="2819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object 2">
            <a:extLst>
              <a:ext uri="{FF2B5EF4-FFF2-40B4-BE49-F238E27FC236}">
                <a16:creationId xmlns:a16="http://schemas.microsoft.com/office/drawing/2014/main" id="{6DB754A2-823C-1D1A-ADBB-6341AF8B257B}"/>
              </a:ext>
            </a:extLst>
          </p:cNvPr>
          <p:cNvSpPr txBox="1">
            <a:spLocks/>
          </p:cNvSpPr>
          <p:nvPr/>
        </p:nvSpPr>
        <p:spPr>
          <a:xfrm>
            <a:off x="228600" y="762000"/>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80" dirty="0">
                <a:solidFill>
                  <a:schemeClr val="accent2"/>
                </a:solidFill>
              </a:rPr>
              <a:t> </a:t>
            </a:r>
          </a:p>
          <a:p>
            <a:pPr marL="12700" marR="5080"/>
            <a:r>
              <a:rPr lang="en-US" sz="2400" kern="0" spc="-80" dirty="0">
                <a:solidFill>
                  <a:schemeClr val="accent2"/>
                </a:solidFill>
              </a:rPr>
              <a:t> </a:t>
            </a:r>
          </a:p>
          <a:p>
            <a:pPr marL="12700" marR="5080"/>
            <a:endParaRPr lang="en-US" sz="2400" kern="0" spc="-80" dirty="0">
              <a:solidFill>
                <a:schemeClr val="accent2"/>
              </a:solidFill>
            </a:endParaRPr>
          </a:p>
          <a:p>
            <a:pPr marL="12700" marR="5080"/>
            <a:r>
              <a:rPr lang="en-US" sz="2100" kern="0" spc="-80" dirty="0">
                <a:solidFill>
                  <a:schemeClr val="accent2"/>
                </a:solidFill>
              </a:rPr>
              <a:t>  </a:t>
            </a:r>
            <a:r>
              <a:rPr lang="en-US" sz="2400" kern="0" spc="-80" dirty="0">
                <a:solidFill>
                  <a:schemeClr val="accent2"/>
                </a:solidFill>
              </a:rPr>
              <a:t>   </a:t>
            </a:r>
          </a:p>
        </p:txBody>
      </p:sp>
      <p:sp>
        <p:nvSpPr>
          <p:cNvPr id="9" name="object 2">
            <a:extLst>
              <a:ext uri="{FF2B5EF4-FFF2-40B4-BE49-F238E27FC236}">
                <a16:creationId xmlns:a16="http://schemas.microsoft.com/office/drawing/2014/main" id="{08D39E27-1990-F043-412C-C6FA329150A9}"/>
              </a:ext>
            </a:extLst>
          </p:cNvPr>
          <p:cNvSpPr txBox="1">
            <a:spLocks/>
          </p:cNvSpPr>
          <p:nvPr/>
        </p:nvSpPr>
        <p:spPr>
          <a:xfrm>
            <a:off x="228600" y="7620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80" dirty="0">
                <a:solidFill>
                  <a:schemeClr val="accent2"/>
                </a:solidFill>
              </a:rPr>
              <a:t> </a:t>
            </a:r>
            <a:endParaRPr lang="en-US" sz="2000" kern="0" spc="-80" dirty="0">
              <a:solidFill>
                <a:schemeClr val="accent2"/>
              </a:solidFill>
            </a:endParaRPr>
          </a:p>
        </p:txBody>
      </p:sp>
      <p:graphicFrame>
        <p:nvGraphicFramePr>
          <p:cNvPr id="11" name="Table 10">
            <a:extLst>
              <a:ext uri="{FF2B5EF4-FFF2-40B4-BE49-F238E27FC236}">
                <a16:creationId xmlns:a16="http://schemas.microsoft.com/office/drawing/2014/main" id="{81404AFB-B1B5-CCCF-E71B-4B2D1EEBAC5C}"/>
              </a:ext>
            </a:extLst>
          </p:cNvPr>
          <p:cNvGraphicFramePr>
            <a:graphicFrameLocks noGrp="1"/>
          </p:cNvGraphicFramePr>
          <p:nvPr>
            <p:extLst>
              <p:ext uri="{D42A27DB-BD31-4B8C-83A1-F6EECF244321}">
                <p14:modId xmlns:p14="http://schemas.microsoft.com/office/powerpoint/2010/main" val="1509459496"/>
              </p:ext>
            </p:extLst>
          </p:nvPr>
        </p:nvGraphicFramePr>
        <p:xfrm>
          <a:off x="304799" y="990600"/>
          <a:ext cx="8777337" cy="2682240"/>
        </p:xfrm>
        <a:graphic>
          <a:graphicData uri="http://schemas.openxmlformats.org/drawingml/2006/table">
            <a:tbl>
              <a:tblPr firstRow="1" bandRow="1">
                <a:tableStyleId>{5C22544A-7EE6-4342-B048-85BDC9FD1C3A}</a:tableStyleId>
              </a:tblPr>
              <a:tblGrid>
                <a:gridCol w="2925779">
                  <a:extLst>
                    <a:ext uri="{9D8B030D-6E8A-4147-A177-3AD203B41FA5}">
                      <a16:colId xmlns:a16="http://schemas.microsoft.com/office/drawing/2014/main" val="4055145749"/>
                    </a:ext>
                  </a:extLst>
                </a:gridCol>
                <a:gridCol w="2925779">
                  <a:extLst>
                    <a:ext uri="{9D8B030D-6E8A-4147-A177-3AD203B41FA5}">
                      <a16:colId xmlns:a16="http://schemas.microsoft.com/office/drawing/2014/main" val="4011962577"/>
                    </a:ext>
                  </a:extLst>
                </a:gridCol>
                <a:gridCol w="2925779">
                  <a:extLst>
                    <a:ext uri="{9D8B030D-6E8A-4147-A177-3AD203B41FA5}">
                      <a16:colId xmlns:a16="http://schemas.microsoft.com/office/drawing/2014/main" val="2543558159"/>
                    </a:ext>
                  </a:extLst>
                </a:gridCol>
              </a:tblGrid>
              <a:tr h="348844">
                <a:tc>
                  <a:txBody>
                    <a:bodyPr/>
                    <a:lstStyle/>
                    <a:p>
                      <a:r>
                        <a:rPr lang="en-US" dirty="0"/>
                        <a:t>Internal</a:t>
                      </a:r>
                      <a:endParaRPr lang="en-IN" dirty="0"/>
                    </a:p>
                  </a:txBody>
                  <a:tcPr/>
                </a:tc>
                <a:tc>
                  <a:txBody>
                    <a:bodyPr/>
                    <a:lstStyle/>
                    <a:p>
                      <a:r>
                        <a:rPr lang="en-US" dirty="0"/>
                        <a:t>External</a:t>
                      </a:r>
                      <a:endParaRPr lang="en-IN" dirty="0"/>
                    </a:p>
                  </a:txBody>
                  <a:tcPr/>
                </a:tc>
                <a:tc>
                  <a:txBody>
                    <a:bodyPr/>
                    <a:lstStyle/>
                    <a:p>
                      <a:r>
                        <a:rPr lang="en-US" dirty="0"/>
                        <a:t>Language Workbench</a:t>
                      </a:r>
                      <a:endParaRPr lang="en-IN" dirty="0"/>
                    </a:p>
                  </a:txBody>
                  <a:tcPr/>
                </a:tc>
                <a:extLst>
                  <a:ext uri="{0D108BD9-81ED-4DB2-BD59-A6C34878D82A}">
                    <a16:rowId xmlns:a16="http://schemas.microsoft.com/office/drawing/2014/main" val="2621089734"/>
                  </a:ext>
                </a:extLst>
              </a:tr>
              <a:tr h="496236">
                <a:tc>
                  <a:txBody>
                    <a:bodyPr/>
                    <a:lstStyle/>
                    <a:p>
                      <a:r>
                        <a:rPr lang="en-US" sz="1400" dirty="0"/>
                        <a:t>Host Language Grammar, Syntax &amp; Parser</a:t>
                      </a:r>
                      <a:endParaRPr lang="en-IN" sz="1400" dirty="0"/>
                    </a:p>
                  </a:txBody>
                  <a:tcPr/>
                </a:tc>
                <a:tc>
                  <a:txBody>
                    <a:bodyPr/>
                    <a:lstStyle/>
                    <a:p>
                      <a:r>
                        <a:rPr lang="en-US" sz="1400" dirty="0"/>
                        <a:t>A separate Language</a:t>
                      </a:r>
                      <a:endParaRPr lang="en-IN" sz="1400" dirty="0"/>
                    </a:p>
                  </a:txBody>
                  <a:tcPr/>
                </a:tc>
                <a:tc>
                  <a:txBody>
                    <a:bodyPr/>
                    <a:lstStyle/>
                    <a:p>
                      <a:r>
                        <a:rPr lang="en-US" sz="1400" dirty="0"/>
                        <a:t>Language tools used to develop custom languages</a:t>
                      </a:r>
                      <a:endParaRPr lang="en-IN" sz="1400" dirty="0"/>
                    </a:p>
                  </a:txBody>
                  <a:tcPr/>
                </a:tc>
                <a:extLst>
                  <a:ext uri="{0D108BD9-81ED-4DB2-BD59-A6C34878D82A}">
                    <a16:rowId xmlns:a16="http://schemas.microsoft.com/office/drawing/2014/main" val="2852363741"/>
                  </a:ext>
                </a:extLst>
              </a:tr>
              <a:tr h="1772271">
                <a:tc>
                  <a:txBody>
                    <a:bodyPr/>
                    <a:lstStyle/>
                    <a:p>
                      <a:r>
                        <a:rPr lang="en-US" sz="1400" dirty="0"/>
                        <a:t>e.g. LINQ, Fluent API</a:t>
                      </a:r>
                    </a:p>
                    <a:p>
                      <a:r>
                        <a:rPr lang="en-US" sz="1400" dirty="0"/>
                        <a:t>Previous project discussion</a:t>
                      </a:r>
                      <a:endParaRPr lang="en-IN" sz="1400" dirty="0"/>
                    </a:p>
                  </a:txBody>
                  <a:tcPr/>
                </a:tc>
                <a:tc>
                  <a:txBody>
                    <a:bodyPr/>
                    <a:lstStyle/>
                    <a:p>
                      <a:r>
                        <a:rPr lang="en-US" sz="1400" dirty="0"/>
                        <a:t>e.g. – </a:t>
                      </a:r>
                    </a:p>
                    <a:p>
                      <a:r>
                        <a:rPr lang="en-US" sz="1400" dirty="0"/>
                        <a:t>var </a:t>
                      </a:r>
                      <a:r>
                        <a:rPr lang="en-US" sz="1400" dirty="0" err="1"/>
                        <a:t>mathEvaluator</a:t>
                      </a:r>
                      <a:r>
                        <a:rPr lang="en-US" sz="1400" dirty="0"/>
                        <a:t> = new </a:t>
                      </a:r>
                      <a:r>
                        <a:rPr lang="en-US" sz="1400" dirty="0" err="1"/>
                        <a:t>MathEvaluator</a:t>
                      </a:r>
                      <a:r>
                        <a:rPr lang="en-US" sz="1400" dirty="0"/>
                        <a:t>();</a:t>
                      </a:r>
                    </a:p>
                    <a:p>
                      <a:r>
                        <a:rPr lang="en-US" sz="1400" dirty="0"/>
                        <a:t>var </a:t>
                      </a:r>
                      <a:r>
                        <a:rPr lang="en-US" sz="1400" dirty="0" err="1"/>
                        <a:t>evaluatedValue</a:t>
                      </a:r>
                      <a:r>
                        <a:rPr lang="en-US" sz="1400" dirty="0"/>
                        <a:t> = </a:t>
                      </a:r>
                      <a:r>
                        <a:rPr lang="en-US" sz="1400" dirty="0" err="1"/>
                        <a:t>mathEvaluator.Evaluate</a:t>
                      </a:r>
                      <a:r>
                        <a:rPr lang="en-US" sz="1400" dirty="0"/>
                        <a:t>(“1+2 + 3 + 3 * (8-6)”) ;</a:t>
                      </a:r>
                    </a:p>
                    <a:p>
                      <a:endParaRPr lang="en-US" sz="1400" dirty="0"/>
                    </a:p>
                    <a:p>
                      <a:r>
                        <a:rPr lang="en-US" sz="1400" dirty="0"/>
                        <a:t>Docker file </a:t>
                      </a:r>
                    </a:p>
                  </a:txBody>
                  <a:tcPr/>
                </a:tc>
                <a:tc>
                  <a:txBody>
                    <a:bodyPr/>
                    <a:lstStyle/>
                    <a:p>
                      <a:r>
                        <a:rPr lang="en-IN" sz="1400" dirty="0">
                          <a:hlinkClick r:id="rId7"/>
                        </a:rPr>
                        <a:t>Language workbench - Wikipedia</a:t>
                      </a:r>
                      <a:endParaRPr lang="en-IN" sz="1400" dirty="0"/>
                    </a:p>
                  </a:txBody>
                  <a:tcPr/>
                </a:tc>
                <a:extLst>
                  <a:ext uri="{0D108BD9-81ED-4DB2-BD59-A6C34878D82A}">
                    <a16:rowId xmlns:a16="http://schemas.microsoft.com/office/drawing/2014/main" val="3973590204"/>
                  </a:ext>
                </a:extLst>
              </a:tr>
            </a:tbl>
          </a:graphicData>
        </a:graphic>
      </p:graphicFrame>
      <p:sp>
        <p:nvSpPr>
          <p:cNvPr id="13" name="object 2">
            <a:extLst>
              <a:ext uri="{FF2B5EF4-FFF2-40B4-BE49-F238E27FC236}">
                <a16:creationId xmlns:a16="http://schemas.microsoft.com/office/drawing/2014/main" id="{D30AF103-C139-052E-D6EA-47D2E8A0295B}"/>
              </a:ext>
            </a:extLst>
          </p:cNvPr>
          <p:cNvSpPr txBox="1">
            <a:spLocks/>
          </p:cNvSpPr>
          <p:nvPr/>
        </p:nvSpPr>
        <p:spPr>
          <a:xfrm>
            <a:off x="228600" y="6858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80" dirty="0">
                <a:solidFill>
                  <a:schemeClr val="accent2"/>
                </a:solidFill>
              </a:rPr>
              <a:t>DSL Types</a:t>
            </a:r>
          </a:p>
        </p:txBody>
      </p:sp>
      <p:sp>
        <p:nvSpPr>
          <p:cNvPr id="15" name="object 2">
            <a:extLst>
              <a:ext uri="{FF2B5EF4-FFF2-40B4-BE49-F238E27FC236}">
                <a16:creationId xmlns:a16="http://schemas.microsoft.com/office/drawing/2014/main" id="{9DD56E44-1AE9-68E9-D225-FA62B876BBF9}"/>
              </a:ext>
            </a:extLst>
          </p:cNvPr>
          <p:cNvSpPr txBox="1">
            <a:spLocks/>
          </p:cNvSpPr>
          <p:nvPr/>
        </p:nvSpPr>
        <p:spPr>
          <a:xfrm>
            <a:off x="259531" y="4070270"/>
            <a:ext cx="8624937" cy="55399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800" kern="0" spc="-80" dirty="0">
                <a:solidFill>
                  <a:schemeClr val="accent2"/>
                </a:solidFill>
              </a:rPr>
              <a:t>An External DSL Example –</a:t>
            </a:r>
            <a:r>
              <a:rPr lang="en-US" sz="1800" kern="0" spc="-80" dirty="0">
                <a:solidFill>
                  <a:schemeClr val="accent6"/>
                </a:solidFill>
              </a:rPr>
              <a:t> </a:t>
            </a:r>
          </a:p>
          <a:p>
            <a:pPr marL="12700" marR="5080"/>
            <a:r>
              <a:rPr lang="en-US" sz="1500" dirty="0">
                <a:hlinkClick r:id="rId8"/>
              </a:rPr>
              <a:t>GitHub - sandipray63in/</a:t>
            </a:r>
            <a:r>
              <a:rPr lang="en-US" sz="1500" dirty="0" err="1">
                <a:hlinkClick r:id="rId8"/>
              </a:rPr>
              <a:t>MerchantsGuideToGalaxy</a:t>
            </a:r>
            <a:r>
              <a:rPr lang="en-US" sz="1500" dirty="0">
                <a:hlinkClick r:id="rId8"/>
              </a:rPr>
              <a:t>: Merchant's Guide to Galaxy Solution</a:t>
            </a:r>
            <a:r>
              <a:rPr lang="en-US" sz="1800" kern="0" spc="-80" dirty="0">
                <a:solidFill>
                  <a:schemeClr val="accent6"/>
                </a:solidFill>
              </a:rPr>
              <a:t> </a:t>
            </a:r>
          </a:p>
        </p:txBody>
      </p:sp>
      <p:sp>
        <p:nvSpPr>
          <p:cNvPr id="10" name="object 2">
            <a:extLst>
              <a:ext uri="{FF2B5EF4-FFF2-40B4-BE49-F238E27FC236}">
                <a16:creationId xmlns:a16="http://schemas.microsoft.com/office/drawing/2014/main" id="{EE40C22A-E2D0-9D22-96DD-062946E8EC1B}"/>
              </a:ext>
            </a:extLst>
          </p:cNvPr>
          <p:cNvSpPr txBox="1">
            <a:spLocks/>
          </p:cNvSpPr>
          <p:nvPr/>
        </p:nvSpPr>
        <p:spPr>
          <a:xfrm>
            <a:off x="228600" y="5117068"/>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800" kern="0" spc="-220" dirty="0">
                <a:solidFill>
                  <a:schemeClr val="accent2"/>
                </a:solidFill>
              </a:rPr>
              <a:t>For Further Exploration - </a:t>
            </a:r>
          </a:p>
          <a:p>
            <a:pPr marL="12700" marR="5080"/>
            <a:r>
              <a:rPr lang="en-US" sz="1500" dirty="0">
                <a:hlinkClick r:id="rId9"/>
              </a:rPr>
              <a:t>How does </a:t>
            </a:r>
            <a:r>
              <a:rPr lang="en-US" sz="1500" dirty="0" err="1">
                <a:hlinkClick r:id="rId9"/>
              </a:rPr>
              <a:t>graphQL</a:t>
            </a:r>
            <a:r>
              <a:rPr lang="en-US" sz="1500" dirty="0">
                <a:hlinkClick r:id="rId9"/>
              </a:rPr>
              <a:t> work anyway?. Understand how </a:t>
            </a:r>
            <a:r>
              <a:rPr lang="en-US" sz="1500" dirty="0" err="1">
                <a:hlinkClick r:id="rId9"/>
              </a:rPr>
              <a:t>graphQL</a:t>
            </a:r>
            <a:r>
              <a:rPr lang="en-US" sz="1500" dirty="0">
                <a:hlinkClick r:id="rId9"/>
              </a:rPr>
              <a:t> query execution… | by Rajesh Babu | Medium</a:t>
            </a:r>
            <a:r>
              <a:rPr lang="en-US" sz="1500" kern="0" spc="-220" dirty="0">
                <a:solidFill>
                  <a:schemeClr val="accent6"/>
                </a:solidFill>
              </a:rPr>
              <a:t>    </a:t>
            </a:r>
          </a:p>
        </p:txBody>
      </p:sp>
    </p:spTree>
    <p:extLst>
      <p:ext uri="{BB962C8B-B14F-4D97-AF65-F5344CB8AC3E}">
        <p14:creationId xmlns:p14="http://schemas.microsoft.com/office/powerpoint/2010/main" val="28533947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37936338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2192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endParaRPr lang="en-US" sz="2000" kern="0" spc="-220" dirty="0">
              <a:solidFill>
                <a:schemeClr val="accent6"/>
              </a:solidFill>
            </a:endParaRPr>
          </a:p>
        </p:txBody>
      </p:sp>
      <p:sp>
        <p:nvSpPr>
          <p:cNvPr id="15" name="object 2">
            <a:extLst>
              <a:ext uri="{FF2B5EF4-FFF2-40B4-BE49-F238E27FC236}">
                <a16:creationId xmlns:a16="http://schemas.microsoft.com/office/drawing/2014/main" id="{0A63B2B8-791A-B3DA-B312-E23BA113A0AA}"/>
              </a:ext>
            </a:extLst>
          </p:cNvPr>
          <p:cNvSpPr txBox="1">
            <a:spLocks/>
          </p:cNvSpPr>
          <p:nvPr/>
        </p:nvSpPr>
        <p:spPr>
          <a:xfrm>
            <a:off x="304800" y="51054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 </a:t>
            </a:r>
          </a:p>
        </p:txBody>
      </p:sp>
      <p:sp>
        <p:nvSpPr>
          <p:cNvPr id="2" name="object 2">
            <a:extLst>
              <a:ext uri="{FF2B5EF4-FFF2-40B4-BE49-F238E27FC236}">
                <a16:creationId xmlns:a16="http://schemas.microsoft.com/office/drawing/2014/main" id="{1C685535-7A29-3BAB-85DA-36EFDBFA6496}"/>
              </a:ext>
            </a:extLst>
          </p:cNvPr>
          <p:cNvSpPr txBox="1">
            <a:spLocks/>
          </p:cNvSpPr>
          <p:nvPr/>
        </p:nvSpPr>
        <p:spPr>
          <a:xfrm>
            <a:off x="304800" y="1066800"/>
            <a:ext cx="8624937" cy="184665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Reusability (</a:t>
            </a:r>
            <a:r>
              <a:rPr lang="en-US" sz="2400" kern="0" spc="-220" dirty="0" err="1">
                <a:solidFill>
                  <a:schemeClr val="accent6"/>
                </a:solidFill>
              </a:rPr>
              <a:t>Nuget</a:t>
            </a:r>
            <a:r>
              <a:rPr lang="en-US" sz="2400" kern="0" spc="-220" dirty="0">
                <a:solidFill>
                  <a:schemeClr val="accent6"/>
                </a:solidFill>
              </a:rPr>
              <a:t> Private Repos following Cohesion &amp; Coupling principles - </a:t>
            </a:r>
            <a:r>
              <a:rPr lang="en-US" sz="1500" dirty="0">
                <a:hlinkClick r:id="rId7"/>
              </a:rPr>
              <a:t>Free </a:t>
            </a:r>
            <a:r>
              <a:rPr lang="en-US" sz="1500" dirty="0" err="1">
                <a:hlinkClick r:id="rId7"/>
              </a:rPr>
              <a:t>Ebook</a:t>
            </a:r>
            <a:r>
              <a:rPr lang="en-US" sz="1500" dirty="0">
                <a:hlinkClick r:id="rId7"/>
              </a:rPr>
              <a:t> - NuGet </a:t>
            </a:r>
            <a:r>
              <a:rPr lang="en-US" sz="1500">
                <a:hlinkClick r:id="rId7"/>
              </a:rPr>
              <a:t>In-House Succinctly</a:t>
            </a:r>
            <a:r>
              <a:rPr lang="en-US" sz="2400" kern="0" spc="-220">
                <a:solidFill>
                  <a:schemeClr val="accent6"/>
                </a:solidFill>
              </a:rPr>
              <a:t>)</a:t>
            </a:r>
            <a:endParaRPr lang="en-US" sz="2400" kern="0" spc="-220" dirty="0">
              <a:solidFill>
                <a:schemeClr val="accent6"/>
              </a:solidFill>
            </a:endParaRPr>
          </a:p>
          <a:p>
            <a:pPr marL="12700" marR="5080"/>
            <a:r>
              <a:rPr lang="en-US" sz="2400" kern="0" spc="-220" dirty="0">
                <a:solidFill>
                  <a:schemeClr val="accent6"/>
                </a:solidFill>
              </a:rPr>
              <a:t>Maintainability</a:t>
            </a:r>
          </a:p>
          <a:p>
            <a:pPr marL="12700" marR="5080"/>
            <a:r>
              <a:rPr lang="en-US" sz="2400" kern="0" spc="-220" dirty="0">
                <a:solidFill>
                  <a:schemeClr val="accent6"/>
                </a:solidFill>
              </a:rPr>
              <a:t>Extensibility </a:t>
            </a:r>
          </a:p>
          <a:p>
            <a:pPr marL="12700" marR="5080"/>
            <a:r>
              <a:rPr lang="en-US" sz="2400" kern="0" spc="-220" dirty="0">
                <a:solidFill>
                  <a:schemeClr val="accent6"/>
                </a:solidFill>
              </a:rPr>
              <a:t>Reliability</a:t>
            </a:r>
            <a:r>
              <a:rPr lang="en-US" sz="2000" kern="0" spc="-220" dirty="0">
                <a:solidFill>
                  <a:schemeClr val="accent6"/>
                </a:solidFill>
              </a:rPr>
              <a:t> </a:t>
            </a:r>
          </a:p>
        </p:txBody>
      </p:sp>
    </p:spTree>
    <p:extLst>
      <p:ext uri="{BB962C8B-B14F-4D97-AF65-F5344CB8AC3E}">
        <p14:creationId xmlns:p14="http://schemas.microsoft.com/office/powerpoint/2010/main" val="12300970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355509577"/>
              </p:ext>
            </p:extLst>
          </p:nvPr>
        </p:nvGraphicFramePr>
        <p:xfrm>
          <a:off x="218516" y="1"/>
          <a:ext cx="8716300" cy="304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2192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endParaRPr lang="en-US" sz="2000" kern="0" spc="-220" dirty="0">
              <a:solidFill>
                <a:schemeClr val="accent6"/>
              </a:solidFill>
            </a:endParaRPr>
          </a:p>
        </p:txBody>
      </p:sp>
      <p:sp>
        <p:nvSpPr>
          <p:cNvPr id="15" name="object 2">
            <a:extLst>
              <a:ext uri="{FF2B5EF4-FFF2-40B4-BE49-F238E27FC236}">
                <a16:creationId xmlns:a16="http://schemas.microsoft.com/office/drawing/2014/main" id="{0A63B2B8-791A-B3DA-B312-E23BA113A0AA}"/>
              </a:ext>
            </a:extLst>
          </p:cNvPr>
          <p:cNvSpPr txBox="1">
            <a:spLocks/>
          </p:cNvSpPr>
          <p:nvPr/>
        </p:nvSpPr>
        <p:spPr>
          <a:xfrm>
            <a:off x="304800" y="51054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 </a:t>
            </a:r>
          </a:p>
        </p:txBody>
      </p:sp>
      <p:sp>
        <p:nvSpPr>
          <p:cNvPr id="2" name="object 2">
            <a:extLst>
              <a:ext uri="{FF2B5EF4-FFF2-40B4-BE49-F238E27FC236}">
                <a16:creationId xmlns:a16="http://schemas.microsoft.com/office/drawing/2014/main" id="{1C685535-7A29-3BAB-85DA-36EFDBFA6496}"/>
              </a:ext>
            </a:extLst>
          </p:cNvPr>
          <p:cNvSpPr txBox="1">
            <a:spLocks/>
          </p:cNvSpPr>
          <p:nvPr/>
        </p:nvSpPr>
        <p:spPr>
          <a:xfrm>
            <a:off x="209184" y="304800"/>
            <a:ext cx="8624937" cy="635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IN" sz="800" dirty="0" err="1">
                <a:hlinkClick r:id="rId7"/>
              </a:rPr>
              <a:t>Category:Programming</a:t>
            </a:r>
            <a:r>
              <a:rPr lang="en-IN" sz="800" dirty="0">
                <a:hlinkClick r:id="rId7"/>
              </a:rPr>
              <a:t> Tasks - Rosetta Code</a:t>
            </a:r>
            <a:r>
              <a:rPr lang="en-US" sz="800" kern="0" spc="-220" dirty="0">
                <a:solidFill>
                  <a:schemeClr val="accent6"/>
                </a:solidFill>
              </a:rPr>
              <a:t> </a:t>
            </a:r>
          </a:p>
          <a:p>
            <a:pPr marL="12700" marR="5080"/>
            <a:r>
              <a:rPr lang="en-US" sz="800" dirty="0">
                <a:hlinkClick r:id="rId8"/>
              </a:rPr>
              <a:t>GitHub - </a:t>
            </a:r>
            <a:r>
              <a:rPr lang="en-US" sz="800" dirty="0" err="1">
                <a:hlinkClick r:id="rId8"/>
              </a:rPr>
              <a:t>gamontal</a:t>
            </a:r>
            <a:r>
              <a:rPr lang="en-US" sz="800" dirty="0">
                <a:hlinkClick r:id="rId8"/>
              </a:rPr>
              <a:t>/awesome-katas: A curated list of code katas</a:t>
            </a:r>
            <a:endParaRPr lang="en-US" sz="800" dirty="0"/>
          </a:p>
          <a:p>
            <a:pPr marL="12700" marR="5080"/>
            <a:r>
              <a:rPr lang="en-US" sz="800" dirty="0">
                <a:hlinkClick r:id="rId9"/>
              </a:rPr>
              <a:t>Coding Challenges | John </a:t>
            </a:r>
            <a:r>
              <a:rPr lang="en-US" sz="800" dirty="0" err="1">
                <a:hlinkClick r:id="rId9"/>
              </a:rPr>
              <a:t>Crickett</a:t>
            </a:r>
            <a:r>
              <a:rPr lang="en-US" sz="800" dirty="0">
                <a:hlinkClick r:id="rId9"/>
              </a:rPr>
              <a:t> | Substack</a:t>
            </a:r>
            <a:endParaRPr lang="en-US" sz="800" dirty="0"/>
          </a:p>
          <a:p>
            <a:pPr marL="12700" marR="5080"/>
            <a:r>
              <a:rPr lang="en-US" sz="800" dirty="0">
                <a:hlinkClick r:id="rId10"/>
              </a:rPr>
              <a:t>Clean Code Cheat Sheet – planetgeek.ch</a:t>
            </a:r>
            <a:endParaRPr lang="en-US" sz="800" dirty="0"/>
          </a:p>
          <a:p>
            <a:pPr marL="12700" marR="5080"/>
            <a:r>
              <a:rPr lang="en-US" sz="800" dirty="0">
                <a:hlinkClick r:id="rId11"/>
              </a:rPr>
              <a:t>GitHub - ashishps1/awesome-low-level-design: Learn Low Level Design (LLD) and prepare for interviews using free resources.</a:t>
            </a:r>
            <a:endParaRPr lang="en-US" sz="800" dirty="0"/>
          </a:p>
          <a:p>
            <a:pPr marL="12700" marR="5080"/>
            <a:r>
              <a:rPr lang="en-US" sz="800" dirty="0">
                <a:hlinkClick r:id="rId12"/>
              </a:rPr>
              <a:t>GitHub - </a:t>
            </a:r>
            <a:r>
              <a:rPr lang="en-US" sz="800" dirty="0" err="1">
                <a:hlinkClick r:id="rId12"/>
              </a:rPr>
              <a:t>prasadgujar</a:t>
            </a:r>
            <a:r>
              <a:rPr lang="en-US" sz="800" dirty="0">
                <a:hlinkClick r:id="rId12"/>
              </a:rPr>
              <a:t>/low-level-design-primer: Dedicated Resources for the Low-Level System Design. Learn how to design and implement large-scale systems. Prep for the system design interview.</a:t>
            </a:r>
            <a:endParaRPr lang="en-US" sz="800" dirty="0"/>
          </a:p>
          <a:p>
            <a:pPr marL="12700" marR="5080"/>
            <a:r>
              <a:rPr lang="en-IN" sz="800" dirty="0">
                <a:hlinkClick r:id="rId13"/>
              </a:rPr>
              <a:t>C# in a Nutshell</a:t>
            </a:r>
            <a:endParaRPr lang="en-US" sz="800" dirty="0"/>
          </a:p>
          <a:p>
            <a:pPr marL="12700" marR="5080"/>
            <a:r>
              <a:rPr lang="en-US" sz="800" dirty="0">
                <a:hlinkClick r:id="rId14"/>
              </a:rPr>
              <a:t>GitHub - </a:t>
            </a:r>
            <a:r>
              <a:rPr lang="en-US" sz="800" dirty="0" err="1">
                <a:hlinkClick r:id="rId14"/>
              </a:rPr>
              <a:t>markjprice</a:t>
            </a:r>
            <a:r>
              <a:rPr lang="en-US" sz="800" dirty="0">
                <a:hlinkClick r:id="rId14"/>
              </a:rPr>
              <a:t>/apps-services-net8: Repository for the </a:t>
            </a:r>
            <a:r>
              <a:rPr lang="en-US" sz="800" dirty="0" err="1">
                <a:hlinkClick r:id="rId14"/>
              </a:rPr>
              <a:t>Packt</a:t>
            </a:r>
            <a:r>
              <a:rPr lang="en-US" sz="800" dirty="0">
                <a:hlinkClick r:id="rId14"/>
              </a:rPr>
              <a:t> Publishing book titled "Apps and Services with .NET 8" by Mark J. Price</a:t>
            </a:r>
            <a:endParaRPr lang="en-US" sz="800" dirty="0"/>
          </a:p>
          <a:p>
            <a:pPr marL="12700" marR="5080"/>
            <a:r>
              <a:rPr lang="en-US" sz="800" dirty="0">
                <a:hlinkClick r:id="rId15"/>
              </a:rPr>
              <a:t>GitHub - </a:t>
            </a:r>
            <a:r>
              <a:rPr lang="en-US" sz="800" dirty="0" err="1">
                <a:hlinkClick r:id="rId15"/>
              </a:rPr>
              <a:t>markjprice</a:t>
            </a:r>
            <a:r>
              <a:rPr lang="en-US" sz="800" dirty="0">
                <a:hlinkClick r:id="rId15"/>
              </a:rPr>
              <a:t>/cs12dotnet8: Repository for the </a:t>
            </a:r>
            <a:r>
              <a:rPr lang="en-US" sz="800" dirty="0" err="1">
                <a:hlinkClick r:id="rId15"/>
              </a:rPr>
              <a:t>Packt</a:t>
            </a:r>
            <a:r>
              <a:rPr lang="en-US" sz="800" dirty="0">
                <a:hlinkClick r:id="rId15"/>
              </a:rPr>
              <a:t> Publishing book titled "C# 12 and .NET 8 - Modern Cross-Platform Development Fundamentals" by Mark J. Price</a:t>
            </a:r>
            <a:endParaRPr lang="en-US" sz="800" dirty="0"/>
          </a:p>
          <a:p>
            <a:pPr marL="12700" marR="5080"/>
            <a:r>
              <a:rPr lang="en-IN" sz="800" dirty="0">
                <a:hlinkClick r:id="rId16"/>
              </a:rPr>
              <a:t>C# | Version History </a:t>
            </a:r>
            <a:r>
              <a:rPr lang="en-IN" sz="800" dirty="0">
                <a:hlinkClick r:id="rId7"/>
              </a:rPr>
              <a:t>–</a:t>
            </a:r>
            <a:r>
              <a:rPr lang="en-IN" sz="800" dirty="0">
                <a:hlinkClick r:id="rId16"/>
              </a:rPr>
              <a:t> </a:t>
            </a:r>
            <a:r>
              <a:rPr lang="en-IN" sz="800" dirty="0" err="1">
                <a:hlinkClick r:id="rId16"/>
              </a:rPr>
              <a:t>GeeksforGeeks</a:t>
            </a:r>
            <a:endParaRPr lang="en-IN" sz="800" dirty="0"/>
          </a:p>
          <a:p>
            <a:pPr marL="12700" marR="5080"/>
            <a:r>
              <a:rPr lang="en-US" sz="800" dirty="0">
                <a:hlinkClick r:id="rId17"/>
              </a:rPr>
              <a:t>What's new in C# 13 | Microsoft Learn</a:t>
            </a:r>
            <a:endParaRPr lang="en-IN" sz="800" dirty="0"/>
          </a:p>
          <a:p>
            <a:pPr marL="12700" marR="5080"/>
            <a:r>
              <a:rPr lang="en-US" sz="800" dirty="0" err="1">
                <a:hlinkClick r:id="rId18"/>
              </a:rPr>
              <a:t>c#</a:t>
            </a:r>
            <a:r>
              <a:rPr lang="en-US" sz="800" dirty="0">
                <a:hlinkClick r:id="rId18"/>
              </a:rPr>
              <a:t> - how do I chunk an enumerable? - Stack Overflow</a:t>
            </a:r>
            <a:endParaRPr lang="en-US" sz="800" dirty="0"/>
          </a:p>
          <a:p>
            <a:pPr marL="12700" marR="5080"/>
            <a:r>
              <a:rPr lang="en-US" sz="800" dirty="0">
                <a:hlinkClick r:id="rId19"/>
              </a:rPr>
              <a:t>How To Write Elegant Code with C# Switch Expressions</a:t>
            </a:r>
            <a:endParaRPr lang="en-US" sz="800" dirty="0"/>
          </a:p>
          <a:p>
            <a:pPr marL="12700" marR="5080"/>
            <a:r>
              <a:rPr lang="en-US" sz="800" dirty="0">
                <a:hlinkClick r:id="rId20"/>
              </a:rPr>
              <a:t>Declare and use C# primary constructors in classes and structs | Microsoft Learn</a:t>
            </a:r>
            <a:endParaRPr lang="en-US" sz="800" dirty="0"/>
          </a:p>
          <a:p>
            <a:pPr marL="12700" marR="5080"/>
            <a:r>
              <a:rPr lang="en-US" sz="800" dirty="0">
                <a:hlinkClick r:id="rId21"/>
              </a:rPr>
              <a:t>Deconstructing tuples and other types - C# | Microsoft Learn</a:t>
            </a:r>
            <a:endParaRPr lang="en-US" sz="800" dirty="0"/>
          </a:p>
          <a:p>
            <a:pPr marL="12700" marR="5080"/>
            <a:r>
              <a:rPr lang="en-US" sz="800" dirty="0">
                <a:hlinkClick r:id="rId22"/>
              </a:rPr>
              <a:t>asynchronous - Why would one use Task&lt;T&gt; over </a:t>
            </a:r>
            <a:r>
              <a:rPr lang="en-US" sz="800" dirty="0" err="1">
                <a:hlinkClick r:id="rId22"/>
              </a:rPr>
              <a:t>ValueTask</a:t>
            </a:r>
            <a:r>
              <a:rPr lang="en-US" sz="800" dirty="0">
                <a:hlinkClick r:id="rId22"/>
              </a:rPr>
              <a:t>&lt;T&gt; in C#? - Stack Overflow</a:t>
            </a:r>
            <a:endParaRPr lang="en-US" sz="800" dirty="0"/>
          </a:p>
          <a:p>
            <a:pPr marL="12700" marR="5080"/>
            <a:r>
              <a:rPr lang="en-US" sz="800" dirty="0">
                <a:hlinkClick r:id="rId23"/>
              </a:rPr>
              <a:t>C# — Optimize Performance with Span and Memory | by Keyur </a:t>
            </a:r>
            <a:r>
              <a:rPr lang="en-US" sz="800" dirty="0" err="1">
                <a:hlinkClick r:id="rId23"/>
              </a:rPr>
              <a:t>Ramoliya</a:t>
            </a:r>
            <a:r>
              <a:rPr lang="en-US" sz="800" dirty="0">
                <a:hlinkClick r:id="rId23"/>
              </a:rPr>
              <a:t> | Medium</a:t>
            </a:r>
            <a:endParaRPr lang="en-US" sz="800" dirty="0"/>
          </a:p>
          <a:p>
            <a:pPr marL="12700" marR="5080"/>
            <a:r>
              <a:rPr lang="en-IN" sz="800" dirty="0">
                <a:hlinkClick r:id="rId24"/>
              </a:rPr>
              <a:t>C# Interview Questions | LinkedIn</a:t>
            </a:r>
            <a:endParaRPr lang="en-US" sz="800" dirty="0"/>
          </a:p>
          <a:p>
            <a:pPr marL="12700" marR="5080"/>
            <a:r>
              <a:rPr lang="en-US" sz="800" dirty="0">
                <a:hlinkClick r:id="rId25"/>
              </a:rPr>
              <a:t>GitHub - </a:t>
            </a:r>
            <a:r>
              <a:rPr lang="en-US" sz="800" dirty="0" err="1">
                <a:hlinkClick r:id="rId25"/>
              </a:rPr>
              <a:t>miholler</a:t>
            </a:r>
            <a:r>
              <a:rPr lang="en-US" sz="800" dirty="0">
                <a:hlinkClick r:id="rId25"/>
              </a:rPr>
              <a:t>/</a:t>
            </a:r>
            <a:r>
              <a:rPr lang="en-US" sz="800" dirty="0" err="1">
                <a:hlinkClick r:id="rId25"/>
              </a:rPr>
              <a:t>NSpecifications</a:t>
            </a:r>
            <a:r>
              <a:rPr lang="en-US" sz="800" dirty="0">
                <a:hlinkClick r:id="rId25"/>
              </a:rPr>
              <a:t>: Specification Pattern for </a:t>
            </a:r>
            <a:r>
              <a:rPr lang="en-US" sz="800" dirty="0" err="1">
                <a:hlinkClick r:id="rId25"/>
              </a:rPr>
              <a:t>.Net</a:t>
            </a:r>
            <a:endParaRPr lang="en-US" sz="800" dirty="0"/>
          </a:p>
          <a:p>
            <a:pPr marL="12700" marR="5080"/>
            <a:r>
              <a:rPr lang="en-US" sz="800" dirty="0" err="1">
                <a:hlinkClick r:id="rId26"/>
              </a:rPr>
              <a:t>c#</a:t>
            </a:r>
            <a:r>
              <a:rPr lang="en-US" sz="800" dirty="0">
                <a:hlinkClick r:id="rId26"/>
              </a:rPr>
              <a:t> - Specification Pattern vs (Fluent) Validation - Stack Overflow</a:t>
            </a:r>
            <a:endParaRPr lang="en-US" sz="800" dirty="0"/>
          </a:p>
          <a:p>
            <a:pPr marL="12700" marR="5080"/>
            <a:r>
              <a:rPr lang="en-US" sz="800" dirty="0">
                <a:hlinkClick r:id="rId27"/>
              </a:rPr>
              <a:t>Creating a .NET Cron Job for Kubernetes | </a:t>
            </a:r>
            <a:r>
              <a:rPr lang="en-US" sz="800" dirty="0" err="1">
                <a:hlinkClick r:id="rId27"/>
              </a:rPr>
              <a:t>benbrougher.tech</a:t>
            </a:r>
            <a:endParaRPr lang="en-US" sz="800" dirty="0"/>
          </a:p>
          <a:p>
            <a:pPr marL="12700" marR="5080"/>
            <a:r>
              <a:rPr lang="en-IN" sz="800" dirty="0">
                <a:hlinkClick r:id="rId28"/>
              </a:rPr>
              <a:t>The Ultimate Kubernetes </a:t>
            </a:r>
            <a:r>
              <a:rPr lang="en-IN" sz="800" dirty="0" err="1">
                <a:hlinkClick r:id="rId28"/>
              </a:rPr>
              <a:t>CronJob</a:t>
            </a:r>
            <a:r>
              <a:rPr lang="en-IN" sz="800" dirty="0">
                <a:hlinkClick r:id="rId28"/>
              </a:rPr>
              <a:t> Guide</a:t>
            </a:r>
            <a:endParaRPr lang="en-IN" sz="800" dirty="0"/>
          </a:p>
          <a:p>
            <a:pPr marL="12700" marR="5080"/>
            <a:r>
              <a:rPr lang="en-IN" sz="800" dirty="0">
                <a:hlinkClick r:id="rId29"/>
              </a:rPr>
              <a:t>Must Know Data Structures | LinkedIn</a:t>
            </a:r>
            <a:endParaRPr lang="en-IN" sz="800" dirty="0"/>
          </a:p>
          <a:p>
            <a:pPr marL="12700" marR="5080"/>
            <a:r>
              <a:rPr lang="en-US" sz="800" dirty="0">
                <a:hlinkClick r:id="rId30"/>
              </a:rPr>
              <a:t>Data Structures and Algorithms Roadmap</a:t>
            </a:r>
            <a:endParaRPr lang="en-IN" sz="800" dirty="0"/>
          </a:p>
          <a:p>
            <a:pPr marL="12700" marR="5080"/>
            <a:r>
              <a:rPr lang="en-IN" sz="800" dirty="0">
                <a:hlinkClick r:id="rId31"/>
              </a:rPr>
              <a:t>Coding Interview Patterns LinkedIn</a:t>
            </a:r>
            <a:endParaRPr lang="en-IN" sz="800" dirty="0"/>
          </a:p>
          <a:p>
            <a:pPr marL="12700" marR="5080"/>
            <a:r>
              <a:rPr lang="en-IN" sz="800" dirty="0">
                <a:hlinkClick r:id="rId32"/>
              </a:rPr>
              <a:t>Coding Problems Patterns | LinkedIn</a:t>
            </a:r>
            <a:endParaRPr lang="en-IN" sz="800" dirty="0"/>
          </a:p>
          <a:p>
            <a:pPr marL="12700" marR="5080"/>
            <a:r>
              <a:rPr lang="en-US" sz="800" dirty="0">
                <a:hlinkClick r:id="rId33"/>
              </a:rPr>
              <a:t>GitHub - ashishps1/awesome-</a:t>
            </a:r>
            <a:r>
              <a:rPr lang="en-US" sz="800" dirty="0" err="1">
                <a:hlinkClick r:id="rId33"/>
              </a:rPr>
              <a:t>leetcode</a:t>
            </a:r>
            <a:r>
              <a:rPr lang="en-US" sz="800" dirty="0">
                <a:hlinkClick r:id="rId33"/>
              </a:rPr>
              <a:t>-resources: Awesome </a:t>
            </a:r>
            <a:r>
              <a:rPr lang="en-US" sz="800" dirty="0" err="1">
                <a:hlinkClick r:id="rId33"/>
              </a:rPr>
              <a:t>LeetCode</a:t>
            </a:r>
            <a:r>
              <a:rPr lang="en-US" sz="800" dirty="0">
                <a:hlinkClick r:id="rId33"/>
              </a:rPr>
              <a:t> resources to learn Data Structures and Algorithms and prepare for Coding Interviews.</a:t>
            </a:r>
            <a:endParaRPr lang="en-US" sz="800" dirty="0"/>
          </a:p>
          <a:p>
            <a:pPr marL="12700" marR="5080"/>
            <a:r>
              <a:rPr lang="en-US" sz="800" dirty="0">
                <a:hlinkClick r:id="rId34"/>
              </a:rPr>
              <a:t>Technical Interview Guide for Busy Engineers | Tech Interview Handbook</a:t>
            </a:r>
            <a:r>
              <a:rPr lang="en-US" sz="800" dirty="0"/>
              <a:t> </a:t>
            </a:r>
            <a:endParaRPr lang="en-IN" sz="800" dirty="0"/>
          </a:p>
          <a:p>
            <a:pPr marL="12700" marR="5080"/>
            <a:r>
              <a:rPr lang="en-US" sz="800" dirty="0">
                <a:hlinkClick r:id="rId35"/>
              </a:rPr>
              <a:t>GitHub - </a:t>
            </a:r>
            <a:r>
              <a:rPr lang="en-US" sz="800" dirty="0" err="1">
                <a:hlinkClick r:id="rId35"/>
              </a:rPr>
              <a:t>PacktPublishing</a:t>
            </a:r>
            <a:r>
              <a:rPr lang="en-US" sz="800" dirty="0">
                <a:hlinkClick r:id="rId35"/>
              </a:rPr>
              <a:t>/Systems-Programming-with-C-Sharp-and-.NET: , published by </a:t>
            </a:r>
            <a:r>
              <a:rPr lang="en-US" sz="800" dirty="0" err="1">
                <a:hlinkClick r:id="rId35"/>
              </a:rPr>
              <a:t>Packt</a:t>
            </a:r>
            <a:endParaRPr lang="en-US" sz="800" dirty="0"/>
          </a:p>
          <a:p>
            <a:pPr marL="12700" marR="5080"/>
            <a:r>
              <a:rPr lang="it-IT" sz="800" dirty="0">
                <a:hlinkClick r:id="rId36"/>
              </a:rPr>
              <a:t>Native interoperability - .NET | Microsoft Learn</a:t>
            </a:r>
            <a:endParaRPr lang="it-IT" sz="800" dirty="0"/>
          </a:p>
          <a:p>
            <a:pPr marL="12700" marR="5080"/>
            <a:r>
              <a:rPr lang="en-US" sz="800" dirty="0">
                <a:hlinkClick r:id="rId37"/>
              </a:rPr>
              <a:t>GitHub - </a:t>
            </a:r>
            <a:r>
              <a:rPr lang="en-US" sz="800" dirty="0" err="1">
                <a:hlinkClick r:id="rId37"/>
              </a:rPr>
              <a:t>ziishaned</a:t>
            </a:r>
            <a:r>
              <a:rPr lang="en-US" sz="800" dirty="0">
                <a:hlinkClick r:id="rId37"/>
              </a:rPr>
              <a:t>/learn-regex: Learn regex the easy way</a:t>
            </a:r>
            <a:endParaRPr lang="en-US" sz="800" dirty="0"/>
          </a:p>
          <a:p>
            <a:pPr marL="12700" marR="5080"/>
            <a:r>
              <a:rPr lang="en-US" sz="800" dirty="0">
                <a:hlinkClick r:id="rId38"/>
              </a:rPr>
              <a:t>Free Programming Books – GoalKicker.com</a:t>
            </a:r>
            <a:r>
              <a:rPr lang="en-US" sz="800" dirty="0"/>
              <a:t> </a:t>
            </a:r>
          </a:p>
          <a:p>
            <a:pPr marL="12700" marR="5080"/>
            <a:r>
              <a:rPr lang="en-US" sz="800" dirty="0">
                <a:hlinkClick r:id="rId39"/>
              </a:rPr>
              <a:t>Regular Expressions Cookbook, 2nd Edition[Book]</a:t>
            </a:r>
            <a:endParaRPr lang="en-US" sz="800" dirty="0"/>
          </a:p>
          <a:p>
            <a:pPr marL="12700" marR="5080"/>
            <a:r>
              <a:rPr lang="en-IN" sz="800" dirty="0">
                <a:hlinkClick r:id="rId40"/>
              </a:rPr>
              <a:t>GitHub - PacktPublishing/High-Performance-Programming-in-C-Sharp-and-.NET</a:t>
            </a:r>
            <a:endParaRPr lang="en-IN" sz="800" dirty="0"/>
          </a:p>
          <a:p>
            <a:pPr marL="12700" marR="5080"/>
            <a:r>
              <a:rPr lang="en-US" sz="800" dirty="0">
                <a:hlinkClick r:id="rId41"/>
              </a:rPr>
              <a:t>GitHub - </a:t>
            </a:r>
            <a:r>
              <a:rPr lang="en-US" sz="800" dirty="0" err="1">
                <a:hlinkClick r:id="rId41"/>
              </a:rPr>
              <a:t>milanm</a:t>
            </a:r>
            <a:r>
              <a:rPr lang="en-US" sz="800" dirty="0">
                <a:hlinkClick r:id="rId41"/>
              </a:rPr>
              <a:t>/</a:t>
            </a:r>
            <a:r>
              <a:rPr lang="en-US" sz="800" dirty="0" err="1">
                <a:hlinkClick r:id="rId41"/>
              </a:rPr>
              <a:t>DotNet</a:t>
            </a:r>
            <a:r>
              <a:rPr lang="en-US" sz="800" dirty="0">
                <a:hlinkClick r:id="rId41"/>
              </a:rPr>
              <a:t>-Developer-Roadmap: The comprehensive .NET Developer Roadmap by seniority level.</a:t>
            </a:r>
            <a:endParaRPr lang="en-US" sz="800" dirty="0"/>
          </a:p>
          <a:p>
            <a:pPr marL="12700" marR="5080"/>
            <a:r>
              <a:rPr lang="en-IN" sz="800" dirty="0" err="1">
                <a:hlinkClick r:id="rId42"/>
              </a:rPr>
              <a:t>Postgre</a:t>
            </a:r>
            <a:r>
              <a:rPr lang="en-IN" sz="800" dirty="0">
                <a:hlinkClick r:id="rId42"/>
              </a:rPr>
              <a:t> </a:t>
            </a:r>
            <a:r>
              <a:rPr lang="en-IN" sz="800" dirty="0" err="1">
                <a:hlinkClick r:id="rId42"/>
              </a:rPr>
              <a:t>Sql</a:t>
            </a:r>
            <a:r>
              <a:rPr lang="en-IN" sz="800" dirty="0">
                <a:hlinkClick r:id="rId42"/>
              </a:rPr>
              <a:t> Query Execution Flow| LinkedIn</a:t>
            </a:r>
            <a:endParaRPr lang="en-IN" sz="800" dirty="0"/>
          </a:p>
          <a:p>
            <a:pPr marL="12700" marR="5080"/>
            <a:r>
              <a:rPr lang="en-IN" sz="800" dirty="0">
                <a:hlinkClick r:id="rId43"/>
              </a:rPr>
              <a:t>Free Postgres SQL Internals Book </a:t>
            </a:r>
            <a:endParaRPr lang="en-IN" sz="800" dirty="0"/>
          </a:p>
          <a:p>
            <a:pPr marL="12700" marR="5080"/>
            <a:r>
              <a:rPr lang="en-US" sz="800" dirty="0">
                <a:hlinkClick r:id="rId44"/>
              </a:rPr>
              <a:t>GATE CS Notes (According to GATE 2025 Syllabus) </a:t>
            </a:r>
            <a:r>
              <a:rPr lang="en-US" sz="800" dirty="0">
                <a:hlinkClick r:id="rId45"/>
              </a:rPr>
              <a:t>–</a:t>
            </a:r>
            <a:r>
              <a:rPr lang="en-US" sz="800" dirty="0">
                <a:hlinkClick r:id="rId44"/>
              </a:rPr>
              <a:t> </a:t>
            </a:r>
            <a:r>
              <a:rPr lang="en-US" sz="800" dirty="0" err="1">
                <a:hlinkClick r:id="rId44"/>
              </a:rPr>
              <a:t>GeeksforGeeks</a:t>
            </a:r>
            <a:endParaRPr lang="en-US" sz="800" dirty="0"/>
          </a:p>
          <a:p>
            <a:pPr marL="12700" marR="5080"/>
            <a:r>
              <a:rPr lang="en-US" sz="800" dirty="0">
                <a:hlinkClick r:id="rId46"/>
              </a:rPr>
              <a:t>Computer Science Roadmap: Curriculum for the self taught developer</a:t>
            </a:r>
            <a:endParaRPr lang="en-US" sz="800" dirty="0"/>
          </a:p>
          <a:p>
            <a:pPr marL="12700" marR="5080"/>
            <a:r>
              <a:rPr lang="en-US" sz="800" dirty="0">
                <a:hlinkClick r:id="rId47"/>
              </a:rPr>
              <a:t>GitHub - </a:t>
            </a:r>
            <a:r>
              <a:rPr lang="en-US" sz="800" dirty="0" err="1">
                <a:hlinkClick r:id="rId47"/>
              </a:rPr>
              <a:t>jwasham</a:t>
            </a:r>
            <a:r>
              <a:rPr lang="en-US" sz="800" dirty="0">
                <a:hlinkClick r:id="rId47"/>
              </a:rPr>
              <a:t>/coding-interview-university: A complete computer science study plan to become a software engineer.</a:t>
            </a:r>
            <a:endParaRPr lang="en-US" sz="800" dirty="0"/>
          </a:p>
          <a:p>
            <a:pPr marL="12700" marR="5080"/>
            <a:r>
              <a:rPr lang="en-US" sz="800" dirty="0">
                <a:hlinkClick r:id="rId48"/>
              </a:rPr>
              <a:t>Make a Web Browser: Beginner's Guide</a:t>
            </a:r>
            <a:endParaRPr lang="en-US" sz="800" dirty="0"/>
          </a:p>
          <a:p>
            <a:pPr marL="12700" marR="5080"/>
            <a:r>
              <a:rPr lang="en-IN" sz="800" dirty="0">
                <a:hlinkClick r:id="rId49"/>
              </a:rPr>
              <a:t>Web Browser Engineering</a:t>
            </a:r>
            <a:endParaRPr lang="en-IN" sz="800" dirty="0"/>
          </a:p>
          <a:p>
            <a:pPr marL="12700" marR="5080"/>
            <a:r>
              <a:rPr lang="en-US" sz="800" dirty="0" err="1">
                <a:hlinkClick r:id="rId50"/>
              </a:rPr>
              <a:t>c#</a:t>
            </a:r>
            <a:r>
              <a:rPr lang="en-US" sz="800" dirty="0">
                <a:hlinkClick r:id="rId50"/>
              </a:rPr>
              <a:t> - Replacing .NET </a:t>
            </a:r>
            <a:r>
              <a:rPr lang="en-US" sz="800" dirty="0" err="1">
                <a:hlinkClick r:id="rId50"/>
              </a:rPr>
              <a:t>WebBrowser</a:t>
            </a:r>
            <a:r>
              <a:rPr lang="en-US" sz="800" dirty="0">
                <a:hlinkClick r:id="rId50"/>
              </a:rPr>
              <a:t> control with a better browser, like Chrome? - Stack Overflow</a:t>
            </a:r>
            <a:endParaRPr lang="en-US" sz="800" dirty="0"/>
          </a:p>
          <a:p>
            <a:pPr marL="12700" marR="5080"/>
            <a:r>
              <a:rPr lang="en-IN" sz="800" dirty="0">
                <a:hlinkClick r:id="rId51"/>
              </a:rPr>
              <a:t>Build Your Own X</a:t>
            </a:r>
            <a:endParaRPr lang="en-US" sz="800" dirty="0"/>
          </a:p>
          <a:p>
            <a:pPr marL="12700" marR="5080"/>
            <a:endParaRPr lang="en-US" sz="900" dirty="0"/>
          </a:p>
          <a:p>
            <a:pPr marL="12700" marR="5080"/>
            <a:endParaRPr lang="en-US" sz="900" dirty="0"/>
          </a:p>
          <a:p>
            <a:pPr marL="12700" marR="5080"/>
            <a:endParaRPr lang="en-US" sz="900" dirty="0"/>
          </a:p>
          <a:p>
            <a:pPr marL="12700" marR="5080"/>
            <a:endParaRPr lang="en-US" sz="900" kern="0" spc="-220" dirty="0">
              <a:solidFill>
                <a:schemeClr val="accent6"/>
              </a:solidFill>
            </a:endParaRPr>
          </a:p>
        </p:txBody>
      </p:sp>
    </p:spTree>
    <p:extLst>
      <p:ext uri="{BB962C8B-B14F-4D97-AF65-F5344CB8AC3E}">
        <p14:creationId xmlns:p14="http://schemas.microsoft.com/office/powerpoint/2010/main" val="32358572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79391505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2192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endParaRPr lang="en-US" sz="2000" kern="0" spc="-220" dirty="0">
              <a:solidFill>
                <a:schemeClr val="accent6"/>
              </a:solidFill>
            </a:endParaRPr>
          </a:p>
        </p:txBody>
      </p:sp>
      <p:sp>
        <p:nvSpPr>
          <p:cNvPr id="15" name="object 2">
            <a:extLst>
              <a:ext uri="{FF2B5EF4-FFF2-40B4-BE49-F238E27FC236}">
                <a16:creationId xmlns:a16="http://schemas.microsoft.com/office/drawing/2014/main" id="{0A63B2B8-791A-B3DA-B312-E23BA113A0AA}"/>
              </a:ext>
            </a:extLst>
          </p:cNvPr>
          <p:cNvSpPr txBox="1">
            <a:spLocks/>
          </p:cNvSpPr>
          <p:nvPr/>
        </p:nvSpPr>
        <p:spPr>
          <a:xfrm>
            <a:off x="304800" y="51054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 </a:t>
            </a:r>
          </a:p>
        </p:txBody>
      </p:sp>
      <p:sp>
        <p:nvSpPr>
          <p:cNvPr id="2" name="object 2">
            <a:extLst>
              <a:ext uri="{FF2B5EF4-FFF2-40B4-BE49-F238E27FC236}">
                <a16:creationId xmlns:a16="http://schemas.microsoft.com/office/drawing/2014/main" id="{1C685535-7A29-3BAB-85DA-36EFDBFA6496}"/>
              </a:ext>
            </a:extLst>
          </p:cNvPr>
          <p:cNvSpPr txBox="1">
            <a:spLocks/>
          </p:cNvSpPr>
          <p:nvPr/>
        </p:nvSpPr>
        <p:spPr>
          <a:xfrm>
            <a:off x="304800" y="838200"/>
            <a:ext cx="8624937" cy="523220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700" kern="0" spc="-220" dirty="0">
                <a:solidFill>
                  <a:schemeClr val="accent6"/>
                </a:solidFill>
              </a:rPr>
              <a:t>COM </a:t>
            </a:r>
            <a:r>
              <a:rPr lang="en-US" sz="1700" kern="0" spc="-220" dirty="0" err="1">
                <a:solidFill>
                  <a:schemeClr val="accent6"/>
                </a:solidFill>
              </a:rPr>
              <a:t>InterOperability</a:t>
            </a:r>
            <a:r>
              <a:rPr lang="en-US" sz="1700" kern="0" spc="-220" dirty="0">
                <a:solidFill>
                  <a:schemeClr val="accent6"/>
                </a:solidFill>
              </a:rPr>
              <a:t> - fetch as much data as possible from COM  into RAM (memory) &amp; then do further processing .If needed use </a:t>
            </a:r>
            <a:r>
              <a:rPr lang="en-US" sz="1700" kern="0" spc="-220" dirty="0" err="1">
                <a:solidFill>
                  <a:schemeClr val="accent6"/>
                </a:solidFill>
              </a:rPr>
              <a:t>chunking.This</a:t>
            </a:r>
            <a:r>
              <a:rPr lang="en-US" sz="1700" kern="0" spc="-220" dirty="0">
                <a:solidFill>
                  <a:schemeClr val="accent6"/>
                </a:solidFill>
              </a:rPr>
              <a:t> is needed mainly to improve performance since COM calls are pretty slow.</a:t>
            </a:r>
          </a:p>
          <a:p>
            <a:pPr marL="12700" marR="5080"/>
            <a:endParaRPr lang="en-US" sz="1700" kern="0" spc="-220" dirty="0">
              <a:solidFill>
                <a:schemeClr val="accent6"/>
              </a:solidFill>
            </a:endParaRPr>
          </a:p>
          <a:p>
            <a:pPr marL="12700" marR="5080"/>
            <a:r>
              <a:rPr lang="en-US" sz="1700" kern="0" spc="-220" dirty="0" err="1">
                <a:solidFill>
                  <a:schemeClr val="accent6"/>
                </a:solidFill>
              </a:rPr>
              <a:t>NodeJs</a:t>
            </a:r>
            <a:r>
              <a:rPr lang="en-US" sz="1700" kern="0" spc="-220" dirty="0">
                <a:solidFill>
                  <a:schemeClr val="accent6"/>
                </a:solidFill>
              </a:rPr>
              <a:t> - by default async &amp; only partly STA[Single Threaded Application] – mainly used in IO intensive apps &amp; not much suitable for Compute[/CPU] intensive apps.</a:t>
            </a:r>
          </a:p>
          <a:p>
            <a:pPr marL="12700" marR="5080"/>
            <a:endParaRPr lang="en-US" sz="1700" kern="0" spc="-220" dirty="0">
              <a:solidFill>
                <a:schemeClr val="accent6"/>
              </a:solidFill>
            </a:endParaRPr>
          </a:p>
          <a:p>
            <a:pPr marL="12700" marR="5080"/>
            <a:r>
              <a:rPr lang="en-US" sz="1700" kern="0" spc="-220" dirty="0">
                <a:solidFill>
                  <a:schemeClr val="accent6"/>
                </a:solidFill>
              </a:rPr>
              <a:t>Python – check, List Comprehension &amp; </a:t>
            </a:r>
            <a:r>
              <a:rPr lang="en-US" sz="1700" kern="0" spc="-220" dirty="0" err="1">
                <a:solidFill>
                  <a:schemeClr val="accent6"/>
                </a:solidFill>
              </a:rPr>
              <a:t>Numpy</a:t>
            </a:r>
            <a:r>
              <a:rPr lang="en-US" sz="1700" kern="0" spc="-220" dirty="0">
                <a:solidFill>
                  <a:schemeClr val="accent6"/>
                </a:solidFill>
              </a:rPr>
              <a:t> Multi-Dimensional Array.</a:t>
            </a:r>
          </a:p>
          <a:p>
            <a:pPr marL="12700" marR="5080"/>
            <a:endParaRPr lang="en-US" sz="1700" kern="0" spc="-220" dirty="0">
              <a:solidFill>
                <a:schemeClr val="accent6"/>
              </a:solidFill>
            </a:endParaRPr>
          </a:p>
          <a:p>
            <a:pPr marL="12700" marR="5080"/>
            <a:r>
              <a:rPr lang="en-US" sz="1700" kern="0" spc="-220" dirty="0">
                <a:solidFill>
                  <a:schemeClr val="accent6"/>
                </a:solidFill>
              </a:rPr>
              <a:t>Java - doesn’t have Exception Bubbling &amp; async-await </a:t>
            </a:r>
            <a:r>
              <a:rPr lang="en-US" sz="1700" kern="0" spc="-220" dirty="0">
                <a:solidFill>
                  <a:schemeClr val="tx2">
                    <a:lumMod val="60000"/>
                    <a:lumOff val="40000"/>
                  </a:schemeClr>
                </a:solidFill>
              </a:rPr>
              <a:t>by default</a:t>
            </a:r>
            <a:r>
              <a:rPr lang="en-US" sz="1700" kern="0" spc="-220" dirty="0">
                <a:solidFill>
                  <a:schemeClr val="accent6"/>
                </a:solidFill>
              </a:rPr>
              <a:t>). But I love 1 thing in Java compared to  .NET &amp;  that’s that Java has only one generic argument equivalent of Action&lt;T&gt; &amp; </a:t>
            </a:r>
            <a:r>
              <a:rPr lang="en-US" sz="1700" kern="0" spc="-220" dirty="0" err="1">
                <a:solidFill>
                  <a:schemeClr val="accent6"/>
                </a:solidFill>
              </a:rPr>
              <a:t>Func</a:t>
            </a:r>
            <a:r>
              <a:rPr lang="en-US" sz="1700" kern="0" spc="-220" dirty="0">
                <a:solidFill>
                  <a:schemeClr val="accent6"/>
                </a:solidFill>
              </a:rPr>
              <a:t>&lt;T&gt; while .NET has  Action&lt;T1&gt;/</a:t>
            </a:r>
            <a:r>
              <a:rPr lang="en-US" sz="1700" kern="0" spc="-220" dirty="0" err="1">
                <a:solidFill>
                  <a:schemeClr val="accent6"/>
                </a:solidFill>
              </a:rPr>
              <a:t>Func</a:t>
            </a:r>
            <a:r>
              <a:rPr lang="en-US" sz="1700" kern="0" spc="-220" dirty="0">
                <a:solidFill>
                  <a:schemeClr val="accent6"/>
                </a:solidFill>
              </a:rPr>
              <a:t>&lt;T1&gt; till Action&lt;T1, T2,…….T16&gt;/</a:t>
            </a:r>
            <a:r>
              <a:rPr lang="en-US" sz="1700" kern="0" spc="-220" dirty="0" err="1">
                <a:solidFill>
                  <a:schemeClr val="accent6"/>
                </a:solidFill>
              </a:rPr>
              <a:t>Func</a:t>
            </a:r>
            <a:r>
              <a:rPr lang="en-US" sz="1700" kern="0" spc="-220" dirty="0">
                <a:solidFill>
                  <a:schemeClr val="accent6"/>
                </a:solidFill>
              </a:rPr>
              <a:t>&lt;T1,T2,……T16.&gt;. Although Action&lt;T&gt;/</a:t>
            </a:r>
            <a:r>
              <a:rPr lang="en-US" sz="1700" kern="0" spc="-220" dirty="0" err="1">
                <a:solidFill>
                  <a:schemeClr val="accent6"/>
                </a:solidFill>
              </a:rPr>
              <a:t>Func</a:t>
            </a:r>
            <a:r>
              <a:rPr lang="en-US" sz="1700" kern="0" spc="-220" dirty="0">
                <a:solidFill>
                  <a:schemeClr val="accent6"/>
                </a:solidFill>
              </a:rPr>
              <a:t>&lt;T&gt;/Action&lt;T1&gt;/</a:t>
            </a:r>
            <a:r>
              <a:rPr lang="en-US" sz="1700" kern="0" spc="-220" dirty="0" err="1">
                <a:solidFill>
                  <a:schemeClr val="accent6"/>
                </a:solidFill>
              </a:rPr>
              <a:t>Func</a:t>
            </a:r>
            <a:r>
              <a:rPr lang="en-US" sz="1700" kern="0" spc="-220" dirty="0">
                <a:solidFill>
                  <a:schemeClr val="accent6"/>
                </a:solidFill>
              </a:rPr>
              <a:t>&lt;T1&gt; should  suffice  but not sure why the .NET Language Designers  opted to support till T16  (although tomorrow I may need T17 or more &amp; all such T1 till T16 or more can be wrapped into a single  “T” class as properties &amp; then processed further . </a:t>
            </a:r>
          </a:p>
          <a:p>
            <a:pPr marL="12700" marR="5080"/>
            <a:endParaRPr lang="en-US" sz="1700" kern="0" spc="-220" dirty="0">
              <a:solidFill>
                <a:schemeClr val="accent6"/>
              </a:solidFill>
            </a:endParaRPr>
          </a:p>
          <a:p>
            <a:pPr marL="12700" marR="5080"/>
            <a:r>
              <a:rPr lang="en-US" sz="1700" kern="0" spc="-220" dirty="0">
                <a:solidFill>
                  <a:schemeClr val="accent6"/>
                </a:solidFill>
              </a:rPr>
              <a:t>C++ - One might think that C++ is now obsolete but its still used like anything, for real high performance code[e.g. Financial Risk modelling] or Embedded Systems[in IoT{Internet of Things}, the “Things” are in general some nominal or full fledged Embedded Systems.), A good free C++ reference for .NET Developers is  </a:t>
            </a:r>
            <a:r>
              <a:rPr lang="en-IN" sz="1500" dirty="0">
                <a:hlinkClick r:id="rId7"/>
              </a:rPr>
              <a:t>Free </a:t>
            </a:r>
            <a:r>
              <a:rPr lang="en-IN" sz="1500" dirty="0" err="1">
                <a:hlinkClick r:id="rId7"/>
              </a:rPr>
              <a:t>Ebook</a:t>
            </a:r>
            <a:r>
              <a:rPr lang="en-IN" sz="1500" dirty="0">
                <a:hlinkClick r:id="rId7"/>
              </a:rPr>
              <a:t> - C++ Succinctly</a:t>
            </a:r>
            <a:endParaRPr lang="en-US" sz="1500" kern="0" spc="-220" dirty="0">
              <a:solidFill>
                <a:schemeClr val="accent6"/>
              </a:solidFill>
            </a:endParaRPr>
          </a:p>
        </p:txBody>
      </p:sp>
    </p:spTree>
    <p:extLst>
      <p:ext uri="{BB962C8B-B14F-4D97-AF65-F5344CB8AC3E}">
        <p14:creationId xmlns:p14="http://schemas.microsoft.com/office/powerpoint/2010/main" val="5834921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2"/>
          <p:cNvSpPr txBox="1">
            <a:spLocks noGrp="1"/>
          </p:cNvSpPr>
          <p:nvPr>
            <p:ph type="title"/>
          </p:nvPr>
        </p:nvSpPr>
        <p:spPr>
          <a:xfrm>
            <a:off x="2590800" y="1670209"/>
            <a:ext cx="3733800" cy="2215991"/>
          </a:xfrm>
          <a:prstGeom prst="rect">
            <a:avLst/>
          </a:prstGeom>
        </p:spPr>
        <p:txBody>
          <a:bodyPr vert="horz" wrap="square" lIns="0" tIns="0" rIns="0" bIns="0" rtlCol="0">
            <a:spAutoFit/>
          </a:bodyPr>
          <a:lstStyle/>
          <a:p>
            <a:pPr marL="12700" marR="5080" algn="ctr">
              <a:lnSpc>
                <a:spcPct val="100000"/>
              </a:lnSpc>
            </a:pPr>
            <a:r>
              <a:rPr lang="en-US" sz="7200" spc="-220" dirty="0">
                <a:solidFill>
                  <a:schemeClr val="accent6"/>
                </a:solidFill>
              </a:rPr>
              <a:t>Thank You</a:t>
            </a:r>
            <a:endParaRPr lang="en-US" sz="7200" spc="-80" dirty="0">
              <a:solidFill>
                <a:schemeClr val="accent6"/>
              </a:solidFill>
            </a:endParaRPr>
          </a:p>
        </p:txBody>
      </p:sp>
    </p:spTree>
    <p:extLst>
      <p:ext uri="{BB962C8B-B14F-4D97-AF65-F5344CB8AC3E}">
        <p14:creationId xmlns:p14="http://schemas.microsoft.com/office/powerpoint/2010/main" val="367818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FB92261DF0CF34EB4810633B41F348E" ma:contentTypeVersion="12" ma:contentTypeDescription="Create a new document." ma:contentTypeScope="" ma:versionID="0504b6c5dad5cedb559b2ba5661c1516">
  <xsd:schema xmlns:xsd="http://www.w3.org/2001/XMLSchema" xmlns:xs="http://www.w3.org/2001/XMLSchema" xmlns:p="http://schemas.microsoft.com/office/2006/metadata/properties" xmlns:ns2="73c285a4-81d7-45ed-89e3-084ec343ed0e" xmlns:ns3="9eeb171f-62b6-4207-910a-f222f02eca92" targetNamespace="http://schemas.microsoft.com/office/2006/metadata/properties" ma:root="true" ma:fieldsID="ee446bd52ab24cfc94472a148ee352b7" ns2:_="" ns3:_="">
    <xsd:import namespace="73c285a4-81d7-45ed-89e3-084ec343ed0e"/>
    <xsd:import namespace="9eeb171f-62b6-4207-910a-f222f02eca9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285a4-81d7-45ed-89e3-084ec343ed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eeb171f-62b6-4207-910a-f222f02eca9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45EBFA-FEA7-417E-8860-8460D20694CB}">
  <ds:schemaRefs>
    <ds:schemaRef ds:uri="http://schemas.openxmlformats.org/package/2006/metadata/core-properties"/>
    <ds:schemaRef ds:uri="http://www.w3.org/XML/1998/namespace"/>
    <ds:schemaRef ds:uri="http://schemas.microsoft.com/office/infopath/2007/PartnerControls"/>
    <ds:schemaRef ds:uri="73c285a4-81d7-45ed-89e3-084ec343ed0e"/>
    <ds:schemaRef ds:uri="9eeb171f-62b6-4207-910a-f222f02eca92"/>
    <ds:schemaRef ds:uri="http://schemas.microsoft.com/office/2006/documentManagement/types"/>
    <ds:schemaRef ds:uri="http://purl.org/dc/elements/1.1/"/>
    <ds:schemaRef ds:uri="http://schemas.microsoft.com/office/2006/metadata/properties"/>
    <ds:schemaRef ds:uri="http://purl.org/dc/dcmitype/"/>
    <ds:schemaRef ds:uri="http://purl.org/dc/terms/"/>
  </ds:schemaRefs>
</ds:datastoreItem>
</file>

<file path=customXml/itemProps2.xml><?xml version="1.0" encoding="utf-8"?>
<ds:datastoreItem xmlns:ds="http://schemas.openxmlformats.org/officeDocument/2006/customXml" ds:itemID="{1561FB4F-8CDF-4FC4-86AB-6B9C0823A4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285a4-81d7-45ed-89e3-084ec343ed0e"/>
    <ds:schemaRef ds:uri="9eeb171f-62b6-4207-910a-f222f02eca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4ED045-44B0-4818-8BF2-60E776B56E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15939</TotalTime>
  <Words>9245</Words>
  <Application>Microsoft Office PowerPoint</Application>
  <PresentationFormat>Custom</PresentationFormat>
  <Paragraphs>1129</Paragraphs>
  <Slides>98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98</vt:i4>
      </vt:variant>
    </vt:vector>
  </HeadingPairs>
  <TitlesOfParts>
    <vt:vector size="107" baseType="lpstr">
      <vt:lpstr>Aptos Narrow</vt:lpstr>
      <vt:lpstr>arial</vt:lpstr>
      <vt:lpstr>arial</vt:lpstr>
      <vt:lpstr>Calibri</vt:lpstr>
      <vt:lpstr>Lucida Sans</vt:lpstr>
      <vt:lpstr>Monaco</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case  for Chello</dc:title>
  <dc:creator>Kumar, Harendra (Cognizant)</dc:creator>
  <cp:lastModifiedBy>Ray, Sandip (Cognizant)</cp:lastModifiedBy>
  <cp:revision>1151</cp:revision>
  <dcterms:created xsi:type="dcterms:W3CDTF">2020-11-03T17:16:52Z</dcterms:created>
  <dcterms:modified xsi:type="dcterms:W3CDTF">2025-02-12T17:16:54Z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2020-10-21T00:00:00Z</vt:filetime>
  </property>
  <property fmtid="{D5CDD505-2E9C-101B-9397-08002B2CF9AE}" pid="3" name="Creator">
    <vt:lpwstr>Adobe InDesign 15.1 (Macintosh)</vt:lpwstr>
  </property>
  <property fmtid="{D5CDD505-2E9C-101B-9397-08002B2CF9AE}" pid="4" name="LastSaved">
    <vt:filetime>2020-11-03T00:00:00Z</vt:filetime>
  </property>
  <property fmtid="{D5CDD505-2E9C-101B-9397-08002B2CF9AE}" pid="5" name="ContentTypeId">
    <vt:lpwstr>0x0101008FB92261DF0CF34EB4810633B41F348E</vt:lpwstr>
  </property>
</Properties>
</file>