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2"/>
  </p:notesMasterIdLst>
  <p:sldIdLst>
    <p:sldId id="295" r:id="rId5"/>
    <p:sldId id="297" r:id="rId6"/>
    <p:sldId id="301" r:id="rId7"/>
    <p:sldId id="298" r:id="rId8"/>
    <p:sldId id="303" r:id="rId9"/>
    <p:sldId id="309" r:id="rId10"/>
    <p:sldId id="304" r:id="rId11"/>
    <p:sldId id="299" r:id="rId12"/>
    <p:sldId id="300" r:id="rId13"/>
    <p:sldId id="744" r:id="rId14"/>
    <p:sldId id="745" r:id="rId15"/>
    <p:sldId id="296" r:id="rId16"/>
    <p:sldId id="305" r:id="rId17"/>
    <p:sldId id="308" r:id="rId18"/>
    <p:sldId id="752" r:id="rId19"/>
    <p:sldId id="312" r:id="rId20"/>
    <p:sldId id="747" r:id="rId21"/>
    <p:sldId id="748" r:id="rId22"/>
    <p:sldId id="749" r:id="rId23"/>
    <p:sldId id="750" r:id="rId24"/>
    <p:sldId id="751" r:id="rId25"/>
    <p:sldId id="746" r:id="rId26"/>
    <p:sldId id="753" r:id="rId27"/>
    <p:sldId id="754" r:id="rId28"/>
    <p:sldId id="755" r:id="rId29"/>
    <p:sldId id="756" r:id="rId30"/>
    <p:sldId id="757" r:id="rId31"/>
    <p:sldId id="758" r:id="rId32"/>
    <p:sldId id="761" r:id="rId33"/>
    <p:sldId id="762" r:id="rId34"/>
    <p:sldId id="759" r:id="rId35"/>
    <p:sldId id="760" r:id="rId36"/>
    <p:sldId id="311" r:id="rId37"/>
    <p:sldId id="313" r:id="rId38"/>
    <p:sldId id="743" r:id="rId39"/>
    <p:sldId id="302" r:id="rId40"/>
    <p:sldId id="294" r:id="rId41"/>
  </p:sldIdLst>
  <p:sldSz cx="9144000" cy="5943600"/>
  <p:notesSz cx="9144000" cy="594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6" userDrawn="1">
          <p15:clr>
            <a:srgbClr val="A4A3A4"/>
          </p15:clr>
        </p15:guide>
        <p15:guide id="2" pos="2160">
          <p15:clr>
            <a:srgbClr val="A4A3A4"/>
          </p15:clr>
        </p15:guide>
        <p15:guide id="3" pos="960" userDrawn="1">
          <p15:clr>
            <a:srgbClr val="A4A3A4"/>
          </p15:clr>
        </p15:guide>
        <p15:guide id="4" pos="3696" userDrawn="1">
          <p15:clr>
            <a:srgbClr val="A4A3A4"/>
          </p15:clr>
        </p15:guide>
        <p15:guide id="5" orient="horz" pos="24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J McMahan" initials="MJM" lastIdx="43" clrIdx="0">
    <p:extLst>
      <p:ext uri="{19B8F6BF-5375-455C-9EA6-DF929625EA0E}">
        <p15:presenceInfo xmlns:p15="http://schemas.microsoft.com/office/powerpoint/2012/main" userId="S::o004618@ofgbancorp.com::f5de8ce0-42e9-4038-a990-3facc77dc678" providerId="AD"/>
      </p:ext>
    </p:extLst>
  </p:cmAuthor>
  <p:cmAuthor id="2" name="Alvarez Holgado, Raquel (Cognizant)" initials="AHR(" lastIdx="2" clrIdx="1">
    <p:extLst>
      <p:ext uri="{19B8F6BF-5375-455C-9EA6-DF929625EA0E}">
        <p15:presenceInfo xmlns:p15="http://schemas.microsoft.com/office/powerpoint/2012/main" userId="S-1-5-21-1178368992-402679808-390482200-3157283" providerId="AD"/>
      </p:ext>
    </p:extLst>
  </p:cmAuthor>
  <p:cmAuthor id="3" name="david martin" initials="dm" lastIdx="1" clrIdx="2">
    <p:extLst>
      <p:ext uri="{19B8F6BF-5375-455C-9EA6-DF929625EA0E}">
        <p15:presenceInfo xmlns:p15="http://schemas.microsoft.com/office/powerpoint/2012/main" userId="david mar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D9B5"/>
    <a:srgbClr val="CC9900"/>
    <a:srgbClr val="FF5050"/>
    <a:srgbClr val="1E1A20"/>
    <a:srgbClr val="D322F2"/>
    <a:srgbClr val="727272"/>
    <a:srgbClr val="DFF7F1"/>
    <a:srgbClr val="F1EAFF"/>
    <a:srgbClr val="64597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57" autoAdjust="0"/>
    <p:restoredTop sz="93979" autoAdjust="0"/>
  </p:normalViewPr>
  <p:slideViewPr>
    <p:cSldViewPr>
      <p:cViewPr varScale="1">
        <p:scale>
          <a:sx n="63" d="100"/>
          <a:sy n="63" d="100"/>
        </p:scale>
        <p:origin x="1264" y="272"/>
      </p:cViewPr>
      <p:guideLst>
        <p:guide orient="horz" pos="2016"/>
        <p:guide pos="2160"/>
        <p:guide pos="960"/>
        <p:guide pos="3696"/>
        <p:guide orient="horz"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 Sandip (Cognizant)" userId="5f7625ad-98d9-4890-9d14-c521d7d0e727" providerId="ADAL" clId="{C2AB7451-CC97-4FB3-8B68-F5313FB7DC79}"/>
    <pc:docChg chg="modSld">
      <pc:chgData name="Ray, Sandip (Cognizant)" userId="5f7625ad-98d9-4890-9d14-c521d7d0e727" providerId="ADAL" clId="{C2AB7451-CC97-4FB3-8B68-F5313FB7DC79}" dt="2023-04-06T04:09:00.980" v="256" actId="20577"/>
      <pc:docMkLst>
        <pc:docMk/>
      </pc:docMkLst>
      <pc:sldChg chg="modSp mod">
        <pc:chgData name="Ray, Sandip (Cognizant)" userId="5f7625ad-98d9-4890-9d14-c521d7d0e727" providerId="ADAL" clId="{C2AB7451-CC97-4FB3-8B68-F5313FB7DC79}" dt="2023-04-06T03:59:36.364" v="161" actId="20577"/>
        <pc:sldMkLst>
          <pc:docMk/>
          <pc:sldMk cId="0" sldId="260"/>
        </pc:sldMkLst>
        <pc:spChg chg="mod">
          <ac:chgData name="Ray, Sandip (Cognizant)" userId="5f7625ad-98d9-4890-9d14-c521d7d0e727" providerId="ADAL" clId="{C2AB7451-CC97-4FB3-8B68-F5313FB7DC79}" dt="2023-04-06T03:59:36.364" v="161" actId="20577"/>
          <ac:spMkLst>
            <pc:docMk/>
            <pc:sldMk cId="0" sldId="260"/>
            <ac:spMk id="6" creationId="{6F1A71D4-B0E2-03B4-6EE7-DB07A3C27BD4}"/>
          </ac:spMkLst>
        </pc:spChg>
      </pc:sldChg>
      <pc:sldChg chg="modSp mod">
        <pc:chgData name="Ray, Sandip (Cognizant)" userId="5f7625ad-98d9-4890-9d14-c521d7d0e727" providerId="ADAL" clId="{C2AB7451-CC97-4FB3-8B68-F5313FB7DC79}" dt="2023-04-06T03:48:53.533" v="73" actId="20577"/>
        <pc:sldMkLst>
          <pc:docMk/>
          <pc:sldMk cId="4047161330" sldId="286"/>
        </pc:sldMkLst>
        <pc:spChg chg="mod">
          <ac:chgData name="Ray, Sandip (Cognizant)" userId="5f7625ad-98d9-4890-9d14-c521d7d0e727" providerId="ADAL" clId="{C2AB7451-CC97-4FB3-8B68-F5313FB7DC79}" dt="2023-04-06T03:45:56.046" v="16" actId="20577"/>
          <ac:spMkLst>
            <pc:docMk/>
            <pc:sldMk cId="4047161330" sldId="286"/>
            <ac:spMk id="10" creationId="{00000000-0000-0000-0000-000000000000}"/>
          </ac:spMkLst>
        </pc:spChg>
        <pc:spChg chg="mod">
          <ac:chgData name="Ray, Sandip (Cognizant)" userId="5f7625ad-98d9-4890-9d14-c521d7d0e727" providerId="ADAL" clId="{C2AB7451-CC97-4FB3-8B68-F5313FB7DC79}" dt="2023-04-06T03:48:53.533" v="73" actId="20577"/>
          <ac:spMkLst>
            <pc:docMk/>
            <pc:sldMk cId="4047161330" sldId="286"/>
            <ac:spMk id="22" creationId="{2C359A52-6812-58BA-7F74-5756C76E8AAB}"/>
          </ac:spMkLst>
        </pc:spChg>
      </pc:sldChg>
      <pc:sldChg chg="modSp mod">
        <pc:chgData name="Ray, Sandip (Cognizant)" userId="5f7625ad-98d9-4890-9d14-c521d7d0e727" providerId="ADAL" clId="{C2AB7451-CC97-4FB3-8B68-F5313FB7DC79}" dt="2023-04-06T03:50:55.737" v="137" actId="20577"/>
        <pc:sldMkLst>
          <pc:docMk/>
          <pc:sldMk cId="1704172639" sldId="287"/>
        </pc:sldMkLst>
        <pc:spChg chg="mod">
          <ac:chgData name="Ray, Sandip (Cognizant)" userId="5f7625ad-98d9-4890-9d14-c521d7d0e727" providerId="ADAL" clId="{C2AB7451-CC97-4FB3-8B68-F5313FB7DC79}" dt="2023-04-06T03:50:55.737" v="137" actId="20577"/>
          <ac:spMkLst>
            <pc:docMk/>
            <pc:sldMk cId="1704172639" sldId="287"/>
            <ac:spMk id="10" creationId="{00000000-0000-0000-0000-000000000000}"/>
          </ac:spMkLst>
        </pc:spChg>
      </pc:sldChg>
      <pc:sldChg chg="modSp mod">
        <pc:chgData name="Ray, Sandip (Cognizant)" userId="5f7625ad-98d9-4890-9d14-c521d7d0e727" providerId="ADAL" clId="{C2AB7451-CC97-4FB3-8B68-F5313FB7DC79}" dt="2023-04-06T03:52:41.549" v="147" actId="20577"/>
        <pc:sldMkLst>
          <pc:docMk/>
          <pc:sldMk cId="4018458971" sldId="288"/>
        </pc:sldMkLst>
        <pc:spChg chg="mod">
          <ac:chgData name="Ray, Sandip (Cognizant)" userId="5f7625ad-98d9-4890-9d14-c521d7d0e727" providerId="ADAL" clId="{C2AB7451-CC97-4FB3-8B68-F5313FB7DC79}" dt="2023-04-06T03:52:41.549" v="147" actId="20577"/>
          <ac:spMkLst>
            <pc:docMk/>
            <pc:sldMk cId="4018458971" sldId="288"/>
            <ac:spMk id="10" creationId="{00000000-0000-0000-0000-000000000000}"/>
          </ac:spMkLst>
        </pc:spChg>
      </pc:sldChg>
      <pc:sldChg chg="modSp mod">
        <pc:chgData name="Ray, Sandip (Cognizant)" userId="5f7625ad-98d9-4890-9d14-c521d7d0e727" providerId="ADAL" clId="{C2AB7451-CC97-4FB3-8B68-F5313FB7DC79}" dt="2023-04-06T03:56:47.733" v="149" actId="20577"/>
        <pc:sldMkLst>
          <pc:docMk/>
          <pc:sldMk cId="1223559503" sldId="291"/>
        </pc:sldMkLst>
        <pc:spChg chg="mod">
          <ac:chgData name="Ray, Sandip (Cognizant)" userId="5f7625ad-98d9-4890-9d14-c521d7d0e727" providerId="ADAL" clId="{C2AB7451-CC97-4FB3-8B68-F5313FB7DC79}" dt="2023-04-06T03:56:47.733" v="149" actId="20577"/>
          <ac:spMkLst>
            <pc:docMk/>
            <pc:sldMk cId="1223559503" sldId="291"/>
            <ac:spMk id="10" creationId="{00000000-0000-0000-0000-000000000000}"/>
          </ac:spMkLst>
        </pc:spChg>
      </pc:sldChg>
      <pc:sldChg chg="modSp mod">
        <pc:chgData name="Ray, Sandip (Cognizant)" userId="5f7625ad-98d9-4890-9d14-c521d7d0e727" providerId="ADAL" clId="{C2AB7451-CC97-4FB3-8B68-F5313FB7DC79}" dt="2023-04-06T04:09:00.980" v="256" actId="20577"/>
        <pc:sldMkLst>
          <pc:docMk/>
          <pc:sldMk cId="785725705" sldId="292"/>
        </pc:sldMkLst>
        <pc:spChg chg="mod">
          <ac:chgData name="Ray, Sandip (Cognizant)" userId="5f7625ad-98d9-4890-9d14-c521d7d0e727" providerId="ADAL" clId="{C2AB7451-CC97-4FB3-8B68-F5313FB7DC79}" dt="2023-04-06T04:09:00.980" v="256" actId="20577"/>
          <ac:spMkLst>
            <pc:docMk/>
            <pc:sldMk cId="785725705" sldId="292"/>
            <ac:spMk id="10" creationId="{00000000-0000-0000-0000-000000000000}"/>
          </ac:spMkLst>
        </pc:spChg>
      </pc:sldChg>
      <pc:sldChg chg="modSp mod">
        <pc:chgData name="Ray, Sandip (Cognizant)" userId="5f7625ad-98d9-4890-9d14-c521d7d0e727" providerId="ADAL" clId="{C2AB7451-CC97-4FB3-8B68-F5313FB7DC79}" dt="2023-04-06T03:55:08.024" v="148" actId="6549"/>
        <pc:sldMkLst>
          <pc:docMk/>
          <pc:sldMk cId="1456905060" sldId="293"/>
        </pc:sldMkLst>
        <pc:spChg chg="mod">
          <ac:chgData name="Ray, Sandip (Cognizant)" userId="5f7625ad-98d9-4890-9d14-c521d7d0e727" providerId="ADAL" clId="{C2AB7451-CC97-4FB3-8B68-F5313FB7DC79}" dt="2023-04-06T03:55:08.024" v="148" actId="6549"/>
          <ac:spMkLst>
            <pc:docMk/>
            <pc:sldMk cId="1456905060" sldId="293"/>
            <ac:spMk id="10" creationId="{00000000-0000-0000-0000-000000000000}"/>
          </ac:spMkLst>
        </pc:spChg>
      </pc:sldChg>
    </pc:docChg>
  </pc:docChgLst>
  <pc:docChgLst>
    <pc:chgData name="Kumar, Harendra (Cognizant)" userId="8b8433c2-3ce6-4e38-9e1b-c8afb18e9057" providerId="ADAL" clId="{9C4CD99B-EF1B-4C81-94B0-0A1924216EBF}"/>
    <pc:docChg chg="undo custSel addSld delSld modSld sldOrd addSection delSection">
      <pc:chgData name="Kumar, Harendra (Cognizant)" userId="8b8433c2-3ce6-4e38-9e1b-c8afb18e9057" providerId="ADAL" clId="{9C4CD99B-EF1B-4C81-94B0-0A1924216EBF}" dt="2023-04-03T10:14:33.691" v="8675" actId="1035"/>
      <pc:docMkLst>
        <pc:docMk/>
      </pc:docMkLst>
      <pc:sldChg chg="addSp delSp modSp mod">
        <pc:chgData name="Kumar, Harendra (Cognizant)" userId="8b8433c2-3ce6-4e38-9e1b-c8afb18e9057" providerId="ADAL" clId="{9C4CD99B-EF1B-4C81-94B0-0A1924216EBF}" dt="2023-04-03T07:22:34.979" v="3882" actId="1037"/>
        <pc:sldMkLst>
          <pc:docMk/>
          <pc:sldMk cId="0" sldId="256"/>
        </pc:sldMkLst>
        <pc:spChg chg="del mod">
          <ac:chgData name="Kumar, Harendra (Cognizant)" userId="8b8433c2-3ce6-4e38-9e1b-c8afb18e9057" providerId="ADAL" clId="{9C4CD99B-EF1B-4C81-94B0-0A1924216EBF}" dt="2023-04-03T05:55:28.094" v="18" actId="12084"/>
          <ac:spMkLst>
            <pc:docMk/>
            <pc:sldMk cId="0" sldId="256"/>
            <ac:spMk id="2" creationId="{00000000-0000-0000-0000-000000000000}"/>
          </ac:spMkLst>
        </pc:spChg>
        <pc:spChg chg="mod">
          <ac:chgData name="Kumar, Harendra (Cognizant)" userId="8b8433c2-3ce6-4e38-9e1b-c8afb18e9057" providerId="ADAL" clId="{9C4CD99B-EF1B-4C81-94B0-0A1924216EBF}" dt="2023-04-03T07:22:34.979" v="3882" actId="1037"/>
          <ac:spMkLst>
            <pc:docMk/>
            <pc:sldMk cId="0" sldId="256"/>
            <ac:spMk id="3" creationId="{00000000-0000-0000-0000-000000000000}"/>
          </ac:spMkLst>
        </pc:spChg>
        <pc:graphicFrameChg chg="add mod">
          <ac:chgData name="Kumar, Harendra (Cognizant)" userId="8b8433c2-3ce6-4e38-9e1b-c8afb18e9057" providerId="ADAL" clId="{9C4CD99B-EF1B-4C81-94B0-0A1924216EBF}" dt="2023-04-03T07:22:25.842" v="3873" actId="12100"/>
          <ac:graphicFrameMkLst>
            <pc:docMk/>
            <pc:sldMk cId="0" sldId="256"/>
            <ac:graphicFrameMk id="6" creationId="{226DC635-E9B3-0133-0548-37B556605D82}"/>
          </ac:graphicFrameMkLst>
        </pc:graphicFrameChg>
      </pc:sldChg>
      <pc:sldChg chg="addSp delSp modSp mod">
        <pc:chgData name="Kumar, Harendra (Cognizant)" userId="8b8433c2-3ce6-4e38-9e1b-c8afb18e9057" providerId="ADAL" clId="{9C4CD99B-EF1B-4C81-94B0-0A1924216EBF}" dt="2023-04-03T09:52:43.219" v="7266" actId="2"/>
        <pc:sldMkLst>
          <pc:docMk/>
          <pc:sldMk cId="0" sldId="258"/>
        </pc:sldMkLst>
        <pc:spChg chg="mod">
          <ac:chgData name="Kumar, Harendra (Cognizant)" userId="8b8433c2-3ce6-4e38-9e1b-c8afb18e9057" providerId="ADAL" clId="{9C4CD99B-EF1B-4C81-94B0-0A1924216EBF}" dt="2023-04-03T07:17:59.233" v="3847" actId="255"/>
          <ac:spMkLst>
            <pc:docMk/>
            <pc:sldMk cId="0" sldId="258"/>
            <ac:spMk id="2" creationId="{00000000-0000-0000-0000-000000000000}"/>
          </ac:spMkLst>
        </pc:spChg>
        <pc:spChg chg="del mod">
          <ac:chgData name="Kumar, Harendra (Cognizant)" userId="8b8433c2-3ce6-4e38-9e1b-c8afb18e9057" providerId="ADAL" clId="{9C4CD99B-EF1B-4C81-94B0-0A1924216EBF}" dt="2023-04-03T06:39:27.761" v="1746" actId="21"/>
          <ac:spMkLst>
            <pc:docMk/>
            <pc:sldMk cId="0" sldId="258"/>
            <ac:spMk id="4" creationId="{00000000-0000-0000-0000-000000000000}"/>
          </ac:spMkLst>
        </pc:spChg>
        <pc:spChg chg="mod">
          <ac:chgData name="Kumar, Harendra (Cognizant)" userId="8b8433c2-3ce6-4e38-9e1b-c8afb18e9057" providerId="ADAL" clId="{9C4CD99B-EF1B-4C81-94B0-0A1924216EBF}" dt="2023-04-03T09:52:41.695" v="7265" actId="2"/>
          <ac:spMkLst>
            <pc:docMk/>
            <pc:sldMk cId="0" sldId="258"/>
            <ac:spMk id="5" creationId="{00000000-0000-0000-0000-000000000000}"/>
          </ac:spMkLst>
        </pc:spChg>
        <pc:spChg chg="del">
          <ac:chgData name="Kumar, Harendra (Cognizant)" userId="8b8433c2-3ce6-4e38-9e1b-c8afb18e9057" providerId="ADAL" clId="{9C4CD99B-EF1B-4C81-94B0-0A1924216EBF}" dt="2023-04-03T06:39:11.928" v="1740" actId="478"/>
          <ac:spMkLst>
            <pc:docMk/>
            <pc:sldMk cId="0" sldId="258"/>
            <ac:spMk id="7" creationId="{00000000-0000-0000-0000-000000000000}"/>
          </ac:spMkLst>
        </pc:spChg>
        <pc:spChg chg="del">
          <ac:chgData name="Kumar, Harendra (Cognizant)" userId="8b8433c2-3ce6-4e38-9e1b-c8afb18e9057" providerId="ADAL" clId="{9C4CD99B-EF1B-4C81-94B0-0A1924216EBF}" dt="2023-04-03T06:39:09.787" v="1739" actId="478"/>
          <ac:spMkLst>
            <pc:docMk/>
            <pc:sldMk cId="0" sldId="258"/>
            <ac:spMk id="8" creationId="{00000000-0000-0000-0000-000000000000}"/>
          </ac:spMkLst>
        </pc:spChg>
        <pc:spChg chg="add mod">
          <ac:chgData name="Kumar, Harendra (Cognizant)" userId="8b8433c2-3ce6-4e38-9e1b-c8afb18e9057" providerId="ADAL" clId="{9C4CD99B-EF1B-4C81-94B0-0A1924216EBF}" dt="2023-04-03T09:52:43.219" v="7266" actId="2"/>
          <ac:spMkLst>
            <pc:docMk/>
            <pc:sldMk cId="0" sldId="258"/>
            <ac:spMk id="9" creationId="{E2B73E12-784C-7F90-DA48-6D0006E2601C}"/>
          </ac:spMkLst>
        </pc:spChg>
        <pc:picChg chg="add mod">
          <ac:chgData name="Kumar, Harendra (Cognizant)" userId="8b8433c2-3ce6-4e38-9e1b-c8afb18e9057" providerId="ADAL" clId="{9C4CD99B-EF1B-4C81-94B0-0A1924216EBF}" dt="2023-04-03T07:21:03.506" v="3870" actId="14100"/>
          <ac:picMkLst>
            <pc:docMk/>
            <pc:sldMk cId="0" sldId="258"/>
            <ac:picMk id="6" creationId="{7F0752E5-7035-0C32-C92B-70020742F100}"/>
          </ac:picMkLst>
        </pc:picChg>
        <pc:picChg chg="add mod">
          <ac:chgData name="Kumar, Harendra (Cognizant)" userId="8b8433c2-3ce6-4e38-9e1b-c8afb18e9057" providerId="ADAL" clId="{9C4CD99B-EF1B-4C81-94B0-0A1924216EBF}" dt="2023-04-03T07:20:50.567" v="3868" actId="14100"/>
          <ac:picMkLst>
            <pc:docMk/>
            <pc:sldMk cId="0" sldId="258"/>
            <ac:picMk id="11" creationId="{FEB3C8A0-8B7A-23A2-EC4D-3EEE1C72A435}"/>
          </ac:picMkLst>
        </pc:picChg>
      </pc:sldChg>
      <pc:sldChg chg="addSp delSp modSp mod">
        <pc:chgData name="Kumar, Harendra (Cognizant)" userId="8b8433c2-3ce6-4e38-9e1b-c8afb18e9057" providerId="ADAL" clId="{9C4CD99B-EF1B-4C81-94B0-0A1924216EBF}" dt="2023-04-03T09:54:11.475" v="7276" actId="2711"/>
        <pc:sldMkLst>
          <pc:docMk/>
          <pc:sldMk cId="0" sldId="260"/>
        </pc:sldMkLst>
        <pc:spChg chg="del">
          <ac:chgData name="Kumar, Harendra (Cognizant)" userId="8b8433c2-3ce6-4e38-9e1b-c8afb18e9057" providerId="ADAL" clId="{9C4CD99B-EF1B-4C81-94B0-0A1924216EBF}" dt="2023-04-03T06:54:56.237" v="2383" actId="478"/>
          <ac:spMkLst>
            <pc:docMk/>
            <pc:sldMk cId="0" sldId="260"/>
            <ac:spMk id="2" creationId="{00000000-0000-0000-0000-000000000000}"/>
          </ac:spMkLst>
        </pc:spChg>
        <pc:spChg chg="del">
          <ac:chgData name="Kumar, Harendra (Cognizant)" userId="8b8433c2-3ce6-4e38-9e1b-c8afb18e9057" providerId="ADAL" clId="{9C4CD99B-EF1B-4C81-94B0-0A1924216EBF}" dt="2023-04-03T06:54:54.953" v="2382" actId="478"/>
          <ac:spMkLst>
            <pc:docMk/>
            <pc:sldMk cId="0" sldId="260"/>
            <ac:spMk id="3" creationId="{00000000-0000-0000-0000-000000000000}"/>
          </ac:spMkLst>
        </pc:spChg>
        <pc:spChg chg="add mod">
          <ac:chgData name="Kumar, Harendra (Cognizant)" userId="8b8433c2-3ce6-4e38-9e1b-c8afb18e9057" providerId="ADAL" clId="{9C4CD99B-EF1B-4C81-94B0-0A1924216EBF}" dt="2023-04-03T09:54:11.475" v="7276" actId="2711"/>
          <ac:spMkLst>
            <pc:docMk/>
            <pc:sldMk cId="0" sldId="260"/>
            <ac:spMk id="4" creationId="{93A0F582-DCEC-D980-FFA8-A6F1ED88539A}"/>
          </ac:spMkLst>
        </pc:spChg>
        <pc:spChg chg="del mod">
          <ac:chgData name="Kumar, Harendra (Cognizant)" userId="8b8433c2-3ce6-4e38-9e1b-c8afb18e9057" providerId="ADAL" clId="{9C4CD99B-EF1B-4C81-94B0-0A1924216EBF}" dt="2023-04-03T06:54:57.808" v="2385" actId="478"/>
          <ac:spMkLst>
            <pc:docMk/>
            <pc:sldMk cId="0" sldId="260"/>
            <ac:spMk id="5" creationId="{00000000-0000-0000-0000-000000000000}"/>
          </ac:spMkLst>
        </pc:spChg>
        <pc:spChg chg="add mod">
          <ac:chgData name="Kumar, Harendra (Cognizant)" userId="8b8433c2-3ce6-4e38-9e1b-c8afb18e9057" providerId="ADAL" clId="{9C4CD99B-EF1B-4C81-94B0-0A1924216EBF}" dt="2023-04-03T09:53:42.213" v="7275" actId="2711"/>
          <ac:spMkLst>
            <pc:docMk/>
            <pc:sldMk cId="0" sldId="260"/>
            <ac:spMk id="6" creationId="{6F1A71D4-B0E2-03B4-6EE7-DB07A3C27BD4}"/>
          </ac:spMkLst>
        </pc:spChg>
        <pc:spChg chg="del mod">
          <ac:chgData name="Kumar, Harendra (Cognizant)" userId="8b8433c2-3ce6-4e38-9e1b-c8afb18e9057" providerId="ADAL" clId="{9C4CD99B-EF1B-4C81-94B0-0A1924216EBF}" dt="2023-04-03T06:54:53.249" v="2381" actId="478"/>
          <ac:spMkLst>
            <pc:docMk/>
            <pc:sldMk cId="0" sldId="260"/>
            <ac:spMk id="7" creationId="{00000000-0000-0000-0000-000000000000}"/>
          </ac:spMkLst>
        </pc:spChg>
      </pc:sldChg>
      <pc:sldChg chg="modSp del">
        <pc:chgData name="Kumar, Harendra (Cognizant)" userId="8b8433c2-3ce6-4e38-9e1b-c8afb18e9057" providerId="ADAL" clId="{9C4CD99B-EF1B-4C81-94B0-0A1924216EBF}" dt="2023-04-03T07:22:56.532" v="3883" actId="47"/>
        <pc:sldMkLst>
          <pc:docMk/>
          <pc:sldMk cId="0" sldId="269"/>
        </pc:sldMkLst>
        <pc:spChg chg="mod">
          <ac:chgData name="Kumar, Harendra (Cognizant)" userId="8b8433c2-3ce6-4e38-9e1b-c8afb18e9057" providerId="ADAL" clId="{9C4CD99B-EF1B-4C81-94B0-0A1924216EBF}" dt="2023-04-03T05:56:19.037" v="24"/>
          <ac:spMkLst>
            <pc:docMk/>
            <pc:sldMk cId="0" sldId="269"/>
            <ac:spMk id="14" creationId="{00000000-0000-0000-0000-000000000000}"/>
          </ac:spMkLst>
        </pc:spChg>
        <pc:spChg chg="mod">
          <ac:chgData name="Kumar, Harendra (Cognizant)" userId="8b8433c2-3ce6-4e38-9e1b-c8afb18e9057" providerId="ADAL" clId="{9C4CD99B-EF1B-4C81-94B0-0A1924216EBF}" dt="2023-04-03T05:56:19.037" v="24"/>
          <ac:spMkLst>
            <pc:docMk/>
            <pc:sldMk cId="0" sldId="269"/>
            <ac:spMk id="15" creationId="{00000000-0000-0000-0000-000000000000}"/>
          </ac:spMkLst>
        </pc:spChg>
        <pc:spChg chg="mod">
          <ac:chgData name="Kumar, Harendra (Cognizant)" userId="8b8433c2-3ce6-4e38-9e1b-c8afb18e9057" providerId="ADAL" clId="{9C4CD99B-EF1B-4C81-94B0-0A1924216EBF}" dt="2023-04-03T05:56:19.037" v="24"/>
          <ac:spMkLst>
            <pc:docMk/>
            <pc:sldMk cId="0" sldId="269"/>
            <ac:spMk id="16" creationId="{00000000-0000-0000-0000-000000000000}"/>
          </ac:spMkLst>
        </pc:spChg>
      </pc:sldChg>
      <pc:sldChg chg="del">
        <pc:chgData name="Kumar, Harendra (Cognizant)" userId="8b8433c2-3ce6-4e38-9e1b-c8afb18e9057" providerId="ADAL" clId="{9C4CD99B-EF1B-4C81-94B0-0A1924216EBF}" dt="2023-04-03T07:22:56.532" v="3883" actId="47"/>
        <pc:sldMkLst>
          <pc:docMk/>
          <pc:sldMk cId="0" sldId="270"/>
        </pc:sldMkLst>
      </pc:sldChg>
      <pc:sldChg chg="del">
        <pc:chgData name="Kumar, Harendra (Cognizant)" userId="8b8433c2-3ce6-4e38-9e1b-c8afb18e9057" providerId="ADAL" clId="{9C4CD99B-EF1B-4C81-94B0-0A1924216EBF}" dt="2023-04-03T07:22:56.532" v="3883" actId="47"/>
        <pc:sldMkLst>
          <pc:docMk/>
          <pc:sldMk cId="0" sldId="275"/>
        </pc:sldMkLst>
      </pc:sldChg>
      <pc:sldChg chg="del">
        <pc:chgData name="Kumar, Harendra (Cognizant)" userId="8b8433c2-3ce6-4e38-9e1b-c8afb18e9057" providerId="ADAL" clId="{9C4CD99B-EF1B-4C81-94B0-0A1924216EBF}" dt="2023-04-03T07:22:56.532" v="3883" actId="47"/>
        <pc:sldMkLst>
          <pc:docMk/>
          <pc:sldMk cId="3766500295" sldId="276"/>
        </pc:sldMkLst>
      </pc:sldChg>
      <pc:sldChg chg="del">
        <pc:chgData name="Kumar, Harendra (Cognizant)" userId="8b8433c2-3ce6-4e38-9e1b-c8afb18e9057" providerId="ADAL" clId="{9C4CD99B-EF1B-4C81-94B0-0A1924216EBF}" dt="2023-04-03T07:22:56.532" v="3883" actId="47"/>
        <pc:sldMkLst>
          <pc:docMk/>
          <pc:sldMk cId="3958584192" sldId="277"/>
        </pc:sldMkLst>
      </pc:sldChg>
      <pc:sldChg chg="modSp del">
        <pc:chgData name="Kumar, Harendra (Cognizant)" userId="8b8433c2-3ce6-4e38-9e1b-c8afb18e9057" providerId="ADAL" clId="{9C4CD99B-EF1B-4C81-94B0-0A1924216EBF}" dt="2023-04-03T07:22:56.532" v="3883" actId="47"/>
        <pc:sldMkLst>
          <pc:docMk/>
          <pc:sldMk cId="3888009725" sldId="278"/>
        </pc:sldMkLst>
        <pc:spChg chg="mod">
          <ac:chgData name="Kumar, Harendra (Cognizant)" userId="8b8433c2-3ce6-4e38-9e1b-c8afb18e9057" providerId="ADAL" clId="{9C4CD99B-EF1B-4C81-94B0-0A1924216EBF}" dt="2023-04-03T05:56:19.037" v="24"/>
          <ac:spMkLst>
            <pc:docMk/>
            <pc:sldMk cId="3888009725" sldId="278"/>
            <ac:spMk id="25" creationId="{00000000-0000-0000-0000-000000000000}"/>
          </ac:spMkLst>
        </pc:spChg>
      </pc:sldChg>
      <pc:sldChg chg="modSp del">
        <pc:chgData name="Kumar, Harendra (Cognizant)" userId="8b8433c2-3ce6-4e38-9e1b-c8afb18e9057" providerId="ADAL" clId="{9C4CD99B-EF1B-4C81-94B0-0A1924216EBF}" dt="2023-04-03T07:22:56.532" v="3883" actId="47"/>
        <pc:sldMkLst>
          <pc:docMk/>
          <pc:sldMk cId="1415307865" sldId="279"/>
        </pc:sldMkLst>
        <pc:spChg chg="mod">
          <ac:chgData name="Kumar, Harendra (Cognizant)" userId="8b8433c2-3ce6-4e38-9e1b-c8afb18e9057" providerId="ADAL" clId="{9C4CD99B-EF1B-4C81-94B0-0A1924216EBF}" dt="2023-04-03T05:56:19.037" v="24"/>
          <ac:spMkLst>
            <pc:docMk/>
            <pc:sldMk cId="1415307865" sldId="279"/>
            <ac:spMk id="13" creationId="{00000000-0000-0000-0000-000000000000}"/>
          </ac:spMkLst>
        </pc:spChg>
      </pc:sldChg>
      <pc:sldChg chg="modSp del">
        <pc:chgData name="Kumar, Harendra (Cognizant)" userId="8b8433c2-3ce6-4e38-9e1b-c8afb18e9057" providerId="ADAL" clId="{9C4CD99B-EF1B-4C81-94B0-0A1924216EBF}" dt="2023-04-03T07:22:56.532" v="3883" actId="47"/>
        <pc:sldMkLst>
          <pc:docMk/>
          <pc:sldMk cId="299004302" sldId="280"/>
        </pc:sldMkLst>
        <pc:spChg chg="mod">
          <ac:chgData name="Kumar, Harendra (Cognizant)" userId="8b8433c2-3ce6-4e38-9e1b-c8afb18e9057" providerId="ADAL" clId="{9C4CD99B-EF1B-4C81-94B0-0A1924216EBF}" dt="2023-04-03T05:56:19.037" v="24"/>
          <ac:spMkLst>
            <pc:docMk/>
            <pc:sldMk cId="299004302" sldId="280"/>
            <ac:spMk id="21" creationId="{00000000-0000-0000-0000-000000000000}"/>
          </ac:spMkLst>
        </pc:spChg>
      </pc:sldChg>
      <pc:sldChg chg="del">
        <pc:chgData name="Kumar, Harendra (Cognizant)" userId="8b8433c2-3ce6-4e38-9e1b-c8afb18e9057" providerId="ADAL" clId="{9C4CD99B-EF1B-4C81-94B0-0A1924216EBF}" dt="2023-04-03T07:22:56.532" v="3883" actId="47"/>
        <pc:sldMkLst>
          <pc:docMk/>
          <pc:sldMk cId="3040225914" sldId="281"/>
        </pc:sldMkLst>
      </pc:sldChg>
      <pc:sldChg chg="del">
        <pc:chgData name="Kumar, Harendra (Cognizant)" userId="8b8433c2-3ce6-4e38-9e1b-c8afb18e9057" providerId="ADAL" clId="{9C4CD99B-EF1B-4C81-94B0-0A1924216EBF}" dt="2023-04-03T07:22:56.532" v="3883" actId="47"/>
        <pc:sldMkLst>
          <pc:docMk/>
          <pc:sldMk cId="2805173323" sldId="282"/>
        </pc:sldMkLst>
      </pc:sldChg>
      <pc:sldChg chg="del">
        <pc:chgData name="Kumar, Harendra (Cognizant)" userId="8b8433c2-3ce6-4e38-9e1b-c8afb18e9057" providerId="ADAL" clId="{9C4CD99B-EF1B-4C81-94B0-0A1924216EBF}" dt="2023-04-03T07:22:56.532" v="3883" actId="47"/>
        <pc:sldMkLst>
          <pc:docMk/>
          <pc:sldMk cId="2680098498" sldId="283"/>
        </pc:sldMkLst>
      </pc:sldChg>
      <pc:sldChg chg="addSp delSp modSp mod">
        <pc:chgData name="Kumar, Harendra (Cognizant)" userId="8b8433c2-3ce6-4e38-9e1b-c8afb18e9057" providerId="ADAL" clId="{9C4CD99B-EF1B-4C81-94B0-0A1924216EBF}" dt="2023-04-03T07:24:11.475" v="3885" actId="207"/>
        <pc:sldMkLst>
          <pc:docMk/>
          <pc:sldMk cId="4047161330" sldId="286"/>
        </pc:sldMkLst>
        <pc:spChg chg="add del mod">
          <ac:chgData name="Kumar, Harendra (Cognizant)" userId="8b8433c2-3ce6-4e38-9e1b-c8afb18e9057" providerId="ADAL" clId="{9C4CD99B-EF1B-4C81-94B0-0A1924216EBF}" dt="2023-04-03T06:34:01.733" v="1679" actId="767"/>
          <ac:spMkLst>
            <pc:docMk/>
            <pc:sldMk cId="4047161330" sldId="286"/>
            <ac:spMk id="4" creationId="{A412336A-1D81-041F-9B56-742FB28DC2EE}"/>
          </ac:spMkLst>
        </pc:spChg>
        <pc:spChg chg="mod">
          <ac:chgData name="Kumar, Harendra (Cognizant)" userId="8b8433c2-3ce6-4e38-9e1b-c8afb18e9057" providerId="ADAL" clId="{9C4CD99B-EF1B-4C81-94B0-0A1924216EBF}" dt="2023-04-03T06:36:10.730" v="1694" actId="21"/>
          <ac:spMkLst>
            <pc:docMk/>
            <pc:sldMk cId="4047161330" sldId="286"/>
            <ac:spMk id="10" creationId="{00000000-0000-0000-0000-000000000000}"/>
          </ac:spMkLst>
        </pc:spChg>
        <pc:spChg chg="del">
          <ac:chgData name="Kumar, Harendra (Cognizant)" userId="8b8433c2-3ce6-4e38-9e1b-c8afb18e9057" providerId="ADAL" clId="{9C4CD99B-EF1B-4C81-94B0-0A1924216EBF}" dt="2023-04-03T05:55:53.265" v="22" actId="478"/>
          <ac:spMkLst>
            <pc:docMk/>
            <pc:sldMk cId="4047161330" sldId="286"/>
            <ac:spMk id="15" creationId="{00000000-0000-0000-0000-000000000000}"/>
          </ac:spMkLst>
        </pc:spChg>
        <pc:spChg chg="del">
          <ac:chgData name="Kumar, Harendra (Cognizant)" userId="8b8433c2-3ce6-4e38-9e1b-c8afb18e9057" providerId="ADAL" clId="{9C4CD99B-EF1B-4C81-94B0-0A1924216EBF}" dt="2023-04-03T05:55:56.104" v="23" actId="478"/>
          <ac:spMkLst>
            <pc:docMk/>
            <pc:sldMk cId="4047161330" sldId="286"/>
            <ac:spMk id="16" creationId="{00000000-0000-0000-0000-000000000000}"/>
          </ac:spMkLst>
        </pc:spChg>
        <pc:spChg chg="mod">
          <ac:chgData name="Kumar, Harendra (Cognizant)" userId="8b8433c2-3ce6-4e38-9e1b-c8afb18e9057" providerId="ADAL" clId="{9C4CD99B-EF1B-4C81-94B0-0A1924216EBF}" dt="2023-04-03T07:24:11.475" v="3885" actId="207"/>
          <ac:spMkLst>
            <pc:docMk/>
            <pc:sldMk cId="4047161330" sldId="286"/>
            <ac:spMk id="17" creationId="{00000000-0000-0000-0000-000000000000}"/>
          </ac:spMkLst>
        </pc:spChg>
        <pc:spChg chg="add mod">
          <ac:chgData name="Kumar, Harendra (Cognizant)" userId="8b8433c2-3ce6-4e38-9e1b-c8afb18e9057" providerId="ADAL" clId="{9C4CD99B-EF1B-4C81-94B0-0A1924216EBF}" dt="2023-04-03T06:37:59.503" v="1718" actId="14100"/>
          <ac:spMkLst>
            <pc:docMk/>
            <pc:sldMk cId="4047161330" sldId="286"/>
            <ac:spMk id="22" creationId="{2C359A52-6812-58BA-7F74-5756C76E8AAB}"/>
          </ac:spMkLst>
        </pc:spChg>
        <pc:grpChg chg="del">
          <ac:chgData name="Kumar, Harendra (Cognizant)" userId="8b8433c2-3ce6-4e38-9e1b-c8afb18e9057" providerId="ADAL" clId="{9C4CD99B-EF1B-4C81-94B0-0A1924216EBF}" dt="2023-04-03T05:55:50.662" v="21" actId="478"/>
          <ac:grpSpMkLst>
            <pc:docMk/>
            <pc:sldMk cId="4047161330" sldId="286"/>
            <ac:grpSpMk id="3" creationId="{00000000-0000-0000-0000-000000000000}"/>
          </ac:grpSpMkLst>
        </pc:grpChg>
        <pc:grpChg chg="del">
          <ac:chgData name="Kumar, Harendra (Cognizant)" userId="8b8433c2-3ce6-4e38-9e1b-c8afb18e9057" providerId="ADAL" clId="{9C4CD99B-EF1B-4C81-94B0-0A1924216EBF}" dt="2023-04-03T05:55:42.479" v="19" actId="478"/>
          <ac:grpSpMkLst>
            <pc:docMk/>
            <pc:sldMk cId="4047161330" sldId="286"/>
            <ac:grpSpMk id="6" creationId="{00000000-0000-0000-0000-000000000000}"/>
          </ac:grpSpMkLst>
        </pc:grpChg>
        <pc:grpChg chg="del">
          <ac:chgData name="Kumar, Harendra (Cognizant)" userId="8b8433c2-3ce6-4e38-9e1b-c8afb18e9057" providerId="ADAL" clId="{9C4CD99B-EF1B-4C81-94B0-0A1924216EBF}" dt="2023-04-03T05:55:48.650" v="20" actId="478"/>
          <ac:grpSpMkLst>
            <pc:docMk/>
            <pc:sldMk cId="4047161330" sldId="286"/>
            <ac:grpSpMk id="19" creationId="{00000000-0000-0000-0000-000000000000}"/>
          </ac:grpSpMkLst>
        </pc:grpChg>
        <pc:picChg chg="add del mod">
          <ac:chgData name="Kumar, Harendra (Cognizant)" userId="8b8433c2-3ce6-4e38-9e1b-c8afb18e9057" providerId="ADAL" clId="{9C4CD99B-EF1B-4C81-94B0-0A1924216EBF}" dt="2023-04-03T06:34:00.625" v="1677" actId="22"/>
          <ac:picMkLst>
            <pc:docMk/>
            <pc:sldMk cId="4047161330" sldId="286"/>
            <ac:picMk id="7" creationId="{4BDB3BD7-FCAC-998F-2189-4D4512E8B244}"/>
          </ac:picMkLst>
        </pc:picChg>
        <pc:picChg chg="add mod">
          <ac:chgData name="Kumar, Harendra (Cognizant)" userId="8b8433c2-3ce6-4e38-9e1b-c8afb18e9057" providerId="ADAL" clId="{9C4CD99B-EF1B-4C81-94B0-0A1924216EBF}" dt="2023-04-03T06:37:37.142" v="1715" actId="14100"/>
          <ac:picMkLst>
            <pc:docMk/>
            <pc:sldMk cId="4047161330" sldId="286"/>
            <ac:picMk id="9" creationId="{2720219B-D876-535C-5076-9CD15E0C9272}"/>
          </ac:picMkLst>
        </pc:picChg>
      </pc:sldChg>
      <pc:sldChg chg="modSp del">
        <pc:chgData name="Kumar, Harendra (Cognizant)" userId="8b8433c2-3ce6-4e38-9e1b-c8afb18e9057" providerId="ADAL" clId="{9C4CD99B-EF1B-4C81-94B0-0A1924216EBF}" dt="2023-04-03T07:22:56.532" v="3883" actId="47"/>
        <pc:sldMkLst>
          <pc:docMk/>
          <pc:sldMk cId="1522341275" sldId="287"/>
        </pc:sldMkLst>
        <pc:spChg chg="mod">
          <ac:chgData name="Kumar, Harendra (Cognizant)" userId="8b8433c2-3ce6-4e38-9e1b-c8afb18e9057" providerId="ADAL" clId="{9C4CD99B-EF1B-4C81-94B0-0A1924216EBF}" dt="2023-04-03T05:56:19.037" v="24"/>
          <ac:spMkLst>
            <pc:docMk/>
            <pc:sldMk cId="1522341275" sldId="287"/>
            <ac:spMk id="19" creationId="{00000000-0000-0000-0000-000000000000}"/>
          </ac:spMkLst>
        </pc:spChg>
      </pc:sldChg>
      <pc:sldChg chg="addSp delSp modSp add mod">
        <pc:chgData name="Kumar, Harendra (Cognizant)" userId="8b8433c2-3ce6-4e38-9e1b-c8afb18e9057" providerId="ADAL" clId="{9C4CD99B-EF1B-4C81-94B0-0A1924216EBF}" dt="2023-04-03T10:03:39.898" v="7844" actId="14100"/>
        <pc:sldMkLst>
          <pc:docMk/>
          <pc:sldMk cId="1704172639" sldId="287"/>
        </pc:sldMkLst>
        <pc:spChg chg="add del mod">
          <ac:chgData name="Kumar, Harendra (Cognizant)" userId="8b8433c2-3ce6-4e38-9e1b-c8afb18e9057" providerId="ADAL" clId="{9C4CD99B-EF1B-4C81-94B0-0A1924216EBF}" dt="2023-04-03T07:59:02.079" v="4283"/>
          <ac:spMkLst>
            <pc:docMk/>
            <pc:sldMk cId="1704172639" sldId="287"/>
            <ac:spMk id="8" creationId="{BC64A90C-8B92-0B87-54E9-00E89581B42F}"/>
          </ac:spMkLst>
        </pc:spChg>
        <pc:spChg chg="mod">
          <ac:chgData name="Kumar, Harendra (Cognizant)" userId="8b8433c2-3ce6-4e38-9e1b-c8afb18e9057" providerId="ADAL" clId="{9C4CD99B-EF1B-4C81-94B0-0A1924216EBF}" dt="2023-04-03T10:03:21.279" v="7838" actId="1036"/>
          <ac:spMkLst>
            <pc:docMk/>
            <pc:sldMk cId="1704172639" sldId="287"/>
            <ac:spMk id="10" creationId="{00000000-0000-0000-0000-000000000000}"/>
          </ac:spMkLst>
        </pc:spChg>
        <pc:spChg chg="add mod">
          <ac:chgData name="Kumar, Harendra (Cognizant)" userId="8b8433c2-3ce6-4e38-9e1b-c8afb18e9057" providerId="ADAL" clId="{9C4CD99B-EF1B-4C81-94B0-0A1924216EBF}" dt="2023-04-03T10:02:09.227" v="7721" actId="1037"/>
          <ac:spMkLst>
            <pc:docMk/>
            <pc:sldMk cId="1704172639" sldId="287"/>
            <ac:spMk id="13" creationId="{EFA37FE9-227B-4C1C-6280-8E2D16CFFD48}"/>
          </ac:spMkLst>
        </pc:spChg>
        <pc:spChg chg="mod">
          <ac:chgData name="Kumar, Harendra (Cognizant)" userId="8b8433c2-3ce6-4e38-9e1b-c8afb18e9057" providerId="ADAL" clId="{9C4CD99B-EF1B-4C81-94B0-0A1924216EBF}" dt="2023-04-03T10:03:16.187" v="7837" actId="20577"/>
          <ac:spMkLst>
            <pc:docMk/>
            <pc:sldMk cId="1704172639" sldId="287"/>
            <ac:spMk id="17" creationId="{00000000-0000-0000-0000-000000000000}"/>
          </ac:spMkLst>
        </pc:spChg>
        <pc:spChg chg="del mod">
          <ac:chgData name="Kumar, Harendra (Cognizant)" userId="8b8433c2-3ce6-4e38-9e1b-c8afb18e9057" providerId="ADAL" clId="{9C4CD99B-EF1B-4C81-94B0-0A1924216EBF}" dt="2023-04-03T08:06:30.934" v="4562" actId="21"/>
          <ac:spMkLst>
            <pc:docMk/>
            <pc:sldMk cId="1704172639" sldId="287"/>
            <ac:spMk id="22" creationId="{2C359A52-6812-58BA-7F74-5756C76E8AAB}"/>
          </ac:spMkLst>
        </pc:spChg>
        <pc:picChg chg="add del mod">
          <ac:chgData name="Kumar, Harendra (Cognizant)" userId="8b8433c2-3ce6-4e38-9e1b-c8afb18e9057" providerId="ADAL" clId="{9C4CD99B-EF1B-4C81-94B0-0A1924216EBF}" dt="2023-04-03T07:54:48.109" v="4143" actId="22"/>
          <ac:picMkLst>
            <pc:docMk/>
            <pc:sldMk cId="1704172639" sldId="287"/>
            <ac:picMk id="3" creationId="{EBCD9881-B8EB-CAEF-6BE8-457225B40691}"/>
          </ac:picMkLst>
        </pc:picChg>
        <pc:picChg chg="add del mod">
          <ac:chgData name="Kumar, Harendra (Cognizant)" userId="8b8433c2-3ce6-4e38-9e1b-c8afb18e9057" providerId="ADAL" clId="{9C4CD99B-EF1B-4C81-94B0-0A1924216EBF}" dt="2023-04-03T07:55:50.120" v="4152" actId="931"/>
          <ac:picMkLst>
            <pc:docMk/>
            <pc:sldMk cId="1704172639" sldId="287"/>
            <ac:picMk id="5" creationId="{6B79AB95-8E3E-0E8C-72AD-E23E6AF67DC1}"/>
          </ac:picMkLst>
        </pc:picChg>
        <pc:picChg chg="add del mod">
          <ac:chgData name="Kumar, Harendra (Cognizant)" userId="8b8433c2-3ce6-4e38-9e1b-c8afb18e9057" providerId="ADAL" clId="{9C4CD99B-EF1B-4C81-94B0-0A1924216EBF}" dt="2023-04-03T10:01:55.565" v="7715" actId="21"/>
          <ac:picMkLst>
            <pc:docMk/>
            <pc:sldMk cId="1704172639" sldId="287"/>
            <ac:picMk id="7" creationId="{C7905C8B-45C2-7E9F-D08D-AE1B48727475}"/>
          </ac:picMkLst>
        </pc:picChg>
        <pc:picChg chg="del">
          <ac:chgData name="Kumar, Harendra (Cognizant)" userId="8b8433c2-3ce6-4e38-9e1b-c8afb18e9057" providerId="ADAL" clId="{9C4CD99B-EF1B-4C81-94B0-0A1924216EBF}" dt="2023-04-03T07:24:32.173" v="3894" actId="478"/>
          <ac:picMkLst>
            <pc:docMk/>
            <pc:sldMk cId="1704172639" sldId="287"/>
            <ac:picMk id="9" creationId="{2720219B-D876-535C-5076-9CD15E0C9272}"/>
          </ac:picMkLst>
        </pc:picChg>
        <pc:picChg chg="add mod">
          <ac:chgData name="Kumar, Harendra (Cognizant)" userId="8b8433c2-3ce6-4e38-9e1b-c8afb18e9057" providerId="ADAL" clId="{9C4CD99B-EF1B-4C81-94B0-0A1924216EBF}" dt="2023-04-03T10:03:33.200" v="7842" actId="14100"/>
          <ac:picMkLst>
            <pc:docMk/>
            <pc:sldMk cId="1704172639" sldId="287"/>
            <ac:picMk id="12" creationId="{723F3FE9-59C9-408D-1BEB-95D6FEE240A3}"/>
          </ac:picMkLst>
        </pc:picChg>
        <pc:picChg chg="add del mod">
          <ac:chgData name="Kumar, Harendra (Cognizant)" userId="8b8433c2-3ce6-4e38-9e1b-c8afb18e9057" providerId="ADAL" clId="{9C4CD99B-EF1B-4C81-94B0-0A1924216EBF}" dt="2023-04-03T08:06:05.880" v="4551" actId="478"/>
          <ac:picMkLst>
            <pc:docMk/>
            <pc:sldMk cId="1704172639" sldId="287"/>
            <ac:picMk id="15" creationId="{A32BDC4F-6687-E003-29CD-AFCA0D507C7B}"/>
          </ac:picMkLst>
        </pc:picChg>
        <pc:picChg chg="add mod">
          <ac:chgData name="Kumar, Harendra (Cognizant)" userId="8b8433c2-3ce6-4e38-9e1b-c8afb18e9057" providerId="ADAL" clId="{9C4CD99B-EF1B-4C81-94B0-0A1924216EBF}" dt="2023-04-03T10:03:39.898" v="7844" actId="14100"/>
          <ac:picMkLst>
            <pc:docMk/>
            <pc:sldMk cId="1704172639" sldId="287"/>
            <ac:picMk id="18" creationId="{531221BF-6E63-CAAE-6926-9A7265ED5230}"/>
          </ac:picMkLst>
        </pc:picChg>
      </pc:sldChg>
      <pc:sldChg chg="del">
        <pc:chgData name="Kumar, Harendra (Cognizant)" userId="8b8433c2-3ce6-4e38-9e1b-c8afb18e9057" providerId="ADAL" clId="{9C4CD99B-EF1B-4C81-94B0-0A1924216EBF}" dt="2023-04-03T07:22:56.532" v="3883" actId="47"/>
        <pc:sldMkLst>
          <pc:docMk/>
          <pc:sldMk cId="428928714" sldId="288"/>
        </pc:sldMkLst>
      </pc:sldChg>
      <pc:sldChg chg="addSp delSp modSp add mod">
        <pc:chgData name="Kumar, Harendra (Cognizant)" userId="8b8433c2-3ce6-4e38-9e1b-c8afb18e9057" providerId="ADAL" clId="{9C4CD99B-EF1B-4C81-94B0-0A1924216EBF}" dt="2023-04-03T09:52:21.679" v="7259" actId="2"/>
        <pc:sldMkLst>
          <pc:docMk/>
          <pc:sldMk cId="4018458971" sldId="288"/>
        </pc:sldMkLst>
        <pc:spChg chg="add del">
          <ac:chgData name="Kumar, Harendra (Cognizant)" userId="8b8433c2-3ce6-4e38-9e1b-c8afb18e9057" providerId="ADAL" clId="{9C4CD99B-EF1B-4C81-94B0-0A1924216EBF}" dt="2023-04-03T09:50:10.296" v="7255" actId="478"/>
          <ac:spMkLst>
            <pc:docMk/>
            <pc:sldMk cId="4018458971" sldId="288"/>
            <ac:spMk id="6" creationId="{36C18FB9-59E7-96B5-9936-83F3B55F38E2}"/>
          </ac:spMkLst>
        </pc:spChg>
        <pc:spChg chg="mod">
          <ac:chgData name="Kumar, Harendra (Cognizant)" userId="8b8433c2-3ce6-4e38-9e1b-c8afb18e9057" providerId="ADAL" clId="{9C4CD99B-EF1B-4C81-94B0-0A1924216EBF}" dt="2023-04-03T09:52:21.679" v="7259" actId="2"/>
          <ac:spMkLst>
            <pc:docMk/>
            <pc:sldMk cId="4018458971" sldId="288"/>
            <ac:spMk id="10" creationId="{00000000-0000-0000-0000-000000000000}"/>
          </ac:spMkLst>
        </pc:spChg>
        <pc:spChg chg="del mod">
          <ac:chgData name="Kumar, Harendra (Cognizant)" userId="8b8433c2-3ce6-4e38-9e1b-c8afb18e9057" providerId="ADAL" clId="{9C4CD99B-EF1B-4C81-94B0-0A1924216EBF}" dt="2023-04-03T08:08:21.550" v="4666" actId="21"/>
          <ac:spMkLst>
            <pc:docMk/>
            <pc:sldMk cId="4018458971" sldId="288"/>
            <ac:spMk id="13" creationId="{EFA37FE9-227B-4C1C-6280-8E2D16CFFD48}"/>
          </ac:spMkLst>
        </pc:spChg>
        <pc:spChg chg="mod">
          <ac:chgData name="Kumar, Harendra (Cognizant)" userId="8b8433c2-3ce6-4e38-9e1b-c8afb18e9057" providerId="ADAL" clId="{9C4CD99B-EF1B-4C81-94B0-0A1924216EBF}" dt="2023-04-03T08:08:01.030" v="4646" actId="5793"/>
          <ac:spMkLst>
            <pc:docMk/>
            <pc:sldMk cId="4018458971" sldId="288"/>
            <ac:spMk id="17" creationId="{00000000-0000-0000-0000-000000000000}"/>
          </ac:spMkLst>
        </pc:spChg>
        <pc:picChg chg="add del mod">
          <ac:chgData name="Kumar, Harendra (Cognizant)" userId="8b8433c2-3ce6-4e38-9e1b-c8afb18e9057" providerId="ADAL" clId="{9C4CD99B-EF1B-4C81-94B0-0A1924216EBF}" dt="2023-04-03T08:37:12.883" v="5853" actId="478"/>
          <ac:picMkLst>
            <pc:docMk/>
            <pc:sldMk cId="4018458971" sldId="288"/>
            <ac:picMk id="3" creationId="{88F30A0D-D46C-FEFC-19F4-CD063CF77750}"/>
          </ac:picMkLst>
        </pc:picChg>
        <pc:picChg chg="add mod">
          <ac:chgData name="Kumar, Harendra (Cognizant)" userId="8b8433c2-3ce6-4e38-9e1b-c8afb18e9057" providerId="ADAL" clId="{9C4CD99B-EF1B-4C81-94B0-0A1924216EBF}" dt="2023-04-03T08:37:32.858" v="5863" actId="14100"/>
          <ac:picMkLst>
            <pc:docMk/>
            <pc:sldMk cId="4018458971" sldId="288"/>
            <ac:picMk id="5" creationId="{746E00E2-3F5D-7BF9-8FED-6FAD3C400887}"/>
          </ac:picMkLst>
        </pc:picChg>
        <pc:picChg chg="del">
          <ac:chgData name="Kumar, Harendra (Cognizant)" userId="8b8433c2-3ce6-4e38-9e1b-c8afb18e9057" providerId="ADAL" clId="{9C4CD99B-EF1B-4C81-94B0-0A1924216EBF}" dt="2023-04-03T08:08:14.235" v="4662" actId="478"/>
          <ac:picMkLst>
            <pc:docMk/>
            <pc:sldMk cId="4018458971" sldId="288"/>
            <ac:picMk id="7" creationId="{C7905C8B-45C2-7E9F-D08D-AE1B48727475}"/>
          </ac:picMkLst>
        </pc:picChg>
        <pc:picChg chg="del mod">
          <ac:chgData name="Kumar, Harendra (Cognizant)" userId="8b8433c2-3ce6-4e38-9e1b-c8afb18e9057" providerId="ADAL" clId="{9C4CD99B-EF1B-4C81-94B0-0A1924216EBF}" dt="2023-04-03T08:08:15.915" v="4664" actId="478"/>
          <ac:picMkLst>
            <pc:docMk/>
            <pc:sldMk cId="4018458971" sldId="288"/>
            <ac:picMk id="12" creationId="{723F3FE9-59C9-408D-1BEB-95D6FEE240A3}"/>
          </ac:picMkLst>
        </pc:picChg>
        <pc:picChg chg="del">
          <ac:chgData name="Kumar, Harendra (Cognizant)" userId="8b8433c2-3ce6-4e38-9e1b-c8afb18e9057" providerId="ADAL" clId="{9C4CD99B-EF1B-4C81-94B0-0A1924216EBF}" dt="2023-04-03T08:08:11.781" v="4661" actId="478"/>
          <ac:picMkLst>
            <pc:docMk/>
            <pc:sldMk cId="4018458971" sldId="288"/>
            <ac:picMk id="18" creationId="{531221BF-6E63-CAAE-6926-9A7265ED5230}"/>
          </ac:picMkLst>
        </pc:picChg>
      </pc:sldChg>
      <pc:sldChg chg="modSp del">
        <pc:chgData name="Kumar, Harendra (Cognizant)" userId="8b8433c2-3ce6-4e38-9e1b-c8afb18e9057" providerId="ADAL" clId="{9C4CD99B-EF1B-4C81-94B0-0A1924216EBF}" dt="2023-04-03T07:22:56.532" v="3883" actId="47"/>
        <pc:sldMkLst>
          <pc:docMk/>
          <pc:sldMk cId="452766161" sldId="289"/>
        </pc:sldMkLst>
        <pc:spChg chg="mod">
          <ac:chgData name="Kumar, Harendra (Cognizant)" userId="8b8433c2-3ce6-4e38-9e1b-c8afb18e9057" providerId="ADAL" clId="{9C4CD99B-EF1B-4C81-94B0-0A1924216EBF}" dt="2023-04-03T05:56:19.037" v="24"/>
          <ac:spMkLst>
            <pc:docMk/>
            <pc:sldMk cId="452766161" sldId="289"/>
            <ac:spMk id="52" creationId="{00000000-0000-0000-0000-000000000000}"/>
          </ac:spMkLst>
        </pc:spChg>
      </pc:sldChg>
      <pc:sldChg chg="addSp delSp modSp add mod">
        <pc:chgData name="Kumar, Harendra (Cognizant)" userId="8b8433c2-3ce6-4e38-9e1b-c8afb18e9057" providerId="ADAL" clId="{9C4CD99B-EF1B-4C81-94B0-0A1924216EBF}" dt="2023-04-03T09:52:27.788" v="7260" actId="313"/>
        <pc:sldMkLst>
          <pc:docMk/>
          <pc:sldMk cId="2064697556" sldId="289"/>
        </pc:sldMkLst>
        <pc:spChg chg="mod">
          <ac:chgData name="Kumar, Harendra (Cognizant)" userId="8b8433c2-3ce6-4e38-9e1b-c8afb18e9057" providerId="ADAL" clId="{9C4CD99B-EF1B-4C81-94B0-0A1924216EBF}" dt="2023-04-03T09:52:27.788" v="7260" actId="313"/>
          <ac:spMkLst>
            <pc:docMk/>
            <pc:sldMk cId="2064697556" sldId="289"/>
            <ac:spMk id="10" creationId="{00000000-0000-0000-0000-000000000000}"/>
          </ac:spMkLst>
        </pc:spChg>
        <pc:spChg chg="mod">
          <ac:chgData name="Kumar, Harendra (Cognizant)" userId="8b8433c2-3ce6-4e38-9e1b-c8afb18e9057" providerId="ADAL" clId="{9C4CD99B-EF1B-4C81-94B0-0A1924216EBF}" dt="2023-04-03T08:37:52.602" v="5906" actId="6549"/>
          <ac:spMkLst>
            <pc:docMk/>
            <pc:sldMk cId="2064697556" sldId="289"/>
            <ac:spMk id="17" creationId="{00000000-0000-0000-0000-000000000000}"/>
          </ac:spMkLst>
        </pc:spChg>
        <pc:picChg chg="mod">
          <ac:chgData name="Kumar, Harendra (Cognizant)" userId="8b8433c2-3ce6-4e38-9e1b-c8afb18e9057" providerId="ADAL" clId="{9C4CD99B-EF1B-4C81-94B0-0A1924216EBF}" dt="2023-04-03T08:41:47.745" v="6103" actId="14100"/>
          <ac:picMkLst>
            <pc:docMk/>
            <pc:sldMk cId="2064697556" sldId="289"/>
            <ac:picMk id="3" creationId="{88F30A0D-D46C-FEFC-19F4-CD063CF77750}"/>
          </ac:picMkLst>
        </pc:picChg>
        <pc:picChg chg="add mod">
          <ac:chgData name="Kumar, Harendra (Cognizant)" userId="8b8433c2-3ce6-4e38-9e1b-c8afb18e9057" providerId="ADAL" clId="{9C4CD99B-EF1B-4C81-94B0-0A1924216EBF}" dt="2023-04-03T08:41:54.805" v="6105" actId="14100"/>
          <ac:picMkLst>
            <pc:docMk/>
            <pc:sldMk cId="2064697556" sldId="289"/>
            <ac:picMk id="4" creationId="{40E263CA-FFBD-B3F3-AE30-7D8EFF0A12D8}"/>
          </ac:picMkLst>
        </pc:picChg>
        <pc:picChg chg="del">
          <ac:chgData name="Kumar, Harendra (Cognizant)" userId="8b8433c2-3ce6-4e38-9e1b-c8afb18e9057" providerId="ADAL" clId="{9C4CD99B-EF1B-4C81-94B0-0A1924216EBF}" dt="2023-04-03T08:40:28.735" v="6096" actId="478"/>
          <ac:picMkLst>
            <pc:docMk/>
            <pc:sldMk cId="2064697556" sldId="289"/>
            <ac:picMk id="5" creationId="{746E00E2-3F5D-7BF9-8FED-6FAD3C400887}"/>
          </ac:picMkLst>
        </pc:picChg>
      </pc:sldChg>
      <pc:sldChg chg="modSp del">
        <pc:chgData name="Kumar, Harendra (Cognizant)" userId="8b8433c2-3ce6-4e38-9e1b-c8afb18e9057" providerId="ADAL" clId="{9C4CD99B-EF1B-4C81-94B0-0A1924216EBF}" dt="2023-04-03T07:22:56.532" v="3883" actId="47"/>
        <pc:sldMkLst>
          <pc:docMk/>
          <pc:sldMk cId="3369816941" sldId="290"/>
        </pc:sldMkLst>
        <pc:spChg chg="mod">
          <ac:chgData name="Kumar, Harendra (Cognizant)" userId="8b8433c2-3ce6-4e38-9e1b-c8afb18e9057" providerId="ADAL" clId="{9C4CD99B-EF1B-4C81-94B0-0A1924216EBF}" dt="2023-04-03T05:56:19.037" v="24"/>
          <ac:spMkLst>
            <pc:docMk/>
            <pc:sldMk cId="3369816941" sldId="290"/>
            <ac:spMk id="51" creationId="{BF5627D9-3BE8-43E5-ACEA-B86C93214EB2}"/>
          </ac:spMkLst>
        </pc:spChg>
        <pc:spChg chg="mod">
          <ac:chgData name="Kumar, Harendra (Cognizant)" userId="8b8433c2-3ce6-4e38-9e1b-c8afb18e9057" providerId="ADAL" clId="{9C4CD99B-EF1B-4C81-94B0-0A1924216EBF}" dt="2023-04-03T05:56:19.037" v="24"/>
          <ac:spMkLst>
            <pc:docMk/>
            <pc:sldMk cId="3369816941" sldId="290"/>
            <ac:spMk id="82" creationId="{00000000-0000-0000-0000-000000000000}"/>
          </ac:spMkLst>
        </pc:spChg>
      </pc:sldChg>
      <pc:sldChg chg="addSp delSp modSp add mod">
        <pc:chgData name="Kumar, Harendra (Cognizant)" userId="8b8433c2-3ce6-4e38-9e1b-c8afb18e9057" providerId="ADAL" clId="{9C4CD99B-EF1B-4C81-94B0-0A1924216EBF}" dt="2023-04-03T09:52:37.071" v="7262" actId="2"/>
        <pc:sldMkLst>
          <pc:docMk/>
          <pc:sldMk cId="3516052301" sldId="290"/>
        </pc:sldMkLst>
        <pc:spChg chg="add mod">
          <ac:chgData name="Kumar, Harendra (Cognizant)" userId="8b8433c2-3ce6-4e38-9e1b-c8afb18e9057" providerId="ADAL" clId="{9C4CD99B-EF1B-4C81-94B0-0A1924216EBF}" dt="2023-04-03T09:52:37.071" v="7262" actId="2"/>
          <ac:spMkLst>
            <pc:docMk/>
            <pc:sldMk cId="3516052301" sldId="290"/>
            <ac:spMk id="7" creationId="{FECB05A3-091C-BB4C-293C-D91F24FAD8F1}"/>
          </ac:spMkLst>
        </pc:spChg>
        <pc:spChg chg="add del mod">
          <ac:chgData name="Kumar, Harendra (Cognizant)" userId="8b8433c2-3ce6-4e38-9e1b-c8afb18e9057" providerId="ADAL" clId="{9C4CD99B-EF1B-4C81-94B0-0A1924216EBF}" dt="2023-04-03T09:52:34.737" v="7261" actId="2"/>
          <ac:spMkLst>
            <pc:docMk/>
            <pc:sldMk cId="3516052301" sldId="290"/>
            <ac:spMk id="10" creationId="{00000000-0000-0000-0000-000000000000}"/>
          </ac:spMkLst>
        </pc:spChg>
        <pc:spChg chg="mod">
          <ac:chgData name="Kumar, Harendra (Cognizant)" userId="8b8433c2-3ce6-4e38-9e1b-c8afb18e9057" providerId="ADAL" clId="{9C4CD99B-EF1B-4C81-94B0-0A1924216EBF}" dt="2023-04-03T08:42:49.245" v="6181" actId="5793"/>
          <ac:spMkLst>
            <pc:docMk/>
            <pc:sldMk cId="3516052301" sldId="290"/>
            <ac:spMk id="17" creationId="{00000000-0000-0000-0000-000000000000}"/>
          </ac:spMkLst>
        </pc:spChg>
        <pc:picChg chg="del">
          <ac:chgData name="Kumar, Harendra (Cognizant)" userId="8b8433c2-3ce6-4e38-9e1b-c8afb18e9057" providerId="ADAL" clId="{9C4CD99B-EF1B-4C81-94B0-0A1924216EBF}" dt="2023-04-03T08:43:37.080" v="6272" actId="478"/>
          <ac:picMkLst>
            <pc:docMk/>
            <pc:sldMk cId="3516052301" sldId="290"/>
            <ac:picMk id="3" creationId="{88F30A0D-D46C-FEFC-19F4-CD063CF77750}"/>
          </ac:picMkLst>
        </pc:picChg>
        <pc:picChg chg="del">
          <ac:chgData name="Kumar, Harendra (Cognizant)" userId="8b8433c2-3ce6-4e38-9e1b-c8afb18e9057" providerId="ADAL" clId="{9C4CD99B-EF1B-4C81-94B0-0A1924216EBF}" dt="2023-04-03T08:43:38.320" v="6273" actId="478"/>
          <ac:picMkLst>
            <pc:docMk/>
            <pc:sldMk cId="3516052301" sldId="290"/>
            <ac:picMk id="4" creationId="{40E263CA-FFBD-B3F3-AE30-7D8EFF0A12D8}"/>
          </ac:picMkLst>
        </pc:picChg>
        <pc:picChg chg="add mod">
          <ac:chgData name="Kumar, Harendra (Cognizant)" userId="8b8433c2-3ce6-4e38-9e1b-c8afb18e9057" providerId="ADAL" clId="{9C4CD99B-EF1B-4C81-94B0-0A1924216EBF}" dt="2023-04-03T08:54:40.242" v="7114" actId="1038"/>
          <ac:picMkLst>
            <pc:docMk/>
            <pc:sldMk cId="3516052301" sldId="290"/>
            <ac:picMk id="5" creationId="{8B45853E-0110-E1D0-9122-748124353568}"/>
          </ac:picMkLst>
        </pc:picChg>
        <pc:picChg chg="add mod">
          <ac:chgData name="Kumar, Harendra (Cognizant)" userId="8b8433c2-3ce6-4e38-9e1b-c8afb18e9057" providerId="ADAL" clId="{9C4CD99B-EF1B-4C81-94B0-0A1924216EBF}" dt="2023-04-03T08:57:07.945" v="7173" actId="1038"/>
          <ac:picMkLst>
            <pc:docMk/>
            <pc:sldMk cId="3516052301" sldId="290"/>
            <ac:picMk id="9" creationId="{77677CE2-7EB1-EA27-ECBB-DA6DDB641771}"/>
          </ac:picMkLst>
        </pc:picChg>
      </pc:sldChg>
      <pc:sldChg chg="modSp del">
        <pc:chgData name="Kumar, Harendra (Cognizant)" userId="8b8433c2-3ce6-4e38-9e1b-c8afb18e9057" providerId="ADAL" clId="{9C4CD99B-EF1B-4C81-94B0-0A1924216EBF}" dt="2023-04-03T07:22:56.532" v="3883" actId="47"/>
        <pc:sldMkLst>
          <pc:docMk/>
          <pc:sldMk cId="956773638" sldId="291"/>
        </pc:sldMkLst>
        <pc:spChg chg="mod">
          <ac:chgData name="Kumar, Harendra (Cognizant)" userId="8b8433c2-3ce6-4e38-9e1b-c8afb18e9057" providerId="ADAL" clId="{9C4CD99B-EF1B-4C81-94B0-0A1924216EBF}" dt="2023-04-03T05:56:19.037" v="24"/>
          <ac:spMkLst>
            <pc:docMk/>
            <pc:sldMk cId="956773638" sldId="291"/>
            <ac:spMk id="52" creationId="{00000000-0000-0000-0000-000000000000}"/>
          </ac:spMkLst>
        </pc:spChg>
        <pc:spChg chg="mod">
          <ac:chgData name="Kumar, Harendra (Cognizant)" userId="8b8433c2-3ce6-4e38-9e1b-c8afb18e9057" providerId="ADAL" clId="{9C4CD99B-EF1B-4C81-94B0-0A1924216EBF}" dt="2023-04-03T05:56:19.037" v="24"/>
          <ac:spMkLst>
            <pc:docMk/>
            <pc:sldMk cId="956773638" sldId="291"/>
            <ac:spMk id="81" creationId="{00000000-0000-0000-0000-000000000000}"/>
          </ac:spMkLst>
        </pc:spChg>
        <pc:spChg chg="mod">
          <ac:chgData name="Kumar, Harendra (Cognizant)" userId="8b8433c2-3ce6-4e38-9e1b-c8afb18e9057" providerId="ADAL" clId="{9C4CD99B-EF1B-4C81-94B0-0A1924216EBF}" dt="2023-04-03T05:56:19.037" v="24"/>
          <ac:spMkLst>
            <pc:docMk/>
            <pc:sldMk cId="956773638" sldId="291"/>
            <ac:spMk id="82" creationId="{00000000-0000-0000-0000-000000000000}"/>
          </ac:spMkLst>
        </pc:spChg>
        <pc:spChg chg="mod">
          <ac:chgData name="Kumar, Harendra (Cognizant)" userId="8b8433c2-3ce6-4e38-9e1b-c8afb18e9057" providerId="ADAL" clId="{9C4CD99B-EF1B-4C81-94B0-0A1924216EBF}" dt="2023-04-03T05:56:19.037" v="24"/>
          <ac:spMkLst>
            <pc:docMk/>
            <pc:sldMk cId="956773638" sldId="291"/>
            <ac:spMk id="83" creationId="{00000000-0000-0000-0000-000000000000}"/>
          </ac:spMkLst>
        </pc:spChg>
        <pc:spChg chg="mod">
          <ac:chgData name="Kumar, Harendra (Cognizant)" userId="8b8433c2-3ce6-4e38-9e1b-c8afb18e9057" providerId="ADAL" clId="{9C4CD99B-EF1B-4C81-94B0-0A1924216EBF}" dt="2023-04-03T05:56:19.037" v="24"/>
          <ac:spMkLst>
            <pc:docMk/>
            <pc:sldMk cId="956773638" sldId="291"/>
            <ac:spMk id="84" creationId="{00000000-0000-0000-0000-000000000000}"/>
          </ac:spMkLst>
        </pc:spChg>
      </pc:sldChg>
      <pc:sldChg chg="addSp delSp modSp add mod ord">
        <pc:chgData name="Kumar, Harendra (Cognizant)" userId="8b8433c2-3ce6-4e38-9e1b-c8afb18e9057" providerId="ADAL" clId="{9C4CD99B-EF1B-4C81-94B0-0A1924216EBF}" dt="2023-04-03T10:14:33.691" v="8675" actId="1035"/>
        <pc:sldMkLst>
          <pc:docMk/>
          <pc:sldMk cId="1223559503" sldId="291"/>
        </pc:sldMkLst>
        <pc:spChg chg="add del mod">
          <ac:chgData name="Kumar, Harendra (Cognizant)" userId="8b8433c2-3ce6-4e38-9e1b-c8afb18e9057" providerId="ADAL" clId="{9C4CD99B-EF1B-4C81-94B0-0A1924216EBF}" dt="2023-04-03T10:06:53.999" v="7936" actId="767"/>
          <ac:spMkLst>
            <pc:docMk/>
            <pc:sldMk cId="1223559503" sldId="291"/>
            <ac:spMk id="4" creationId="{94FC8D60-BDBB-9C2F-E5B2-6027A878C655}"/>
          </ac:spMkLst>
        </pc:spChg>
        <pc:spChg chg="add del mod">
          <ac:chgData name="Kumar, Harendra (Cognizant)" userId="8b8433c2-3ce6-4e38-9e1b-c8afb18e9057" providerId="ADAL" clId="{9C4CD99B-EF1B-4C81-94B0-0A1924216EBF}" dt="2023-04-03T10:07:13.319" v="7942" actId="767"/>
          <ac:spMkLst>
            <pc:docMk/>
            <pc:sldMk cId="1223559503" sldId="291"/>
            <ac:spMk id="5" creationId="{53FE68A1-663A-4DEC-DF40-85C7B5B84B7E}"/>
          </ac:spMkLst>
        </pc:spChg>
        <pc:spChg chg="del">
          <ac:chgData name="Kumar, Harendra (Cognizant)" userId="8b8433c2-3ce6-4e38-9e1b-c8afb18e9057" providerId="ADAL" clId="{9C4CD99B-EF1B-4C81-94B0-0A1924216EBF}" dt="2023-04-03T08:58:01.192" v="7191" actId="478"/>
          <ac:spMkLst>
            <pc:docMk/>
            <pc:sldMk cId="1223559503" sldId="291"/>
            <ac:spMk id="6" creationId="{36C18FB9-59E7-96B5-9936-83F3B55F38E2}"/>
          </ac:spMkLst>
        </pc:spChg>
        <pc:spChg chg="add mod">
          <ac:chgData name="Kumar, Harendra (Cognizant)" userId="8b8433c2-3ce6-4e38-9e1b-c8afb18e9057" providerId="ADAL" clId="{9C4CD99B-EF1B-4C81-94B0-0A1924216EBF}" dt="2023-04-03T10:14:33.691" v="8675" actId="1035"/>
          <ac:spMkLst>
            <pc:docMk/>
            <pc:sldMk cId="1223559503" sldId="291"/>
            <ac:spMk id="6" creationId="{B4AA0405-CA4D-CA6B-047B-9822B03F17F5}"/>
          </ac:spMkLst>
        </pc:spChg>
        <pc:spChg chg="add del mod">
          <ac:chgData name="Kumar, Harendra (Cognizant)" userId="8b8433c2-3ce6-4e38-9e1b-c8afb18e9057" providerId="ADAL" clId="{9C4CD99B-EF1B-4C81-94B0-0A1924216EBF}" dt="2023-04-03T10:10:53.415" v="8239"/>
          <ac:spMkLst>
            <pc:docMk/>
            <pc:sldMk cId="1223559503" sldId="291"/>
            <ac:spMk id="7" creationId="{A855D9BF-4CE1-B980-BA13-8039EF8CEF08}"/>
          </ac:spMkLst>
        </pc:spChg>
        <pc:spChg chg="mod">
          <ac:chgData name="Kumar, Harendra (Cognizant)" userId="8b8433c2-3ce6-4e38-9e1b-c8afb18e9057" providerId="ADAL" clId="{9C4CD99B-EF1B-4C81-94B0-0A1924216EBF}" dt="2023-04-03T10:14:33.691" v="8675" actId="1035"/>
          <ac:spMkLst>
            <pc:docMk/>
            <pc:sldMk cId="1223559503" sldId="291"/>
            <ac:spMk id="10" creationId="{00000000-0000-0000-0000-000000000000}"/>
          </ac:spMkLst>
        </pc:spChg>
        <pc:spChg chg="mod">
          <ac:chgData name="Kumar, Harendra (Cognizant)" userId="8b8433c2-3ce6-4e38-9e1b-c8afb18e9057" providerId="ADAL" clId="{9C4CD99B-EF1B-4C81-94B0-0A1924216EBF}" dt="2023-04-03T10:14:33.691" v="8675" actId="1035"/>
          <ac:spMkLst>
            <pc:docMk/>
            <pc:sldMk cId="1223559503" sldId="291"/>
            <ac:spMk id="17" creationId="{00000000-0000-0000-0000-000000000000}"/>
          </ac:spMkLst>
        </pc:spChg>
        <pc:picChg chg="add mod">
          <ac:chgData name="Kumar, Harendra (Cognizant)" userId="8b8433c2-3ce6-4e38-9e1b-c8afb18e9057" providerId="ADAL" clId="{9C4CD99B-EF1B-4C81-94B0-0A1924216EBF}" dt="2023-04-03T10:14:33.691" v="8675" actId="1035"/>
          <ac:picMkLst>
            <pc:docMk/>
            <pc:sldMk cId="1223559503" sldId="291"/>
            <ac:picMk id="2" creationId="{BD2BA625-28D8-D1DD-D9C4-19A175FC7279}"/>
          </ac:picMkLst>
        </pc:picChg>
        <pc:picChg chg="add mod">
          <ac:chgData name="Kumar, Harendra (Cognizant)" userId="8b8433c2-3ce6-4e38-9e1b-c8afb18e9057" providerId="ADAL" clId="{9C4CD99B-EF1B-4C81-94B0-0A1924216EBF}" dt="2023-04-03T10:14:33.691" v="8675" actId="1035"/>
          <ac:picMkLst>
            <pc:docMk/>
            <pc:sldMk cId="1223559503" sldId="291"/>
            <ac:picMk id="3" creationId="{3A52B991-812D-36F8-572E-E63FC7DF49DE}"/>
          </ac:picMkLst>
        </pc:picChg>
        <pc:picChg chg="del">
          <ac:chgData name="Kumar, Harendra (Cognizant)" userId="8b8433c2-3ce6-4e38-9e1b-c8afb18e9057" providerId="ADAL" clId="{9C4CD99B-EF1B-4C81-94B0-0A1924216EBF}" dt="2023-04-03T08:57:56.929" v="7190" actId="478"/>
          <ac:picMkLst>
            <pc:docMk/>
            <pc:sldMk cId="1223559503" sldId="291"/>
            <ac:picMk id="3" creationId="{88F30A0D-D46C-FEFC-19F4-CD063CF77750}"/>
          </ac:picMkLst>
        </pc:picChg>
        <pc:picChg chg="del mod">
          <ac:chgData name="Kumar, Harendra (Cognizant)" userId="8b8433c2-3ce6-4e38-9e1b-c8afb18e9057" providerId="ADAL" clId="{9C4CD99B-EF1B-4C81-94B0-0A1924216EBF}" dt="2023-04-03T08:57:55.374" v="7189" actId="478"/>
          <ac:picMkLst>
            <pc:docMk/>
            <pc:sldMk cId="1223559503" sldId="291"/>
            <ac:picMk id="4" creationId="{40E263CA-FFBD-B3F3-AE30-7D8EFF0A12D8}"/>
          </ac:picMkLst>
        </pc:picChg>
      </pc:sldChg>
      <pc:sldChg chg="modSp add mod ord">
        <pc:chgData name="Kumar, Harendra (Cognizant)" userId="8b8433c2-3ce6-4e38-9e1b-c8afb18e9057" providerId="ADAL" clId="{9C4CD99B-EF1B-4C81-94B0-0A1924216EBF}" dt="2023-04-03T09:00:17.848" v="7254" actId="20577"/>
        <pc:sldMkLst>
          <pc:docMk/>
          <pc:sldMk cId="785725705" sldId="292"/>
        </pc:sldMkLst>
        <pc:spChg chg="mod">
          <ac:chgData name="Kumar, Harendra (Cognizant)" userId="8b8433c2-3ce6-4e38-9e1b-c8afb18e9057" providerId="ADAL" clId="{9C4CD99B-EF1B-4C81-94B0-0A1924216EBF}" dt="2023-04-03T09:00:17.848" v="7254" actId="20577"/>
          <ac:spMkLst>
            <pc:docMk/>
            <pc:sldMk cId="785725705" sldId="292"/>
            <ac:spMk id="10" creationId="{00000000-0000-0000-0000-000000000000}"/>
          </ac:spMkLst>
        </pc:spChg>
        <pc:spChg chg="mod">
          <ac:chgData name="Kumar, Harendra (Cognizant)" userId="8b8433c2-3ce6-4e38-9e1b-c8afb18e9057" providerId="ADAL" clId="{9C4CD99B-EF1B-4C81-94B0-0A1924216EBF}" dt="2023-04-03T09:00:08.222" v="7242" actId="20577"/>
          <ac:spMkLst>
            <pc:docMk/>
            <pc:sldMk cId="785725705" sldId="292"/>
            <ac:spMk id="17" creationId="{00000000-0000-0000-0000-000000000000}"/>
          </ac:spMkLst>
        </pc:spChg>
      </pc:sldChg>
      <pc:sldChg chg="modSp del">
        <pc:chgData name="Kumar, Harendra (Cognizant)" userId="8b8433c2-3ce6-4e38-9e1b-c8afb18e9057" providerId="ADAL" clId="{9C4CD99B-EF1B-4C81-94B0-0A1924216EBF}" dt="2023-04-03T07:22:56.532" v="3883" actId="47"/>
        <pc:sldMkLst>
          <pc:docMk/>
          <pc:sldMk cId="2983598549" sldId="292"/>
        </pc:sldMkLst>
        <pc:spChg chg="mod">
          <ac:chgData name="Kumar, Harendra (Cognizant)" userId="8b8433c2-3ce6-4e38-9e1b-c8afb18e9057" providerId="ADAL" clId="{9C4CD99B-EF1B-4C81-94B0-0A1924216EBF}" dt="2023-04-03T05:56:19.037" v="24"/>
          <ac:spMkLst>
            <pc:docMk/>
            <pc:sldMk cId="2983598549" sldId="292"/>
            <ac:spMk id="28" creationId="{00000000-0000-0000-0000-000000000000}"/>
          </ac:spMkLst>
        </pc:spChg>
      </pc:sldChg>
      <pc:sldMasterChg chg="delSldLayout">
        <pc:chgData name="Kumar, Harendra (Cognizant)" userId="8b8433c2-3ce6-4e38-9e1b-c8afb18e9057" providerId="ADAL" clId="{9C4CD99B-EF1B-4C81-94B0-0A1924216EBF}" dt="2023-04-03T07:22:56.532" v="3883" actId="47"/>
        <pc:sldMasterMkLst>
          <pc:docMk/>
          <pc:sldMasterMk cId="0" sldId="2147483648"/>
        </pc:sldMasterMkLst>
        <pc:sldLayoutChg chg="del">
          <pc:chgData name="Kumar, Harendra (Cognizant)" userId="8b8433c2-3ce6-4e38-9e1b-c8afb18e9057" providerId="ADAL" clId="{9C4CD99B-EF1B-4C81-94B0-0A1924216EBF}" dt="2023-04-03T07:22:56.532" v="3883" actId="47"/>
          <pc:sldLayoutMkLst>
            <pc:docMk/>
            <pc:sldMasterMk cId="0" sldId="2147483648"/>
            <pc:sldLayoutMk cId="4086406886" sldId="2147483666"/>
          </pc:sldLayoutMkLst>
        </pc:sldLayoutChg>
      </pc:sldMasterChg>
    </pc:docChg>
  </pc:docChgLst>
  <pc:docChgLst>
    <pc:chgData name="Kumar, Harendra (Cognizant)" userId="8b8433c2-3ce6-4e38-9e1b-c8afb18e9057" providerId="ADAL" clId="{1A8CCD16-2660-4488-985E-3D0D747599E1}"/>
    <pc:docChg chg="custSel addSld modSld">
      <pc:chgData name="Kumar, Harendra (Cognizant)" userId="8b8433c2-3ce6-4e38-9e1b-c8afb18e9057" providerId="ADAL" clId="{1A8CCD16-2660-4488-985E-3D0D747599E1}" dt="2023-04-04T05:52:01.534" v="2124" actId="2"/>
      <pc:docMkLst>
        <pc:docMk/>
      </pc:docMkLst>
      <pc:sldChg chg="modSp mod">
        <pc:chgData name="Kumar, Harendra (Cognizant)" userId="8b8433c2-3ce6-4e38-9e1b-c8afb18e9057" providerId="ADAL" clId="{1A8CCD16-2660-4488-985E-3D0D747599E1}" dt="2023-04-03T10:22:42.237" v="84" actId="20577"/>
        <pc:sldMkLst>
          <pc:docMk/>
          <pc:sldMk cId="0" sldId="258"/>
        </pc:sldMkLst>
        <pc:spChg chg="mod">
          <ac:chgData name="Kumar, Harendra (Cognizant)" userId="8b8433c2-3ce6-4e38-9e1b-c8afb18e9057" providerId="ADAL" clId="{1A8CCD16-2660-4488-985E-3D0D747599E1}" dt="2023-04-03T10:22:42.237" v="84" actId="20577"/>
          <ac:spMkLst>
            <pc:docMk/>
            <pc:sldMk cId="0" sldId="258"/>
            <ac:spMk id="5" creationId="{00000000-0000-0000-0000-000000000000}"/>
          </ac:spMkLst>
        </pc:spChg>
        <pc:spChg chg="mod">
          <ac:chgData name="Kumar, Harendra (Cognizant)" userId="8b8433c2-3ce6-4e38-9e1b-c8afb18e9057" providerId="ADAL" clId="{1A8CCD16-2660-4488-985E-3D0D747599E1}" dt="2023-04-03T10:22:28.354" v="81" actId="255"/>
          <ac:spMkLst>
            <pc:docMk/>
            <pc:sldMk cId="0" sldId="258"/>
            <ac:spMk id="9" creationId="{E2B73E12-784C-7F90-DA48-6D0006E2601C}"/>
          </ac:spMkLst>
        </pc:spChg>
        <pc:picChg chg="mod">
          <ac:chgData name="Kumar, Harendra (Cognizant)" userId="8b8433c2-3ce6-4e38-9e1b-c8afb18e9057" providerId="ADAL" clId="{1A8CCD16-2660-4488-985E-3D0D747599E1}" dt="2023-04-03T10:21:37.538" v="0" actId="1076"/>
          <ac:picMkLst>
            <pc:docMk/>
            <pc:sldMk cId="0" sldId="258"/>
            <ac:picMk id="6" creationId="{7F0752E5-7035-0C32-C92B-70020742F100}"/>
          </ac:picMkLst>
        </pc:picChg>
      </pc:sldChg>
      <pc:sldChg chg="modSp mod">
        <pc:chgData name="Kumar, Harendra (Cognizant)" userId="8b8433c2-3ce6-4e38-9e1b-c8afb18e9057" providerId="ADAL" clId="{1A8CCD16-2660-4488-985E-3D0D747599E1}" dt="2023-04-03T10:23:34.344" v="86" actId="2711"/>
        <pc:sldMkLst>
          <pc:docMk/>
          <pc:sldMk cId="0" sldId="260"/>
        </pc:sldMkLst>
        <pc:spChg chg="mod">
          <ac:chgData name="Kumar, Harendra (Cognizant)" userId="8b8433c2-3ce6-4e38-9e1b-c8afb18e9057" providerId="ADAL" clId="{1A8CCD16-2660-4488-985E-3D0D747599E1}" dt="2023-04-03T10:23:34.344" v="86" actId="2711"/>
          <ac:spMkLst>
            <pc:docMk/>
            <pc:sldMk cId="0" sldId="260"/>
            <ac:spMk id="4" creationId="{93A0F582-DCEC-D980-FFA8-A6F1ED88539A}"/>
          </ac:spMkLst>
        </pc:spChg>
      </pc:sldChg>
      <pc:sldChg chg="modSp mod">
        <pc:chgData name="Kumar, Harendra (Cognizant)" userId="8b8433c2-3ce6-4e38-9e1b-c8afb18e9057" providerId="ADAL" clId="{1A8CCD16-2660-4488-985E-3D0D747599E1}" dt="2023-04-03T10:39:20.183" v="130" actId="20577"/>
        <pc:sldMkLst>
          <pc:docMk/>
          <pc:sldMk cId="4047161330" sldId="286"/>
        </pc:sldMkLst>
        <pc:spChg chg="mod">
          <ac:chgData name="Kumar, Harendra (Cognizant)" userId="8b8433c2-3ce6-4e38-9e1b-c8afb18e9057" providerId="ADAL" clId="{1A8CCD16-2660-4488-985E-3D0D747599E1}" dt="2023-04-03T10:39:20.183" v="130" actId="20577"/>
          <ac:spMkLst>
            <pc:docMk/>
            <pc:sldMk cId="4047161330" sldId="286"/>
            <ac:spMk id="10" creationId="{00000000-0000-0000-0000-000000000000}"/>
          </ac:spMkLst>
        </pc:spChg>
      </pc:sldChg>
      <pc:sldChg chg="modSp mod">
        <pc:chgData name="Kumar, Harendra (Cognizant)" userId="8b8433c2-3ce6-4e38-9e1b-c8afb18e9057" providerId="ADAL" clId="{1A8CCD16-2660-4488-985E-3D0D747599E1}" dt="2023-04-03T10:40:22.750" v="146" actId="20577"/>
        <pc:sldMkLst>
          <pc:docMk/>
          <pc:sldMk cId="2064697556" sldId="289"/>
        </pc:sldMkLst>
        <pc:spChg chg="mod">
          <ac:chgData name="Kumar, Harendra (Cognizant)" userId="8b8433c2-3ce6-4e38-9e1b-c8afb18e9057" providerId="ADAL" clId="{1A8CCD16-2660-4488-985E-3D0D747599E1}" dt="2023-04-03T10:40:22.750" v="146" actId="20577"/>
          <ac:spMkLst>
            <pc:docMk/>
            <pc:sldMk cId="2064697556" sldId="289"/>
            <ac:spMk id="17" creationId="{00000000-0000-0000-0000-000000000000}"/>
          </ac:spMkLst>
        </pc:spChg>
      </pc:sldChg>
      <pc:sldChg chg="addSp delSp modSp mod">
        <pc:chgData name="Kumar, Harendra (Cognizant)" userId="8b8433c2-3ce6-4e38-9e1b-c8afb18e9057" providerId="ADAL" clId="{1A8CCD16-2660-4488-985E-3D0D747599E1}" dt="2023-04-04T05:51:47.877" v="2121" actId="2"/>
        <pc:sldMkLst>
          <pc:docMk/>
          <pc:sldMk cId="3516052301" sldId="290"/>
        </pc:sldMkLst>
        <pc:spChg chg="mod">
          <ac:chgData name="Kumar, Harendra (Cognizant)" userId="8b8433c2-3ce6-4e38-9e1b-c8afb18e9057" providerId="ADAL" clId="{1A8CCD16-2660-4488-985E-3D0D747599E1}" dt="2023-04-04T05:51:47.877" v="2121" actId="2"/>
          <ac:spMkLst>
            <pc:docMk/>
            <pc:sldMk cId="3516052301" sldId="290"/>
            <ac:spMk id="7" creationId="{FECB05A3-091C-BB4C-293C-D91F24FAD8F1}"/>
          </ac:spMkLst>
        </pc:spChg>
        <pc:spChg chg="del mod">
          <ac:chgData name="Kumar, Harendra (Cognizant)" userId="8b8433c2-3ce6-4e38-9e1b-c8afb18e9057" providerId="ADAL" clId="{1A8CCD16-2660-4488-985E-3D0D747599E1}" dt="2023-04-03T10:43:45.136" v="188" actId="21"/>
          <ac:spMkLst>
            <pc:docMk/>
            <pc:sldMk cId="3516052301" sldId="290"/>
            <ac:spMk id="10" creationId="{00000000-0000-0000-0000-000000000000}"/>
          </ac:spMkLst>
        </pc:spChg>
        <pc:picChg chg="add mod">
          <ac:chgData name="Kumar, Harendra (Cognizant)" userId="8b8433c2-3ce6-4e38-9e1b-c8afb18e9057" providerId="ADAL" clId="{1A8CCD16-2660-4488-985E-3D0D747599E1}" dt="2023-04-03T10:51:38.830" v="355" actId="14100"/>
          <ac:picMkLst>
            <pc:docMk/>
            <pc:sldMk cId="3516052301" sldId="290"/>
            <ac:picMk id="3" creationId="{7BD2D7E6-917A-6160-90C4-2F4024D5B37B}"/>
          </ac:picMkLst>
        </pc:picChg>
        <pc:picChg chg="mod">
          <ac:chgData name="Kumar, Harendra (Cognizant)" userId="8b8433c2-3ce6-4e38-9e1b-c8afb18e9057" providerId="ADAL" clId="{1A8CCD16-2660-4488-985E-3D0D747599E1}" dt="2023-04-03T10:51:34.847" v="354" actId="14100"/>
          <ac:picMkLst>
            <pc:docMk/>
            <pc:sldMk cId="3516052301" sldId="290"/>
            <ac:picMk id="5" creationId="{8B45853E-0110-E1D0-9122-748124353568}"/>
          </ac:picMkLst>
        </pc:picChg>
        <pc:picChg chg="del">
          <ac:chgData name="Kumar, Harendra (Cognizant)" userId="8b8433c2-3ce6-4e38-9e1b-c8afb18e9057" providerId="ADAL" clId="{1A8CCD16-2660-4488-985E-3D0D747599E1}" dt="2023-04-03T10:43:40.804" v="186" actId="21"/>
          <ac:picMkLst>
            <pc:docMk/>
            <pc:sldMk cId="3516052301" sldId="290"/>
            <ac:picMk id="9" creationId="{77677CE2-7EB1-EA27-ECBB-DA6DDB641771}"/>
          </ac:picMkLst>
        </pc:picChg>
      </pc:sldChg>
      <pc:sldChg chg="modSp mod">
        <pc:chgData name="Kumar, Harendra (Cognizant)" userId="8b8433c2-3ce6-4e38-9e1b-c8afb18e9057" providerId="ADAL" clId="{1A8CCD16-2660-4488-985E-3D0D747599E1}" dt="2023-04-04T05:51:59.990" v="2123" actId="2"/>
        <pc:sldMkLst>
          <pc:docMk/>
          <pc:sldMk cId="1223559503" sldId="291"/>
        </pc:sldMkLst>
        <pc:spChg chg="mod">
          <ac:chgData name="Kumar, Harendra (Cognizant)" userId="8b8433c2-3ce6-4e38-9e1b-c8afb18e9057" providerId="ADAL" clId="{1A8CCD16-2660-4488-985E-3D0D747599E1}" dt="2023-04-04T05:51:59.990" v="2123" actId="2"/>
          <ac:spMkLst>
            <pc:docMk/>
            <pc:sldMk cId="1223559503" sldId="291"/>
            <ac:spMk id="6" creationId="{B4AA0405-CA4D-CA6B-047B-9822B03F17F5}"/>
          </ac:spMkLst>
        </pc:spChg>
        <pc:spChg chg="mod">
          <ac:chgData name="Kumar, Harendra (Cognizant)" userId="8b8433c2-3ce6-4e38-9e1b-c8afb18e9057" providerId="ADAL" clId="{1A8CCD16-2660-4488-985E-3D0D747599E1}" dt="2023-04-04T05:51:58.430" v="2122" actId="2"/>
          <ac:spMkLst>
            <pc:docMk/>
            <pc:sldMk cId="1223559503" sldId="291"/>
            <ac:spMk id="10" creationId="{00000000-0000-0000-0000-000000000000}"/>
          </ac:spMkLst>
        </pc:spChg>
        <pc:picChg chg="mod">
          <ac:chgData name="Kumar, Harendra (Cognizant)" userId="8b8433c2-3ce6-4e38-9e1b-c8afb18e9057" providerId="ADAL" clId="{1A8CCD16-2660-4488-985E-3D0D747599E1}" dt="2023-04-04T05:49:40.613" v="2117" actId="1036"/>
          <ac:picMkLst>
            <pc:docMk/>
            <pc:sldMk cId="1223559503" sldId="291"/>
            <ac:picMk id="2" creationId="{BD2BA625-28D8-D1DD-D9C4-19A175FC7279}"/>
          </ac:picMkLst>
        </pc:picChg>
        <pc:picChg chg="mod">
          <ac:chgData name="Kumar, Harendra (Cognizant)" userId="8b8433c2-3ce6-4e38-9e1b-c8afb18e9057" providerId="ADAL" clId="{1A8CCD16-2660-4488-985E-3D0D747599E1}" dt="2023-04-04T05:49:42.490" v="2120" actId="1036"/>
          <ac:picMkLst>
            <pc:docMk/>
            <pc:sldMk cId="1223559503" sldId="291"/>
            <ac:picMk id="3" creationId="{3A52B991-812D-36F8-572E-E63FC7DF49DE}"/>
          </ac:picMkLst>
        </pc:picChg>
      </pc:sldChg>
      <pc:sldChg chg="modSp mod">
        <pc:chgData name="Kumar, Harendra (Cognizant)" userId="8b8433c2-3ce6-4e38-9e1b-c8afb18e9057" providerId="ADAL" clId="{1A8CCD16-2660-4488-985E-3D0D747599E1}" dt="2023-04-04T05:52:01.534" v="2124" actId="2"/>
        <pc:sldMkLst>
          <pc:docMk/>
          <pc:sldMk cId="785725705" sldId="292"/>
        </pc:sldMkLst>
        <pc:spChg chg="mod">
          <ac:chgData name="Kumar, Harendra (Cognizant)" userId="8b8433c2-3ce6-4e38-9e1b-c8afb18e9057" providerId="ADAL" clId="{1A8CCD16-2660-4488-985E-3D0D747599E1}" dt="2023-04-04T05:52:01.534" v="2124" actId="2"/>
          <ac:spMkLst>
            <pc:docMk/>
            <pc:sldMk cId="785725705" sldId="292"/>
            <ac:spMk id="10" creationId="{00000000-0000-0000-0000-000000000000}"/>
          </ac:spMkLst>
        </pc:spChg>
        <pc:spChg chg="mod">
          <ac:chgData name="Kumar, Harendra (Cognizant)" userId="8b8433c2-3ce6-4e38-9e1b-c8afb18e9057" providerId="ADAL" clId="{1A8CCD16-2660-4488-985E-3D0D747599E1}" dt="2023-04-03T10:53:26.252" v="367" actId="20577"/>
          <ac:spMkLst>
            <pc:docMk/>
            <pc:sldMk cId="785725705" sldId="292"/>
            <ac:spMk id="17" creationId="{00000000-0000-0000-0000-000000000000}"/>
          </ac:spMkLst>
        </pc:spChg>
      </pc:sldChg>
      <pc:sldChg chg="delSp modSp add mod">
        <pc:chgData name="Kumar, Harendra (Cognizant)" userId="8b8433c2-3ce6-4e38-9e1b-c8afb18e9057" providerId="ADAL" clId="{1A8CCD16-2660-4488-985E-3D0D747599E1}" dt="2023-04-03T10:51:59.412" v="357" actId="115"/>
        <pc:sldMkLst>
          <pc:docMk/>
          <pc:sldMk cId="1456905060" sldId="293"/>
        </pc:sldMkLst>
        <pc:spChg chg="del">
          <ac:chgData name="Kumar, Harendra (Cognizant)" userId="8b8433c2-3ce6-4e38-9e1b-c8afb18e9057" providerId="ADAL" clId="{1A8CCD16-2660-4488-985E-3D0D747599E1}" dt="2023-04-03T10:43:05.747" v="174" actId="21"/>
          <ac:spMkLst>
            <pc:docMk/>
            <pc:sldMk cId="1456905060" sldId="293"/>
            <ac:spMk id="6" creationId="{36C18FB9-59E7-96B5-9936-83F3B55F38E2}"/>
          </ac:spMkLst>
        </pc:spChg>
        <pc:spChg chg="del mod">
          <ac:chgData name="Kumar, Harendra (Cognizant)" userId="8b8433c2-3ce6-4e38-9e1b-c8afb18e9057" providerId="ADAL" clId="{1A8CCD16-2660-4488-985E-3D0D747599E1}" dt="2023-04-03T10:43:02.425" v="173" actId="21"/>
          <ac:spMkLst>
            <pc:docMk/>
            <pc:sldMk cId="1456905060" sldId="293"/>
            <ac:spMk id="7" creationId="{FECB05A3-091C-BB4C-293C-D91F24FAD8F1}"/>
          </ac:spMkLst>
        </pc:spChg>
        <pc:spChg chg="mod">
          <ac:chgData name="Kumar, Harendra (Cognizant)" userId="8b8433c2-3ce6-4e38-9e1b-c8afb18e9057" providerId="ADAL" clId="{1A8CCD16-2660-4488-985E-3D0D747599E1}" dt="2023-04-03T10:51:59.412" v="357" actId="115"/>
          <ac:spMkLst>
            <pc:docMk/>
            <pc:sldMk cId="1456905060" sldId="293"/>
            <ac:spMk id="10" creationId="{00000000-0000-0000-0000-000000000000}"/>
          </ac:spMkLst>
        </pc:spChg>
        <pc:picChg chg="del">
          <ac:chgData name="Kumar, Harendra (Cognizant)" userId="8b8433c2-3ce6-4e38-9e1b-c8afb18e9057" providerId="ADAL" clId="{1A8CCD16-2660-4488-985E-3D0D747599E1}" dt="2023-04-03T10:42:59.412" v="171" actId="21"/>
          <ac:picMkLst>
            <pc:docMk/>
            <pc:sldMk cId="1456905060" sldId="293"/>
            <ac:picMk id="5" creationId="{8B45853E-0110-E1D0-9122-748124353568}"/>
          </ac:picMkLst>
        </pc:picChg>
        <pc:picChg chg="mod">
          <ac:chgData name="Kumar, Harendra (Cognizant)" userId="8b8433c2-3ce6-4e38-9e1b-c8afb18e9057" providerId="ADAL" clId="{1A8CCD16-2660-4488-985E-3D0D747599E1}" dt="2023-04-03T10:43:32.985" v="185" actId="1035"/>
          <ac:picMkLst>
            <pc:docMk/>
            <pc:sldMk cId="1456905060" sldId="293"/>
            <ac:picMk id="9" creationId="{77677CE2-7EB1-EA27-ECBB-DA6DDB641771}"/>
          </ac:picMkLst>
        </pc:picChg>
      </pc:sldChg>
      <pc:sldChg chg="delSp modSp add mod">
        <pc:chgData name="Kumar, Harendra (Cognizant)" userId="8b8433c2-3ce6-4e38-9e1b-c8afb18e9057" providerId="ADAL" clId="{1A8CCD16-2660-4488-985E-3D0D747599E1}" dt="2023-04-03T11:01:11.658" v="733" actId="1036"/>
        <pc:sldMkLst>
          <pc:docMk/>
          <pc:sldMk cId="367818717" sldId="294"/>
        </pc:sldMkLst>
        <pc:spChg chg="del mod">
          <ac:chgData name="Kumar, Harendra (Cognizant)" userId="8b8433c2-3ce6-4e38-9e1b-c8afb18e9057" providerId="ADAL" clId="{1A8CCD16-2660-4488-985E-3D0D747599E1}" dt="2023-04-03T11:00:17.287" v="714" actId="21"/>
          <ac:spMkLst>
            <pc:docMk/>
            <pc:sldMk cId="367818717" sldId="294"/>
            <ac:spMk id="10" creationId="{00000000-0000-0000-0000-000000000000}"/>
          </ac:spMkLst>
        </pc:spChg>
        <pc:spChg chg="mod">
          <ac:chgData name="Kumar, Harendra (Cognizant)" userId="8b8433c2-3ce6-4e38-9e1b-c8afb18e9057" providerId="ADAL" clId="{1A8CCD16-2660-4488-985E-3D0D747599E1}" dt="2023-04-03T11:01:11.658" v="733" actId="1036"/>
          <ac:spMkLst>
            <pc:docMk/>
            <pc:sldMk cId="367818717" sldId="294"/>
            <ac:spMk id="17"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AI, ML, DL &amp; Related Topics</a:t>
          </a:r>
        </a:p>
        <a:p>
          <a:r>
            <a:rPr lang="en-US" b="1" i="0" dirty="0"/>
            <a:t>(Refresher)</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Sampling</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Imbalanced Data</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Predictive Analytics Intro Example &amp; y = f(x)</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err="1"/>
            <a:t>Maths</a:t>
          </a:r>
          <a:r>
            <a:rPr lang="en-US" dirty="0"/>
            <a:t> for AI, ML, DL </a:t>
          </a:r>
          <a:r>
            <a:rPr lang="en-US" dirty="0" err="1"/>
            <a:t>etc</a:t>
          </a:r>
          <a:endParaRPr lang="en-US" dirty="0"/>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Deterministic vs Probabilistic Learning</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Classical/Numerical vs Evolutionary </a:t>
          </a:r>
          <a:r>
            <a:rPr lang="en-US" dirty="0" err="1"/>
            <a:t>Optimisation</a:t>
          </a:r>
          <a:endParaRPr lang="en-US" dirty="0"/>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ML Modelling Workflow</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ML Modelling Workflow (Steps)</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ML Modelling Workflow (Steps)</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ML Modelling Workflow (Steps)</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Data Pipeline</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ScaleY="65980" custLinFactNeighborX="408" custLinFactNeighborY="-89">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ML Modelling Workflow (Steps)</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ML Modelling Workflow (Steps)</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14"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ML Modelling Workflow (Steps)</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19"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Forward and Backward Propagation in Deep Learning</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Deep Learning Architectures</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CNN Architecture</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RNN Architecture</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Distributed Representation/Embedding</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Embeddings and Vector DBs for Enterprise/Web Search</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Rankings in Embeddings Based Search</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Knowledge Representation</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Contextual &amp; Positional Encoding</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Self Attention, Cross Attention &amp; </a:t>
          </a:r>
          <a:r>
            <a:rPr lang="en-US" dirty="0" err="1"/>
            <a:t>Multihead</a:t>
          </a:r>
          <a:r>
            <a:rPr lang="en-US" dirty="0"/>
            <a:t> Attention</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err="1"/>
            <a:t>Tranformer</a:t>
          </a:r>
          <a:r>
            <a:rPr lang="en-US" dirty="0"/>
            <a:t> Architecture</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X="189" custLinFactNeighborY="-11669">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Reinforcement Learning</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err="1"/>
            <a:t>AutoML</a:t>
          </a:r>
          <a:r>
            <a:rPr lang="en-US" dirty="0"/>
            <a:t>(Search for Best ML/DL Architecture)</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custT="1"/>
      <dgm:spPr/>
      <dgm:t>
        <a:bodyPr/>
        <a:lstStyle/>
        <a:p>
          <a:r>
            <a:rPr lang="en-US" sz="2500" b="1" i="0" kern="1200" dirty="0">
              <a:solidFill>
                <a:prstClr val="white"/>
              </a:solidFill>
              <a:latin typeface="Calibri"/>
              <a:ea typeface="+mn-ea"/>
              <a:cs typeface="+mn-cs"/>
            </a:rPr>
            <a:t>Experiment Driven Development(using A/B [Statistical] Testing) </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ScaleY="54808" custLinFactNeighborX="-698" custLinFactNeighborY="-4792">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a:t>Further References</a:t>
          </a:r>
          <a:endParaRPr lang="en-US" dirty="0"/>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Data Analytics Types</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ML Types &amp; Algorithms</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Supervised vs Unsupervised vs </a:t>
          </a:r>
          <a:r>
            <a:rPr lang="en-US" dirty="0" err="1"/>
            <a:t>Semisupervised</a:t>
          </a:r>
          <a:r>
            <a:rPr lang="en-US" dirty="0"/>
            <a:t> vs </a:t>
          </a:r>
          <a:r>
            <a:rPr lang="en-US" dirty="0" err="1"/>
            <a:t>Selfsupervised</a:t>
          </a:r>
          <a:r>
            <a:rPr lang="en-US" dirty="0"/>
            <a:t> vs Reinforcement Learning</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Ensemble Learning</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ML Workflow</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BC392476-1869-4F60-9F23-0AEC736B7B18}">
      <dgm:prSet/>
      <dgm:spPr/>
      <dgm:t>
        <a:bodyPr/>
        <a:lstStyle/>
        <a:p>
          <a:r>
            <a:rPr lang="en-US" dirty="0"/>
            <a:t>EDA(Exploratory Data Analysis) And Feature Engineering</a:t>
          </a:r>
        </a:p>
      </dgm:t>
    </dgm:pt>
    <dgm:pt modelId="{B3E52F63-C7B1-44FB-BD67-41A9196DAE73}" type="parTrans" cxnId="{9064577D-080A-48A5-BAF9-BA07AE40FB0A}">
      <dgm:prSet/>
      <dgm:spPr/>
      <dgm:t>
        <a:bodyPr/>
        <a:lstStyle/>
        <a:p>
          <a:endParaRPr lang="en-IN"/>
        </a:p>
      </dgm:t>
    </dgm:pt>
    <dgm:pt modelId="{14E4671B-B413-4AF1-A092-7C10042055B7}" type="sibTrans" cxnId="{9064577D-080A-48A5-BAF9-BA07AE40FB0A}">
      <dgm:prSet/>
      <dgm:spPr/>
      <dgm:t>
        <a:bodyPr/>
        <a:lstStyle/>
        <a:p>
          <a:endParaRPr lang="en-IN"/>
        </a:p>
      </dgm:t>
    </dgm:pt>
    <dgm:pt modelId="{372D3855-33CE-4AA6-B521-95368CEBF303}" type="pres">
      <dgm:prSet presAssocID="{3D18ECC6-4C07-4ED0-B457-A8875E161891}" presName="linear" presStyleCnt="0">
        <dgm:presLayoutVars>
          <dgm:animLvl val="lvl"/>
          <dgm:resizeHandles val="exact"/>
        </dgm:presLayoutVars>
      </dgm:prSet>
      <dgm:spPr/>
    </dgm:pt>
    <dgm:pt modelId="{0347C971-6750-47DD-BB0C-614B2EB10D25}" type="pres">
      <dgm:prSet presAssocID="{BC392476-1869-4F60-9F23-0AEC736B7B18}" presName="parentText" presStyleLbl="node1" presStyleIdx="0" presStyleCnt="1" custLinFactNeighborY="-7027">
        <dgm:presLayoutVars>
          <dgm:chMax val="0"/>
          <dgm:bulletEnabled val="1"/>
        </dgm:presLayoutVars>
      </dgm:prSet>
      <dgm:spPr/>
    </dgm:pt>
  </dgm:ptLst>
  <dgm:cxnLst>
    <dgm:cxn modelId="{84B12825-B80A-4803-9B0C-8B2B98F6F13B}" type="presOf" srcId="{3D18ECC6-4C07-4ED0-B457-A8875E161891}" destId="{372D3855-33CE-4AA6-B521-95368CEBF303}" srcOrd="0" destOrd="0" presId="urn:microsoft.com/office/officeart/2005/8/layout/vList2"/>
    <dgm:cxn modelId="{9064577D-080A-48A5-BAF9-BA07AE40FB0A}" srcId="{3D18ECC6-4C07-4ED0-B457-A8875E161891}" destId="{BC392476-1869-4F60-9F23-0AEC736B7B18}" srcOrd="0" destOrd="0" parTransId="{B3E52F63-C7B1-44FB-BD67-41A9196DAE73}" sibTransId="{14E4671B-B413-4AF1-A092-7C10042055B7}"/>
    <dgm:cxn modelId="{BB0161EB-BB89-4C4E-A417-CF2043DCED39}" type="presOf" srcId="{BC392476-1869-4F60-9F23-0AEC736B7B18}" destId="{0347C971-6750-47DD-BB0C-614B2EB10D25}" srcOrd="0" destOrd="0" presId="urn:microsoft.com/office/officeart/2005/8/layout/vList2"/>
    <dgm:cxn modelId="{A622A968-4B94-4F23-B3D5-A795D67731FE}" type="presParOf" srcId="{372D3855-33CE-4AA6-B521-95368CEBF303}" destId="{0347C971-6750-47DD-BB0C-614B2EB10D25}"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19615"/>
          <a:ext cx="8686800" cy="150579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i="0" kern="1200" dirty="0"/>
            <a:t>AI, ML, DL &amp; Related Topics</a:t>
          </a:r>
        </a:p>
        <a:p>
          <a:pPr marL="0" lvl="0" indent="0" algn="l" defTabSz="1466850">
            <a:lnSpc>
              <a:spcPct val="90000"/>
            </a:lnSpc>
            <a:spcBef>
              <a:spcPct val="0"/>
            </a:spcBef>
            <a:spcAft>
              <a:spcPct val="35000"/>
            </a:spcAft>
            <a:buNone/>
          </a:pPr>
          <a:r>
            <a:rPr lang="en-US" sz="3300" b="1" i="0" kern="1200" dirty="0"/>
            <a:t>(Refresher)</a:t>
          </a:r>
          <a:endParaRPr lang="en-US" sz="3300" kern="1200" dirty="0"/>
        </a:p>
      </dsp:txBody>
      <dsp:txXfrm>
        <a:off x="73507" y="93122"/>
        <a:ext cx="8539786" cy="135877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64759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Sampling</a:t>
          </a:r>
        </a:p>
      </dsp:txBody>
      <dsp:txXfrm>
        <a:off x="31613" y="31613"/>
        <a:ext cx="9021719" cy="58436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64759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Imbalanced Data</a:t>
          </a:r>
        </a:p>
      </dsp:txBody>
      <dsp:txXfrm>
        <a:off x="31613" y="31613"/>
        <a:ext cx="9021719" cy="58436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1143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dirty="0"/>
            <a:t>Predictive Analytics Intro Example &amp; y = f(x)</a:t>
          </a:r>
        </a:p>
      </dsp:txBody>
      <dsp:txXfrm>
        <a:off x="44492" y="44492"/>
        <a:ext cx="8995961" cy="82244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err="1"/>
            <a:t>Maths</a:t>
          </a:r>
          <a:r>
            <a:rPr lang="en-US" sz="3900" kern="1200" dirty="0"/>
            <a:t> for AI, ML, DL </a:t>
          </a:r>
          <a:r>
            <a:rPr lang="en-US" sz="3900" kern="1200" dirty="0" err="1"/>
            <a:t>etc</a:t>
          </a:r>
          <a:endParaRPr lang="en-US" sz="3900" kern="1200" dirty="0"/>
        </a:p>
      </dsp:txBody>
      <dsp:txXfrm>
        <a:off x="45663" y="45663"/>
        <a:ext cx="8993619" cy="844089"/>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Deterministic vs Probabilistic Learning</a:t>
          </a:r>
        </a:p>
      </dsp:txBody>
      <dsp:txXfrm>
        <a:off x="45663" y="45663"/>
        <a:ext cx="8993619" cy="84408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11519"/>
          <a:ext cx="9084945" cy="81549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Classical/Numerical vs Evolutionary </a:t>
          </a:r>
          <a:r>
            <a:rPr lang="en-US" sz="3400" kern="1200" dirty="0" err="1"/>
            <a:t>Optimisation</a:t>
          </a:r>
          <a:endParaRPr lang="en-US" sz="3400" kern="1200" dirty="0"/>
        </a:p>
      </dsp:txBody>
      <dsp:txXfrm>
        <a:off x="39809" y="51328"/>
        <a:ext cx="9005327" cy="73587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ML Modelling Workflow</a:t>
          </a:r>
        </a:p>
      </dsp:txBody>
      <dsp:txXfrm>
        <a:off x="45663" y="45663"/>
        <a:ext cx="8993619" cy="84408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ML Modelling Workflow (Steps)</a:t>
          </a:r>
        </a:p>
      </dsp:txBody>
      <dsp:txXfrm>
        <a:off x="45663" y="45663"/>
        <a:ext cx="8993619" cy="84408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ML Modelling Workflow (Steps)</a:t>
          </a:r>
        </a:p>
      </dsp:txBody>
      <dsp:txXfrm>
        <a:off x="45663" y="45663"/>
        <a:ext cx="8993619" cy="84408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ML Modelling Workflow (Steps)</a:t>
          </a:r>
        </a:p>
      </dsp:txBody>
      <dsp:txXfrm>
        <a:off x="45663" y="45663"/>
        <a:ext cx="8993619" cy="844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159292"/>
          <a:ext cx="8610600" cy="101281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Data Pipeline</a:t>
          </a:r>
        </a:p>
      </dsp:txBody>
      <dsp:txXfrm>
        <a:off x="49442" y="208734"/>
        <a:ext cx="8511716" cy="91393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ML Modelling Workflow (Steps)</a:t>
          </a:r>
        </a:p>
      </dsp:txBody>
      <dsp:txXfrm>
        <a:off x="45663" y="45663"/>
        <a:ext cx="8993619" cy="84408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ML Modelling Workflow (Steps)</a:t>
          </a:r>
        </a:p>
      </dsp:txBody>
      <dsp:txXfrm>
        <a:off x="45663" y="45663"/>
        <a:ext cx="8993619" cy="84408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ML Modelling Workflow (Steps)</a:t>
          </a:r>
        </a:p>
      </dsp:txBody>
      <dsp:txXfrm>
        <a:off x="45663" y="45663"/>
        <a:ext cx="8993619" cy="844089"/>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3246"/>
          <a:ext cx="9084945" cy="76752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Forward and Backward Propagation in Deep Learning</a:t>
          </a:r>
        </a:p>
      </dsp:txBody>
      <dsp:txXfrm>
        <a:off x="37467" y="40713"/>
        <a:ext cx="9010011" cy="69258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Deep Learning Architectures</a:t>
          </a:r>
        </a:p>
      </dsp:txBody>
      <dsp:txXfrm>
        <a:off x="45663" y="45663"/>
        <a:ext cx="8993619" cy="844089"/>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CNN Architecture</a:t>
          </a:r>
        </a:p>
      </dsp:txBody>
      <dsp:txXfrm>
        <a:off x="45663" y="45663"/>
        <a:ext cx="8993619" cy="844089"/>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RNN Architecture</a:t>
          </a:r>
        </a:p>
      </dsp:txBody>
      <dsp:txXfrm>
        <a:off x="45663" y="45663"/>
        <a:ext cx="8993619" cy="844089"/>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Distributed Representation/Embedding</a:t>
          </a:r>
        </a:p>
      </dsp:txBody>
      <dsp:txXfrm>
        <a:off x="45663" y="45663"/>
        <a:ext cx="8993619" cy="844089"/>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32829"/>
          <a:ext cx="9084945" cy="71954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Embeddings and Vector DBs for Enterprise/Web Search</a:t>
          </a:r>
        </a:p>
      </dsp:txBody>
      <dsp:txXfrm>
        <a:off x="35125" y="67954"/>
        <a:ext cx="9014695" cy="649299"/>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Rankings in Embeddings Based Search</a:t>
          </a:r>
        </a:p>
      </dsp:txBody>
      <dsp:txXfrm>
        <a:off x="45663" y="45663"/>
        <a:ext cx="8993619" cy="8440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Knowledge Representation</a:t>
          </a:r>
        </a:p>
      </dsp:txBody>
      <dsp:txXfrm>
        <a:off x="45663" y="45663"/>
        <a:ext cx="8993619" cy="844089"/>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Contextual &amp; Positional Encoding</a:t>
          </a:r>
        </a:p>
      </dsp:txBody>
      <dsp:txXfrm>
        <a:off x="45663" y="45663"/>
        <a:ext cx="8993619" cy="844089"/>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18037"/>
          <a:ext cx="9084945"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Self Attention, Cross Attention &amp; </a:t>
          </a:r>
          <a:r>
            <a:rPr lang="en-US" sz="3100" kern="1200" dirty="0" err="1"/>
            <a:t>Multihead</a:t>
          </a:r>
          <a:r>
            <a:rPr lang="en-US" sz="3100" kern="1200" dirty="0"/>
            <a:t> Attention</a:t>
          </a:r>
        </a:p>
      </dsp:txBody>
      <dsp:txXfrm>
        <a:off x="36296" y="54333"/>
        <a:ext cx="9012353" cy="67094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err="1"/>
            <a:t>Tranformer</a:t>
          </a:r>
          <a:r>
            <a:rPr lang="en-US" sz="3900" kern="1200" dirty="0"/>
            <a:t> Architecture</a:t>
          </a:r>
        </a:p>
      </dsp:txBody>
      <dsp:txXfrm>
        <a:off x="45663" y="45663"/>
        <a:ext cx="8993619" cy="844089"/>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Reinforcement Learning</a:t>
          </a:r>
        </a:p>
      </dsp:txBody>
      <dsp:txXfrm>
        <a:off x="45663" y="45663"/>
        <a:ext cx="8993619" cy="844089"/>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88744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dirty="0" err="1"/>
            <a:t>AutoML</a:t>
          </a:r>
          <a:r>
            <a:rPr lang="en-US" sz="3700" kern="1200" dirty="0"/>
            <a:t>(Search for Best ML/DL Architecture)</a:t>
          </a:r>
        </a:p>
      </dsp:txBody>
      <dsp:txXfrm>
        <a:off x="43321" y="43321"/>
        <a:ext cx="8998303" cy="80080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915397" cy="666903"/>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solidFill>
                <a:prstClr val="white"/>
              </a:solidFill>
              <a:latin typeface="Calibri"/>
              <a:ea typeface="+mn-ea"/>
              <a:cs typeface="+mn-cs"/>
            </a:rPr>
            <a:t>Experiment Driven Development(using A/B [Statistical] Testing) </a:t>
          </a:r>
        </a:p>
      </dsp:txBody>
      <dsp:txXfrm>
        <a:off x="32556" y="32556"/>
        <a:ext cx="8850285" cy="60179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Further References</a:t>
          </a:r>
          <a:endParaRPr lang="en-US" sz="3900" kern="1200" dirty="0"/>
        </a:p>
      </dsp:txBody>
      <dsp:txXfrm>
        <a:off x="45663" y="45663"/>
        <a:ext cx="8993619" cy="8440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Data Analytics Types</a:t>
          </a:r>
        </a:p>
      </dsp:txBody>
      <dsp:txXfrm>
        <a:off x="45663" y="45663"/>
        <a:ext cx="8993619" cy="8440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ML Types &amp; Algorithms</a:t>
          </a:r>
        </a:p>
      </dsp:txBody>
      <dsp:txXfrm>
        <a:off x="45663" y="45663"/>
        <a:ext cx="8993619" cy="8440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149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Supervised vs Unsupervised vs </a:t>
          </a:r>
          <a:r>
            <a:rPr lang="en-US" sz="2300" kern="1200" dirty="0" err="1"/>
            <a:t>Semisupervised</a:t>
          </a:r>
          <a:r>
            <a:rPr lang="en-US" sz="2300" kern="1200" dirty="0"/>
            <a:t> vs </a:t>
          </a:r>
          <a:r>
            <a:rPr lang="en-US" sz="2300" kern="1200" dirty="0" err="1"/>
            <a:t>Selfsupervised</a:t>
          </a:r>
          <a:r>
            <a:rPr lang="en-US" sz="2300" kern="1200" dirty="0"/>
            <a:t> vs Reinforcement Learning</a:t>
          </a:r>
        </a:p>
      </dsp:txBody>
      <dsp:txXfrm>
        <a:off x="44664" y="44664"/>
        <a:ext cx="8995617" cy="8256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Ensemble Learning</a:t>
          </a:r>
        </a:p>
      </dsp:txBody>
      <dsp:txXfrm>
        <a:off x="45663" y="45663"/>
        <a:ext cx="8993619" cy="8440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0"/>
          <a:ext cx="9084945" cy="93541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ML Workflow</a:t>
          </a:r>
        </a:p>
      </dsp:txBody>
      <dsp:txXfrm>
        <a:off x="45663" y="45663"/>
        <a:ext cx="8993619" cy="8440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7C971-6750-47DD-BB0C-614B2EB10D25}">
      <dsp:nvSpPr>
        <dsp:cNvPr id="0" name=""/>
        <dsp:cNvSpPr/>
      </dsp:nvSpPr>
      <dsp:spPr>
        <a:xfrm>
          <a:off x="0" y="66230"/>
          <a:ext cx="9084945" cy="71954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EDA(Exploratory Data Analysis) And Feature Engineering</a:t>
          </a:r>
        </a:p>
      </dsp:txBody>
      <dsp:txXfrm>
        <a:off x="35125" y="101355"/>
        <a:ext cx="9014695" cy="6492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984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298450"/>
          </a:xfrm>
          <a:prstGeom prst="rect">
            <a:avLst/>
          </a:prstGeom>
        </p:spPr>
        <p:txBody>
          <a:bodyPr vert="horz" lIns="91440" tIns="45720" rIns="91440" bIns="45720" rtlCol="0"/>
          <a:lstStyle>
            <a:lvl1pPr algn="r">
              <a:defRPr sz="1200"/>
            </a:lvl1pPr>
          </a:lstStyle>
          <a:p>
            <a:fld id="{9AE750B3-386C-4233-BFC3-7F4AC971F92C}" type="datetimeFigureOut">
              <a:rPr lang="en-US" smtClean="0"/>
              <a:t>4/23/2025</a:t>
            </a:fld>
            <a:endParaRPr lang="en-US" dirty="0"/>
          </a:p>
        </p:txBody>
      </p:sp>
      <p:sp>
        <p:nvSpPr>
          <p:cNvPr id="4" name="Slide Image Placeholder 3"/>
          <p:cNvSpPr>
            <a:spLocks noGrp="1" noRot="1" noChangeAspect="1"/>
          </p:cNvSpPr>
          <p:nvPr>
            <p:ph type="sldImg" idx="2"/>
          </p:nvPr>
        </p:nvSpPr>
        <p:spPr>
          <a:xfrm>
            <a:off x="3028950" y="742950"/>
            <a:ext cx="3086100" cy="20066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2860675"/>
            <a:ext cx="7315200" cy="23399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5645150"/>
            <a:ext cx="3962400" cy="29845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5645150"/>
            <a:ext cx="3962400" cy="298450"/>
          </a:xfrm>
          <a:prstGeom prst="rect">
            <a:avLst/>
          </a:prstGeom>
        </p:spPr>
        <p:txBody>
          <a:bodyPr vert="horz" lIns="91440" tIns="45720" rIns="91440" bIns="45720" rtlCol="0" anchor="b"/>
          <a:lstStyle>
            <a:lvl1pPr algn="r">
              <a:defRPr sz="1200"/>
            </a:lvl1pPr>
          </a:lstStyle>
          <a:p>
            <a:fld id="{0C49AC16-2221-4935-809C-2A72A26F729C}" type="slidenum">
              <a:rPr lang="en-US" smtClean="0"/>
              <a:t>‹#›</a:t>
            </a:fld>
            <a:endParaRPr lang="en-US" dirty="0"/>
          </a:p>
        </p:txBody>
      </p:sp>
    </p:spTree>
    <p:extLst>
      <p:ext uri="{BB962C8B-B14F-4D97-AF65-F5344CB8AC3E}">
        <p14:creationId xmlns:p14="http://schemas.microsoft.com/office/powerpoint/2010/main" val="408158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943600"/>
          </a:xfrm>
          <a:prstGeom prst="rect">
            <a:avLst/>
          </a:prstGeom>
          <a:blipFill>
            <a:blip r:embed="rId2" cstate="print"/>
            <a:stretch>
              <a:fillRect/>
            </a:stretch>
          </a:blipFill>
        </p:spPr>
        <p:txBody>
          <a:bodyPr wrap="square" lIns="0" tIns="0" rIns="0" bIns="0" rtlCol="0"/>
          <a:lstStyle/>
          <a:p>
            <a:endParaRPr dirty="0"/>
          </a:p>
        </p:txBody>
      </p:sp>
      <p:sp>
        <p:nvSpPr>
          <p:cNvPr id="17" name="bk object 17"/>
          <p:cNvSpPr/>
          <p:nvPr/>
        </p:nvSpPr>
        <p:spPr>
          <a:xfrm>
            <a:off x="3079584" y="2139810"/>
            <a:ext cx="3027045" cy="1153795"/>
          </a:xfrm>
          <a:custGeom>
            <a:avLst/>
            <a:gdLst/>
            <a:ahLst/>
            <a:cxnLst/>
            <a:rect l="l" t="t" r="r" b="b"/>
            <a:pathLst>
              <a:path w="3027045" h="1153795">
                <a:moveTo>
                  <a:pt x="0" y="1153236"/>
                </a:moveTo>
                <a:lnTo>
                  <a:pt x="3026829" y="1153236"/>
                </a:lnTo>
                <a:lnTo>
                  <a:pt x="3026829" y="0"/>
                </a:lnTo>
                <a:lnTo>
                  <a:pt x="0" y="0"/>
                </a:lnTo>
                <a:lnTo>
                  <a:pt x="0" y="1153236"/>
                </a:lnTo>
                <a:close/>
              </a:path>
            </a:pathLst>
          </a:custGeom>
          <a:solidFill>
            <a:srgbClr val="FFFFFF"/>
          </a:solidFill>
        </p:spPr>
        <p:txBody>
          <a:bodyPr wrap="square" lIns="0" tIns="0" rIns="0" bIns="0" rtlCol="0"/>
          <a:lstStyle/>
          <a:p>
            <a:endParaRPr dirty="0"/>
          </a:p>
        </p:txBody>
      </p:sp>
      <p:sp>
        <p:nvSpPr>
          <p:cNvPr id="18" name="bk object 18"/>
          <p:cNvSpPr/>
          <p:nvPr/>
        </p:nvSpPr>
        <p:spPr>
          <a:xfrm>
            <a:off x="3186950" y="2836551"/>
            <a:ext cx="779145" cy="0"/>
          </a:xfrm>
          <a:custGeom>
            <a:avLst/>
            <a:gdLst/>
            <a:ahLst/>
            <a:cxnLst/>
            <a:rect l="l" t="t" r="r" b="b"/>
            <a:pathLst>
              <a:path w="779145">
                <a:moveTo>
                  <a:pt x="0" y="0"/>
                </a:moveTo>
                <a:lnTo>
                  <a:pt x="778573" y="0"/>
                </a:lnTo>
              </a:path>
            </a:pathLst>
          </a:custGeom>
          <a:ln w="36258">
            <a:solidFill>
              <a:srgbClr val="D322F2"/>
            </a:solidFill>
          </a:ln>
        </p:spPr>
        <p:txBody>
          <a:bodyPr wrap="square" lIns="0" tIns="0" rIns="0" bIns="0" rtlCol="0"/>
          <a:lstStyle/>
          <a:p>
            <a:endParaRPr dirty="0"/>
          </a:p>
        </p:txBody>
      </p:sp>
      <p:sp>
        <p:nvSpPr>
          <p:cNvPr id="19" name="bk object 19"/>
          <p:cNvSpPr/>
          <p:nvPr/>
        </p:nvSpPr>
        <p:spPr>
          <a:xfrm>
            <a:off x="3186950" y="2781966"/>
            <a:ext cx="779145" cy="0"/>
          </a:xfrm>
          <a:custGeom>
            <a:avLst/>
            <a:gdLst/>
            <a:ahLst/>
            <a:cxnLst/>
            <a:rect l="l" t="t" r="r" b="b"/>
            <a:pathLst>
              <a:path w="779145">
                <a:moveTo>
                  <a:pt x="0" y="0"/>
                </a:moveTo>
                <a:lnTo>
                  <a:pt x="778573" y="0"/>
                </a:lnTo>
              </a:path>
            </a:pathLst>
          </a:custGeom>
          <a:ln w="36258">
            <a:solidFill>
              <a:srgbClr val="D322F2"/>
            </a:solidFill>
          </a:ln>
        </p:spPr>
        <p:txBody>
          <a:bodyPr wrap="square" lIns="0" tIns="0" rIns="0" bIns="0" rtlCol="0"/>
          <a:lstStyle/>
          <a:p>
            <a:endParaRPr dirty="0"/>
          </a:p>
        </p:txBody>
      </p:sp>
      <p:sp>
        <p:nvSpPr>
          <p:cNvPr id="2" name="Holder 2"/>
          <p:cNvSpPr>
            <a:spLocks noGrp="1"/>
          </p:cNvSpPr>
          <p:nvPr>
            <p:ph type="ctrTitle"/>
          </p:nvPr>
        </p:nvSpPr>
        <p:spPr>
          <a:xfrm>
            <a:off x="3174246" y="2190333"/>
            <a:ext cx="2415540" cy="354964"/>
          </a:xfrm>
          <a:prstGeom prst="rect">
            <a:avLst/>
          </a:prstGeom>
        </p:spPr>
        <p:txBody>
          <a:bodyPr wrap="square" lIns="0" tIns="0" rIns="0" bIns="0">
            <a:spAutoFit/>
          </a:bodyPr>
          <a:lstStyle>
            <a:lvl1pPr>
              <a:defRPr sz="2150" b="1" i="0">
                <a:solidFill>
                  <a:srgbClr val="231F20"/>
                </a:solidFill>
                <a:latin typeface="Arial"/>
                <a:cs typeface="Arial"/>
              </a:defRPr>
            </a:lvl1pPr>
          </a:lstStyle>
          <a:p>
            <a:endParaRPr/>
          </a:p>
        </p:txBody>
      </p:sp>
      <p:sp>
        <p:nvSpPr>
          <p:cNvPr id="3" name="Holder 3"/>
          <p:cNvSpPr>
            <a:spLocks noGrp="1"/>
          </p:cNvSpPr>
          <p:nvPr>
            <p:ph type="subTitle" idx="4"/>
          </p:nvPr>
        </p:nvSpPr>
        <p:spPr>
          <a:xfrm>
            <a:off x="1371600" y="3328416"/>
            <a:ext cx="6400800" cy="14859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Lucida Sans"/>
                <a:cs typeface="Lucida Sans"/>
              </a:defRPr>
            </a:lvl1pPr>
          </a:lstStyle>
          <a:p>
            <a:endParaRPr/>
          </a:p>
        </p:txBody>
      </p:sp>
      <p:sp>
        <p:nvSpPr>
          <p:cNvPr id="3" name="Holder 3"/>
          <p:cNvSpPr>
            <a:spLocks noGrp="1"/>
          </p:cNvSpPr>
          <p:nvPr>
            <p:ph type="body" idx="1"/>
          </p:nvPr>
        </p:nvSpPr>
        <p:spPr/>
        <p:txBody>
          <a:bodyPr lIns="0" tIns="0" rIns="0" bIns="0"/>
          <a:lstStyle>
            <a:lvl1pPr>
              <a:defRPr sz="1300" b="1" i="0">
                <a:solidFill>
                  <a:schemeClr val="tx1"/>
                </a:solidFill>
                <a:latin typeface="Lucida Sans"/>
                <a:cs typeface="Lucida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Lucida Sans"/>
                <a:cs typeface="Lucida Sans"/>
              </a:defRPr>
            </a:lvl1pPr>
          </a:lstStyle>
          <a:p>
            <a:endParaRPr/>
          </a:p>
        </p:txBody>
      </p:sp>
      <p:sp>
        <p:nvSpPr>
          <p:cNvPr id="3" name="Holder 3"/>
          <p:cNvSpPr>
            <a:spLocks noGrp="1"/>
          </p:cNvSpPr>
          <p:nvPr>
            <p:ph sz="half" idx="2"/>
          </p:nvPr>
        </p:nvSpPr>
        <p:spPr>
          <a:xfrm>
            <a:off x="457200" y="1367028"/>
            <a:ext cx="3977640" cy="39227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367028"/>
            <a:ext cx="3977640" cy="39227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4/23/2025</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Lucida Sans"/>
                <a:cs typeface="Lucida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4/23/2025</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4/23/2025</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5300" y="830562"/>
            <a:ext cx="2907665" cy="995044"/>
          </a:xfrm>
          <a:prstGeom prst="rect">
            <a:avLst/>
          </a:prstGeom>
        </p:spPr>
        <p:txBody>
          <a:bodyPr wrap="square" lIns="0" tIns="0" rIns="0" bIns="0">
            <a:spAutoFit/>
          </a:bodyPr>
          <a:lstStyle>
            <a:lvl1pPr>
              <a:defRPr sz="3200" b="1" i="0">
                <a:solidFill>
                  <a:schemeClr val="tx1"/>
                </a:solidFill>
                <a:latin typeface="Lucida Sans"/>
                <a:cs typeface="Lucida Sans"/>
              </a:defRPr>
            </a:lvl1pPr>
          </a:lstStyle>
          <a:p>
            <a:endParaRPr/>
          </a:p>
        </p:txBody>
      </p:sp>
      <p:sp>
        <p:nvSpPr>
          <p:cNvPr id="3" name="Holder 3"/>
          <p:cNvSpPr>
            <a:spLocks noGrp="1"/>
          </p:cNvSpPr>
          <p:nvPr>
            <p:ph type="body" idx="1"/>
          </p:nvPr>
        </p:nvSpPr>
        <p:spPr>
          <a:xfrm>
            <a:off x="1217940" y="1414945"/>
            <a:ext cx="6708119" cy="1580514"/>
          </a:xfrm>
          <a:prstGeom prst="rect">
            <a:avLst/>
          </a:prstGeom>
        </p:spPr>
        <p:txBody>
          <a:bodyPr wrap="square" lIns="0" tIns="0" rIns="0" bIns="0">
            <a:spAutoFit/>
          </a:bodyPr>
          <a:lstStyle>
            <a:lvl1pPr>
              <a:defRPr sz="1300" b="1" i="0">
                <a:solidFill>
                  <a:schemeClr val="tx1"/>
                </a:solidFill>
                <a:latin typeface="Lucida Sans"/>
                <a:cs typeface="Lucida Sans"/>
              </a:defRPr>
            </a:lvl1pPr>
          </a:lstStyle>
          <a:p>
            <a:endParaRPr/>
          </a:p>
        </p:txBody>
      </p:sp>
      <p:sp>
        <p:nvSpPr>
          <p:cNvPr id="4" name="Holder 4"/>
          <p:cNvSpPr>
            <a:spLocks noGrp="1"/>
          </p:cNvSpPr>
          <p:nvPr>
            <p:ph type="ftr" sz="quarter" idx="5"/>
          </p:nvPr>
        </p:nvSpPr>
        <p:spPr>
          <a:xfrm>
            <a:off x="3108960" y="5527548"/>
            <a:ext cx="2926080" cy="29718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5527548"/>
            <a:ext cx="2103120" cy="2971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4/23/2025</a:t>
            </a:fld>
            <a:endParaRPr lang="en-US" dirty="0"/>
          </a:p>
        </p:txBody>
      </p:sp>
      <p:sp>
        <p:nvSpPr>
          <p:cNvPr id="6" name="Holder 6"/>
          <p:cNvSpPr>
            <a:spLocks noGrp="1"/>
          </p:cNvSpPr>
          <p:nvPr>
            <p:ph type="sldNum" sz="quarter" idx="7"/>
          </p:nvPr>
        </p:nvSpPr>
        <p:spPr>
          <a:xfrm>
            <a:off x="6583680" y="5527548"/>
            <a:ext cx="2103120" cy="2971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8" Type="http://schemas.openxmlformats.org/officeDocument/2006/relationships/hyperlink" Target="https://www.ncl.ac.uk/webtemplate/ask-assets/external/maths-resources/statistics/sampling/about-sampling.html" TargetMode="External"/><Relationship Id="rId3" Type="http://schemas.openxmlformats.org/officeDocument/2006/relationships/diagramLayout" Target="../diagrams/layout10.xml"/><Relationship Id="rId7" Type="http://schemas.openxmlformats.org/officeDocument/2006/relationships/image" Target="../media/image10.png"/><Relationship Id="rId12" Type="http://schemas.openxmlformats.org/officeDocument/2006/relationships/hyperlink" Target="https://www.khanacademy.org/math/statistics-probability" TargetMode="Externa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11" Type="http://schemas.openxmlformats.org/officeDocument/2006/relationships/hyperlink" Target="https://www.linkedin.com/advice/1/how-do-you-determine-optimal-sample-size-your-research-1c" TargetMode="External"/><Relationship Id="rId5" Type="http://schemas.openxmlformats.org/officeDocument/2006/relationships/diagramColors" Target="../diagrams/colors10.xml"/><Relationship Id="rId10" Type="http://schemas.openxmlformats.org/officeDocument/2006/relationships/hyperlink" Target="https://math.stackexchange.com/questions/3207930/population-vs-sampling-frame-vs-sample" TargetMode="External"/><Relationship Id="rId4" Type="http://schemas.openxmlformats.org/officeDocument/2006/relationships/diagramQuickStyle" Target="../diagrams/quickStyle10.xml"/><Relationship Id="rId9" Type="http://schemas.openxmlformats.org/officeDocument/2006/relationships/hyperlink" Target="https://www.scribbr.com/methodology/sampling-methods/"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towardsdatascience.com/focal-loss-a-better-alternative-for-cross-entropy-1d073d92d075/" TargetMode="External"/><Relationship Id="rId3" Type="http://schemas.openxmlformats.org/officeDocument/2006/relationships/diagramLayout" Target="../diagrams/layout11.xml"/><Relationship Id="rId7" Type="http://schemas.openxmlformats.org/officeDocument/2006/relationships/hyperlink" Target="https://medium.com/nerd-for-tech/review-cb-loss-class-balanced-loss-based-on-effective-number-of-samples-image-classification-3056a1a1a001" TargetMode="Externa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10" Type="http://schemas.openxmlformats.org/officeDocument/2006/relationships/hyperlink" Target="https://sites.google.com/view/datascience-cheat-sheets#h.34mtgx8u52iz" TargetMode="External"/><Relationship Id="rId4" Type="http://schemas.openxmlformats.org/officeDocument/2006/relationships/diagramQuickStyle" Target="../diagrams/quickStyle11.xml"/><Relationship Id="rId9" Type="http://schemas.openxmlformats.org/officeDocument/2006/relationships/hyperlink" Target="https://machinelearningmastery.com/cost-sensitive-learning-for-imbalanced-classification/"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2.xml"/><Relationship Id="rId7" Type="http://schemas.openxmlformats.org/officeDocument/2006/relationships/image" Target="../media/image11.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 Id="rId9" Type="http://schemas.openxmlformats.org/officeDocument/2006/relationships/image" Target="../media/image13.png"/></Relationships>
</file>

<file path=ppt/slides/_rels/slide13.xml.rels><?xml version="1.0" encoding="UTF-8" standalone="yes"?>
<Relationships xmlns="http://schemas.openxmlformats.org/package/2006/relationships"><Relationship Id="rId8" Type="http://schemas.openxmlformats.org/officeDocument/2006/relationships/hyperlink" Target="https://1spatial.com/documentation/1integrate/v1_3/Topics/Topology/Faces.htm" TargetMode="External"/><Relationship Id="rId13" Type="http://schemas.openxmlformats.org/officeDocument/2006/relationships/hyperlink" Target="https://algorithmsbook.com/optimization/" TargetMode="External"/><Relationship Id="rId18" Type="http://schemas.openxmlformats.org/officeDocument/2006/relationships/hyperlink" Target="https://www.frontiersin.org/journals/artificial-intelligence/articles/10.3389/frai.2021.667963/full#B10" TargetMode="External"/><Relationship Id="rId3" Type="http://schemas.openxmlformats.org/officeDocument/2006/relationships/diagramLayout" Target="../diagrams/layout13.xml"/><Relationship Id="rId7" Type="http://schemas.openxmlformats.org/officeDocument/2006/relationships/hyperlink" Target="https://github.com/MartinuzziFrancesco/awesome-scientific-machine-learning" TargetMode="External"/><Relationship Id="rId12" Type="http://schemas.openxmlformats.org/officeDocument/2006/relationships/hyperlink" Target="https://greenteapress.com/wp/" TargetMode="External"/><Relationship Id="rId17" Type="http://schemas.openxmlformats.org/officeDocument/2006/relationships/hyperlink" Target="https://www.amazon.in/Probability-Models-Computer-Science-Sheldon/dp/0125980515" TargetMode="External"/><Relationship Id="rId2" Type="http://schemas.openxmlformats.org/officeDocument/2006/relationships/diagramData" Target="../diagrams/data13.xml"/><Relationship Id="rId16" Type="http://schemas.openxmlformats.org/officeDocument/2006/relationships/hyperlink" Target="https://bayesiancomputationbook.com/welcome.html" TargetMode="External"/><Relationship Id="rId1" Type="http://schemas.openxmlformats.org/officeDocument/2006/relationships/slideLayout" Target="../slideLayouts/slideLayout2.xml"/><Relationship Id="rId6" Type="http://schemas.microsoft.com/office/2007/relationships/diagramDrawing" Target="../diagrams/drawing13.xml"/><Relationship Id="rId11" Type="http://schemas.openxmlformats.org/officeDocument/2006/relationships/hyperlink" Target="https://www.linkedin.com/pulse/9-distance-measures-data-science-khadar-valli/" TargetMode="External"/><Relationship Id="rId5" Type="http://schemas.openxmlformats.org/officeDocument/2006/relationships/diagramColors" Target="../diagrams/colors13.xml"/><Relationship Id="rId15" Type="http://schemas.openxmlformats.org/officeDocument/2006/relationships/hyperlink" Target="https://sites.stat.columbia.edu/gelman/book/" TargetMode="External"/><Relationship Id="rId10" Type="http://schemas.openxmlformats.org/officeDocument/2006/relationships/hyperlink" Target="https://codingthematrix.com/" TargetMode="External"/><Relationship Id="rId4" Type="http://schemas.openxmlformats.org/officeDocument/2006/relationships/diagramQuickStyle" Target="../diagrams/quickStyle13.xml"/><Relationship Id="rId9" Type="http://schemas.openxmlformats.org/officeDocument/2006/relationships/hyperlink" Target="https://www.linkedin.com/posts/sandip-ray-92836b1b0_some-great-resources-to-understand-the-maths-activity-7313996894643372033-strR/?utm_source=share&amp;utm_medium=member_desktop&amp;rcm=ACoAADEs2XAB8-7TelfobrMhA9_jxB71Dn4BtW4" TargetMode="External"/><Relationship Id="rId14" Type="http://schemas.openxmlformats.org/officeDocument/2006/relationships/hyperlink" Target="https://www.linkedin.com/posts/shashank-hegde-k_machinelearning-optimization-bayesian-activity-7320108877436387329-m9Xp/?utm_source=share&amp;utm_medium=member_desktop&amp;rcm=ACoAADEs2XAB8-7TelfobrMhA9_jxB71Dn4BtW4" TargetMode="External"/></Relationships>
</file>

<file path=ppt/slides/_rels/slide14.xml.rels><?xml version="1.0" encoding="UTF-8" standalone="yes"?>
<Relationships xmlns="http://schemas.openxmlformats.org/package/2006/relationships"><Relationship Id="rId8" Type="http://schemas.openxmlformats.org/officeDocument/2006/relationships/diagramData" Target="../diagrams/data14.xml"/><Relationship Id="rId3" Type="http://schemas.openxmlformats.org/officeDocument/2006/relationships/hyperlink" Target="https://www.alphanome.ai/post/probabilistic-vs-deterministic-models-in-ai-ml-a-detailed-explanation" TargetMode="External"/><Relationship Id="rId7" Type="http://schemas.openxmlformats.org/officeDocument/2006/relationships/hyperlink" Target="https://www.analyticsvidhya.com/blog/2023/12/deterministic-vs-stochastic/" TargetMode="External"/><Relationship Id="rId12" Type="http://schemas.microsoft.com/office/2007/relationships/diagramDrawing" Target="../diagrams/drawing14.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hyperlink" Target="https://www.linkedin.com/advice/1/what-difference-between-deterministic-stochastic-c5ate" TargetMode="External"/><Relationship Id="rId11" Type="http://schemas.openxmlformats.org/officeDocument/2006/relationships/diagramColors" Target="../diagrams/colors14.xml"/><Relationship Id="rId5" Type="http://schemas.openxmlformats.org/officeDocument/2006/relationships/hyperlink" Target="https://www.gaine.com/blog/probabilistic-and-deterministic-results-in-ai-systems" TargetMode="External"/><Relationship Id="rId10" Type="http://schemas.openxmlformats.org/officeDocument/2006/relationships/diagramQuickStyle" Target="../diagrams/quickStyle14.xml"/><Relationship Id="rId4" Type="http://schemas.openxmlformats.org/officeDocument/2006/relationships/hyperlink" Target="https://www.techtarget.com/searchdatamanagement/definition/deterministic-probabilistic-data" TargetMode="External"/><Relationship Id="rId9" Type="http://schemas.openxmlformats.org/officeDocument/2006/relationships/diagramLayout" Target="../diagrams/layout14.xml"/></Relationships>
</file>

<file path=ppt/slides/_rels/slide15.xml.rels><?xml version="1.0" encoding="UTF-8" standalone="yes"?>
<Relationships xmlns="http://schemas.openxmlformats.org/package/2006/relationships"><Relationship Id="rId8" Type="http://schemas.openxmlformats.org/officeDocument/2006/relationships/hyperlink" Target="https://developers.google.com/optimization/introduction" TargetMode="External"/><Relationship Id="rId13" Type="http://schemas.openxmlformats.org/officeDocument/2006/relationships/hyperlink" Target="https://github.com/PacktPublishing/Artificial-Intelligence-for-Big-Data" TargetMode="External"/><Relationship Id="rId3" Type="http://schemas.openxmlformats.org/officeDocument/2006/relationships/diagramLayout" Target="../diagrams/layout15.xml"/><Relationship Id="rId7" Type="http://schemas.openxmlformats.org/officeDocument/2006/relationships/hyperlink" Target="https://www.solver.com/press/backgrounder-genetic-and-evolutionary-algorithms-versus-classical-optimization" TargetMode="External"/><Relationship Id="rId12" Type="http://schemas.openxmlformats.org/officeDocument/2006/relationships/hyperlink" Target="https://github.com/Johnnyboycurtis/genetic-algorithms" TargetMode="External"/><Relationship Id="rId2" Type="http://schemas.openxmlformats.org/officeDocument/2006/relationships/diagramData" Target="../diagrams/data15.xml"/><Relationship Id="rId16" Type="http://schemas.openxmlformats.org/officeDocument/2006/relationships/image" Target="../media/image15.png"/><Relationship Id="rId1" Type="http://schemas.openxmlformats.org/officeDocument/2006/relationships/slideLayout" Target="../slideLayouts/slideLayout2.xml"/><Relationship Id="rId6" Type="http://schemas.microsoft.com/office/2007/relationships/diagramDrawing" Target="../diagrams/drawing15.xml"/><Relationship Id="rId11" Type="http://schemas.openxmlformats.org/officeDocument/2006/relationships/hyperlink" Target="https://github.com/Optimization-Algorithms-Book" TargetMode="External"/><Relationship Id="rId5" Type="http://schemas.openxmlformats.org/officeDocument/2006/relationships/diagramColors" Target="../diagrams/colors15.xml"/><Relationship Id="rId15" Type="http://schemas.openxmlformats.org/officeDocument/2006/relationships/hyperlink" Target="https://www.amazon.in/Principles-Soft-Computing-Deepa-Sivanandam-ebook/dp/B07KJP5R27/ref=tmm_kin_swatch_0" TargetMode="External"/><Relationship Id="rId10" Type="http://schemas.openxmlformats.org/officeDocument/2006/relationships/hyperlink" Target="https://courses.grainger.illinois.edu/cs554/fa2015/syllabus/index.html" TargetMode="External"/><Relationship Id="rId4" Type="http://schemas.openxmlformats.org/officeDocument/2006/relationships/diagramQuickStyle" Target="../diagrams/quickStyle15.xml"/><Relationship Id="rId9" Type="http://schemas.openxmlformats.org/officeDocument/2006/relationships/hyperlink" Target="https://github.com/SirMore/Awesome-Operations-Research" TargetMode="External"/><Relationship Id="rId14" Type="http://schemas.openxmlformats.org/officeDocument/2006/relationships/hyperlink" Target="https://github.com/PacktPublishing/Hands-On-Genetic-Algorithms-with-Python-Second-Edition" TargetMode="External"/></Relationships>
</file>

<file path=ppt/slides/_rels/slide16.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17.png"/><Relationship Id="rId7" Type="http://schemas.openxmlformats.org/officeDocument/2006/relationships/diagramColors" Target="../diagrams/colors16.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17.xml.rels><?xml version="1.0" encoding="UTF-8" standalone="yes"?>
<Relationships xmlns="http://schemas.openxmlformats.org/package/2006/relationships"><Relationship Id="rId8" Type="http://schemas.openxmlformats.org/officeDocument/2006/relationships/diagramColors" Target="../diagrams/colors17.xml"/><Relationship Id="rId3" Type="http://schemas.openxmlformats.org/officeDocument/2006/relationships/hyperlink" Target="https://machinelearningmastery.com/difference-test-validation-datasets/" TargetMode="External"/><Relationship Id="rId7" Type="http://schemas.openxmlformats.org/officeDocument/2006/relationships/diagramQuickStyle" Target="../diagrams/quickStyle17.xml"/><Relationship Id="rId2" Type="http://schemas.openxmlformats.org/officeDocument/2006/relationships/hyperlink" Target="https://machinelearningmastery.com/k-fold-cross-validation/" TargetMode="External"/><Relationship Id="rId1" Type="http://schemas.openxmlformats.org/officeDocument/2006/relationships/slideLayout" Target="../slideLayouts/slideLayout2.xml"/><Relationship Id="rId6" Type="http://schemas.openxmlformats.org/officeDocument/2006/relationships/diagramLayout" Target="../diagrams/layout17.xml"/><Relationship Id="rId5" Type="http://schemas.openxmlformats.org/officeDocument/2006/relationships/diagramData" Target="../diagrams/data17.xml"/><Relationship Id="rId4" Type="http://schemas.openxmlformats.org/officeDocument/2006/relationships/hyperlink" Target="https://medium.com/@manrajchalokia/time-based-splitting-and-determining-if-train-test-data-come-from-the-same-distribution-e1d2ea881af8" TargetMode="External"/><Relationship Id="rId9" Type="http://schemas.microsoft.com/office/2007/relationships/diagramDrawing" Target="../diagrams/drawing17.xml"/></Relationships>
</file>

<file path=ppt/slides/_rels/slide18.xml.rels><?xml version="1.0" encoding="UTF-8" standalone="yes"?>
<Relationships xmlns="http://schemas.openxmlformats.org/package/2006/relationships"><Relationship Id="rId8" Type="http://schemas.openxmlformats.org/officeDocument/2006/relationships/hyperlink" Target="https://stats.stackexchange.com/questions/154879/a-list-of-cost-functions-used-in-neural-networks-alongside-applications" TargetMode="External"/><Relationship Id="rId13" Type="http://schemas.microsoft.com/office/2007/relationships/diagramDrawing" Target="../diagrams/drawing18.xml"/><Relationship Id="rId3" Type="http://schemas.openxmlformats.org/officeDocument/2006/relationships/hyperlink" Target="https://www.quora.com/How-are-the-cost-functions-for-Neural-Networks-derived" TargetMode="External"/><Relationship Id="rId7" Type="http://schemas.openxmlformats.org/officeDocument/2006/relationships/hyperlink" Target="https://www.simplilearn.com/tutorials/machine-learning-tutorial/cost-function-in-machine-learning#what_is_the_cost_function_for_neural_networks" TargetMode="External"/><Relationship Id="rId12" Type="http://schemas.openxmlformats.org/officeDocument/2006/relationships/diagramColors" Target="../diagrams/colors18.xml"/><Relationship Id="rId2" Type="http://schemas.openxmlformats.org/officeDocument/2006/relationships/hyperlink" Target="https://en.wikipedia.org/wiki/Loss_function" TargetMode="External"/><Relationship Id="rId1" Type="http://schemas.openxmlformats.org/officeDocument/2006/relationships/slideLayout" Target="../slideLayouts/slideLayout2.xml"/><Relationship Id="rId6" Type="http://schemas.openxmlformats.org/officeDocument/2006/relationships/hyperlink" Target="https://ai.plainenglish.io/the-role-of-cost-functions-in-machine-learning-types-significance-and-impact-on-model-db1ebb92557e" TargetMode="External"/><Relationship Id="rId11" Type="http://schemas.openxmlformats.org/officeDocument/2006/relationships/diagramQuickStyle" Target="../diagrams/quickStyle18.xml"/><Relationship Id="rId5" Type="http://schemas.openxmlformats.org/officeDocument/2006/relationships/hyperlink" Target="https://medium.com/@489sonali/types-of-cost-functions-in-ml-9dc6a9d3ec88" TargetMode="External"/><Relationship Id="rId10" Type="http://schemas.openxmlformats.org/officeDocument/2006/relationships/diagramLayout" Target="../diagrams/layout18.xml"/><Relationship Id="rId4" Type="http://schemas.openxmlformats.org/officeDocument/2006/relationships/hyperlink" Target="https://www.baeldung.com/cs/cost-vs-loss-vs-objective-function" TargetMode="External"/><Relationship Id="rId9" Type="http://schemas.openxmlformats.org/officeDocument/2006/relationships/diagramData" Target="../diagrams/data18.xml"/></Relationships>
</file>

<file path=ppt/slides/_rels/slide19.xml.rels><?xml version="1.0" encoding="UTF-8" standalone="yes"?>
<Relationships xmlns="http://schemas.openxmlformats.org/package/2006/relationships"><Relationship Id="rId8" Type="http://schemas.openxmlformats.org/officeDocument/2006/relationships/hyperlink" Target="https://towardsdatascience.com/understanding-optimization-algorithms-in-machine-learning-edfdb4df766b/" TargetMode="External"/><Relationship Id="rId13" Type="http://schemas.openxmlformats.org/officeDocument/2006/relationships/diagramData" Target="../diagrams/data19.xml"/><Relationship Id="rId3" Type="http://schemas.openxmlformats.org/officeDocument/2006/relationships/hyperlink" Target="https://neptune.ai/blog/pytorch-loss-functions" TargetMode="External"/><Relationship Id="rId7" Type="http://schemas.openxmlformats.org/officeDocument/2006/relationships/hyperlink" Target="https://medium.com/data-science/mle-map-and-bayesian-inference-3407b2d6d4d9" TargetMode="External"/><Relationship Id="rId12" Type="http://schemas.openxmlformats.org/officeDocument/2006/relationships/hyperlink" Target="https://docs.aws.amazon.com/sagemaker/latest/dg/model-parallel-intro.html" TargetMode="External"/><Relationship Id="rId17" Type="http://schemas.microsoft.com/office/2007/relationships/diagramDrawing" Target="../diagrams/drawing19.xml"/><Relationship Id="rId2" Type="http://schemas.openxmlformats.org/officeDocument/2006/relationships/hyperlink" Target="https://neptune.ai/blog/keras-loss-functions" TargetMode="External"/><Relationship Id="rId16" Type="http://schemas.openxmlformats.org/officeDocument/2006/relationships/diagramColors" Target="../diagrams/colors19.xml"/><Relationship Id="rId1" Type="http://schemas.openxmlformats.org/officeDocument/2006/relationships/slideLayout" Target="../slideLayouts/slideLayout2.xml"/><Relationship Id="rId6" Type="http://schemas.openxmlformats.org/officeDocument/2006/relationships/hyperlink" Target="https://www.cse.iitk.ac.in/users/piyush/courses/tpmi_winter21/readings/bayesian_inference_basic_tutorial.pdf" TargetMode="External"/><Relationship Id="rId11" Type="http://schemas.openxmlformats.org/officeDocument/2006/relationships/hyperlink" Target="https://www.telesens.co/2017/12/25/understanding-data-parallelism-in-machine-learning/" TargetMode="External"/><Relationship Id="rId5" Type="http://schemas.openxmlformats.org/officeDocument/2006/relationships/hyperlink" Target="https://towardsdatascience.com/calculate-maximum-likelihood-estimator-with-newton-raphson-method-using-r-7d3f69fbf8fe/" TargetMode="External"/><Relationship Id="rId15" Type="http://schemas.openxmlformats.org/officeDocument/2006/relationships/diagramQuickStyle" Target="../diagrams/quickStyle19.xml"/><Relationship Id="rId10" Type="http://schemas.openxmlformats.org/officeDocument/2006/relationships/hyperlink" Target="https://lmlcr.gagolewski.com/continuous-optimisation-with-iterative-algorithms.html" TargetMode="External"/><Relationship Id="rId4" Type="http://schemas.openxmlformats.org/officeDocument/2006/relationships/hyperlink" Target="https://github.com/halanelson/Essential-Math-For-AI/blob/main/MyBook_infographic.pdf" TargetMode="External"/><Relationship Id="rId9" Type="http://schemas.openxmlformats.org/officeDocument/2006/relationships/hyperlink" Target="https://www.analyticsvidhya.com/blog/2022/10/optimization-essentials-for-machine-learning/" TargetMode="External"/><Relationship Id="rId14" Type="http://schemas.openxmlformats.org/officeDocument/2006/relationships/diagramLayout" Target="../diagrams/layout19.xml"/></Relationships>
</file>

<file path=ppt/slides/_rels/slide2.xml.rels><?xml version="1.0" encoding="UTF-8" standalone="yes"?>
<Relationships xmlns="http://schemas.openxmlformats.org/package/2006/relationships"><Relationship Id="rId8" Type="http://schemas.openxmlformats.org/officeDocument/2006/relationships/hyperlink" Target="https://medium.com/@ravindersengar/design-a-data-analytic-system-for-insurance-business-using-microsoft-azure-services-a803e65b13c3" TargetMode="External"/><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10" Type="http://schemas.openxmlformats.org/officeDocument/2006/relationships/hyperlink" Target="https://www.linkedin.com/posts/brijpandeyji_as-applications-evolve-to-handle-more-complexity-activity-7312692773990682624-cOBh/?utm_source=share&amp;utm_medium=member_desktop&amp;rcm=ACoAADEs2XAB8-7TelfobrMhA9_jxB71Dn4BtW4" TargetMode="External"/><Relationship Id="rId4" Type="http://schemas.openxmlformats.org/officeDocument/2006/relationships/diagramQuickStyle" Target="../diagrams/quickStyle2.xml"/><Relationship Id="rId9" Type="http://schemas.openxmlformats.org/officeDocument/2006/relationships/hyperlink" Target="https://www.linkedin.com/pulse/6-categories-data-frank-mendoza/"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www.analyticssteps.com/blogs/l2-and-l1-regularization-machine-learning" TargetMode="External"/><Relationship Id="rId13" Type="http://schemas.openxmlformats.org/officeDocument/2006/relationships/diagramColors" Target="../diagrams/colors20.xml"/><Relationship Id="rId3" Type="http://schemas.openxmlformats.org/officeDocument/2006/relationships/hyperlink" Target="https://www.analyticsvidhya.com/blog/2021/07/metrics-to-evaluate-your-classification-model-to-take-the-right-decisions/" TargetMode="External"/><Relationship Id="rId7" Type="http://schemas.openxmlformats.org/officeDocument/2006/relationships/hyperlink" Target="https://en.m.wikipedia.org/wiki/Sensitivity_and_specificity." TargetMode="External"/><Relationship Id="rId12" Type="http://schemas.openxmlformats.org/officeDocument/2006/relationships/diagramQuickStyle" Target="../diagrams/quickStyle20.xml"/><Relationship Id="rId2" Type="http://schemas.openxmlformats.org/officeDocument/2006/relationships/hyperlink" Target="https://www.analyticsvidhya.com/blog/2021/05/know-the-best-evaluation-metrics-for-your-regression-model/" TargetMode="External"/><Relationship Id="rId1" Type="http://schemas.openxmlformats.org/officeDocument/2006/relationships/slideLayout" Target="../slideLayouts/slideLayout2.xml"/><Relationship Id="rId6" Type="http://schemas.openxmlformats.org/officeDocument/2006/relationships/hyperlink" Target="https://medium.com/heyjobs-tech/fundamentals-of-machine-learning-model-evaluation-f2bae6eb5d36" TargetMode="External"/><Relationship Id="rId11" Type="http://schemas.openxmlformats.org/officeDocument/2006/relationships/diagramLayout" Target="../diagrams/layout20.xml"/><Relationship Id="rId5" Type="http://schemas.openxmlformats.org/officeDocument/2006/relationships/hyperlink" Target="https://neptune.ai/blog/performance-metrics-in-machine-learning-complete-guide" TargetMode="External"/><Relationship Id="rId10" Type="http://schemas.openxmlformats.org/officeDocument/2006/relationships/diagramData" Target="../diagrams/data20.xml"/><Relationship Id="rId4" Type="http://schemas.openxmlformats.org/officeDocument/2006/relationships/hyperlink" Target="https://www.analyticsvidhya.com/blog/2020/10/quick-guide-to-evaluation-metrics-for-supervised-and-unsupervised-machine-learning/" TargetMode="External"/><Relationship Id="rId9" Type="http://schemas.openxmlformats.org/officeDocument/2006/relationships/hyperlink" Target="https://www.linkedin.com/posts/venkat-raman-analytics_lasso-ridge-regression-everything-you-activity-6959735196116037632-gItp/?utm_source=share&amp;utm_medium=member_desktop" TargetMode="External"/><Relationship Id="rId14" Type="http://schemas.microsoft.com/office/2007/relationships/diagramDrawing" Target="../diagrams/drawing20.xml"/></Relationships>
</file>

<file path=ppt/slides/_rels/slide21.xml.rels><?xml version="1.0" encoding="UTF-8" standalone="yes"?>
<Relationships xmlns="http://schemas.openxmlformats.org/package/2006/relationships"><Relationship Id="rId8" Type="http://schemas.openxmlformats.org/officeDocument/2006/relationships/hyperlink" Target="https://machinelearningmastery.com/difference-between-a-batch-and-an-epoch/" TargetMode="External"/><Relationship Id="rId13" Type="http://schemas.openxmlformats.org/officeDocument/2006/relationships/diagramColors" Target="../diagrams/colors21.xml"/><Relationship Id="rId3" Type="http://schemas.openxmlformats.org/officeDocument/2006/relationships/hyperlink" Target="https://en.m.wikipedia.org/wiki/Regularization_(mathematics)" TargetMode="External"/><Relationship Id="rId7" Type="http://schemas.openxmlformats.org/officeDocument/2006/relationships/hyperlink" Target="https://github.com/PacktPublishing/The-Regularization-Cookbook" TargetMode="External"/><Relationship Id="rId12" Type="http://schemas.openxmlformats.org/officeDocument/2006/relationships/diagramQuickStyle" Target="../diagrams/quickStyle21.xml"/><Relationship Id="rId2" Type="http://schemas.openxmlformats.org/officeDocument/2006/relationships/hyperlink" Target="https://www.youtube.com/watch?v=EuBBz3bI-aA" TargetMode="External"/><Relationship Id="rId1" Type="http://schemas.openxmlformats.org/officeDocument/2006/relationships/slideLayout" Target="../slideLayouts/slideLayout2.xml"/><Relationship Id="rId6" Type="http://schemas.openxmlformats.org/officeDocument/2006/relationships/hyperlink" Target="https://medium.com/analytics-vidhya/5-ways-to-achieve-right-balance-of-bias-and-variance-in-ml-model-f734fea6116" TargetMode="External"/><Relationship Id="rId11" Type="http://schemas.openxmlformats.org/officeDocument/2006/relationships/diagramLayout" Target="../diagrams/layout21.xml"/><Relationship Id="rId5" Type="http://schemas.openxmlformats.org/officeDocument/2006/relationships/hyperlink" Target="https://analyticsindiamag.com/ai-trends/how-to-address-bias-variance-tradeoff-in-machine-learning/" TargetMode="External"/><Relationship Id="rId10" Type="http://schemas.openxmlformats.org/officeDocument/2006/relationships/diagramData" Target="../diagrams/data21.xml"/><Relationship Id="rId4" Type="http://schemas.openxmlformats.org/officeDocument/2006/relationships/hyperlink" Target="https://www.analyticsvidhya.com/blog/2021/03/intuitive-understanding-of-bias-and-variance-trade-off-%E2%9A%96%EF%B8%8F/" TargetMode="External"/><Relationship Id="rId9" Type="http://schemas.openxmlformats.org/officeDocument/2006/relationships/hyperlink" Target="https://machinelearningmastery.com/learning-rate-for-deep-learning-neural-networks/" TargetMode="External"/><Relationship Id="rId14" Type="http://schemas.microsoft.com/office/2007/relationships/diagramDrawing" Target="../diagrams/drawing21.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NannyML/The-Little-Book-of-ML-Metrics" TargetMode="External"/><Relationship Id="rId13" Type="http://schemas.openxmlformats.org/officeDocument/2006/relationships/hyperlink" Target="https://github.com/thesecretlab/PracticalSimulations" TargetMode="External"/><Relationship Id="rId18" Type="http://schemas.openxmlformats.org/officeDocument/2006/relationships/diagramColors" Target="../diagrams/colors22.xml"/><Relationship Id="rId3" Type="http://schemas.openxmlformats.org/officeDocument/2006/relationships/hyperlink" Target="https://machinelearningmastery.com/premature-convergence/" TargetMode="External"/><Relationship Id="rId7" Type="http://schemas.openxmlformats.org/officeDocument/2006/relationships/hyperlink" Target="https://github.com/christianversloot/machine-learning-articles/blob/main/about-loss-and-loss-functions.md" TargetMode="External"/><Relationship Id="rId12" Type="http://schemas.openxmlformats.org/officeDocument/2006/relationships/hyperlink" Target="https://github.com/PacktPublishing/Hands-On-Simulation-Modeling-with-Python" TargetMode="External"/><Relationship Id="rId17" Type="http://schemas.openxmlformats.org/officeDocument/2006/relationships/diagramQuickStyle" Target="../diagrams/quickStyle22.xml"/><Relationship Id="rId2" Type="http://schemas.openxmlformats.org/officeDocument/2006/relationships/hyperlink" Target="https://serokell.io/blog/ml-optimization" TargetMode="External"/><Relationship Id="rId16" Type="http://schemas.openxmlformats.org/officeDocument/2006/relationships/diagramLayout" Target="../diagrams/layout22.xml"/><Relationship Id="rId1" Type="http://schemas.openxmlformats.org/officeDocument/2006/relationships/slideLayout" Target="../slideLayouts/slideLayout2.xml"/><Relationship Id="rId6" Type="http://schemas.openxmlformats.org/officeDocument/2006/relationships/hyperlink" Target="https://www.linkedin.com/pulse/4-stages-machine-learning-ml-modeling-cycle-maurice-chang/" TargetMode="External"/><Relationship Id="rId11" Type="http://schemas.openxmlformats.org/officeDocument/2006/relationships/hyperlink" Target="https://learn.microsoft.com/en-us/azure/machine-learning/algorithm-cheat-sheet?view=azureml-api-1" TargetMode="External"/><Relationship Id="rId5" Type="http://schemas.openxmlformats.org/officeDocument/2006/relationships/hyperlink" Target="https://www.labellerr.com/blog/machine-learning-steps-a-complete-guide-to-the-ml-process/" TargetMode="External"/><Relationship Id="rId15" Type="http://schemas.openxmlformats.org/officeDocument/2006/relationships/diagramData" Target="../diagrams/data22.xml"/><Relationship Id="rId10" Type="http://schemas.openxmlformats.org/officeDocument/2006/relationships/hyperlink" Target="https://learn.microsoft.com/en-us/azure/machine-learning/how-to-select-algorithms?view=azureml-api-1" TargetMode="External"/><Relationship Id="rId19" Type="http://schemas.microsoft.com/office/2007/relationships/diagramDrawing" Target="../diagrams/drawing22.xml"/><Relationship Id="rId4" Type="http://schemas.openxmlformats.org/officeDocument/2006/relationships/hyperlink" Target="https://github.com/PacktPublishing/Hyperparameter-Tuning-with-Python" TargetMode="External"/><Relationship Id="rId9" Type="http://schemas.openxmlformats.org/officeDocument/2006/relationships/hyperlink" Target="https://www.analyticsvidhya.com/blog/2022/10/calibration-of-machine-learning-models/" TargetMode="External"/><Relationship Id="rId14" Type="http://schemas.openxmlformats.org/officeDocument/2006/relationships/hyperlink" Target="https://vitalflux.com/instance-based-learning-model-based-learning-differences/amp/"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www.datacamp.com/tutorial/forward-propagation-neural-networks" TargetMode="External"/><Relationship Id="rId13" Type="http://schemas.openxmlformats.org/officeDocument/2006/relationships/hyperlink" Target="https://medium.com/data-science-group-iitr/loss-functions-and-optimization-algorithms-demystified-bb92daff331c" TargetMode="External"/><Relationship Id="rId3" Type="http://schemas.openxmlformats.org/officeDocument/2006/relationships/diagramLayout" Target="../diagrams/layout23.xml"/><Relationship Id="rId7" Type="http://schemas.openxmlformats.org/officeDocument/2006/relationships/image" Target="../media/image18.png"/><Relationship Id="rId12" Type="http://schemas.openxmlformats.org/officeDocument/2006/relationships/hyperlink" Target="https://github.com/PacktPublishing/Enhancing-Deep-Learning-with-Bayesian-Inference" TargetMode="Externa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11" Type="http://schemas.openxmlformats.org/officeDocument/2006/relationships/hyperlink" Target="https://github.com/iamtrask/Grokking-Deep-Learning" TargetMode="External"/><Relationship Id="rId5" Type="http://schemas.openxmlformats.org/officeDocument/2006/relationships/diagramColors" Target="../diagrams/colors23.xml"/><Relationship Id="rId10" Type="http://schemas.openxmlformats.org/officeDocument/2006/relationships/hyperlink" Target="https://www.reddit.com/r/learnmachinelearning/comments/x89qsi/dropout_in_neural_networks_what_it_is_and_how_it/?rdt=56706" TargetMode="External"/><Relationship Id="rId4" Type="http://schemas.openxmlformats.org/officeDocument/2006/relationships/diagramQuickStyle" Target="../diagrams/quickStyle23.xml"/><Relationship Id="rId9" Type="http://schemas.openxmlformats.org/officeDocument/2006/relationships/hyperlink" Target="https://www.geeksforgeeks.org/activation-functions-neural-networks/" TargetMode="External"/><Relationship Id="rId14" Type="http://schemas.openxmlformats.org/officeDocument/2006/relationships/hyperlink" Target="https://www.analyticsvidhya.com/blog/2021/10/a-comprehensive-guide-on-deep-learning-optimizers/"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www.analyticsvidhya.com/blog/2021/07/deep-understanding-of-discriminative-and-generative-models-in-machine-learning/" TargetMode="External"/><Relationship Id="rId3" Type="http://schemas.openxmlformats.org/officeDocument/2006/relationships/diagramLayout" Target="../diagrams/layout24.xml"/><Relationship Id="rId7" Type="http://schemas.openxmlformats.org/officeDocument/2006/relationships/hyperlink" Target="https://www.turing.com/kb/generative-models-vs-discriminative-models-for-deep-learning" TargetMode="Externa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11" Type="http://schemas.openxmlformats.org/officeDocument/2006/relationships/image" Target="../media/image19.png"/><Relationship Id="rId5" Type="http://schemas.openxmlformats.org/officeDocument/2006/relationships/diagramColors" Target="../diagrams/colors24.xml"/><Relationship Id="rId10" Type="http://schemas.openxmlformats.org/officeDocument/2006/relationships/hyperlink" Target="https://developer.ibm.com/articles/cc-machine-learning-deep-learning-architectures/" TargetMode="External"/><Relationship Id="rId4" Type="http://schemas.openxmlformats.org/officeDocument/2006/relationships/diagramQuickStyle" Target="../diagrams/quickStyle24.xml"/><Relationship Id="rId9" Type="http://schemas.openxmlformats.org/officeDocument/2006/relationships/hyperlink" Target="https://www.projectpro.io/article/deep-learning-architectures/996"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vitalflux.com/different-types-of-cnn-architectures-explained-examples/" TargetMode="External"/><Relationship Id="rId3" Type="http://schemas.openxmlformats.org/officeDocument/2006/relationships/diagramLayout" Target="../diagrams/layout25.xml"/><Relationship Id="rId7" Type="http://schemas.openxmlformats.org/officeDocument/2006/relationships/hyperlink" Target="https://betterexplained.com/articles/intuitive-convolution/" TargetMode="Externa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 Id="rId9" Type="http://schemas.openxmlformats.org/officeDocument/2006/relationships/image" Target="../media/image20.png"/></Relationships>
</file>

<file path=ppt/slides/_rels/slide26.xml.rels><?xml version="1.0" encoding="UTF-8" standalone="yes"?>
<Relationships xmlns="http://schemas.openxmlformats.org/package/2006/relationships"><Relationship Id="rId8" Type="http://schemas.openxmlformats.org/officeDocument/2006/relationships/hyperlink" Target="https://towardsdatascience.com/sequence-models-and-recurrent-neural-networks-rnns-62cadeb4f1e1/" TargetMode="External"/><Relationship Id="rId13" Type="http://schemas.openxmlformats.org/officeDocument/2006/relationships/image" Target="../media/image21.png"/><Relationship Id="rId3" Type="http://schemas.openxmlformats.org/officeDocument/2006/relationships/diagramLayout" Target="../diagrams/layout26.xml"/><Relationship Id="rId7" Type="http://schemas.openxmlformats.org/officeDocument/2006/relationships/hyperlink" Target="https://medium.com/@serbanliviu/the-intuition-behind-recurrent-neural-networks-6fce753fe9f0" TargetMode="External"/><Relationship Id="rId12" Type="http://schemas.openxmlformats.org/officeDocument/2006/relationships/hyperlink" Target="https://web.engr.oregonstate.edu/~tgd/publications/mlsd-ssspr.pdf" TargetMode="Externa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11" Type="http://schemas.openxmlformats.org/officeDocument/2006/relationships/hyperlink" Target="https://medium.com/@indrajitbarat9/recurrent-neural-networks-rnns-challenges-and-limitations-4534b25a394c" TargetMode="External"/><Relationship Id="rId5" Type="http://schemas.openxmlformats.org/officeDocument/2006/relationships/diagramColors" Target="../diagrams/colors26.xml"/><Relationship Id="rId10" Type="http://schemas.openxmlformats.org/officeDocument/2006/relationships/hyperlink" Target="https://medium.com/analytics-vidhya/encoders-decoders-sequence-to-sequence-architecture-5644efbb3392" TargetMode="External"/><Relationship Id="rId4" Type="http://schemas.openxmlformats.org/officeDocument/2006/relationships/diagramQuickStyle" Target="../diagrams/quickStyle26.xml"/><Relationship Id="rId9" Type="http://schemas.openxmlformats.org/officeDocument/2006/relationships/hyperlink" Target="https://www.shiksha.com/online-courses/articles/rnn-vs-gru-vs-lstm/" TargetMode="Externa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7.xml"/><Relationship Id="rId7" Type="http://schemas.openxmlformats.org/officeDocument/2006/relationships/hyperlink" Target="https://www.youtube.com/watch?v=viZrOnJclY0" TargetMode="Externa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8.xml.rels><?xml version="1.0" encoding="UTF-8" standalone="yes"?>
<Relationships xmlns="http://schemas.openxmlformats.org/package/2006/relationships"><Relationship Id="rId8" Type="http://schemas.openxmlformats.org/officeDocument/2006/relationships/hyperlink" Target="https://www.linkedin.com/posts/tonyseale_vectors-need-graphs-embedding-vectors-are-activity-7118505682508599296-IPIi/?utm_source=share&amp;utm_medium=member_ios" TargetMode="External"/><Relationship Id="rId3" Type="http://schemas.openxmlformats.org/officeDocument/2006/relationships/diagramLayout" Target="../diagrams/layout28.xml"/><Relationship Id="rId7" Type="http://schemas.openxmlformats.org/officeDocument/2006/relationships/hyperlink" Target="https://dev.to/mage_ai/how-to-build-a-search-engine-with-word-embeddings-56jd" TargetMode="Externa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9.xml.rels><?xml version="1.0" encoding="UTF-8" standalone="yes"?>
<Relationships xmlns="http://schemas.openxmlformats.org/package/2006/relationships"><Relationship Id="rId8" Type="http://schemas.openxmlformats.org/officeDocument/2006/relationships/hyperlink" Target="https://vitalflux.com/ranking-algorithms-types-concepts-examples/amp/" TargetMode="External"/><Relationship Id="rId13" Type="http://schemas.openxmlformats.org/officeDocument/2006/relationships/hyperlink" Target="http://snap.stanford.edu/class/cs224w-readings/borodin05pagerank.pdf" TargetMode="External"/><Relationship Id="rId3" Type="http://schemas.openxmlformats.org/officeDocument/2006/relationships/diagramLayout" Target="../diagrams/layout29.xml"/><Relationship Id="rId7" Type="http://schemas.openxmlformats.org/officeDocument/2006/relationships/hyperlink" Target="https://towardsdatascience.com/introduction-to-ranking-algorithms-4e4639d65b8/" TargetMode="External"/><Relationship Id="rId12" Type="http://schemas.openxmlformats.org/officeDocument/2006/relationships/hyperlink" Target="https://www.zyte.com/blog/link-analysis-algorithms-explained/" TargetMode="External"/><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11" Type="http://schemas.openxmlformats.org/officeDocument/2006/relationships/hyperlink" Target="https://medium.com/@sarthakanand/page-rank-b7072c61dd85" TargetMode="External"/><Relationship Id="rId5" Type="http://schemas.openxmlformats.org/officeDocument/2006/relationships/diagramColors" Target="../diagrams/colors29.xml"/><Relationship Id="rId10" Type="http://schemas.openxmlformats.org/officeDocument/2006/relationships/hyperlink" Target="https://livebook.manning.com/book/practical-recommender-systems/chapter-13/" TargetMode="External"/><Relationship Id="rId4" Type="http://schemas.openxmlformats.org/officeDocument/2006/relationships/diagramQuickStyle" Target="../diagrams/quickStyle29.xml"/><Relationship Id="rId9" Type="http://schemas.openxmlformats.org/officeDocument/2006/relationships/hyperlink" Target="https://www.analyticsvidhya.com/blog/2020/09/how-to-rank-entities-with-multi-criteria-decision-making-methodsmcdm/" TargetMode="External"/><Relationship Id="rId14" Type="http://schemas.openxmlformats.org/officeDocument/2006/relationships/hyperlink" Target="https://github.com/rachel-pai/AMultitaskRankingSystem"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tpointtech.com/knowledge-based-agent-in-ai" TargetMode="External"/><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10" Type="http://schemas.openxmlformats.org/officeDocument/2006/relationships/hyperlink" Target="https://pianalytix.com/data-types-in-machine-learning/" TargetMode="External"/><Relationship Id="rId4" Type="http://schemas.openxmlformats.org/officeDocument/2006/relationships/diagramQuickStyle" Target="../diagrams/quickStyle3.xml"/><Relationship Id="rId9" Type="http://schemas.openxmlformats.org/officeDocument/2006/relationships/hyperlink" Target="https://www.mkbergman.com/a-knowledge-representation-practionary/"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s://machinelearningmastery.com/a-gentle-introduction-to-positional-encoding-in-transformer-models-part-1/" TargetMode="External"/><Relationship Id="rId3" Type="http://schemas.openxmlformats.org/officeDocument/2006/relationships/diagramLayout" Target="../diagrams/layout30.xml"/><Relationship Id="rId7" Type="http://schemas.openxmlformats.org/officeDocument/2006/relationships/hyperlink" Target="https://medium.com/saarthi-ai/how-to-make-your-own-ner-model-with-contexual-word-embeddings-5086276e04a0" TargetMode="Externa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1.xm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2.xml.rels><?xml version="1.0" encoding="UTF-8" standalone="yes"?>
<Relationships xmlns="http://schemas.openxmlformats.org/package/2006/relationships"><Relationship Id="rId8" Type="http://schemas.openxmlformats.org/officeDocument/2006/relationships/hyperlink" Target="https://jalammar.github.io/illustrated-transformer/" TargetMode="External"/><Relationship Id="rId3" Type="http://schemas.openxmlformats.org/officeDocument/2006/relationships/diagramLayout" Target="../diagrams/layout32.xml"/><Relationship Id="rId7" Type="http://schemas.openxmlformats.org/officeDocument/2006/relationships/image" Target="../media/image22.png"/><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 Id="rId9" Type="http://schemas.openxmlformats.org/officeDocument/2006/relationships/hyperlink" Target="https://builtin.com/artificial-intelligence/transformer-neural-network"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algorithmsbook.com/decisionmaking/" TargetMode="External"/><Relationship Id="rId3" Type="http://schemas.openxmlformats.org/officeDocument/2006/relationships/diagramLayout" Target="../diagrams/layout33.xml"/><Relationship Id="rId7" Type="http://schemas.openxmlformats.org/officeDocument/2006/relationships/hyperlink" Target="https://blog.dataiku.com/reinforcement-learning-intuition-and-abductive-reasoning" TargetMode="Externa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11" Type="http://schemas.openxmlformats.org/officeDocument/2006/relationships/image" Target="../media/image23.png"/><Relationship Id="rId5" Type="http://schemas.openxmlformats.org/officeDocument/2006/relationships/diagramColors" Target="../diagrams/colors33.xml"/><Relationship Id="rId10" Type="http://schemas.openxmlformats.org/officeDocument/2006/relationships/hyperlink" Target="https://www.linkedin.com/posts/sandip-ray-92836b1b0_some-free-but-great-resources-on-rlreinforcement-activity-7313998655168958464-dNL8/?utm_source=share&amp;utm_medium=member_desktop&amp;rcm=ACoAADEs2XAB8-7TelfobrMhA9_jxB71Dn4BtW4" TargetMode="External"/><Relationship Id="rId4" Type="http://schemas.openxmlformats.org/officeDocument/2006/relationships/diagramQuickStyle" Target="../diagrams/quickStyle33.xml"/><Relationship Id="rId9" Type="http://schemas.openxmlformats.org/officeDocument/2006/relationships/hyperlink" Target="https://www.linkedin.com/posts/lukastencer_machinelearning-reinforcementlearning-rl-activity-7319095362479104000-cZec/?utm_source=share&amp;utm_medium=member_desktop&amp;rcm=ACoAADEs2XAB8-7TelfobrMhA9_jxB71Dn4BtW4"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github.com/windmaple/awesome-AutoML" TargetMode="External"/><Relationship Id="rId3" Type="http://schemas.openxmlformats.org/officeDocument/2006/relationships/diagramLayout" Target="../diagrams/layout34.xml"/><Relationship Id="rId7" Type="http://schemas.openxmlformats.org/officeDocument/2006/relationships/hyperlink" Target="https://www.leewayhertz.com/automl/" TargetMode="Externa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11" Type="http://schemas.openxmlformats.org/officeDocument/2006/relationships/image" Target="../media/image24.png"/><Relationship Id="rId5" Type="http://schemas.openxmlformats.org/officeDocument/2006/relationships/diagramColors" Target="../diagrams/colors34.xml"/><Relationship Id="rId10" Type="http://schemas.openxmlformats.org/officeDocument/2006/relationships/hyperlink" Target="https://github.com/cxbxmxcx/EvolutionaryDeepLearning" TargetMode="External"/><Relationship Id="rId4" Type="http://schemas.openxmlformats.org/officeDocument/2006/relationships/diagramQuickStyle" Target="../diagrams/quickStyle34.xml"/><Relationship Id="rId9" Type="http://schemas.openxmlformats.org/officeDocument/2006/relationships/hyperlink" Target="https://github.com/Jason2Brownlee/Awesome-AutoML-Books"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www.statsig.com/blog/experimentation-driven-development" TargetMode="External"/><Relationship Id="rId13" Type="http://schemas.openxmlformats.org/officeDocument/2006/relationships/hyperlink" Target="https://www.statsig.com/blog/ab-testing-101" TargetMode="External"/><Relationship Id="rId18" Type="http://schemas.openxmlformats.org/officeDocument/2006/relationships/hyperlink" Target="https://www.invespcro.com/blog/ab-testing-statistics-made-simple/" TargetMode="External"/><Relationship Id="rId3" Type="http://schemas.openxmlformats.org/officeDocument/2006/relationships/diagramLayout" Target="../diagrams/layout35.xml"/><Relationship Id="rId21" Type="http://schemas.openxmlformats.org/officeDocument/2006/relationships/hyperlink" Target="https://www.lennysnewsletter.com/p/the-ultimate-guide-to-ab-testing" TargetMode="External"/><Relationship Id="rId7" Type="http://schemas.openxmlformats.org/officeDocument/2006/relationships/hyperlink" Target="https://fourweekmba.com/experiment-driven-development/" TargetMode="External"/><Relationship Id="rId12" Type="http://schemas.openxmlformats.org/officeDocument/2006/relationships/hyperlink" Target="https://www.thedigitaltransformationpeople.com/channels/strategy-and-innovation/micro-experiments-and-experiment-driven-development/" TargetMode="External"/><Relationship Id="rId17" Type="http://schemas.openxmlformats.org/officeDocument/2006/relationships/hyperlink" Target="https://towardsdatascience.com/a-b-testing-a-complete-guide-to-statistical-testing-e3f1db140499" TargetMode="External"/><Relationship Id="rId25" Type="http://schemas.openxmlformats.org/officeDocument/2006/relationships/image" Target="../media/image25.png"/><Relationship Id="rId2" Type="http://schemas.openxmlformats.org/officeDocument/2006/relationships/diagramData" Target="../diagrams/data35.xml"/><Relationship Id="rId16" Type="http://schemas.openxmlformats.org/officeDocument/2006/relationships/hyperlink" Target="https://conversionsciences.com/ab-testing-statistics/" TargetMode="External"/><Relationship Id="rId20" Type="http://schemas.openxmlformats.org/officeDocument/2006/relationships/hyperlink" Target="https://github.com/lorabv/awesome-agile/blob/master/A-B-Testing.md" TargetMode="External"/><Relationship Id="rId1" Type="http://schemas.openxmlformats.org/officeDocument/2006/relationships/slideLayout" Target="../slideLayouts/slideLayout2.xml"/><Relationship Id="rId6" Type="http://schemas.microsoft.com/office/2007/relationships/diagramDrawing" Target="../diagrams/drawing35.xml"/><Relationship Id="rId11" Type="http://schemas.openxmlformats.org/officeDocument/2006/relationships/hyperlink" Target="https://www.thoughtworks.com/en-de/insights/articles/data-driven-hypothesis-development" TargetMode="External"/><Relationship Id="rId24" Type="http://schemas.openxmlformats.org/officeDocument/2006/relationships/hyperlink" Target="https://www.linkedin.com/pulse/experiment-driven-development-ab-testing-beyond-ai-davide-piumetti-vam5f/" TargetMode="External"/><Relationship Id="rId5" Type="http://schemas.openxmlformats.org/officeDocument/2006/relationships/diagramColors" Target="../diagrams/colors35.xml"/><Relationship Id="rId15" Type="http://schemas.openxmlformats.org/officeDocument/2006/relationships/hyperlink" Target="https://www.packtpub.com/en-in/product/15-math-concepts-every-data-scientist-should-know-9781837631940" TargetMode="External"/><Relationship Id="rId23" Type="http://schemas.openxmlformats.org/officeDocument/2006/relationships/hyperlink" Target="https://towardsdatascience.com/a-summary-of-udacity-a-b-testing-course-9ecc32dedbb1" TargetMode="External"/><Relationship Id="rId10" Type="http://schemas.openxmlformats.org/officeDocument/2006/relationships/hyperlink" Target="https://www.statsig.com/perspectives/how-to-apply-hypothesis-driven-development" TargetMode="External"/><Relationship Id="rId19" Type="http://schemas.openxmlformats.org/officeDocument/2006/relationships/hyperlink" Target="https://blog.analytics-toolkit.com/2017/statistical-significance-ab-testing-complete-guide/" TargetMode="External"/><Relationship Id="rId4" Type="http://schemas.openxmlformats.org/officeDocument/2006/relationships/diagramQuickStyle" Target="../diagrams/quickStyle35.xml"/><Relationship Id="rId9" Type="http://schemas.openxmlformats.org/officeDocument/2006/relationships/hyperlink" Target="https://www.sama.com/blog/experiment-driven-development-part-1" TargetMode="External"/><Relationship Id="rId14" Type="http://schemas.openxmlformats.org/officeDocument/2006/relationships/hyperlink" Target="https://en.wikipedia.org/wiki/A/B_testing" TargetMode="External"/><Relationship Id="rId22" Type="http://schemas.openxmlformats.org/officeDocument/2006/relationships/hyperlink" Target="https://www.amazon.in/Tuning-Up-testing-Bayesian-optimization/dp/1617298158" TargetMode="External"/></Relationships>
</file>

<file path=ppt/slides/_rels/slide36.xml.rels><?xml version="1.0" encoding="UTF-8" standalone="yes"?>
<Relationships xmlns="http://schemas.openxmlformats.org/package/2006/relationships"><Relationship Id="rId13" Type="http://schemas.openxmlformats.org/officeDocument/2006/relationships/hyperlink" Target="https://link.springer.com/book/10.1007/978-981-99-1600-9" TargetMode="External"/><Relationship Id="rId18" Type="http://schemas.openxmlformats.org/officeDocument/2006/relationships/hyperlink" Target="https://github.com/dangkhoasdc/awesome-vector-database" TargetMode="External"/><Relationship Id="rId26" Type="http://schemas.openxmlformats.org/officeDocument/2006/relationships/hyperlink" Target="https://www.v7labs.com/blog" TargetMode="External"/><Relationship Id="rId3" Type="http://schemas.openxmlformats.org/officeDocument/2006/relationships/diagramLayout" Target="../diagrams/layout36.xml"/><Relationship Id="rId21" Type="http://schemas.openxmlformats.org/officeDocument/2006/relationships/hyperlink" Target="https://opencv.org/university/cvdl-master/" TargetMode="External"/><Relationship Id="rId34" Type="http://schemas.openxmlformats.org/officeDocument/2006/relationships/hyperlink" Target="https://www.linkedin.com/in/venkat-raman-analytics/recent-activity/all/" TargetMode="External"/><Relationship Id="rId7" Type="http://schemas.openxmlformats.org/officeDocument/2006/relationships/hyperlink" Target="https://github.com/dipanjanS/practical-machine-learning-with-python" TargetMode="External"/><Relationship Id="rId12" Type="http://schemas.openxmlformats.org/officeDocument/2006/relationships/hyperlink" Target="https://web.stanford.edu/~jurafsky/slp3/" TargetMode="External"/><Relationship Id="rId17" Type="http://schemas.openxmlformats.org/officeDocument/2006/relationships/hyperlink" Target="https://github.com/Jason2Brownlee/awesome-llm-books" TargetMode="External"/><Relationship Id="rId25" Type="http://schemas.openxmlformats.org/officeDocument/2006/relationships/hyperlink" Target="https://github.com/Carl-McBride-Ellis/Compendium-of-free-ML-reading-resources" TargetMode="External"/><Relationship Id="rId33" Type="http://schemas.openxmlformats.org/officeDocument/2006/relationships/hyperlink" Target="https://ridhima-kumar0203.medium.com/" TargetMode="External"/><Relationship Id="rId2" Type="http://schemas.openxmlformats.org/officeDocument/2006/relationships/diagramData" Target="../diagrams/data36.xml"/><Relationship Id="rId16" Type="http://schemas.openxmlformats.org/officeDocument/2006/relationships/hyperlink" Target="https://vitalflux.com/transfer-learning-vs-fine-tuning-differences/amp/" TargetMode="External"/><Relationship Id="rId20" Type="http://schemas.openxmlformats.org/officeDocument/2006/relationships/hyperlink" Target="https://github.com/graphgeeks-lab/awesome-graph-universe" TargetMode="External"/><Relationship Id="rId29" Type="http://schemas.openxmlformats.org/officeDocument/2006/relationships/hyperlink" Target="https://builtin.com/data-science/correlation-matrix" TargetMode="External"/><Relationship Id="rId1" Type="http://schemas.openxmlformats.org/officeDocument/2006/relationships/slideLayout" Target="../slideLayouts/slideLayout2.xml"/><Relationship Id="rId6" Type="http://schemas.microsoft.com/office/2007/relationships/diagramDrawing" Target="../diagrams/drawing36.xml"/><Relationship Id="rId11" Type="http://schemas.openxmlformats.org/officeDocument/2006/relationships/hyperlink" Target="https://github.com/valeman/awesome-conformal-prediction" TargetMode="External"/><Relationship Id="rId24" Type="http://schemas.openxmlformats.org/officeDocument/2006/relationships/hyperlink" Target="https://www.amazon.in/Agentic-Artificial-Intelligence-Harnessing-Reinvent-ebook/dp/B0F1DS36YC/ref=sr_1_1?crid=1P1MB1LJYSSBA&amp;dib=eyJ2IjoiMSJ9.hppIdrMwoeaBVMS6jQH__Vyx79ZLVVjvNf7knHWAfB7LIH3aehKHX3W17XjtEOyXBRTR1Tofk24A-cSODcZxcdMnx6NeaYfRZEnCU5gniNSNzDDCjhZ_PpgL1kUVeJigfKukHQEB_PW798AZt6tQTCSKtpotFmrIPOndRTGoZ2AUm-vpXkF2bLE56P1V4M3edqpf5qtC-fvNemyb7oIOj5yYu860v99OA2VeEP4-CyA.j_BbZp118QzlKZ9Q72vsj_AiFhnwmcAdUI_YauY8xl8&amp;dib_tag=se&amp;keywords=Agentic+AI&amp;qid=1745210562&amp;s=books&amp;sprefix=agentic+ai%2Cstripbooks%2C247&amp;sr=1-1" TargetMode="External"/><Relationship Id="rId32" Type="http://schemas.openxmlformats.org/officeDocument/2006/relationships/hyperlink" Target="https://www.iguazio.com/glossary/classification-threshold/" TargetMode="External"/><Relationship Id="rId5" Type="http://schemas.openxmlformats.org/officeDocument/2006/relationships/diagramColors" Target="../diagrams/colors36.xml"/><Relationship Id="rId15" Type="http://schemas.openxmlformats.org/officeDocument/2006/relationships/hyperlink" Target="https://www.linkedin.com/pulse/active-learning-transfer-pranava-kailash/" TargetMode="External"/><Relationship Id="rId23" Type="http://schemas.openxmlformats.org/officeDocument/2006/relationships/hyperlink" Target="https://www.enterprise-ai-book.com/" TargetMode="External"/><Relationship Id="rId28" Type="http://schemas.openxmlformats.org/officeDocument/2006/relationships/hyperlink" Target="https://builtin.com/data-science/covariance-vs-correlation" TargetMode="External"/><Relationship Id="rId10" Type="http://schemas.openxmlformats.org/officeDocument/2006/relationships/hyperlink" Target="https://hastie.su.domains/publications.html" TargetMode="External"/><Relationship Id="rId19" Type="http://schemas.openxmlformats.org/officeDocument/2006/relationships/hyperlink" Target="https://www.cs.mcgill.ca/~wlh/grl_book/" TargetMode="External"/><Relationship Id="rId31" Type="http://schemas.openxmlformats.org/officeDocument/2006/relationships/hyperlink" Target="https://www.baeldung.com/cs/intuition-behind-kernels-in-machine-learning" TargetMode="External"/><Relationship Id="rId4" Type="http://schemas.openxmlformats.org/officeDocument/2006/relationships/diagramQuickStyle" Target="../diagrams/quickStyle36.xml"/><Relationship Id="rId9" Type="http://schemas.openxmlformats.org/officeDocument/2006/relationships/hyperlink" Target="https://www.amazon.in/Hands-Machine-Learning-Scikit-Learn-TensorFlow/dp/9355421982/ref=sr_1_3?crid=1T3YDSU47GYJI&amp;dib=eyJ2IjoiMSJ9.VIuZJ5rRDFiDZMQ0Vws5DFziTIXAJz5ywutoSqrnGGn7TOY11PoVXg3QA7W6hu17HR5eW7GtcmW8bUZj43CN1_Ubj21ZAdT_JEg32hPz2TLOH4K9oM-YNgzDT4CPBiOpFcIlNMDOki4QobSZlieWMJVzmYZHLse4K7V1hO41MogZEUOlWwwZUW_zF0be4MsAgBHdzR90rPmgsH9SfS9VeZQCI8igV17cN27OZR0sTFQ.ZnqaI8yTwQOXNZ0tYPQmCmz3DavjgojsrsSMs8XGdrk&amp;dib_tag=se&amp;keywords=hands+on+machine+learning+with+scikit+learn&amp;qid=1745210266&amp;s=books&amp;sprefix=Hands+On+Machine+Learning%2Cstripbooks%2C239&amp;sr=1-3" TargetMode="External"/><Relationship Id="rId14" Type="http://schemas.openxmlformats.org/officeDocument/2006/relationships/hyperlink" Target="https://www.amazon.in/Introduction-Language-Models-Tanmoy-Chakraborty-ebook/dp/B0DRCSWB34/ref=tmm_kin_swatch_0?_encoding=UTF8&amp;dib_tag=se&amp;dib=eyJ2IjoiMSJ9.XMkiX8m-gPyKXbzONTCsXKGyUJUgabHsFEND7Ga2R9jwLrh8jFARCmanEpks72n0OvNBvXKYWd6WnnhTR0qMPpnPXRIzuIv0ScKveb9B8v1LiriKLjUDIwUsCtdC7jDtUKEdG2bq_5HgCGAcziw3wy0qtxQeor9GCkCljKrnTtQfmHVwYZI9pQO20-4sFNYtn_d_bNGSPnIOkBWfnLzwKYcWhLgaNbBco8SdIPEelZQ.99DPYqLWr7RBKWtz_KK5TCB7K4qGaE7bkXlLNXD6pCU&amp;qid=1745410747&amp;sr=8-1" TargetMode="External"/><Relationship Id="rId22" Type="http://schemas.openxmlformats.org/officeDocument/2006/relationships/hyperlink" Target="https://www.amazon.in/Generative-Deep-Learning-David-Foster-ebook/dp/B0C3WVJWBF/ref=sr_1_7?crid=1LWYMJIDXUTDP&amp;dib=eyJ2IjoiMSJ9.cP_MeHRqk4L0FT59H4hLkJ2CCvmb_ZsZN7AnbqiVrVjQd7xVkO5YYT1qZIv0fb-yuKYdGl3RHf2RSHmmwJbC9GdxWco1gTCsqijndD25t_9g_sHKIgpzh_5bOEAxC7v1tZJxe48PMLVqzrDR9AcwytmhWSWM8foYq4seYV4DIWwudISiL9jHneXTXKFR3DrP73WGuyHwMo4gKXySGdNB10l9qGWlLENaV1pymCEVihE.BpvZSWN53W1h9r8EBCWYw99pjykjeVoJxYpIIPBiLH0&amp;dib_tag=se&amp;keywords=Deep+Generative+AI&amp;qid=1745210522&amp;s=books&amp;sprefix=deep+generative+ai%2Cstripbooks%2C268&amp;sr=1-7" TargetMode="External"/><Relationship Id="rId27" Type="http://schemas.openxmlformats.org/officeDocument/2006/relationships/hyperlink" Target="https://medium.com/@nerdjock" TargetMode="External"/><Relationship Id="rId30" Type="http://schemas.openxmlformats.org/officeDocument/2006/relationships/hyperlink" Target="https://en.m.wikipedia.org/wiki/Analysis_of_covariance" TargetMode="External"/><Relationship Id="rId8" Type="http://schemas.openxmlformats.org/officeDocument/2006/relationships/hyperlink" Target="https://aima.cs.berkeley.edu/"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hyperlink" Target="https://builtin.com/data-science/types-of-data-analysis" TargetMode="External"/><Relationship Id="rId7" Type="http://schemas.openxmlformats.org/officeDocument/2006/relationships/diagramQuickStyle" Target="../diagrams/quickStyle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hyperlink" Target="https://www.netsuite.com/portal/resource/articles/data-warehouse/diagnostic-analytics.shtml" TargetMode="External"/><Relationship Id="rId9" Type="http://schemas.microsoft.com/office/2007/relationships/diagramDrawing" Target="../diagrams/drawing4.xml"/></Relationships>
</file>

<file path=ppt/slides/_rels/slide5.xml.rels><?xml version="1.0" encoding="UTF-8" standalone="yes"?>
<Relationships xmlns="http://schemas.openxmlformats.org/package/2006/relationships"><Relationship Id="rId8" Type="http://schemas.openxmlformats.org/officeDocument/2006/relationships/hyperlink" Target="https://machinelearningmastery.com/a-tour-of-machine-learning-algorithms/" TargetMode="External"/><Relationship Id="rId3" Type="http://schemas.openxmlformats.org/officeDocument/2006/relationships/diagramLayout" Target="../diagrams/layout5.xml"/><Relationship Id="rId7" Type="http://schemas.openxmlformats.org/officeDocument/2006/relationships/hyperlink" Target="https://www.techtarget.com/searchenterpriseai/tip/Types-of-learning-in-machine-learning-explained" TargetMode="External"/><Relationship Id="rId12" Type="http://schemas.openxmlformats.org/officeDocument/2006/relationships/image" Target="../media/image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openxmlformats.org/officeDocument/2006/relationships/hyperlink" Target="https://learn.microsoft.com/en-us/azure/machine-learning/component-reference/component-reference?view=azureml-api-2&amp;viewFallbackFrom=azureml-api-2%27" TargetMode="External"/><Relationship Id="rId5" Type="http://schemas.openxmlformats.org/officeDocument/2006/relationships/diagramColors" Target="../diagrams/colors5.xml"/><Relationship Id="rId10" Type="http://schemas.openxmlformats.org/officeDocument/2006/relationships/hyperlink" Target="https://www.linkedin.com/pulse/what-parametric-algorithms-machine-learning-mukesh-manral/" TargetMode="External"/><Relationship Id="rId4" Type="http://schemas.openxmlformats.org/officeDocument/2006/relationships/diagramQuickStyle" Target="../diagrams/quickStyle5.xml"/><Relationship Id="rId9" Type="http://schemas.openxmlformats.org/officeDocument/2006/relationships/hyperlink" Target="https://machinelearningmastery.com/parametric-and-nonparametric-machine-learning-algorithms/"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blogs.sas.com/content/subconsciousmusings/2020/12/09/machine-learning-algorithm-use/" TargetMode="External"/><Relationship Id="rId13" Type="http://schemas.openxmlformats.org/officeDocument/2006/relationships/hyperlink" Target="https://github.com/PacktPublishing/Mastering-Machine-Learning-Algorithms-Second-Edition" TargetMode="External"/><Relationship Id="rId3" Type="http://schemas.openxmlformats.org/officeDocument/2006/relationships/diagramLayout" Target="../diagrams/layout6.xml"/><Relationship Id="rId7" Type="http://schemas.openxmlformats.org/officeDocument/2006/relationships/hyperlink" Target="https://www.geeksforgeeks.org/machine-learning-algorithms/" TargetMode="External"/><Relationship Id="rId12" Type="http://schemas.openxmlformats.org/officeDocument/2006/relationships/hyperlink" Target="https://github.com/PacktPublishing/Machine-Learning-Algorithms-Second-Edition" TargetMode="Externa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11" Type="http://schemas.openxmlformats.org/officeDocument/2006/relationships/hyperlink" Target="https://www.datacamp.com/cheat-sheet/category/machine-learning" TargetMode="External"/><Relationship Id="rId5" Type="http://schemas.openxmlformats.org/officeDocument/2006/relationships/diagramColors" Target="../diagrams/colors6.xml"/><Relationship Id="rId15" Type="http://schemas.openxmlformats.org/officeDocument/2006/relationships/hyperlink" Target="https://github.com/aapatel09/handson-unsupervised-learning" TargetMode="External"/><Relationship Id="rId10" Type="http://schemas.openxmlformats.org/officeDocument/2006/relationships/hyperlink" Target="https://www.v7labs.com/blog/self-supervised-learning-guide" TargetMode="External"/><Relationship Id="rId4" Type="http://schemas.openxmlformats.org/officeDocument/2006/relationships/diagramQuickStyle" Target="../diagrams/quickStyle6.xml"/><Relationship Id="rId9" Type="http://schemas.openxmlformats.org/officeDocument/2006/relationships/hyperlink" Target="https://www.v7labs.com/blog/semi-supervised-learning-guide" TargetMode="External"/><Relationship Id="rId14" Type="http://schemas.openxmlformats.org/officeDocument/2006/relationships/hyperlink" Target="https://github.com/PacktPublishing/HandsOn-Unsupervised-Learning-with-Python"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threads.net/@data_science_learn/post/DEUkj2lz43Q?hl=en" TargetMode="External"/><Relationship Id="rId3" Type="http://schemas.openxmlformats.org/officeDocument/2006/relationships/diagramLayout" Target="../diagrams/layout7.xml"/><Relationship Id="rId7" Type="http://schemas.openxmlformats.org/officeDocument/2006/relationships/hyperlink" Target="https://prwatech.in/blog/machine-learning/machine-learning-modules/ensemble-methods-tutorial/" TargetMode="External"/><Relationship Id="rId12" Type="http://schemas.openxmlformats.org/officeDocument/2006/relationships/image" Target="../media/image6.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11" Type="http://schemas.openxmlformats.org/officeDocument/2006/relationships/hyperlink" Target="https://github.com/PacktPublishing/Hands-On-Ensemble-Learning-with-Python" TargetMode="External"/><Relationship Id="rId5" Type="http://schemas.openxmlformats.org/officeDocument/2006/relationships/diagramColors" Target="../diagrams/colors7.xml"/><Relationship Id="rId10" Type="http://schemas.openxmlformats.org/officeDocument/2006/relationships/hyperlink" Target="https://github.com/PacktPublishing/Ensemble-Machine-Learning-Cookbook" TargetMode="External"/><Relationship Id="rId4" Type="http://schemas.openxmlformats.org/officeDocument/2006/relationships/diagramQuickStyle" Target="../diagrams/quickStyle7.xml"/><Relationship Id="rId9" Type="http://schemas.openxmlformats.org/officeDocument/2006/relationships/hyperlink" Target="https://github.com/gkunapuli/ensemble-methods-notebooks"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www.linkedin.com/pulse/chapter-1-introduction-crisp-dm-framework-data-science-anshul-roy/" TargetMode="External"/><Relationship Id="rId3" Type="http://schemas.openxmlformats.org/officeDocument/2006/relationships/diagramLayout" Target="../diagrams/layout8.xml"/><Relationship Id="rId7" Type="http://schemas.openxmlformats.org/officeDocument/2006/relationships/image" Target="../media/image7.png"/><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8" Type="http://schemas.openxmlformats.org/officeDocument/2006/relationships/hyperlink" Target="https://www.dasca.org/world-of-data-science/article/a-comprehensive-guide-to-mastering-exploratory-data-analysis" TargetMode="External"/><Relationship Id="rId13" Type="http://schemas.openxmlformats.org/officeDocument/2006/relationships/hyperlink" Target="https://clauswilke.com/dataviz/" TargetMode="External"/><Relationship Id="rId18" Type="http://schemas.openxmlformats.org/officeDocument/2006/relationships/hyperlink" Target="https://www.linkedin.com/posts/venkat-raman-analytics_statistics-machinelearning-datascience-activity-7009396648598523904-v9FK/?utm_source=share&amp;utm_medium=member_desktop" TargetMode="External"/><Relationship Id="rId3" Type="http://schemas.openxmlformats.org/officeDocument/2006/relationships/diagramLayout" Target="../diagrams/layout9.xml"/><Relationship Id="rId21" Type="http://schemas.openxmlformats.org/officeDocument/2006/relationships/hyperlink" Target="https://www.oreilly.com/library/view/feature-engineering-for/9781491953235/" TargetMode="External"/><Relationship Id="rId7" Type="http://schemas.openxmlformats.org/officeDocument/2006/relationships/hyperlink" Target="https://www.iteratorshq.com/blog/data-cleaning-in-5-easy-steps/" TargetMode="External"/><Relationship Id="rId12" Type="http://schemas.openxmlformats.org/officeDocument/2006/relationships/hyperlink" Target="https://www.oreilly.com/library/view/data-science-from/9781492041122/" TargetMode="External"/><Relationship Id="rId17" Type="http://schemas.openxmlformats.org/officeDocument/2006/relationships/hyperlink" Target="https://www.linkedin.com/posts/ridhima-kumar7_marketingmixmodeling-marketingattribution-activity-7119672601920114688-h-Fb/?utm_source=share&amp;utm_medium=member_ios" TargetMode="External"/><Relationship Id="rId2" Type="http://schemas.openxmlformats.org/officeDocument/2006/relationships/diagramData" Target="../diagrams/data9.xml"/><Relationship Id="rId16" Type="http://schemas.openxmlformats.org/officeDocument/2006/relationships/hyperlink" Target="https://www.analyticsvidhya.com/blog/2020/10/feature-selection-techniques-in-machine-learning/" TargetMode="External"/><Relationship Id="rId20" Type="http://schemas.openxmlformats.org/officeDocument/2006/relationships/hyperlink" Target="https://github.com/PacktPublishing/Python-Feature-Engineering-Cookbook-Third-Edition" TargetMode="External"/><Relationship Id="rId1" Type="http://schemas.openxmlformats.org/officeDocument/2006/relationships/slideLayout" Target="../slideLayouts/slideLayout2.xml"/><Relationship Id="rId6" Type="http://schemas.microsoft.com/office/2007/relationships/diagramDrawing" Target="../diagrams/drawing9.xml"/><Relationship Id="rId11" Type="http://schemas.openxmlformats.org/officeDocument/2006/relationships/hyperlink" Target="https://machinelearningmastery.com/data-leakage-machine-learning/" TargetMode="External"/><Relationship Id="rId5" Type="http://schemas.openxmlformats.org/officeDocument/2006/relationships/diagramColors" Target="../diagrams/colors9.xml"/><Relationship Id="rId15" Type="http://schemas.openxmlformats.org/officeDocument/2006/relationships/hyperlink" Target="https://www.analyticsvidhya.com/blog/2020/04/feature-scaling-machine-learning-normalization-standardization/" TargetMode="External"/><Relationship Id="rId23" Type="http://schemas.openxmlformats.org/officeDocument/2006/relationships/image" Target="../media/image9.png"/><Relationship Id="rId10" Type="http://schemas.openxmlformats.org/officeDocument/2006/relationships/hyperlink" Target="https://www.analyticsvidhya.com/blog/2021/05/detecting-and-treating-outliers-treating-the-odd-one-out/#2e43" TargetMode="External"/><Relationship Id="rId19" Type="http://schemas.openxmlformats.org/officeDocument/2006/relationships/hyperlink" Target="https://developers.google.com/machine-learning/crash-course/categorical-data/feature-crosses" TargetMode="External"/><Relationship Id="rId4" Type="http://schemas.openxmlformats.org/officeDocument/2006/relationships/diagramQuickStyle" Target="../diagrams/quickStyle9.xml"/><Relationship Id="rId9" Type="http://schemas.openxmlformats.org/officeDocument/2006/relationships/hyperlink" Target="https://machinelearningmastery.com/how-to-handle-big-p-little-n-p-n-in-machine-learning/" TargetMode="External"/><Relationship Id="rId14" Type="http://schemas.openxmlformats.org/officeDocument/2006/relationships/hyperlink" Target="https://www.heavy.ai/technical-glossary/feature-engineering" TargetMode="External"/><Relationship Id="rId22"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D4B0E-4F81-6DCE-81C4-CBB28CA2E6F5}"/>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670AAB85-A7D7-0C74-AD21-92D78184435D}"/>
              </a:ext>
            </a:extLst>
          </p:cNvPr>
          <p:cNvSpPr/>
          <p:nvPr/>
        </p:nvSpPr>
        <p:spPr>
          <a:xfrm>
            <a:off x="1676400" y="14478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336F3D1B-8745-2897-0DB9-5D60D1E33498}"/>
              </a:ext>
            </a:extLst>
          </p:cNvPr>
          <p:cNvSpPr/>
          <p:nvPr/>
        </p:nvSpPr>
        <p:spPr>
          <a:xfrm>
            <a:off x="1676400" y="161664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1786E738-BC7A-3E71-B33A-6A9C6F4C41A4}"/>
              </a:ext>
            </a:extLst>
          </p:cNvPr>
          <p:cNvGraphicFramePr/>
          <p:nvPr>
            <p:extLst>
              <p:ext uri="{D42A27DB-BD31-4B8C-83A1-F6EECF244321}">
                <p14:modId xmlns:p14="http://schemas.microsoft.com/office/powerpoint/2010/main" val="1544610607"/>
              </p:ext>
            </p:extLst>
          </p:nvPr>
        </p:nvGraphicFramePr>
        <p:xfrm>
          <a:off x="304800" y="-152401"/>
          <a:ext cx="8686800" cy="15450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81382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2A29E-A425-F277-BACC-C3ABABA54F35}"/>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D08D867B-5890-9667-1CD3-D9CB89FC3084}"/>
              </a:ext>
            </a:extLst>
          </p:cNvPr>
          <p:cNvSpPr/>
          <p:nvPr/>
        </p:nvSpPr>
        <p:spPr>
          <a:xfrm>
            <a:off x="1645919"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D3D1F09E-0806-7C64-9AB9-B3DA94BFB820}"/>
              </a:ext>
            </a:extLst>
          </p:cNvPr>
          <p:cNvSpPr/>
          <p:nvPr/>
        </p:nvSpPr>
        <p:spPr>
          <a:xfrm>
            <a:off x="1645919" y="68580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E0C14DEA-46E4-5616-7F06-D14CFFECCC56}"/>
              </a:ext>
            </a:extLst>
          </p:cNvPr>
          <p:cNvGraphicFramePr/>
          <p:nvPr>
            <p:extLst>
              <p:ext uri="{D42A27DB-BD31-4B8C-83A1-F6EECF244321}">
                <p14:modId xmlns:p14="http://schemas.microsoft.com/office/powerpoint/2010/main" val="1962313620"/>
              </p:ext>
            </p:extLst>
          </p:nvPr>
        </p:nvGraphicFramePr>
        <p:xfrm>
          <a:off x="-17146" y="17829"/>
          <a:ext cx="9084945" cy="667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Sampling process steps.">
            <a:extLst>
              <a:ext uri="{FF2B5EF4-FFF2-40B4-BE49-F238E27FC236}">
                <a16:creationId xmlns:a16="http://schemas.microsoft.com/office/drawing/2014/main" id="{020D3353-E9A9-7A66-1803-45F499CBE7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951864"/>
            <a:ext cx="8305800" cy="3772536"/>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a:extLst>
              <a:ext uri="{FF2B5EF4-FFF2-40B4-BE49-F238E27FC236}">
                <a16:creationId xmlns:a16="http://schemas.microsoft.com/office/drawing/2014/main" id="{1B119B50-7237-C302-DDFF-B34F93B7B8F4}"/>
              </a:ext>
            </a:extLst>
          </p:cNvPr>
          <p:cNvSpPr txBox="1">
            <a:spLocks/>
          </p:cNvSpPr>
          <p:nvPr/>
        </p:nvSpPr>
        <p:spPr>
          <a:xfrm>
            <a:off x="0" y="4789438"/>
            <a:ext cx="9015912" cy="115416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500" kern="0" spc="-80" dirty="0">
                <a:solidFill>
                  <a:schemeClr val="accent2"/>
                </a:solidFill>
              </a:rPr>
              <a:t>For Further Exploration –</a:t>
            </a:r>
          </a:p>
          <a:p>
            <a:pPr marL="12700" marR="5080"/>
            <a:r>
              <a:rPr lang="en-US" sz="1200" dirty="0">
                <a:hlinkClick r:id="rId8"/>
              </a:rPr>
              <a:t>About Sampling</a:t>
            </a:r>
            <a:endParaRPr lang="en-US" sz="1200" dirty="0"/>
          </a:p>
          <a:p>
            <a:pPr marL="12700" marR="5080"/>
            <a:r>
              <a:rPr lang="en-IN" sz="1200" dirty="0">
                <a:hlinkClick r:id="rId9"/>
              </a:rPr>
              <a:t>Sampling Methods | Types, Techniques &amp; Examples</a:t>
            </a:r>
            <a:endParaRPr lang="en-IN" sz="1200" dirty="0"/>
          </a:p>
          <a:p>
            <a:pPr marL="12700" marR="5080"/>
            <a:r>
              <a:rPr lang="en-US" sz="1200" dirty="0">
                <a:hlinkClick r:id="rId10"/>
              </a:rPr>
              <a:t>statistics - Population vs Sampling Frame vs Sample</a:t>
            </a:r>
            <a:endParaRPr lang="en-US" sz="1200" dirty="0"/>
          </a:p>
          <a:p>
            <a:pPr marL="12700" marR="5080"/>
            <a:r>
              <a:rPr lang="en-US" sz="1200" dirty="0">
                <a:hlinkClick r:id="rId11"/>
              </a:rPr>
              <a:t>How does sampling frame and sampling unit influence your sample size calculation?</a:t>
            </a:r>
            <a:endParaRPr lang="en-US" sz="1200" dirty="0"/>
          </a:p>
          <a:p>
            <a:pPr marL="12700" marR="5080"/>
            <a:r>
              <a:rPr lang="en-US" sz="1200" dirty="0">
                <a:hlinkClick r:id="rId12"/>
              </a:rPr>
              <a:t>Statistics and Probability | Khan Academy</a:t>
            </a:r>
            <a:endParaRPr lang="en-US" sz="1200" kern="0" spc="-80" dirty="0">
              <a:solidFill>
                <a:schemeClr val="accent2"/>
              </a:solidFill>
            </a:endParaRPr>
          </a:p>
        </p:txBody>
      </p:sp>
    </p:spTree>
    <p:extLst>
      <p:ext uri="{BB962C8B-B14F-4D97-AF65-F5344CB8AC3E}">
        <p14:creationId xmlns:p14="http://schemas.microsoft.com/office/powerpoint/2010/main" val="18221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EC862-2D54-AE3D-845D-808089E4B85D}"/>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78279BD0-55FA-50DB-8937-966E0BA0AFAE}"/>
              </a:ext>
            </a:extLst>
          </p:cNvPr>
          <p:cNvSpPr/>
          <p:nvPr/>
        </p:nvSpPr>
        <p:spPr>
          <a:xfrm>
            <a:off x="1645919"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BCC2B4B7-C399-4AFD-3D8A-3E14C2371B75}"/>
              </a:ext>
            </a:extLst>
          </p:cNvPr>
          <p:cNvSpPr/>
          <p:nvPr/>
        </p:nvSpPr>
        <p:spPr>
          <a:xfrm>
            <a:off x="1645919" y="68580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14A758DD-C2C0-20D4-4A77-03422DEE9CA3}"/>
              </a:ext>
            </a:extLst>
          </p:cNvPr>
          <p:cNvGraphicFramePr/>
          <p:nvPr>
            <p:extLst>
              <p:ext uri="{D42A27DB-BD31-4B8C-83A1-F6EECF244321}">
                <p14:modId xmlns:p14="http://schemas.microsoft.com/office/powerpoint/2010/main" val="239332258"/>
              </p:ext>
            </p:extLst>
          </p:nvPr>
        </p:nvGraphicFramePr>
        <p:xfrm>
          <a:off x="-17146" y="17829"/>
          <a:ext cx="9084945" cy="667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bject 2">
            <a:extLst>
              <a:ext uri="{FF2B5EF4-FFF2-40B4-BE49-F238E27FC236}">
                <a16:creationId xmlns:a16="http://schemas.microsoft.com/office/drawing/2014/main" id="{FB791C0B-7CF9-087C-86FC-CDD68F809A68}"/>
              </a:ext>
            </a:extLst>
          </p:cNvPr>
          <p:cNvSpPr txBox="1">
            <a:spLocks/>
          </p:cNvSpPr>
          <p:nvPr/>
        </p:nvSpPr>
        <p:spPr>
          <a:xfrm>
            <a:off x="107768" y="995679"/>
            <a:ext cx="9015912" cy="307776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In Classification, even after sampling(or even without any sampling) there might be a case of Imbalanced Data(e.g. in a classification task, there can be 3 classes &amp; majority of input data pointing to class 1 &amp; a very low minority of input data pointing to class2 &amp; class3) &amp; to tackle Imbalanced data, mainly re-sampling training data or loss functions like class-balanced loss(</a:t>
            </a:r>
            <a:r>
              <a:rPr lang="en-US" sz="2000" dirty="0">
                <a:hlinkClick r:id="rId7"/>
              </a:rPr>
              <a:t>CB Loss: Class-Balanced Loss Based on Effective Number of Samples (Image Classification)</a:t>
            </a:r>
            <a:r>
              <a:rPr lang="en-US" sz="2000" kern="0" spc="-220" dirty="0">
                <a:solidFill>
                  <a:schemeClr val="accent6"/>
                </a:solidFill>
              </a:rPr>
              <a:t>) or focal loss(</a:t>
            </a:r>
            <a:r>
              <a:rPr lang="en-US" sz="2000" dirty="0">
                <a:hlinkClick r:id="rId8"/>
              </a:rPr>
              <a:t>Focal Loss : A better alternative for Cross-Entropy</a:t>
            </a:r>
            <a:r>
              <a:rPr lang="en-US" sz="2000" kern="0" spc="-220" dirty="0">
                <a:solidFill>
                  <a:schemeClr val="accent6"/>
                </a:solidFill>
              </a:rPr>
              <a:t>) are used. </a:t>
            </a:r>
          </a:p>
          <a:p>
            <a:pPr marL="12700" marR="5080"/>
            <a:r>
              <a:rPr lang="en-US" sz="2000" kern="0" spc="-220" dirty="0">
                <a:solidFill>
                  <a:schemeClr val="accent6"/>
                </a:solidFill>
              </a:rPr>
              <a:t>Some other good articles relevant to imbalanced data are </a:t>
            </a:r>
            <a:r>
              <a:rPr lang="en-US" sz="2000" dirty="0">
                <a:hlinkClick r:id="rId9"/>
              </a:rPr>
              <a:t>Cost-Sensitive Learning for Imbalanced Classification</a:t>
            </a:r>
            <a:r>
              <a:rPr lang="en-US" sz="2000" dirty="0"/>
              <a:t> </a:t>
            </a:r>
            <a:r>
              <a:rPr lang="en-US" sz="2000" kern="0" spc="-220" dirty="0">
                <a:solidFill>
                  <a:schemeClr val="accent6"/>
                </a:solidFill>
              </a:rPr>
              <a:t>&amp;</a:t>
            </a:r>
            <a:r>
              <a:rPr lang="en-US" sz="2000" dirty="0"/>
              <a:t> </a:t>
            </a:r>
            <a:r>
              <a:rPr lang="en-IN" sz="2000" dirty="0">
                <a:hlinkClick r:id="rId10"/>
              </a:rPr>
              <a:t>www.cheatsheets.aqeel-anwar.com</a:t>
            </a:r>
            <a:endParaRPr lang="en-US" sz="2000" kern="0" spc="-220" dirty="0">
              <a:solidFill>
                <a:schemeClr val="accent6"/>
              </a:solidFill>
            </a:endParaRPr>
          </a:p>
        </p:txBody>
      </p:sp>
    </p:spTree>
    <p:extLst>
      <p:ext uri="{BB962C8B-B14F-4D97-AF65-F5344CB8AC3E}">
        <p14:creationId xmlns:p14="http://schemas.microsoft.com/office/powerpoint/2010/main" val="247551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A0C4B-0598-489B-6BC9-C6A94CDFC110}"/>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6DC8120A-6A3F-4A06-92E0-7D978653DF34}"/>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8966945D-371C-939B-E1D2-9F9D8A7F8A68}"/>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F3578D46-CA97-A927-58DC-D9272C026B48}"/>
              </a:ext>
            </a:extLst>
          </p:cNvPr>
          <p:cNvGraphicFramePr/>
          <p:nvPr>
            <p:extLst>
              <p:ext uri="{D42A27DB-BD31-4B8C-83A1-F6EECF244321}">
                <p14:modId xmlns:p14="http://schemas.microsoft.com/office/powerpoint/2010/main" val="1459576233"/>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24506984-00E8-3DE3-9558-9FC69C4FC79C}"/>
              </a:ext>
            </a:extLst>
          </p:cNvPr>
          <p:cNvSpPr txBox="1">
            <a:spLocks/>
          </p:cNvSpPr>
          <p:nvPr/>
        </p:nvSpPr>
        <p:spPr>
          <a:xfrm>
            <a:off x="238760" y="1357464"/>
            <a:ext cx="8839200" cy="470898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Most AI/ML/DL </a:t>
            </a:r>
            <a:r>
              <a:rPr lang="en-US" sz="2000" kern="0" spc="-220" dirty="0" err="1">
                <a:solidFill>
                  <a:schemeClr val="accent6"/>
                </a:solidFill>
              </a:rPr>
              <a:t>etc</a:t>
            </a:r>
            <a:r>
              <a:rPr lang="en-US" sz="2000" kern="0" spc="-220" dirty="0">
                <a:solidFill>
                  <a:schemeClr val="accent6"/>
                </a:solidFill>
              </a:rPr>
              <a:t> Algorithms’ intent is to find f(x) in “y = f(x)” based on data provided for x(&amp; y). Mainly x &amp; y here are multivariable(i.e. a variable that can contain many values at different times of measurements) i.e. tabular data of samples of x(&amp; y) e.g. as below – </a:t>
            </a:r>
          </a:p>
          <a:p>
            <a:pPr marL="12700" marR="5080"/>
            <a:endParaRPr lang="en-US" sz="2000" kern="0" spc="-220" dirty="0">
              <a:solidFill>
                <a:schemeClr val="accent6"/>
              </a:solidFill>
            </a:endParaRPr>
          </a:p>
          <a:p>
            <a:pPr marL="12700" marR="5080"/>
            <a:endParaRPr lang="en-US" sz="2400" kern="0" spc="-220" dirty="0">
              <a:solidFill>
                <a:schemeClr val="accent6"/>
              </a:solidFill>
            </a:endParaRPr>
          </a:p>
          <a:p>
            <a:pPr marL="12700" marR="5080"/>
            <a:endParaRPr lang="en-US" sz="2400" kern="0" spc="-220" dirty="0">
              <a:solidFill>
                <a:schemeClr val="accent6"/>
              </a:solidFill>
            </a:endParaRPr>
          </a:p>
          <a:p>
            <a:pPr marL="12700" marR="5080"/>
            <a:endParaRPr lang="en-US" sz="2400" kern="0" spc="-220" dirty="0">
              <a:solidFill>
                <a:schemeClr val="accent6"/>
              </a:solidFill>
            </a:endParaRPr>
          </a:p>
          <a:p>
            <a:pPr marL="12700" marR="5080"/>
            <a:endParaRPr lang="en-US" sz="2400" kern="0" spc="-220" dirty="0">
              <a:solidFill>
                <a:schemeClr val="accent6"/>
              </a:solidFill>
            </a:endParaRPr>
          </a:p>
          <a:p>
            <a:pPr marL="12700" marR="5080"/>
            <a:endParaRPr lang="en-US" sz="1500" kern="0" spc="-220" dirty="0">
              <a:solidFill>
                <a:schemeClr val="accent6"/>
              </a:solidFill>
            </a:endParaRPr>
          </a:p>
          <a:p>
            <a:pPr marL="12700" marR="5080"/>
            <a:endParaRPr lang="en-US" sz="1500" kern="0" spc="-220" dirty="0">
              <a:solidFill>
                <a:schemeClr val="accent6"/>
              </a:solidFill>
            </a:endParaRPr>
          </a:p>
          <a:p>
            <a:pPr marL="12700" marR="5080"/>
            <a:endParaRPr lang="en-US" sz="2000" kern="0" spc="-220" dirty="0">
              <a:solidFill>
                <a:schemeClr val="accent6"/>
              </a:solidFill>
            </a:endParaRPr>
          </a:p>
          <a:p>
            <a:pPr marL="12700" marR="5080"/>
            <a:r>
              <a:rPr lang="en-US" sz="2000" kern="0" spc="-220" dirty="0">
                <a:solidFill>
                  <a:schemeClr val="accent6"/>
                </a:solidFill>
              </a:rPr>
              <a:t>And such f(x)  is called parametric model when you assume the form of the function(</a:t>
            </a:r>
            <a:r>
              <a:rPr lang="en-US" sz="2000" kern="0" spc="-220" dirty="0" err="1">
                <a:solidFill>
                  <a:schemeClr val="accent6"/>
                </a:solidFill>
              </a:rPr>
              <a:t>e,g</a:t>
            </a:r>
            <a:r>
              <a:rPr lang="en-US" sz="2000" kern="0" spc="-220" dirty="0">
                <a:solidFill>
                  <a:schemeClr val="accent6"/>
                </a:solidFill>
              </a:rPr>
              <a:t>, linear, quadratic </a:t>
            </a:r>
            <a:r>
              <a:rPr lang="en-US" sz="2000" kern="0" spc="-220" dirty="0" err="1">
                <a:solidFill>
                  <a:schemeClr val="accent6"/>
                </a:solidFill>
              </a:rPr>
              <a:t>etc</a:t>
            </a:r>
            <a:r>
              <a:rPr lang="en-US" sz="2000" kern="0" spc="-220" dirty="0">
                <a:solidFill>
                  <a:schemeClr val="accent6"/>
                </a:solidFill>
              </a:rPr>
              <a:t>) &amp; non-parametric model if no assumption regarding function’s form is there. </a:t>
            </a:r>
            <a:endParaRPr lang="en-US" sz="2400" kern="0" spc="-80" dirty="0">
              <a:solidFill>
                <a:schemeClr val="accent6"/>
              </a:solidFill>
            </a:endParaRPr>
          </a:p>
        </p:txBody>
      </p:sp>
      <p:pic>
        <p:nvPicPr>
          <p:cNvPr id="2050" name="Picture 2" descr="Applying Multiple Linear Regression in house price prediction | by Antony  Christopher | Analytics Vidhya | Medium">
            <a:extLst>
              <a:ext uri="{FF2B5EF4-FFF2-40B4-BE49-F238E27FC236}">
                <a16:creationId xmlns:a16="http://schemas.microsoft.com/office/drawing/2014/main" id="{69CE7C94-25B6-304E-CDEE-9E9FE00E00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46" y="3980896"/>
            <a:ext cx="8096250" cy="10668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D33AD86-E0AF-D885-1292-EA13BA61941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040" y="2643525"/>
            <a:ext cx="9144000" cy="70455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3265446-B300-AA65-5412-4557E1746EE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8759" y="3333625"/>
            <a:ext cx="8839199" cy="695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67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3B46A-131D-3780-9E0A-D94B074372AD}"/>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23574BB6-4DCF-1DD4-F1C9-65AD735D3CFA}"/>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BFBD7656-AF3D-07CC-9E76-B44FB6C0BC42}"/>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611FCCB7-C83D-C87A-39E9-C958A0484654}"/>
              </a:ext>
            </a:extLst>
          </p:cNvPr>
          <p:cNvGraphicFramePr/>
          <p:nvPr>
            <p:extLst>
              <p:ext uri="{D42A27DB-BD31-4B8C-83A1-F6EECF244321}">
                <p14:modId xmlns:p14="http://schemas.microsoft.com/office/powerpoint/2010/main" val="2383109512"/>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BDEBB443-C56D-B71C-2470-775AEC4946BD}"/>
              </a:ext>
            </a:extLst>
          </p:cNvPr>
          <p:cNvSpPr txBox="1">
            <a:spLocks/>
          </p:cNvSpPr>
          <p:nvPr/>
        </p:nvSpPr>
        <p:spPr>
          <a:xfrm>
            <a:off x="182376" y="1283480"/>
            <a:ext cx="8624937" cy="30623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200" b="0" i="0" dirty="0">
                <a:solidFill>
                  <a:srgbClr val="1F2328"/>
                </a:solidFill>
                <a:effectLst/>
                <a:latin typeface="-apple-system"/>
              </a:rPr>
              <a:t> </a:t>
            </a:r>
            <a:r>
              <a:rPr lang="en-US" sz="1100" kern="0" spc="-80" dirty="0" err="1">
                <a:solidFill>
                  <a:schemeClr val="accent2"/>
                </a:solidFill>
              </a:rPr>
              <a:t>i</a:t>
            </a:r>
            <a:r>
              <a:rPr lang="en-US" sz="1100" kern="0" spc="-80" dirty="0">
                <a:solidFill>
                  <a:schemeClr val="accent2"/>
                </a:solidFill>
              </a:rPr>
              <a:t>) </a:t>
            </a:r>
            <a:r>
              <a:rPr lang="en-US" sz="1100" kern="0" spc="-80" dirty="0">
                <a:solidFill>
                  <a:srgbClr val="FFC000"/>
                </a:solidFill>
              </a:rPr>
              <a:t>Statistics &amp; Probability</a:t>
            </a:r>
            <a:r>
              <a:rPr lang="en-US" sz="1100" kern="0" spc="-80" dirty="0">
                <a:solidFill>
                  <a:schemeClr val="accent2"/>
                </a:solidFill>
              </a:rPr>
              <a:t> - Very helpful for Descriptive Analytics(including EDA[Exploratory Data Analysis] &amp; to some extent DV[Data Visualization]) &amp; can provide non-deterministic/probabilistic values as needed by Linear Algebra data representation below. Also, can be helpful in handling </a:t>
            </a:r>
            <a:r>
              <a:rPr lang="en-US" sz="1100" kern="0" spc="-80" dirty="0" err="1">
                <a:solidFill>
                  <a:schemeClr val="accent2"/>
                </a:solidFill>
              </a:rPr>
              <a:t>uncertainity</a:t>
            </a:r>
            <a:r>
              <a:rPr lang="en-US" sz="1100" kern="0" spc="-80" dirty="0">
                <a:solidFill>
                  <a:schemeClr val="accent2"/>
                </a:solidFill>
              </a:rPr>
              <a:t>, quantifying likelihood, assessing model performance etc.</a:t>
            </a:r>
            <a:br>
              <a:rPr lang="en-US" sz="1100" kern="0" spc="-80" dirty="0">
                <a:solidFill>
                  <a:schemeClr val="accent2"/>
                </a:solidFill>
              </a:rPr>
            </a:br>
            <a:r>
              <a:rPr lang="en-US" sz="1100" kern="0" spc="-80" dirty="0">
                <a:solidFill>
                  <a:schemeClr val="accent2"/>
                </a:solidFill>
              </a:rPr>
              <a:t>  ii) </a:t>
            </a:r>
            <a:r>
              <a:rPr lang="en-US" sz="1100" kern="0" spc="-80" dirty="0">
                <a:solidFill>
                  <a:srgbClr val="FFC000"/>
                </a:solidFill>
              </a:rPr>
              <a:t>Linear Algebra </a:t>
            </a:r>
            <a:r>
              <a:rPr lang="en-US" sz="1100" kern="0" spc="-80" dirty="0">
                <a:solidFill>
                  <a:schemeClr val="accent2"/>
                </a:solidFill>
              </a:rPr>
              <a:t>- Representing (non-)deterministic values in the form of sparse(/dense) vectors/matrices in efficient array or other structures &amp; further (parallel) processing like inferential statistics(for non-deterministic values), proximity measures(e.g. distance or similarity[in general normalized-distance = 1 - normalized-similarity]), matrix factorizations </a:t>
            </a:r>
            <a:r>
              <a:rPr lang="en-US" sz="1100" kern="0" spc="-80" dirty="0" err="1">
                <a:solidFill>
                  <a:schemeClr val="accent2"/>
                </a:solidFill>
              </a:rPr>
              <a:t>etc</a:t>
            </a:r>
            <a:r>
              <a:rPr lang="en-US" sz="1100" kern="0" spc="-80" dirty="0">
                <a:solidFill>
                  <a:schemeClr val="accent2"/>
                </a:solidFill>
              </a:rPr>
              <a:t> to gain insights via proper model development.</a:t>
            </a:r>
            <a:br>
              <a:rPr lang="en-US" sz="1100" kern="0" spc="-80" dirty="0">
                <a:solidFill>
                  <a:schemeClr val="accent2"/>
                </a:solidFill>
              </a:rPr>
            </a:br>
            <a:r>
              <a:rPr lang="en-US" sz="1100" kern="0" spc="-80" dirty="0">
                <a:solidFill>
                  <a:schemeClr val="accent2"/>
                </a:solidFill>
              </a:rPr>
              <a:t>  iii) </a:t>
            </a:r>
            <a:r>
              <a:rPr lang="en-US" sz="1100" kern="0" spc="-80" dirty="0">
                <a:solidFill>
                  <a:srgbClr val="FFC000"/>
                </a:solidFill>
              </a:rPr>
              <a:t>Multivariable Calculus </a:t>
            </a:r>
            <a:r>
              <a:rPr lang="en-US" sz="1100" kern="0" spc="-80" dirty="0">
                <a:solidFill>
                  <a:schemeClr val="accent2"/>
                </a:solidFill>
              </a:rPr>
              <a:t>- mainly used for optimizing the (hyper)parameters of the model or representing the </a:t>
            </a:r>
            <a:r>
              <a:rPr lang="en-US" sz="1100" kern="0" spc="-80" dirty="0">
                <a:solidFill>
                  <a:schemeClr val="accent2"/>
                </a:solidFill>
                <a:hlinkClick r:id="rId7">
                  <a:extLst>
                    <a:ext uri="{A12FA001-AC4F-418D-AE19-62706E023703}">
                      <ahyp:hlinkClr xmlns:ahyp="http://schemas.microsoft.com/office/drawing/2018/hyperlinkcolor" val="tx"/>
                    </a:ext>
                  </a:extLst>
                </a:hlinkClick>
              </a:rPr>
              <a:t>Scientific ML</a:t>
            </a:r>
            <a:r>
              <a:rPr lang="en-US" sz="1100" kern="0" spc="-80" dirty="0">
                <a:solidFill>
                  <a:schemeClr val="accent2"/>
                </a:solidFill>
              </a:rPr>
              <a:t> Modelling equations(similar to linear regression).Again here (hyper)parameters can be stochastic as well wherein the values in general are non-deterministic/probabilistic.</a:t>
            </a:r>
            <a:br>
              <a:rPr lang="en-US" sz="1100" kern="0" spc="-80" dirty="0">
                <a:solidFill>
                  <a:schemeClr val="accent2"/>
                </a:solidFill>
              </a:rPr>
            </a:br>
            <a:r>
              <a:rPr lang="en-US" sz="1100" kern="0" spc="-80" dirty="0">
                <a:solidFill>
                  <a:schemeClr val="accent2"/>
                </a:solidFill>
              </a:rPr>
              <a:t>  iv) </a:t>
            </a:r>
            <a:r>
              <a:rPr lang="en-US" sz="1100" kern="0" spc="-80" dirty="0">
                <a:solidFill>
                  <a:srgbClr val="FFC000"/>
                </a:solidFill>
              </a:rPr>
              <a:t>Topology/Geometry </a:t>
            </a:r>
            <a:r>
              <a:rPr lang="en-US" sz="1100" kern="0" spc="-80" dirty="0">
                <a:solidFill>
                  <a:schemeClr val="accent2"/>
                </a:solidFill>
              </a:rPr>
              <a:t>- Topological/Geometric Intuition behind the Probability, Linear Algebra &amp; Calculus above &amp; Image Analysis/Interpretation/Processing in general. By the way, Graph is a special case of Topology. Basically, Graphs have normal nodes &amp; straight edges while Topology has </a:t>
            </a:r>
            <a:r>
              <a:rPr lang="en-US" sz="1100" kern="0" spc="-80" dirty="0">
                <a:solidFill>
                  <a:schemeClr val="accent2"/>
                </a:solidFill>
                <a:hlinkClick r:id="rId8">
                  <a:extLst>
                    <a:ext uri="{A12FA001-AC4F-418D-AE19-62706E023703}">
                      <ahyp:hlinkClr xmlns:ahyp="http://schemas.microsoft.com/office/drawing/2018/hyperlinkcolor" val="tx"/>
                    </a:ext>
                  </a:extLst>
                </a:hlinkClick>
              </a:rPr>
              <a:t>faces</a:t>
            </a:r>
            <a:r>
              <a:rPr lang="en-US" sz="1100" kern="0" spc="-80" dirty="0">
                <a:solidFill>
                  <a:schemeClr val="accent2"/>
                </a:solidFill>
              </a:rPr>
              <a:t>(of any shape as well </a:t>
            </a:r>
            <a:r>
              <a:rPr lang="en-US" sz="1100" kern="0" spc="-80" dirty="0" err="1">
                <a:solidFill>
                  <a:schemeClr val="accent2"/>
                </a:solidFill>
              </a:rPr>
              <a:t>alongwith</a:t>
            </a:r>
            <a:r>
              <a:rPr lang="en-US" sz="1100" kern="0" spc="-80" dirty="0">
                <a:solidFill>
                  <a:schemeClr val="accent2"/>
                </a:solidFill>
              </a:rPr>
              <a:t> facial nodes[i.e. nodes having faces], curved edges, metrics i.e. measurements like length, area, volume but lengths and areas are possible in Graphs as well).</a:t>
            </a:r>
            <a:br>
              <a:rPr lang="en-US" sz="1100" kern="0" spc="-80" dirty="0">
                <a:solidFill>
                  <a:schemeClr val="accent2"/>
                </a:solidFill>
              </a:rPr>
            </a:br>
            <a:r>
              <a:rPr lang="en-US" sz="1100" kern="0" spc="-80" dirty="0">
                <a:solidFill>
                  <a:schemeClr val="accent2"/>
                </a:solidFill>
              </a:rPr>
              <a:t>  v) </a:t>
            </a:r>
            <a:r>
              <a:rPr lang="en-US" sz="1100" kern="0" spc="-80" dirty="0">
                <a:solidFill>
                  <a:srgbClr val="FFC000"/>
                </a:solidFill>
              </a:rPr>
              <a:t>Information Theory </a:t>
            </a:r>
            <a:r>
              <a:rPr lang="en-US" sz="1100" kern="0" spc="-80" dirty="0">
                <a:solidFill>
                  <a:schemeClr val="accent2"/>
                </a:solidFill>
              </a:rPr>
              <a:t>– Mainly used to measure Data Quality. To quantify the amount of info(</a:t>
            </a:r>
            <a:r>
              <a:rPr lang="en-US" sz="1100" kern="0" spc="-80" dirty="0" err="1">
                <a:solidFill>
                  <a:schemeClr val="accent2"/>
                </a:solidFill>
              </a:rPr>
              <a:t>a.k.a</a:t>
            </a:r>
            <a:r>
              <a:rPr lang="en-US" sz="1100" kern="0" spc="-80" dirty="0">
                <a:solidFill>
                  <a:schemeClr val="accent2"/>
                </a:solidFill>
              </a:rPr>
              <a:t> entropy) &amp; measure the accuracy, available in the data sources which ultimately leads to better predictive models. Also, can be helpful in good feature selection, decision tree building, cross-entropy loss, Viterbi Algo(commonly used in NLP) &amp; even encoder-decoder modelling which is at the heart of any Transformer implementation which is the backbone of any DL/LLM/GenAI tool.</a:t>
            </a:r>
          </a:p>
        </p:txBody>
      </p:sp>
      <p:sp>
        <p:nvSpPr>
          <p:cNvPr id="9" name="object 2">
            <a:extLst>
              <a:ext uri="{FF2B5EF4-FFF2-40B4-BE49-F238E27FC236}">
                <a16:creationId xmlns:a16="http://schemas.microsoft.com/office/drawing/2014/main" id="{69CC63CC-3047-9771-49F1-B87CCA25C374}"/>
              </a:ext>
            </a:extLst>
          </p:cNvPr>
          <p:cNvSpPr txBox="1">
            <a:spLocks/>
          </p:cNvSpPr>
          <p:nvPr/>
        </p:nvSpPr>
        <p:spPr>
          <a:xfrm>
            <a:off x="182376" y="4353425"/>
            <a:ext cx="8624937" cy="158504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300" kern="0" spc="-80" dirty="0">
                <a:solidFill>
                  <a:schemeClr val="accent2"/>
                </a:solidFill>
              </a:rPr>
              <a:t>For Further Exploration –</a:t>
            </a:r>
          </a:p>
          <a:p>
            <a:pPr marL="12700" marR="5080"/>
            <a:r>
              <a:rPr lang="en-IN" sz="900" dirty="0">
                <a:hlinkClick r:id="rId9"/>
              </a:rPr>
              <a:t>Some Great Resources to understand the Maths Behind AI</a:t>
            </a:r>
            <a:endParaRPr lang="en-IN" sz="900" dirty="0"/>
          </a:p>
          <a:p>
            <a:pPr marL="12700" marR="5080"/>
            <a:r>
              <a:rPr lang="en-IN" sz="900" dirty="0">
                <a:hlinkClick r:id="rId10"/>
              </a:rPr>
              <a:t>Coding The Matrix</a:t>
            </a:r>
            <a:endParaRPr lang="en-IN" sz="900" dirty="0"/>
          </a:p>
          <a:p>
            <a:pPr marL="12700" marR="5080"/>
            <a:r>
              <a:rPr lang="en-IN" sz="900" dirty="0">
                <a:hlinkClick r:id="rId11"/>
              </a:rPr>
              <a:t>9 Distance Measures in </a:t>
            </a:r>
            <a:r>
              <a:rPr lang="en-IN" sz="900" dirty="0" err="1">
                <a:hlinkClick r:id="rId11"/>
              </a:rPr>
              <a:t>DataScience</a:t>
            </a:r>
            <a:endParaRPr lang="en-IN" sz="900" dirty="0"/>
          </a:p>
          <a:p>
            <a:pPr marL="12700" marR="5080"/>
            <a:r>
              <a:rPr lang="en-US" sz="900" dirty="0">
                <a:hlinkClick r:id="rId12"/>
              </a:rPr>
              <a:t>Green Tea Press – Free books by Allen B. Downey</a:t>
            </a:r>
            <a:endParaRPr lang="en-US" sz="900" dirty="0"/>
          </a:p>
          <a:p>
            <a:pPr marL="12700" marR="5080"/>
            <a:r>
              <a:rPr lang="en-IN" sz="900" dirty="0">
                <a:hlinkClick r:id="rId13"/>
              </a:rPr>
              <a:t>Algorithms for Optimization</a:t>
            </a:r>
            <a:endParaRPr lang="en-US" sz="900" dirty="0"/>
          </a:p>
          <a:p>
            <a:pPr marL="12700" marR="5080"/>
            <a:r>
              <a:rPr lang="en-IN" sz="900" dirty="0">
                <a:hlinkClick r:id="rId14"/>
              </a:rPr>
              <a:t>Bayesian Optimisation</a:t>
            </a:r>
            <a:endParaRPr lang="en-IN" sz="900" dirty="0"/>
          </a:p>
          <a:p>
            <a:pPr marL="12700" marR="5080"/>
            <a:r>
              <a:rPr lang="en-US" sz="900" dirty="0">
                <a:hlinkClick r:id="rId15"/>
              </a:rPr>
              <a:t>Home page for the book, "Bayesian Data Analysis"</a:t>
            </a:r>
            <a:endParaRPr lang="en-IN" sz="900" dirty="0"/>
          </a:p>
          <a:p>
            <a:pPr marL="12700" marR="5080"/>
            <a:r>
              <a:rPr lang="en-US" sz="900" dirty="0">
                <a:hlinkClick r:id="rId16"/>
              </a:rPr>
              <a:t>Bayesian Modeling and Computation in Python</a:t>
            </a:r>
            <a:endParaRPr lang="en-US" sz="900" dirty="0"/>
          </a:p>
          <a:p>
            <a:pPr marL="12700" marR="5080"/>
            <a:r>
              <a:rPr lang="en-US" sz="900" dirty="0">
                <a:hlinkClick r:id="rId17"/>
              </a:rPr>
              <a:t>Probability Models for Computer Science</a:t>
            </a:r>
            <a:endParaRPr lang="en-US" sz="900" dirty="0"/>
          </a:p>
          <a:p>
            <a:pPr marL="12700" marR="5080"/>
            <a:r>
              <a:rPr lang="en-US" sz="900" dirty="0">
                <a:hlinkClick r:id="rId18"/>
              </a:rPr>
              <a:t>An Introduction to Topological Data Analysis</a:t>
            </a:r>
            <a:endParaRPr lang="en-US" sz="900" kern="0" spc="-80" dirty="0">
              <a:solidFill>
                <a:schemeClr val="accent2"/>
              </a:solidFill>
            </a:endParaRPr>
          </a:p>
        </p:txBody>
      </p:sp>
    </p:spTree>
    <p:extLst>
      <p:ext uri="{BB962C8B-B14F-4D97-AF65-F5344CB8AC3E}">
        <p14:creationId xmlns:p14="http://schemas.microsoft.com/office/powerpoint/2010/main" val="439544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EEC47-9E8B-4EE2-47EC-5A46A68530A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26875A60-071B-8055-E32D-F9C9AC920F52}"/>
              </a:ext>
            </a:extLst>
          </p:cNvPr>
          <p:cNvPicPr>
            <a:picLocks noChangeAspect="1"/>
          </p:cNvPicPr>
          <p:nvPr/>
        </p:nvPicPr>
        <p:blipFill>
          <a:blip r:embed="rId2"/>
          <a:stretch>
            <a:fillRect/>
          </a:stretch>
        </p:blipFill>
        <p:spPr>
          <a:xfrm>
            <a:off x="304800" y="1377399"/>
            <a:ext cx="8534399" cy="2280202"/>
          </a:xfrm>
          <a:prstGeom prst="rect">
            <a:avLst/>
          </a:prstGeom>
        </p:spPr>
      </p:pic>
      <p:sp>
        <p:nvSpPr>
          <p:cNvPr id="8" name="object 2">
            <a:extLst>
              <a:ext uri="{FF2B5EF4-FFF2-40B4-BE49-F238E27FC236}">
                <a16:creationId xmlns:a16="http://schemas.microsoft.com/office/drawing/2014/main" id="{2773B2CF-46DA-F71C-30AC-CE50AEB36089}"/>
              </a:ext>
            </a:extLst>
          </p:cNvPr>
          <p:cNvSpPr txBox="1">
            <a:spLocks/>
          </p:cNvSpPr>
          <p:nvPr/>
        </p:nvSpPr>
        <p:spPr>
          <a:xfrm>
            <a:off x="309880" y="3642361"/>
            <a:ext cx="8624937" cy="247760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In essence: Deterministic learning provides a clear and precise answer, while probabilistic learning offers a range of possibilities and their likelihoods, allowing for a more nuanced understanding of uncertain situations</a:t>
            </a:r>
            <a:r>
              <a:rPr lang="en-US" sz="1050" b="0" i="0" dirty="0">
                <a:solidFill>
                  <a:srgbClr val="001D35"/>
                </a:solidFill>
                <a:effectLst/>
                <a:latin typeface="Google Sans"/>
              </a:rPr>
              <a:t>.</a:t>
            </a:r>
          </a:p>
          <a:p>
            <a:pPr marL="12700" marR="5080"/>
            <a:endParaRPr lang="en-US" sz="1050" b="0" dirty="0">
              <a:solidFill>
                <a:srgbClr val="001D35"/>
              </a:solidFill>
              <a:latin typeface="Google Sans"/>
            </a:endParaRPr>
          </a:p>
          <a:p>
            <a:pPr marL="12700" marR="5080"/>
            <a:r>
              <a:rPr lang="en-US" sz="2000" kern="0" spc="-220" dirty="0">
                <a:solidFill>
                  <a:schemeClr val="accent2"/>
                </a:solidFill>
              </a:rPr>
              <a:t>For Further Exploration –</a:t>
            </a:r>
          </a:p>
          <a:p>
            <a:pPr marL="12700" marR="5080"/>
            <a:r>
              <a:rPr lang="en-US" sz="1200" dirty="0">
                <a:hlinkClick r:id="rId3"/>
              </a:rPr>
              <a:t>Probabilistic vs. Deterministic Models in AI/ML: A Detailed Explanation</a:t>
            </a:r>
            <a:endParaRPr lang="en-IN" sz="1200" dirty="0"/>
          </a:p>
          <a:p>
            <a:pPr marL="12700" marR="5080"/>
            <a:r>
              <a:rPr lang="en-US" sz="1200" dirty="0">
                <a:hlinkClick r:id="rId4"/>
              </a:rPr>
              <a:t>What is Deterministic/Probabilistic Data? | Definition from TechTarget</a:t>
            </a:r>
            <a:endParaRPr lang="en-US" sz="1200" dirty="0"/>
          </a:p>
          <a:p>
            <a:pPr marL="12700" marR="5080"/>
            <a:r>
              <a:rPr lang="en-US" sz="1200" dirty="0">
                <a:hlinkClick r:id="rId5"/>
              </a:rPr>
              <a:t>Probabilistic and Deterministic Results in AI Systems - Gaine Technology</a:t>
            </a:r>
            <a:endParaRPr lang="en-US" sz="1200" dirty="0"/>
          </a:p>
          <a:p>
            <a:pPr marL="12700" marR="5080"/>
            <a:r>
              <a:rPr lang="en-US" sz="1200" dirty="0">
                <a:hlinkClick r:id="rId6"/>
              </a:rPr>
              <a:t>What is the difference between deterministic and stochastic models?</a:t>
            </a:r>
            <a:endParaRPr lang="en-US" sz="1200" dirty="0"/>
          </a:p>
          <a:p>
            <a:pPr marL="12700" marR="5080"/>
            <a:r>
              <a:rPr lang="en-US" sz="1200" dirty="0">
                <a:hlinkClick r:id="rId7"/>
              </a:rPr>
              <a:t>Deterministic vs Stochastic - Machine Learning Fundamentals</a:t>
            </a:r>
            <a:endParaRPr lang="en-US" sz="1200" kern="0" spc="-220" dirty="0">
              <a:solidFill>
                <a:schemeClr val="accent2"/>
              </a:solidFill>
            </a:endParaRPr>
          </a:p>
          <a:p>
            <a:pPr marL="12700" marR="5080"/>
            <a:r>
              <a:rPr lang="en-US" sz="1050" b="0" i="0" dirty="0">
                <a:solidFill>
                  <a:srgbClr val="001D35"/>
                </a:solidFill>
                <a:effectLst/>
                <a:latin typeface="Google Sans"/>
              </a:rPr>
              <a:t> </a:t>
            </a:r>
            <a:endParaRPr lang="en-US" sz="2400" kern="0" spc="-80" dirty="0">
              <a:solidFill>
                <a:schemeClr val="accent2"/>
              </a:solidFill>
            </a:endParaRPr>
          </a:p>
        </p:txBody>
      </p:sp>
      <p:sp>
        <p:nvSpPr>
          <p:cNvPr id="9" name="object 4">
            <a:extLst>
              <a:ext uri="{FF2B5EF4-FFF2-40B4-BE49-F238E27FC236}">
                <a16:creationId xmlns:a16="http://schemas.microsoft.com/office/drawing/2014/main" id="{DB177232-6C07-32AC-DD47-D921BA69B826}"/>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10" name="object 5">
            <a:extLst>
              <a:ext uri="{FF2B5EF4-FFF2-40B4-BE49-F238E27FC236}">
                <a16:creationId xmlns:a16="http://schemas.microsoft.com/office/drawing/2014/main" id="{5300CF92-25CF-E400-0233-FFF42957658A}"/>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11" name="Diagram 10">
            <a:extLst>
              <a:ext uri="{FF2B5EF4-FFF2-40B4-BE49-F238E27FC236}">
                <a16:creationId xmlns:a16="http://schemas.microsoft.com/office/drawing/2014/main" id="{0438178D-E43A-76A1-CA5E-16E8D82F9C8D}"/>
              </a:ext>
            </a:extLst>
          </p:cNvPr>
          <p:cNvGraphicFramePr/>
          <p:nvPr>
            <p:extLst>
              <p:ext uri="{D42A27DB-BD31-4B8C-83A1-F6EECF244321}">
                <p14:modId xmlns:p14="http://schemas.microsoft.com/office/powerpoint/2010/main" val="3441842221"/>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72024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BE2D1-2443-C05E-DEC3-6634B76FEE83}"/>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57E31578-100D-2D5D-980E-28CB72CA8A7F}"/>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A7302807-D9AD-B221-43AB-B3B993C8C2B3}"/>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C387E130-FA05-70F4-0F79-FFCC71C4EDAC}"/>
              </a:ext>
            </a:extLst>
          </p:cNvPr>
          <p:cNvGraphicFramePr/>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95E3180E-C0DC-FF63-7FD7-A582D822461A}"/>
              </a:ext>
            </a:extLst>
          </p:cNvPr>
          <p:cNvSpPr txBox="1">
            <a:spLocks/>
          </p:cNvSpPr>
          <p:nvPr/>
        </p:nvSpPr>
        <p:spPr>
          <a:xfrm>
            <a:off x="76200" y="4450406"/>
            <a:ext cx="8624937" cy="146193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400" kern="0" spc="-80" dirty="0">
                <a:solidFill>
                  <a:schemeClr val="accent2"/>
                </a:solidFill>
              </a:rPr>
              <a:t>For Further Exploration –</a:t>
            </a:r>
          </a:p>
          <a:p>
            <a:pPr marL="12700" marR="5080"/>
            <a:r>
              <a:rPr lang="en-US" sz="900" dirty="0">
                <a:hlinkClick r:id="rId7"/>
              </a:rPr>
              <a:t>Genetic and Evolutionary Algorithms Versus Classical Optimization</a:t>
            </a:r>
            <a:endParaRPr lang="en-US" sz="900" dirty="0"/>
          </a:p>
          <a:p>
            <a:pPr marL="12700" marR="5080"/>
            <a:r>
              <a:rPr lang="en-US" sz="900" dirty="0">
                <a:hlinkClick r:id="rId8"/>
              </a:rPr>
              <a:t>About OR-Tools  |  Google for Developers</a:t>
            </a:r>
            <a:endParaRPr lang="en-US" sz="900" dirty="0"/>
          </a:p>
          <a:p>
            <a:pPr marL="12700" marR="5080"/>
            <a:r>
              <a:rPr lang="en-US" sz="900" dirty="0">
                <a:hlinkClick r:id="rId9"/>
              </a:rPr>
              <a:t>Awesome-Operations-Research</a:t>
            </a:r>
            <a:endParaRPr lang="en-US" sz="900" dirty="0"/>
          </a:p>
          <a:p>
            <a:pPr marL="12700" marR="5080"/>
            <a:r>
              <a:rPr lang="en-IN" sz="900" dirty="0">
                <a:hlinkClick r:id="rId10"/>
              </a:rPr>
              <a:t>Parallel Numerical Algorithms</a:t>
            </a:r>
            <a:endParaRPr lang="en-US" sz="900" dirty="0"/>
          </a:p>
          <a:p>
            <a:pPr marL="12700" marR="5080"/>
            <a:r>
              <a:rPr lang="en-IN" sz="900" dirty="0">
                <a:hlinkClick r:id="rId11"/>
              </a:rPr>
              <a:t>Optimization Algorithms</a:t>
            </a:r>
            <a:endParaRPr lang="en-IN" sz="900" dirty="0"/>
          </a:p>
          <a:p>
            <a:pPr marL="12700" marR="5080"/>
            <a:r>
              <a:rPr lang="en-US" sz="900" dirty="0">
                <a:hlinkClick r:id="rId12"/>
              </a:rPr>
              <a:t>genetic-algorithms</a:t>
            </a:r>
            <a:endParaRPr lang="en-US" sz="900" dirty="0"/>
          </a:p>
          <a:p>
            <a:pPr marL="12700" marR="5080"/>
            <a:r>
              <a:rPr lang="en-US" sz="900" dirty="0">
                <a:hlinkClick r:id="rId13"/>
              </a:rPr>
              <a:t>Artificial-Intelligence-for-Big-Data</a:t>
            </a:r>
            <a:endParaRPr lang="en-US" sz="900" dirty="0"/>
          </a:p>
          <a:p>
            <a:pPr marL="12700" marR="5080"/>
            <a:r>
              <a:rPr lang="en-US" sz="900" dirty="0">
                <a:hlinkClick r:id="rId14"/>
              </a:rPr>
              <a:t>Hands-On-Genetic-Algorithms-with-Python</a:t>
            </a:r>
            <a:endParaRPr lang="en-US" sz="900" dirty="0"/>
          </a:p>
          <a:p>
            <a:pPr marL="12700" marR="5080"/>
            <a:r>
              <a:rPr lang="en-IN" sz="900" dirty="0">
                <a:hlinkClick r:id="rId15"/>
              </a:rPr>
              <a:t>Principles of Soft Computing,</a:t>
            </a:r>
            <a:endParaRPr lang="en-US" sz="900" kern="0" spc="-80" dirty="0">
              <a:solidFill>
                <a:schemeClr val="accent2"/>
              </a:solidFill>
            </a:endParaRPr>
          </a:p>
        </p:txBody>
      </p:sp>
      <p:pic>
        <p:nvPicPr>
          <p:cNvPr id="7" name="Picture 6" descr="A screenshot of a computer&#10;&#10;AI-generated content may be incorrect.">
            <a:extLst>
              <a:ext uri="{FF2B5EF4-FFF2-40B4-BE49-F238E27FC236}">
                <a16:creationId xmlns:a16="http://schemas.microsoft.com/office/drawing/2014/main" id="{35C77788-52F8-AE42-5CEC-F265AC6C584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6200" y="1314365"/>
            <a:ext cx="8991599" cy="3097588"/>
          </a:xfrm>
          <a:prstGeom prst="rect">
            <a:avLst/>
          </a:prstGeom>
        </p:spPr>
      </p:pic>
    </p:spTree>
    <p:extLst>
      <p:ext uri="{BB962C8B-B14F-4D97-AF65-F5344CB8AC3E}">
        <p14:creationId xmlns:p14="http://schemas.microsoft.com/office/powerpoint/2010/main" val="4192686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DEEF4-F14C-0145-5527-67D07F5AD868}"/>
            </a:ext>
          </a:extLst>
        </p:cNvPr>
        <p:cNvGrpSpPr/>
        <p:nvPr/>
      </p:nvGrpSpPr>
      <p:grpSpPr>
        <a:xfrm>
          <a:off x="0" y="0"/>
          <a:ext cx="0" cy="0"/>
          <a:chOff x="0" y="0"/>
          <a:chExt cx="0" cy="0"/>
        </a:xfrm>
      </p:grpSpPr>
      <p:pic>
        <p:nvPicPr>
          <p:cNvPr id="1026" name="Picture 2" descr=" Model Selection">
            <a:extLst>
              <a:ext uri="{FF2B5EF4-FFF2-40B4-BE49-F238E27FC236}">
                <a16:creationId xmlns:a16="http://schemas.microsoft.com/office/drawing/2014/main" id="{2B26A074-FFE2-70CB-AB8D-8E880E0CB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39" y="3802679"/>
            <a:ext cx="8991600" cy="208514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BEB84226-3E54-04F3-FA01-87ED4F503928}"/>
              </a:ext>
            </a:extLst>
          </p:cNvPr>
          <p:cNvPicPr>
            <a:picLocks noChangeAspect="1"/>
          </p:cNvPicPr>
          <p:nvPr/>
        </p:nvPicPr>
        <p:blipFill>
          <a:blip r:embed="rId3"/>
          <a:stretch>
            <a:fillRect/>
          </a:stretch>
        </p:blipFill>
        <p:spPr>
          <a:xfrm>
            <a:off x="30480" y="1377399"/>
            <a:ext cx="9144000" cy="2355790"/>
          </a:xfrm>
          <a:prstGeom prst="rect">
            <a:avLst/>
          </a:prstGeom>
        </p:spPr>
      </p:pic>
      <p:sp>
        <p:nvSpPr>
          <p:cNvPr id="3" name="object 4">
            <a:extLst>
              <a:ext uri="{FF2B5EF4-FFF2-40B4-BE49-F238E27FC236}">
                <a16:creationId xmlns:a16="http://schemas.microsoft.com/office/drawing/2014/main" id="{C62AAA78-4383-C713-77D0-A51BE11A1698}"/>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7" name="object 5">
            <a:extLst>
              <a:ext uri="{FF2B5EF4-FFF2-40B4-BE49-F238E27FC236}">
                <a16:creationId xmlns:a16="http://schemas.microsoft.com/office/drawing/2014/main" id="{2E5267AB-A249-F20D-B856-2B581E9D8235}"/>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8" name="Diagram 7">
            <a:extLst>
              <a:ext uri="{FF2B5EF4-FFF2-40B4-BE49-F238E27FC236}">
                <a16:creationId xmlns:a16="http://schemas.microsoft.com/office/drawing/2014/main" id="{05A168B1-89EF-66DD-CC43-BF71AAF8EB0F}"/>
              </a:ext>
            </a:extLst>
          </p:cNvPr>
          <p:cNvGraphicFramePr/>
          <p:nvPr>
            <p:extLst>
              <p:ext uri="{D42A27DB-BD31-4B8C-83A1-F6EECF244321}">
                <p14:modId xmlns:p14="http://schemas.microsoft.com/office/powerpoint/2010/main" val="1228292354"/>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93789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1F94F-5C70-4CAD-54CC-311D644EA95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3DC100-1509-40B0-DDA1-F94A4EDF00B9}"/>
              </a:ext>
            </a:extLst>
          </p:cNvPr>
          <p:cNvSpPr txBox="1">
            <a:spLocks/>
          </p:cNvSpPr>
          <p:nvPr/>
        </p:nvSpPr>
        <p:spPr>
          <a:xfrm>
            <a:off x="41725" y="1351999"/>
            <a:ext cx="8624937" cy="418576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buNone/>
            </a:pPr>
            <a:r>
              <a:rPr lang="en-US" sz="2000" kern="0" spc="-220" dirty="0">
                <a:solidFill>
                  <a:schemeClr val="accent2"/>
                </a:solidFill>
              </a:rPr>
              <a:t>Data </a:t>
            </a:r>
            <a:r>
              <a:rPr lang="en-US" sz="2000" kern="0" spc="-220" dirty="0" err="1">
                <a:solidFill>
                  <a:schemeClr val="accent2"/>
                </a:solidFill>
              </a:rPr>
              <a:t>Seggregation</a:t>
            </a:r>
            <a:r>
              <a:rPr lang="en-US" sz="2000" kern="0" spc="-220" dirty="0">
                <a:solidFill>
                  <a:schemeClr val="accent6"/>
                </a:solidFill>
              </a:rPr>
              <a:t> - The input data needs to be segregated into – </a:t>
            </a:r>
          </a:p>
          <a:p>
            <a:pPr algn="l">
              <a:buNone/>
            </a:pPr>
            <a:endParaRPr lang="en-US" sz="2000" kern="0" spc="-220" dirty="0">
              <a:solidFill>
                <a:schemeClr val="accent6"/>
              </a:solidFill>
            </a:endParaRPr>
          </a:p>
          <a:p>
            <a:pPr algn="l"/>
            <a:r>
              <a:rPr lang="en-US" sz="2000" kern="0" spc="-220" dirty="0" err="1">
                <a:solidFill>
                  <a:schemeClr val="accent6"/>
                </a:solidFill>
              </a:rPr>
              <a:t>i</a:t>
            </a:r>
            <a:r>
              <a:rPr lang="en-US" sz="2000" kern="0" spc="-220" dirty="0">
                <a:solidFill>
                  <a:schemeClr val="accent6"/>
                </a:solidFill>
              </a:rPr>
              <a:t>) Training set - say 60%.this is the data that we will train our model(say to fit the model to the data i.e. to find the function f) </a:t>
            </a:r>
          </a:p>
          <a:p>
            <a:pPr marL="514350" indent="-514350" algn="l">
              <a:buAutoNum type="romanLcParenR"/>
            </a:pPr>
            <a:endParaRPr lang="en-US" sz="2000" kern="0" spc="-220" dirty="0">
              <a:solidFill>
                <a:schemeClr val="accent6"/>
              </a:solidFill>
            </a:endParaRPr>
          </a:p>
          <a:p>
            <a:pPr algn="l"/>
            <a:r>
              <a:rPr lang="en-US" sz="2000" kern="0" spc="-220" dirty="0">
                <a:solidFill>
                  <a:schemeClr val="accent6"/>
                </a:solidFill>
              </a:rPr>
              <a:t>ii) Validation set - say 20%. this is needed to validate how good is our model &amp; used in the Evaluation phase. Above segregation can be done based on 60-20(or some other % based distribution) rule or something as complex as </a:t>
            </a:r>
            <a:r>
              <a:rPr lang="en-US" sz="1200" dirty="0">
                <a:hlinkClick r:id="rId2"/>
              </a:rPr>
              <a:t>k-fold Cross-Validation</a:t>
            </a:r>
            <a:endParaRPr lang="en-US" sz="1200" dirty="0"/>
          </a:p>
          <a:p>
            <a:pPr algn="l"/>
            <a:endParaRPr lang="en-US" sz="2000" kern="0" spc="-220" dirty="0">
              <a:solidFill>
                <a:schemeClr val="accent6"/>
              </a:solidFill>
            </a:endParaRPr>
          </a:p>
          <a:p>
            <a:pPr algn="l"/>
            <a:r>
              <a:rPr lang="en-US" sz="2000" kern="0" spc="-220" dirty="0">
                <a:solidFill>
                  <a:schemeClr val="accent6"/>
                </a:solidFill>
              </a:rPr>
              <a:t>iii) Test set - say 20%. This is needed to provide an unbiased evaluation of a final model to fit on the training dataset. </a:t>
            </a:r>
          </a:p>
          <a:p>
            <a:pPr algn="l"/>
            <a:endParaRPr lang="en-US" sz="2000" kern="0" spc="-220" dirty="0">
              <a:solidFill>
                <a:schemeClr val="accent6"/>
              </a:solidFill>
            </a:endParaRPr>
          </a:p>
          <a:p>
            <a:pPr algn="l"/>
            <a:r>
              <a:rPr lang="en-US" sz="2000" kern="0" spc="-220" dirty="0">
                <a:solidFill>
                  <a:schemeClr val="accent6"/>
                </a:solidFill>
              </a:rPr>
              <a:t>For more details refer </a:t>
            </a:r>
            <a:r>
              <a:rPr lang="en-US" sz="1200" dirty="0">
                <a:hlinkClick r:id="rId3"/>
              </a:rPr>
              <a:t>What is the Difference Between Test and Validation Datasets</a:t>
            </a:r>
            <a:r>
              <a:rPr lang="en-US" sz="2000" kern="0" spc="-220" dirty="0">
                <a:solidFill>
                  <a:schemeClr val="accent6"/>
                </a:solidFill>
              </a:rPr>
              <a:t> &amp; </a:t>
            </a:r>
            <a:r>
              <a:rPr lang="en-US" sz="1200" dirty="0">
                <a:hlinkClick r:id="rId4"/>
              </a:rPr>
              <a:t>Time based splitting and determining if Train &amp; Test data come from the same distribution</a:t>
            </a:r>
            <a:endParaRPr lang="en-US" sz="900" dirty="0"/>
          </a:p>
        </p:txBody>
      </p:sp>
      <p:sp>
        <p:nvSpPr>
          <p:cNvPr id="3" name="object 4">
            <a:extLst>
              <a:ext uri="{FF2B5EF4-FFF2-40B4-BE49-F238E27FC236}">
                <a16:creationId xmlns:a16="http://schemas.microsoft.com/office/drawing/2014/main" id="{CB92162C-CA73-7F12-3912-BDAAA53F071F}"/>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7" name="object 5">
            <a:extLst>
              <a:ext uri="{FF2B5EF4-FFF2-40B4-BE49-F238E27FC236}">
                <a16:creationId xmlns:a16="http://schemas.microsoft.com/office/drawing/2014/main" id="{DD10965D-EF8A-CBDA-8002-D99EF7F297BD}"/>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8" name="Diagram 7">
            <a:extLst>
              <a:ext uri="{FF2B5EF4-FFF2-40B4-BE49-F238E27FC236}">
                <a16:creationId xmlns:a16="http://schemas.microsoft.com/office/drawing/2014/main" id="{4FACB1F8-0185-EE80-5F3F-245E89F215A7}"/>
              </a:ext>
            </a:extLst>
          </p:cNvPr>
          <p:cNvGraphicFramePr/>
          <p:nvPr>
            <p:extLst>
              <p:ext uri="{D42A27DB-BD31-4B8C-83A1-F6EECF244321}">
                <p14:modId xmlns:p14="http://schemas.microsoft.com/office/powerpoint/2010/main" val="1718102328"/>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2874115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1E28F-B0E9-108C-2693-15D33B09F78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7936FAF-A840-4A46-D0CE-B71D699B30DE}"/>
              </a:ext>
            </a:extLst>
          </p:cNvPr>
          <p:cNvSpPr txBox="1">
            <a:spLocks/>
          </p:cNvSpPr>
          <p:nvPr/>
        </p:nvSpPr>
        <p:spPr>
          <a:xfrm>
            <a:off x="41725" y="1351999"/>
            <a:ext cx="8624937" cy="431656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buNone/>
            </a:pPr>
            <a:r>
              <a:rPr lang="en-US" sz="1650" kern="0" spc="-220" dirty="0">
                <a:solidFill>
                  <a:schemeClr val="accent2"/>
                </a:solidFill>
              </a:rPr>
              <a:t>Model Selection &amp; Training</a:t>
            </a:r>
            <a:r>
              <a:rPr lang="en-US" sz="1650" kern="0" spc="-220" dirty="0">
                <a:solidFill>
                  <a:schemeClr val="accent6"/>
                </a:solidFill>
              </a:rPr>
              <a:t> - Do the training on the training set to fit/find the model. Here a decision you have to take is to use classical ML or DL algos. General thumb rule is to use classical ML algos for structured/tabular data(except time-series data &amp; graph data) &amp; to use DL techniques for unstructured data(text, speech, music, images, videos </a:t>
            </a:r>
            <a:r>
              <a:rPr lang="en-US" sz="1650" kern="0" spc="-220" dirty="0" err="1">
                <a:solidFill>
                  <a:schemeClr val="accent6"/>
                </a:solidFill>
              </a:rPr>
              <a:t>etc</a:t>
            </a:r>
            <a:r>
              <a:rPr lang="en-US" sz="1650" kern="0" spc="-220" dirty="0">
                <a:solidFill>
                  <a:schemeClr val="accent6"/>
                </a:solidFill>
              </a:rPr>
              <a:t>), time-series data &amp; graph data. Also, in case of classical ML algos, understanding of tree based models(number of tress &amp; levels within the trees </a:t>
            </a:r>
            <a:r>
              <a:rPr lang="en-US" sz="1650" kern="0" spc="-220" dirty="0" err="1">
                <a:solidFill>
                  <a:schemeClr val="accent6"/>
                </a:solidFill>
              </a:rPr>
              <a:t>etc</a:t>
            </a:r>
            <a:r>
              <a:rPr lang="en-US" sz="1650" kern="0" spc="-220" dirty="0">
                <a:solidFill>
                  <a:schemeClr val="accent6"/>
                </a:solidFill>
              </a:rPr>
              <a:t>) is crucial too. An important concept related to training is Cost/Loss function(which needs to be converged so that the error &lt;= threshold value &amp; thereby we will get the optimal parameter values) &amp; for that, can refer – </a:t>
            </a:r>
          </a:p>
          <a:p>
            <a:pPr algn="l">
              <a:buNone/>
            </a:pPr>
            <a:endParaRPr lang="en-US" sz="1650" kern="0" spc="-220" dirty="0">
              <a:solidFill>
                <a:schemeClr val="accent6"/>
              </a:solidFill>
            </a:endParaRPr>
          </a:p>
          <a:p>
            <a:pPr algn="l"/>
            <a:r>
              <a:rPr lang="en-US" sz="1650" kern="0" spc="-220" dirty="0" err="1">
                <a:solidFill>
                  <a:schemeClr val="accent6"/>
                </a:solidFill>
              </a:rPr>
              <a:t>i</a:t>
            </a:r>
            <a:r>
              <a:rPr lang="en-US" sz="1650" kern="0" spc="-220" dirty="0">
                <a:solidFill>
                  <a:schemeClr val="accent6"/>
                </a:solidFill>
              </a:rPr>
              <a:t>)Cost/Loss function – </a:t>
            </a:r>
            <a:r>
              <a:rPr lang="en-IN" sz="1650" dirty="0">
                <a:hlinkClick r:id="rId2"/>
              </a:rPr>
              <a:t>Loss function – Wikipedia</a:t>
            </a:r>
            <a:r>
              <a:rPr lang="en-IN" sz="1650" dirty="0"/>
              <a:t>,</a:t>
            </a:r>
            <a:r>
              <a:rPr lang="en-US" sz="1650" kern="0" spc="-220" dirty="0">
                <a:solidFill>
                  <a:schemeClr val="accent6"/>
                </a:solidFill>
              </a:rPr>
              <a:t> </a:t>
            </a:r>
            <a:r>
              <a:rPr lang="en-US" sz="1650" dirty="0">
                <a:hlinkClick r:id="rId3"/>
              </a:rPr>
              <a:t>How are the cost functions for Neural Networks derived</a:t>
            </a:r>
            <a:r>
              <a:rPr lang="en-US" sz="1650" dirty="0"/>
              <a:t> </a:t>
            </a:r>
            <a:r>
              <a:rPr lang="en-US" sz="1650" kern="0" spc="-220" dirty="0">
                <a:solidFill>
                  <a:schemeClr val="accent6"/>
                </a:solidFill>
              </a:rPr>
              <a:t>&amp;</a:t>
            </a:r>
            <a:r>
              <a:rPr lang="en-US" sz="1650" dirty="0"/>
              <a:t> </a:t>
            </a:r>
            <a:r>
              <a:rPr lang="en-US" sz="1650" dirty="0">
                <a:hlinkClick r:id="rId4"/>
              </a:rPr>
              <a:t>Difference Between the Cost, Loss, and the Objective Function </a:t>
            </a:r>
            <a:endParaRPr lang="en-US" sz="1650" dirty="0"/>
          </a:p>
          <a:p>
            <a:pPr algn="l"/>
            <a:endParaRPr lang="en-US" sz="1650" dirty="0"/>
          </a:p>
          <a:p>
            <a:pPr algn="l"/>
            <a:r>
              <a:rPr lang="en-US" sz="1650" kern="0" spc="-220" dirty="0">
                <a:solidFill>
                  <a:schemeClr val="accent6"/>
                </a:solidFill>
              </a:rPr>
              <a:t>ii) Different types of Cost/Loss functions used in classic ml &amp; neural nets - </a:t>
            </a:r>
            <a:r>
              <a:rPr lang="en-US" sz="1650" dirty="0">
                <a:hlinkClick r:id="rId5"/>
              </a:rPr>
              <a:t>A Simple Understanding of the ML Landscape with Various Cost Functions!</a:t>
            </a:r>
            <a:r>
              <a:rPr lang="en-US" sz="1650" dirty="0"/>
              <a:t>,</a:t>
            </a:r>
            <a:r>
              <a:rPr lang="en-US" sz="1650" kern="0" spc="-220" dirty="0">
                <a:solidFill>
                  <a:schemeClr val="accent6"/>
                </a:solidFill>
              </a:rPr>
              <a:t> </a:t>
            </a:r>
            <a:r>
              <a:rPr lang="en-US" sz="1650" dirty="0">
                <a:hlinkClick r:id="rId6"/>
              </a:rPr>
              <a:t> The Role of Cost Functions in Machine Learning: Types, Significance, and Impact on Model Performance</a:t>
            </a:r>
            <a:r>
              <a:rPr lang="en-US" sz="1650" dirty="0"/>
              <a:t>, </a:t>
            </a:r>
            <a:r>
              <a:rPr lang="en-US" sz="1650" dirty="0">
                <a:hlinkClick r:id="rId7"/>
              </a:rPr>
              <a:t>What is Cost Function in Machine Learning </a:t>
            </a:r>
            <a:r>
              <a:rPr lang="en-US" sz="1650" kern="0" spc="-220" dirty="0">
                <a:solidFill>
                  <a:schemeClr val="accent6"/>
                </a:solidFill>
              </a:rPr>
              <a:t>&amp;</a:t>
            </a:r>
            <a:r>
              <a:rPr lang="en-US" sz="1650" dirty="0"/>
              <a:t> </a:t>
            </a:r>
            <a:r>
              <a:rPr lang="en-US" sz="1650" dirty="0">
                <a:hlinkClick r:id="rId8"/>
              </a:rPr>
              <a:t>A list of cost functions used in neural networks, alongside applications</a:t>
            </a:r>
            <a:endParaRPr lang="en-US" sz="1650" kern="0" spc="-220" dirty="0">
              <a:solidFill>
                <a:schemeClr val="accent6"/>
              </a:solidFill>
            </a:endParaRPr>
          </a:p>
        </p:txBody>
      </p:sp>
      <p:sp>
        <p:nvSpPr>
          <p:cNvPr id="3" name="object 4">
            <a:extLst>
              <a:ext uri="{FF2B5EF4-FFF2-40B4-BE49-F238E27FC236}">
                <a16:creationId xmlns:a16="http://schemas.microsoft.com/office/drawing/2014/main" id="{675EA180-62AA-DFD6-A2BC-8DAF2B6D7879}"/>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7" name="object 5">
            <a:extLst>
              <a:ext uri="{FF2B5EF4-FFF2-40B4-BE49-F238E27FC236}">
                <a16:creationId xmlns:a16="http://schemas.microsoft.com/office/drawing/2014/main" id="{42128466-2B5F-1281-C62E-F74BAFF595A3}"/>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8" name="Diagram 7">
            <a:extLst>
              <a:ext uri="{FF2B5EF4-FFF2-40B4-BE49-F238E27FC236}">
                <a16:creationId xmlns:a16="http://schemas.microsoft.com/office/drawing/2014/main" id="{7801E83B-403D-4D73-C5CA-CAF00F0FB402}"/>
              </a:ext>
            </a:extLst>
          </p:cNvPr>
          <p:cNvGraphicFramePr/>
          <p:nvPr>
            <p:extLst>
              <p:ext uri="{D42A27DB-BD31-4B8C-83A1-F6EECF244321}">
                <p14:modId xmlns:p14="http://schemas.microsoft.com/office/powerpoint/2010/main" val="2104825760"/>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603134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53A6C-49CF-E2DB-4115-EECB368EDFF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DFAB7D9-C484-8135-0ACA-C0A0F7DE9AD5}"/>
              </a:ext>
            </a:extLst>
          </p:cNvPr>
          <p:cNvSpPr txBox="1">
            <a:spLocks/>
          </p:cNvSpPr>
          <p:nvPr/>
        </p:nvSpPr>
        <p:spPr>
          <a:xfrm>
            <a:off x="41725" y="1351999"/>
            <a:ext cx="8624937" cy="461664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buNone/>
            </a:pPr>
            <a:r>
              <a:rPr lang="en-US" sz="1500" kern="0" spc="-220" dirty="0">
                <a:solidFill>
                  <a:schemeClr val="accent6"/>
                </a:solidFill>
              </a:rPr>
              <a:t>iii) Cost/Loss functions available in </a:t>
            </a:r>
            <a:r>
              <a:rPr lang="en-US" sz="1500" kern="0" spc="-220" dirty="0" err="1">
                <a:solidFill>
                  <a:schemeClr val="accent6"/>
                </a:solidFill>
              </a:rPr>
              <a:t>Keras</a:t>
            </a:r>
            <a:r>
              <a:rPr lang="en-US" sz="1500" kern="0" spc="-220" dirty="0">
                <a:solidFill>
                  <a:schemeClr val="accent6"/>
                </a:solidFill>
              </a:rPr>
              <a:t> &amp; </a:t>
            </a:r>
            <a:r>
              <a:rPr lang="en-US" sz="1500" kern="0" spc="-220" dirty="0" err="1">
                <a:solidFill>
                  <a:schemeClr val="accent6"/>
                </a:solidFill>
              </a:rPr>
              <a:t>Pytorch</a:t>
            </a:r>
            <a:r>
              <a:rPr lang="en-US" sz="1500" kern="0" spc="-220" dirty="0">
                <a:solidFill>
                  <a:schemeClr val="accent6"/>
                </a:solidFill>
              </a:rPr>
              <a:t> –  </a:t>
            </a:r>
            <a:r>
              <a:rPr lang="en-US" sz="1500" dirty="0" err="1">
                <a:hlinkClick r:id="rId2"/>
              </a:rPr>
              <a:t>Keras</a:t>
            </a:r>
            <a:r>
              <a:rPr lang="en-US" sz="1500" dirty="0">
                <a:hlinkClick r:id="rId2"/>
              </a:rPr>
              <a:t> Loss Functions: Everything You Need to Know</a:t>
            </a:r>
            <a:r>
              <a:rPr lang="en-US" sz="1500" dirty="0"/>
              <a:t> </a:t>
            </a:r>
            <a:r>
              <a:rPr lang="en-US" sz="1500" kern="0" spc="-220" dirty="0">
                <a:solidFill>
                  <a:schemeClr val="accent6"/>
                </a:solidFill>
              </a:rPr>
              <a:t>&amp;</a:t>
            </a:r>
            <a:r>
              <a:rPr lang="en-US" sz="1500" dirty="0"/>
              <a:t> </a:t>
            </a:r>
            <a:r>
              <a:rPr lang="en-US" sz="1500" dirty="0" err="1">
                <a:hlinkClick r:id="rId3"/>
              </a:rPr>
              <a:t>PyTorch</a:t>
            </a:r>
            <a:r>
              <a:rPr lang="en-US" sz="1500" dirty="0">
                <a:hlinkClick r:id="rId3"/>
              </a:rPr>
              <a:t> Loss Functions: The Ultimate Guide</a:t>
            </a:r>
            <a:endParaRPr lang="en-US" sz="1500" dirty="0"/>
          </a:p>
          <a:p>
            <a:pPr algn="l">
              <a:buNone/>
            </a:pPr>
            <a:endParaRPr lang="en-US" sz="1500" dirty="0"/>
          </a:p>
          <a:p>
            <a:pPr algn="l">
              <a:buNone/>
            </a:pPr>
            <a:r>
              <a:rPr lang="en-US" sz="1500" kern="0" spc="-220" dirty="0">
                <a:solidFill>
                  <a:schemeClr val="accent6"/>
                </a:solidFill>
              </a:rPr>
              <a:t>  Another important concept is to use some </a:t>
            </a:r>
            <a:r>
              <a:rPr lang="en-US" sz="1500" kern="0" spc="-220" dirty="0" err="1">
                <a:solidFill>
                  <a:schemeClr val="accent6"/>
                </a:solidFill>
              </a:rPr>
              <a:t>Optimisation</a:t>
            </a:r>
            <a:r>
              <a:rPr lang="en-US" sz="1500" kern="0" spc="-220" dirty="0">
                <a:solidFill>
                  <a:schemeClr val="accent6"/>
                </a:solidFill>
              </a:rPr>
              <a:t> technique(s) to </a:t>
            </a:r>
            <a:r>
              <a:rPr lang="en-US" sz="1500" kern="0" spc="-220" dirty="0" err="1">
                <a:solidFill>
                  <a:schemeClr val="accent6"/>
                </a:solidFill>
              </a:rPr>
              <a:t>optimise</a:t>
            </a:r>
            <a:r>
              <a:rPr lang="en-US" sz="1500" kern="0" spc="-220" dirty="0">
                <a:solidFill>
                  <a:schemeClr val="accent6"/>
                </a:solidFill>
              </a:rPr>
              <a:t> the cost function (e.g. to </a:t>
            </a:r>
            <a:r>
              <a:rPr lang="en-US" sz="1500" kern="0" spc="-220" dirty="0" err="1">
                <a:solidFill>
                  <a:schemeClr val="accent6"/>
                </a:solidFill>
              </a:rPr>
              <a:t>minimise</a:t>
            </a:r>
            <a:r>
              <a:rPr lang="en-US" sz="1500" kern="0" spc="-220" dirty="0">
                <a:solidFill>
                  <a:schemeClr val="accent6"/>
                </a:solidFill>
              </a:rPr>
              <a:t> the loss) . Generally, for deterministic &amp; stochastic/probabilistic data we use different techniques as depicted in  </a:t>
            </a:r>
            <a:r>
              <a:rPr lang="en-US" sz="1500" dirty="0">
                <a:hlinkClick r:id="rId4"/>
              </a:rPr>
              <a:t>Essential-Math-For-AI</a:t>
            </a:r>
            <a:r>
              <a:rPr lang="en-US" sz="1500" kern="0" spc="-220" dirty="0">
                <a:solidFill>
                  <a:schemeClr val="accent6"/>
                </a:solidFill>
              </a:rPr>
              <a:t>. Although in this depiction it shows that for probabilistic data, MLE &amp; joint probability distribution should be used but that’s actually the case for independent events as mentioned in  </a:t>
            </a:r>
            <a:r>
              <a:rPr lang="en-US" sz="1500" dirty="0">
                <a:hlinkClick r:id="rId5"/>
              </a:rPr>
              <a:t>Calculate Maximum Likelihood Estimator with Newton-Raphson Method using R</a:t>
            </a:r>
            <a:r>
              <a:rPr lang="en-US" sz="1500" kern="0" spc="-220" dirty="0">
                <a:solidFill>
                  <a:schemeClr val="accent6"/>
                </a:solidFill>
              </a:rPr>
              <a:t>. For dependent events, we should use Bayesian Inference(</a:t>
            </a:r>
            <a:r>
              <a:rPr lang="en-US" sz="1500" dirty="0">
                <a:hlinkClick r:id="rId6"/>
              </a:rPr>
              <a:t>bayesian_inference_basic_tutorial.pdf</a:t>
            </a:r>
            <a:r>
              <a:rPr lang="en-US" sz="1500" kern="0" spc="-220" dirty="0">
                <a:solidFill>
                  <a:schemeClr val="accent6"/>
                </a:solidFill>
              </a:rPr>
              <a:t>). Another relevant article is </a:t>
            </a:r>
            <a:r>
              <a:rPr lang="en-US" sz="1500" dirty="0">
                <a:hlinkClick r:id="rId7"/>
              </a:rPr>
              <a:t> MLE, MAP and Bayesian Inference</a:t>
            </a:r>
            <a:r>
              <a:rPr lang="en-US" sz="1500" kern="0" spc="-220" dirty="0">
                <a:solidFill>
                  <a:schemeClr val="accent6"/>
                </a:solidFill>
              </a:rPr>
              <a:t>. Similar logic can be extended to deterministic/probabilistic Embeddings. Embeddings will be discussed later. Now the  aforementioned </a:t>
            </a:r>
            <a:r>
              <a:rPr lang="en-US" sz="1500" kern="0" spc="-220" dirty="0" err="1">
                <a:solidFill>
                  <a:schemeClr val="accent6"/>
                </a:solidFill>
              </a:rPr>
              <a:t>optimisation</a:t>
            </a:r>
            <a:r>
              <a:rPr lang="en-US" sz="1500" kern="0" spc="-220" dirty="0">
                <a:solidFill>
                  <a:schemeClr val="accent6"/>
                </a:solidFill>
              </a:rPr>
              <a:t> techniques are to estimate optimal values of parameters of the function &amp; not hyper-parameters , a concept explained later </a:t>
            </a:r>
          </a:p>
          <a:p>
            <a:pPr algn="l">
              <a:buNone/>
            </a:pPr>
            <a:endParaRPr lang="en-US" sz="1500" kern="0" spc="-220" dirty="0">
              <a:solidFill>
                <a:schemeClr val="accent6"/>
              </a:solidFill>
            </a:endParaRPr>
          </a:p>
          <a:p>
            <a:pPr algn="l">
              <a:buNone/>
            </a:pPr>
            <a:r>
              <a:rPr lang="en-US" sz="1500" kern="0" spc="-220" dirty="0">
                <a:solidFill>
                  <a:schemeClr val="accent6"/>
                </a:solidFill>
              </a:rPr>
              <a:t>A good starting point for various </a:t>
            </a:r>
            <a:r>
              <a:rPr lang="en-US" sz="1500" kern="0" spc="-220" dirty="0" err="1">
                <a:solidFill>
                  <a:schemeClr val="accent6"/>
                </a:solidFill>
              </a:rPr>
              <a:t>Optimisation</a:t>
            </a:r>
            <a:r>
              <a:rPr lang="en-US" sz="1500" kern="0" spc="-220" dirty="0">
                <a:solidFill>
                  <a:schemeClr val="accent6"/>
                </a:solidFill>
              </a:rPr>
              <a:t> techniques are - </a:t>
            </a:r>
            <a:r>
              <a:rPr lang="en-US" sz="1500" dirty="0">
                <a:hlinkClick r:id="rId8"/>
              </a:rPr>
              <a:t>Understanding Optimization Algorithms in Machine Learning</a:t>
            </a:r>
            <a:r>
              <a:rPr lang="en-US" sz="1500" dirty="0"/>
              <a:t>, </a:t>
            </a:r>
            <a:r>
              <a:rPr lang="en-US" sz="1500" dirty="0">
                <a:hlinkClick r:id="rId9"/>
              </a:rPr>
              <a:t>Optimization Essentials for Machine Learning</a:t>
            </a:r>
            <a:r>
              <a:rPr lang="en-US" sz="1500" dirty="0"/>
              <a:t> </a:t>
            </a:r>
            <a:r>
              <a:rPr lang="en-US" sz="1500" kern="0" spc="-220" dirty="0">
                <a:solidFill>
                  <a:schemeClr val="accent6"/>
                </a:solidFill>
              </a:rPr>
              <a:t>&amp;</a:t>
            </a:r>
            <a:r>
              <a:rPr lang="en-US" sz="1500" dirty="0"/>
              <a:t> </a:t>
            </a:r>
            <a:r>
              <a:rPr lang="en-US" sz="1500" dirty="0">
                <a:hlinkClick r:id="rId10"/>
              </a:rPr>
              <a:t>6 Continuous </a:t>
            </a:r>
            <a:r>
              <a:rPr lang="en-US" sz="1500" dirty="0" err="1">
                <a:hlinkClick r:id="rId10"/>
              </a:rPr>
              <a:t>Optimisation</a:t>
            </a:r>
            <a:r>
              <a:rPr lang="en-US" sz="1500" dirty="0">
                <a:hlinkClick r:id="rId10"/>
              </a:rPr>
              <a:t> with Iterative Algorithms</a:t>
            </a:r>
            <a:endParaRPr lang="en-US" sz="1500" dirty="0"/>
          </a:p>
          <a:p>
            <a:pPr algn="l">
              <a:buNone/>
            </a:pPr>
            <a:endParaRPr lang="en-US" sz="1500" dirty="0"/>
          </a:p>
          <a:p>
            <a:pPr algn="l">
              <a:buNone/>
            </a:pPr>
            <a:r>
              <a:rPr lang="en-US" sz="1500" kern="0" spc="-220" dirty="0">
                <a:solidFill>
                  <a:schemeClr val="accent6"/>
                </a:solidFill>
              </a:rPr>
              <a:t>Also , training can be done in a distributed way via data or model parallelism &amp; for that refer  </a:t>
            </a:r>
            <a:r>
              <a:rPr lang="en-US" sz="1500" dirty="0">
                <a:hlinkClick r:id="rId11"/>
              </a:rPr>
              <a:t>Understanding Data Parallelism in Machine Learning | </a:t>
            </a:r>
            <a:r>
              <a:rPr lang="en-US" sz="1500" dirty="0" err="1">
                <a:hlinkClick r:id="rId11"/>
              </a:rPr>
              <a:t>Telesens</a:t>
            </a:r>
            <a:r>
              <a:rPr lang="en-US" sz="1500" dirty="0"/>
              <a:t> </a:t>
            </a:r>
            <a:r>
              <a:rPr lang="en-US" sz="1500" kern="0" spc="-220" dirty="0">
                <a:solidFill>
                  <a:schemeClr val="accent6"/>
                </a:solidFill>
              </a:rPr>
              <a:t>&amp; </a:t>
            </a:r>
            <a:r>
              <a:rPr lang="en-US" sz="1500" b="0" i="0" dirty="0">
                <a:solidFill>
                  <a:srgbClr val="1F2328"/>
                </a:solidFill>
                <a:effectLst/>
                <a:latin typeface="-apple-system"/>
              </a:rPr>
              <a:t> </a:t>
            </a:r>
            <a:r>
              <a:rPr lang="en-IN" sz="1500" dirty="0">
                <a:hlinkClick r:id="rId12"/>
              </a:rPr>
              <a:t>Introduction to Model Parallelism - Amazon </a:t>
            </a:r>
            <a:r>
              <a:rPr lang="en-IN" sz="1500" dirty="0" err="1">
                <a:hlinkClick r:id="rId12"/>
              </a:rPr>
              <a:t>SageMaker</a:t>
            </a:r>
            <a:r>
              <a:rPr lang="en-IN" sz="1500" dirty="0">
                <a:hlinkClick r:id="rId12"/>
              </a:rPr>
              <a:t> AI</a:t>
            </a:r>
            <a:endParaRPr lang="en-US" sz="1500" dirty="0"/>
          </a:p>
        </p:txBody>
      </p:sp>
      <p:sp>
        <p:nvSpPr>
          <p:cNvPr id="3" name="object 4">
            <a:extLst>
              <a:ext uri="{FF2B5EF4-FFF2-40B4-BE49-F238E27FC236}">
                <a16:creationId xmlns:a16="http://schemas.microsoft.com/office/drawing/2014/main" id="{75B2A068-554A-FBFF-9159-442CEC473F93}"/>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7" name="object 5">
            <a:extLst>
              <a:ext uri="{FF2B5EF4-FFF2-40B4-BE49-F238E27FC236}">
                <a16:creationId xmlns:a16="http://schemas.microsoft.com/office/drawing/2014/main" id="{04A3B116-8879-6B50-176A-338E5BD6944B}"/>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8" name="Diagram 7">
            <a:extLst>
              <a:ext uri="{FF2B5EF4-FFF2-40B4-BE49-F238E27FC236}">
                <a16:creationId xmlns:a16="http://schemas.microsoft.com/office/drawing/2014/main" id="{68ADF08A-09D5-FA0B-440D-C68D7050A756}"/>
              </a:ext>
            </a:extLst>
          </p:cNvPr>
          <p:cNvGraphicFramePr/>
          <p:nvPr>
            <p:extLst>
              <p:ext uri="{D42A27DB-BD31-4B8C-83A1-F6EECF244321}">
                <p14:modId xmlns:p14="http://schemas.microsoft.com/office/powerpoint/2010/main" val="2140948991"/>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90836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602B3C-B1CC-7492-19DA-5FC901889141}"/>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9AB4E893-B8A3-69D9-D24A-89072A5F1E15}"/>
              </a:ext>
            </a:extLst>
          </p:cNvPr>
          <p:cNvSpPr/>
          <p:nvPr/>
        </p:nvSpPr>
        <p:spPr>
          <a:xfrm>
            <a:off x="1666240" y="10695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BF882566-D69D-CFE7-520E-8121905B132C}"/>
              </a:ext>
            </a:extLst>
          </p:cNvPr>
          <p:cNvSpPr/>
          <p:nvPr/>
        </p:nvSpPr>
        <p:spPr>
          <a:xfrm>
            <a:off x="1666240" y="121332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711D9362-4172-7F6A-615B-3FCB5994B07A}"/>
              </a:ext>
            </a:extLst>
          </p:cNvPr>
          <p:cNvGraphicFramePr/>
          <p:nvPr>
            <p:extLst>
              <p:ext uri="{D42A27DB-BD31-4B8C-83A1-F6EECF244321}">
                <p14:modId xmlns:p14="http://schemas.microsoft.com/office/powerpoint/2010/main" val="1948657839"/>
              </p:ext>
            </p:extLst>
          </p:nvPr>
        </p:nvGraphicFramePr>
        <p:xfrm>
          <a:off x="53975" y="-134304"/>
          <a:ext cx="8610600" cy="1334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8" name="Picture 4">
            <a:extLst>
              <a:ext uri="{FF2B5EF4-FFF2-40B4-BE49-F238E27FC236}">
                <a16:creationId xmlns:a16="http://schemas.microsoft.com/office/drawing/2014/main" id="{13B6ADA5-A3E3-8DFA-91D7-85E7DA4F388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340488"/>
            <a:ext cx="9144000" cy="3460112"/>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a:extLst>
              <a:ext uri="{FF2B5EF4-FFF2-40B4-BE49-F238E27FC236}">
                <a16:creationId xmlns:a16="http://schemas.microsoft.com/office/drawing/2014/main" id="{5A5EE6DE-C48C-A101-22BF-E836776DF309}"/>
              </a:ext>
            </a:extLst>
          </p:cNvPr>
          <p:cNvSpPr txBox="1">
            <a:spLocks/>
          </p:cNvSpPr>
          <p:nvPr/>
        </p:nvSpPr>
        <p:spPr>
          <a:xfrm>
            <a:off x="158383" y="4694872"/>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500" kern="0" spc="-80" dirty="0">
                <a:solidFill>
                  <a:schemeClr val="accent2"/>
                </a:solidFill>
              </a:rPr>
              <a:t>For Further Exploration </a:t>
            </a:r>
            <a:r>
              <a:rPr lang="en-US" sz="2400" kern="0" spc="-80" dirty="0">
                <a:solidFill>
                  <a:schemeClr val="accent2"/>
                </a:solidFill>
              </a:rPr>
              <a:t>–</a:t>
            </a:r>
          </a:p>
          <a:p>
            <a:pPr marL="12700" marR="5080"/>
            <a:r>
              <a:rPr lang="en-IN" sz="1400" dirty="0">
                <a:hlinkClick r:id="rId8"/>
              </a:rPr>
              <a:t>Data Engineering Pipeline</a:t>
            </a:r>
            <a:endParaRPr lang="en-IN" sz="1400" dirty="0"/>
          </a:p>
          <a:p>
            <a:pPr marL="12700" marR="5080"/>
            <a:r>
              <a:rPr lang="en-US" sz="1400" dirty="0">
                <a:hlinkClick r:id="rId9"/>
              </a:rPr>
              <a:t>The 6 Categories of Data</a:t>
            </a:r>
            <a:r>
              <a:rPr lang="en-US" sz="1400" dirty="0"/>
              <a:t> </a:t>
            </a:r>
          </a:p>
          <a:p>
            <a:pPr marL="12700" marR="5080"/>
            <a:r>
              <a:rPr lang="en-US" sz="1400" dirty="0">
                <a:hlinkClick r:id="rId10"/>
              </a:rPr>
              <a:t>DB Types </a:t>
            </a:r>
            <a:endParaRPr lang="en-US" sz="1400" dirty="0"/>
          </a:p>
          <a:p>
            <a:pPr marL="12700" marR="5080"/>
            <a:r>
              <a:rPr lang="en-IN" sz="1500" kern="0" spc="-220" dirty="0">
                <a:solidFill>
                  <a:schemeClr val="accent6"/>
                </a:solidFill>
              </a:rPr>
              <a:t>Also , can refer Data (Engineering) slides in the “Software Architecture and Patterns “ Training Session Slides</a:t>
            </a:r>
          </a:p>
          <a:p>
            <a:pPr marL="12700" marR="5080"/>
            <a:endParaRPr lang="en-US" sz="1500" kern="0" spc="-80" dirty="0">
              <a:solidFill>
                <a:schemeClr val="accent2"/>
              </a:solidFill>
            </a:endParaRPr>
          </a:p>
        </p:txBody>
      </p:sp>
    </p:spTree>
    <p:extLst>
      <p:ext uri="{BB962C8B-B14F-4D97-AF65-F5344CB8AC3E}">
        <p14:creationId xmlns:p14="http://schemas.microsoft.com/office/powerpoint/2010/main" val="37182330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64E00-26F6-E778-76AD-CFAE3A3B3FA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B68C840-5B18-45BF-4032-D09256C0F441}"/>
              </a:ext>
            </a:extLst>
          </p:cNvPr>
          <p:cNvSpPr txBox="1">
            <a:spLocks/>
          </p:cNvSpPr>
          <p:nvPr/>
        </p:nvSpPr>
        <p:spPr>
          <a:xfrm>
            <a:off x="41725" y="1351999"/>
            <a:ext cx="8624937" cy="460510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buNone/>
            </a:pPr>
            <a:r>
              <a:rPr lang="en-US" sz="1575" kern="0" spc="-220" dirty="0">
                <a:solidFill>
                  <a:schemeClr val="accent2"/>
                </a:solidFill>
              </a:rPr>
              <a:t>Evaluation</a:t>
            </a:r>
            <a:r>
              <a:rPr lang="en-US" sz="1575" kern="0" spc="-220" dirty="0">
                <a:solidFill>
                  <a:schemeClr val="accent6"/>
                </a:solidFill>
              </a:rPr>
              <a:t> - We calculate various evaluation metrics(based on which we decide how good our model is) for various ML algos using the validation set data </a:t>
            </a:r>
            <a:r>
              <a:rPr lang="en-US" sz="1575" kern="0" spc="-220" dirty="0" err="1">
                <a:solidFill>
                  <a:schemeClr val="accent6"/>
                </a:solidFill>
              </a:rPr>
              <a:t>e.g</a:t>
            </a:r>
            <a:r>
              <a:rPr lang="en-US" sz="1575" kern="0" spc="-220" dirty="0">
                <a:solidFill>
                  <a:schemeClr val="accent6"/>
                </a:solidFill>
              </a:rPr>
              <a:t> . for regression we generally use  </a:t>
            </a:r>
            <a:r>
              <a:rPr lang="en-US" sz="1575" dirty="0">
                <a:hlinkClick r:id="rId2"/>
              </a:rPr>
              <a:t>Evaluation Metrics for Your Regression Model</a:t>
            </a:r>
            <a:r>
              <a:rPr lang="en-US" sz="1575" kern="0" spc="-220" dirty="0">
                <a:solidFill>
                  <a:schemeClr val="accent6"/>
                </a:solidFill>
              </a:rPr>
              <a:t> while for classification we can use  </a:t>
            </a:r>
            <a:r>
              <a:rPr lang="en-IN" sz="1575" dirty="0">
                <a:hlinkClick r:id="rId3"/>
              </a:rPr>
              <a:t>Classification Evaluation Metrics</a:t>
            </a:r>
            <a:r>
              <a:rPr lang="en-US" sz="1575" kern="0" spc="-220" dirty="0">
                <a:solidFill>
                  <a:schemeClr val="accent6"/>
                </a:solidFill>
              </a:rPr>
              <a:t>. For the majority of most important metrics, refer  </a:t>
            </a:r>
            <a:r>
              <a:rPr lang="en-US" sz="1575" dirty="0">
                <a:hlinkClick r:id="rId4"/>
              </a:rPr>
              <a:t> How to Evaluate Clustering Algorithms?</a:t>
            </a:r>
            <a:r>
              <a:rPr lang="en-US" sz="1575" dirty="0"/>
              <a:t>, </a:t>
            </a:r>
            <a:r>
              <a:rPr lang="en-US" sz="1575" dirty="0">
                <a:hlinkClick r:id="rId5"/>
              </a:rPr>
              <a:t>Performance Metrics in Machine Learning</a:t>
            </a:r>
            <a:r>
              <a:rPr lang="en-US" sz="1575" dirty="0"/>
              <a:t> </a:t>
            </a:r>
            <a:r>
              <a:rPr lang="en-US" sz="1575" kern="0" spc="-220" dirty="0">
                <a:solidFill>
                  <a:schemeClr val="accent6"/>
                </a:solidFill>
              </a:rPr>
              <a:t>&amp;</a:t>
            </a:r>
            <a:r>
              <a:rPr lang="en-US" sz="1575" dirty="0"/>
              <a:t> </a:t>
            </a:r>
            <a:r>
              <a:rPr lang="en-US" sz="1575" dirty="0">
                <a:hlinkClick r:id="rId6"/>
              </a:rPr>
              <a:t>Fundamentals of Machine Learning Model Evaluation</a:t>
            </a:r>
            <a:r>
              <a:rPr lang="en-US" sz="1575" dirty="0"/>
              <a:t> </a:t>
            </a:r>
          </a:p>
          <a:p>
            <a:pPr algn="l">
              <a:buNone/>
            </a:pPr>
            <a:r>
              <a:rPr lang="en-US" sz="1575" kern="0" spc="-220" dirty="0">
                <a:solidFill>
                  <a:schemeClr val="accent6"/>
                </a:solidFill>
              </a:rPr>
              <a:t>Similarly , there are different evaluation metrics for time-series data, graph data, </a:t>
            </a:r>
            <a:r>
              <a:rPr lang="en-US" sz="1575" kern="0" spc="-220" dirty="0" err="1">
                <a:solidFill>
                  <a:schemeClr val="accent6"/>
                </a:solidFill>
              </a:rPr>
              <a:t>nlp</a:t>
            </a:r>
            <a:r>
              <a:rPr lang="en-US" sz="1575" kern="0" spc="-220" dirty="0">
                <a:solidFill>
                  <a:schemeClr val="accent6"/>
                </a:solidFill>
              </a:rPr>
              <a:t>, cv </a:t>
            </a:r>
            <a:r>
              <a:rPr lang="en-US" sz="1575" kern="0" spc="-220" dirty="0" err="1">
                <a:solidFill>
                  <a:schemeClr val="accent6"/>
                </a:solidFill>
              </a:rPr>
              <a:t>etc</a:t>
            </a:r>
            <a:endParaRPr lang="en-US" sz="1575" kern="0" spc="-220" dirty="0">
              <a:solidFill>
                <a:schemeClr val="accent6"/>
              </a:solidFill>
            </a:endParaRPr>
          </a:p>
          <a:p>
            <a:pPr algn="l"/>
            <a:r>
              <a:rPr lang="en-US" sz="1575" kern="0" spc="-220" dirty="0">
                <a:solidFill>
                  <a:schemeClr val="accent6"/>
                </a:solidFill>
              </a:rPr>
              <a:t>A concept related to Metrics Evaluation is Sensitivity vs Specificity &amp; for that one can refer  </a:t>
            </a:r>
            <a:r>
              <a:rPr lang="en-IN" sz="1575" dirty="0">
                <a:hlinkClick r:id="rId7"/>
              </a:rPr>
              <a:t>Sensitivity and specificity</a:t>
            </a:r>
            <a:endParaRPr lang="en-IN" sz="1575" dirty="0"/>
          </a:p>
          <a:p>
            <a:pPr algn="l">
              <a:buNone/>
            </a:pPr>
            <a:r>
              <a:rPr lang="en-US" sz="1575" kern="0" spc="-220" dirty="0">
                <a:solidFill>
                  <a:schemeClr val="accent2"/>
                </a:solidFill>
              </a:rPr>
              <a:t>Model experimentation(Retraining[if needed]) </a:t>
            </a:r>
            <a:r>
              <a:rPr lang="en-US" sz="1575" kern="0" spc="-220" dirty="0">
                <a:solidFill>
                  <a:schemeClr val="accent6"/>
                </a:solidFill>
              </a:rPr>
              <a:t>- if we are not satisfied with the evaluation metrics, we can try any/some/all the following – </a:t>
            </a:r>
          </a:p>
          <a:p>
            <a:pPr algn="l"/>
            <a:r>
              <a:rPr lang="en-US" sz="1575" kern="0" spc="-220" dirty="0">
                <a:solidFill>
                  <a:schemeClr val="accent6"/>
                </a:solidFill>
              </a:rPr>
              <a:t>a) cleaning the data more in some other ways or re-sampling or trying other different ways of feature engineering </a:t>
            </a:r>
          </a:p>
          <a:p>
            <a:pPr algn="l"/>
            <a:r>
              <a:rPr lang="en-US" sz="1575" kern="0" spc="-220" dirty="0">
                <a:solidFill>
                  <a:schemeClr val="accent6"/>
                </a:solidFill>
              </a:rPr>
              <a:t>b) using some different ML algo </a:t>
            </a:r>
          </a:p>
          <a:p>
            <a:pPr algn="l"/>
            <a:r>
              <a:rPr lang="en-US" sz="1575" kern="0" spc="-220" dirty="0">
                <a:solidFill>
                  <a:schemeClr val="accent6"/>
                </a:solidFill>
              </a:rPr>
              <a:t>c) changing the cost function or parameter </a:t>
            </a:r>
            <a:r>
              <a:rPr lang="en-US" sz="1575" kern="0" spc="-220" dirty="0" err="1">
                <a:solidFill>
                  <a:schemeClr val="accent6"/>
                </a:solidFill>
              </a:rPr>
              <a:t>optimiser</a:t>
            </a:r>
            <a:r>
              <a:rPr lang="en-US" sz="1575" kern="0" spc="-220" dirty="0">
                <a:solidFill>
                  <a:schemeClr val="accent6"/>
                </a:solidFill>
              </a:rPr>
              <a:t> or both </a:t>
            </a:r>
          </a:p>
          <a:p>
            <a:pPr algn="l"/>
            <a:r>
              <a:rPr lang="en-US" sz="1575" kern="0" spc="-220" dirty="0">
                <a:solidFill>
                  <a:schemeClr val="accent6"/>
                </a:solidFill>
              </a:rPr>
              <a:t>d) </a:t>
            </a:r>
            <a:r>
              <a:rPr lang="en-US" sz="1575" kern="0" spc="-220" dirty="0" err="1">
                <a:solidFill>
                  <a:schemeClr val="accent6"/>
                </a:solidFill>
              </a:rPr>
              <a:t>Regularisation</a:t>
            </a:r>
            <a:r>
              <a:rPr lang="en-US" sz="1575" kern="0" spc="-220" dirty="0">
                <a:solidFill>
                  <a:schemeClr val="accent6"/>
                </a:solidFill>
              </a:rPr>
              <a:t> - if your model works great with the training data but works very poorly with actual/test data that means the data is over-fitted &amp; to overcome overfitting, we use various </a:t>
            </a:r>
            <a:r>
              <a:rPr lang="en-US" sz="1575" kern="0" spc="-220" dirty="0" err="1">
                <a:solidFill>
                  <a:schemeClr val="accent6"/>
                </a:solidFill>
              </a:rPr>
              <a:t>regularisation</a:t>
            </a:r>
            <a:r>
              <a:rPr lang="en-US" sz="1575" kern="0" spc="-220" dirty="0">
                <a:solidFill>
                  <a:schemeClr val="accent6"/>
                </a:solidFill>
              </a:rPr>
              <a:t> techniques e.g. in regression we can use lasso(L1)/ridge(L2)[</a:t>
            </a:r>
            <a:r>
              <a:rPr lang="en-US" sz="1575" dirty="0">
                <a:hlinkClick r:id="rId8"/>
              </a:rPr>
              <a:t>L2 vs L1 Regularization in Machine Learning</a:t>
            </a:r>
            <a:r>
              <a:rPr lang="en-US" sz="1575" dirty="0"/>
              <a:t> </a:t>
            </a:r>
            <a:r>
              <a:rPr lang="en-US" sz="1575" kern="0" spc="-220" dirty="0">
                <a:solidFill>
                  <a:schemeClr val="accent6"/>
                </a:solidFill>
              </a:rPr>
              <a:t> &amp;  </a:t>
            </a:r>
            <a:r>
              <a:rPr lang="en-IN" sz="1575" dirty="0">
                <a:hlinkClick r:id="rId9"/>
              </a:rPr>
              <a:t>Everything you wanted to know about Lasso &amp; Ridge Regression</a:t>
            </a:r>
            <a:r>
              <a:rPr lang="en-US" sz="1575" kern="0" spc="-220" dirty="0">
                <a:solidFill>
                  <a:schemeClr val="accent6"/>
                </a:solidFill>
              </a:rPr>
              <a:t>] while in DL networks we can use Dropout(&amp; other) technique(s). </a:t>
            </a:r>
          </a:p>
        </p:txBody>
      </p:sp>
      <p:sp>
        <p:nvSpPr>
          <p:cNvPr id="3" name="object 4">
            <a:extLst>
              <a:ext uri="{FF2B5EF4-FFF2-40B4-BE49-F238E27FC236}">
                <a16:creationId xmlns:a16="http://schemas.microsoft.com/office/drawing/2014/main" id="{FA198439-B900-DD2A-3B79-22C81B0DD616}"/>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7" name="object 5">
            <a:extLst>
              <a:ext uri="{FF2B5EF4-FFF2-40B4-BE49-F238E27FC236}">
                <a16:creationId xmlns:a16="http://schemas.microsoft.com/office/drawing/2014/main" id="{1B08D4B3-2520-560A-D23B-5EFFC70FABDE}"/>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8" name="Diagram 7">
            <a:extLst>
              <a:ext uri="{FF2B5EF4-FFF2-40B4-BE49-F238E27FC236}">
                <a16:creationId xmlns:a16="http://schemas.microsoft.com/office/drawing/2014/main" id="{DC9BF0E1-D951-C272-169D-0FA5B51412FF}"/>
              </a:ext>
            </a:extLst>
          </p:cNvPr>
          <p:cNvGraphicFramePr/>
          <p:nvPr>
            <p:extLst>
              <p:ext uri="{D42A27DB-BD31-4B8C-83A1-F6EECF244321}">
                <p14:modId xmlns:p14="http://schemas.microsoft.com/office/powerpoint/2010/main" val="1529447246"/>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53629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E6056-7A9A-7247-CBDB-F2A37893E94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C052554-D705-FA9D-A9AE-457AAC2AEDCA}"/>
              </a:ext>
            </a:extLst>
          </p:cNvPr>
          <p:cNvSpPr txBox="1">
            <a:spLocks/>
          </p:cNvSpPr>
          <p:nvPr/>
        </p:nvSpPr>
        <p:spPr>
          <a:xfrm>
            <a:off x="41725" y="1351999"/>
            <a:ext cx="8624937" cy="438581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500" kern="0" spc="-220" dirty="0">
                <a:solidFill>
                  <a:schemeClr val="accent6"/>
                </a:solidFill>
              </a:rPr>
              <a:t>Related to overfitting is the concept of “bias vs variance” which is well explained at  </a:t>
            </a:r>
            <a:r>
              <a:rPr lang="en-US" sz="1500" dirty="0">
                <a:hlinkClick r:id="rId2"/>
              </a:rPr>
              <a:t>Machine Learning Fundamentals: Bias and Variance</a:t>
            </a:r>
            <a:r>
              <a:rPr lang="en-US" sz="1500" kern="0" spc="-220" dirty="0">
                <a:solidFill>
                  <a:schemeClr val="accent6"/>
                </a:solidFill>
              </a:rPr>
              <a:t>. </a:t>
            </a:r>
          </a:p>
          <a:p>
            <a:pPr algn="l"/>
            <a:r>
              <a:rPr lang="en-US" sz="1500" kern="0" spc="-220" dirty="0">
                <a:solidFill>
                  <a:schemeClr val="accent6"/>
                </a:solidFill>
              </a:rPr>
              <a:t>Some other good relevant articles are </a:t>
            </a:r>
            <a:r>
              <a:rPr lang="en-IN" sz="1500" dirty="0">
                <a:hlinkClick r:id="rId3"/>
              </a:rPr>
              <a:t>Regularization (mathematics) - Wikipedia </a:t>
            </a:r>
            <a:r>
              <a:rPr lang="en-IN" sz="1500" dirty="0"/>
              <a:t>,</a:t>
            </a:r>
            <a:r>
              <a:rPr lang="en-US" sz="1500" kern="0" spc="-220" dirty="0">
                <a:solidFill>
                  <a:schemeClr val="accent6"/>
                </a:solidFill>
              </a:rPr>
              <a:t> </a:t>
            </a:r>
            <a:r>
              <a:rPr lang="en-US" sz="1500" dirty="0">
                <a:hlinkClick r:id="rId4"/>
              </a:rPr>
              <a:t>Intuitive Understanding of Bias and Variance Trade-Off</a:t>
            </a:r>
            <a:r>
              <a:rPr lang="en-US" sz="1500" dirty="0"/>
              <a:t>,</a:t>
            </a:r>
            <a:r>
              <a:rPr lang="en-US" sz="1500" kern="0" spc="-220" dirty="0">
                <a:solidFill>
                  <a:schemeClr val="accent6"/>
                </a:solidFill>
              </a:rPr>
              <a:t> </a:t>
            </a:r>
            <a:r>
              <a:rPr lang="en-US" sz="1500" dirty="0">
                <a:hlinkClick r:id="rId5"/>
              </a:rPr>
              <a:t>How To Address Bias-Variance Tradeoff in Machine Learning</a:t>
            </a:r>
            <a:r>
              <a:rPr lang="en-US" sz="1500" dirty="0"/>
              <a:t> </a:t>
            </a:r>
            <a:r>
              <a:rPr lang="en-US" sz="1500" kern="0" spc="-220" dirty="0">
                <a:solidFill>
                  <a:schemeClr val="accent6"/>
                </a:solidFill>
              </a:rPr>
              <a:t>&amp; </a:t>
            </a:r>
            <a:r>
              <a:rPr lang="en-US" sz="1500" dirty="0">
                <a:hlinkClick r:id="rId6"/>
              </a:rPr>
              <a:t>5 ways to achieve right balance of Bias and Variance in ML model</a:t>
            </a:r>
            <a:r>
              <a:rPr lang="en-US" sz="1500" dirty="0"/>
              <a:t> </a:t>
            </a:r>
          </a:p>
          <a:p>
            <a:pPr algn="l"/>
            <a:r>
              <a:rPr lang="en-US" sz="1500" kern="0" spc="-220" dirty="0">
                <a:solidFill>
                  <a:schemeClr val="accent6"/>
                </a:solidFill>
              </a:rPr>
              <a:t>For more in-depth details, refer  </a:t>
            </a:r>
            <a:r>
              <a:rPr lang="en-US" sz="1500" dirty="0">
                <a:hlinkClick r:id="rId7"/>
              </a:rPr>
              <a:t>The-Regularization-Cookbook</a:t>
            </a:r>
            <a:endParaRPr lang="en-US" sz="1500" dirty="0"/>
          </a:p>
          <a:p>
            <a:pPr algn="l"/>
            <a:endParaRPr lang="en-US" sz="1500" dirty="0"/>
          </a:p>
          <a:p>
            <a:pPr algn="l">
              <a:buNone/>
            </a:pPr>
            <a:r>
              <a:rPr lang="en-US" sz="1500" kern="0" spc="-220" dirty="0" err="1">
                <a:solidFill>
                  <a:schemeClr val="accent2"/>
                </a:solidFill>
              </a:rPr>
              <a:t>HyperParameter</a:t>
            </a:r>
            <a:r>
              <a:rPr lang="en-US" sz="1500" kern="0" spc="-220" dirty="0">
                <a:solidFill>
                  <a:schemeClr val="accent2"/>
                </a:solidFill>
              </a:rPr>
              <a:t> tuning </a:t>
            </a:r>
            <a:r>
              <a:rPr lang="en-US" sz="1500" kern="0" spc="-220" dirty="0">
                <a:solidFill>
                  <a:schemeClr val="accent6"/>
                </a:solidFill>
              </a:rPr>
              <a:t>-  Any ML process can be defined as ML = (Representation) + Objective/Training function + </a:t>
            </a:r>
            <a:r>
              <a:rPr lang="en-US" sz="1500" kern="0" spc="-220" dirty="0" err="1">
                <a:solidFill>
                  <a:schemeClr val="accent6"/>
                </a:solidFill>
              </a:rPr>
              <a:t>Optimisation</a:t>
            </a:r>
            <a:r>
              <a:rPr lang="en-US" sz="1500" kern="0" spc="-220" dirty="0">
                <a:solidFill>
                  <a:schemeClr val="accent6"/>
                </a:solidFill>
              </a:rPr>
              <a:t>(e.g. </a:t>
            </a:r>
            <a:r>
              <a:rPr lang="en-US" sz="1500" kern="0" spc="-220" dirty="0" err="1">
                <a:solidFill>
                  <a:schemeClr val="accent6"/>
                </a:solidFill>
              </a:rPr>
              <a:t>minimise</a:t>
            </a:r>
            <a:r>
              <a:rPr lang="en-US" sz="1500" kern="0" spc="-220" dirty="0">
                <a:solidFill>
                  <a:schemeClr val="accent6"/>
                </a:solidFill>
              </a:rPr>
              <a:t> some loss function or converge a function or find the MLE of some joint Probability Distribution) . As of now, just keep in mind that Representation is needed only for unstructured data(&amp; not needed for structured/tabular data) &amp; we need to do </a:t>
            </a:r>
            <a:r>
              <a:rPr lang="en-US" sz="1500" kern="0" spc="-220" dirty="0" err="1">
                <a:solidFill>
                  <a:schemeClr val="accent6"/>
                </a:solidFill>
              </a:rPr>
              <a:t>optimisation</a:t>
            </a:r>
            <a:r>
              <a:rPr lang="en-US" sz="1500" kern="0" spc="-220" dirty="0">
                <a:solidFill>
                  <a:schemeClr val="accent6"/>
                </a:solidFill>
              </a:rPr>
              <a:t> in any ML algo for any data(structured/unstructured) &amp; while doing that we use some parameters called </a:t>
            </a:r>
            <a:r>
              <a:rPr lang="en-US" sz="1500" kern="0" spc="-220" dirty="0" err="1">
                <a:solidFill>
                  <a:schemeClr val="accent6"/>
                </a:solidFill>
              </a:rPr>
              <a:t>HyperParameters</a:t>
            </a:r>
            <a:r>
              <a:rPr lang="en-US" sz="1500" kern="0" spc="-220" dirty="0">
                <a:solidFill>
                  <a:schemeClr val="accent6"/>
                </a:solidFill>
              </a:rPr>
              <a:t>(e.g. epoch size, batch size, learning rate </a:t>
            </a:r>
            <a:r>
              <a:rPr lang="en-US" sz="1500" kern="0" spc="-220" dirty="0" err="1">
                <a:solidFill>
                  <a:schemeClr val="accent6"/>
                </a:solidFill>
              </a:rPr>
              <a:t>etc</a:t>
            </a:r>
            <a:r>
              <a:rPr lang="en-US" sz="1500" kern="0" spc="-220" dirty="0">
                <a:solidFill>
                  <a:schemeClr val="accent6"/>
                </a:solidFill>
              </a:rPr>
              <a:t>). The difference between parameters &amp; hyper-parameters is that parameters are kind of outputs we want to find out to define the model properly while hyper-parameters are configurable input parameters that we use as part of the </a:t>
            </a:r>
            <a:r>
              <a:rPr lang="en-US" sz="1500" kern="0" spc="-220" dirty="0" err="1">
                <a:solidFill>
                  <a:schemeClr val="accent6"/>
                </a:solidFill>
              </a:rPr>
              <a:t>optimisation</a:t>
            </a:r>
            <a:r>
              <a:rPr lang="en-US" sz="1500" kern="0" spc="-220" dirty="0">
                <a:solidFill>
                  <a:schemeClr val="accent6"/>
                </a:solidFill>
              </a:rPr>
              <a:t> process. For hyper-parameter </a:t>
            </a:r>
            <a:r>
              <a:rPr lang="en-US" sz="1500" kern="0" spc="-220" dirty="0" err="1">
                <a:solidFill>
                  <a:schemeClr val="accent6"/>
                </a:solidFill>
              </a:rPr>
              <a:t>optimisation</a:t>
            </a:r>
            <a:r>
              <a:rPr lang="en-US" sz="1500" kern="0" spc="-220" dirty="0">
                <a:solidFill>
                  <a:schemeClr val="accent6"/>
                </a:solidFill>
              </a:rPr>
              <a:t>(i.e. finding optimal values of hyper-parameters) we can use Grid Search(human intervention required)/</a:t>
            </a:r>
            <a:r>
              <a:rPr lang="en-US" sz="1500" kern="0" spc="-220" dirty="0" err="1">
                <a:solidFill>
                  <a:schemeClr val="accent6"/>
                </a:solidFill>
              </a:rPr>
              <a:t>Randomised</a:t>
            </a:r>
            <a:r>
              <a:rPr lang="en-US" sz="1500" kern="0" spc="-220" dirty="0">
                <a:solidFill>
                  <a:schemeClr val="accent6"/>
                </a:solidFill>
              </a:rPr>
              <a:t> Search(fully automated) </a:t>
            </a:r>
            <a:r>
              <a:rPr lang="en-US" sz="1500" kern="0" spc="-220" dirty="0" err="1">
                <a:solidFill>
                  <a:schemeClr val="accent6"/>
                </a:solidFill>
              </a:rPr>
              <a:t>techniques.Also</a:t>
            </a:r>
            <a:r>
              <a:rPr lang="en-US" sz="1500" kern="0" spc="-220" dirty="0">
                <a:solidFill>
                  <a:schemeClr val="accent6"/>
                </a:solidFill>
              </a:rPr>
              <a:t> Bayesian inference techniques is sometimes used for hyper-parameter tuning. Some good relevant articles are - </a:t>
            </a:r>
            <a:r>
              <a:rPr lang="en-US" sz="1500" dirty="0">
                <a:hlinkClick r:id="rId8"/>
              </a:rPr>
              <a:t> Difference Between a Batch and an Epoch in a Neural Network</a:t>
            </a:r>
            <a:r>
              <a:rPr lang="en-US" sz="1500" dirty="0"/>
              <a:t> </a:t>
            </a:r>
            <a:r>
              <a:rPr lang="en-US" sz="1500" kern="0" spc="-220" dirty="0">
                <a:solidFill>
                  <a:schemeClr val="accent6"/>
                </a:solidFill>
              </a:rPr>
              <a:t>&amp; </a:t>
            </a:r>
            <a:r>
              <a:rPr lang="en-US" sz="1500" dirty="0">
                <a:hlinkClick r:id="rId9"/>
              </a:rPr>
              <a:t> How to Configure the Learning Rate When Training Deep Learning Neural Networks</a:t>
            </a:r>
            <a:endParaRPr lang="en-US" sz="1600" b="0" i="0" dirty="0">
              <a:solidFill>
                <a:srgbClr val="1F2328"/>
              </a:solidFill>
              <a:effectLst/>
              <a:latin typeface="-apple-system"/>
            </a:endParaRPr>
          </a:p>
        </p:txBody>
      </p:sp>
      <p:sp>
        <p:nvSpPr>
          <p:cNvPr id="3" name="object 4">
            <a:extLst>
              <a:ext uri="{FF2B5EF4-FFF2-40B4-BE49-F238E27FC236}">
                <a16:creationId xmlns:a16="http://schemas.microsoft.com/office/drawing/2014/main" id="{DCFB6AEA-2EC3-335C-DEE0-8E97468CFB65}"/>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7" name="object 5">
            <a:extLst>
              <a:ext uri="{FF2B5EF4-FFF2-40B4-BE49-F238E27FC236}">
                <a16:creationId xmlns:a16="http://schemas.microsoft.com/office/drawing/2014/main" id="{CA660AFE-8934-ECCC-F81D-9B0973E3DEE8}"/>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8" name="Diagram 7">
            <a:extLst>
              <a:ext uri="{FF2B5EF4-FFF2-40B4-BE49-F238E27FC236}">
                <a16:creationId xmlns:a16="http://schemas.microsoft.com/office/drawing/2014/main" id="{D37082B6-BF15-8711-4B7C-4769B3D0D666}"/>
              </a:ext>
            </a:extLst>
          </p:cNvPr>
          <p:cNvGraphicFramePr/>
          <p:nvPr>
            <p:extLst>
              <p:ext uri="{D42A27DB-BD31-4B8C-83A1-F6EECF244321}">
                <p14:modId xmlns:p14="http://schemas.microsoft.com/office/powerpoint/2010/main" val="1677667204"/>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10" r:lo="rId11" r:qs="rId12" r:cs="rId13"/>
          </a:graphicData>
        </a:graphic>
      </p:graphicFrame>
    </p:spTree>
    <p:extLst>
      <p:ext uri="{BB962C8B-B14F-4D97-AF65-F5344CB8AC3E}">
        <p14:creationId xmlns:p14="http://schemas.microsoft.com/office/powerpoint/2010/main" val="21340502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DA7B6-0525-350B-971A-4A0D94A6F25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4137F69-DC06-B706-3A41-08EC8CB98FC7}"/>
              </a:ext>
            </a:extLst>
          </p:cNvPr>
          <p:cNvSpPr txBox="1">
            <a:spLocks/>
          </p:cNvSpPr>
          <p:nvPr/>
        </p:nvSpPr>
        <p:spPr>
          <a:xfrm>
            <a:off x="0" y="4525595"/>
            <a:ext cx="8624937" cy="26161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800" dirty="0"/>
          </a:p>
          <a:p>
            <a:pPr marL="12700" marR="5080"/>
            <a:endParaRPr lang="en-US" sz="900" dirty="0"/>
          </a:p>
        </p:txBody>
      </p:sp>
      <p:sp>
        <p:nvSpPr>
          <p:cNvPr id="7" name="TextBox 6">
            <a:extLst>
              <a:ext uri="{FF2B5EF4-FFF2-40B4-BE49-F238E27FC236}">
                <a16:creationId xmlns:a16="http://schemas.microsoft.com/office/drawing/2014/main" id="{F79CBE4C-7B12-67C9-B864-EB9CA43E267E}"/>
              </a:ext>
            </a:extLst>
          </p:cNvPr>
          <p:cNvSpPr txBox="1"/>
          <p:nvPr/>
        </p:nvSpPr>
        <p:spPr>
          <a:xfrm>
            <a:off x="0" y="1231642"/>
            <a:ext cx="8991600" cy="4708981"/>
          </a:xfrm>
          <a:prstGeom prst="rect">
            <a:avLst/>
          </a:prstGeom>
          <a:noFill/>
        </p:spPr>
        <p:txBody>
          <a:bodyPr wrap="square">
            <a:spAutoFit/>
          </a:bodyPr>
          <a:lstStyle/>
          <a:p>
            <a:pPr algn="l">
              <a:buNone/>
            </a:pPr>
            <a:r>
              <a:rPr lang="en-US" sz="1500" b="1" kern="0" spc="-220" dirty="0">
                <a:solidFill>
                  <a:schemeClr val="accent6"/>
                </a:solidFill>
                <a:latin typeface="Lucida Sans"/>
                <a:ea typeface="+mj-ea"/>
              </a:rPr>
              <a:t>For a somewhat detailed account of most of the </a:t>
            </a:r>
            <a:r>
              <a:rPr lang="en-US" sz="1500" b="1" kern="0" spc="-220" dirty="0" err="1">
                <a:solidFill>
                  <a:schemeClr val="accent6"/>
                </a:solidFill>
                <a:latin typeface="Lucida Sans"/>
                <a:ea typeface="+mj-ea"/>
              </a:rPr>
              <a:t>optimisation</a:t>
            </a:r>
            <a:r>
              <a:rPr lang="en-US" sz="1500" b="1" kern="0" spc="-220" dirty="0">
                <a:solidFill>
                  <a:schemeClr val="accent6"/>
                </a:solidFill>
                <a:latin typeface="Lucida Sans"/>
                <a:ea typeface="+mj-ea"/>
              </a:rPr>
              <a:t> techniques used(for parameters/hyper-parameters), refer  </a:t>
            </a:r>
            <a:r>
              <a:rPr lang="en-US" sz="1600" dirty="0">
                <a:hlinkClick r:id="rId2"/>
              </a:rPr>
              <a:t>ML Optimization Methods and Techniques</a:t>
            </a:r>
            <a:r>
              <a:rPr lang="en-US" sz="1500" b="1" kern="0" spc="-220" dirty="0">
                <a:solidFill>
                  <a:schemeClr val="accent6"/>
                </a:solidFill>
                <a:latin typeface="Lucida Sans"/>
                <a:ea typeface="+mj-ea"/>
              </a:rPr>
              <a:t>. A related topic is ML Model Convergence &amp; for that refer </a:t>
            </a:r>
            <a:r>
              <a:rPr lang="en-US" sz="1600" dirty="0">
                <a:hlinkClick r:id="rId3"/>
              </a:rPr>
              <a:t>A Gentle Introduction to Premature Convergence</a:t>
            </a:r>
            <a:r>
              <a:rPr lang="en-US" sz="1600" dirty="0"/>
              <a:t>.</a:t>
            </a:r>
          </a:p>
          <a:p>
            <a:pPr algn="l">
              <a:buNone/>
            </a:pPr>
            <a:r>
              <a:rPr lang="en-US" sz="1500" b="1" kern="0" spc="-220" dirty="0">
                <a:solidFill>
                  <a:schemeClr val="accent6"/>
                </a:solidFill>
                <a:latin typeface="Lucida Sans"/>
                <a:ea typeface="+mj-ea"/>
              </a:rPr>
              <a:t>For more in-depth details on Hyperparameter Tuning, refer </a:t>
            </a:r>
            <a:r>
              <a:rPr lang="en-IN" sz="1600" dirty="0">
                <a:hlinkClick r:id="rId4"/>
              </a:rPr>
              <a:t>Hyperparameter-Tuning-with-Python</a:t>
            </a:r>
            <a:endParaRPr lang="en-IN" sz="1600" dirty="0"/>
          </a:p>
          <a:p>
            <a:pPr algn="l">
              <a:buNone/>
            </a:pPr>
            <a:endParaRPr lang="en-IN" sz="1600" dirty="0"/>
          </a:p>
          <a:p>
            <a:pPr algn="l">
              <a:buNone/>
            </a:pPr>
            <a:r>
              <a:rPr lang="en-US" sz="1500" b="1" kern="0" spc="-220" dirty="0">
                <a:solidFill>
                  <a:schemeClr val="accent2"/>
                </a:solidFill>
                <a:latin typeface="Lucida Sans"/>
                <a:ea typeface="+mj-ea"/>
              </a:rPr>
              <a:t>Prediction</a:t>
            </a:r>
            <a:r>
              <a:rPr lang="en-US" sz="1500" b="1" kern="0" spc="-220" dirty="0">
                <a:solidFill>
                  <a:schemeClr val="accent6"/>
                </a:solidFill>
                <a:latin typeface="Lucida Sans"/>
                <a:ea typeface="+mj-ea"/>
              </a:rPr>
              <a:t> - if we are satisfied with the evaluation metrics then predict the outcome on your test(&amp; actual) data.</a:t>
            </a:r>
          </a:p>
          <a:p>
            <a:pPr algn="l"/>
            <a:endParaRPr lang="en-US" sz="1500" b="1" kern="0" spc="-220" dirty="0">
              <a:solidFill>
                <a:schemeClr val="accent6"/>
              </a:solidFill>
              <a:latin typeface="Lucida Sans"/>
              <a:ea typeface="+mj-ea"/>
            </a:endParaRPr>
          </a:p>
          <a:p>
            <a:pPr marL="12700" marR="5080"/>
            <a:r>
              <a:rPr lang="en-US" sz="1500" b="1" kern="0" spc="-220" dirty="0">
                <a:solidFill>
                  <a:schemeClr val="accent2"/>
                </a:solidFill>
                <a:latin typeface="Lucida Sans"/>
                <a:ea typeface="+mj-ea"/>
                <a:hlinkClick r:id="rId5">
                  <a:extLst>
                    <a:ext uri="{A12FA001-AC4F-418D-AE19-62706E023703}">
                      <ahyp:hlinkClr xmlns:ahyp="http://schemas.microsoft.com/office/drawing/2018/hyperlinkcolor" val="tx"/>
                    </a:ext>
                  </a:extLst>
                </a:hlinkClick>
              </a:rPr>
              <a:t>For Further Exploration - </a:t>
            </a:r>
          </a:p>
          <a:p>
            <a:pPr marL="12700" marR="5080"/>
            <a:r>
              <a:rPr lang="en-US" sz="1600" dirty="0">
                <a:hlinkClick r:id="rId5"/>
              </a:rPr>
              <a:t>Steps in Machine Learning: A Comprehensive Guide</a:t>
            </a:r>
            <a:endParaRPr lang="en-US" sz="1600" dirty="0"/>
          </a:p>
          <a:p>
            <a:pPr marL="12700" marR="5080"/>
            <a:r>
              <a:rPr lang="en-US" sz="1600" dirty="0">
                <a:hlinkClick r:id="rId6"/>
              </a:rPr>
              <a:t>4 Stages of the Machine Learning (ML) Modeling Cycle</a:t>
            </a:r>
            <a:endParaRPr lang="en-US" sz="1600" dirty="0"/>
          </a:p>
          <a:p>
            <a:pPr marL="12700" marR="5080"/>
            <a:r>
              <a:rPr lang="en-US" sz="1600" dirty="0">
                <a:hlinkClick r:id="rId7"/>
              </a:rPr>
              <a:t>About-loss-and-loss-functions</a:t>
            </a:r>
            <a:endParaRPr lang="en-US" sz="1600" dirty="0"/>
          </a:p>
          <a:p>
            <a:pPr marL="12700" marR="5080"/>
            <a:r>
              <a:rPr lang="en-US" sz="1600" dirty="0">
                <a:hlinkClick r:id="rId8"/>
              </a:rPr>
              <a:t>The-Little-Book-of-ML-Metrics</a:t>
            </a:r>
            <a:r>
              <a:rPr lang="en-US" sz="1600" b="0" i="0" dirty="0">
                <a:solidFill>
                  <a:srgbClr val="001D35"/>
                </a:solidFill>
                <a:effectLst/>
                <a:latin typeface="Google Sans"/>
              </a:rPr>
              <a:t> </a:t>
            </a:r>
          </a:p>
          <a:p>
            <a:pPr marL="12700" marR="5080"/>
            <a:r>
              <a:rPr lang="en-US" sz="1600" dirty="0">
                <a:hlinkClick r:id="rId9"/>
              </a:rPr>
              <a:t>Calibration of Machine Learning Models</a:t>
            </a:r>
            <a:endParaRPr lang="en-US" sz="1600" dirty="0"/>
          </a:p>
          <a:p>
            <a:pPr marL="12700" marR="5080"/>
            <a:r>
              <a:rPr lang="en-US" sz="1600" dirty="0">
                <a:hlinkClick r:id="rId10"/>
              </a:rPr>
              <a:t>How to select a machine learning algorithm - Azure Machine Learning | Microsoft Learn</a:t>
            </a:r>
            <a:endParaRPr lang="en-US" sz="1600" dirty="0"/>
          </a:p>
          <a:p>
            <a:pPr marL="12700" marR="5080"/>
            <a:r>
              <a:rPr lang="en-US" sz="1600" dirty="0">
                <a:hlinkClick r:id="rId11"/>
              </a:rPr>
              <a:t>Machine Learning Algorithm Cheat Sheet</a:t>
            </a:r>
            <a:endParaRPr lang="en-US" sz="1600" dirty="0"/>
          </a:p>
          <a:p>
            <a:pPr marL="12700" marR="5080"/>
            <a:r>
              <a:rPr lang="en-US" sz="1600" dirty="0">
                <a:hlinkClick r:id="rId12"/>
              </a:rPr>
              <a:t>Hands-On-Simulation-Modeling-with-Python</a:t>
            </a:r>
            <a:endParaRPr lang="en-US" sz="1600" dirty="0"/>
          </a:p>
          <a:p>
            <a:pPr marL="12700" marR="5080"/>
            <a:r>
              <a:rPr lang="en-US" sz="1600" dirty="0" err="1">
                <a:hlinkClick r:id="rId13"/>
              </a:rPr>
              <a:t>PracticalSimulations</a:t>
            </a:r>
            <a:endParaRPr lang="en-US" sz="1600" dirty="0"/>
          </a:p>
          <a:p>
            <a:pPr marL="12700" marR="5080"/>
            <a:r>
              <a:rPr lang="en-US" sz="1600" dirty="0">
                <a:hlinkClick r:id="rId14"/>
              </a:rPr>
              <a:t>Instance-based vs Model-based Learning</a:t>
            </a:r>
            <a:endParaRPr lang="en-US" sz="1600" dirty="0"/>
          </a:p>
          <a:p>
            <a:pPr algn="l"/>
            <a:endParaRPr lang="en-US" sz="1500" b="1" kern="0" spc="-220" dirty="0">
              <a:solidFill>
                <a:schemeClr val="accent6"/>
              </a:solidFill>
              <a:latin typeface="Lucida Sans"/>
              <a:ea typeface="+mj-ea"/>
            </a:endParaRPr>
          </a:p>
        </p:txBody>
      </p:sp>
      <p:sp>
        <p:nvSpPr>
          <p:cNvPr id="8" name="object 4">
            <a:extLst>
              <a:ext uri="{FF2B5EF4-FFF2-40B4-BE49-F238E27FC236}">
                <a16:creationId xmlns:a16="http://schemas.microsoft.com/office/drawing/2014/main" id="{0BA821EA-C82A-E3D7-E1FE-F20AC3B8B54C}"/>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10" name="object 5">
            <a:extLst>
              <a:ext uri="{FF2B5EF4-FFF2-40B4-BE49-F238E27FC236}">
                <a16:creationId xmlns:a16="http://schemas.microsoft.com/office/drawing/2014/main" id="{79EEDA4C-FD98-9937-51E5-2D9CDEA2F82C}"/>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11" name="Diagram 10">
            <a:extLst>
              <a:ext uri="{FF2B5EF4-FFF2-40B4-BE49-F238E27FC236}">
                <a16:creationId xmlns:a16="http://schemas.microsoft.com/office/drawing/2014/main" id="{A972965D-E137-76A3-F871-F7E7AE315344}"/>
              </a:ext>
            </a:extLst>
          </p:cNvPr>
          <p:cNvGraphicFramePr/>
          <p:nvPr>
            <p:extLst>
              <p:ext uri="{D42A27DB-BD31-4B8C-83A1-F6EECF244321}">
                <p14:modId xmlns:p14="http://schemas.microsoft.com/office/powerpoint/2010/main" val="4057005733"/>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15" r:lo="rId16" r:qs="rId17" r:cs="rId18"/>
          </a:graphicData>
        </a:graphic>
      </p:graphicFrame>
    </p:spTree>
    <p:extLst>
      <p:ext uri="{BB962C8B-B14F-4D97-AF65-F5344CB8AC3E}">
        <p14:creationId xmlns:p14="http://schemas.microsoft.com/office/powerpoint/2010/main" val="2683558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AB48D-223D-B455-B898-459F28549CB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0A057BD-6534-085E-A226-3BE7E32257FE}"/>
              </a:ext>
            </a:extLst>
          </p:cNvPr>
          <p:cNvSpPr txBox="1">
            <a:spLocks/>
          </p:cNvSpPr>
          <p:nvPr/>
        </p:nvSpPr>
        <p:spPr>
          <a:xfrm>
            <a:off x="0" y="4525595"/>
            <a:ext cx="8624937" cy="26161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800" dirty="0"/>
          </a:p>
          <a:p>
            <a:pPr marL="12700" marR="5080"/>
            <a:endParaRPr lang="en-US" sz="900" dirty="0"/>
          </a:p>
        </p:txBody>
      </p:sp>
      <p:sp>
        <p:nvSpPr>
          <p:cNvPr id="8" name="object 4">
            <a:extLst>
              <a:ext uri="{FF2B5EF4-FFF2-40B4-BE49-F238E27FC236}">
                <a16:creationId xmlns:a16="http://schemas.microsoft.com/office/drawing/2014/main" id="{82AEBC78-0290-F3F0-A52F-E0B32C4CBC12}"/>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10" name="object 5">
            <a:extLst>
              <a:ext uri="{FF2B5EF4-FFF2-40B4-BE49-F238E27FC236}">
                <a16:creationId xmlns:a16="http://schemas.microsoft.com/office/drawing/2014/main" id="{CF1D5FB9-1902-5A18-95D3-288F0BC9E18C}"/>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11" name="Diagram 10">
            <a:extLst>
              <a:ext uri="{FF2B5EF4-FFF2-40B4-BE49-F238E27FC236}">
                <a16:creationId xmlns:a16="http://schemas.microsoft.com/office/drawing/2014/main" id="{075C1EEB-03B9-30CC-222A-187E4F0E6A63}"/>
              </a:ext>
            </a:extLst>
          </p:cNvPr>
          <p:cNvGraphicFramePr/>
          <p:nvPr>
            <p:extLst>
              <p:ext uri="{D42A27DB-BD31-4B8C-83A1-F6EECF244321}">
                <p14:modId xmlns:p14="http://schemas.microsoft.com/office/powerpoint/2010/main" val="3985821057"/>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Understanding Forward and Backward Propagation in Neural Networks">
            <a:extLst>
              <a:ext uri="{FF2B5EF4-FFF2-40B4-BE49-F238E27FC236}">
                <a16:creationId xmlns:a16="http://schemas.microsoft.com/office/drawing/2014/main" id="{6F9B8A31-E762-D76E-6674-9B58E389E8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146" y="1377399"/>
            <a:ext cx="9144000" cy="3171280"/>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a:extLst>
              <a:ext uri="{FF2B5EF4-FFF2-40B4-BE49-F238E27FC236}">
                <a16:creationId xmlns:a16="http://schemas.microsoft.com/office/drawing/2014/main" id="{32A64E82-2DA1-45EB-6C42-0733EF7B34F6}"/>
              </a:ext>
            </a:extLst>
          </p:cNvPr>
          <p:cNvSpPr txBox="1">
            <a:spLocks/>
          </p:cNvSpPr>
          <p:nvPr/>
        </p:nvSpPr>
        <p:spPr>
          <a:xfrm>
            <a:off x="-1906" y="4337397"/>
            <a:ext cx="8624937" cy="160043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For Further Exploration –</a:t>
            </a:r>
          </a:p>
          <a:p>
            <a:pPr marL="12700" marR="5080"/>
            <a:r>
              <a:rPr lang="en-US" sz="1200" dirty="0">
                <a:hlinkClick r:id="rId8"/>
              </a:rPr>
              <a:t>Forward Propagation in Neural Networks</a:t>
            </a:r>
            <a:endParaRPr lang="en-US" sz="1200" dirty="0"/>
          </a:p>
          <a:p>
            <a:pPr marL="12700" marR="5080"/>
            <a:r>
              <a:rPr lang="en-US" sz="1200" dirty="0">
                <a:hlinkClick r:id="rId9"/>
              </a:rPr>
              <a:t>Activation functions in Neural Networks</a:t>
            </a:r>
            <a:endParaRPr lang="en-US" sz="1200" dirty="0"/>
          </a:p>
          <a:p>
            <a:pPr marL="12700" marR="5080"/>
            <a:r>
              <a:rPr lang="en-US" sz="1200" dirty="0">
                <a:hlinkClick r:id="rId10"/>
              </a:rPr>
              <a:t>Dropout in neural networks: what it is and how it works</a:t>
            </a:r>
            <a:endParaRPr lang="en-US" sz="1200" dirty="0"/>
          </a:p>
          <a:p>
            <a:pPr marL="12700" marR="5080"/>
            <a:r>
              <a:rPr lang="en-US" sz="1200" dirty="0">
                <a:hlinkClick r:id="rId11"/>
              </a:rPr>
              <a:t>Grokking-Deep-Learning</a:t>
            </a:r>
            <a:endParaRPr lang="en-US" sz="1200" dirty="0"/>
          </a:p>
          <a:p>
            <a:pPr marL="12700" marR="5080"/>
            <a:r>
              <a:rPr lang="en-US" sz="1200" dirty="0">
                <a:hlinkClick r:id="rId12"/>
              </a:rPr>
              <a:t>Enhancing-Deep-Learning-with-Bayesian-Inference</a:t>
            </a:r>
            <a:endParaRPr lang="en-US" sz="1200" dirty="0"/>
          </a:p>
          <a:p>
            <a:pPr marL="12700" marR="5080"/>
            <a:r>
              <a:rPr lang="en-IN" sz="1200" dirty="0">
                <a:hlinkClick r:id="rId13"/>
              </a:rPr>
              <a:t>Loss Functions and Optimization Algorithms. Demystified.</a:t>
            </a:r>
            <a:endParaRPr lang="en-US" sz="1200" dirty="0"/>
          </a:p>
          <a:p>
            <a:pPr marL="12700" marR="5080"/>
            <a:r>
              <a:rPr lang="en-US" sz="1200" dirty="0">
                <a:hlinkClick r:id="rId14"/>
              </a:rPr>
              <a:t>Optimizers in Deep Learning</a:t>
            </a:r>
            <a:r>
              <a:rPr lang="en-US" sz="1050" b="0" i="0" dirty="0">
                <a:solidFill>
                  <a:srgbClr val="001D35"/>
                </a:solidFill>
                <a:effectLst/>
                <a:latin typeface="Google Sans"/>
              </a:rPr>
              <a:t> </a:t>
            </a:r>
            <a:endParaRPr lang="en-US" sz="2400" kern="0" spc="-80" dirty="0">
              <a:solidFill>
                <a:schemeClr val="accent2"/>
              </a:solidFill>
            </a:endParaRPr>
          </a:p>
        </p:txBody>
      </p:sp>
    </p:spTree>
    <p:extLst>
      <p:ext uri="{BB962C8B-B14F-4D97-AF65-F5344CB8AC3E}">
        <p14:creationId xmlns:p14="http://schemas.microsoft.com/office/powerpoint/2010/main" val="2403488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8DE141-86B1-112C-268F-21F2273C39C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0574F5A-5CE5-EFD0-77F7-5804DE036312}"/>
              </a:ext>
            </a:extLst>
          </p:cNvPr>
          <p:cNvSpPr txBox="1">
            <a:spLocks/>
          </p:cNvSpPr>
          <p:nvPr/>
        </p:nvSpPr>
        <p:spPr>
          <a:xfrm>
            <a:off x="0" y="4525595"/>
            <a:ext cx="8624937" cy="26161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800" dirty="0"/>
          </a:p>
          <a:p>
            <a:pPr marL="12700" marR="5080"/>
            <a:endParaRPr lang="en-US" sz="900" dirty="0"/>
          </a:p>
        </p:txBody>
      </p:sp>
      <p:sp>
        <p:nvSpPr>
          <p:cNvPr id="8" name="object 4">
            <a:extLst>
              <a:ext uri="{FF2B5EF4-FFF2-40B4-BE49-F238E27FC236}">
                <a16:creationId xmlns:a16="http://schemas.microsoft.com/office/drawing/2014/main" id="{5D1D3C92-893D-8C5B-C775-C67D090C74CA}"/>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10" name="object 5">
            <a:extLst>
              <a:ext uri="{FF2B5EF4-FFF2-40B4-BE49-F238E27FC236}">
                <a16:creationId xmlns:a16="http://schemas.microsoft.com/office/drawing/2014/main" id="{84DFCE7A-0F42-9CBD-595D-56B2FABF94BE}"/>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11" name="Diagram 10">
            <a:extLst>
              <a:ext uri="{FF2B5EF4-FFF2-40B4-BE49-F238E27FC236}">
                <a16:creationId xmlns:a16="http://schemas.microsoft.com/office/drawing/2014/main" id="{02192CED-BCB0-5D6C-7665-AEBC912339B7}"/>
              </a:ext>
            </a:extLst>
          </p:cNvPr>
          <p:cNvGraphicFramePr/>
          <p:nvPr>
            <p:extLst>
              <p:ext uri="{D42A27DB-BD31-4B8C-83A1-F6EECF244321}">
                <p14:modId xmlns:p14="http://schemas.microsoft.com/office/powerpoint/2010/main" val="2435165467"/>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B6433BD8-E2AD-219A-E79D-0E81E840BF58}"/>
              </a:ext>
            </a:extLst>
          </p:cNvPr>
          <p:cNvSpPr txBox="1">
            <a:spLocks/>
          </p:cNvSpPr>
          <p:nvPr/>
        </p:nvSpPr>
        <p:spPr>
          <a:xfrm>
            <a:off x="0" y="4761864"/>
            <a:ext cx="8624937" cy="123110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For Further Exploration –</a:t>
            </a:r>
          </a:p>
          <a:p>
            <a:pPr marL="12700" marR="5080"/>
            <a:r>
              <a:rPr lang="en-IN" sz="1500" dirty="0">
                <a:hlinkClick r:id="rId7"/>
              </a:rPr>
              <a:t>Generative models vs Discriminative models for Deep Learning.</a:t>
            </a:r>
            <a:endParaRPr lang="en-IN" sz="1500" dirty="0"/>
          </a:p>
          <a:p>
            <a:pPr marL="12700" marR="5080"/>
            <a:r>
              <a:rPr lang="en-US" sz="1500" dirty="0">
                <a:hlinkClick r:id="rId8"/>
              </a:rPr>
              <a:t>Decoding Generative and Discriminative Models</a:t>
            </a:r>
            <a:endParaRPr lang="en-US" sz="1500" kern="0" spc="-220" dirty="0">
              <a:solidFill>
                <a:schemeClr val="accent2"/>
              </a:solidFill>
            </a:endParaRPr>
          </a:p>
          <a:p>
            <a:pPr marL="12700" marR="5080"/>
            <a:r>
              <a:rPr lang="en-US" sz="1500" dirty="0">
                <a:hlinkClick r:id="rId9"/>
              </a:rPr>
              <a:t>8 Deep Learning Architectures Data Scientists Must Master</a:t>
            </a:r>
            <a:endParaRPr lang="en-US" sz="1500" dirty="0"/>
          </a:p>
          <a:p>
            <a:pPr marL="12700" marR="5080"/>
            <a:r>
              <a:rPr lang="en-US" sz="1500" dirty="0">
                <a:hlinkClick r:id="rId10"/>
              </a:rPr>
              <a:t>Deep learning architectures</a:t>
            </a:r>
            <a:endParaRPr lang="en-US" sz="1500" dirty="0"/>
          </a:p>
        </p:txBody>
      </p:sp>
      <p:pic>
        <p:nvPicPr>
          <p:cNvPr id="2050" name="Picture 2" descr="Classification of deep learning architecture">
            <a:extLst>
              <a:ext uri="{FF2B5EF4-FFF2-40B4-BE49-F238E27FC236}">
                <a16:creationId xmlns:a16="http://schemas.microsoft.com/office/drawing/2014/main" id="{65FDCD4B-6BD9-120A-3844-D71922295FC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6200" y="1377398"/>
            <a:ext cx="8839200" cy="3343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9678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BA129-0A91-E233-777A-13831AA107D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8E76A22-BDE7-717F-5B1B-A535D22AC883}"/>
              </a:ext>
            </a:extLst>
          </p:cNvPr>
          <p:cNvSpPr txBox="1">
            <a:spLocks/>
          </p:cNvSpPr>
          <p:nvPr/>
        </p:nvSpPr>
        <p:spPr>
          <a:xfrm>
            <a:off x="0" y="4525595"/>
            <a:ext cx="8624937" cy="26161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800" dirty="0"/>
          </a:p>
          <a:p>
            <a:pPr marL="12700" marR="5080"/>
            <a:endParaRPr lang="en-US" sz="900" dirty="0"/>
          </a:p>
        </p:txBody>
      </p:sp>
      <p:sp>
        <p:nvSpPr>
          <p:cNvPr id="8" name="object 4">
            <a:extLst>
              <a:ext uri="{FF2B5EF4-FFF2-40B4-BE49-F238E27FC236}">
                <a16:creationId xmlns:a16="http://schemas.microsoft.com/office/drawing/2014/main" id="{C074A208-5DFF-1B68-A5CF-3434157325B1}"/>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10" name="object 5">
            <a:extLst>
              <a:ext uri="{FF2B5EF4-FFF2-40B4-BE49-F238E27FC236}">
                <a16:creationId xmlns:a16="http://schemas.microsoft.com/office/drawing/2014/main" id="{03BA4407-C0F7-723D-E846-457FD90CA09F}"/>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11" name="Diagram 10">
            <a:extLst>
              <a:ext uri="{FF2B5EF4-FFF2-40B4-BE49-F238E27FC236}">
                <a16:creationId xmlns:a16="http://schemas.microsoft.com/office/drawing/2014/main" id="{ED4DAF07-BE9D-06E6-AE5F-351EC09B4912}"/>
              </a:ext>
            </a:extLst>
          </p:cNvPr>
          <p:cNvGraphicFramePr/>
          <p:nvPr>
            <p:extLst>
              <p:ext uri="{D42A27DB-BD31-4B8C-83A1-F6EECF244321}">
                <p14:modId xmlns:p14="http://schemas.microsoft.com/office/powerpoint/2010/main" val="20084923"/>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4D39B1AE-5AFE-B762-A04F-6068ACC6342A}"/>
              </a:ext>
            </a:extLst>
          </p:cNvPr>
          <p:cNvSpPr txBox="1">
            <a:spLocks/>
          </p:cNvSpPr>
          <p:nvPr/>
        </p:nvSpPr>
        <p:spPr>
          <a:xfrm>
            <a:off x="0" y="5174159"/>
            <a:ext cx="8624937" cy="76944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For Further Exploration –</a:t>
            </a:r>
          </a:p>
          <a:p>
            <a:pPr marL="12700" marR="5080"/>
            <a:r>
              <a:rPr lang="en-US" sz="1500" dirty="0">
                <a:hlinkClick r:id="rId7"/>
              </a:rPr>
              <a:t>Intuitive Guide to Convolution</a:t>
            </a:r>
            <a:endParaRPr lang="en-US" sz="1500" dirty="0"/>
          </a:p>
          <a:p>
            <a:pPr marL="12700" marR="5080"/>
            <a:r>
              <a:rPr lang="en-US" sz="1500" dirty="0">
                <a:hlinkClick r:id="rId8"/>
              </a:rPr>
              <a:t>Different Types of CNN Architectures</a:t>
            </a:r>
            <a:endParaRPr lang="en-US" sz="1500" dirty="0"/>
          </a:p>
        </p:txBody>
      </p:sp>
      <p:pic>
        <p:nvPicPr>
          <p:cNvPr id="9" name="Picture 8">
            <a:extLst>
              <a:ext uri="{FF2B5EF4-FFF2-40B4-BE49-F238E27FC236}">
                <a16:creationId xmlns:a16="http://schemas.microsoft.com/office/drawing/2014/main" id="{D2EE6CD6-5951-C080-B781-61E9EF304AEC}"/>
              </a:ext>
            </a:extLst>
          </p:cNvPr>
          <p:cNvPicPr>
            <a:picLocks noChangeAspect="1"/>
          </p:cNvPicPr>
          <p:nvPr/>
        </p:nvPicPr>
        <p:blipFill>
          <a:blip r:embed="rId9"/>
          <a:stretch>
            <a:fillRect/>
          </a:stretch>
        </p:blipFill>
        <p:spPr>
          <a:xfrm>
            <a:off x="0" y="1357919"/>
            <a:ext cx="9144000" cy="3747481"/>
          </a:xfrm>
          <a:prstGeom prst="rect">
            <a:avLst/>
          </a:prstGeom>
        </p:spPr>
      </p:pic>
    </p:spTree>
    <p:extLst>
      <p:ext uri="{BB962C8B-B14F-4D97-AF65-F5344CB8AC3E}">
        <p14:creationId xmlns:p14="http://schemas.microsoft.com/office/powerpoint/2010/main" val="1796913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A2536-3A81-5567-FCEE-3A58312518C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FDFFB32-CD38-9721-2A33-69AA8816DFCF}"/>
              </a:ext>
            </a:extLst>
          </p:cNvPr>
          <p:cNvSpPr txBox="1">
            <a:spLocks/>
          </p:cNvSpPr>
          <p:nvPr/>
        </p:nvSpPr>
        <p:spPr>
          <a:xfrm>
            <a:off x="0" y="4525595"/>
            <a:ext cx="8624937" cy="26161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800" dirty="0"/>
          </a:p>
          <a:p>
            <a:pPr marL="12700" marR="5080"/>
            <a:endParaRPr lang="en-US" sz="900" dirty="0"/>
          </a:p>
        </p:txBody>
      </p:sp>
      <p:sp>
        <p:nvSpPr>
          <p:cNvPr id="8" name="object 4">
            <a:extLst>
              <a:ext uri="{FF2B5EF4-FFF2-40B4-BE49-F238E27FC236}">
                <a16:creationId xmlns:a16="http://schemas.microsoft.com/office/drawing/2014/main" id="{E8031D86-1655-8B66-A15E-A9A8A8341AF8}"/>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10" name="object 5">
            <a:extLst>
              <a:ext uri="{FF2B5EF4-FFF2-40B4-BE49-F238E27FC236}">
                <a16:creationId xmlns:a16="http://schemas.microsoft.com/office/drawing/2014/main" id="{8AFAF872-4D3C-255B-8890-8A1EA86EAEF0}"/>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11" name="Diagram 10">
            <a:extLst>
              <a:ext uri="{FF2B5EF4-FFF2-40B4-BE49-F238E27FC236}">
                <a16:creationId xmlns:a16="http://schemas.microsoft.com/office/drawing/2014/main" id="{5C2828BC-0383-2053-8E19-D3F981A84DF5}"/>
              </a:ext>
            </a:extLst>
          </p:cNvPr>
          <p:cNvGraphicFramePr/>
          <p:nvPr>
            <p:extLst>
              <p:ext uri="{D42A27DB-BD31-4B8C-83A1-F6EECF244321}">
                <p14:modId xmlns:p14="http://schemas.microsoft.com/office/powerpoint/2010/main" val="2175914916"/>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49CEEB38-5C9C-2025-ACD6-BCA480A44AB9}"/>
              </a:ext>
            </a:extLst>
          </p:cNvPr>
          <p:cNvSpPr txBox="1">
            <a:spLocks/>
          </p:cNvSpPr>
          <p:nvPr/>
        </p:nvSpPr>
        <p:spPr>
          <a:xfrm>
            <a:off x="41725" y="4274316"/>
            <a:ext cx="8624937" cy="169277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For Further Exploration –</a:t>
            </a:r>
          </a:p>
          <a:p>
            <a:pPr marL="12700" marR="5080"/>
            <a:r>
              <a:rPr lang="en-US" sz="1500" dirty="0">
                <a:hlinkClick r:id="rId7"/>
              </a:rPr>
              <a:t>The intuition behind recurrent neural networks</a:t>
            </a:r>
            <a:endParaRPr lang="en-US" sz="1500" dirty="0"/>
          </a:p>
          <a:p>
            <a:pPr marL="12700" marR="5080"/>
            <a:r>
              <a:rPr lang="en-IN" sz="1500" dirty="0">
                <a:hlinkClick r:id="rId8"/>
              </a:rPr>
              <a:t>Sequence Models &amp; Recurrent Neural Networks (RNNs)</a:t>
            </a:r>
            <a:endParaRPr lang="en-IN" sz="1500" dirty="0"/>
          </a:p>
          <a:p>
            <a:pPr marL="12700" marR="5080"/>
            <a:r>
              <a:rPr lang="en-US" sz="1500" dirty="0">
                <a:hlinkClick r:id="rId9"/>
              </a:rPr>
              <a:t>RNN vs LSTM vs GRU</a:t>
            </a:r>
            <a:endParaRPr lang="en-US" sz="1500" dirty="0"/>
          </a:p>
          <a:p>
            <a:pPr marL="12700" marR="5080"/>
            <a:r>
              <a:rPr lang="en-US" sz="1500" dirty="0">
                <a:hlinkClick r:id="rId10"/>
              </a:rPr>
              <a:t>Encoders-Decoders, Sequence to Sequence Architecture.</a:t>
            </a:r>
            <a:endParaRPr lang="en-US" sz="1500" dirty="0"/>
          </a:p>
          <a:p>
            <a:pPr marL="12700" marR="5080"/>
            <a:r>
              <a:rPr lang="en-IN" sz="1500" dirty="0">
                <a:hlinkClick r:id="rId11"/>
              </a:rPr>
              <a:t>Recurrent Neural Networks (RNNs): Challenges and Limitations</a:t>
            </a:r>
            <a:endParaRPr lang="en-IN" sz="1500" dirty="0"/>
          </a:p>
          <a:p>
            <a:pPr marL="12700" marR="5080"/>
            <a:r>
              <a:rPr lang="en-US" sz="1500" dirty="0">
                <a:hlinkClick r:id="rId12"/>
              </a:rPr>
              <a:t>ML For Sequential Data</a:t>
            </a:r>
            <a:endParaRPr lang="en-US" sz="1500" dirty="0"/>
          </a:p>
        </p:txBody>
      </p:sp>
      <p:pic>
        <p:nvPicPr>
          <p:cNvPr id="5" name="Picture 4" descr="A diagram of a block diagram&#10;&#10;AI-generated content may be incorrect.">
            <a:extLst>
              <a:ext uri="{FF2B5EF4-FFF2-40B4-BE49-F238E27FC236}">
                <a16:creationId xmlns:a16="http://schemas.microsoft.com/office/drawing/2014/main" id="{70AA9510-2BE3-19D7-50DE-DAE8B885B839}"/>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7626" y="1335952"/>
            <a:ext cx="8915399" cy="2950046"/>
          </a:xfrm>
          <a:prstGeom prst="rect">
            <a:avLst/>
          </a:prstGeom>
        </p:spPr>
      </p:pic>
    </p:spTree>
    <p:extLst>
      <p:ext uri="{BB962C8B-B14F-4D97-AF65-F5344CB8AC3E}">
        <p14:creationId xmlns:p14="http://schemas.microsoft.com/office/powerpoint/2010/main" val="2997711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F912B-D266-00E2-8313-E4D56D3D867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9AEDF48-199E-D045-37BA-76810D76FE5E}"/>
              </a:ext>
            </a:extLst>
          </p:cNvPr>
          <p:cNvSpPr txBox="1">
            <a:spLocks/>
          </p:cNvSpPr>
          <p:nvPr/>
        </p:nvSpPr>
        <p:spPr>
          <a:xfrm>
            <a:off x="0" y="4525595"/>
            <a:ext cx="8624937" cy="26161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800" dirty="0"/>
          </a:p>
          <a:p>
            <a:pPr marL="12700" marR="5080"/>
            <a:endParaRPr lang="en-US" sz="900" dirty="0"/>
          </a:p>
        </p:txBody>
      </p:sp>
      <p:sp>
        <p:nvSpPr>
          <p:cNvPr id="8" name="object 4">
            <a:extLst>
              <a:ext uri="{FF2B5EF4-FFF2-40B4-BE49-F238E27FC236}">
                <a16:creationId xmlns:a16="http://schemas.microsoft.com/office/drawing/2014/main" id="{2BCD6F9B-411B-754D-5E49-43CF829F3E77}"/>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10" name="object 5">
            <a:extLst>
              <a:ext uri="{FF2B5EF4-FFF2-40B4-BE49-F238E27FC236}">
                <a16:creationId xmlns:a16="http://schemas.microsoft.com/office/drawing/2014/main" id="{4F0E5189-D12C-E64A-25A0-7A77D58846B9}"/>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11" name="Diagram 10">
            <a:extLst>
              <a:ext uri="{FF2B5EF4-FFF2-40B4-BE49-F238E27FC236}">
                <a16:creationId xmlns:a16="http://schemas.microsoft.com/office/drawing/2014/main" id="{5340D7DE-BC31-C95B-437C-0031A9D8F8F7}"/>
              </a:ext>
            </a:extLst>
          </p:cNvPr>
          <p:cNvGraphicFramePr/>
          <p:nvPr>
            <p:extLst>
              <p:ext uri="{D42A27DB-BD31-4B8C-83A1-F6EECF244321}">
                <p14:modId xmlns:p14="http://schemas.microsoft.com/office/powerpoint/2010/main" val="492361268"/>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DC04787E-D344-EDE9-1215-6ACFEF2CB44B}"/>
              </a:ext>
            </a:extLst>
          </p:cNvPr>
          <p:cNvSpPr txBox="1">
            <a:spLocks/>
          </p:cNvSpPr>
          <p:nvPr/>
        </p:nvSpPr>
        <p:spPr>
          <a:xfrm>
            <a:off x="0" y="965753"/>
            <a:ext cx="8624937" cy="487825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2000" kern="0" spc="-220" dirty="0">
              <a:solidFill>
                <a:schemeClr val="accent2"/>
              </a:solidFill>
            </a:endParaRPr>
          </a:p>
          <a:p>
            <a:pPr marL="12700" marR="5080"/>
            <a:r>
              <a:rPr lang="en-US" sz="1650" kern="0" spc="-220" dirty="0">
                <a:solidFill>
                  <a:schemeClr val="accent6"/>
                </a:solidFill>
              </a:rPr>
              <a:t>For an intuitive understanding of Word2Vec &amp; Embeddings in general refer </a:t>
            </a:r>
            <a:r>
              <a:rPr lang="en-IN" sz="1650" dirty="0">
                <a:hlinkClick r:id="rId7"/>
              </a:rPr>
              <a:t>Word Embeddings and Word2Vec Clearly Explained</a:t>
            </a:r>
            <a:r>
              <a:rPr lang="en-IN" sz="1650" kern="0" spc="-220" dirty="0">
                <a:solidFill>
                  <a:schemeClr val="accent6"/>
                </a:solidFill>
              </a:rPr>
              <a:t>. Basically here</a:t>
            </a:r>
            <a:r>
              <a:rPr lang="en-US" sz="1650" kern="0" spc="-220" dirty="0">
                <a:solidFill>
                  <a:schemeClr val="accent6"/>
                </a:solidFill>
              </a:rPr>
              <a:t> neural networks is used to convert the unstructured data to embeddings(vectors/numbers). word2vec was the 1st embedding developed to convert a word into embedding. Basically, if there is some text like “I have invested in the Microsoft stock” then each word will be represented as some embedding(vector) in the vector space. And if I get the words “banking” or “finance” from some other texts corpora and convert them into vectors </a:t>
            </a:r>
            <a:r>
              <a:rPr lang="en-US" sz="1650" kern="0" spc="-220" dirty="0" err="1">
                <a:solidFill>
                  <a:schemeClr val="accent6"/>
                </a:solidFill>
              </a:rPr>
              <a:t>alongwith</a:t>
            </a:r>
            <a:r>
              <a:rPr lang="en-US" sz="1650" kern="0" spc="-220" dirty="0">
                <a:solidFill>
                  <a:schemeClr val="accent6"/>
                </a:solidFill>
              </a:rPr>
              <a:t> the aforementioned text then in the vector space the words viz. invest(base word for invested), bank(base word for banking) &amp; finance will be somewhere nearby since in the world-wide text corpus bank, invest, finance are contextually somewhat related/similar. Also embeddings(matrices) formed are low dimensional matrices(implicitly applies dimensionality reduction). </a:t>
            </a:r>
          </a:p>
          <a:p>
            <a:pPr marL="12700" marR="5080"/>
            <a:r>
              <a:rPr lang="en-US" sz="1650" kern="0" spc="-220" dirty="0">
                <a:solidFill>
                  <a:schemeClr val="accent6"/>
                </a:solidFill>
              </a:rPr>
              <a:t>So we see 2 benefits of using Embeddings – </a:t>
            </a:r>
          </a:p>
          <a:p>
            <a:pPr marL="12700" marR="5080"/>
            <a:r>
              <a:rPr lang="en-US" sz="1650" kern="0" spc="-220" dirty="0">
                <a:solidFill>
                  <a:schemeClr val="accent6"/>
                </a:solidFill>
              </a:rPr>
              <a:t>a) The matrices formed are low dimensional dense matrices &amp; so occupies less space. </a:t>
            </a:r>
          </a:p>
          <a:p>
            <a:pPr marL="12700" marR="5080"/>
            <a:r>
              <a:rPr lang="en-US" sz="1650" kern="0" spc="-220" dirty="0">
                <a:solidFill>
                  <a:schemeClr val="accent6"/>
                </a:solidFill>
              </a:rPr>
              <a:t>b) The matrices carries semantics &amp; so the words like invest, bank &amp; finance are nearby in the vector space</a:t>
            </a:r>
            <a:r>
              <a:rPr lang="en-US" sz="1650" b="0" i="0" dirty="0">
                <a:solidFill>
                  <a:srgbClr val="1F2328"/>
                </a:solidFill>
                <a:effectLst/>
                <a:latin typeface="-apple-system"/>
              </a:rPr>
              <a:t>.</a:t>
            </a:r>
          </a:p>
          <a:p>
            <a:pPr marL="12700" marR="5080"/>
            <a:r>
              <a:rPr lang="en-US" sz="1650" kern="0" spc="-220" dirty="0">
                <a:solidFill>
                  <a:schemeClr val="accent6"/>
                </a:solidFill>
              </a:rPr>
              <a:t>Now similar to words, we can have Embeddings for sentences &amp; documents using a technique called Semantic </a:t>
            </a:r>
            <a:r>
              <a:rPr lang="en-US" sz="1650" kern="0" spc="-220" dirty="0" err="1">
                <a:solidFill>
                  <a:schemeClr val="accent6"/>
                </a:solidFill>
              </a:rPr>
              <a:t>Composition.And</a:t>
            </a:r>
            <a:r>
              <a:rPr lang="en-US" sz="1650" kern="0" spc="-220" dirty="0">
                <a:solidFill>
                  <a:schemeClr val="accent6"/>
                </a:solidFill>
              </a:rPr>
              <a:t> similar to Embeddings for text we can have Embeddings for sections of an image, a whole image or a whole video or some time-series sequence data or edges/nodes of a graph(or a whole graph itself) &amp; other types of unstructured data as well &amp; then even sky is not the limit.</a:t>
            </a:r>
          </a:p>
        </p:txBody>
      </p:sp>
    </p:spTree>
    <p:extLst>
      <p:ext uri="{BB962C8B-B14F-4D97-AF65-F5344CB8AC3E}">
        <p14:creationId xmlns:p14="http://schemas.microsoft.com/office/powerpoint/2010/main" val="2844266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6704D-57FA-2719-8C61-D0533CE85E3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772B9B6-2EF5-512A-B810-817C366CF202}"/>
              </a:ext>
            </a:extLst>
          </p:cNvPr>
          <p:cNvSpPr txBox="1">
            <a:spLocks/>
          </p:cNvSpPr>
          <p:nvPr/>
        </p:nvSpPr>
        <p:spPr>
          <a:xfrm>
            <a:off x="0" y="4525595"/>
            <a:ext cx="8624937" cy="26161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800" dirty="0"/>
          </a:p>
          <a:p>
            <a:pPr marL="12700" marR="5080"/>
            <a:endParaRPr lang="en-US" sz="900" dirty="0"/>
          </a:p>
        </p:txBody>
      </p:sp>
      <p:sp>
        <p:nvSpPr>
          <p:cNvPr id="8" name="object 4">
            <a:extLst>
              <a:ext uri="{FF2B5EF4-FFF2-40B4-BE49-F238E27FC236}">
                <a16:creationId xmlns:a16="http://schemas.microsoft.com/office/drawing/2014/main" id="{0EBA8231-46C0-300D-71B0-7DC63F608398}"/>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10" name="object 5">
            <a:extLst>
              <a:ext uri="{FF2B5EF4-FFF2-40B4-BE49-F238E27FC236}">
                <a16:creationId xmlns:a16="http://schemas.microsoft.com/office/drawing/2014/main" id="{7023C428-7FCE-0A0F-C5DE-243D4847E270}"/>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11" name="Diagram 10">
            <a:extLst>
              <a:ext uri="{FF2B5EF4-FFF2-40B4-BE49-F238E27FC236}">
                <a16:creationId xmlns:a16="http://schemas.microsoft.com/office/drawing/2014/main" id="{9952F475-2029-DD7E-9A24-F3BFC1625230}"/>
              </a:ext>
            </a:extLst>
          </p:cNvPr>
          <p:cNvGraphicFramePr/>
          <p:nvPr>
            <p:extLst>
              <p:ext uri="{D42A27DB-BD31-4B8C-83A1-F6EECF244321}">
                <p14:modId xmlns:p14="http://schemas.microsoft.com/office/powerpoint/2010/main" val="1765352957"/>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86A34C13-0468-E551-6586-3EE69528668B}"/>
              </a:ext>
            </a:extLst>
          </p:cNvPr>
          <p:cNvSpPr txBox="1">
            <a:spLocks/>
          </p:cNvSpPr>
          <p:nvPr/>
        </p:nvSpPr>
        <p:spPr>
          <a:xfrm>
            <a:off x="76201" y="996482"/>
            <a:ext cx="8624937" cy="483209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2000" kern="0" spc="-220" dirty="0">
              <a:solidFill>
                <a:schemeClr val="accent2"/>
              </a:solidFill>
            </a:endParaRPr>
          </a:p>
          <a:p>
            <a:pPr marL="12700" marR="5080"/>
            <a:r>
              <a:rPr lang="en-US" sz="1400" kern="0" spc="-220" dirty="0">
                <a:solidFill>
                  <a:schemeClr val="accent6"/>
                </a:solidFill>
              </a:rPr>
              <a:t>In Enterprise search there are mainly 2 ways to search data – </a:t>
            </a:r>
          </a:p>
          <a:p>
            <a:pPr marL="12700" marR="5080"/>
            <a:r>
              <a:rPr lang="en-US" sz="1400" kern="0" spc="-220" dirty="0">
                <a:solidFill>
                  <a:schemeClr val="accent6"/>
                </a:solidFill>
              </a:rPr>
              <a:t>a)Using DB columns value wherein we search for some DB column values using </a:t>
            </a:r>
            <a:r>
              <a:rPr lang="en-US" sz="1400" kern="0" spc="-220" dirty="0" err="1">
                <a:solidFill>
                  <a:schemeClr val="accent6"/>
                </a:solidFill>
              </a:rPr>
              <a:t>Sql</a:t>
            </a:r>
            <a:r>
              <a:rPr lang="en-US" sz="1400" kern="0" spc="-220" dirty="0">
                <a:solidFill>
                  <a:schemeClr val="accent6"/>
                </a:solidFill>
              </a:rPr>
              <a:t> &amp; where clause with proper indexing applied to the columns mentioned in the where clause. </a:t>
            </a:r>
          </a:p>
          <a:p>
            <a:pPr marL="12700" marR="5080"/>
            <a:r>
              <a:rPr lang="en-US" sz="1400" kern="0" spc="-220" dirty="0">
                <a:solidFill>
                  <a:schemeClr val="accent6"/>
                </a:solidFill>
              </a:rPr>
              <a:t>b) Free Text search - say there is some text in some DB column “I invested in Microsoft stock” &amp; here there can be 2 requirements- </a:t>
            </a:r>
          </a:p>
          <a:p>
            <a:pPr marL="12700" marR="5080"/>
            <a:r>
              <a:rPr lang="en-US" sz="1400" kern="0" spc="-220" dirty="0" err="1">
                <a:solidFill>
                  <a:schemeClr val="accent6"/>
                </a:solidFill>
              </a:rPr>
              <a:t>i</a:t>
            </a:r>
            <a:r>
              <a:rPr lang="en-US" sz="1400" kern="0" spc="-220" dirty="0">
                <a:solidFill>
                  <a:schemeClr val="accent6"/>
                </a:solidFill>
              </a:rPr>
              <a:t>) return this column text if the user searches for “invest” or “invested”. That’s normal free text search done by tools like Apache </a:t>
            </a:r>
            <a:r>
              <a:rPr lang="en-US" sz="1400" kern="0" spc="-220" dirty="0" err="1">
                <a:solidFill>
                  <a:schemeClr val="accent6"/>
                </a:solidFill>
              </a:rPr>
              <a:t>Solr</a:t>
            </a:r>
            <a:r>
              <a:rPr lang="en-US" sz="1400" kern="0" spc="-220" dirty="0">
                <a:solidFill>
                  <a:schemeClr val="accent6"/>
                </a:solidFill>
              </a:rPr>
              <a:t>, </a:t>
            </a:r>
            <a:r>
              <a:rPr lang="en-US" sz="1400" kern="0" spc="-220" dirty="0" err="1">
                <a:solidFill>
                  <a:schemeClr val="accent6"/>
                </a:solidFill>
              </a:rPr>
              <a:t>ElasticSearch</a:t>
            </a:r>
            <a:r>
              <a:rPr lang="en-US" sz="1400" kern="0" spc="-220" dirty="0">
                <a:solidFill>
                  <a:schemeClr val="accent6"/>
                </a:solidFill>
              </a:rPr>
              <a:t> or OpenSearch(all these tools mostly uses the concept of inverted index). Most of these tools use (partial) exact match based search. </a:t>
            </a:r>
          </a:p>
          <a:p>
            <a:pPr marL="12700" marR="5080"/>
            <a:r>
              <a:rPr lang="en-US" sz="1400" kern="0" spc="-220" dirty="0">
                <a:solidFill>
                  <a:schemeClr val="accent6"/>
                </a:solidFill>
              </a:rPr>
              <a:t>ii) return this column text if the user searches bank or finance since these words are somewhat related to the word invest in the global text corpora. That’s Semantic Search &amp; for that we need Embeddings(for Semantic match). </a:t>
            </a:r>
          </a:p>
          <a:p>
            <a:pPr marL="12700" marR="5080"/>
            <a:r>
              <a:rPr lang="en-US" sz="1400" kern="0" spc="-220" dirty="0">
                <a:solidFill>
                  <a:schemeClr val="accent6"/>
                </a:solidFill>
              </a:rPr>
              <a:t>But why do we need Vector DBs? - that’s to store the vector space &amp; the associated embeddings in the most optimal way (for later usage as part of search query). So what’s the whole Embeddings &amp; Vector DBs based search process like – </a:t>
            </a:r>
          </a:p>
          <a:p>
            <a:pPr marL="12700" marR="5080"/>
            <a:r>
              <a:rPr lang="en-US" sz="1400" kern="0" spc="-220" dirty="0">
                <a:solidFill>
                  <a:schemeClr val="accent6"/>
                </a:solidFill>
              </a:rPr>
              <a:t>a) via some offline process convert the text corpora into word/sentence Embeddings &amp; document Embeddings &amp; store the vector space &amp; associated Embeddings in the Vector </a:t>
            </a:r>
            <a:r>
              <a:rPr lang="en-US" sz="1400" kern="0" spc="-220" dirty="0" err="1">
                <a:solidFill>
                  <a:schemeClr val="accent6"/>
                </a:solidFill>
              </a:rPr>
              <a:t>DBs.</a:t>
            </a:r>
            <a:r>
              <a:rPr lang="en-US" sz="1400" kern="0" spc="-220" dirty="0">
                <a:solidFill>
                  <a:schemeClr val="accent6"/>
                </a:solidFill>
              </a:rPr>
              <a:t> </a:t>
            </a:r>
          </a:p>
          <a:p>
            <a:pPr marL="12700" marR="5080"/>
            <a:r>
              <a:rPr lang="en-US" sz="1400" kern="0" spc="-220" dirty="0">
                <a:solidFill>
                  <a:schemeClr val="accent6"/>
                </a:solidFill>
              </a:rPr>
              <a:t>b) When the user searches for some word/sentence, convert it into word/sentence embedding &amp; then check in the documents embeddings, which word/sentence Embeddings are near-by, using vector distance formulas like Euclidean Distance or Cosine Distance or Manhattan Distance &amp; then return those documents as search results. </a:t>
            </a:r>
          </a:p>
          <a:p>
            <a:pPr marL="12700" marR="5080"/>
            <a:r>
              <a:rPr lang="en-US" sz="1400" kern="0" spc="-220" dirty="0">
                <a:solidFill>
                  <a:schemeClr val="accent6"/>
                </a:solidFill>
              </a:rPr>
              <a:t>Similar to free text search, Embeddings &amp; Vector DBs can be used for sections of image search or a whole image search or a video search or for searching all videos which contains some image or even multi-modal search &amp; many more similar search apps. For an intuitive article on Free Text Search using Embeddings refer </a:t>
            </a:r>
            <a:r>
              <a:rPr lang="en-US" sz="1400" dirty="0">
                <a:hlinkClick r:id="rId7"/>
              </a:rPr>
              <a:t> How to build a search engine with word embeddings</a:t>
            </a:r>
            <a:r>
              <a:rPr lang="en-US" sz="1400" kern="0" spc="-220" dirty="0">
                <a:solidFill>
                  <a:schemeClr val="accent6"/>
                </a:solidFill>
              </a:rPr>
              <a:t> An article relating to Advanced(&amp; much faster) way to do search using both Graph &amp; Vector DBs is explained in  </a:t>
            </a:r>
            <a:r>
              <a:rPr lang="en-IN" sz="1400" dirty="0">
                <a:hlinkClick r:id="rId8"/>
              </a:rPr>
              <a:t>This LinkedIn Post</a:t>
            </a:r>
            <a:endParaRPr lang="en-US" sz="1400" kern="0" spc="-220" dirty="0">
              <a:solidFill>
                <a:schemeClr val="accent6"/>
              </a:solidFill>
            </a:endParaRPr>
          </a:p>
        </p:txBody>
      </p:sp>
    </p:spTree>
    <p:extLst>
      <p:ext uri="{BB962C8B-B14F-4D97-AF65-F5344CB8AC3E}">
        <p14:creationId xmlns:p14="http://schemas.microsoft.com/office/powerpoint/2010/main" val="1059705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A16A3C-C4B4-22AD-A223-BC57AAC9129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76BE2E9-0436-0C16-76BE-2145957CC7D7}"/>
              </a:ext>
            </a:extLst>
          </p:cNvPr>
          <p:cNvSpPr txBox="1">
            <a:spLocks/>
          </p:cNvSpPr>
          <p:nvPr/>
        </p:nvSpPr>
        <p:spPr>
          <a:xfrm>
            <a:off x="0" y="4525595"/>
            <a:ext cx="8624937" cy="26161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800" dirty="0"/>
          </a:p>
          <a:p>
            <a:pPr marL="12700" marR="5080"/>
            <a:endParaRPr lang="en-US" sz="900" dirty="0"/>
          </a:p>
        </p:txBody>
      </p:sp>
      <p:sp>
        <p:nvSpPr>
          <p:cNvPr id="8" name="object 4">
            <a:extLst>
              <a:ext uri="{FF2B5EF4-FFF2-40B4-BE49-F238E27FC236}">
                <a16:creationId xmlns:a16="http://schemas.microsoft.com/office/drawing/2014/main" id="{EF5C1CB3-724C-D039-8B01-3CEC157CBFF2}"/>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10" name="object 5">
            <a:extLst>
              <a:ext uri="{FF2B5EF4-FFF2-40B4-BE49-F238E27FC236}">
                <a16:creationId xmlns:a16="http://schemas.microsoft.com/office/drawing/2014/main" id="{A04EA84E-AA55-889C-6164-B92A502EF3AD}"/>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11" name="Diagram 10">
            <a:extLst>
              <a:ext uri="{FF2B5EF4-FFF2-40B4-BE49-F238E27FC236}">
                <a16:creationId xmlns:a16="http://schemas.microsoft.com/office/drawing/2014/main" id="{1D0A6830-A54F-6BEA-67E1-9859BB6E4B26}"/>
              </a:ext>
            </a:extLst>
          </p:cNvPr>
          <p:cNvGraphicFramePr/>
          <p:nvPr>
            <p:extLst>
              <p:ext uri="{D42A27DB-BD31-4B8C-83A1-F6EECF244321}">
                <p14:modId xmlns:p14="http://schemas.microsoft.com/office/powerpoint/2010/main" val="1252353138"/>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02D4EC05-3D69-4545-9134-276DD7CA8BDD}"/>
              </a:ext>
            </a:extLst>
          </p:cNvPr>
          <p:cNvSpPr txBox="1">
            <a:spLocks/>
          </p:cNvSpPr>
          <p:nvPr/>
        </p:nvSpPr>
        <p:spPr>
          <a:xfrm>
            <a:off x="76201" y="996482"/>
            <a:ext cx="8624937" cy="493673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2000" kern="0" spc="-220" dirty="0">
              <a:solidFill>
                <a:schemeClr val="accent2"/>
              </a:solidFill>
            </a:endParaRPr>
          </a:p>
          <a:p>
            <a:pPr marL="12700" marR="5080"/>
            <a:r>
              <a:rPr lang="en-US" sz="1500" kern="0" spc="-220" dirty="0">
                <a:solidFill>
                  <a:schemeClr val="accent6"/>
                </a:solidFill>
              </a:rPr>
              <a:t>For any Search Ranking problem it’s ideal to </a:t>
            </a:r>
            <a:r>
              <a:rPr lang="en-US" sz="1500" kern="0" spc="-220" dirty="0" err="1">
                <a:solidFill>
                  <a:schemeClr val="accent6"/>
                </a:solidFill>
              </a:rPr>
              <a:t>visualise</a:t>
            </a:r>
            <a:r>
              <a:rPr lang="en-US" sz="1500" kern="0" spc="-220" dirty="0">
                <a:solidFill>
                  <a:schemeClr val="accent6"/>
                </a:solidFill>
              </a:rPr>
              <a:t> the Search problem as a graph with nodes(e.g. containing the document embeddings) &amp; edges(e.g. for the relation between the document embeddings) so that we can calculate ranks associated with both nodes &amp; edges &amp; then applying some weight factor to these ranks, we can calculate the overall rank of the document. So in case of web pages(as document texts), we can convert all the word/sentence/document texts into corresponding Embeddings &amp; store them in Vector DBs &amp; when the user queries some text(word/sentence), convert that into corresponding Embeddings &amp; then the search results should be sorted based on a combination of weightage given to Nodes &amp; Edges Ranking</a:t>
            </a:r>
          </a:p>
          <a:p>
            <a:pPr marL="12700" marR="5080"/>
            <a:r>
              <a:rPr lang="en-US" sz="1500" kern="0" spc="-220" dirty="0">
                <a:solidFill>
                  <a:schemeClr val="accent6"/>
                </a:solidFill>
              </a:rPr>
              <a:t>a) Nodes Ranking - here ideally it should 1st show the result corresponding to [partial] exact match &amp; then other results based on sorted near-by distance. This is more of Content Relevance Ranking. For more details on (classical) Relevance Ranking Algorithms refer </a:t>
            </a:r>
            <a:r>
              <a:rPr lang="en-US" sz="1500" dirty="0">
                <a:hlinkClick r:id="rId7"/>
              </a:rPr>
              <a:t>Introduction to Ranking Algorithms</a:t>
            </a:r>
            <a:r>
              <a:rPr lang="en-US" sz="1500" dirty="0"/>
              <a:t>, </a:t>
            </a:r>
            <a:r>
              <a:rPr lang="en-US" sz="1500" dirty="0">
                <a:hlinkClick r:id="rId8"/>
              </a:rPr>
              <a:t>Ranking Algorithms &amp; Types</a:t>
            </a:r>
            <a:r>
              <a:rPr lang="en-US" sz="1500" dirty="0"/>
              <a:t>, </a:t>
            </a:r>
            <a:r>
              <a:rPr lang="en-US" sz="1500" dirty="0">
                <a:hlinkClick r:id="rId9"/>
              </a:rPr>
              <a:t>Ranking Entities with Multi-Criteria Decision Making Methods(MCDM)</a:t>
            </a:r>
            <a:r>
              <a:rPr lang="en-US" sz="1500" dirty="0"/>
              <a:t> &amp;</a:t>
            </a:r>
            <a:r>
              <a:rPr lang="en-US" sz="1500" dirty="0">
                <a:hlinkClick r:id="rId10"/>
              </a:rPr>
              <a:t> Ranking and learning to rank - Practical Recommender Systems</a:t>
            </a:r>
            <a:r>
              <a:rPr lang="en-US" sz="1500" dirty="0"/>
              <a:t> </a:t>
            </a:r>
          </a:p>
          <a:p>
            <a:pPr marL="12700" marR="5080"/>
            <a:r>
              <a:rPr lang="en-US" sz="1500" kern="0" spc="-220" dirty="0">
                <a:solidFill>
                  <a:schemeClr val="accent6"/>
                </a:solidFill>
              </a:rPr>
              <a:t>b) Link/Edge Ranking - e.g. Google uses PageRank algo using complex distributed linear algebra techniques(mainly solving system of linear equations [wherein the parameters of the equations are probabilities] &amp; using </a:t>
            </a:r>
            <a:r>
              <a:rPr lang="en-US" sz="1500" kern="0" spc="-220" dirty="0" err="1">
                <a:solidFill>
                  <a:schemeClr val="accent6"/>
                </a:solidFill>
              </a:rPr>
              <a:t>EigenValue</a:t>
            </a:r>
            <a:r>
              <a:rPr lang="en-US" sz="1500" kern="0" spc="-220" dirty="0">
                <a:solidFill>
                  <a:schemeClr val="accent6"/>
                </a:solidFill>
              </a:rPr>
              <a:t>/</a:t>
            </a:r>
            <a:r>
              <a:rPr lang="en-US" sz="1500" kern="0" spc="-220" dirty="0" err="1">
                <a:solidFill>
                  <a:schemeClr val="accent6"/>
                </a:solidFill>
              </a:rPr>
              <a:t>EigenVector</a:t>
            </a:r>
            <a:r>
              <a:rPr lang="en-US" sz="1500" kern="0" spc="-220" dirty="0">
                <a:solidFill>
                  <a:schemeClr val="accent6"/>
                </a:solidFill>
              </a:rPr>
              <a:t> concepts). The main logic used here is to give more importance to a document which has more links referring to it. For an intuitive understanding of PageRank, refer  </a:t>
            </a:r>
            <a:r>
              <a:rPr lang="en-US" sz="1500" dirty="0">
                <a:hlinkClick r:id="rId11"/>
              </a:rPr>
              <a:t>Understanding Page Rank. In simple terms</a:t>
            </a:r>
            <a:r>
              <a:rPr lang="en-US" sz="1500" dirty="0"/>
              <a:t>. </a:t>
            </a:r>
            <a:r>
              <a:rPr lang="en-US" sz="1500" kern="0" spc="-220" dirty="0">
                <a:solidFill>
                  <a:schemeClr val="accent6"/>
                </a:solidFill>
              </a:rPr>
              <a:t>By the way, for some complex search requirement, one may have to develop his/her own custom Link/Edge Ranking algo. For more details on various Link/Edge Ranking Algorithms, refer  </a:t>
            </a:r>
            <a:r>
              <a:rPr lang="en-IN" sz="1500" dirty="0">
                <a:hlinkClick r:id="rId12"/>
              </a:rPr>
              <a:t> Link Analysis Algorithms Explained </a:t>
            </a:r>
            <a:r>
              <a:rPr lang="en-IN" sz="1500" dirty="0"/>
              <a:t> &amp; </a:t>
            </a:r>
            <a:r>
              <a:rPr lang="en-IN" sz="1500" dirty="0">
                <a:hlinkClick r:id="rId13"/>
              </a:rPr>
              <a:t>PageRank.pdf </a:t>
            </a:r>
            <a:r>
              <a:rPr lang="en-IN" sz="1500" dirty="0"/>
              <a:t>. </a:t>
            </a:r>
            <a:r>
              <a:rPr lang="en-US" sz="1500" kern="0" spc="-220" dirty="0">
                <a:solidFill>
                  <a:schemeClr val="accent6"/>
                </a:solidFill>
              </a:rPr>
              <a:t>For a generic Ranking System refer </a:t>
            </a:r>
            <a:r>
              <a:rPr lang="en-IN" sz="1500" dirty="0" err="1">
                <a:hlinkClick r:id="rId14"/>
              </a:rPr>
              <a:t>AMultitaskRankingSystem</a:t>
            </a:r>
            <a:r>
              <a:rPr lang="en-IN" sz="1500" dirty="0">
                <a:hlinkClick r:id="rId14"/>
              </a:rPr>
              <a:t>:</a:t>
            </a:r>
            <a:endParaRPr lang="en-US" sz="1500" b="0" i="0" dirty="0">
              <a:solidFill>
                <a:srgbClr val="1F2328"/>
              </a:solidFill>
              <a:effectLst/>
              <a:latin typeface="-apple-system"/>
            </a:endParaRPr>
          </a:p>
          <a:p>
            <a:pPr marL="355600" marR="5080" indent="-342900">
              <a:buAutoNum type="alphaLcParenR"/>
            </a:pPr>
            <a:endParaRPr lang="en-US" sz="1580" kern="0" spc="-220" dirty="0">
              <a:solidFill>
                <a:schemeClr val="accent6"/>
              </a:solidFill>
            </a:endParaRPr>
          </a:p>
        </p:txBody>
      </p:sp>
    </p:spTree>
    <p:extLst>
      <p:ext uri="{BB962C8B-B14F-4D97-AF65-F5344CB8AC3E}">
        <p14:creationId xmlns:p14="http://schemas.microsoft.com/office/powerpoint/2010/main" val="145583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90199-C9B0-71EB-2B99-D04CFC7D41B7}"/>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DEC255B8-9AC1-1383-1835-A59C243D6B9B}"/>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2B2FAF33-EE46-B094-D738-A13064C0C599}"/>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4AD00F76-1B33-BEA7-1A1B-6809D0EF5906}"/>
              </a:ext>
            </a:extLst>
          </p:cNvPr>
          <p:cNvGraphicFramePr/>
          <p:nvPr>
            <p:extLst>
              <p:ext uri="{D42A27DB-BD31-4B8C-83A1-F6EECF244321}">
                <p14:modId xmlns:p14="http://schemas.microsoft.com/office/powerpoint/2010/main" val="421847819"/>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074" name="Picture 2" descr="Knowledge Representation - Tpoint Tech">
            <a:extLst>
              <a:ext uri="{FF2B5EF4-FFF2-40B4-BE49-F238E27FC236}">
                <a16:creationId xmlns:a16="http://schemas.microsoft.com/office/drawing/2014/main" id="{AEC1E1B1-D960-407B-0408-042855A0B1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335164"/>
            <a:ext cx="8991599" cy="4008272"/>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a:extLst>
              <a:ext uri="{FF2B5EF4-FFF2-40B4-BE49-F238E27FC236}">
                <a16:creationId xmlns:a16="http://schemas.microsoft.com/office/drawing/2014/main" id="{D708713E-7CC1-D688-5873-299834DB0BF9}"/>
              </a:ext>
            </a:extLst>
          </p:cNvPr>
          <p:cNvSpPr txBox="1">
            <a:spLocks/>
          </p:cNvSpPr>
          <p:nvPr/>
        </p:nvSpPr>
        <p:spPr>
          <a:xfrm>
            <a:off x="-1906" y="5002442"/>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500" kern="0" spc="-80" dirty="0">
                <a:solidFill>
                  <a:schemeClr val="accent2"/>
                </a:solidFill>
              </a:rPr>
              <a:t>For Further Exploration </a:t>
            </a:r>
            <a:r>
              <a:rPr lang="en-US" sz="2400" kern="0" spc="-80" dirty="0">
                <a:solidFill>
                  <a:schemeClr val="accent2"/>
                </a:solidFill>
              </a:rPr>
              <a:t>–</a:t>
            </a:r>
          </a:p>
          <a:p>
            <a:pPr marL="12700" marR="5080"/>
            <a:r>
              <a:rPr lang="en-US" sz="1200" dirty="0">
                <a:hlinkClick r:id="rId8"/>
              </a:rPr>
              <a:t>Knowledge Based Agent</a:t>
            </a:r>
            <a:endParaRPr lang="en-US" sz="1200" dirty="0"/>
          </a:p>
          <a:p>
            <a:pPr marL="12700" marR="5080"/>
            <a:r>
              <a:rPr lang="en-IN" sz="1200" dirty="0">
                <a:hlinkClick r:id="rId9"/>
              </a:rPr>
              <a:t>A Knowledge Representation </a:t>
            </a:r>
            <a:r>
              <a:rPr lang="en-IN" sz="1200" dirty="0" err="1">
                <a:hlinkClick r:id="rId9"/>
              </a:rPr>
              <a:t>Practionary</a:t>
            </a:r>
            <a:endParaRPr lang="en-IN" sz="1200" dirty="0"/>
          </a:p>
          <a:p>
            <a:pPr marL="12700" marR="5080"/>
            <a:r>
              <a:rPr lang="en-US" sz="1200" dirty="0">
                <a:hlinkClick r:id="rId10"/>
              </a:rPr>
              <a:t>Data types In Machine Learning</a:t>
            </a:r>
            <a:endParaRPr lang="en-US" sz="1200" dirty="0"/>
          </a:p>
        </p:txBody>
      </p:sp>
    </p:spTree>
    <p:extLst>
      <p:ext uri="{BB962C8B-B14F-4D97-AF65-F5344CB8AC3E}">
        <p14:creationId xmlns:p14="http://schemas.microsoft.com/office/powerpoint/2010/main" val="37268398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23D4B-EFA8-8101-0C09-D733FAAADEC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E31B326-1E95-4868-5C5D-10F21516A6B8}"/>
              </a:ext>
            </a:extLst>
          </p:cNvPr>
          <p:cNvSpPr txBox="1">
            <a:spLocks/>
          </p:cNvSpPr>
          <p:nvPr/>
        </p:nvSpPr>
        <p:spPr>
          <a:xfrm>
            <a:off x="0" y="4525595"/>
            <a:ext cx="8624937" cy="26161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800" dirty="0"/>
          </a:p>
          <a:p>
            <a:pPr marL="12700" marR="5080"/>
            <a:endParaRPr lang="en-US" sz="900" dirty="0"/>
          </a:p>
        </p:txBody>
      </p:sp>
      <p:sp>
        <p:nvSpPr>
          <p:cNvPr id="8" name="object 4">
            <a:extLst>
              <a:ext uri="{FF2B5EF4-FFF2-40B4-BE49-F238E27FC236}">
                <a16:creationId xmlns:a16="http://schemas.microsoft.com/office/drawing/2014/main" id="{D48BAC15-70CE-00DD-756C-E26D185FD1BB}"/>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10" name="object 5">
            <a:extLst>
              <a:ext uri="{FF2B5EF4-FFF2-40B4-BE49-F238E27FC236}">
                <a16:creationId xmlns:a16="http://schemas.microsoft.com/office/drawing/2014/main" id="{F55FC3F7-153E-6F05-0066-C407694DA826}"/>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11" name="Diagram 10">
            <a:extLst>
              <a:ext uri="{FF2B5EF4-FFF2-40B4-BE49-F238E27FC236}">
                <a16:creationId xmlns:a16="http://schemas.microsoft.com/office/drawing/2014/main" id="{2633CD3C-486B-53F4-EBDE-58E2C0DF5838}"/>
              </a:ext>
            </a:extLst>
          </p:cNvPr>
          <p:cNvGraphicFramePr/>
          <p:nvPr>
            <p:extLst>
              <p:ext uri="{D42A27DB-BD31-4B8C-83A1-F6EECF244321}">
                <p14:modId xmlns:p14="http://schemas.microsoft.com/office/powerpoint/2010/main" val="3279132476"/>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7A873A97-A2F6-9FC1-2879-F5207526B1F1}"/>
              </a:ext>
            </a:extLst>
          </p:cNvPr>
          <p:cNvSpPr txBox="1">
            <a:spLocks/>
          </p:cNvSpPr>
          <p:nvPr/>
        </p:nvSpPr>
        <p:spPr>
          <a:xfrm>
            <a:off x="76201" y="996482"/>
            <a:ext cx="8624937" cy="450892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2000" kern="0" spc="-220" dirty="0">
              <a:solidFill>
                <a:schemeClr val="accent2"/>
              </a:solidFill>
            </a:endParaRPr>
          </a:p>
          <a:p>
            <a:pPr marL="12700" marR="5080"/>
            <a:r>
              <a:rPr lang="en-US" sz="1250" kern="0" spc="-220" dirty="0">
                <a:solidFill>
                  <a:schemeClr val="accent6"/>
                </a:solidFill>
              </a:rPr>
              <a:t>Contextual embeddings and positional embeddings are both crucial for NLP models like Transformers, but they serve different purposes. Contextual embeddings capture the meaning of words in relation to their surrounding words, allowing for different representations of the same word in different contexts. Positional embeddings, on the other hand, provide the model with information about the position of each word in a sequence, helping it understand the order of words. </a:t>
            </a:r>
          </a:p>
          <a:p>
            <a:pPr marL="12700" marR="5080"/>
            <a:r>
              <a:rPr lang="en-US" sz="1250" kern="0" spc="-220" dirty="0">
                <a:solidFill>
                  <a:schemeClr val="accent6"/>
                </a:solidFill>
              </a:rPr>
              <a:t>Here's a more detailed breakdown: </a:t>
            </a:r>
          </a:p>
          <a:p>
            <a:pPr marL="12700" marR="5080"/>
            <a:r>
              <a:rPr lang="en-US" sz="1250" kern="0" spc="-220" dirty="0">
                <a:solidFill>
                  <a:schemeClr val="accent6"/>
                </a:solidFill>
              </a:rPr>
              <a:t>Contextual Embeddings: </a:t>
            </a:r>
          </a:p>
          <a:p>
            <a:pPr marL="12700" marR="5080"/>
            <a:r>
              <a:rPr lang="en-US" sz="1250" kern="0" spc="-220" dirty="0" err="1">
                <a:solidFill>
                  <a:schemeClr val="accent6"/>
                </a:solidFill>
              </a:rPr>
              <a:t>Dynamic:They</a:t>
            </a:r>
            <a:r>
              <a:rPr lang="en-US" sz="1250" kern="0" spc="-220" dirty="0">
                <a:solidFill>
                  <a:schemeClr val="accent6"/>
                </a:solidFill>
              </a:rPr>
              <a:t> adapt to the context, unlike static embeddings which represent words with fixed vectors. </a:t>
            </a:r>
          </a:p>
          <a:p>
            <a:pPr marL="12700" marR="5080"/>
            <a:r>
              <a:rPr lang="en-US" sz="1250" kern="0" spc="-220" dirty="0" err="1">
                <a:solidFill>
                  <a:schemeClr val="accent6"/>
                </a:solidFill>
              </a:rPr>
              <a:t>Purpose:Allow</a:t>
            </a:r>
            <a:r>
              <a:rPr lang="en-US" sz="1250" kern="0" spc="-220" dirty="0">
                <a:solidFill>
                  <a:schemeClr val="accent6"/>
                </a:solidFill>
              </a:rPr>
              <a:t> a word to have multiple representations based on its surrounding context, enabling better handling of word sense disambiguation and polysemy. </a:t>
            </a:r>
          </a:p>
          <a:p>
            <a:pPr marL="12700" marR="5080"/>
            <a:r>
              <a:rPr lang="en-US" sz="1250" kern="0" spc="-220" dirty="0" err="1">
                <a:solidFill>
                  <a:schemeClr val="accent6"/>
                </a:solidFill>
              </a:rPr>
              <a:t>Example:ELMo</a:t>
            </a:r>
            <a:r>
              <a:rPr lang="en-US" sz="1250" kern="0" spc="-220" dirty="0">
                <a:solidFill>
                  <a:schemeClr val="accent6"/>
                </a:solidFill>
              </a:rPr>
              <a:t> and BERT are popular models that generate contextual embeddings by considering the surrounding words. </a:t>
            </a:r>
          </a:p>
          <a:p>
            <a:pPr marL="12700" marR="5080"/>
            <a:r>
              <a:rPr lang="en-US" sz="1250" kern="0" spc="-220" dirty="0">
                <a:solidFill>
                  <a:schemeClr val="accent6"/>
                </a:solidFill>
              </a:rPr>
              <a:t>Positional Embeddings: </a:t>
            </a:r>
          </a:p>
          <a:p>
            <a:pPr marL="12700" marR="5080"/>
            <a:r>
              <a:rPr lang="en-US" sz="1250" kern="0" spc="-220" dirty="0" err="1">
                <a:solidFill>
                  <a:schemeClr val="accent6"/>
                </a:solidFill>
              </a:rPr>
              <a:t>Purpose:Provide</a:t>
            </a:r>
            <a:r>
              <a:rPr lang="en-US" sz="1250" kern="0" spc="-220" dirty="0">
                <a:solidFill>
                  <a:schemeClr val="accent6"/>
                </a:solidFill>
              </a:rPr>
              <a:t> the model with information about the position of each word in a sequence, which is crucial for understanding the order of words. </a:t>
            </a:r>
          </a:p>
          <a:p>
            <a:pPr marL="12700" marR="5080"/>
            <a:r>
              <a:rPr lang="en-US" sz="1250" kern="0" spc="-220" dirty="0">
                <a:solidFill>
                  <a:schemeClr val="accent6"/>
                </a:solidFill>
              </a:rPr>
              <a:t>How it </a:t>
            </a:r>
            <a:r>
              <a:rPr lang="en-US" sz="1250" kern="0" spc="-220" dirty="0" err="1">
                <a:solidFill>
                  <a:schemeClr val="accent6"/>
                </a:solidFill>
              </a:rPr>
              <a:t>works:Transformers</a:t>
            </a:r>
            <a:r>
              <a:rPr lang="en-US" sz="1250" kern="0" spc="-220" dirty="0">
                <a:solidFill>
                  <a:schemeClr val="accent6"/>
                </a:solidFill>
              </a:rPr>
              <a:t>, which process words in parallel, need positional embeddings to understand the order of words in a sentence. </a:t>
            </a:r>
          </a:p>
          <a:p>
            <a:pPr marL="12700" marR="5080"/>
            <a:r>
              <a:rPr lang="en-US" sz="1250" kern="0" spc="-220" dirty="0" err="1">
                <a:solidFill>
                  <a:schemeClr val="accent6"/>
                </a:solidFill>
              </a:rPr>
              <a:t>Example:Sine</a:t>
            </a:r>
            <a:r>
              <a:rPr lang="en-US" sz="1250" kern="0" spc="-220" dirty="0">
                <a:solidFill>
                  <a:schemeClr val="accent6"/>
                </a:solidFill>
              </a:rPr>
              <a:t> and cosine functions are often used to generate positional embeddings, according to an explanation on Medium. </a:t>
            </a:r>
          </a:p>
          <a:p>
            <a:pPr marL="12700" marR="5080"/>
            <a:r>
              <a:rPr lang="en-US" sz="1250" kern="0" spc="-220" dirty="0">
                <a:solidFill>
                  <a:schemeClr val="accent6"/>
                </a:solidFill>
              </a:rPr>
              <a:t>Key Differences: </a:t>
            </a:r>
          </a:p>
          <a:p>
            <a:pPr marL="12700" marR="5080"/>
            <a:r>
              <a:rPr lang="en-US" sz="1250" kern="0" spc="-220" dirty="0" err="1">
                <a:solidFill>
                  <a:schemeClr val="accent6"/>
                </a:solidFill>
              </a:rPr>
              <a:t>Focus:Contextual</a:t>
            </a:r>
            <a:r>
              <a:rPr lang="en-US" sz="1250" kern="0" spc="-220" dirty="0">
                <a:solidFill>
                  <a:schemeClr val="accent6"/>
                </a:solidFill>
              </a:rPr>
              <a:t> embeddings focus on the meaning of words in relation to their context, while positional embeddings focus on the order of words in a sequence. </a:t>
            </a:r>
          </a:p>
          <a:p>
            <a:pPr marL="12700" marR="5080"/>
            <a:r>
              <a:rPr lang="en-US" sz="1250" kern="0" spc="-220" dirty="0">
                <a:solidFill>
                  <a:schemeClr val="accent6"/>
                </a:solidFill>
              </a:rPr>
              <a:t>Dynamic vs. </a:t>
            </a:r>
            <a:r>
              <a:rPr lang="en-US" sz="1250" kern="0" spc="-220" dirty="0" err="1">
                <a:solidFill>
                  <a:schemeClr val="accent6"/>
                </a:solidFill>
              </a:rPr>
              <a:t>Static:Contextual</a:t>
            </a:r>
            <a:r>
              <a:rPr lang="en-US" sz="1250" kern="0" spc="-220" dirty="0">
                <a:solidFill>
                  <a:schemeClr val="accent6"/>
                </a:solidFill>
              </a:rPr>
              <a:t> embeddings are dynamic, changing based on context, while positional embeddings are generally static within a given sequence. </a:t>
            </a:r>
          </a:p>
          <a:p>
            <a:pPr marL="12700" marR="5080"/>
            <a:r>
              <a:rPr lang="en-US" sz="1250" kern="0" spc="-220" dirty="0" err="1">
                <a:solidFill>
                  <a:schemeClr val="accent6"/>
                </a:solidFill>
              </a:rPr>
              <a:t>Application:Contextual</a:t>
            </a:r>
            <a:r>
              <a:rPr lang="en-US" sz="1250" kern="0" spc="-220" dirty="0">
                <a:solidFill>
                  <a:schemeClr val="accent6"/>
                </a:solidFill>
              </a:rPr>
              <a:t> embeddings are useful for tasks that require nuanced understanding of language, such as sentiment analysis and text generation, while positional embeddings are crucial for any NLP model that relies on the order of words. </a:t>
            </a:r>
          </a:p>
        </p:txBody>
      </p:sp>
      <p:sp>
        <p:nvSpPr>
          <p:cNvPr id="4" name="object 2">
            <a:extLst>
              <a:ext uri="{FF2B5EF4-FFF2-40B4-BE49-F238E27FC236}">
                <a16:creationId xmlns:a16="http://schemas.microsoft.com/office/drawing/2014/main" id="{6DD09513-2786-F5BC-283F-2CB1B2023C9F}"/>
              </a:ext>
            </a:extLst>
          </p:cNvPr>
          <p:cNvSpPr txBox="1">
            <a:spLocks/>
          </p:cNvSpPr>
          <p:nvPr/>
        </p:nvSpPr>
        <p:spPr>
          <a:xfrm>
            <a:off x="76200" y="5420380"/>
            <a:ext cx="8624937" cy="52322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400" kern="0" spc="-80" dirty="0">
                <a:solidFill>
                  <a:schemeClr val="accent2"/>
                </a:solidFill>
              </a:rPr>
              <a:t>For Further Exploration –</a:t>
            </a:r>
          </a:p>
          <a:p>
            <a:pPr marL="12700" marR="5080"/>
            <a:r>
              <a:rPr lang="en-US" sz="1000" dirty="0">
                <a:hlinkClick r:id="rId7"/>
              </a:rPr>
              <a:t>How to build custom NER model with Context based Word Embeddings in Vernacular languages</a:t>
            </a:r>
            <a:endParaRPr lang="en-US" sz="1000" dirty="0"/>
          </a:p>
          <a:p>
            <a:pPr marL="12700" marR="5080"/>
            <a:r>
              <a:rPr lang="en-US" sz="1000" dirty="0">
                <a:hlinkClick r:id="rId8"/>
              </a:rPr>
              <a:t>A Gentle Introduction to Positional Encoding in Transformer Models, Part 1 - MachineLearningMastery.com</a:t>
            </a:r>
            <a:endParaRPr lang="en-US" sz="1400" kern="0" spc="-80" dirty="0">
              <a:solidFill>
                <a:schemeClr val="accent2"/>
              </a:solidFill>
            </a:endParaRPr>
          </a:p>
        </p:txBody>
      </p:sp>
    </p:spTree>
    <p:extLst>
      <p:ext uri="{BB962C8B-B14F-4D97-AF65-F5344CB8AC3E}">
        <p14:creationId xmlns:p14="http://schemas.microsoft.com/office/powerpoint/2010/main" val="2922721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D3F94-4832-2DD3-18B0-C3E88F0C384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9BA7EFC-6A84-2818-19DB-42387EA03189}"/>
              </a:ext>
            </a:extLst>
          </p:cNvPr>
          <p:cNvSpPr txBox="1">
            <a:spLocks/>
          </p:cNvSpPr>
          <p:nvPr/>
        </p:nvSpPr>
        <p:spPr>
          <a:xfrm>
            <a:off x="0" y="4525595"/>
            <a:ext cx="8624937" cy="26161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800" dirty="0"/>
          </a:p>
          <a:p>
            <a:pPr marL="12700" marR="5080"/>
            <a:endParaRPr lang="en-US" sz="900" dirty="0"/>
          </a:p>
        </p:txBody>
      </p:sp>
      <p:sp>
        <p:nvSpPr>
          <p:cNvPr id="8" name="object 4">
            <a:extLst>
              <a:ext uri="{FF2B5EF4-FFF2-40B4-BE49-F238E27FC236}">
                <a16:creationId xmlns:a16="http://schemas.microsoft.com/office/drawing/2014/main" id="{46F455C2-C874-2BB4-326C-0B1004341E28}"/>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10" name="object 5">
            <a:extLst>
              <a:ext uri="{FF2B5EF4-FFF2-40B4-BE49-F238E27FC236}">
                <a16:creationId xmlns:a16="http://schemas.microsoft.com/office/drawing/2014/main" id="{8BC3D3EF-0422-FC65-838E-FD78869A2E8D}"/>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11" name="Diagram 10">
            <a:extLst>
              <a:ext uri="{FF2B5EF4-FFF2-40B4-BE49-F238E27FC236}">
                <a16:creationId xmlns:a16="http://schemas.microsoft.com/office/drawing/2014/main" id="{EB339BBB-2FAA-BFD5-E2C9-669303FD1746}"/>
              </a:ext>
            </a:extLst>
          </p:cNvPr>
          <p:cNvGraphicFramePr/>
          <p:nvPr>
            <p:extLst>
              <p:ext uri="{D42A27DB-BD31-4B8C-83A1-F6EECF244321}">
                <p14:modId xmlns:p14="http://schemas.microsoft.com/office/powerpoint/2010/main" val="678851125"/>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26179EE0-14AE-AA3F-1EB0-39C6051CE147}"/>
              </a:ext>
            </a:extLst>
          </p:cNvPr>
          <p:cNvSpPr txBox="1">
            <a:spLocks/>
          </p:cNvSpPr>
          <p:nvPr/>
        </p:nvSpPr>
        <p:spPr>
          <a:xfrm>
            <a:off x="61863" y="965753"/>
            <a:ext cx="8624937" cy="522758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2000" kern="0" spc="-220" dirty="0">
              <a:solidFill>
                <a:schemeClr val="accent2"/>
              </a:solidFill>
            </a:endParaRPr>
          </a:p>
          <a:p>
            <a:pPr marL="12700" marR="5080"/>
            <a:r>
              <a:rPr lang="en-US" sz="1390" kern="0" spc="-220" dirty="0">
                <a:solidFill>
                  <a:schemeClr val="accent6"/>
                </a:solidFill>
              </a:rPr>
              <a:t>Self-attention, cross-attention, and multi-head attention are all variations of the attention mechanism used in deep learning models, particularly in transformers. Self-attention focuses on relationships within a single sequence, while cross-attention bridges the gap between two distinct sequences. Multi-head attention is a technique that uses multiple parallel attention mechanisms to capture different aspects of a sequence, often used in conjunction with self-attention or cross-attention. </a:t>
            </a:r>
          </a:p>
          <a:p>
            <a:pPr marL="12700" marR="5080"/>
            <a:r>
              <a:rPr lang="en-US" sz="1390" kern="0" spc="-220" dirty="0">
                <a:solidFill>
                  <a:schemeClr val="accent6"/>
                </a:solidFill>
              </a:rPr>
              <a:t>Self-Attention:  </a:t>
            </a:r>
          </a:p>
          <a:p>
            <a:pPr marL="12700" marR="5080"/>
            <a:r>
              <a:rPr lang="en-US" sz="1390" kern="0" spc="-220" dirty="0">
                <a:solidFill>
                  <a:schemeClr val="accent6"/>
                </a:solidFill>
              </a:rPr>
              <a:t>Focus: Within a single sequence, enabling a model to attend to different positions within that sequence to understand its meaning. </a:t>
            </a:r>
          </a:p>
          <a:p>
            <a:pPr marL="12700" marR="5080"/>
            <a:r>
              <a:rPr lang="en-US" sz="1390" kern="0" spc="-220" dirty="0">
                <a:solidFill>
                  <a:schemeClr val="accent6"/>
                </a:solidFill>
              </a:rPr>
              <a:t>Mechanism: Transforms an input sequence into query, key, and value vectors. These vectors are then used to compute attention weights, effectively determining the importance of each element in the sequence relative to others. </a:t>
            </a:r>
          </a:p>
          <a:p>
            <a:pPr marL="12700" marR="5080"/>
            <a:r>
              <a:rPr lang="en-US" sz="1390" kern="0" spc="-220" dirty="0">
                <a:solidFill>
                  <a:schemeClr val="accent6"/>
                </a:solidFill>
              </a:rPr>
              <a:t>Applications: Commonly used in encoders and decoders of transformer models, capturing dependencies within a single input sequence. </a:t>
            </a:r>
          </a:p>
          <a:p>
            <a:pPr marL="12700" marR="5080"/>
            <a:r>
              <a:rPr lang="en-US" sz="1390" kern="0" spc="-220" dirty="0">
                <a:solidFill>
                  <a:schemeClr val="accent6"/>
                </a:solidFill>
              </a:rPr>
              <a:t>Cross-Attention:</a:t>
            </a:r>
          </a:p>
          <a:p>
            <a:pPr marL="12700" marR="5080"/>
            <a:r>
              <a:rPr lang="en-US" sz="1390" kern="0" spc="-220" dirty="0">
                <a:solidFill>
                  <a:schemeClr val="accent6"/>
                </a:solidFill>
              </a:rPr>
              <a:t>Focus: Between two different sequences, allowing models to relate information from one sequence to another. </a:t>
            </a:r>
          </a:p>
          <a:p>
            <a:pPr marL="12700" marR="5080"/>
            <a:r>
              <a:rPr lang="en-US" sz="1390" kern="0" spc="-220" dirty="0" err="1">
                <a:solidFill>
                  <a:schemeClr val="accent6"/>
                </a:solidFill>
              </a:rPr>
              <a:t>Mechanism:Similar</a:t>
            </a:r>
            <a:r>
              <a:rPr lang="en-US" sz="1390" kern="0" spc="-220" dirty="0">
                <a:solidFill>
                  <a:schemeClr val="accent6"/>
                </a:solidFill>
              </a:rPr>
              <a:t> to self-attention, it utilizes query, key, and value vectors, but these vectors come from different sequences. </a:t>
            </a:r>
          </a:p>
          <a:p>
            <a:pPr marL="12700" marR="5080"/>
            <a:r>
              <a:rPr lang="en-US" sz="1390" kern="0" spc="-220" dirty="0" err="1">
                <a:solidFill>
                  <a:schemeClr val="accent6"/>
                </a:solidFill>
              </a:rPr>
              <a:t>Applications:Crucial</a:t>
            </a:r>
            <a:r>
              <a:rPr lang="en-US" sz="1390" kern="0" spc="-220" dirty="0">
                <a:solidFill>
                  <a:schemeClr val="accent6"/>
                </a:solidFill>
              </a:rPr>
              <a:t> in encoder-decoder architectures, enabling information transfer between an input sequence and an output sequence. </a:t>
            </a:r>
          </a:p>
          <a:p>
            <a:pPr marL="12700" marR="5080"/>
            <a:r>
              <a:rPr lang="en-US" sz="1390" kern="0" spc="-220" dirty="0">
                <a:solidFill>
                  <a:schemeClr val="accent6"/>
                </a:solidFill>
              </a:rPr>
              <a:t>Multi-Head Attention:</a:t>
            </a:r>
          </a:p>
          <a:p>
            <a:pPr marL="12700" marR="5080"/>
            <a:r>
              <a:rPr lang="en-US" sz="1390" kern="0" spc="-220" dirty="0" err="1">
                <a:solidFill>
                  <a:schemeClr val="accent6"/>
                </a:solidFill>
              </a:rPr>
              <a:t>Focus:Enhances</a:t>
            </a:r>
            <a:r>
              <a:rPr lang="en-US" sz="1390" kern="0" spc="-220" dirty="0">
                <a:solidFill>
                  <a:schemeClr val="accent6"/>
                </a:solidFill>
              </a:rPr>
              <a:t> the ability of attention mechanisms to capture complex relationships by using multiple "heads". </a:t>
            </a:r>
          </a:p>
          <a:p>
            <a:pPr marL="12700" marR="5080"/>
            <a:r>
              <a:rPr lang="en-US" sz="1390" kern="0" spc="-220" dirty="0" err="1">
                <a:solidFill>
                  <a:schemeClr val="accent6"/>
                </a:solidFill>
              </a:rPr>
              <a:t>Mechanism:Divides</a:t>
            </a:r>
            <a:r>
              <a:rPr lang="en-US" sz="1390" kern="0" spc="-220" dirty="0">
                <a:solidFill>
                  <a:schemeClr val="accent6"/>
                </a:solidFill>
              </a:rPr>
              <a:t> the input sequence into multiple "heads," each of which independently calculates attention weights. The outputs of these heads are then combined to produce a final output. </a:t>
            </a:r>
          </a:p>
          <a:p>
            <a:pPr marL="12700" marR="5080"/>
            <a:r>
              <a:rPr lang="en-US" sz="1390" kern="0" spc="-220" dirty="0" err="1">
                <a:solidFill>
                  <a:schemeClr val="accent6"/>
                </a:solidFill>
              </a:rPr>
              <a:t>Applications:Used</a:t>
            </a:r>
            <a:r>
              <a:rPr lang="en-US" sz="1390" kern="0" spc="-220" dirty="0">
                <a:solidFill>
                  <a:schemeClr val="accent6"/>
                </a:solidFill>
              </a:rPr>
              <a:t> in conjunction with self-attention and cross-attention, particularly in transformer models, allowing for more nuanced and comprehensive understanding of sequences. </a:t>
            </a:r>
          </a:p>
          <a:p>
            <a:pPr marL="12700" marR="5080"/>
            <a:endParaRPr lang="en-US" sz="1390" kern="0" spc="-220" dirty="0">
              <a:solidFill>
                <a:schemeClr val="accent6"/>
              </a:solidFill>
            </a:endParaRPr>
          </a:p>
          <a:p>
            <a:pPr marL="12700" marR="5080"/>
            <a:r>
              <a:rPr lang="en-US" sz="1390" kern="0" spc="-220" dirty="0">
                <a:solidFill>
                  <a:schemeClr val="accent6"/>
                </a:solidFill>
              </a:rPr>
              <a:t>  </a:t>
            </a:r>
          </a:p>
        </p:txBody>
      </p:sp>
    </p:spTree>
    <p:extLst>
      <p:ext uri="{BB962C8B-B14F-4D97-AF65-F5344CB8AC3E}">
        <p14:creationId xmlns:p14="http://schemas.microsoft.com/office/powerpoint/2010/main" val="322689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7B686-13D0-E189-9E2C-7B58C5CA2B2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4F84B19-D669-9C9A-6507-521B06173B33}"/>
              </a:ext>
            </a:extLst>
          </p:cNvPr>
          <p:cNvSpPr txBox="1">
            <a:spLocks/>
          </p:cNvSpPr>
          <p:nvPr/>
        </p:nvSpPr>
        <p:spPr>
          <a:xfrm>
            <a:off x="0" y="4525595"/>
            <a:ext cx="8624937" cy="26161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800" dirty="0"/>
          </a:p>
          <a:p>
            <a:pPr marL="12700" marR="5080"/>
            <a:endParaRPr lang="en-US" sz="900" dirty="0"/>
          </a:p>
        </p:txBody>
      </p:sp>
      <p:sp>
        <p:nvSpPr>
          <p:cNvPr id="8" name="object 4">
            <a:extLst>
              <a:ext uri="{FF2B5EF4-FFF2-40B4-BE49-F238E27FC236}">
                <a16:creationId xmlns:a16="http://schemas.microsoft.com/office/drawing/2014/main" id="{7EE1FCCF-ACD7-7031-678D-E342D36592AA}"/>
              </a:ext>
            </a:extLst>
          </p:cNvPr>
          <p:cNvSpPr/>
          <p:nvPr/>
        </p:nvSpPr>
        <p:spPr>
          <a:xfrm>
            <a:off x="1661159" y="1181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10" name="object 5">
            <a:extLst>
              <a:ext uri="{FF2B5EF4-FFF2-40B4-BE49-F238E27FC236}">
                <a16:creationId xmlns:a16="http://schemas.microsoft.com/office/drawing/2014/main" id="{9921C08A-9114-97B7-0518-0F6B2670D296}"/>
              </a:ext>
            </a:extLst>
          </p:cNvPr>
          <p:cNvSpPr/>
          <p:nvPr/>
        </p:nvSpPr>
        <p:spPr>
          <a:xfrm>
            <a:off x="1661159" y="986073"/>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11" name="Diagram 10">
            <a:extLst>
              <a:ext uri="{FF2B5EF4-FFF2-40B4-BE49-F238E27FC236}">
                <a16:creationId xmlns:a16="http://schemas.microsoft.com/office/drawing/2014/main" id="{958038E0-1775-10C4-E414-C39C7D423D8F}"/>
              </a:ext>
            </a:extLst>
          </p:cNvPr>
          <p:cNvGraphicFramePr/>
          <p:nvPr>
            <p:extLst>
              <p:ext uri="{D42A27DB-BD31-4B8C-83A1-F6EECF244321}">
                <p14:modId xmlns:p14="http://schemas.microsoft.com/office/powerpoint/2010/main" val="2836942523"/>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a:extLst>
              <a:ext uri="{FF2B5EF4-FFF2-40B4-BE49-F238E27FC236}">
                <a16:creationId xmlns:a16="http://schemas.microsoft.com/office/drawing/2014/main" id="{73FF3F43-B05D-8B09-0B97-B6898049A82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377399"/>
            <a:ext cx="9144000" cy="3880401"/>
          </a:xfrm>
          <a:prstGeom prst="rect">
            <a:avLst/>
          </a:prstGeom>
          <a:noFill/>
          <a:extLst>
            <a:ext uri="{909E8E84-426E-40DD-AFC4-6F175D3DCCD1}">
              <a14:hiddenFill xmlns:a14="http://schemas.microsoft.com/office/drawing/2010/main">
                <a:solidFill>
                  <a:srgbClr val="FFFFFF"/>
                </a:solidFill>
              </a14:hiddenFill>
            </a:ext>
          </a:extLst>
        </p:spPr>
      </p:pic>
      <p:sp>
        <p:nvSpPr>
          <p:cNvPr id="4" name="object 2">
            <a:extLst>
              <a:ext uri="{FF2B5EF4-FFF2-40B4-BE49-F238E27FC236}">
                <a16:creationId xmlns:a16="http://schemas.microsoft.com/office/drawing/2014/main" id="{0603A886-D811-3D7A-3AC9-BF0E3FC057BD}"/>
              </a:ext>
            </a:extLst>
          </p:cNvPr>
          <p:cNvSpPr txBox="1">
            <a:spLocks/>
          </p:cNvSpPr>
          <p:nvPr/>
        </p:nvSpPr>
        <p:spPr>
          <a:xfrm>
            <a:off x="61863" y="5211815"/>
            <a:ext cx="8624937" cy="98334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2000" kern="0" spc="-220" dirty="0">
              <a:solidFill>
                <a:schemeClr val="accent2"/>
              </a:solidFill>
            </a:endParaRPr>
          </a:p>
          <a:p>
            <a:pPr marL="12700" marR="5080"/>
            <a:r>
              <a:rPr lang="en-US" sz="1500" kern="0" spc="-220" dirty="0">
                <a:solidFill>
                  <a:schemeClr val="accent6"/>
                </a:solidFill>
              </a:rPr>
              <a:t>Refer </a:t>
            </a:r>
            <a:r>
              <a:rPr lang="en-US" sz="1500" dirty="0">
                <a:hlinkClick r:id="rId8"/>
              </a:rPr>
              <a:t>The Illustrated Transformer</a:t>
            </a:r>
            <a:r>
              <a:rPr lang="en-US" sz="1500" dirty="0"/>
              <a:t> </a:t>
            </a:r>
            <a:r>
              <a:rPr lang="en-US" sz="1500" kern="0" spc="-220" dirty="0">
                <a:solidFill>
                  <a:schemeClr val="accent6"/>
                </a:solidFill>
              </a:rPr>
              <a:t>&amp;</a:t>
            </a:r>
            <a:r>
              <a:rPr lang="en-US" sz="1500" dirty="0"/>
              <a:t> </a:t>
            </a:r>
            <a:r>
              <a:rPr lang="en-US" sz="1500" dirty="0">
                <a:hlinkClick r:id="rId9"/>
              </a:rPr>
              <a:t>Transformer Neural Networks</a:t>
            </a:r>
            <a:r>
              <a:rPr lang="en-US" sz="1500" dirty="0"/>
              <a:t> </a:t>
            </a:r>
            <a:r>
              <a:rPr lang="en-US" sz="1500" kern="0" spc="-220" dirty="0">
                <a:solidFill>
                  <a:schemeClr val="accent6"/>
                </a:solidFill>
              </a:rPr>
              <a:t>to understand the intricate details of the Transformer Architecture</a:t>
            </a:r>
          </a:p>
          <a:p>
            <a:pPr marL="12700" marR="5080"/>
            <a:r>
              <a:rPr lang="en-US" sz="1390" kern="0" spc="-220" dirty="0">
                <a:solidFill>
                  <a:schemeClr val="accent6"/>
                </a:solidFill>
              </a:rPr>
              <a:t>  </a:t>
            </a:r>
          </a:p>
        </p:txBody>
      </p:sp>
    </p:spTree>
    <p:extLst>
      <p:ext uri="{BB962C8B-B14F-4D97-AF65-F5344CB8AC3E}">
        <p14:creationId xmlns:p14="http://schemas.microsoft.com/office/powerpoint/2010/main" val="3074932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26149-3653-30DF-87EE-0DCA4E55E30A}"/>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47190E4C-8CBF-9115-29F9-6DD372A7B446}"/>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5284F7E8-2E70-CDF1-3F93-7257F76B92DF}"/>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B49505C7-7551-1E98-BF17-39031D4D0671}"/>
              </a:ext>
            </a:extLst>
          </p:cNvPr>
          <p:cNvGraphicFramePr/>
          <p:nvPr>
            <p:extLst>
              <p:ext uri="{D42A27DB-BD31-4B8C-83A1-F6EECF244321}">
                <p14:modId xmlns:p14="http://schemas.microsoft.com/office/powerpoint/2010/main" val="345323534"/>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D4D17E78-206E-1B7C-8101-F408A588BDB5}"/>
              </a:ext>
            </a:extLst>
          </p:cNvPr>
          <p:cNvSpPr txBox="1">
            <a:spLocks/>
          </p:cNvSpPr>
          <p:nvPr/>
        </p:nvSpPr>
        <p:spPr>
          <a:xfrm>
            <a:off x="212857" y="5112603"/>
            <a:ext cx="8624937" cy="83099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400" kern="0" spc="-80" dirty="0">
                <a:solidFill>
                  <a:schemeClr val="accent2"/>
                </a:solidFill>
              </a:rPr>
              <a:t>For Further Exploration –</a:t>
            </a:r>
          </a:p>
          <a:p>
            <a:pPr marL="12700" marR="5080"/>
            <a:r>
              <a:rPr lang="en-US" sz="1000" dirty="0">
                <a:hlinkClick r:id="rId7"/>
              </a:rPr>
              <a:t>Reinforcement Learning, Intuition, and Abductive Reasoning</a:t>
            </a:r>
            <a:endParaRPr lang="en-US" sz="1400" kern="0" spc="-80" dirty="0">
              <a:solidFill>
                <a:schemeClr val="accent2"/>
              </a:solidFill>
            </a:endParaRPr>
          </a:p>
          <a:p>
            <a:pPr marL="12700" marR="5080"/>
            <a:r>
              <a:rPr lang="en-IN" sz="1000" dirty="0">
                <a:hlinkClick r:id="rId8"/>
              </a:rPr>
              <a:t>Algorithms for Decision Making</a:t>
            </a:r>
            <a:endParaRPr lang="en-IN" sz="1000" dirty="0"/>
          </a:p>
          <a:p>
            <a:pPr marL="12700" marR="5080"/>
            <a:r>
              <a:rPr lang="en-IN" sz="1000" dirty="0">
                <a:hlinkClick r:id="rId9"/>
              </a:rPr>
              <a:t>Some Good RL Resources </a:t>
            </a:r>
            <a:r>
              <a:rPr lang="en-IN" sz="1000" dirty="0">
                <a:hlinkClick r:id="rId10"/>
              </a:rPr>
              <a:t>–</a:t>
            </a:r>
            <a:r>
              <a:rPr lang="en-IN" sz="1000" dirty="0">
                <a:hlinkClick r:id="rId9"/>
              </a:rPr>
              <a:t> I</a:t>
            </a:r>
            <a:endParaRPr lang="en-IN" sz="1000" dirty="0"/>
          </a:p>
          <a:p>
            <a:pPr marL="12700" marR="5080"/>
            <a:r>
              <a:rPr lang="en-IN" sz="1000" dirty="0">
                <a:hlinkClick r:id="rId10"/>
              </a:rPr>
              <a:t>Some Good RL Resources - II</a:t>
            </a:r>
            <a:endParaRPr lang="en-US" sz="1000" kern="0" spc="-80" dirty="0">
              <a:solidFill>
                <a:schemeClr val="accent2"/>
              </a:solidFill>
            </a:endParaRPr>
          </a:p>
        </p:txBody>
      </p:sp>
      <p:pic>
        <p:nvPicPr>
          <p:cNvPr id="2050" name="Picture 2" descr="What is Reinforcement Learning?. What is Reinforcement Learning ...">
            <a:extLst>
              <a:ext uri="{FF2B5EF4-FFF2-40B4-BE49-F238E27FC236}">
                <a16:creationId xmlns:a16="http://schemas.microsoft.com/office/drawing/2014/main" id="{AA7AE049-FF4F-1EB8-F677-B1DE692A38D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2401" y="1376365"/>
            <a:ext cx="8915398" cy="3730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9693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63828-9CB9-1A25-5351-BBD5B715D2F0}"/>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DCCD8E8D-D668-8685-B984-E6077AFF6E5B}"/>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8A03D72B-0948-3F37-2C0B-E5F940D10C5B}"/>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48C0C4BC-498E-25A7-8306-4201FBD57E48}"/>
              </a:ext>
            </a:extLst>
          </p:cNvPr>
          <p:cNvGraphicFramePr/>
          <p:nvPr>
            <p:extLst>
              <p:ext uri="{D42A27DB-BD31-4B8C-83A1-F6EECF244321}">
                <p14:modId xmlns:p14="http://schemas.microsoft.com/office/powerpoint/2010/main" val="1623393180"/>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68E48736-1F57-20DD-D72A-77A3FD68ECDA}"/>
              </a:ext>
            </a:extLst>
          </p:cNvPr>
          <p:cNvSpPr txBox="1">
            <a:spLocks/>
          </p:cNvSpPr>
          <p:nvPr/>
        </p:nvSpPr>
        <p:spPr>
          <a:xfrm>
            <a:off x="51886" y="4999860"/>
            <a:ext cx="8624937" cy="95410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400" kern="0" spc="-80" dirty="0">
                <a:solidFill>
                  <a:schemeClr val="accent2"/>
                </a:solidFill>
              </a:rPr>
              <a:t>For Further Exploration –</a:t>
            </a:r>
          </a:p>
          <a:p>
            <a:pPr marL="12700" marR="5080"/>
            <a:r>
              <a:rPr lang="en-US" sz="1200" dirty="0" err="1">
                <a:hlinkClick r:id="rId7"/>
              </a:rPr>
              <a:t>AutoML</a:t>
            </a:r>
            <a:r>
              <a:rPr lang="en-US" sz="1200" dirty="0">
                <a:hlinkClick r:id="rId7"/>
              </a:rPr>
              <a:t>: Components, techniques, working, tools, platforms and use cases</a:t>
            </a:r>
            <a:endParaRPr lang="en-US" sz="1200" dirty="0"/>
          </a:p>
          <a:p>
            <a:pPr marL="12700" marR="5080"/>
            <a:r>
              <a:rPr lang="en-US" sz="1200" dirty="0">
                <a:hlinkClick r:id="rId8"/>
              </a:rPr>
              <a:t>Awesome-</a:t>
            </a:r>
            <a:r>
              <a:rPr lang="en-US" sz="1200" dirty="0" err="1">
                <a:hlinkClick r:id="rId8"/>
              </a:rPr>
              <a:t>AutoML</a:t>
            </a:r>
            <a:endParaRPr lang="en-US" sz="1200" dirty="0"/>
          </a:p>
          <a:p>
            <a:pPr marL="12700" marR="5080"/>
            <a:r>
              <a:rPr lang="en-US" sz="1200" dirty="0">
                <a:hlinkClick r:id="rId9"/>
              </a:rPr>
              <a:t>Awesome-</a:t>
            </a:r>
            <a:r>
              <a:rPr lang="en-US" sz="1200" dirty="0" err="1">
                <a:hlinkClick r:id="rId9"/>
              </a:rPr>
              <a:t>AutoML</a:t>
            </a:r>
            <a:r>
              <a:rPr lang="en-US" sz="1200" dirty="0">
                <a:hlinkClick r:id="rId9"/>
              </a:rPr>
              <a:t>-Books</a:t>
            </a:r>
            <a:endParaRPr lang="en-US" sz="1200" dirty="0"/>
          </a:p>
          <a:p>
            <a:pPr marL="12700" marR="5080"/>
            <a:r>
              <a:rPr lang="en-US" sz="1200" dirty="0" err="1">
                <a:hlinkClick r:id="rId10"/>
              </a:rPr>
              <a:t>EvolutionaryDeepLearning</a:t>
            </a:r>
            <a:endParaRPr lang="en-US" sz="1200" kern="0" spc="-80" dirty="0">
              <a:solidFill>
                <a:schemeClr val="accent2"/>
              </a:solidFill>
            </a:endParaRPr>
          </a:p>
        </p:txBody>
      </p:sp>
      <p:pic>
        <p:nvPicPr>
          <p:cNvPr id="3074" name="Picture 2" descr="AutoML">
            <a:extLst>
              <a:ext uri="{FF2B5EF4-FFF2-40B4-BE49-F238E27FC236}">
                <a16:creationId xmlns:a16="http://schemas.microsoft.com/office/drawing/2014/main" id="{929CB901-7E25-E88B-AB4E-3F0AF2D7312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1335166"/>
            <a:ext cx="9144000" cy="3619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14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05FC6-F2A5-EEB7-2297-1AC39E7AC4A1}"/>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CA3DD6D9-EC05-B219-1C90-BF056A24B15B}"/>
              </a:ext>
            </a:extLst>
          </p:cNvPr>
          <p:cNvSpPr/>
          <p:nvPr/>
        </p:nvSpPr>
        <p:spPr>
          <a:xfrm>
            <a:off x="1756803" y="8007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0EAA337F-47AF-35BA-986F-BFCC92145923}"/>
              </a:ext>
            </a:extLst>
          </p:cNvPr>
          <p:cNvSpPr/>
          <p:nvPr/>
        </p:nvSpPr>
        <p:spPr>
          <a:xfrm>
            <a:off x="1756803" y="648336"/>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9E9BD0C-11AA-1C30-7ADF-1E646E84BF68}"/>
              </a:ext>
            </a:extLst>
          </p:cNvPr>
          <p:cNvGraphicFramePr/>
          <p:nvPr>
            <p:extLst>
              <p:ext uri="{D42A27DB-BD31-4B8C-83A1-F6EECF244321}">
                <p14:modId xmlns:p14="http://schemas.microsoft.com/office/powerpoint/2010/main" val="3376084654"/>
              </p:ext>
            </p:extLst>
          </p:nvPr>
        </p:nvGraphicFramePr>
        <p:xfrm>
          <a:off x="54356" y="-77562"/>
          <a:ext cx="8915397" cy="6826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BFF8E25-8520-5E3D-A33E-2A5DE04CC0CE}"/>
              </a:ext>
            </a:extLst>
          </p:cNvPr>
          <p:cNvSpPr txBox="1">
            <a:spLocks/>
          </p:cNvSpPr>
          <p:nvPr/>
        </p:nvSpPr>
        <p:spPr>
          <a:xfrm>
            <a:off x="228600" y="7620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p>
          <a:p>
            <a:pPr marL="12700" marR="5080"/>
            <a:r>
              <a:rPr lang="en-US" sz="2400" kern="0" spc="-80" dirty="0">
                <a:solidFill>
                  <a:schemeClr val="accent2"/>
                </a:solidFill>
              </a:rPr>
              <a:t>  </a:t>
            </a:r>
          </a:p>
        </p:txBody>
      </p:sp>
      <p:sp>
        <p:nvSpPr>
          <p:cNvPr id="7" name="object 2">
            <a:extLst>
              <a:ext uri="{FF2B5EF4-FFF2-40B4-BE49-F238E27FC236}">
                <a16:creationId xmlns:a16="http://schemas.microsoft.com/office/drawing/2014/main" id="{F9D1271C-9B95-31E8-A518-07AED34227B7}"/>
              </a:ext>
            </a:extLst>
          </p:cNvPr>
          <p:cNvSpPr txBox="1">
            <a:spLocks/>
          </p:cNvSpPr>
          <p:nvPr/>
        </p:nvSpPr>
        <p:spPr>
          <a:xfrm>
            <a:off x="138063" y="5023247"/>
            <a:ext cx="8624937" cy="24622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600" kern="0" spc="-80" dirty="0">
                <a:solidFill>
                  <a:schemeClr val="accent2"/>
                </a:solidFill>
              </a:rPr>
              <a:t>  </a:t>
            </a:r>
          </a:p>
        </p:txBody>
      </p:sp>
      <p:sp>
        <p:nvSpPr>
          <p:cNvPr id="8" name="object 2">
            <a:extLst>
              <a:ext uri="{FF2B5EF4-FFF2-40B4-BE49-F238E27FC236}">
                <a16:creationId xmlns:a16="http://schemas.microsoft.com/office/drawing/2014/main" id="{E3BE2816-6116-B94D-5D9B-791A0A6B0289}"/>
              </a:ext>
            </a:extLst>
          </p:cNvPr>
          <p:cNvSpPr txBox="1">
            <a:spLocks/>
          </p:cNvSpPr>
          <p:nvPr/>
        </p:nvSpPr>
        <p:spPr>
          <a:xfrm>
            <a:off x="69598" y="2869895"/>
            <a:ext cx="8624937" cy="312547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500" kern="0" spc="-80" dirty="0">
                <a:solidFill>
                  <a:schemeClr val="accent2"/>
                </a:solidFill>
              </a:rPr>
              <a:t>Feature Flags(based frameworks) can be useful for A/B Testing.</a:t>
            </a:r>
          </a:p>
          <a:p>
            <a:pPr marL="12700" marR="5080"/>
            <a:r>
              <a:rPr lang="en-US" sz="1500" kern="0" spc="-80" dirty="0">
                <a:solidFill>
                  <a:schemeClr val="accent2"/>
                </a:solidFill>
              </a:rPr>
              <a:t>For Further Exploration-</a:t>
            </a:r>
          </a:p>
          <a:p>
            <a:pPr marL="12700" marR="5080"/>
            <a:r>
              <a:rPr lang="en-US" sz="1500" kern="0" spc="-80" dirty="0">
                <a:solidFill>
                  <a:schemeClr val="accent2"/>
                </a:solidFill>
              </a:rPr>
              <a:t>  </a:t>
            </a:r>
            <a:r>
              <a:rPr lang="en-US" sz="930" dirty="0">
                <a:hlinkClick r:id="rId7"/>
              </a:rPr>
              <a:t>Experiment-Driven Development In A Nutshell</a:t>
            </a:r>
            <a:endParaRPr lang="en-US" sz="930" dirty="0"/>
          </a:p>
          <a:p>
            <a:pPr marL="12700" marR="5080"/>
            <a:r>
              <a:rPr lang="en-US" sz="930" kern="0" spc="-80" dirty="0">
                <a:solidFill>
                  <a:schemeClr val="accent2"/>
                </a:solidFill>
              </a:rPr>
              <a:t>   </a:t>
            </a:r>
            <a:r>
              <a:rPr lang="en-IN" sz="930" dirty="0">
                <a:hlinkClick r:id="rId8"/>
              </a:rPr>
              <a:t>Experimentation-driven development</a:t>
            </a:r>
            <a:endParaRPr lang="en-IN" sz="930" dirty="0"/>
          </a:p>
          <a:p>
            <a:pPr marL="12700" marR="5080"/>
            <a:r>
              <a:rPr lang="en-IN" sz="930" kern="0" spc="-80" dirty="0">
                <a:solidFill>
                  <a:schemeClr val="accent2"/>
                </a:solidFill>
              </a:rPr>
              <a:t>   </a:t>
            </a:r>
            <a:r>
              <a:rPr lang="en-US" sz="930" dirty="0">
                <a:hlinkClick r:id="rId9"/>
              </a:rPr>
              <a:t>Experiment Driven Development</a:t>
            </a:r>
            <a:endParaRPr lang="en-US" sz="930" dirty="0"/>
          </a:p>
          <a:p>
            <a:pPr marL="12700" marR="5080"/>
            <a:r>
              <a:rPr lang="en-US" sz="930" kern="0" spc="-80" dirty="0">
                <a:solidFill>
                  <a:schemeClr val="accent2"/>
                </a:solidFill>
              </a:rPr>
              <a:t>   </a:t>
            </a:r>
            <a:r>
              <a:rPr lang="en-US" sz="930" dirty="0">
                <a:hlinkClick r:id="rId10"/>
              </a:rPr>
              <a:t>How to apply hypothesis-driven development</a:t>
            </a:r>
            <a:endParaRPr lang="en-US" sz="930" dirty="0"/>
          </a:p>
          <a:p>
            <a:pPr marL="12700" marR="5080"/>
            <a:r>
              <a:rPr lang="en-US" sz="930" kern="0" spc="-80" dirty="0">
                <a:solidFill>
                  <a:schemeClr val="accent2"/>
                </a:solidFill>
              </a:rPr>
              <a:t>   </a:t>
            </a:r>
            <a:r>
              <a:rPr lang="en-US" sz="930" dirty="0">
                <a:hlinkClick r:id="rId11"/>
              </a:rPr>
              <a:t>Data-driven hypothesis development</a:t>
            </a:r>
            <a:endParaRPr lang="en-US" sz="930" dirty="0"/>
          </a:p>
          <a:p>
            <a:pPr marL="12700" marR="5080"/>
            <a:r>
              <a:rPr lang="en-US" sz="930" kern="0" spc="-80" dirty="0">
                <a:solidFill>
                  <a:schemeClr val="accent2"/>
                </a:solidFill>
              </a:rPr>
              <a:t>   </a:t>
            </a:r>
            <a:r>
              <a:rPr lang="en-US" sz="930" dirty="0">
                <a:hlinkClick r:id="rId12"/>
              </a:rPr>
              <a:t>Micro-Experiments and Experiment Driven Development</a:t>
            </a:r>
            <a:endParaRPr lang="en-US" sz="930" dirty="0"/>
          </a:p>
          <a:p>
            <a:pPr marL="12700" marR="5080"/>
            <a:r>
              <a:rPr lang="en-US" sz="930" kern="0" spc="-80" dirty="0">
                <a:solidFill>
                  <a:schemeClr val="accent2"/>
                </a:solidFill>
              </a:rPr>
              <a:t>   </a:t>
            </a:r>
            <a:r>
              <a:rPr lang="en-US" sz="930" dirty="0">
                <a:hlinkClick r:id="rId13"/>
              </a:rPr>
              <a:t>A/B Testing Simplified: Steps to Data-Driven Decisions</a:t>
            </a:r>
            <a:endParaRPr lang="en-US" sz="930" dirty="0"/>
          </a:p>
          <a:p>
            <a:pPr marL="12700" marR="5080"/>
            <a:r>
              <a:rPr lang="en-US" sz="930" dirty="0"/>
              <a:t>  </a:t>
            </a:r>
            <a:r>
              <a:rPr lang="en-IN" sz="930" dirty="0">
                <a:hlinkClick r:id="rId14"/>
              </a:rPr>
              <a:t>A/B testing - Wikipedia</a:t>
            </a:r>
            <a:endParaRPr lang="en-US" sz="930" dirty="0"/>
          </a:p>
          <a:p>
            <a:pPr marL="12700" marR="5080"/>
            <a:r>
              <a:rPr lang="en-US" sz="930" kern="0" spc="-80" dirty="0">
                <a:solidFill>
                  <a:schemeClr val="accent2"/>
                </a:solidFill>
              </a:rPr>
              <a:t>   </a:t>
            </a:r>
            <a:r>
              <a:rPr lang="en-US" sz="930" dirty="0">
                <a:hlinkClick r:id="rId15"/>
              </a:rPr>
              <a:t>15 Math Concepts Every Data Scientist Should Know</a:t>
            </a:r>
            <a:r>
              <a:rPr lang="en-US" sz="930" dirty="0"/>
              <a:t> </a:t>
            </a:r>
            <a:r>
              <a:rPr lang="en-US" sz="930" kern="0" spc="-80" dirty="0">
                <a:solidFill>
                  <a:schemeClr val="accent6"/>
                </a:solidFill>
              </a:rPr>
              <a:t>(Check especially Chapters 2 &amp; 7 for A/B Testing)</a:t>
            </a:r>
          </a:p>
          <a:p>
            <a:pPr marL="12700" marR="5080"/>
            <a:r>
              <a:rPr lang="en-US" sz="930" kern="0" spc="-80" dirty="0">
                <a:solidFill>
                  <a:schemeClr val="accent6"/>
                </a:solidFill>
              </a:rPr>
              <a:t>   </a:t>
            </a:r>
            <a:r>
              <a:rPr lang="en-US" sz="930" dirty="0">
                <a:hlinkClick r:id="rId16"/>
              </a:rPr>
              <a:t>A/B Testing Statistics: An Intuitive Guide For Non-Mathematicians</a:t>
            </a:r>
            <a:endParaRPr lang="en-US" sz="930" dirty="0"/>
          </a:p>
          <a:p>
            <a:pPr marL="12700" marR="5080"/>
            <a:r>
              <a:rPr lang="en-US" sz="930" kern="0" spc="-80" dirty="0">
                <a:solidFill>
                  <a:schemeClr val="accent6"/>
                </a:solidFill>
              </a:rPr>
              <a:t>   </a:t>
            </a:r>
            <a:r>
              <a:rPr lang="en-IN" sz="930" dirty="0">
                <a:hlinkClick r:id="rId17"/>
              </a:rPr>
              <a:t>A/B Testing: A Complete Guide to Statistical Testing </a:t>
            </a:r>
            <a:endParaRPr lang="en-IN" sz="930" dirty="0"/>
          </a:p>
          <a:p>
            <a:pPr marL="12700" marR="5080"/>
            <a:r>
              <a:rPr lang="en-IN" sz="930" kern="0" spc="-80" dirty="0">
                <a:solidFill>
                  <a:schemeClr val="accent6"/>
                </a:solidFill>
              </a:rPr>
              <a:t>    </a:t>
            </a:r>
            <a:r>
              <a:rPr lang="en-US" sz="930" dirty="0">
                <a:hlinkClick r:id="rId18"/>
              </a:rPr>
              <a:t>A/B Testing Statistics Made Simple</a:t>
            </a:r>
            <a:endParaRPr lang="en-IN" sz="930" dirty="0"/>
          </a:p>
          <a:p>
            <a:pPr marL="12700" marR="5080"/>
            <a:r>
              <a:rPr lang="en-IN" sz="930" kern="0" spc="-80" dirty="0">
                <a:solidFill>
                  <a:schemeClr val="accent6"/>
                </a:solidFill>
              </a:rPr>
              <a:t>    </a:t>
            </a:r>
            <a:r>
              <a:rPr lang="en-US" sz="930" dirty="0">
                <a:hlinkClick r:id="rId19"/>
              </a:rPr>
              <a:t>Statistical Significance in A/B Testing </a:t>
            </a:r>
            <a:endParaRPr lang="en-US" sz="930" kern="0" spc="-80" dirty="0">
              <a:solidFill>
                <a:schemeClr val="accent6"/>
              </a:solidFill>
            </a:endParaRPr>
          </a:p>
          <a:p>
            <a:pPr marL="12700" marR="5080"/>
            <a:r>
              <a:rPr lang="en-US" sz="930" kern="0" spc="-80" dirty="0">
                <a:solidFill>
                  <a:schemeClr val="accent6"/>
                </a:solidFill>
              </a:rPr>
              <a:t>    </a:t>
            </a:r>
            <a:r>
              <a:rPr lang="en-IN" sz="930" dirty="0">
                <a:hlinkClick r:id="rId20"/>
              </a:rPr>
              <a:t>A-B-Testing</a:t>
            </a:r>
            <a:endParaRPr lang="en-IN" sz="930" dirty="0"/>
          </a:p>
          <a:p>
            <a:pPr marL="12700" marR="5080"/>
            <a:r>
              <a:rPr lang="en-IN" sz="930" kern="0" spc="-80" dirty="0">
                <a:solidFill>
                  <a:schemeClr val="accent6"/>
                </a:solidFill>
              </a:rPr>
              <a:t>    </a:t>
            </a:r>
            <a:r>
              <a:rPr lang="en-IN" sz="930" dirty="0">
                <a:hlinkClick r:id="rId21"/>
              </a:rPr>
              <a:t>The ultimate guide to A/B testing</a:t>
            </a:r>
            <a:endParaRPr lang="en-IN" sz="930" dirty="0"/>
          </a:p>
          <a:p>
            <a:pPr marL="12700" marR="5080"/>
            <a:r>
              <a:rPr lang="en-US" sz="930" kern="0" spc="-80" dirty="0">
                <a:solidFill>
                  <a:schemeClr val="accent6"/>
                </a:solidFill>
              </a:rPr>
              <a:t>    </a:t>
            </a:r>
            <a:r>
              <a:rPr lang="en-US" sz="930" dirty="0">
                <a:hlinkClick r:id="rId22"/>
              </a:rPr>
              <a:t>Experimentation for Engineers: From A/B Testing to Bayesian Optimization</a:t>
            </a:r>
            <a:endParaRPr lang="en-US" sz="930" dirty="0"/>
          </a:p>
          <a:p>
            <a:pPr marL="12700" marR="5080"/>
            <a:r>
              <a:rPr lang="en-US" sz="930" kern="0" spc="-80" dirty="0">
                <a:solidFill>
                  <a:schemeClr val="accent2"/>
                </a:solidFill>
              </a:rPr>
              <a:t>    </a:t>
            </a:r>
            <a:r>
              <a:rPr lang="en-US" sz="930" dirty="0">
                <a:hlinkClick r:id="rId23"/>
              </a:rPr>
              <a:t>A Summary of Udacity A/B Testing Course</a:t>
            </a:r>
            <a:endParaRPr lang="en-US" sz="930" dirty="0"/>
          </a:p>
          <a:p>
            <a:pPr marL="12700" marR="5080"/>
            <a:r>
              <a:rPr lang="en-US" sz="930" kern="0" spc="-80" dirty="0">
                <a:solidFill>
                  <a:schemeClr val="accent2"/>
                </a:solidFill>
              </a:rPr>
              <a:t>    </a:t>
            </a:r>
            <a:r>
              <a:rPr lang="en-US" sz="930" dirty="0">
                <a:hlinkClick r:id="rId24"/>
              </a:rPr>
              <a:t>Experiment-Driven Development: A/B Testing and Beyond with AI</a:t>
            </a:r>
            <a:endParaRPr lang="en-US" sz="930" kern="0" spc="-80" dirty="0">
              <a:solidFill>
                <a:schemeClr val="accent2"/>
              </a:solidFill>
            </a:endParaRPr>
          </a:p>
        </p:txBody>
      </p:sp>
      <p:pic>
        <p:nvPicPr>
          <p:cNvPr id="10" name="Picture 9">
            <a:extLst>
              <a:ext uri="{FF2B5EF4-FFF2-40B4-BE49-F238E27FC236}">
                <a16:creationId xmlns:a16="http://schemas.microsoft.com/office/drawing/2014/main" id="{923BAA89-BD7B-9C10-C2AD-C9AA22B65992}"/>
              </a:ext>
            </a:extLst>
          </p:cNvPr>
          <p:cNvPicPr>
            <a:picLocks noChangeAspect="1"/>
          </p:cNvPicPr>
          <p:nvPr/>
        </p:nvPicPr>
        <p:blipFill>
          <a:blip r:embed="rId25"/>
          <a:stretch>
            <a:fillRect/>
          </a:stretch>
        </p:blipFill>
        <p:spPr>
          <a:xfrm>
            <a:off x="79697" y="957650"/>
            <a:ext cx="8915398" cy="1895308"/>
          </a:xfrm>
          <a:prstGeom prst="rect">
            <a:avLst/>
          </a:prstGeom>
        </p:spPr>
      </p:pic>
    </p:spTree>
    <p:extLst>
      <p:ext uri="{BB962C8B-B14F-4D97-AF65-F5344CB8AC3E}">
        <p14:creationId xmlns:p14="http://schemas.microsoft.com/office/powerpoint/2010/main" val="799363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65061-880A-7812-F861-09535042BD8C}"/>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C775AE90-4F7C-8AD0-1B0F-530129748483}"/>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FDF7569A-B267-0AB6-189D-86ACA08CC75F}"/>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D1CA98FC-8DA9-ABF4-5430-0007F0F2DF4E}"/>
              </a:ext>
            </a:extLst>
          </p:cNvPr>
          <p:cNvGraphicFramePr/>
          <p:nvPr>
            <p:extLst>
              <p:ext uri="{D42A27DB-BD31-4B8C-83A1-F6EECF244321}">
                <p14:modId xmlns:p14="http://schemas.microsoft.com/office/powerpoint/2010/main" val="3959783919"/>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bject 2">
            <a:extLst>
              <a:ext uri="{FF2B5EF4-FFF2-40B4-BE49-F238E27FC236}">
                <a16:creationId xmlns:a16="http://schemas.microsoft.com/office/drawing/2014/main" id="{EA3D4F0F-5716-D565-E45A-32E57AA92CC6}"/>
              </a:ext>
            </a:extLst>
          </p:cNvPr>
          <p:cNvSpPr txBox="1">
            <a:spLocks/>
          </p:cNvSpPr>
          <p:nvPr/>
        </p:nvSpPr>
        <p:spPr>
          <a:xfrm>
            <a:off x="259531" y="1306392"/>
            <a:ext cx="8624937" cy="446276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000" dirty="0">
                <a:hlinkClick r:id="rId7"/>
              </a:rPr>
              <a:t>Practical Machine Learning with Python</a:t>
            </a:r>
            <a:endParaRPr lang="en-US" sz="1000" dirty="0"/>
          </a:p>
          <a:p>
            <a:pPr marL="12700" marR="5080"/>
            <a:r>
              <a:rPr lang="en-US" sz="1000" dirty="0">
                <a:hlinkClick r:id="rId8"/>
              </a:rPr>
              <a:t>Artificial Intelligence: A Modern Approach, 4th US ed.</a:t>
            </a:r>
            <a:endParaRPr lang="en-US" sz="1000" dirty="0"/>
          </a:p>
          <a:p>
            <a:pPr marL="12700" marR="5080"/>
            <a:r>
              <a:rPr lang="en-US" sz="1000" dirty="0">
                <a:hlinkClick r:id="rId9"/>
              </a:rPr>
              <a:t>Hands-On Machine Learning with Scikit-Learn, </a:t>
            </a:r>
            <a:r>
              <a:rPr lang="en-US" sz="1000" dirty="0" err="1">
                <a:hlinkClick r:id="rId9"/>
              </a:rPr>
              <a:t>Keras</a:t>
            </a:r>
            <a:r>
              <a:rPr lang="en-US" sz="1000" dirty="0">
                <a:hlinkClick r:id="rId9"/>
              </a:rPr>
              <a:t>, and TensorFlow: Concepts, Tools, and Techniques</a:t>
            </a:r>
            <a:endParaRPr lang="en-US" sz="1000" dirty="0"/>
          </a:p>
          <a:p>
            <a:pPr marL="12700" marR="5080"/>
            <a:r>
              <a:rPr lang="en-IN" sz="1000" dirty="0">
                <a:hlinkClick r:id="rId10"/>
              </a:rPr>
              <a:t>Trevor Hastie’s Books </a:t>
            </a:r>
            <a:endParaRPr lang="en-IN" sz="1000" dirty="0"/>
          </a:p>
          <a:p>
            <a:pPr marL="12700" marR="5080"/>
            <a:r>
              <a:rPr lang="en-US" sz="1000" dirty="0" err="1">
                <a:hlinkClick r:id="rId11"/>
              </a:rPr>
              <a:t>valeman</a:t>
            </a:r>
            <a:r>
              <a:rPr lang="en-US" sz="1000" dirty="0">
                <a:hlinkClick r:id="rId11"/>
              </a:rPr>
              <a:t>/awesome-conformal-prediction</a:t>
            </a:r>
            <a:endParaRPr lang="en-US" sz="1000" dirty="0"/>
          </a:p>
          <a:p>
            <a:pPr marL="12700" marR="5080"/>
            <a:r>
              <a:rPr lang="en-IN" sz="1000" dirty="0">
                <a:hlinkClick r:id="rId12"/>
              </a:rPr>
              <a:t>Speech and Language Processing</a:t>
            </a:r>
            <a:endParaRPr lang="en-IN" sz="1000" dirty="0"/>
          </a:p>
          <a:p>
            <a:pPr marL="12700" marR="5080"/>
            <a:r>
              <a:rPr lang="en-US" sz="1000" dirty="0">
                <a:hlinkClick r:id="rId13"/>
              </a:rPr>
              <a:t>Representation Learning for Natural Language Processing</a:t>
            </a:r>
            <a:endParaRPr lang="en-US" sz="1000" dirty="0"/>
          </a:p>
          <a:p>
            <a:pPr marL="12700" marR="5080"/>
            <a:r>
              <a:rPr lang="en-US" sz="1000" dirty="0">
                <a:hlinkClick r:id="rId14"/>
              </a:rPr>
              <a:t>Introduction to Large Language Models</a:t>
            </a:r>
            <a:endParaRPr lang="en-US" sz="1000" dirty="0"/>
          </a:p>
          <a:p>
            <a:pPr marL="12700" marR="5080"/>
            <a:r>
              <a:rPr lang="en-US" sz="1000" dirty="0">
                <a:hlinkClick r:id="rId15"/>
              </a:rPr>
              <a:t>Active Learning and Transfer Learning </a:t>
            </a:r>
            <a:endParaRPr lang="en-US" sz="1000" dirty="0"/>
          </a:p>
          <a:p>
            <a:pPr marL="12700" marR="5080"/>
            <a:r>
              <a:rPr lang="en-US" sz="1000" dirty="0">
                <a:hlinkClick r:id="rId16"/>
              </a:rPr>
              <a:t>Transfer Learning vs Fine Tuning LLMs: Differences</a:t>
            </a:r>
            <a:endParaRPr lang="en-US" sz="1000" dirty="0"/>
          </a:p>
          <a:p>
            <a:pPr marL="12700" marR="5080"/>
            <a:r>
              <a:rPr lang="en-US" sz="1000" dirty="0">
                <a:hlinkClick r:id="rId17"/>
              </a:rPr>
              <a:t>awesome-</a:t>
            </a:r>
            <a:r>
              <a:rPr lang="en-US" sz="1000" dirty="0" err="1">
                <a:hlinkClick r:id="rId17"/>
              </a:rPr>
              <a:t>llm</a:t>
            </a:r>
            <a:r>
              <a:rPr lang="en-US" sz="1000" dirty="0">
                <a:hlinkClick r:id="rId17"/>
              </a:rPr>
              <a:t>-books</a:t>
            </a:r>
            <a:endParaRPr lang="en-US" sz="1000" dirty="0"/>
          </a:p>
          <a:p>
            <a:pPr marL="12700" marR="5080"/>
            <a:r>
              <a:rPr lang="en-US" sz="1000" dirty="0">
                <a:hlinkClick r:id="rId18"/>
              </a:rPr>
              <a:t>awesome-vector-database</a:t>
            </a:r>
            <a:endParaRPr lang="en-US" sz="1000" dirty="0"/>
          </a:p>
          <a:p>
            <a:pPr marL="12700" marR="5080"/>
            <a:r>
              <a:rPr lang="en-IN" sz="800" dirty="0">
                <a:hlinkClick r:id="rId19"/>
              </a:rPr>
              <a:t>Graph </a:t>
            </a:r>
            <a:r>
              <a:rPr lang="en-IN" sz="800">
                <a:hlinkClick r:id="rId19"/>
              </a:rPr>
              <a:t>Representation Learning</a:t>
            </a:r>
            <a:endParaRPr lang="en-IN" sz="800"/>
          </a:p>
          <a:p>
            <a:pPr marL="12700" marR="5080"/>
            <a:r>
              <a:rPr lang="en-US" sz="1000">
                <a:hlinkClick r:id="rId20"/>
              </a:rPr>
              <a:t>awesome-graph-universe</a:t>
            </a:r>
            <a:endParaRPr lang="en-US" sz="1000" dirty="0"/>
          </a:p>
          <a:p>
            <a:pPr marL="12700" marR="5080"/>
            <a:r>
              <a:rPr lang="en-US" sz="1000" dirty="0">
                <a:hlinkClick r:id="rId21"/>
              </a:rPr>
              <a:t>Computer Vision and Deep Learning Courses - CVDL Master</a:t>
            </a:r>
            <a:endParaRPr lang="en-US" sz="1000" dirty="0"/>
          </a:p>
          <a:p>
            <a:pPr marL="12700" marR="5080"/>
            <a:r>
              <a:rPr lang="en-US" sz="1000" dirty="0">
                <a:hlinkClick r:id="rId22"/>
              </a:rPr>
              <a:t>Generative Deep Learning: Teaching Machines To Paint, Write, Compose, and Play</a:t>
            </a:r>
            <a:endParaRPr lang="en-US" sz="1000" dirty="0"/>
          </a:p>
          <a:p>
            <a:pPr marL="12700" marR="5080"/>
            <a:r>
              <a:rPr lang="en-US" sz="1000" dirty="0">
                <a:hlinkClick r:id="rId23"/>
              </a:rPr>
              <a:t>The Theory and Practice of Enterprise AI</a:t>
            </a:r>
            <a:endParaRPr lang="en-US" sz="1000" dirty="0"/>
          </a:p>
          <a:p>
            <a:pPr marL="12700" marR="5080"/>
            <a:r>
              <a:rPr lang="en-IN" sz="1000" dirty="0">
                <a:hlinkClick r:id="rId24"/>
              </a:rPr>
              <a:t>Agentic Artificial Intelligence</a:t>
            </a:r>
            <a:endParaRPr lang="en-IN" sz="1000" dirty="0"/>
          </a:p>
          <a:p>
            <a:pPr marL="12700" marR="5080"/>
            <a:r>
              <a:rPr lang="en-US" sz="1000" dirty="0">
                <a:hlinkClick r:id="rId25"/>
              </a:rPr>
              <a:t>Compendium-of-free-ML-reading-resources</a:t>
            </a:r>
            <a:endParaRPr lang="en-US" sz="1000" dirty="0"/>
          </a:p>
          <a:p>
            <a:pPr marL="12700" marR="5080"/>
            <a:r>
              <a:rPr lang="en-IN" sz="1000" dirty="0">
                <a:hlinkClick r:id="rId26"/>
              </a:rPr>
              <a:t>V7 Blog</a:t>
            </a:r>
            <a:endParaRPr lang="en-IN" sz="1000" dirty="0"/>
          </a:p>
          <a:p>
            <a:pPr marL="12700" marR="5080"/>
            <a:r>
              <a:rPr lang="en-US" sz="1000" dirty="0">
                <a:hlinkClick r:id="rId27"/>
              </a:rPr>
              <a:t>Machine Learning in Plain English – Medium</a:t>
            </a:r>
            <a:endParaRPr lang="en-US" sz="1000" dirty="0"/>
          </a:p>
          <a:p>
            <a:pPr marL="12700" marR="5080"/>
            <a:r>
              <a:rPr lang="en-US" sz="1000" dirty="0">
                <a:hlinkClick r:id="rId28"/>
              </a:rPr>
              <a:t>Covariance vs. Correlation: Differences to Know</a:t>
            </a:r>
            <a:endParaRPr lang="en-US" sz="1000" dirty="0"/>
          </a:p>
          <a:p>
            <a:pPr marL="12700" marR="5080"/>
            <a:r>
              <a:rPr lang="en-US" sz="1000" dirty="0">
                <a:hlinkClick r:id="rId29"/>
              </a:rPr>
              <a:t>Introduction to the Correlation Matrix</a:t>
            </a:r>
            <a:endParaRPr lang="en-US" sz="1000" dirty="0"/>
          </a:p>
          <a:p>
            <a:pPr marL="12700" marR="5080"/>
            <a:r>
              <a:rPr lang="en-IN" sz="1000" dirty="0">
                <a:hlinkClick r:id="rId30"/>
              </a:rPr>
              <a:t>Analysis of covariance</a:t>
            </a:r>
            <a:endParaRPr lang="en-IN" sz="1000" dirty="0"/>
          </a:p>
          <a:p>
            <a:pPr marL="12700" marR="5080"/>
            <a:r>
              <a:rPr lang="en-IN" sz="1000" dirty="0">
                <a:hlinkClick r:id="rId31"/>
              </a:rPr>
              <a:t>Intuition Behind Kernels in Machine Learning</a:t>
            </a:r>
            <a:endParaRPr lang="en-IN" sz="1000" dirty="0"/>
          </a:p>
          <a:p>
            <a:pPr marL="12700" marR="5080"/>
            <a:r>
              <a:rPr lang="en-US" sz="1000" dirty="0">
                <a:hlinkClick r:id="rId32"/>
              </a:rPr>
              <a:t>What is Classification Threshold</a:t>
            </a:r>
            <a:endParaRPr lang="en-US" sz="1000" dirty="0"/>
          </a:p>
          <a:p>
            <a:pPr marL="12700" marR="5080"/>
            <a:r>
              <a:rPr lang="en-IN" sz="1000" dirty="0">
                <a:hlinkClick r:id="rId33"/>
              </a:rPr>
              <a:t>Ridhima Kumar – Medium</a:t>
            </a:r>
            <a:endParaRPr lang="en-IN" sz="1000" dirty="0"/>
          </a:p>
          <a:p>
            <a:pPr marL="12700" marR="5080"/>
            <a:r>
              <a:rPr lang="en-IN" sz="1000" dirty="0">
                <a:hlinkClick r:id="rId34"/>
              </a:rPr>
              <a:t>Venkat Raman | LinkedIn</a:t>
            </a:r>
            <a:endParaRPr lang="en-IN" sz="1000" dirty="0"/>
          </a:p>
          <a:p>
            <a:pPr marL="12700" marR="5080"/>
            <a:endParaRPr lang="en-US" sz="1000" dirty="0"/>
          </a:p>
        </p:txBody>
      </p:sp>
    </p:spTree>
    <p:extLst>
      <p:ext uri="{BB962C8B-B14F-4D97-AF65-F5344CB8AC3E}">
        <p14:creationId xmlns:p14="http://schemas.microsoft.com/office/powerpoint/2010/main" val="14137357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2"/>
          <p:cNvSpPr txBox="1">
            <a:spLocks noGrp="1"/>
          </p:cNvSpPr>
          <p:nvPr>
            <p:ph type="title"/>
          </p:nvPr>
        </p:nvSpPr>
        <p:spPr>
          <a:xfrm>
            <a:off x="2590800" y="1670209"/>
            <a:ext cx="3733800" cy="2215991"/>
          </a:xfrm>
          <a:prstGeom prst="rect">
            <a:avLst/>
          </a:prstGeom>
        </p:spPr>
        <p:txBody>
          <a:bodyPr vert="horz" wrap="square" lIns="0" tIns="0" rIns="0" bIns="0" rtlCol="0">
            <a:spAutoFit/>
          </a:bodyPr>
          <a:lstStyle/>
          <a:p>
            <a:pPr marL="12700" marR="5080" algn="ctr">
              <a:lnSpc>
                <a:spcPct val="100000"/>
              </a:lnSpc>
            </a:pPr>
            <a:r>
              <a:rPr lang="en-US" sz="7200" spc="-220" dirty="0">
                <a:solidFill>
                  <a:schemeClr val="accent6"/>
                </a:solidFill>
              </a:rPr>
              <a:t>Thank You</a:t>
            </a:r>
            <a:endParaRPr lang="en-US" sz="7200" spc="-80" dirty="0">
              <a:solidFill>
                <a:schemeClr val="accent6"/>
              </a:solidFill>
            </a:endParaRPr>
          </a:p>
        </p:txBody>
      </p:sp>
    </p:spTree>
    <p:extLst>
      <p:ext uri="{BB962C8B-B14F-4D97-AF65-F5344CB8AC3E}">
        <p14:creationId xmlns:p14="http://schemas.microsoft.com/office/powerpoint/2010/main" val="367818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2223E-7342-8333-7C2F-FE531167314C}"/>
            </a:ext>
          </a:extLst>
        </p:cNvPr>
        <p:cNvGrpSpPr/>
        <p:nvPr/>
      </p:nvGrpSpPr>
      <p:grpSpPr>
        <a:xfrm>
          <a:off x="0" y="0"/>
          <a:ext cx="0" cy="0"/>
          <a:chOff x="0" y="0"/>
          <a:chExt cx="0" cy="0"/>
        </a:xfrm>
      </p:grpSpPr>
      <p:pic>
        <p:nvPicPr>
          <p:cNvPr id="3074" name="Picture 2" descr="Explore Types of Data Analysis: Unleash the Power of Information">
            <a:extLst>
              <a:ext uri="{FF2B5EF4-FFF2-40B4-BE49-F238E27FC236}">
                <a16:creationId xmlns:a16="http://schemas.microsoft.com/office/drawing/2014/main" id="{6B7755AD-385C-2FAB-4256-7E34BDF1F5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335166"/>
            <a:ext cx="8610600" cy="3898398"/>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a:extLst>
              <a:ext uri="{FF2B5EF4-FFF2-40B4-BE49-F238E27FC236}">
                <a16:creationId xmlns:a16="http://schemas.microsoft.com/office/drawing/2014/main" id="{DAE96B58-8875-BA9D-A962-8CF2303535F8}"/>
              </a:ext>
            </a:extLst>
          </p:cNvPr>
          <p:cNvSpPr txBox="1">
            <a:spLocks/>
          </p:cNvSpPr>
          <p:nvPr/>
        </p:nvSpPr>
        <p:spPr>
          <a:xfrm>
            <a:off x="290463" y="5143381"/>
            <a:ext cx="8624937" cy="80021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500" kern="0" spc="-80" dirty="0">
                <a:solidFill>
                  <a:schemeClr val="accent2"/>
                </a:solidFill>
              </a:rPr>
              <a:t>For Further Exploration </a:t>
            </a:r>
            <a:r>
              <a:rPr lang="en-US" sz="2400" kern="0" spc="-80" dirty="0">
                <a:solidFill>
                  <a:schemeClr val="accent2"/>
                </a:solidFill>
              </a:rPr>
              <a:t>–</a:t>
            </a:r>
          </a:p>
          <a:p>
            <a:pPr marL="12700" marR="5080"/>
            <a:r>
              <a:rPr lang="en-US" sz="1400" dirty="0">
                <a:hlinkClick r:id="rId3"/>
              </a:rPr>
              <a:t>8 Types of Data Analysis</a:t>
            </a:r>
            <a:endParaRPr lang="en-US" sz="1400" dirty="0"/>
          </a:p>
          <a:p>
            <a:pPr marL="12700" marR="5080"/>
            <a:r>
              <a:rPr lang="en-US" sz="1400" dirty="0">
                <a:hlinkClick r:id="rId4"/>
              </a:rPr>
              <a:t>What Is Diagnostic Analytics? How It Works and Examples</a:t>
            </a:r>
            <a:endParaRPr lang="en-US" sz="2400" kern="0" spc="-80" dirty="0">
              <a:solidFill>
                <a:schemeClr val="accent2"/>
              </a:solidFill>
            </a:endParaRPr>
          </a:p>
        </p:txBody>
      </p:sp>
      <p:sp>
        <p:nvSpPr>
          <p:cNvPr id="3" name="object 4">
            <a:extLst>
              <a:ext uri="{FF2B5EF4-FFF2-40B4-BE49-F238E27FC236}">
                <a16:creationId xmlns:a16="http://schemas.microsoft.com/office/drawing/2014/main" id="{A72BA00E-52F8-9D19-969E-8BF9F09AB8C8}"/>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7" name="object 5">
            <a:extLst>
              <a:ext uri="{FF2B5EF4-FFF2-40B4-BE49-F238E27FC236}">
                <a16:creationId xmlns:a16="http://schemas.microsoft.com/office/drawing/2014/main" id="{D19B5CBF-3801-FF8E-4AFA-51D6B97FC275}"/>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8" name="Diagram 7">
            <a:extLst>
              <a:ext uri="{FF2B5EF4-FFF2-40B4-BE49-F238E27FC236}">
                <a16:creationId xmlns:a16="http://schemas.microsoft.com/office/drawing/2014/main" id="{C595815F-6C26-CD0D-A8E2-62A96C373800}"/>
              </a:ext>
            </a:extLst>
          </p:cNvPr>
          <p:cNvGraphicFramePr/>
          <p:nvPr>
            <p:extLst>
              <p:ext uri="{D42A27DB-BD31-4B8C-83A1-F6EECF244321}">
                <p14:modId xmlns:p14="http://schemas.microsoft.com/office/powerpoint/2010/main" val="1019680767"/>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313771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CF7BB-E7F1-A1F3-994C-3E1146449586}"/>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265A4EF0-E1E8-ADD3-E7D0-A5E840C26ADF}"/>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DAF04B8D-743B-A127-C40D-B7488871C388}"/>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BC88B390-8EA0-33CB-A4C8-344CB540CDD8}"/>
              </a:ext>
            </a:extLst>
          </p:cNvPr>
          <p:cNvGraphicFramePr/>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D54FB9FA-AD63-B553-5827-CE0FE65A5E6E}"/>
              </a:ext>
            </a:extLst>
          </p:cNvPr>
          <p:cNvSpPr txBox="1">
            <a:spLocks/>
          </p:cNvSpPr>
          <p:nvPr/>
        </p:nvSpPr>
        <p:spPr>
          <a:xfrm>
            <a:off x="67578" y="4035385"/>
            <a:ext cx="8624937" cy="190821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500" kern="0" spc="-80" dirty="0">
                <a:solidFill>
                  <a:schemeClr val="accent2"/>
                </a:solidFill>
              </a:rPr>
              <a:t>N.B. - Some ML algos are based on parametric models while some are based on non-parametric models but most DL algos are based on parametric models                                             </a:t>
            </a:r>
          </a:p>
          <a:p>
            <a:pPr marL="12700" marR="5080"/>
            <a:r>
              <a:rPr lang="en-US" sz="1500" kern="0" spc="-80" dirty="0">
                <a:solidFill>
                  <a:schemeClr val="accent2"/>
                </a:solidFill>
              </a:rPr>
              <a:t>For Further Exploration </a:t>
            </a:r>
            <a:r>
              <a:rPr lang="en-US" sz="2400" kern="0" spc="-80" dirty="0">
                <a:solidFill>
                  <a:schemeClr val="accent2"/>
                </a:solidFill>
              </a:rPr>
              <a:t>–</a:t>
            </a:r>
          </a:p>
          <a:p>
            <a:pPr marL="12700" marR="5080"/>
            <a:r>
              <a:rPr lang="en-US" sz="1400" dirty="0">
                <a:hlinkClick r:id="rId7"/>
              </a:rPr>
              <a:t>4 Types of Learning in Machine Learning Explained</a:t>
            </a:r>
            <a:endParaRPr lang="en-US" sz="2400" kern="0" spc="-80" dirty="0">
              <a:solidFill>
                <a:schemeClr val="accent2"/>
              </a:solidFill>
            </a:endParaRPr>
          </a:p>
          <a:p>
            <a:pPr marL="12700" marR="5080"/>
            <a:r>
              <a:rPr lang="en-US" sz="1400" dirty="0">
                <a:hlinkClick r:id="rId8"/>
              </a:rPr>
              <a:t>A Tour of Machine Learning Algorithms</a:t>
            </a:r>
            <a:endParaRPr lang="en-US" sz="1400" dirty="0"/>
          </a:p>
          <a:p>
            <a:pPr marL="12700" marR="5080"/>
            <a:r>
              <a:rPr lang="en-US" sz="1400" dirty="0">
                <a:hlinkClick r:id="rId9"/>
              </a:rPr>
              <a:t>Parametric and Nonparametric Machine Learning Algorithms - MachineLearningMastery.com</a:t>
            </a:r>
            <a:endParaRPr lang="en-US" sz="1400" dirty="0"/>
          </a:p>
          <a:p>
            <a:pPr marL="12700" marR="5080"/>
            <a:r>
              <a:rPr lang="en-US" sz="1400" dirty="0">
                <a:hlinkClick r:id="rId10"/>
              </a:rPr>
              <a:t>What are Parametric Algorithms in Machine Learning??</a:t>
            </a:r>
            <a:endParaRPr lang="en-US" sz="1400" dirty="0"/>
          </a:p>
          <a:p>
            <a:pPr marL="12700" marR="5080"/>
            <a:r>
              <a:rPr lang="en-US" sz="1400" dirty="0">
                <a:hlinkClick r:id="rId11"/>
              </a:rPr>
              <a:t>Algorithm &amp; component reference</a:t>
            </a:r>
            <a:endParaRPr lang="en-US" sz="2400" kern="0" spc="-80" dirty="0">
              <a:solidFill>
                <a:schemeClr val="accent2"/>
              </a:solidFill>
            </a:endParaRPr>
          </a:p>
        </p:txBody>
      </p:sp>
      <p:pic>
        <p:nvPicPr>
          <p:cNvPr id="5124" name="Picture 4" descr="Types of Machine Learning Algorithms | 7wData">
            <a:extLst>
              <a:ext uri="{FF2B5EF4-FFF2-40B4-BE49-F238E27FC236}">
                <a16:creationId xmlns:a16="http://schemas.microsoft.com/office/drawing/2014/main" id="{66498ABF-F530-BE3C-39ED-9C003CE3EF9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3138" y="1275914"/>
            <a:ext cx="8888462" cy="2759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078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C622E-05CF-8844-D1DE-3A37334E981D}"/>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9E637620-6CA6-0513-B871-DA31A60D7B9C}"/>
              </a:ext>
            </a:extLst>
          </p:cNvPr>
          <p:cNvSpPr/>
          <p:nvPr/>
        </p:nvSpPr>
        <p:spPr>
          <a:xfrm>
            <a:off x="1661159" y="1115245"/>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907B0F3F-A4F5-9BA2-7C66-BF02D29C8A91}"/>
              </a:ext>
            </a:extLst>
          </p:cNvPr>
          <p:cNvSpPr/>
          <p:nvPr/>
        </p:nvSpPr>
        <p:spPr>
          <a:xfrm>
            <a:off x="1671319" y="954579"/>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35FC29A8-7EFC-3D00-6348-EE4384F0354D}"/>
              </a:ext>
            </a:extLst>
          </p:cNvPr>
          <p:cNvGraphicFramePr/>
          <p:nvPr>
            <p:extLst>
              <p:ext uri="{D42A27DB-BD31-4B8C-83A1-F6EECF244321}">
                <p14:modId xmlns:p14="http://schemas.microsoft.com/office/powerpoint/2010/main" val="1083198316"/>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D82069C8-1451-A61A-520A-FE5DCFB3BB58}"/>
              </a:ext>
            </a:extLst>
          </p:cNvPr>
          <p:cNvSpPr txBox="1">
            <a:spLocks/>
          </p:cNvSpPr>
          <p:nvPr/>
        </p:nvSpPr>
        <p:spPr>
          <a:xfrm>
            <a:off x="51885" y="1214500"/>
            <a:ext cx="8624937" cy="493981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000" kern="0" spc="-80" dirty="0">
                <a:solidFill>
                  <a:schemeClr val="accent2"/>
                </a:solidFill>
              </a:rPr>
              <a:t>Supervised Learning – Both x &amp; y are known in general for y = f(x)</a:t>
            </a:r>
          </a:p>
          <a:p>
            <a:pPr marL="12700" marR="5080"/>
            <a:r>
              <a:rPr lang="en-US" sz="1000" kern="0" spc="-80" dirty="0">
                <a:solidFill>
                  <a:schemeClr val="accent2"/>
                </a:solidFill>
              </a:rPr>
              <a:t>    Regression -   mainly represented by equations e.g. y = ax + b and here y is some numerical value while x can be numerical or categorical data</a:t>
            </a:r>
          </a:p>
          <a:p>
            <a:pPr marL="12700" marR="5080"/>
            <a:r>
              <a:rPr lang="en-US" sz="1000" kern="0" spc="-80" dirty="0">
                <a:solidFill>
                  <a:schemeClr val="accent2"/>
                </a:solidFill>
              </a:rPr>
              <a:t>    Classification – mainly represented by inequalities which detects specified regions/classes e.g. if </a:t>
            </a:r>
            <a:r>
              <a:rPr lang="en-US" sz="1000" kern="0" spc="-80" dirty="0" err="1">
                <a:solidFill>
                  <a:schemeClr val="accent2"/>
                </a:solidFill>
              </a:rPr>
              <a:t>ax+b</a:t>
            </a:r>
            <a:r>
              <a:rPr lang="en-US" sz="1000" kern="0" spc="-80" dirty="0">
                <a:solidFill>
                  <a:schemeClr val="accent2"/>
                </a:solidFill>
              </a:rPr>
              <a:t> &gt; m then o/p data belongs to some class1 else class2.here y in general is some categorical data.</a:t>
            </a:r>
          </a:p>
          <a:p>
            <a:pPr marL="12700" marR="5080"/>
            <a:endParaRPr lang="en-US" sz="1000" kern="0" spc="-80" dirty="0">
              <a:solidFill>
                <a:schemeClr val="accent2"/>
              </a:solidFill>
            </a:endParaRPr>
          </a:p>
          <a:p>
            <a:pPr marL="12700" marR="5080"/>
            <a:r>
              <a:rPr lang="en-US" sz="1000" kern="0" spc="-80" dirty="0">
                <a:solidFill>
                  <a:schemeClr val="accent2"/>
                </a:solidFill>
              </a:rPr>
              <a:t>Unsupervised Learning – for y = f(x), y is not known but x known</a:t>
            </a:r>
          </a:p>
          <a:p>
            <a:pPr marL="12700" marR="5080"/>
            <a:r>
              <a:rPr lang="en-US" sz="1000" kern="0" spc="-80" dirty="0">
                <a:solidFill>
                  <a:schemeClr val="accent2"/>
                </a:solidFill>
              </a:rPr>
              <a:t>     </a:t>
            </a:r>
            <a:r>
              <a:rPr lang="en-US" sz="1000" b="0" i="0" dirty="0">
                <a:solidFill>
                  <a:srgbClr val="1F2328"/>
                </a:solidFill>
                <a:effectLst/>
                <a:latin typeface="-apple-system"/>
              </a:rPr>
              <a:t> </a:t>
            </a:r>
            <a:r>
              <a:rPr lang="en-US" sz="1000" kern="0" spc="-80" dirty="0">
                <a:solidFill>
                  <a:schemeClr val="accent2"/>
                </a:solidFill>
              </a:rPr>
              <a:t>Clustering/Grouping - e.g. doing customer segmentation for marketing/sales Analytics to find groups of customer sales(may be as per regions)</a:t>
            </a:r>
          </a:p>
          <a:p>
            <a:pPr marL="12700" marR="5080"/>
            <a:r>
              <a:rPr lang="en-US" sz="1000" kern="0" spc="-80" dirty="0">
                <a:solidFill>
                  <a:schemeClr val="accent2"/>
                </a:solidFill>
              </a:rPr>
              <a:t>      Association Learning - e.g. finding an inference that nappies &amp; baby powder are bought together &amp; so they should ideally be placed nearby in a physical retail store for more sales</a:t>
            </a:r>
          </a:p>
          <a:p>
            <a:pPr marL="12700" marR="5080"/>
            <a:r>
              <a:rPr lang="en-US" sz="1000" kern="0" spc="-80" dirty="0">
                <a:solidFill>
                  <a:schemeClr val="accent2"/>
                </a:solidFill>
              </a:rPr>
              <a:t>      Dimensionality Reduction - It’s always advisable to reduce dimensions as much as possible without losing any valuable info, to </a:t>
            </a:r>
            <a:r>
              <a:rPr lang="en-US" sz="1000" kern="0" spc="-80" dirty="0" err="1">
                <a:solidFill>
                  <a:schemeClr val="accent2"/>
                </a:solidFill>
              </a:rPr>
              <a:t>minimise</a:t>
            </a:r>
            <a:r>
              <a:rPr lang="en-US" sz="1000" kern="0" spc="-80" dirty="0">
                <a:solidFill>
                  <a:schemeClr val="accent2"/>
                </a:solidFill>
              </a:rPr>
              <a:t> the “Curse of Dimensionality”. </a:t>
            </a:r>
          </a:p>
          <a:p>
            <a:pPr marL="12700" marR="5080"/>
            <a:endParaRPr lang="en-US" sz="1000" kern="0" spc="-80" dirty="0">
              <a:solidFill>
                <a:schemeClr val="accent2"/>
              </a:solidFill>
            </a:endParaRPr>
          </a:p>
          <a:p>
            <a:pPr marL="12700" marR="5080"/>
            <a:r>
              <a:rPr lang="en-US" sz="1000" kern="0" spc="-80" dirty="0">
                <a:solidFill>
                  <a:schemeClr val="accent2"/>
                </a:solidFill>
              </a:rPr>
              <a:t>Semi Supervised Learning – Semi-supervised learning uses a small amount of labeled data alongside a large amount of unlabeled data to train a model. </a:t>
            </a:r>
          </a:p>
          <a:p>
            <a:pPr marL="12700" marR="5080"/>
            <a:endParaRPr lang="en-US" sz="1000" kern="0" spc="-80" dirty="0">
              <a:solidFill>
                <a:schemeClr val="accent2"/>
              </a:solidFill>
            </a:endParaRPr>
          </a:p>
          <a:p>
            <a:pPr marL="12700" marR="5080"/>
            <a:r>
              <a:rPr lang="en-US" sz="1000" kern="0" spc="-80" dirty="0">
                <a:solidFill>
                  <a:schemeClr val="accent2"/>
                </a:solidFill>
              </a:rPr>
              <a:t>Self-supervised learning – This  is a machine learning paradigm where a model learns from unlabeled data by generating its own supervisory signals. It allows models to learn useful representations from data without relying on human-annotated labels. There is not even a small amount of labeled data like Semi Supervised Learning &amp; all data is unlabeled.</a:t>
            </a:r>
          </a:p>
          <a:p>
            <a:pPr marL="12700" marR="5080"/>
            <a:endParaRPr lang="en-US" sz="1000" kern="0" spc="-80" dirty="0">
              <a:solidFill>
                <a:schemeClr val="accent2"/>
              </a:solidFill>
            </a:endParaRPr>
          </a:p>
          <a:p>
            <a:pPr marL="12700" marR="5080"/>
            <a:r>
              <a:rPr lang="en-US" sz="1000" kern="0" spc="-80" dirty="0">
                <a:solidFill>
                  <a:schemeClr val="accent2"/>
                </a:solidFill>
              </a:rPr>
              <a:t>Reinforcement Learning - The purpose of reinforcement learning is for the agent to learn an optimal (or near-optimal) policy that maximizes the reward function or other user-provided reinforcement signal that accumulates from immediate rewards. </a:t>
            </a:r>
          </a:p>
          <a:p>
            <a:pPr marL="12700" marR="5080"/>
            <a:endParaRPr lang="en-US" sz="1000" kern="0" spc="-80" dirty="0">
              <a:solidFill>
                <a:schemeClr val="accent2"/>
              </a:solidFill>
            </a:endParaRPr>
          </a:p>
          <a:p>
            <a:pPr marL="12700" marR="5080"/>
            <a:r>
              <a:rPr lang="en-US" sz="1000" kern="0" spc="-80" dirty="0">
                <a:solidFill>
                  <a:schemeClr val="accent2"/>
                </a:solidFill>
              </a:rPr>
              <a:t>N.B. - Some ML algos are based on probabilistic models while some are based on deterministic models but most DL algos are based on probabilistic models.               </a:t>
            </a:r>
          </a:p>
          <a:p>
            <a:pPr marL="12700" marR="5080"/>
            <a:r>
              <a:rPr lang="en-US" sz="1200" kern="0" spc="-80" dirty="0">
                <a:solidFill>
                  <a:schemeClr val="accent2"/>
                </a:solidFill>
              </a:rPr>
              <a:t>For Further Exploration –</a:t>
            </a:r>
          </a:p>
          <a:p>
            <a:pPr marL="12700" marR="5080"/>
            <a:r>
              <a:rPr lang="en-IN" sz="700" dirty="0">
                <a:hlinkClick r:id="rId7"/>
              </a:rPr>
              <a:t>Machine Learning Algorithms </a:t>
            </a:r>
            <a:endParaRPr lang="en-IN" sz="700" dirty="0"/>
          </a:p>
          <a:p>
            <a:pPr marL="12700" marR="5080"/>
            <a:r>
              <a:rPr lang="en-US" sz="800" dirty="0">
                <a:hlinkClick r:id="rId8"/>
              </a:rPr>
              <a:t>Which machine learning algorithm should I use? - The SAS Data Science Blog</a:t>
            </a:r>
            <a:endParaRPr lang="en-US" sz="800" dirty="0"/>
          </a:p>
          <a:p>
            <a:pPr marL="12700" marR="5080"/>
            <a:r>
              <a:rPr lang="en-US" sz="700" dirty="0">
                <a:hlinkClick r:id="rId9"/>
              </a:rPr>
              <a:t>Semi-Supervised Learning: Techniques &amp; Examples</a:t>
            </a:r>
            <a:endParaRPr lang="en-US" sz="700" dirty="0"/>
          </a:p>
          <a:p>
            <a:pPr marL="12700" marR="5080"/>
            <a:r>
              <a:rPr lang="en-US" sz="800" dirty="0">
                <a:hlinkClick r:id="rId10"/>
              </a:rPr>
              <a:t>Self-Supervised Learning: Definition, Tutorial &amp; Examples</a:t>
            </a:r>
            <a:endParaRPr lang="en-IN" sz="700" dirty="0"/>
          </a:p>
          <a:p>
            <a:pPr marL="12700" marR="5080"/>
            <a:r>
              <a:rPr lang="en-US" sz="700" dirty="0">
                <a:hlinkClick r:id="rId11"/>
              </a:rPr>
              <a:t>Machine Learning Cheat Sheets</a:t>
            </a:r>
            <a:endParaRPr lang="en-US" sz="700" dirty="0"/>
          </a:p>
          <a:p>
            <a:pPr marL="12700" marR="5080"/>
            <a:r>
              <a:rPr lang="en-US" sz="700" dirty="0">
                <a:hlinkClick r:id="rId12"/>
              </a:rPr>
              <a:t>Machine-Learning-Algorithms</a:t>
            </a:r>
            <a:endParaRPr lang="en-US" sz="700" dirty="0"/>
          </a:p>
          <a:p>
            <a:pPr marL="12700" marR="5080"/>
            <a:r>
              <a:rPr lang="en-US" sz="700" dirty="0">
                <a:hlinkClick r:id="rId13"/>
              </a:rPr>
              <a:t>Mastering-Machine-Learning-Algorithms</a:t>
            </a:r>
            <a:endParaRPr lang="en-US" sz="700" dirty="0"/>
          </a:p>
          <a:p>
            <a:pPr marL="12700" marR="5080"/>
            <a:r>
              <a:rPr lang="en-US" sz="700" dirty="0">
                <a:hlinkClick r:id="rId14"/>
              </a:rPr>
              <a:t>HandsOn-Unsupervised-Learning-with-Python</a:t>
            </a:r>
            <a:endParaRPr lang="en-US" sz="700" dirty="0"/>
          </a:p>
          <a:p>
            <a:pPr marL="12700" marR="5080"/>
            <a:r>
              <a:rPr lang="en-US" sz="700" dirty="0">
                <a:hlinkClick r:id="rId15"/>
              </a:rPr>
              <a:t>Hands-on Unsupervised Learning Using Python</a:t>
            </a:r>
            <a:endParaRPr lang="en-US" sz="700" dirty="0"/>
          </a:p>
          <a:p>
            <a:pPr marL="12700" marR="5080"/>
            <a:endParaRPr lang="en-US" sz="700" kern="0" spc="-80" dirty="0">
              <a:solidFill>
                <a:schemeClr val="accent2"/>
              </a:solidFill>
            </a:endParaRPr>
          </a:p>
        </p:txBody>
      </p:sp>
    </p:spTree>
    <p:extLst>
      <p:ext uri="{BB962C8B-B14F-4D97-AF65-F5344CB8AC3E}">
        <p14:creationId xmlns:p14="http://schemas.microsoft.com/office/powerpoint/2010/main" val="1542737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5D3BA-2368-3E2A-AD9D-35A3E9FFF85A}"/>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FA8758A2-ED45-9781-0A93-809EAC90243C}"/>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8E0F182E-188B-572A-3620-E63F2D5D3882}"/>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F9B6A787-5A16-63A9-853D-0CDF0344CF0E}"/>
              </a:ext>
            </a:extLst>
          </p:cNvPr>
          <p:cNvGraphicFramePr/>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71277299-B981-F778-3245-6D10F249A641}"/>
              </a:ext>
            </a:extLst>
          </p:cNvPr>
          <p:cNvSpPr txBox="1">
            <a:spLocks/>
          </p:cNvSpPr>
          <p:nvPr/>
        </p:nvSpPr>
        <p:spPr>
          <a:xfrm>
            <a:off x="303346" y="4958715"/>
            <a:ext cx="8624937" cy="98488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400" kern="0" spc="-80" dirty="0">
                <a:solidFill>
                  <a:schemeClr val="accent2"/>
                </a:solidFill>
              </a:rPr>
              <a:t>For Further Exploration –</a:t>
            </a:r>
          </a:p>
          <a:p>
            <a:pPr marL="12700" marR="5080"/>
            <a:r>
              <a:rPr lang="en-US" sz="1000" dirty="0">
                <a:hlinkClick r:id="rId7"/>
              </a:rPr>
              <a:t>Ensemble Methods in Machine Learning - </a:t>
            </a:r>
            <a:r>
              <a:rPr lang="en-US" sz="1000" dirty="0" err="1">
                <a:hlinkClick r:id="rId7"/>
              </a:rPr>
              <a:t>Prwatech</a:t>
            </a:r>
            <a:endParaRPr lang="en-US" sz="1400" kern="0" spc="-80" dirty="0">
              <a:solidFill>
                <a:schemeClr val="accent2"/>
              </a:solidFill>
            </a:endParaRPr>
          </a:p>
          <a:p>
            <a:pPr marL="12700" marR="5080"/>
            <a:r>
              <a:rPr lang="en-US" sz="1000" dirty="0">
                <a:hlinkClick r:id="rId8"/>
              </a:rPr>
              <a:t>Ensemble Learning Algorithms </a:t>
            </a:r>
            <a:r>
              <a:rPr lang="en-US" sz="1000" dirty="0" err="1">
                <a:hlinkClick r:id="rId8"/>
              </a:rPr>
              <a:t>Cheatsheet</a:t>
            </a:r>
            <a:endParaRPr lang="en-US" sz="1000" dirty="0"/>
          </a:p>
          <a:p>
            <a:pPr marL="12700" marR="5080"/>
            <a:r>
              <a:rPr lang="en-US" sz="1000" dirty="0">
                <a:hlinkClick r:id="rId9"/>
              </a:rPr>
              <a:t>ensemble-methods-notebooks</a:t>
            </a:r>
            <a:endParaRPr lang="en-US" sz="1000" dirty="0"/>
          </a:p>
          <a:p>
            <a:pPr marL="12700" marR="5080"/>
            <a:r>
              <a:rPr lang="en-US" sz="1000" dirty="0">
                <a:hlinkClick r:id="rId10"/>
              </a:rPr>
              <a:t>Ensemble-Machine-Learning-Cookbook</a:t>
            </a:r>
            <a:endParaRPr lang="en-US" sz="1000" dirty="0"/>
          </a:p>
          <a:p>
            <a:pPr marL="12700" marR="5080"/>
            <a:r>
              <a:rPr lang="en-US" sz="1000" dirty="0">
                <a:hlinkClick r:id="rId11"/>
              </a:rPr>
              <a:t>Hands-On-Ensemble-Learning-with-Python</a:t>
            </a:r>
            <a:endParaRPr lang="en-US" sz="1400" kern="0" spc="-80" dirty="0">
              <a:solidFill>
                <a:schemeClr val="accent2"/>
              </a:solidFill>
            </a:endParaRPr>
          </a:p>
        </p:txBody>
      </p:sp>
      <p:pic>
        <p:nvPicPr>
          <p:cNvPr id="1026" name="Picture 2" descr="Ensemble Methods in Machine Learning - Prwatech">
            <a:extLst>
              <a:ext uri="{FF2B5EF4-FFF2-40B4-BE49-F238E27FC236}">
                <a16:creationId xmlns:a16="http://schemas.microsoft.com/office/drawing/2014/main" id="{6B6A9D29-71CD-CED3-E8C9-527019874CD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715" y="1294767"/>
            <a:ext cx="9220200" cy="3531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98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3538A-4822-2101-09E3-B62C33A66509}"/>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445B97D7-F46A-1976-2162-565137EB80E5}"/>
              </a:ext>
            </a:extLst>
          </p:cNvPr>
          <p:cNvSpPr/>
          <p:nvPr/>
        </p:nvSpPr>
        <p:spPr>
          <a:xfrm>
            <a:off x="1671320" y="116224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47A6F8CA-6638-1C5A-739D-8A09E047A438}"/>
              </a:ext>
            </a:extLst>
          </p:cNvPr>
          <p:cNvSpPr/>
          <p:nvPr/>
        </p:nvSpPr>
        <p:spPr>
          <a:xfrm>
            <a:off x="1671320" y="989331"/>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749AF6A1-26C5-6BF4-CDBD-5F0EE80F5E56}"/>
              </a:ext>
            </a:extLst>
          </p:cNvPr>
          <p:cNvGraphicFramePr/>
          <p:nvPr>
            <p:extLst>
              <p:ext uri="{D42A27DB-BD31-4B8C-83A1-F6EECF244321}">
                <p14:modId xmlns:p14="http://schemas.microsoft.com/office/powerpoint/2010/main" val="1769218627"/>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a:extLst>
              <a:ext uri="{FF2B5EF4-FFF2-40B4-BE49-F238E27FC236}">
                <a16:creationId xmlns:a16="http://schemas.microsoft.com/office/drawing/2014/main" id="{0B5F32E1-C921-4E1D-8C3E-28C89950E98F}"/>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1335165"/>
            <a:ext cx="9144000" cy="4155690"/>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a:extLst>
              <a:ext uri="{FF2B5EF4-FFF2-40B4-BE49-F238E27FC236}">
                <a16:creationId xmlns:a16="http://schemas.microsoft.com/office/drawing/2014/main" id="{468B08BF-405B-889E-CCA8-7EBB4C04CEDF}"/>
              </a:ext>
            </a:extLst>
          </p:cNvPr>
          <p:cNvSpPr txBox="1">
            <a:spLocks/>
          </p:cNvSpPr>
          <p:nvPr/>
        </p:nvSpPr>
        <p:spPr>
          <a:xfrm>
            <a:off x="228600" y="5358825"/>
            <a:ext cx="8624937" cy="58477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500" kern="0" spc="-80" dirty="0">
                <a:solidFill>
                  <a:schemeClr val="accent2"/>
                </a:solidFill>
              </a:rPr>
              <a:t>For Further Exploration </a:t>
            </a:r>
            <a:r>
              <a:rPr lang="en-US" sz="2400" kern="0" spc="-80" dirty="0">
                <a:solidFill>
                  <a:schemeClr val="accent2"/>
                </a:solidFill>
              </a:rPr>
              <a:t>–</a:t>
            </a:r>
          </a:p>
          <a:p>
            <a:pPr marL="12700" marR="5080"/>
            <a:r>
              <a:rPr lang="en-US" sz="1400" dirty="0">
                <a:hlinkClick r:id="rId8"/>
              </a:rPr>
              <a:t>Introduction to CRISP DM Framework for Data Science and Machine Learning</a:t>
            </a:r>
            <a:endParaRPr lang="en-US" sz="2400" kern="0" spc="-80" dirty="0">
              <a:solidFill>
                <a:schemeClr val="accent2"/>
              </a:solidFill>
            </a:endParaRPr>
          </a:p>
        </p:txBody>
      </p:sp>
    </p:spTree>
    <p:extLst>
      <p:ext uri="{BB962C8B-B14F-4D97-AF65-F5344CB8AC3E}">
        <p14:creationId xmlns:p14="http://schemas.microsoft.com/office/powerpoint/2010/main" val="69234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89565-3856-8532-CA23-2C9AEB691DED}"/>
            </a:ext>
          </a:extLst>
        </p:cNvPr>
        <p:cNvGrpSpPr/>
        <p:nvPr/>
      </p:nvGrpSpPr>
      <p:grpSpPr>
        <a:xfrm>
          <a:off x="0" y="0"/>
          <a:ext cx="0" cy="0"/>
          <a:chOff x="0" y="0"/>
          <a:chExt cx="0" cy="0"/>
        </a:xfrm>
      </p:grpSpPr>
      <p:sp>
        <p:nvSpPr>
          <p:cNvPr id="4" name="object 4">
            <a:extLst>
              <a:ext uri="{FF2B5EF4-FFF2-40B4-BE49-F238E27FC236}">
                <a16:creationId xmlns:a16="http://schemas.microsoft.com/office/drawing/2014/main" id="{ADD654EB-1E21-8A78-521E-E5BAB3608F05}"/>
              </a:ext>
            </a:extLst>
          </p:cNvPr>
          <p:cNvSpPr/>
          <p:nvPr/>
        </p:nvSpPr>
        <p:spPr>
          <a:xfrm>
            <a:off x="1666239" y="1002962"/>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a:extLst>
              <a:ext uri="{FF2B5EF4-FFF2-40B4-BE49-F238E27FC236}">
                <a16:creationId xmlns:a16="http://schemas.microsoft.com/office/drawing/2014/main" id="{C2C57F93-3158-F0BD-11A3-611CEE0D5659}"/>
              </a:ext>
            </a:extLst>
          </p:cNvPr>
          <p:cNvSpPr/>
          <p:nvPr/>
        </p:nvSpPr>
        <p:spPr>
          <a:xfrm>
            <a:off x="1666240" y="838618"/>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4204560F-D2C9-B0FE-875C-195A1E144BC0}"/>
              </a:ext>
            </a:extLst>
          </p:cNvPr>
          <p:cNvGraphicFramePr/>
          <p:nvPr>
            <p:extLst>
              <p:ext uri="{D42A27DB-BD31-4B8C-83A1-F6EECF244321}">
                <p14:modId xmlns:p14="http://schemas.microsoft.com/office/powerpoint/2010/main" val="1933248525"/>
              </p:ext>
            </p:extLst>
          </p:nvPr>
        </p:nvGraphicFramePr>
        <p:xfrm>
          <a:off x="-17146" y="17828"/>
          <a:ext cx="9084945" cy="9531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bject 2">
            <a:extLst>
              <a:ext uri="{FF2B5EF4-FFF2-40B4-BE49-F238E27FC236}">
                <a16:creationId xmlns:a16="http://schemas.microsoft.com/office/drawing/2014/main" id="{7AC6BA85-C397-3B3A-E05D-00C84C2AF070}"/>
              </a:ext>
            </a:extLst>
          </p:cNvPr>
          <p:cNvSpPr txBox="1">
            <a:spLocks/>
          </p:cNvSpPr>
          <p:nvPr/>
        </p:nvSpPr>
        <p:spPr>
          <a:xfrm>
            <a:off x="17370" y="3459142"/>
            <a:ext cx="9015912" cy="246221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000" kern="0" spc="-80" dirty="0">
                <a:solidFill>
                  <a:schemeClr val="accent2"/>
                </a:solidFill>
              </a:rPr>
              <a:t>For Further Exploration –</a:t>
            </a:r>
          </a:p>
          <a:p>
            <a:pPr marL="12700" marR="5080"/>
            <a:r>
              <a:rPr lang="en-US" sz="1000" dirty="0">
                <a:hlinkClick r:id="rId7"/>
              </a:rPr>
              <a:t>Data Cleaning In 5 Easy Steps + Examples</a:t>
            </a:r>
            <a:endParaRPr lang="en-US" sz="1000" dirty="0"/>
          </a:p>
          <a:p>
            <a:pPr marL="12700" marR="5080"/>
            <a:r>
              <a:rPr lang="en-US" sz="1000" dirty="0">
                <a:hlinkClick r:id="rId8"/>
              </a:rPr>
              <a:t>A Comprehensive Guide to Mastering Exploratory Data Analysis</a:t>
            </a:r>
            <a:endParaRPr lang="en-US" sz="1000" dirty="0"/>
          </a:p>
          <a:p>
            <a:pPr marL="12700" marR="5080"/>
            <a:r>
              <a:rPr lang="en-US" sz="1000" dirty="0">
                <a:hlinkClick r:id="rId9"/>
              </a:rPr>
              <a:t>How to Handle Big-p, Little-n (p &gt;&gt; n) in Machine Learning - MachineLearningMastery.com</a:t>
            </a:r>
            <a:endParaRPr lang="en-US" sz="1000" dirty="0"/>
          </a:p>
          <a:p>
            <a:pPr marL="12700" marR="5080"/>
            <a:r>
              <a:rPr lang="en-US" sz="1000" dirty="0">
                <a:hlinkClick r:id="rId10"/>
              </a:rPr>
              <a:t>Detecting and Treating Outliers | Treating the odd one out!</a:t>
            </a:r>
            <a:endParaRPr lang="en-US" sz="1000" dirty="0"/>
          </a:p>
          <a:p>
            <a:pPr marL="12700" marR="5080"/>
            <a:r>
              <a:rPr lang="en-US" sz="1000" dirty="0">
                <a:hlinkClick r:id="rId11"/>
              </a:rPr>
              <a:t>Data Leakage in Machine Learning - MachineLearningMastery.com</a:t>
            </a:r>
            <a:endParaRPr lang="en-US" sz="1000" dirty="0"/>
          </a:p>
          <a:p>
            <a:pPr marL="12700" marR="5080"/>
            <a:r>
              <a:rPr lang="en-US" sz="1000" dirty="0">
                <a:hlinkClick r:id="rId12"/>
              </a:rPr>
              <a:t>Data Science from Scratch</a:t>
            </a:r>
            <a:endParaRPr lang="en-US" sz="1000" dirty="0"/>
          </a:p>
          <a:p>
            <a:pPr marL="12700" marR="5080"/>
            <a:r>
              <a:rPr lang="en-IN" sz="1000" dirty="0">
                <a:hlinkClick r:id="rId13"/>
              </a:rPr>
              <a:t>Fundamentals of Data Visualization</a:t>
            </a:r>
            <a:endParaRPr lang="en-IN" sz="1000" dirty="0"/>
          </a:p>
          <a:p>
            <a:pPr marL="12700" marR="5080"/>
            <a:r>
              <a:rPr lang="en-US" sz="1000" dirty="0">
                <a:hlinkClick r:id="rId14"/>
              </a:rPr>
              <a:t>What is Feature Engineering? </a:t>
            </a:r>
            <a:endParaRPr lang="en-US" sz="1000" dirty="0"/>
          </a:p>
          <a:p>
            <a:pPr marL="12700" marR="5080"/>
            <a:r>
              <a:rPr lang="en-US" sz="1000" dirty="0">
                <a:hlinkClick r:id="rId15"/>
              </a:rPr>
              <a:t>What is Feature Scaling and Why is it Important?</a:t>
            </a:r>
            <a:r>
              <a:rPr lang="en-US" sz="1000" dirty="0"/>
              <a:t> </a:t>
            </a:r>
          </a:p>
          <a:p>
            <a:pPr marL="12700" marR="5080"/>
            <a:r>
              <a:rPr lang="en-US" sz="1000" dirty="0">
                <a:hlinkClick r:id="rId16"/>
              </a:rPr>
              <a:t>Feature Selection in Machine Learning</a:t>
            </a:r>
            <a:endParaRPr lang="en-US" sz="1000" dirty="0"/>
          </a:p>
          <a:p>
            <a:pPr marL="12700" marR="5080"/>
            <a:r>
              <a:rPr lang="en-IN" sz="1000" dirty="0">
                <a:hlinkClick r:id="rId17"/>
              </a:rPr>
              <a:t>Transfer Entropy for Feature Selection</a:t>
            </a:r>
            <a:endParaRPr lang="en-IN" sz="1000" dirty="0"/>
          </a:p>
          <a:p>
            <a:pPr marL="12700" marR="5080"/>
            <a:r>
              <a:rPr lang="en-IN" sz="1000" dirty="0">
                <a:hlinkClick r:id="rId18"/>
              </a:rPr>
              <a:t>Assumption Selection and Feature Selection</a:t>
            </a:r>
            <a:endParaRPr lang="en-IN" sz="1000" dirty="0"/>
          </a:p>
          <a:p>
            <a:pPr marL="12700" marR="5080"/>
            <a:r>
              <a:rPr lang="en-US" sz="1000" dirty="0">
                <a:hlinkClick r:id="rId19"/>
              </a:rPr>
              <a:t>Categorical data: Feature crosses</a:t>
            </a:r>
            <a:endParaRPr lang="en-US" sz="1000" dirty="0"/>
          </a:p>
          <a:p>
            <a:pPr marL="12700" marR="5080"/>
            <a:r>
              <a:rPr lang="en-US" sz="1000" dirty="0">
                <a:hlinkClick r:id="rId20"/>
              </a:rPr>
              <a:t>Python-Feature-Engineering-Cookbook</a:t>
            </a:r>
            <a:endParaRPr lang="en-US" sz="1000" dirty="0"/>
          </a:p>
          <a:p>
            <a:pPr marL="12700" marR="5080"/>
            <a:r>
              <a:rPr lang="en-US" sz="1000" dirty="0">
                <a:hlinkClick r:id="rId21"/>
              </a:rPr>
              <a:t>Feature Engineering for Machine Learning</a:t>
            </a:r>
            <a:endParaRPr lang="en-US" sz="1000" dirty="0"/>
          </a:p>
        </p:txBody>
      </p:sp>
      <p:pic>
        <p:nvPicPr>
          <p:cNvPr id="4098" name="Picture 2" descr="Feature Engineeering flow chart diagram">
            <a:extLst>
              <a:ext uri="{FF2B5EF4-FFF2-40B4-BE49-F238E27FC236}">
                <a16:creationId xmlns:a16="http://schemas.microsoft.com/office/drawing/2014/main" id="{68A3AA4F-F15E-1D9C-4C78-B0682412552A}"/>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724400" y="1138463"/>
            <a:ext cx="4114799" cy="23764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23A967F-2BD5-4102-4A52-719D2E975D96}"/>
              </a:ext>
            </a:extLst>
          </p:cNvPr>
          <p:cNvPicPr>
            <a:picLocks noChangeAspect="1"/>
          </p:cNvPicPr>
          <p:nvPr/>
        </p:nvPicPr>
        <p:blipFill>
          <a:blip r:embed="rId23"/>
          <a:stretch>
            <a:fillRect/>
          </a:stretch>
        </p:blipFill>
        <p:spPr>
          <a:xfrm>
            <a:off x="81412" y="1138463"/>
            <a:ext cx="4443914" cy="2298842"/>
          </a:xfrm>
          <a:prstGeom prst="rect">
            <a:avLst/>
          </a:prstGeom>
        </p:spPr>
      </p:pic>
    </p:spTree>
    <p:extLst>
      <p:ext uri="{BB962C8B-B14F-4D97-AF65-F5344CB8AC3E}">
        <p14:creationId xmlns:p14="http://schemas.microsoft.com/office/powerpoint/2010/main" val="216682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FB92261DF0CF34EB4810633B41F348E" ma:contentTypeVersion="12" ma:contentTypeDescription="Create a new document." ma:contentTypeScope="" ma:versionID="0504b6c5dad5cedb559b2ba5661c1516">
  <xsd:schema xmlns:xsd="http://www.w3.org/2001/XMLSchema" xmlns:xs="http://www.w3.org/2001/XMLSchema" xmlns:p="http://schemas.microsoft.com/office/2006/metadata/properties" xmlns:ns2="73c285a4-81d7-45ed-89e3-084ec343ed0e" xmlns:ns3="9eeb171f-62b6-4207-910a-f222f02eca92" targetNamespace="http://schemas.microsoft.com/office/2006/metadata/properties" ma:root="true" ma:fieldsID="ee446bd52ab24cfc94472a148ee352b7" ns2:_="" ns3:_="">
    <xsd:import namespace="73c285a4-81d7-45ed-89e3-084ec343ed0e"/>
    <xsd:import namespace="9eeb171f-62b6-4207-910a-f222f02eca9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285a4-81d7-45ed-89e3-084ec343ed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eeb171f-62b6-4207-910a-f222f02eca9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4ED045-44B0-4818-8BF2-60E776B56E88}">
  <ds:schemaRefs>
    <ds:schemaRef ds:uri="http://schemas.microsoft.com/sharepoint/v3/contenttype/forms"/>
  </ds:schemaRefs>
</ds:datastoreItem>
</file>

<file path=customXml/itemProps2.xml><?xml version="1.0" encoding="utf-8"?>
<ds:datastoreItem xmlns:ds="http://schemas.openxmlformats.org/officeDocument/2006/customXml" ds:itemID="{7845EBFA-FEA7-417E-8860-8460D20694CB}">
  <ds:schemaRefs>
    <ds:schemaRef ds:uri="http://schemas.openxmlformats.org/package/2006/metadata/core-properties"/>
    <ds:schemaRef ds:uri="http://www.w3.org/XML/1998/namespace"/>
    <ds:schemaRef ds:uri="http://schemas.microsoft.com/office/infopath/2007/PartnerControls"/>
    <ds:schemaRef ds:uri="73c285a4-81d7-45ed-89e3-084ec343ed0e"/>
    <ds:schemaRef ds:uri="9eeb171f-62b6-4207-910a-f222f02eca92"/>
    <ds:schemaRef ds:uri="http://schemas.microsoft.com/office/2006/documentManagement/types"/>
    <ds:schemaRef ds:uri="http://purl.org/dc/elements/1.1/"/>
    <ds:schemaRef ds:uri="http://schemas.microsoft.com/office/2006/metadata/properties"/>
    <ds:schemaRef ds:uri="http://purl.org/dc/dcmitype/"/>
    <ds:schemaRef ds:uri="http://purl.org/dc/terms/"/>
  </ds:schemaRefs>
</ds:datastoreItem>
</file>

<file path=customXml/itemProps3.xml><?xml version="1.0" encoding="utf-8"?>
<ds:datastoreItem xmlns:ds="http://schemas.openxmlformats.org/officeDocument/2006/customXml" ds:itemID="{1561FB4F-8CDF-4FC4-86AB-6B9C0823A4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285a4-81d7-45ed-89e3-084ec343ed0e"/>
    <ds:schemaRef ds:uri="9eeb171f-62b6-4207-910a-f222f02eca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10858</TotalTime>
  <Words>5327</Words>
  <Application>Microsoft Office PowerPoint</Application>
  <PresentationFormat>Custom</PresentationFormat>
  <Paragraphs>347</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-apple-system</vt:lpstr>
      <vt:lpstr>Arial</vt:lpstr>
      <vt:lpstr>Calibri</vt:lpstr>
      <vt:lpstr>Google Sans</vt:lpstr>
      <vt:lpstr>Lucida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case  for Chello</dc:title>
  <dc:creator>Kumar, Harendra (Cognizant)</dc:creator>
  <cp:lastModifiedBy>Ray, Sandip (Cognizant)</cp:lastModifiedBy>
  <cp:revision>484</cp:revision>
  <dcterms:created xsi:type="dcterms:W3CDTF">2020-11-03T17:16:52Z</dcterms:created>
  <dcterms:modified xsi:type="dcterms:W3CDTF">2025-04-23T16:50:49Z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2020-10-21T00:00:00Z</vt:filetime>
  </property>
  <property fmtid="{D5CDD505-2E9C-101B-9397-08002B2CF9AE}" pid="3" name="Creator">
    <vt:lpwstr>Adobe InDesign 15.1 (Macintosh)</vt:lpwstr>
  </property>
  <property fmtid="{D5CDD505-2E9C-101B-9397-08002B2CF9AE}" pid="4" name="LastSaved">
    <vt:filetime>2020-11-03T00:00:00Z</vt:filetime>
  </property>
  <property fmtid="{D5CDD505-2E9C-101B-9397-08002B2CF9AE}" pid="5" name="ContentTypeId">
    <vt:lpwstr>0x0101008FB92261DF0CF34EB4810633B41F348E</vt:lpwstr>
  </property>
</Properties>
</file>