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95" r:id="rId5"/>
    <p:sldId id="297" r:id="rId6"/>
    <p:sldId id="301" r:id="rId7"/>
    <p:sldId id="298" r:id="rId8"/>
    <p:sldId id="299" r:id="rId9"/>
    <p:sldId id="300" r:id="rId10"/>
    <p:sldId id="744" r:id="rId11"/>
    <p:sldId id="745" r:id="rId12"/>
    <p:sldId id="296" r:id="rId13"/>
    <p:sldId id="305" r:id="rId14"/>
    <p:sldId id="303" r:id="rId15"/>
    <p:sldId id="309" r:id="rId16"/>
    <p:sldId id="308" r:id="rId17"/>
    <p:sldId id="312" r:id="rId18"/>
    <p:sldId id="747" r:id="rId19"/>
    <p:sldId id="748" r:id="rId20"/>
    <p:sldId id="749" r:id="rId21"/>
    <p:sldId id="750" r:id="rId22"/>
    <p:sldId id="751" r:id="rId23"/>
    <p:sldId id="746" r:id="rId24"/>
    <p:sldId id="304" r:id="rId25"/>
    <p:sldId id="311" r:id="rId26"/>
    <p:sldId id="313" r:id="rId27"/>
    <p:sldId id="743" r:id="rId28"/>
    <p:sldId id="302" r:id="rId29"/>
    <p:sldId id="294" r:id="rId30"/>
  </p:sldIdLst>
  <p:sldSz cx="9144000" cy="5943600"/>
  <p:notesSz cx="9144000" cy="594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160">
          <p15:clr>
            <a:srgbClr val="A4A3A4"/>
          </p15:clr>
        </p15:guide>
        <p15:guide id="3" pos="960" userDrawn="1">
          <p15:clr>
            <a:srgbClr val="A4A3A4"/>
          </p15:clr>
        </p15:guide>
        <p15:guide id="4" pos="3696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el J McMahan" initials="MJM" lastIdx="43" clrIdx="0">
    <p:extLst>
      <p:ext uri="{19B8F6BF-5375-455C-9EA6-DF929625EA0E}">
        <p15:presenceInfo xmlns:p15="http://schemas.microsoft.com/office/powerpoint/2012/main" userId="S::o004618@ofgbancorp.com::f5de8ce0-42e9-4038-a990-3facc77dc678" providerId="AD"/>
      </p:ext>
    </p:extLst>
  </p:cmAuthor>
  <p:cmAuthor id="2" name="Alvarez Holgado, Raquel (Cognizant)" initials="AHR(" lastIdx="2" clrIdx="1">
    <p:extLst>
      <p:ext uri="{19B8F6BF-5375-455C-9EA6-DF929625EA0E}">
        <p15:presenceInfo xmlns:p15="http://schemas.microsoft.com/office/powerpoint/2012/main" userId="S-1-5-21-1178368992-402679808-390482200-3157283" providerId="AD"/>
      </p:ext>
    </p:extLst>
  </p:cmAuthor>
  <p:cmAuthor id="3" name="david martin" initials="dm" lastIdx="1" clrIdx="2">
    <p:extLst>
      <p:ext uri="{19B8F6BF-5375-455C-9EA6-DF929625EA0E}">
        <p15:presenceInfo xmlns:p15="http://schemas.microsoft.com/office/powerpoint/2012/main" userId="david mar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D9B5"/>
    <a:srgbClr val="CC9900"/>
    <a:srgbClr val="FF5050"/>
    <a:srgbClr val="1E1A20"/>
    <a:srgbClr val="D322F2"/>
    <a:srgbClr val="727272"/>
    <a:srgbClr val="DFF7F1"/>
    <a:srgbClr val="F1EAFF"/>
    <a:srgbClr val="6459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7" autoAdjust="0"/>
    <p:restoredTop sz="93979" autoAdjust="0"/>
  </p:normalViewPr>
  <p:slideViewPr>
    <p:cSldViewPr>
      <p:cViewPr varScale="1">
        <p:scale>
          <a:sx n="63" d="100"/>
          <a:sy n="63" d="100"/>
        </p:scale>
        <p:origin x="1264" y="272"/>
      </p:cViewPr>
      <p:guideLst>
        <p:guide orient="horz" pos="2016"/>
        <p:guide pos="2160"/>
        <p:guide pos="960"/>
        <p:guide pos="3696"/>
        <p:guide orient="horz"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, Sandip (Cognizant)" userId="5f7625ad-98d9-4890-9d14-c521d7d0e727" providerId="ADAL" clId="{C2AB7451-CC97-4FB3-8B68-F5313FB7DC79}"/>
    <pc:docChg chg="modSld">
      <pc:chgData name="Ray, Sandip (Cognizant)" userId="5f7625ad-98d9-4890-9d14-c521d7d0e727" providerId="ADAL" clId="{C2AB7451-CC97-4FB3-8B68-F5313FB7DC79}" dt="2023-04-06T04:09:00.980" v="256" actId="20577"/>
      <pc:docMkLst>
        <pc:docMk/>
      </pc:docMkLst>
      <pc:sldChg chg="modSp mod">
        <pc:chgData name="Ray, Sandip (Cognizant)" userId="5f7625ad-98d9-4890-9d14-c521d7d0e727" providerId="ADAL" clId="{C2AB7451-CC97-4FB3-8B68-F5313FB7DC79}" dt="2023-04-06T03:59:36.364" v="161" actId="20577"/>
        <pc:sldMkLst>
          <pc:docMk/>
          <pc:sldMk cId="0" sldId="260"/>
        </pc:sldMkLst>
        <pc:spChg chg="mod">
          <ac:chgData name="Ray, Sandip (Cognizant)" userId="5f7625ad-98d9-4890-9d14-c521d7d0e727" providerId="ADAL" clId="{C2AB7451-CC97-4FB3-8B68-F5313FB7DC79}" dt="2023-04-06T03:59:36.364" v="161" actId="20577"/>
          <ac:spMkLst>
            <pc:docMk/>
            <pc:sldMk cId="0" sldId="260"/>
            <ac:spMk id="6" creationId="{6F1A71D4-B0E2-03B4-6EE7-DB07A3C27BD4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48:53.533" v="73" actId="20577"/>
        <pc:sldMkLst>
          <pc:docMk/>
          <pc:sldMk cId="4047161330" sldId="286"/>
        </pc:sldMkLst>
        <pc:spChg chg="mod">
          <ac:chgData name="Ray, Sandip (Cognizant)" userId="5f7625ad-98d9-4890-9d14-c521d7d0e727" providerId="ADAL" clId="{C2AB7451-CC97-4FB3-8B68-F5313FB7DC79}" dt="2023-04-06T03:45:56.046" v="16" actId="20577"/>
          <ac:spMkLst>
            <pc:docMk/>
            <pc:sldMk cId="4047161330" sldId="286"/>
            <ac:spMk id="10" creationId="{00000000-0000-0000-0000-000000000000}"/>
          </ac:spMkLst>
        </pc:spChg>
        <pc:spChg chg="mod">
          <ac:chgData name="Ray, Sandip (Cognizant)" userId="5f7625ad-98d9-4890-9d14-c521d7d0e727" providerId="ADAL" clId="{C2AB7451-CC97-4FB3-8B68-F5313FB7DC79}" dt="2023-04-06T03:48:53.533" v="73" actId="20577"/>
          <ac:spMkLst>
            <pc:docMk/>
            <pc:sldMk cId="4047161330" sldId="286"/>
            <ac:spMk id="22" creationId="{2C359A52-6812-58BA-7F74-5756C76E8AAB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0:55.737" v="137" actId="20577"/>
        <pc:sldMkLst>
          <pc:docMk/>
          <pc:sldMk cId="1704172639" sldId="287"/>
        </pc:sldMkLst>
        <pc:spChg chg="mod">
          <ac:chgData name="Ray, Sandip (Cognizant)" userId="5f7625ad-98d9-4890-9d14-c521d7d0e727" providerId="ADAL" clId="{C2AB7451-CC97-4FB3-8B68-F5313FB7DC79}" dt="2023-04-06T03:50:55.737" v="137" actId="20577"/>
          <ac:spMkLst>
            <pc:docMk/>
            <pc:sldMk cId="1704172639" sldId="287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2:41.549" v="147" actId="20577"/>
        <pc:sldMkLst>
          <pc:docMk/>
          <pc:sldMk cId="4018458971" sldId="288"/>
        </pc:sldMkLst>
        <pc:spChg chg="mod">
          <ac:chgData name="Ray, Sandip (Cognizant)" userId="5f7625ad-98d9-4890-9d14-c521d7d0e727" providerId="ADAL" clId="{C2AB7451-CC97-4FB3-8B68-F5313FB7DC79}" dt="2023-04-06T03:52:41.549" v="147" actId="20577"/>
          <ac:spMkLst>
            <pc:docMk/>
            <pc:sldMk cId="4018458971" sldId="288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6:47.733" v="149" actId="20577"/>
        <pc:sldMkLst>
          <pc:docMk/>
          <pc:sldMk cId="1223559503" sldId="291"/>
        </pc:sldMkLst>
        <pc:spChg chg="mod">
          <ac:chgData name="Ray, Sandip (Cognizant)" userId="5f7625ad-98d9-4890-9d14-c521d7d0e727" providerId="ADAL" clId="{C2AB7451-CC97-4FB3-8B68-F5313FB7DC79}" dt="2023-04-06T03:56:47.733" v="149" actId="20577"/>
          <ac:spMkLst>
            <pc:docMk/>
            <pc:sldMk cId="1223559503" sldId="291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4:09:00.980" v="256" actId="20577"/>
        <pc:sldMkLst>
          <pc:docMk/>
          <pc:sldMk cId="785725705" sldId="292"/>
        </pc:sldMkLst>
        <pc:spChg chg="mod">
          <ac:chgData name="Ray, Sandip (Cognizant)" userId="5f7625ad-98d9-4890-9d14-c521d7d0e727" providerId="ADAL" clId="{C2AB7451-CC97-4FB3-8B68-F5313FB7DC79}" dt="2023-04-06T04:09:00.980" v="256" actId="20577"/>
          <ac:spMkLst>
            <pc:docMk/>
            <pc:sldMk cId="785725705" sldId="292"/>
            <ac:spMk id="10" creationId="{00000000-0000-0000-0000-000000000000}"/>
          </ac:spMkLst>
        </pc:spChg>
      </pc:sldChg>
      <pc:sldChg chg="modSp mod">
        <pc:chgData name="Ray, Sandip (Cognizant)" userId="5f7625ad-98d9-4890-9d14-c521d7d0e727" providerId="ADAL" clId="{C2AB7451-CC97-4FB3-8B68-F5313FB7DC79}" dt="2023-04-06T03:55:08.024" v="148" actId="6549"/>
        <pc:sldMkLst>
          <pc:docMk/>
          <pc:sldMk cId="1456905060" sldId="293"/>
        </pc:sldMkLst>
        <pc:spChg chg="mod">
          <ac:chgData name="Ray, Sandip (Cognizant)" userId="5f7625ad-98d9-4890-9d14-c521d7d0e727" providerId="ADAL" clId="{C2AB7451-CC97-4FB3-8B68-F5313FB7DC79}" dt="2023-04-06T03:55:08.024" v="148" actId="6549"/>
          <ac:spMkLst>
            <pc:docMk/>
            <pc:sldMk cId="1456905060" sldId="293"/>
            <ac:spMk id="10" creationId="{00000000-0000-0000-0000-000000000000}"/>
          </ac:spMkLst>
        </pc:spChg>
      </pc:sldChg>
    </pc:docChg>
  </pc:docChgLst>
  <pc:docChgLst>
    <pc:chgData name="Kumar, Harendra (Cognizant)" userId="8b8433c2-3ce6-4e38-9e1b-c8afb18e9057" providerId="ADAL" clId="{9C4CD99B-EF1B-4C81-94B0-0A1924216EBF}"/>
    <pc:docChg chg="undo custSel addSld delSld modSld sldOrd addSection delSection">
      <pc:chgData name="Kumar, Harendra (Cognizant)" userId="8b8433c2-3ce6-4e38-9e1b-c8afb18e9057" providerId="ADAL" clId="{9C4CD99B-EF1B-4C81-94B0-0A1924216EBF}" dt="2023-04-03T10:14:33.691" v="8675" actId="1035"/>
      <pc:docMkLst>
        <pc:docMk/>
      </pc:docMkLst>
      <pc:sldChg chg="addSp delSp modSp mod">
        <pc:chgData name="Kumar, Harendra (Cognizant)" userId="8b8433c2-3ce6-4e38-9e1b-c8afb18e9057" providerId="ADAL" clId="{9C4CD99B-EF1B-4C81-94B0-0A1924216EBF}" dt="2023-04-03T07:22:34.979" v="3882" actId="1037"/>
        <pc:sldMkLst>
          <pc:docMk/>
          <pc:sldMk cId="0" sldId="256"/>
        </pc:sldMkLst>
        <pc:spChg chg="del mod">
          <ac:chgData name="Kumar, Harendra (Cognizant)" userId="8b8433c2-3ce6-4e38-9e1b-c8afb18e9057" providerId="ADAL" clId="{9C4CD99B-EF1B-4C81-94B0-0A1924216EBF}" dt="2023-04-03T05:55:28.094" v="18" actId="12084"/>
          <ac:spMkLst>
            <pc:docMk/>
            <pc:sldMk cId="0" sldId="256"/>
            <ac:spMk id="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2:34.979" v="3882" actId="1037"/>
          <ac:spMkLst>
            <pc:docMk/>
            <pc:sldMk cId="0" sldId="256"/>
            <ac:spMk id="3" creationId="{00000000-0000-0000-0000-000000000000}"/>
          </ac:spMkLst>
        </pc:spChg>
        <pc:graphicFrameChg chg="add mod">
          <ac:chgData name="Kumar, Harendra (Cognizant)" userId="8b8433c2-3ce6-4e38-9e1b-c8afb18e9057" providerId="ADAL" clId="{9C4CD99B-EF1B-4C81-94B0-0A1924216EBF}" dt="2023-04-03T07:22:25.842" v="3873" actId="12100"/>
          <ac:graphicFrameMkLst>
            <pc:docMk/>
            <pc:sldMk cId="0" sldId="256"/>
            <ac:graphicFrameMk id="6" creationId="{226DC635-E9B3-0133-0548-37B556605D82}"/>
          </ac:graphicFrameMkLst>
        </pc:graphicFrameChg>
      </pc:sldChg>
      <pc:sldChg chg="addSp delSp modSp mod">
        <pc:chgData name="Kumar, Harendra (Cognizant)" userId="8b8433c2-3ce6-4e38-9e1b-c8afb18e9057" providerId="ADAL" clId="{9C4CD99B-EF1B-4C81-94B0-0A1924216EBF}" dt="2023-04-03T09:52:43.219" v="7266" actId="2"/>
        <pc:sldMkLst>
          <pc:docMk/>
          <pc:sldMk cId="0" sldId="258"/>
        </pc:sldMkLst>
        <pc:spChg chg="mod">
          <ac:chgData name="Kumar, Harendra (Cognizant)" userId="8b8433c2-3ce6-4e38-9e1b-c8afb18e9057" providerId="ADAL" clId="{9C4CD99B-EF1B-4C81-94B0-0A1924216EBF}" dt="2023-04-03T07:17:59.233" v="3847" actId="255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6:39:27.761" v="1746" actId="21"/>
          <ac:spMkLst>
            <pc:docMk/>
            <pc:sldMk cId="0" sldId="258"/>
            <ac:spMk id="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52:41.695" v="7265" actId="2"/>
          <ac:spMkLst>
            <pc:docMk/>
            <pc:sldMk cId="0" sldId="258"/>
            <ac:spMk id="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11.928" v="174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39:09.787" v="1739" actId="478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2:43.219" v="7266" actId="2"/>
          <ac:spMkLst>
            <pc:docMk/>
            <pc:sldMk cId="0" sldId="258"/>
            <ac:spMk id="9" creationId="{E2B73E12-784C-7F90-DA48-6D0006E2601C}"/>
          </ac:spMkLst>
        </pc:spChg>
        <pc:picChg chg="add mod">
          <ac:chgData name="Kumar, Harendra (Cognizant)" userId="8b8433c2-3ce6-4e38-9e1b-c8afb18e9057" providerId="ADAL" clId="{9C4CD99B-EF1B-4C81-94B0-0A1924216EBF}" dt="2023-04-03T07:21:03.506" v="3870" actId="14100"/>
          <ac:picMkLst>
            <pc:docMk/>
            <pc:sldMk cId="0" sldId="258"/>
            <ac:picMk id="6" creationId="{7F0752E5-7035-0C32-C92B-70020742F100}"/>
          </ac:picMkLst>
        </pc:picChg>
        <pc:picChg chg="add mod">
          <ac:chgData name="Kumar, Harendra (Cognizant)" userId="8b8433c2-3ce6-4e38-9e1b-c8afb18e9057" providerId="ADAL" clId="{9C4CD99B-EF1B-4C81-94B0-0A1924216EBF}" dt="2023-04-03T07:20:50.567" v="3868" actId="14100"/>
          <ac:picMkLst>
            <pc:docMk/>
            <pc:sldMk cId="0" sldId="258"/>
            <ac:picMk id="11" creationId="{FEB3C8A0-8B7A-23A2-EC4D-3EEE1C72A435}"/>
          </ac:picMkLst>
        </pc:picChg>
      </pc:sldChg>
      <pc:sldChg chg="addSp delSp modSp mod">
        <pc:chgData name="Kumar, Harendra (Cognizant)" userId="8b8433c2-3ce6-4e38-9e1b-c8afb18e9057" providerId="ADAL" clId="{9C4CD99B-EF1B-4C81-94B0-0A1924216EBF}" dt="2023-04-03T09:54:11.475" v="7276" actId="2711"/>
        <pc:sldMkLst>
          <pc:docMk/>
          <pc:sldMk cId="0" sldId="260"/>
        </pc:sldMkLst>
        <pc:spChg chg="del">
          <ac:chgData name="Kumar, Harendra (Cognizant)" userId="8b8433c2-3ce6-4e38-9e1b-c8afb18e9057" providerId="ADAL" clId="{9C4CD99B-EF1B-4C81-94B0-0A1924216EBF}" dt="2023-04-03T06:54:56.237" v="2383" actId="478"/>
          <ac:spMkLst>
            <pc:docMk/>
            <pc:sldMk cId="0" sldId="260"/>
            <ac:spMk id="2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6:54:54.953" v="2382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4:11.475" v="7276" actId="2711"/>
          <ac:spMkLst>
            <pc:docMk/>
            <pc:sldMk cId="0" sldId="260"/>
            <ac:spMk id="4" creationId="{93A0F582-DCEC-D980-FFA8-A6F1ED88539A}"/>
          </ac:spMkLst>
        </pc:spChg>
        <pc:spChg chg="del mod">
          <ac:chgData name="Kumar, Harendra (Cognizant)" userId="8b8433c2-3ce6-4e38-9e1b-c8afb18e9057" providerId="ADAL" clId="{9C4CD99B-EF1B-4C81-94B0-0A1924216EBF}" dt="2023-04-03T06:54:57.808" v="2385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9:53:42.213" v="7275" actId="2711"/>
          <ac:spMkLst>
            <pc:docMk/>
            <pc:sldMk cId="0" sldId="260"/>
            <ac:spMk id="6" creationId="{6F1A71D4-B0E2-03B4-6EE7-DB07A3C27BD4}"/>
          </ac:spMkLst>
        </pc:spChg>
        <pc:spChg chg="del mod">
          <ac:chgData name="Kumar, Harendra (Cognizant)" userId="8b8433c2-3ce6-4e38-9e1b-c8afb18e9057" providerId="ADAL" clId="{9C4CD99B-EF1B-4C81-94B0-0A1924216EBF}" dt="2023-04-03T06:54:53.249" v="2381" actId="478"/>
          <ac:spMkLst>
            <pc:docMk/>
            <pc:sldMk cId="0" sldId="260"/>
            <ac:spMk id="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6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4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5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0" sldId="269"/>
            <ac:spMk id="16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0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0" sldId="275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766500295" sldId="276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958584192" sldId="277"/>
        </pc:sldMkLst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888009725" sldId="278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888009725" sldId="278"/>
            <ac:spMk id="25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415307865" sldId="27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415307865" sldId="279"/>
            <ac:spMk id="13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9004302" sldId="28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9004302" sldId="280"/>
            <ac:spMk id="21" creationId="{00000000-0000-0000-0000-000000000000}"/>
          </ac:spMkLst>
        </pc:sp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040225914" sldId="281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805173323" sldId="282"/>
        </pc:sldMkLst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680098498" sldId="283"/>
        </pc:sldMkLst>
      </pc:sldChg>
      <pc:sldChg chg="addSp delSp modSp mod">
        <pc:chgData name="Kumar, Harendra (Cognizant)" userId="8b8433c2-3ce6-4e38-9e1b-c8afb18e9057" providerId="ADAL" clId="{9C4CD99B-EF1B-4C81-94B0-0A1924216EBF}" dt="2023-04-03T07:24:11.475" v="3885" actId="207"/>
        <pc:sldMkLst>
          <pc:docMk/>
          <pc:sldMk cId="4047161330" sldId="286"/>
        </pc:sldMkLst>
        <pc:spChg chg="add del mod">
          <ac:chgData name="Kumar, Harendra (Cognizant)" userId="8b8433c2-3ce6-4e38-9e1b-c8afb18e9057" providerId="ADAL" clId="{9C4CD99B-EF1B-4C81-94B0-0A1924216EBF}" dt="2023-04-03T06:34:01.733" v="1679" actId="767"/>
          <ac:spMkLst>
            <pc:docMk/>
            <pc:sldMk cId="4047161330" sldId="286"/>
            <ac:spMk id="4" creationId="{A412336A-1D81-041F-9B56-742FB28DC2EE}"/>
          </ac:spMkLst>
        </pc:spChg>
        <pc:spChg chg="mod">
          <ac:chgData name="Kumar, Harendra (Cognizant)" userId="8b8433c2-3ce6-4e38-9e1b-c8afb18e9057" providerId="ADAL" clId="{9C4CD99B-EF1B-4C81-94B0-0A1924216EBF}" dt="2023-04-03T06:36:10.730" v="1694" actId="21"/>
          <ac:spMkLst>
            <pc:docMk/>
            <pc:sldMk cId="4047161330" sldId="286"/>
            <ac:spMk id="10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3.265" v="22" actId="478"/>
          <ac:spMkLst>
            <pc:docMk/>
            <pc:sldMk cId="4047161330" sldId="286"/>
            <ac:spMk id="15" creationId="{00000000-0000-0000-0000-000000000000}"/>
          </ac:spMkLst>
        </pc:spChg>
        <pc:spChg chg="del">
          <ac:chgData name="Kumar, Harendra (Cognizant)" userId="8b8433c2-3ce6-4e38-9e1b-c8afb18e9057" providerId="ADAL" clId="{9C4CD99B-EF1B-4C81-94B0-0A1924216EBF}" dt="2023-04-03T05:55:56.104" v="23" actId="478"/>
          <ac:spMkLst>
            <pc:docMk/>
            <pc:sldMk cId="4047161330" sldId="286"/>
            <ac:spMk id="16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7:24:11.475" v="3885" actId="207"/>
          <ac:spMkLst>
            <pc:docMk/>
            <pc:sldMk cId="4047161330" sldId="286"/>
            <ac:spMk id="17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06:37:59.503" v="1718" actId="14100"/>
          <ac:spMkLst>
            <pc:docMk/>
            <pc:sldMk cId="4047161330" sldId="286"/>
            <ac:spMk id="22" creationId="{2C359A52-6812-58BA-7F74-5756C76E8AAB}"/>
          </ac:spMkLst>
        </pc:spChg>
        <pc:grpChg chg="del">
          <ac:chgData name="Kumar, Harendra (Cognizant)" userId="8b8433c2-3ce6-4e38-9e1b-c8afb18e9057" providerId="ADAL" clId="{9C4CD99B-EF1B-4C81-94B0-0A1924216EBF}" dt="2023-04-03T05:55:50.662" v="21" actId="478"/>
          <ac:grpSpMkLst>
            <pc:docMk/>
            <pc:sldMk cId="4047161330" sldId="286"/>
            <ac:grpSpMk id="3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2.479" v="19" actId="478"/>
          <ac:grpSpMkLst>
            <pc:docMk/>
            <pc:sldMk cId="4047161330" sldId="286"/>
            <ac:grpSpMk id="6" creationId="{00000000-0000-0000-0000-000000000000}"/>
          </ac:grpSpMkLst>
        </pc:grpChg>
        <pc:grpChg chg="del">
          <ac:chgData name="Kumar, Harendra (Cognizant)" userId="8b8433c2-3ce6-4e38-9e1b-c8afb18e9057" providerId="ADAL" clId="{9C4CD99B-EF1B-4C81-94B0-0A1924216EBF}" dt="2023-04-03T05:55:48.650" v="20" actId="478"/>
          <ac:grpSpMkLst>
            <pc:docMk/>
            <pc:sldMk cId="4047161330" sldId="286"/>
            <ac:grpSpMk id="19" creationId="{00000000-0000-0000-0000-000000000000}"/>
          </ac:grpSpMkLst>
        </pc:grpChg>
        <pc:picChg chg="add del mod">
          <ac:chgData name="Kumar, Harendra (Cognizant)" userId="8b8433c2-3ce6-4e38-9e1b-c8afb18e9057" providerId="ADAL" clId="{9C4CD99B-EF1B-4C81-94B0-0A1924216EBF}" dt="2023-04-03T06:34:00.625" v="1677" actId="22"/>
          <ac:picMkLst>
            <pc:docMk/>
            <pc:sldMk cId="4047161330" sldId="286"/>
            <ac:picMk id="7" creationId="{4BDB3BD7-FCAC-998F-2189-4D4512E8B244}"/>
          </ac:picMkLst>
        </pc:picChg>
        <pc:picChg chg="add mod">
          <ac:chgData name="Kumar, Harendra (Cognizant)" userId="8b8433c2-3ce6-4e38-9e1b-c8afb18e9057" providerId="ADAL" clId="{9C4CD99B-EF1B-4C81-94B0-0A1924216EBF}" dt="2023-04-03T06:37:37.142" v="1715" actId="14100"/>
          <ac:picMkLst>
            <pc:docMk/>
            <pc:sldMk cId="4047161330" sldId="286"/>
            <ac:picMk id="9" creationId="{2720219B-D876-535C-5076-9CD15E0C9272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1522341275" sldId="287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1522341275" sldId="287"/>
            <ac:spMk id="19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10:03:39.898" v="7844" actId="14100"/>
        <pc:sldMkLst>
          <pc:docMk/>
          <pc:sldMk cId="1704172639" sldId="287"/>
        </pc:sldMkLst>
        <pc:spChg chg="add del mod">
          <ac:chgData name="Kumar, Harendra (Cognizant)" userId="8b8433c2-3ce6-4e38-9e1b-c8afb18e9057" providerId="ADAL" clId="{9C4CD99B-EF1B-4C81-94B0-0A1924216EBF}" dt="2023-04-03T07:59:02.079" v="4283"/>
          <ac:spMkLst>
            <pc:docMk/>
            <pc:sldMk cId="1704172639" sldId="287"/>
            <ac:spMk id="8" creationId="{BC64A90C-8B92-0B87-54E9-00E89581B42F}"/>
          </ac:spMkLst>
        </pc:spChg>
        <pc:spChg chg="mod">
          <ac:chgData name="Kumar, Harendra (Cognizant)" userId="8b8433c2-3ce6-4e38-9e1b-c8afb18e9057" providerId="ADAL" clId="{9C4CD99B-EF1B-4C81-94B0-0A1924216EBF}" dt="2023-04-03T10:03:21.279" v="7838" actId="1036"/>
          <ac:spMkLst>
            <pc:docMk/>
            <pc:sldMk cId="1704172639" sldId="287"/>
            <ac:spMk id="10" creationId="{00000000-0000-0000-0000-000000000000}"/>
          </ac:spMkLst>
        </pc:spChg>
        <pc:spChg chg="add mod">
          <ac:chgData name="Kumar, Harendra (Cognizant)" userId="8b8433c2-3ce6-4e38-9e1b-c8afb18e9057" providerId="ADAL" clId="{9C4CD99B-EF1B-4C81-94B0-0A1924216EBF}" dt="2023-04-03T10:02:09.227" v="7721" actId="1037"/>
          <ac:spMkLst>
            <pc:docMk/>
            <pc:sldMk cId="1704172639" sldId="287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10:03:16.187" v="7837" actId="20577"/>
          <ac:spMkLst>
            <pc:docMk/>
            <pc:sldMk cId="1704172639" sldId="287"/>
            <ac:spMk id="17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6:30.934" v="4562" actId="21"/>
          <ac:spMkLst>
            <pc:docMk/>
            <pc:sldMk cId="1704172639" sldId="287"/>
            <ac:spMk id="22" creationId="{2C359A52-6812-58BA-7F74-5756C76E8AAB}"/>
          </ac:spMkLst>
        </pc:spChg>
        <pc:picChg chg="add del mod">
          <ac:chgData name="Kumar, Harendra (Cognizant)" userId="8b8433c2-3ce6-4e38-9e1b-c8afb18e9057" providerId="ADAL" clId="{9C4CD99B-EF1B-4C81-94B0-0A1924216EBF}" dt="2023-04-03T07:54:48.109" v="4143" actId="22"/>
          <ac:picMkLst>
            <pc:docMk/>
            <pc:sldMk cId="1704172639" sldId="287"/>
            <ac:picMk id="3" creationId="{EBCD9881-B8EB-CAEF-6BE8-457225B40691}"/>
          </ac:picMkLst>
        </pc:picChg>
        <pc:picChg chg="add del mod">
          <ac:chgData name="Kumar, Harendra (Cognizant)" userId="8b8433c2-3ce6-4e38-9e1b-c8afb18e9057" providerId="ADAL" clId="{9C4CD99B-EF1B-4C81-94B0-0A1924216EBF}" dt="2023-04-03T07:55:50.120" v="4152" actId="931"/>
          <ac:picMkLst>
            <pc:docMk/>
            <pc:sldMk cId="1704172639" sldId="287"/>
            <ac:picMk id="5" creationId="{6B79AB95-8E3E-0E8C-72AD-E23E6AF67DC1}"/>
          </ac:picMkLst>
        </pc:picChg>
        <pc:picChg chg="add del mod">
          <ac:chgData name="Kumar, Harendra (Cognizant)" userId="8b8433c2-3ce6-4e38-9e1b-c8afb18e9057" providerId="ADAL" clId="{9C4CD99B-EF1B-4C81-94B0-0A1924216EBF}" dt="2023-04-03T10:01:55.565" v="7715" actId="21"/>
          <ac:picMkLst>
            <pc:docMk/>
            <pc:sldMk cId="1704172639" sldId="287"/>
            <ac:picMk id="7" creationId="{C7905C8B-45C2-7E9F-D08D-AE1B48727475}"/>
          </ac:picMkLst>
        </pc:picChg>
        <pc:picChg chg="del">
          <ac:chgData name="Kumar, Harendra (Cognizant)" userId="8b8433c2-3ce6-4e38-9e1b-c8afb18e9057" providerId="ADAL" clId="{9C4CD99B-EF1B-4C81-94B0-0A1924216EBF}" dt="2023-04-03T07:24:32.173" v="3894" actId="478"/>
          <ac:picMkLst>
            <pc:docMk/>
            <pc:sldMk cId="1704172639" sldId="287"/>
            <ac:picMk id="9" creationId="{2720219B-D876-535C-5076-9CD15E0C9272}"/>
          </ac:picMkLst>
        </pc:picChg>
        <pc:picChg chg="add mod">
          <ac:chgData name="Kumar, Harendra (Cognizant)" userId="8b8433c2-3ce6-4e38-9e1b-c8afb18e9057" providerId="ADAL" clId="{9C4CD99B-EF1B-4C81-94B0-0A1924216EBF}" dt="2023-04-03T10:03:33.200" v="7842" actId="14100"/>
          <ac:picMkLst>
            <pc:docMk/>
            <pc:sldMk cId="1704172639" sldId="287"/>
            <ac:picMk id="12" creationId="{723F3FE9-59C9-408D-1BEB-95D6FEE240A3}"/>
          </ac:picMkLst>
        </pc:picChg>
        <pc:picChg chg="add del mod">
          <ac:chgData name="Kumar, Harendra (Cognizant)" userId="8b8433c2-3ce6-4e38-9e1b-c8afb18e9057" providerId="ADAL" clId="{9C4CD99B-EF1B-4C81-94B0-0A1924216EBF}" dt="2023-04-03T08:06:05.880" v="4551" actId="478"/>
          <ac:picMkLst>
            <pc:docMk/>
            <pc:sldMk cId="1704172639" sldId="287"/>
            <ac:picMk id="15" creationId="{A32BDC4F-6687-E003-29CD-AFCA0D507C7B}"/>
          </ac:picMkLst>
        </pc:picChg>
        <pc:picChg chg="add mod">
          <ac:chgData name="Kumar, Harendra (Cognizant)" userId="8b8433c2-3ce6-4e38-9e1b-c8afb18e9057" providerId="ADAL" clId="{9C4CD99B-EF1B-4C81-94B0-0A1924216EBF}" dt="2023-04-03T10:03:39.898" v="7844" actId="14100"/>
          <ac:picMkLst>
            <pc:docMk/>
            <pc:sldMk cId="1704172639" sldId="287"/>
            <ac:picMk id="18" creationId="{531221BF-6E63-CAAE-6926-9A7265ED5230}"/>
          </ac:picMkLst>
        </pc:picChg>
      </pc:sldChg>
      <pc:sldChg chg="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28928714" sldId="288"/>
        </pc:sldMkLst>
      </pc:sldChg>
      <pc:sldChg chg="addSp delSp modSp add mod">
        <pc:chgData name="Kumar, Harendra (Cognizant)" userId="8b8433c2-3ce6-4e38-9e1b-c8afb18e9057" providerId="ADAL" clId="{9C4CD99B-EF1B-4C81-94B0-0A1924216EBF}" dt="2023-04-03T09:52:21.679" v="7259" actId="2"/>
        <pc:sldMkLst>
          <pc:docMk/>
          <pc:sldMk cId="4018458971" sldId="288"/>
        </pc:sldMkLst>
        <pc:spChg chg="add del">
          <ac:chgData name="Kumar, Harendra (Cognizant)" userId="8b8433c2-3ce6-4e38-9e1b-c8afb18e9057" providerId="ADAL" clId="{9C4CD99B-EF1B-4C81-94B0-0A1924216EBF}" dt="2023-04-03T09:50:10.296" v="7255" actId="478"/>
          <ac:spMkLst>
            <pc:docMk/>
            <pc:sldMk cId="4018458971" sldId="288"/>
            <ac:spMk id="6" creationId="{36C18FB9-59E7-96B5-9936-83F3B55F38E2}"/>
          </ac:spMkLst>
        </pc:spChg>
        <pc:spChg chg="mod">
          <ac:chgData name="Kumar, Harendra (Cognizant)" userId="8b8433c2-3ce6-4e38-9e1b-c8afb18e9057" providerId="ADAL" clId="{9C4CD99B-EF1B-4C81-94B0-0A1924216EBF}" dt="2023-04-03T09:52:21.679" v="7259" actId="2"/>
          <ac:spMkLst>
            <pc:docMk/>
            <pc:sldMk cId="4018458971" sldId="288"/>
            <ac:spMk id="10" creationId="{00000000-0000-0000-0000-000000000000}"/>
          </ac:spMkLst>
        </pc:spChg>
        <pc:spChg chg="del mod">
          <ac:chgData name="Kumar, Harendra (Cognizant)" userId="8b8433c2-3ce6-4e38-9e1b-c8afb18e9057" providerId="ADAL" clId="{9C4CD99B-EF1B-4C81-94B0-0A1924216EBF}" dt="2023-04-03T08:08:21.550" v="4666" actId="21"/>
          <ac:spMkLst>
            <pc:docMk/>
            <pc:sldMk cId="4018458971" sldId="288"/>
            <ac:spMk id="13" creationId="{EFA37FE9-227B-4C1C-6280-8E2D16CFFD48}"/>
          </ac:spMkLst>
        </pc:spChg>
        <pc:spChg chg="mod">
          <ac:chgData name="Kumar, Harendra (Cognizant)" userId="8b8433c2-3ce6-4e38-9e1b-c8afb18e9057" providerId="ADAL" clId="{9C4CD99B-EF1B-4C81-94B0-0A1924216EBF}" dt="2023-04-03T08:08:01.030" v="4646" actId="5793"/>
          <ac:spMkLst>
            <pc:docMk/>
            <pc:sldMk cId="4018458971" sldId="288"/>
            <ac:spMk id="17" creationId="{00000000-0000-0000-0000-000000000000}"/>
          </ac:spMkLst>
        </pc:spChg>
        <pc:picChg chg="add del mod">
          <ac:chgData name="Kumar, Harendra (Cognizant)" userId="8b8433c2-3ce6-4e38-9e1b-c8afb18e9057" providerId="ADAL" clId="{9C4CD99B-EF1B-4C81-94B0-0A1924216EBF}" dt="2023-04-03T08:37:12.883" v="5853" actId="478"/>
          <ac:picMkLst>
            <pc:docMk/>
            <pc:sldMk cId="4018458971" sldId="288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37:32.858" v="5863" actId="14100"/>
          <ac:picMkLst>
            <pc:docMk/>
            <pc:sldMk cId="4018458971" sldId="288"/>
            <ac:picMk id="5" creationId="{746E00E2-3F5D-7BF9-8FED-6FAD3C400887}"/>
          </ac:picMkLst>
        </pc:picChg>
        <pc:picChg chg="del">
          <ac:chgData name="Kumar, Harendra (Cognizant)" userId="8b8433c2-3ce6-4e38-9e1b-c8afb18e9057" providerId="ADAL" clId="{9C4CD99B-EF1B-4C81-94B0-0A1924216EBF}" dt="2023-04-03T08:08:14.235" v="4662" actId="478"/>
          <ac:picMkLst>
            <pc:docMk/>
            <pc:sldMk cId="4018458971" sldId="288"/>
            <ac:picMk id="7" creationId="{C7905C8B-45C2-7E9F-D08D-AE1B48727475}"/>
          </ac:picMkLst>
        </pc:picChg>
        <pc:picChg chg="del mod">
          <ac:chgData name="Kumar, Harendra (Cognizant)" userId="8b8433c2-3ce6-4e38-9e1b-c8afb18e9057" providerId="ADAL" clId="{9C4CD99B-EF1B-4C81-94B0-0A1924216EBF}" dt="2023-04-03T08:08:15.915" v="4664" actId="478"/>
          <ac:picMkLst>
            <pc:docMk/>
            <pc:sldMk cId="4018458971" sldId="288"/>
            <ac:picMk id="12" creationId="{723F3FE9-59C9-408D-1BEB-95D6FEE240A3}"/>
          </ac:picMkLst>
        </pc:picChg>
        <pc:picChg chg="del">
          <ac:chgData name="Kumar, Harendra (Cognizant)" userId="8b8433c2-3ce6-4e38-9e1b-c8afb18e9057" providerId="ADAL" clId="{9C4CD99B-EF1B-4C81-94B0-0A1924216EBF}" dt="2023-04-03T08:08:11.781" v="4661" actId="478"/>
          <ac:picMkLst>
            <pc:docMk/>
            <pc:sldMk cId="4018458971" sldId="288"/>
            <ac:picMk id="18" creationId="{531221BF-6E63-CAAE-6926-9A7265ED5230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452766161" sldId="289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452766161" sldId="289"/>
            <ac:spMk id="5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27.788" v="7260" actId="313"/>
        <pc:sldMkLst>
          <pc:docMk/>
          <pc:sldMk cId="2064697556" sldId="289"/>
        </pc:sldMkLst>
        <pc:spChg chg="mod">
          <ac:chgData name="Kumar, Harendra (Cognizant)" userId="8b8433c2-3ce6-4e38-9e1b-c8afb18e9057" providerId="ADAL" clId="{9C4CD99B-EF1B-4C81-94B0-0A1924216EBF}" dt="2023-04-03T09:52:27.788" v="7260" actId="313"/>
          <ac:spMkLst>
            <pc:docMk/>
            <pc:sldMk cId="2064697556" sldId="289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37:52.602" v="5906" actId="6549"/>
          <ac:spMkLst>
            <pc:docMk/>
            <pc:sldMk cId="2064697556" sldId="289"/>
            <ac:spMk id="17" creationId="{00000000-0000-0000-0000-000000000000}"/>
          </ac:spMkLst>
        </pc:spChg>
        <pc:picChg chg="mod">
          <ac:chgData name="Kumar, Harendra (Cognizant)" userId="8b8433c2-3ce6-4e38-9e1b-c8afb18e9057" providerId="ADAL" clId="{9C4CD99B-EF1B-4C81-94B0-0A1924216EBF}" dt="2023-04-03T08:41:47.745" v="6103" actId="14100"/>
          <ac:picMkLst>
            <pc:docMk/>
            <pc:sldMk cId="2064697556" sldId="289"/>
            <ac:picMk id="3" creationId="{88F30A0D-D46C-FEFC-19F4-CD063CF77750}"/>
          </ac:picMkLst>
        </pc:picChg>
        <pc:picChg chg="add mod">
          <ac:chgData name="Kumar, Harendra (Cognizant)" userId="8b8433c2-3ce6-4e38-9e1b-c8afb18e9057" providerId="ADAL" clId="{9C4CD99B-EF1B-4C81-94B0-0A1924216EBF}" dt="2023-04-03T08:41:54.805" v="6105" actId="14100"/>
          <ac:picMkLst>
            <pc:docMk/>
            <pc:sldMk cId="2064697556" sldId="289"/>
            <ac:picMk id="4" creationId="{40E263CA-FFBD-B3F3-AE30-7D8EFF0A12D8}"/>
          </ac:picMkLst>
        </pc:picChg>
        <pc:picChg chg="del">
          <ac:chgData name="Kumar, Harendra (Cognizant)" userId="8b8433c2-3ce6-4e38-9e1b-c8afb18e9057" providerId="ADAL" clId="{9C4CD99B-EF1B-4C81-94B0-0A1924216EBF}" dt="2023-04-03T08:40:28.735" v="6096" actId="478"/>
          <ac:picMkLst>
            <pc:docMk/>
            <pc:sldMk cId="2064697556" sldId="289"/>
            <ac:picMk id="5" creationId="{746E00E2-3F5D-7BF9-8FED-6FAD3C400887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3369816941" sldId="290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51" creationId="{BF5627D9-3BE8-43E5-ACEA-B86C93214EB2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3369816941" sldId="290"/>
            <ac:spMk id="82" creationId="{00000000-0000-0000-0000-000000000000}"/>
          </ac:spMkLst>
        </pc:spChg>
      </pc:sldChg>
      <pc:sldChg chg="addSp delSp modSp add mod">
        <pc:chgData name="Kumar, Harendra (Cognizant)" userId="8b8433c2-3ce6-4e38-9e1b-c8afb18e9057" providerId="ADAL" clId="{9C4CD99B-EF1B-4C81-94B0-0A1924216EBF}" dt="2023-04-03T09:52:37.071" v="7262" actId="2"/>
        <pc:sldMkLst>
          <pc:docMk/>
          <pc:sldMk cId="3516052301" sldId="290"/>
        </pc:sldMkLst>
        <pc:spChg chg="add mod">
          <ac:chgData name="Kumar, Harendra (Cognizant)" userId="8b8433c2-3ce6-4e38-9e1b-c8afb18e9057" providerId="ADAL" clId="{9C4CD99B-EF1B-4C81-94B0-0A1924216EBF}" dt="2023-04-03T09:52:37.071" v="7262" actId="2"/>
          <ac:spMkLst>
            <pc:docMk/>
            <pc:sldMk cId="3516052301" sldId="290"/>
            <ac:spMk id="7" creationId="{FECB05A3-091C-BB4C-293C-D91F24FAD8F1}"/>
          </ac:spMkLst>
        </pc:spChg>
        <pc:spChg chg="add del mod">
          <ac:chgData name="Kumar, Harendra (Cognizant)" userId="8b8433c2-3ce6-4e38-9e1b-c8afb18e9057" providerId="ADAL" clId="{9C4CD99B-EF1B-4C81-94B0-0A1924216EBF}" dt="2023-04-03T09:52:34.737" v="7261" actId="2"/>
          <ac:spMkLst>
            <pc:docMk/>
            <pc:sldMk cId="3516052301" sldId="290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8:42:49.245" v="6181" actId="5793"/>
          <ac:spMkLst>
            <pc:docMk/>
            <pc:sldMk cId="3516052301" sldId="290"/>
            <ac:spMk id="17" creationId="{00000000-0000-0000-0000-000000000000}"/>
          </ac:spMkLst>
        </pc:spChg>
        <pc:picChg chg="del">
          <ac:chgData name="Kumar, Harendra (Cognizant)" userId="8b8433c2-3ce6-4e38-9e1b-c8afb18e9057" providerId="ADAL" clId="{9C4CD99B-EF1B-4C81-94B0-0A1924216EBF}" dt="2023-04-03T08:43:37.080" v="6272" actId="478"/>
          <ac:picMkLst>
            <pc:docMk/>
            <pc:sldMk cId="3516052301" sldId="290"/>
            <ac:picMk id="3" creationId="{88F30A0D-D46C-FEFC-19F4-CD063CF77750}"/>
          </ac:picMkLst>
        </pc:picChg>
        <pc:picChg chg="del">
          <ac:chgData name="Kumar, Harendra (Cognizant)" userId="8b8433c2-3ce6-4e38-9e1b-c8afb18e9057" providerId="ADAL" clId="{9C4CD99B-EF1B-4C81-94B0-0A1924216EBF}" dt="2023-04-03T08:43:38.320" v="6273" actId="478"/>
          <ac:picMkLst>
            <pc:docMk/>
            <pc:sldMk cId="3516052301" sldId="290"/>
            <ac:picMk id="4" creationId="{40E263CA-FFBD-B3F3-AE30-7D8EFF0A12D8}"/>
          </ac:picMkLst>
        </pc:picChg>
        <pc:picChg chg="add mod">
          <ac:chgData name="Kumar, Harendra (Cognizant)" userId="8b8433c2-3ce6-4e38-9e1b-c8afb18e9057" providerId="ADAL" clId="{9C4CD99B-EF1B-4C81-94B0-0A1924216EBF}" dt="2023-04-03T08:54:40.242" v="7114" actId="1038"/>
          <ac:picMkLst>
            <pc:docMk/>
            <pc:sldMk cId="3516052301" sldId="290"/>
            <ac:picMk id="5" creationId="{8B45853E-0110-E1D0-9122-748124353568}"/>
          </ac:picMkLst>
        </pc:picChg>
        <pc:picChg chg="add mod">
          <ac:chgData name="Kumar, Harendra (Cognizant)" userId="8b8433c2-3ce6-4e38-9e1b-c8afb18e9057" providerId="ADAL" clId="{9C4CD99B-EF1B-4C81-94B0-0A1924216EBF}" dt="2023-04-03T08:57:07.945" v="7173" actId="1038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956773638" sldId="291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5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1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2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3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956773638" sldId="291"/>
            <ac:spMk id="84" creationId="{00000000-0000-0000-0000-000000000000}"/>
          </ac:spMkLst>
        </pc:spChg>
      </pc:sldChg>
      <pc:sldChg chg="addSp delSp modSp add mod ord">
        <pc:chgData name="Kumar, Harendra (Cognizant)" userId="8b8433c2-3ce6-4e38-9e1b-c8afb18e9057" providerId="ADAL" clId="{9C4CD99B-EF1B-4C81-94B0-0A1924216EBF}" dt="2023-04-03T10:14:33.691" v="8675" actId="1035"/>
        <pc:sldMkLst>
          <pc:docMk/>
          <pc:sldMk cId="1223559503" sldId="291"/>
        </pc:sldMkLst>
        <pc:spChg chg="add del mod">
          <ac:chgData name="Kumar, Harendra (Cognizant)" userId="8b8433c2-3ce6-4e38-9e1b-c8afb18e9057" providerId="ADAL" clId="{9C4CD99B-EF1B-4C81-94B0-0A1924216EBF}" dt="2023-04-03T10:06:53.999" v="7936" actId="767"/>
          <ac:spMkLst>
            <pc:docMk/>
            <pc:sldMk cId="1223559503" sldId="291"/>
            <ac:spMk id="4" creationId="{94FC8D60-BDBB-9C2F-E5B2-6027A878C655}"/>
          </ac:spMkLst>
        </pc:spChg>
        <pc:spChg chg="add del mod">
          <ac:chgData name="Kumar, Harendra (Cognizant)" userId="8b8433c2-3ce6-4e38-9e1b-c8afb18e9057" providerId="ADAL" clId="{9C4CD99B-EF1B-4C81-94B0-0A1924216EBF}" dt="2023-04-03T10:07:13.319" v="7942" actId="767"/>
          <ac:spMkLst>
            <pc:docMk/>
            <pc:sldMk cId="1223559503" sldId="291"/>
            <ac:spMk id="5" creationId="{53FE68A1-663A-4DEC-DF40-85C7B5B84B7E}"/>
          </ac:spMkLst>
        </pc:spChg>
        <pc:spChg chg="del">
          <ac:chgData name="Kumar, Harendra (Cognizant)" userId="8b8433c2-3ce6-4e38-9e1b-c8afb18e9057" providerId="ADAL" clId="{9C4CD99B-EF1B-4C81-94B0-0A1924216EBF}" dt="2023-04-03T08:58:01.192" v="7191" actId="478"/>
          <ac:spMkLst>
            <pc:docMk/>
            <pc:sldMk cId="1223559503" sldId="291"/>
            <ac:spMk id="6" creationId="{36C18FB9-59E7-96B5-9936-83F3B55F38E2}"/>
          </ac:spMkLst>
        </pc:spChg>
        <pc:spChg chg="add 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6" creationId="{B4AA0405-CA4D-CA6B-047B-9822B03F17F5}"/>
          </ac:spMkLst>
        </pc:spChg>
        <pc:spChg chg="add del mod">
          <ac:chgData name="Kumar, Harendra (Cognizant)" userId="8b8433c2-3ce6-4e38-9e1b-c8afb18e9057" providerId="ADAL" clId="{9C4CD99B-EF1B-4C81-94B0-0A1924216EBF}" dt="2023-04-03T10:10:53.415" v="8239"/>
          <ac:spMkLst>
            <pc:docMk/>
            <pc:sldMk cId="1223559503" sldId="291"/>
            <ac:spMk id="7" creationId="{A855D9BF-4CE1-B980-BA13-8039EF8CEF08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10:14:33.691" v="8675" actId="1035"/>
          <ac:spMkLst>
            <pc:docMk/>
            <pc:sldMk cId="1223559503" sldId="291"/>
            <ac:spMk id="17" creationId="{00000000-0000-0000-0000-000000000000}"/>
          </ac:spMkLst>
        </pc:sp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2" creationId="{BD2BA625-28D8-D1DD-D9C4-19A175FC7279}"/>
          </ac:picMkLst>
        </pc:picChg>
        <pc:picChg chg="add mod">
          <ac:chgData name="Kumar, Harendra (Cognizant)" userId="8b8433c2-3ce6-4e38-9e1b-c8afb18e9057" providerId="ADAL" clId="{9C4CD99B-EF1B-4C81-94B0-0A1924216EBF}" dt="2023-04-03T10:14:33.691" v="8675" actId="1035"/>
          <ac:picMkLst>
            <pc:docMk/>
            <pc:sldMk cId="1223559503" sldId="291"/>
            <ac:picMk id="3" creationId="{3A52B991-812D-36F8-572E-E63FC7DF49DE}"/>
          </ac:picMkLst>
        </pc:picChg>
        <pc:picChg chg="del">
          <ac:chgData name="Kumar, Harendra (Cognizant)" userId="8b8433c2-3ce6-4e38-9e1b-c8afb18e9057" providerId="ADAL" clId="{9C4CD99B-EF1B-4C81-94B0-0A1924216EBF}" dt="2023-04-03T08:57:56.929" v="7190" actId="478"/>
          <ac:picMkLst>
            <pc:docMk/>
            <pc:sldMk cId="1223559503" sldId="291"/>
            <ac:picMk id="3" creationId="{88F30A0D-D46C-FEFC-19F4-CD063CF77750}"/>
          </ac:picMkLst>
        </pc:picChg>
        <pc:picChg chg="del mod">
          <ac:chgData name="Kumar, Harendra (Cognizant)" userId="8b8433c2-3ce6-4e38-9e1b-c8afb18e9057" providerId="ADAL" clId="{9C4CD99B-EF1B-4C81-94B0-0A1924216EBF}" dt="2023-04-03T08:57:55.374" v="7189" actId="478"/>
          <ac:picMkLst>
            <pc:docMk/>
            <pc:sldMk cId="1223559503" sldId="291"/>
            <ac:picMk id="4" creationId="{40E263CA-FFBD-B3F3-AE30-7D8EFF0A12D8}"/>
          </ac:picMkLst>
        </pc:picChg>
      </pc:sldChg>
      <pc:sldChg chg="modSp add mod ord">
        <pc:chgData name="Kumar, Harendra (Cognizant)" userId="8b8433c2-3ce6-4e38-9e1b-c8afb18e9057" providerId="ADAL" clId="{9C4CD99B-EF1B-4C81-94B0-0A1924216EBF}" dt="2023-04-03T09:00:17.848" v="7254" actId="20577"/>
        <pc:sldMkLst>
          <pc:docMk/>
          <pc:sldMk cId="785725705" sldId="292"/>
        </pc:sldMkLst>
        <pc:spChg chg="mod">
          <ac:chgData name="Kumar, Harendra (Cognizant)" userId="8b8433c2-3ce6-4e38-9e1b-c8afb18e9057" providerId="ADAL" clId="{9C4CD99B-EF1B-4C81-94B0-0A1924216EBF}" dt="2023-04-03T09:00:17.848" v="7254" actId="20577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9C4CD99B-EF1B-4C81-94B0-0A1924216EBF}" dt="2023-04-03T09:00:08.222" v="7242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modSp del">
        <pc:chgData name="Kumar, Harendra (Cognizant)" userId="8b8433c2-3ce6-4e38-9e1b-c8afb18e9057" providerId="ADAL" clId="{9C4CD99B-EF1B-4C81-94B0-0A1924216EBF}" dt="2023-04-03T07:22:56.532" v="3883" actId="47"/>
        <pc:sldMkLst>
          <pc:docMk/>
          <pc:sldMk cId="2983598549" sldId="292"/>
        </pc:sldMkLst>
        <pc:spChg chg="mod">
          <ac:chgData name="Kumar, Harendra (Cognizant)" userId="8b8433c2-3ce6-4e38-9e1b-c8afb18e9057" providerId="ADAL" clId="{9C4CD99B-EF1B-4C81-94B0-0A1924216EBF}" dt="2023-04-03T05:56:19.037" v="24"/>
          <ac:spMkLst>
            <pc:docMk/>
            <pc:sldMk cId="2983598549" sldId="292"/>
            <ac:spMk id="28" creationId="{00000000-0000-0000-0000-000000000000}"/>
          </ac:spMkLst>
        </pc:spChg>
      </pc:sldChg>
      <pc:sldMasterChg chg="delSldLayout">
        <pc:chgData name="Kumar, Harendra (Cognizant)" userId="8b8433c2-3ce6-4e38-9e1b-c8afb18e9057" providerId="ADAL" clId="{9C4CD99B-EF1B-4C81-94B0-0A1924216EBF}" dt="2023-04-03T07:22:56.532" v="3883" actId="47"/>
        <pc:sldMasterMkLst>
          <pc:docMk/>
          <pc:sldMasterMk cId="0" sldId="2147483648"/>
        </pc:sldMasterMkLst>
        <pc:sldLayoutChg chg="del">
          <pc:chgData name="Kumar, Harendra (Cognizant)" userId="8b8433c2-3ce6-4e38-9e1b-c8afb18e9057" providerId="ADAL" clId="{9C4CD99B-EF1B-4C81-94B0-0A1924216EBF}" dt="2023-04-03T07:22:56.532" v="3883" actId="47"/>
          <pc:sldLayoutMkLst>
            <pc:docMk/>
            <pc:sldMasterMk cId="0" sldId="2147483648"/>
            <pc:sldLayoutMk cId="4086406886" sldId="2147483666"/>
          </pc:sldLayoutMkLst>
        </pc:sldLayoutChg>
      </pc:sldMasterChg>
    </pc:docChg>
  </pc:docChgLst>
  <pc:docChgLst>
    <pc:chgData name="Kumar, Harendra (Cognizant)" userId="8b8433c2-3ce6-4e38-9e1b-c8afb18e9057" providerId="ADAL" clId="{1A8CCD16-2660-4488-985E-3D0D747599E1}"/>
    <pc:docChg chg="custSel addSld modSld">
      <pc:chgData name="Kumar, Harendra (Cognizant)" userId="8b8433c2-3ce6-4e38-9e1b-c8afb18e9057" providerId="ADAL" clId="{1A8CCD16-2660-4488-985E-3D0D747599E1}" dt="2023-04-04T05:52:01.534" v="2124" actId="2"/>
      <pc:docMkLst>
        <pc:docMk/>
      </pc:docMkLst>
      <pc:sldChg chg="modSp mod">
        <pc:chgData name="Kumar, Harendra (Cognizant)" userId="8b8433c2-3ce6-4e38-9e1b-c8afb18e9057" providerId="ADAL" clId="{1A8CCD16-2660-4488-985E-3D0D747599E1}" dt="2023-04-03T10:22:42.237" v="84" actId="20577"/>
        <pc:sldMkLst>
          <pc:docMk/>
          <pc:sldMk cId="0" sldId="258"/>
        </pc:sldMkLst>
        <pc:spChg chg="mod">
          <ac:chgData name="Kumar, Harendra (Cognizant)" userId="8b8433c2-3ce6-4e38-9e1b-c8afb18e9057" providerId="ADAL" clId="{1A8CCD16-2660-4488-985E-3D0D747599E1}" dt="2023-04-03T10:22:42.237" v="84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22:28.354" v="81" actId="255"/>
          <ac:spMkLst>
            <pc:docMk/>
            <pc:sldMk cId="0" sldId="258"/>
            <ac:spMk id="9" creationId="{E2B73E12-784C-7F90-DA48-6D0006E2601C}"/>
          </ac:spMkLst>
        </pc:spChg>
        <pc:picChg chg="mod">
          <ac:chgData name="Kumar, Harendra (Cognizant)" userId="8b8433c2-3ce6-4e38-9e1b-c8afb18e9057" providerId="ADAL" clId="{1A8CCD16-2660-4488-985E-3D0D747599E1}" dt="2023-04-03T10:21:37.538" v="0" actId="1076"/>
          <ac:picMkLst>
            <pc:docMk/>
            <pc:sldMk cId="0" sldId="258"/>
            <ac:picMk id="6" creationId="{7F0752E5-7035-0C32-C92B-70020742F100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3T10:23:34.344" v="86" actId="2711"/>
        <pc:sldMkLst>
          <pc:docMk/>
          <pc:sldMk cId="0" sldId="260"/>
        </pc:sldMkLst>
        <pc:spChg chg="mod">
          <ac:chgData name="Kumar, Harendra (Cognizant)" userId="8b8433c2-3ce6-4e38-9e1b-c8afb18e9057" providerId="ADAL" clId="{1A8CCD16-2660-4488-985E-3D0D747599E1}" dt="2023-04-03T10:23:34.344" v="86" actId="2711"/>
          <ac:spMkLst>
            <pc:docMk/>
            <pc:sldMk cId="0" sldId="260"/>
            <ac:spMk id="4" creationId="{93A0F582-DCEC-D980-FFA8-A6F1ED88539A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39:20.183" v="130" actId="20577"/>
        <pc:sldMkLst>
          <pc:docMk/>
          <pc:sldMk cId="4047161330" sldId="286"/>
        </pc:sldMkLst>
        <pc:spChg chg="mod">
          <ac:chgData name="Kumar, Harendra (Cognizant)" userId="8b8433c2-3ce6-4e38-9e1b-c8afb18e9057" providerId="ADAL" clId="{1A8CCD16-2660-4488-985E-3D0D747599E1}" dt="2023-04-03T10:39:20.183" v="130" actId="20577"/>
          <ac:spMkLst>
            <pc:docMk/>
            <pc:sldMk cId="4047161330" sldId="286"/>
            <ac:spMk id="10" creationId="{00000000-0000-0000-0000-000000000000}"/>
          </ac:spMkLst>
        </pc:spChg>
      </pc:sldChg>
      <pc:sldChg chg="modSp mod">
        <pc:chgData name="Kumar, Harendra (Cognizant)" userId="8b8433c2-3ce6-4e38-9e1b-c8afb18e9057" providerId="ADAL" clId="{1A8CCD16-2660-4488-985E-3D0D747599E1}" dt="2023-04-03T10:40:22.750" v="146" actId="20577"/>
        <pc:sldMkLst>
          <pc:docMk/>
          <pc:sldMk cId="2064697556" sldId="289"/>
        </pc:sldMkLst>
        <pc:spChg chg="mod">
          <ac:chgData name="Kumar, Harendra (Cognizant)" userId="8b8433c2-3ce6-4e38-9e1b-c8afb18e9057" providerId="ADAL" clId="{1A8CCD16-2660-4488-985E-3D0D747599E1}" dt="2023-04-03T10:40:22.750" v="146" actId="20577"/>
          <ac:spMkLst>
            <pc:docMk/>
            <pc:sldMk cId="2064697556" sldId="289"/>
            <ac:spMk id="17" creationId="{00000000-0000-0000-0000-000000000000}"/>
          </ac:spMkLst>
        </pc:spChg>
      </pc:sldChg>
      <pc:sldChg chg="addSp delSp modSp mod">
        <pc:chgData name="Kumar, Harendra (Cognizant)" userId="8b8433c2-3ce6-4e38-9e1b-c8afb18e9057" providerId="ADAL" clId="{1A8CCD16-2660-4488-985E-3D0D747599E1}" dt="2023-04-04T05:51:47.877" v="2121" actId="2"/>
        <pc:sldMkLst>
          <pc:docMk/>
          <pc:sldMk cId="3516052301" sldId="290"/>
        </pc:sldMkLst>
        <pc:spChg chg="mod">
          <ac:chgData name="Kumar, Harendra (Cognizant)" userId="8b8433c2-3ce6-4e38-9e1b-c8afb18e9057" providerId="ADAL" clId="{1A8CCD16-2660-4488-985E-3D0D747599E1}" dt="2023-04-04T05:51:47.877" v="2121" actId="2"/>
          <ac:spMkLst>
            <pc:docMk/>
            <pc:sldMk cId="3516052301" sldId="290"/>
            <ac:spMk id="7" creationId="{FECB05A3-091C-BB4C-293C-D91F24FAD8F1}"/>
          </ac:spMkLst>
        </pc:spChg>
        <pc:spChg chg="del mod">
          <ac:chgData name="Kumar, Harendra (Cognizant)" userId="8b8433c2-3ce6-4e38-9e1b-c8afb18e9057" providerId="ADAL" clId="{1A8CCD16-2660-4488-985E-3D0D747599E1}" dt="2023-04-03T10:43:45.136" v="188" actId="21"/>
          <ac:spMkLst>
            <pc:docMk/>
            <pc:sldMk cId="3516052301" sldId="290"/>
            <ac:spMk id="10" creationId="{00000000-0000-0000-0000-000000000000}"/>
          </ac:spMkLst>
        </pc:spChg>
        <pc:picChg chg="add mod">
          <ac:chgData name="Kumar, Harendra (Cognizant)" userId="8b8433c2-3ce6-4e38-9e1b-c8afb18e9057" providerId="ADAL" clId="{1A8CCD16-2660-4488-985E-3D0D747599E1}" dt="2023-04-03T10:51:38.830" v="355" actId="14100"/>
          <ac:picMkLst>
            <pc:docMk/>
            <pc:sldMk cId="3516052301" sldId="290"/>
            <ac:picMk id="3" creationId="{7BD2D7E6-917A-6160-90C4-2F4024D5B37B}"/>
          </ac:picMkLst>
        </pc:picChg>
        <pc:picChg chg="mod">
          <ac:chgData name="Kumar, Harendra (Cognizant)" userId="8b8433c2-3ce6-4e38-9e1b-c8afb18e9057" providerId="ADAL" clId="{1A8CCD16-2660-4488-985E-3D0D747599E1}" dt="2023-04-03T10:51:34.847" v="354" actId="14100"/>
          <ac:picMkLst>
            <pc:docMk/>
            <pc:sldMk cId="3516052301" sldId="290"/>
            <ac:picMk id="5" creationId="{8B45853E-0110-E1D0-9122-748124353568}"/>
          </ac:picMkLst>
        </pc:picChg>
        <pc:picChg chg="del">
          <ac:chgData name="Kumar, Harendra (Cognizant)" userId="8b8433c2-3ce6-4e38-9e1b-c8afb18e9057" providerId="ADAL" clId="{1A8CCD16-2660-4488-985E-3D0D747599E1}" dt="2023-04-03T10:43:40.804" v="186" actId="21"/>
          <ac:picMkLst>
            <pc:docMk/>
            <pc:sldMk cId="3516052301" sldId="290"/>
            <ac:picMk id="9" creationId="{77677CE2-7EB1-EA27-ECBB-DA6DDB641771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1:59.990" v="2123" actId="2"/>
        <pc:sldMkLst>
          <pc:docMk/>
          <pc:sldMk cId="1223559503" sldId="291"/>
        </pc:sldMkLst>
        <pc:spChg chg="mod">
          <ac:chgData name="Kumar, Harendra (Cognizant)" userId="8b8433c2-3ce6-4e38-9e1b-c8afb18e9057" providerId="ADAL" clId="{1A8CCD16-2660-4488-985E-3D0D747599E1}" dt="2023-04-04T05:51:59.990" v="2123" actId="2"/>
          <ac:spMkLst>
            <pc:docMk/>
            <pc:sldMk cId="1223559503" sldId="291"/>
            <ac:spMk id="6" creationId="{B4AA0405-CA4D-CA6B-047B-9822B03F17F5}"/>
          </ac:spMkLst>
        </pc:spChg>
        <pc:spChg chg="mod">
          <ac:chgData name="Kumar, Harendra (Cognizant)" userId="8b8433c2-3ce6-4e38-9e1b-c8afb18e9057" providerId="ADAL" clId="{1A8CCD16-2660-4488-985E-3D0D747599E1}" dt="2023-04-04T05:51:58.430" v="2122" actId="2"/>
          <ac:spMkLst>
            <pc:docMk/>
            <pc:sldMk cId="1223559503" sldId="291"/>
            <ac:spMk id="10" creationId="{00000000-0000-0000-0000-000000000000}"/>
          </ac:spMkLst>
        </pc:spChg>
        <pc:picChg chg="mod">
          <ac:chgData name="Kumar, Harendra (Cognizant)" userId="8b8433c2-3ce6-4e38-9e1b-c8afb18e9057" providerId="ADAL" clId="{1A8CCD16-2660-4488-985E-3D0D747599E1}" dt="2023-04-04T05:49:40.613" v="2117" actId="1036"/>
          <ac:picMkLst>
            <pc:docMk/>
            <pc:sldMk cId="1223559503" sldId="291"/>
            <ac:picMk id="2" creationId="{BD2BA625-28D8-D1DD-D9C4-19A175FC7279}"/>
          </ac:picMkLst>
        </pc:picChg>
        <pc:picChg chg="mod">
          <ac:chgData name="Kumar, Harendra (Cognizant)" userId="8b8433c2-3ce6-4e38-9e1b-c8afb18e9057" providerId="ADAL" clId="{1A8CCD16-2660-4488-985E-3D0D747599E1}" dt="2023-04-04T05:49:42.490" v="2120" actId="1036"/>
          <ac:picMkLst>
            <pc:docMk/>
            <pc:sldMk cId="1223559503" sldId="291"/>
            <ac:picMk id="3" creationId="{3A52B991-812D-36F8-572E-E63FC7DF49DE}"/>
          </ac:picMkLst>
        </pc:picChg>
      </pc:sldChg>
      <pc:sldChg chg="modSp mod">
        <pc:chgData name="Kumar, Harendra (Cognizant)" userId="8b8433c2-3ce6-4e38-9e1b-c8afb18e9057" providerId="ADAL" clId="{1A8CCD16-2660-4488-985E-3D0D747599E1}" dt="2023-04-04T05:52:01.534" v="2124" actId="2"/>
        <pc:sldMkLst>
          <pc:docMk/>
          <pc:sldMk cId="785725705" sldId="292"/>
        </pc:sldMkLst>
        <pc:spChg chg="mod">
          <ac:chgData name="Kumar, Harendra (Cognizant)" userId="8b8433c2-3ce6-4e38-9e1b-c8afb18e9057" providerId="ADAL" clId="{1A8CCD16-2660-4488-985E-3D0D747599E1}" dt="2023-04-04T05:52:01.534" v="2124" actId="2"/>
          <ac:spMkLst>
            <pc:docMk/>
            <pc:sldMk cId="785725705" sldId="292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0:53:26.252" v="367" actId="20577"/>
          <ac:spMkLst>
            <pc:docMk/>
            <pc:sldMk cId="785725705" sldId="292"/>
            <ac:spMk id="17" creationId="{00000000-0000-0000-0000-000000000000}"/>
          </ac:spMkLst>
        </pc:spChg>
      </pc:sldChg>
      <pc:sldChg chg="delSp modSp add mod">
        <pc:chgData name="Kumar, Harendra (Cognizant)" userId="8b8433c2-3ce6-4e38-9e1b-c8afb18e9057" providerId="ADAL" clId="{1A8CCD16-2660-4488-985E-3D0D747599E1}" dt="2023-04-03T10:51:59.412" v="357" actId="115"/>
        <pc:sldMkLst>
          <pc:docMk/>
          <pc:sldMk cId="1456905060" sldId="293"/>
        </pc:sldMkLst>
        <pc:spChg chg="del">
          <ac:chgData name="Kumar, Harendra (Cognizant)" userId="8b8433c2-3ce6-4e38-9e1b-c8afb18e9057" providerId="ADAL" clId="{1A8CCD16-2660-4488-985E-3D0D747599E1}" dt="2023-04-03T10:43:05.747" v="174" actId="21"/>
          <ac:spMkLst>
            <pc:docMk/>
            <pc:sldMk cId="1456905060" sldId="293"/>
            <ac:spMk id="6" creationId="{36C18FB9-59E7-96B5-9936-83F3B55F38E2}"/>
          </ac:spMkLst>
        </pc:spChg>
        <pc:spChg chg="del mod">
          <ac:chgData name="Kumar, Harendra (Cognizant)" userId="8b8433c2-3ce6-4e38-9e1b-c8afb18e9057" providerId="ADAL" clId="{1A8CCD16-2660-4488-985E-3D0D747599E1}" dt="2023-04-03T10:43:02.425" v="173" actId="21"/>
          <ac:spMkLst>
            <pc:docMk/>
            <pc:sldMk cId="1456905060" sldId="293"/>
            <ac:spMk id="7" creationId="{FECB05A3-091C-BB4C-293C-D91F24FAD8F1}"/>
          </ac:spMkLst>
        </pc:spChg>
        <pc:spChg chg="mod">
          <ac:chgData name="Kumar, Harendra (Cognizant)" userId="8b8433c2-3ce6-4e38-9e1b-c8afb18e9057" providerId="ADAL" clId="{1A8CCD16-2660-4488-985E-3D0D747599E1}" dt="2023-04-03T10:51:59.412" v="357" actId="115"/>
          <ac:spMkLst>
            <pc:docMk/>
            <pc:sldMk cId="1456905060" sldId="293"/>
            <ac:spMk id="10" creationId="{00000000-0000-0000-0000-000000000000}"/>
          </ac:spMkLst>
        </pc:spChg>
        <pc:picChg chg="del">
          <ac:chgData name="Kumar, Harendra (Cognizant)" userId="8b8433c2-3ce6-4e38-9e1b-c8afb18e9057" providerId="ADAL" clId="{1A8CCD16-2660-4488-985E-3D0D747599E1}" dt="2023-04-03T10:42:59.412" v="171" actId="21"/>
          <ac:picMkLst>
            <pc:docMk/>
            <pc:sldMk cId="1456905060" sldId="293"/>
            <ac:picMk id="5" creationId="{8B45853E-0110-E1D0-9122-748124353568}"/>
          </ac:picMkLst>
        </pc:picChg>
        <pc:picChg chg="mod">
          <ac:chgData name="Kumar, Harendra (Cognizant)" userId="8b8433c2-3ce6-4e38-9e1b-c8afb18e9057" providerId="ADAL" clId="{1A8CCD16-2660-4488-985E-3D0D747599E1}" dt="2023-04-03T10:43:32.985" v="185" actId="1035"/>
          <ac:picMkLst>
            <pc:docMk/>
            <pc:sldMk cId="1456905060" sldId="293"/>
            <ac:picMk id="9" creationId="{77677CE2-7EB1-EA27-ECBB-DA6DDB641771}"/>
          </ac:picMkLst>
        </pc:picChg>
      </pc:sldChg>
      <pc:sldChg chg="delSp modSp add mod">
        <pc:chgData name="Kumar, Harendra (Cognizant)" userId="8b8433c2-3ce6-4e38-9e1b-c8afb18e9057" providerId="ADAL" clId="{1A8CCD16-2660-4488-985E-3D0D747599E1}" dt="2023-04-03T11:01:11.658" v="733" actId="1036"/>
        <pc:sldMkLst>
          <pc:docMk/>
          <pc:sldMk cId="367818717" sldId="294"/>
        </pc:sldMkLst>
        <pc:spChg chg="del mod">
          <ac:chgData name="Kumar, Harendra (Cognizant)" userId="8b8433c2-3ce6-4e38-9e1b-c8afb18e9057" providerId="ADAL" clId="{1A8CCD16-2660-4488-985E-3D0D747599E1}" dt="2023-04-03T11:00:17.287" v="714" actId="21"/>
          <ac:spMkLst>
            <pc:docMk/>
            <pc:sldMk cId="367818717" sldId="294"/>
            <ac:spMk id="10" creationId="{00000000-0000-0000-0000-000000000000}"/>
          </ac:spMkLst>
        </pc:spChg>
        <pc:spChg chg="mod">
          <ac:chgData name="Kumar, Harendra (Cognizant)" userId="8b8433c2-3ce6-4e38-9e1b-c8afb18e9057" providerId="ADAL" clId="{1A8CCD16-2660-4488-985E-3D0D747599E1}" dt="2023-04-03T11:01:11.658" v="733" actId="1036"/>
          <ac:spMkLst>
            <pc:docMk/>
            <pc:sldMk cId="367818717" sldId="294"/>
            <ac:spMk id="1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b="1" i="0" dirty="0"/>
            <a:t>AI, ML, DL &amp; Related Topics</a:t>
          </a:r>
        </a:p>
        <a:p>
          <a:r>
            <a:rPr lang="en-US" b="1" i="0" dirty="0"/>
            <a:t>(Refresher)</a:t>
          </a:r>
          <a:endParaRPr lang="en-US" dirty="0"/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 err="1"/>
            <a:t>Maths</a:t>
          </a:r>
          <a:r>
            <a:rPr lang="en-US" dirty="0"/>
            <a:t> for AI, ML, DL </a:t>
          </a:r>
          <a:r>
            <a:rPr lang="en-US" dirty="0" err="1"/>
            <a:t>etc</a:t>
          </a:r>
          <a:endParaRPr lang="en-US" dirty="0"/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Types &amp; Algorithms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Supervised vs Unsupervised vs </a:t>
          </a:r>
          <a:r>
            <a:rPr lang="en-US" dirty="0" err="1"/>
            <a:t>Semisupervised</a:t>
          </a:r>
          <a:r>
            <a:rPr lang="en-US" dirty="0"/>
            <a:t> vs </a:t>
          </a:r>
          <a:r>
            <a:rPr lang="en-US" dirty="0" err="1"/>
            <a:t>SelfSupervised</a:t>
          </a:r>
          <a:r>
            <a:rPr lang="en-US" dirty="0"/>
            <a:t> vs Reinforcement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Deterministic vs Probabilistic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/>
      <dgm:spPr/>
      <dgm:t>
        <a:bodyPr/>
        <a:lstStyle/>
        <a:p>
          <a:r>
            <a:rPr lang="en-US" dirty="0"/>
            <a:t>Data Pipeline</a:t>
          </a:r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65980" custLinFactNeighborX="408" custLinFactNeighborY="-89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Modelling Workflow (Steps)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X="189" custLinFactNeighborY="-11669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Ensemble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 err="1"/>
            <a:t>AutoML</a:t>
          </a:r>
          <a:r>
            <a:rPr lang="en-US" dirty="0"/>
            <a:t>(Search for Best ML/DL Architecture)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5585729-31E8-4080-A4AC-F9E8A5AD39F6}">
      <dgm:prSet custT="1"/>
      <dgm:spPr/>
      <dgm:t>
        <a:bodyPr/>
        <a:lstStyle/>
        <a:p>
          <a:r>
            <a:rPr lang="en-US" sz="25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Experiment Driven Development(using A/B [Statistical] Testing) </a:t>
          </a:r>
        </a:p>
      </dgm:t>
    </dgm:pt>
    <dgm:pt modelId="{4736A3DD-BAE6-4A5A-9EFC-ACFDCC57D94D}" type="parTrans" cxnId="{0697E87E-1D9E-4FD4-A917-9D00A5C777C7}">
      <dgm:prSet/>
      <dgm:spPr/>
      <dgm:t>
        <a:bodyPr/>
        <a:lstStyle/>
        <a:p>
          <a:endParaRPr lang="en-US"/>
        </a:p>
      </dgm:t>
    </dgm:pt>
    <dgm:pt modelId="{776B4B96-121A-4673-825F-A8FB9B16A48D}" type="sibTrans" cxnId="{0697E87E-1D9E-4FD4-A917-9D00A5C777C7}">
      <dgm:prSet/>
      <dgm:spPr/>
      <dgm:t>
        <a:bodyPr/>
        <a:lstStyle/>
        <a:p>
          <a:endParaRPr lang="en-US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8BDC319F-5CB9-4546-B805-D62F0303BCC3}" type="pres">
      <dgm:prSet presAssocID="{15585729-31E8-4080-A4AC-F9E8A5AD39F6}" presName="parentText" presStyleLbl="node1" presStyleIdx="0" presStyleCnt="1" custScaleY="54808" custLinFactNeighborX="-698" custLinFactNeighborY="-4792">
        <dgm:presLayoutVars>
          <dgm:chMax val="0"/>
          <dgm:bulletEnabled val="1"/>
        </dgm:presLayoutVars>
      </dgm:prSet>
      <dgm:spPr/>
    </dgm:pt>
  </dgm:ptLst>
  <dgm:cxnLst>
    <dgm:cxn modelId="{7138E30E-8285-4AF3-9897-26542BFB33C0}" type="presOf" srcId="{15585729-31E8-4080-A4AC-F9E8A5AD39F6}" destId="{8BDC319F-5CB9-4546-B805-D62F0303BCC3}" srcOrd="0" destOrd="0" presId="urn:microsoft.com/office/officeart/2005/8/layout/vList2"/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0697E87E-1D9E-4FD4-A917-9D00A5C777C7}" srcId="{3D18ECC6-4C07-4ED0-B457-A8875E161891}" destId="{15585729-31E8-4080-A4AC-F9E8A5AD39F6}" srcOrd="0" destOrd="0" parTransId="{4736A3DD-BAE6-4A5A-9EFC-ACFDCC57D94D}" sibTransId="{776B4B96-121A-4673-825F-A8FB9B16A48D}"/>
    <dgm:cxn modelId="{20BB53BC-EDF4-4028-B07A-7C54661C4202}" type="presParOf" srcId="{372D3855-33CE-4AA6-B521-95368CEBF303}" destId="{8BDC319F-5CB9-4546-B805-D62F0303BC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/>
            <a:t>Further References</a:t>
          </a:r>
          <a:endParaRPr lang="en-US" dirty="0"/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Knowledge Representation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Data Analytics Types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ML Workflow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EDA(Exploratory Data Analysis) And Feature Engineering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Sampling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Imbalanced Data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D18ECC6-4C07-4ED0-B457-A8875E161891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C392476-1869-4F60-9F23-0AEC736B7B18}">
      <dgm:prSet/>
      <dgm:spPr/>
      <dgm:t>
        <a:bodyPr/>
        <a:lstStyle/>
        <a:p>
          <a:r>
            <a:rPr lang="en-US" dirty="0"/>
            <a:t>Predictive Analytics Intro Example &amp; y = f(x)</a:t>
          </a:r>
        </a:p>
      </dgm:t>
    </dgm:pt>
    <dgm:pt modelId="{B3E52F63-C7B1-44FB-BD67-41A9196DAE73}" type="parTrans" cxnId="{9064577D-080A-48A5-BAF9-BA07AE40FB0A}">
      <dgm:prSet/>
      <dgm:spPr/>
      <dgm:t>
        <a:bodyPr/>
        <a:lstStyle/>
        <a:p>
          <a:endParaRPr lang="en-IN"/>
        </a:p>
      </dgm:t>
    </dgm:pt>
    <dgm:pt modelId="{14E4671B-B413-4AF1-A092-7C10042055B7}" type="sibTrans" cxnId="{9064577D-080A-48A5-BAF9-BA07AE40FB0A}">
      <dgm:prSet/>
      <dgm:spPr/>
      <dgm:t>
        <a:bodyPr/>
        <a:lstStyle/>
        <a:p>
          <a:endParaRPr lang="en-IN"/>
        </a:p>
      </dgm:t>
    </dgm:pt>
    <dgm:pt modelId="{372D3855-33CE-4AA6-B521-95368CEBF303}" type="pres">
      <dgm:prSet presAssocID="{3D18ECC6-4C07-4ED0-B457-A8875E161891}" presName="linear" presStyleCnt="0">
        <dgm:presLayoutVars>
          <dgm:animLvl val="lvl"/>
          <dgm:resizeHandles val="exact"/>
        </dgm:presLayoutVars>
      </dgm:prSet>
      <dgm:spPr/>
    </dgm:pt>
    <dgm:pt modelId="{0347C971-6750-47DD-BB0C-614B2EB10D25}" type="pres">
      <dgm:prSet presAssocID="{BC392476-1869-4F60-9F23-0AEC736B7B18}" presName="parentText" presStyleLbl="node1" presStyleIdx="0" presStyleCnt="1" custLinFactNeighborY="-7027">
        <dgm:presLayoutVars>
          <dgm:chMax val="0"/>
          <dgm:bulletEnabled val="1"/>
        </dgm:presLayoutVars>
      </dgm:prSet>
      <dgm:spPr/>
    </dgm:pt>
  </dgm:ptLst>
  <dgm:cxnLst>
    <dgm:cxn modelId="{84B12825-B80A-4803-9B0C-8B2B98F6F13B}" type="presOf" srcId="{3D18ECC6-4C07-4ED0-B457-A8875E161891}" destId="{372D3855-33CE-4AA6-B521-95368CEBF303}" srcOrd="0" destOrd="0" presId="urn:microsoft.com/office/officeart/2005/8/layout/vList2"/>
    <dgm:cxn modelId="{9064577D-080A-48A5-BAF9-BA07AE40FB0A}" srcId="{3D18ECC6-4C07-4ED0-B457-A8875E161891}" destId="{BC392476-1869-4F60-9F23-0AEC736B7B18}" srcOrd="0" destOrd="0" parTransId="{B3E52F63-C7B1-44FB-BD67-41A9196DAE73}" sibTransId="{14E4671B-B413-4AF1-A092-7C10042055B7}"/>
    <dgm:cxn modelId="{BB0161EB-BB89-4C4E-A417-CF2043DCED39}" type="presOf" srcId="{BC392476-1869-4F60-9F23-0AEC736B7B18}" destId="{0347C971-6750-47DD-BB0C-614B2EB10D25}" srcOrd="0" destOrd="0" presId="urn:microsoft.com/office/officeart/2005/8/layout/vList2"/>
    <dgm:cxn modelId="{A622A968-4B94-4F23-B3D5-A795D67731FE}" type="presParOf" srcId="{372D3855-33CE-4AA6-B521-95368CEBF303}" destId="{0347C971-6750-47DD-BB0C-614B2EB10D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9615"/>
          <a:ext cx="8686800" cy="150579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AI, ML, DL &amp; Related Topics</a:t>
          </a:r>
        </a:p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/>
            <a:t>(Refresher)</a:t>
          </a:r>
          <a:endParaRPr lang="en-US" sz="3300" kern="1200" dirty="0"/>
        </a:p>
      </dsp:txBody>
      <dsp:txXfrm>
        <a:off x="73507" y="93122"/>
        <a:ext cx="8539786" cy="135877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 err="1"/>
            <a:t>Maths</a:t>
          </a:r>
          <a:r>
            <a:rPr lang="en-US" sz="3900" kern="1200" dirty="0"/>
            <a:t> for AI, ML, DL </a:t>
          </a:r>
          <a:r>
            <a:rPr lang="en-US" sz="3900" kern="1200" dirty="0" err="1"/>
            <a:t>etc</a:t>
          </a:r>
          <a:endParaRPr lang="en-US" sz="3900" kern="1200" dirty="0"/>
        </a:p>
      </dsp:txBody>
      <dsp:txXfrm>
        <a:off x="45663" y="45663"/>
        <a:ext cx="8993619" cy="8440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Types &amp; Algorithms</a:t>
          </a:r>
        </a:p>
      </dsp:txBody>
      <dsp:txXfrm>
        <a:off x="45663" y="45663"/>
        <a:ext cx="8993619" cy="8440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149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Supervised vs Unsupervised vs </a:t>
          </a:r>
          <a:r>
            <a:rPr lang="en-US" sz="2300" kern="1200" dirty="0" err="1"/>
            <a:t>Semisupervised</a:t>
          </a:r>
          <a:r>
            <a:rPr lang="en-US" sz="2300" kern="1200" dirty="0"/>
            <a:t> vs </a:t>
          </a:r>
          <a:r>
            <a:rPr lang="en-US" sz="2300" kern="1200" dirty="0" err="1"/>
            <a:t>SelfSupervised</a:t>
          </a:r>
          <a:r>
            <a:rPr lang="en-US" sz="2300" kern="1200" dirty="0"/>
            <a:t> vs Reinforcement Learning</a:t>
          </a:r>
        </a:p>
      </dsp:txBody>
      <dsp:txXfrm>
        <a:off x="44664" y="44664"/>
        <a:ext cx="8995617" cy="8256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Deterministic vs Probabilistic Learning</a:t>
          </a:r>
        </a:p>
      </dsp:txBody>
      <dsp:txXfrm>
        <a:off x="45663" y="45663"/>
        <a:ext cx="8993619" cy="8440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</a:t>
          </a:r>
        </a:p>
      </dsp:txBody>
      <dsp:txXfrm>
        <a:off x="45663" y="45663"/>
        <a:ext cx="8993619" cy="8440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159292"/>
          <a:ext cx="8610600" cy="101281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Data Pipeline</a:t>
          </a:r>
        </a:p>
      </dsp:txBody>
      <dsp:txXfrm>
        <a:off x="49442" y="208734"/>
        <a:ext cx="8511716" cy="91393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Modelling Workflow (Steps)</a:t>
          </a:r>
        </a:p>
      </dsp:txBody>
      <dsp:txXfrm>
        <a:off x="45663" y="45663"/>
        <a:ext cx="8993619" cy="8440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Ensemble Learning</a:t>
          </a:r>
        </a:p>
      </dsp:txBody>
      <dsp:txXfrm>
        <a:off x="45663" y="45663"/>
        <a:ext cx="8993619" cy="84408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Reinforcement Learning</a:t>
          </a:r>
        </a:p>
      </dsp:txBody>
      <dsp:txXfrm>
        <a:off x="45663" y="45663"/>
        <a:ext cx="8993619" cy="84408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88744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 err="1"/>
            <a:t>AutoML</a:t>
          </a:r>
          <a:r>
            <a:rPr lang="en-US" sz="3700" kern="1200" dirty="0"/>
            <a:t>(Search for Best ML/DL Architecture)</a:t>
          </a:r>
        </a:p>
      </dsp:txBody>
      <dsp:txXfrm>
        <a:off x="43321" y="43321"/>
        <a:ext cx="8998303" cy="80080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C319F-5CB9-4546-B805-D62F0303BCC3}">
      <dsp:nvSpPr>
        <dsp:cNvPr id="0" name=""/>
        <dsp:cNvSpPr/>
      </dsp:nvSpPr>
      <dsp:spPr>
        <a:xfrm>
          <a:off x="0" y="0"/>
          <a:ext cx="8915397" cy="666903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Experiment Driven Development(using A/B [Statistical] Testing) </a:t>
          </a:r>
        </a:p>
      </dsp:txBody>
      <dsp:txXfrm>
        <a:off x="32556" y="32556"/>
        <a:ext cx="8850285" cy="60179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Further References</a:t>
          </a:r>
          <a:endParaRPr lang="en-US" sz="3900" kern="1200" dirty="0"/>
        </a:p>
      </dsp:txBody>
      <dsp:txXfrm>
        <a:off x="45663" y="45663"/>
        <a:ext cx="8993619" cy="84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Knowledge Representation</a:t>
          </a:r>
        </a:p>
      </dsp:txBody>
      <dsp:txXfrm>
        <a:off x="45663" y="45663"/>
        <a:ext cx="8993619" cy="84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Data Analytics Types</a:t>
          </a:r>
        </a:p>
      </dsp:txBody>
      <dsp:txXfrm>
        <a:off x="45663" y="45663"/>
        <a:ext cx="8993619" cy="84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3541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ML Workflow</a:t>
          </a:r>
        </a:p>
      </dsp:txBody>
      <dsp:txXfrm>
        <a:off x="45663" y="45663"/>
        <a:ext cx="8993619" cy="844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66230"/>
          <a:ext cx="9084945" cy="7195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EDA(Exploratory Data Analysis) And Feature Engineering</a:t>
          </a:r>
        </a:p>
      </dsp:txBody>
      <dsp:txXfrm>
        <a:off x="35125" y="101355"/>
        <a:ext cx="9014695" cy="6492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Sampling</a:t>
          </a:r>
        </a:p>
      </dsp:txBody>
      <dsp:txXfrm>
        <a:off x="31613" y="31613"/>
        <a:ext cx="9021719" cy="5843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64759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Imbalanced Data</a:t>
          </a:r>
        </a:p>
      </dsp:txBody>
      <dsp:txXfrm>
        <a:off x="31613" y="31613"/>
        <a:ext cx="9021719" cy="5843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7C971-6750-47DD-BB0C-614B2EB10D25}">
      <dsp:nvSpPr>
        <dsp:cNvPr id="0" name=""/>
        <dsp:cNvSpPr/>
      </dsp:nvSpPr>
      <dsp:spPr>
        <a:xfrm>
          <a:off x="0" y="0"/>
          <a:ext cx="9084945" cy="9114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Predictive Analytics Intro Example &amp; y = f(x)</a:t>
          </a:r>
        </a:p>
      </dsp:txBody>
      <dsp:txXfrm>
        <a:off x="44492" y="44492"/>
        <a:ext cx="8995961" cy="82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750B3-386C-4233-BFC3-7F4AC971F92C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742950"/>
            <a:ext cx="3086100" cy="2006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860675"/>
            <a:ext cx="7315200" cy="2339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5645150"/>
            <a:ext cx="3962400" cy="298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49AC16-2221-4935-809C-2A72A26F72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58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94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3079584" y="2139810"/>
            <a:ext cx="3027045" cy="1153795"/>
          </a:xfrm>
          <a:custGeom>
            <a:avLst/>
            <a:gdLst/>
            <a:ahLst/>
            <a:cxnLst/>
            <a:rect l="l" t="t" r="r" b="b"/>
            <a:pathLst>
              <a:path w="3027045" h="1153795">
                <a:moveTo>
                  <a:pt x="0" y="1153236"/>
                </a:moveTo>
                <a:lnTo>
                  <a:pt x="3026829" y="1153236"/>
                </a:lnTo>
                <a:lnTo>
                  <a:pt x="3026829" y="0"/>
                </a:lnTo>
                <a:lnTo>
                  <a:pt x="0" y="0"/>
                </a:lnTo>
                <a:lnTo>
                  <a:pt x="0" y="1153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3186950" y="2836551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3186950" y="2781966"/>
            <a:ext cx="779145" cy="0"/>
          </a:xfrm>
          <a:custGeom>
            <a:avLst/>
            <a:gdLst/>
            <a:ahLst/>
            <a:cxnLst/>
            <a:rect l="l" t="t" r="r" b="b"/>
            <a:pathLst>
              <a:path w="779145">
                <a:moveTo>
                  <a:pt x="0" y="0"/>
                </a:moveTo>
                <a:lnTo>
                  <a:pt x="778573" y="0"/>
                </a:lnTo>
              </a:path>
            </a:pathLst>
          </a:custGeom>
          <a:ln w="36258">
            <a:solidFill>
              <a:srgbClr val="D322F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4246" y="2190333"/>
            <a:ext cx="2415540" cy="354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1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328416"/>
            <a:ext cx="6400800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67028"/>
            <a:ext cx="3977640" cy="39227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300" y="830562"/>
            <a:ext cx="2907665" cy="995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7940" y="1414945"/>
            <a:ext cx="6708119" cy="1580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>
                <a:solidFill>
                  <a:schemeClr val="tx1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527548"/>
            <a:ext cx="292608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5527548"/>
            <a:ext cx="2103120" cy="297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1spatial.com/documentation/1integrate/v1_3/Topics/Topology/Faces.htm" TargetMode="External"/><Relationship Id="rId13" Type="http://schemas.openxmlformats.org/officeDocument/2006/relationships/hyperlink" Target="https://algorithmsbook.com/optimization/" TargetMode="External"/><Relationship Id="rId18" Type="http://schemas.openxmlformats.org/officeDocument/2006/relationships/hyperlink" Target="https://www.frontiersin.org/journals/artificial-intelligence/articles/10.3389/frai.2021.667963/full#B10" TargetMode="External"/><Relationship Id="rId3" Type="http://schemas.openxmlformats.org/officeDocument/2006/relationships/diagramLayout" Target="../diagrams/layout10.xml"/><Relationship Id="rId7" Type="http://schemas.openxmlformats.org/officeDocument/2006/relationships/hyperlink" Target="https://github.com/MartinuzziFrancesco/awesome-scientific-machine-learning" TargetMode="External"/><Relationship Id="rId12" Type="http://schemas.openxmlformats.org/officeDocument/2006/relationships/hyperlink" Target="https://greenteapress.com/wp/" TargetMode="External"/><Relationship Id="rId17" Type="http://schemas.openxmlformats.org/officeDocument/2006/relationships/hyperlink" Target="https://www.amazon.in/Probability-Models-Computer-Science-Sheldon/dp/0125980515" TargetMode="External"/><Relationship Id="rId2" Type="http://schemas.openxmlformats.org/officeDocument/2006/relationships/diagramData" Target="../diagrams/data10.xml"/><Relationship Id="rId16" Type="http://schemas.openxmlformats.org/officeDocument/2006/relationships/hyperlink" Target="https://bayesiancomputationbook.com/welcome.html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openxmlformats.org/officeDocument/2006/relationships/hyperlink" Target="https://www.linkedin.com/pulse/9-distance-measures-data-science-khadar-valli/" TargetMode="External"/><Relationship Id="rId5" Type="http://schemas.openxmlformats.org/officeDocument/2006/relationships/diagramColors" Target="../diagrams/colors10.xml"/><Relationship Id="rId15" Type="http://schemas.openxmlformats.org/officeDocument/2006/relationships/hyperlink" Target="https://sites.stat.columbia.edu/gelman/book/" TargetMode="External"/><Relationship Id="rId10" Type="http://schemas.openxmlformats.org/officeDocument/2006/relationships/hyperlink" Target="https://codingthematrix.com/" TargetMode="External"/><Relationship Id="rId4" Type="http://schemas.openxmlformats.org/officeDocument/2006/relationships/diagramQuickStyle" Target="../diagrams/quickStyle10.xml"/><Relationship Id="rId9" Type="http://schemas.openxmlformats.org/officeDocument/2006/relationships/hyperlink" Target="https://www.linkedin.com/posts/sandip-ray-92836b1b0_some-great-resources-to-understand-the-maths-activity-7313996894643372033-strR/?utm_source=share&amp;utm_medium=member_desktop&amp;rcm=ACoAADEs2XAB8-7TelfobrMhA9_jxB71Dn4BtW4" TargetMode="External"/><Relationship Id="rId14" Type="http://schemas.openxmlformats.org/officeDocument/2006/relationships/hyperlink" Target="https://www.linkedin.com/posts/shashank-hegde-k_machinelearning-optimization-bayesian-activity-7320108877436387329-m9Xp/?utm_source=share&amp;utm_medium=member_desktop&amp;rcm=ACoAADEs2XAB8-7TelfobrMhA9_jxB71Dn4BtW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a-tour-of-machine-learning-algorithms/" TargetMode="External"/><Relationship Id="rId3" Type="http://schemas.openxmlformats.org/officeDocument/2006/relationships/diagramLayout" Target="../diagrams/layout11.xml"/><Relationship Id="rId7" Type="http://schemas.openxmlformats.org/officeDocument/2006/relationships/hyperlink" Target="https://www.techtarget.com/searchenterpriseai/tip/Types-of-learning-in-machine-learning-explained" TargetMode="External"/><Relationship Id="rId12" Type="http://schemas.openxmlformats.org/officeDocument/2006/relationships/image" Target="../media/image12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openxmlformats.org/officeDocument/2006/relationships/hyperlink" Target="https://learn.microsoft.com/en-us/azure/machine-learning/component-reference/component-reference?view=azureml-api-2&amp;viewFallbackFrom=azureml-api-2%27" TargetMode="External"/><Relationship Id="rId5" Type="http://schemas.openxmlformats.org/officeDocument/2006/relationships/diagramColors" Target="../diagrams/colors11.xml"/><Relationship Id="rId10" Type="http://schemas.openxmlformats.org/officeDocument/2006/relationships/hyperlink" Target="https://www.linkedin.com/pulse/what-parametric-algorithms-machine-learning-mukesh-manral/" TargetMode="External"/><Relationship Id="rId4" Type="http://schemas.openxmlformats.org/officeDocument/2006/relationships/diagramQuickStyle" Target="../diagrams/quickStyle11.xml"/><Relationship Id="rId9" Type="http://schemas.openxmlformats.org/officeDocument/2006/relationships/hyperlink" Target="https://machinelearningmastery.com/parametric-and-nonparametric-machine-learning-algorithms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s.sas.com/content/subconsciousmusings/2020/12/09/machine-learning-algorithm-use/" TargetMode="External"/><Relationship Id="rId13" Type="http://schemas.openxmlformats.org/officeDocument/2006/relationships/hyperlink" Target="https://github.com/PacktPublishing/Mastering-Machine-Learning-Algorithms-Second-Edition" TargetMode="External"/><Relationship Id="rId3" Type="http://schemas.openxmlformats.org/officeDocument/2006/relationships/diagramLayout" Target="../diagrams/layout12.xml"/><Relationship Id="rId7" Type="http://schemas.openxmlformats.org/officeDocument/2006/relationships/hyperlink" Target="https://www.geeksforgeeks.org/machine-learning-algorithms/" TargetMode="External"/><Relationship Id="rId12" Type="http://schemas.openxmlformats.org/officeDocument/2006/relationships/hyperlink" Target="https://github.com/PacktPublishing/Machine-Learning-Algorithms-Second-Edition" TargetMode="Externa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openxmlformats.org/officeDocument/2006/relationships/hyperlink" Target="https://www.datacamp.com/cheat-sheet/category/machine-learning" TargetMode="External"/><Relationship Id="rId5" Type="http://schemas.openxmlformats.org/officeDocument/2006/relationships/diagramColors" Target="../diagrams/colors12.xml"/><Relationship Id="rId15" Type="http://schemas.openxmlformats.org/officeDocument/2006/relationships/hyperlink" Target="https://github.com/aapatel09/handson-unsupervised-learning" TargetMode="External"/><Relationship Id="rId10" Type="http://schemas.openxmlformats.org/officeDocument/2006/relationships/hyperlink" Target="https://www.v7labs.com/blog/self-supervised-learning-guide" TargetMode="External"/><Relationship Id="rId4" Type="http://schemas.openxmlformats.org/officeDocument/2006/relationships/diagramQuickStyle" Target="../diagrams/quickStyle12.xml"/><Relationship Id="rId9" Type="http://schemas.openxmlformats.org/officeDocument/2006/relationships/hyperlink" Target="https://www.v7labs.com/blog/semi-supervised-learning-guide" TargetMode="External"/><Relationship Id="rId14" Type="http://schemas.openxmlformats.org/officeDocument/2006/relationships/hyperlink" Target="https://github.com/PacktPublishing/HandsOn-Unsupervised-Learning-with-Pyth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hyperlink" Target="https://www.alphanome.ai/post/probabilistic-vs-deterministic-models-in-ai-ml-a-detailed-explanation" TargetMode="External"/><Relationship Id="rId7" Type="http://schemas.openxmlformats.org/officeDocument/2006/relationships/hyperlink" Target="https://www.analyticsvidhya.com/blog/2023/12/deterministic-vs-stochastic/" TargetMode="External"/><Relationship Id="rId12" Type="http://schemas.microsoft.com/office/2007/relationships/diagramDrawing" Target="../diagrams/drawing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advice/1/what-difference-between-deterministic-stochastic-c5ate" TargetMode="External"/><Relationship Id="rId11" Type="http://schemas.openxmlformats.org/officeDocument/2006/relationships/diagramColors" Target="../diagrams/colors13.xml"/><Relationship Id="rId5" Type="http://schemas.openxmlformats.org/officeDocument/2006/relationships/hyperlink" Target="https://www.gaine.com/blog/probabilistic-and-deterministic-results-in-ai-systems" TargetMode="External"/><Relationship Id="rId10" Type="http://schemas.openxmlformats.org/officeDocument/2006/relationships/diagramQuickStyle" Target="../diagrams/quickStyle13.xml"/><Relationship Id="rId4" Type="http://schemas.openxmlformats.org/officeDocument/2006/relationships/hyperlink" Target="https://www.techtarget.com/searchdatamanagement/definition/deterministic-probabilistic-data" TargetMode="External"/><Relationship Id="rId9" Type="http://schemas.openxmlformats.org/officeDocument/2006/relationships/diagramLayout" Target="../diagrams/layout1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5.xml"/><Relationship Id="rId3" Type="http://schemas.openxmlformats.org/officeDocument/2006/relationships/hyperlink" Target="https://machinelearningmastery.com/difference-test-validation-datasets/" TargetMode="External"/><Relationship Id="rId7" Type="http://schemas.openxmlformats.org/officeDocument/2006/relationships/diagramQuickStyle" Target="../diagrams/quickStyle15.xml"/><Relationship Id="rId2" Type="http://schemas.openxmlformats.org/officeDocument/2006/relationships/hyperlink" Target="https://machinelearningmastery.com/k-fold-cross-valida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5.xml"/><Relationship Id="rId5" Type="http://schemas.openxmlformats.org/officeDocument/2006/relationships/diagramData" Target="../diagrams/data15.xml"/><Relationship Id="rId4" Type="http://schemas.openxmlformats.org/officeDocument/2006/relationships/hyperlink" Target="https://medium.com/@manrajchalokia/time-based-splitting-and-determining-if-train-test-data-come-from-the-same-distribution-e1d2ea881af8" TargetMode="External"/><Relationship Id="rId9" Type="http://schemas.microsoft.com/office/2007/relationships/diagramDrawing" Target="../diagrams/drawing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154879/a-list-of-cost-functions-used-in-neural-networks-alongside-applications" TargetMode="External"/><Relationship Id="rId13" Type="http://schemas.microsoft.com/office/2007/relationships/diagramDrawing" Target="../diagrams/drawing16.xml"/><Relationship Id="rId3" Type="http://schemas.openxmlformats.org/officeDocument/2006/relationships/hyperlink" Target="https://www.quora.com/How-are-the-cost-functions-for-Neural-Networks-derived" TargetMode="External"/><Relationship Id="rId7" Type="http://schemas.openxmlformats.org/officeDocument/2006/relationships/hyperlink" Target="https://www.simplilearn.com/tutorials/machine-learning-tutorial/cost-function-in-machine-learning#what_is_the_cost_function_for_neural_networks" TargetMode="External"/><Relationship Id="rId12" Type="http://schemas.openxmlformats.org/officeDocument/2006/relationships/diagramColors" Target="../diagrams/colors16.xml"/><Relationship Id="rId2" Type="http://schemas.openxmlformats.org/officeDocument/2006/relationships/hyperlink" Target="https://en.wikipedia.org/wiki/Loss_fun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plainenglish.io/the-role-of-cost-functions-in-machine-learning-types-significance-and-impact-on-model-db1ebb92557e" TargetMode="External"/><Relationship Id="rId11" Type="http://schemas.openxmlformats.org/officeDocument/2006/relationships/diagramQuickStyle" Target="../diagrams/quickStyle16.xml"/><Relationship Id="rId5" Type="http://schemas.openxmlformats.org/officeDocument/2006/relationships/hyperlink" Target="https://medium.com/@489sonali/types-of-cost-functions-in-ml-9dc6a9d3ec88" TargetMode="External"/><Relationship Id="rId10" Type="http://schemas.openxmlformats.org/officeDocument/2006/relationships/diagramLayout" Target="../diagrams/layout16.xml"/><Relationship Id="rId4" Type="http://schemas.openxmlformats.org/officeDocument/2006/relationships/hyperlink" Target="https://www.baeldung.com/cs/cost-vs-loss-vs-objective-function" TargetMode="External"/><Relationship Id="rId9" Type="http://schemas.openxmlformats.org/officeDocument/2006/relationships/diagramData" Target="../diagrams/data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understanding-optimization-algorithms-in-machine-learning-edfdb4df766b/" TargetMode="External"/><Relationship Id="rId13" Type="http://schemas.openxmlformats.org/officeDocument/2006/relationships/diagramData" Target="../diagrams/data17.xml"/><Relationship Id="rId3" Type="http://schemas.openxmlformats.org/officeDocument/2006/relationships/hyperlink" Target="https://neptune.ai/blog/pytorch-loss-functions" TargetMode="External"/><Relationship Id="rId7" Type="http://schemas.openxmlformats.org/officeDocument/2006/relationships/hyperlink" Target="https://medium.com/data-science/mle-map-and-bayesian-inference-3407b2d6d4d9" TargetMode="External"/><Relationship Id="rId12" Type="http://schemas.openxmlformats.org/officeDocument/2006/relationships/hyperlink" Target="https://docs.aws.amazon.com/sagemaker/latest/dg/model-parallel-intro.html" TargetMode="External"/><Relationship Id="rId17" Type="http://schemas.microsoft.com/office/2007/relationships/diagramDrawing" Target="../diagrams/drawing17.xml"/><Relationship Id="rId2" Type="http://schemas.openxmlformats.org/officeDocument/2006/relationships/hyperlink" Target="https://neptune.ai/blog/keras-loss-functions" TargetMode="External"/><Relationship Id="rId16" Type="http://schemas.openxmlformats.org/officeDocument/2006/relationships/diagramColors" Target="../diagrams/colors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e.iitk.ac.in/users/piyush/courses/tpmi_winter21/readings/bayesian_inference_basic_tutorial.pdf" TargetMode="External"/><Relationship Id="rId11" Type="http://schemas.openxmlformats.org/officeDocument/2006/relationships/hyperlink" Target="https://www.telesens.co/2017/12/25/understanding-data-parallelism-in-machine-learning/" TargetMode="External"/><Relationship Id="rId5" Type="http://schemas.openxmlformats.org/officeDocument/2006/relationships/hyperlink" Target="https://towardsdatascience.com/calculate-maximum-likelihood-estimator-with-newton-raphson-method-using-r-7d3f69fbf8fe/" TargetMode="External"/><Relationship Id="rId15" Type="http://schemas.openxmlformats.org/officeDocument/2006/relationships/diagramQuickStyle" Target="../diagrams/quickStyle17.xml"/><Relationship Id="rId10" Type="http://schemas.openxmlformats.org/officeDocument/2006/relationships/hyperlink" Target="https://lmlcr.gagolewski.com/continuous-optimisation-with-iterative-algorithms.html" TargetMode="External"/><Relationship Id="rId4" Type="http://schemas.openxmlformats.org/officeDocument/2006/relationships/hyperlink" Target="https://github.com/halanelson/Essential-Math-For-AI/blob/main/MyBook_infographic.pdf" TargetMode="External"/><Relationship Id="rId9" Type="http://schemas.openxmlformats.org/officeDocument/2006/relationships/hyperlink" Target="https://www.analyticsvidhya.com/blog/2022/10/optimization-essentials-for-machine-learning/" TargetMode="External"/><Relationship Id="rId14" Type="http://schemas.openxmlformats.org/officeDocument/2006/relationships/diagramLayout" Target="../diagrams/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steps.com/blogs/l2-and-l1-regularization-machine-learning" TargetMode="External"/><Relationship Id="rId13" Type="http://schemas.openxmlformats.org/officeDocument/2006/relationships/diagramColors" Target="../diagrams/colors18.xml"/><Relationship Id="rId3" Type="http://schemas.openxmlformats.org/officeDocument/2006/relationships/hyperlink" Target="https://www.analyticsvidhya.com/blog/2021/07/metrics-to-evaluate-your-classification-model-to-take-the-right-decisions/" TargetMode="External"/><Relationship Id="rId7" Type="http://schemas.openxmlformats.org/officeDocument/2006/relationships/hyperlink" Target="https://en.m.wikipedia.org/wiki/Sensitivity_and_specificity." TargetMode="External"/><Relationship Id="rId12" Type="http://schemas.openxmlformats.org/officeDocument/2006/relationships/diagramQuickStyle" Target="../diagrams/quickStyle18.xml"/><Relationship Id="rId2" Type="http://schemas.openxmlformats.org/officeDocument/2006/relationships/hyperlink" Target="https://www.analyticsvidhya.com/blog/2021/05/know-the-best-evaluation-metrics-for-your-regression-mode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heyjobs-tech/fundamentals-of-machine-learning-model-evaluation-f2bae6eb5d36" TargetMode="External"/><Relationship Id="rId11" Type="http://schemas.openxmlformats.org/officeDocument/2006/relationships/diagramLayout" Target="../diagrams/layout18.xml"/><Relationship Id="rId5" Type="http://schemas.openxmlformats.org/officeDocument/2006/relationships/hyperlink" Target="https://neptune.ai/blog/performance-metrics-in-machine-learning-complete-guide" TargetMode="External"/><Relationship Id="rId10" Type="http://schemas.openxmlformats.org/officeDocument/2006/relationships/diagramData" Target="../diagrams/data18.xml"/><Relationship Id="rId4" Type="http://schemas.openxmlformats.org/officeDocument/2006/relationships/hyperlink" Target="https://www.analyticsvidhya.com/blog/2020/10/quick-guide-to-evaluation-metrics-for-supervised-and-unsupervised-machine-learning/" TargetMode="External"/><Relationship Id="rId9" Type="http://schemas.openxmlformats.org/officeDocument/2006/relationships/hyperlink" Target="https://www.linkedin.com/posts/venkat-raman-analytics_lasso-ridge-regression-everything-you-activity-6959735196116037632-gItp/?utm_source=share&amp;utm_medium=member_desktop" TargetMode="External"/><Relationship Id="rId14" Type="http://schemas.microsoft.com/office/2007/relationships/diagramDrawing" Target="../diagrams/drawing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difference-between-a-batch-and-an-epoch/" TargetMode="External"/><Relationship Id="rId13" Type="http://schemas.openxmlformats.org/officeDocument/2006/relationships/diagramColors" Target="../diagrams/colors19.xml"/><Relationship Id="rId3" Type="http://schemas.openxmlformats.org/officeDocument/2006/relationships/hyperlink" Target="https://en.m.wikipedia.org/wiki/Regularization_(mathematics)" TargetMode="External"/><Relationship Id="rId7" Type="http://schemas.openxmlformats.org/officeDocument/2006/relationships/hyperlink" Target="https://github.com/PacktPublishing/The-Regularization-Cookbook" TargetMode="External"/><Relationship Id="rId12" Type="http://schemas.openxmlformats.org/officeDocument/2006/relationships/diagramQuickStyle" Target="../diagrams/quickStyle19.xml"/><Relationship Id="rId2" Type="http://schemas.openxmlformats.org/officeDocument/2006/relationships/hyperlink" Target="https://www.youtube.com/watch?v=EuBBz3bI-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analytics-vidhya/5-ways-to-achieve-right-balance-of-bias-and-variance-in-ml-model-f734fea6116" TargetMode="External"/><Relationship Id="rId11" Type="http://schemas.openxmlformats.org/officeDocument/2006/relationships/diagramLayout" Target="../diagrams/layout19.xml"/><Relationship Id="rId5" Type="http://schemas.openxmlformats.org/officeDocument/2006/relationships/hyperlink" Target="https://analyticsindiamag.com/ai-trends/how-to-address-bias-variance-tradeoff-in-machine-learning/" TargetMode="External"/><Relationship Id="rId10" Type="http://schemas.openxmlformats.org/officeDocument/2006/relationships/diagramData" Target="../diagrams/data19.xml"/><Relationship Id="rId4" Type="http://schemas.openxmlformats.org/officeDocument/2006/relationships/hyperlink" Target="https://www.analyticsvidhya.com/blog/2021/03/intuitive-understanding-of-bias-and-variance-trade-off-%E2%9A%96%EF%B8%8F/" TargetMode="External"/><Relationship Id="rId9" Type="http://schemas.openxmlformats.org/officeDocument/2006/relationships/hyperlink" Target="https://machinelearningmastery.com/learning-rate-for-deep-learning-neural-networks/" TargetMode="External"/><Relationship Id="rId14" Type="http://schemas.microsoft.com/office/2007/relationships/diagramDrawing" Target="../diagrams/drawing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ravindersengar/design-a-data-analytic-system-for-insurance-business-using-microsoft-azure-services-a803e65b13c3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hyperlink" Target="https://www.linkedin.com/posts/brijpandeyji_as-applications-evolve-to-handle-more-complexity-activity-7312692773990682624-cOBh/?utm_source=share&amp;utm_medium=member_desktop&amp;rcm=ACoAADEs2XAB8-7TelfobrMhA9_jxB71Dn4BtW4" TargetMode="Externa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www.linkedin.com/pulse/6-categories-data-frank-mendoza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annyML/The-Little-Book-of-ML-Metrics" TargetMode="External"/><Relationship Id="rId13" Type="http://schemas.openxmlformats.org/officeDocument/2006/relationships/hyperlink" Target="https://github.com/thesecretlab/PracticalSimulations" TargetMode="External"/><Relationship Id="rId18" Type="http://schemas.openxmlformats.org/officeDocument/2006/relationships/diagramColors" Target="../diagrams/colors20.xml"/><Relationship Id="rId3" Type="http://schemas.openxmlformats.org/officeDocument/2006/relationships/hyperlink" Target="https://machinelearningmastery.com/premature-convergence/" TargetMode="External"/><Relationship Id="rId7" Type="http://schemas.openxmlformats.org/officeDocument/2006/relationships/hyperlink" Target="https://github.com/christianversloot/machine-learning-articles/blob/main/about-loss-and-loss-functions.md" TargetMode="External"/><Relationship Id="rId12" Type="http://schemas.openxmlformats.org/officeDocument/2006/relationships/hyperlink" Target="https://github.com/PacktPublishing/Hands-On-Simulation-Modeling-with-Python" TargetMode="External"/><Relationship Id="rId17" Type="http://schemas.openxmlformats.org/officeDocument/2006/relationships/diagramQuickStyle" Target="../diagrams/quickStyle20.xml"/><Relationship Id="rId2" Type="http://schemas.openxmlformats.org/officeDocument/2006/relationships/hyperlink" Target="https://serokell.io/blog/ml-optimization" TargetMode="External"/><Relationship Id="rId16" Type="http://schemas.openxmlformats.org/officeDocument/2006/relationships/diagramLayout" Target="../diagrams/layout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4-stages-machine-learning-ml-modeling-cycle-maurice-chang/" TargetMode="External"/><Relationship Id="rId11" Type="http://schemas.openxmlformats.org/officeDocument/2006/relationships/hyperlink" Target="https://learn.microsoft.com/en-us/azure/machine-learning/algorithm-cheat-sheet?view=azureml-api-1" TargetMode="External"/><Relationship Id="rId5" Type="http://schemas.openxmlformats.org/officeDocument/2006/relationships/hyperlink" Target="https://www.labellerr.com/blog/machine-learning-steps-a-complete-guide-to-the-ml-process/" TargetMode="External"/><Relationship Id="rId15" Type="http://schemas.openxmlformats.org/officeDocument/2006/relationships/diagramData" Target="../diagrams/data20.xml"/><Relationship Id="rId10" Type="http://schemas.openxmlformats.org/officeDocument/2006/relationships/hyperlink" Target="https://learn.microsoft.com/en-us/azure/machine-learning/how-to-select-algorithms?view=azureml-api-1" TargetMode="External"/><Relationship Id="rId19" Type="http://schemas.microsoft.com/office/2007/relationships/diagramDrawing" Target="../diagrams/drawing20.xml"/><Relationship Id="rId4" Type="http://schemas.openxmlformats.org/officeDocument/2006/relationships/hyperlink" Target="https://github.com/PacktPublishing/Hyperparameter-Tuning-with-Python" TargetMode="External"/><Relationship Id="rId9" Type="http://schemas.openxmlformats.org/officeDocument/2006/relationships/hyperlink" Target="https://www.analyticsvidhya.com/blog/2022/10/calibration-of-machine-learning-models/" TargetMode="External"/><Relationship Id="rId14" Type="http://schemas.openxmlformats.org/officeDocument/2006/relationships/hyperlink" Target="https://vitalflux.com/instance-based-learning-model-based-learning-differences/amp/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reads.net/@data_science_learn/post/DEUkj2lz43Q?hl=en" TargetMode="External"/><Relationship Id="rId3" Type="http://schemas.openxmlformats.org/officeDocument/2006/relationships/diagramLayout" Target="../diagrams/layout21.xml"/><Relationship Id="rId7" Type="http://schemas.openxmlformats.org/officeDocument/2006/relationships/hyperlink" Target="https://prwatech.in/blog/machine-learning/machine-learning-modules/ensemble-methods-tutorial/" TargetMode="External"/><Relationship Id="rId12" Type="http://schemas.openxmlformats.org/officeDocument/2006/relationships/image" Target="../media/image16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openxmlformats.org/officeDocument/2006/relationships/hyperlink" Target="https://github.com/PacktPublishing/Hands-On-Ensemble-Learning-with-Python" TargetMode="External"/><Relationship Id="rId5" Type="http://schemas.openxmlformats.org/officeDocument/2006/relationships/diagramColors" Target="../diagrams/colors21.xml"/><Relationship Id="rId10" Type="http://schemas.openxmlformats.org/officeDocument/2006/relationships/hyperlink" Target="https://github.com/PacktPublishing/Ensemble-Machine-Learning-Cookbook" TargetMode="External"/><Relationship Id="rId4" Type="http://schemas.openxmlformats.org/officeDocument/2006/relationships/diagramQuickStyle" Target="../diagrams/quickStyle21.xml"/><Relationship Id="rId9" Type="http://schemas.openxmlformats.org/officeDocument/2006/relationships/hyperlink" Target="https://github.com/gkunapuli/ensemble-methods-notebooks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algorithmsbook.com/decisionmaking/" TargetMode="External"/><Relationship Id="rId3" Type="http://schemas.openxmlformats.org/officeDocument/2006/relationships/diagramLayout" Target="../diagrams/layout22.xml"/><Relationship Id="rId7" Type="http://schemas.openxmlformats.org/officeDocument/2006/relationships/hyperlink" Target="https://blog.dataiku.com/reinforcement-learning-intuition-and-abductive-reasoning" TargetMode="Externa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openxmlformats.org/officeDocument/2006/relationships/image" Target="../media/image17.png"/><Relationship Id="rId5" Type="http://schemas.openxmlformats.org/officeDocument/2006/relationships/diagramColors" Target="../diagrams/colors22.xml"/><Relationship Id="rId10" Type="http://schemas.openxmlformats.org/officeDocument/2006/relationships/hyperlink" Target="https://www.linkedin.com/posts/sandip-ray-92836b1b0_some-free-but-great-resources-on-rlreinforcement-activity-7313998655168958464-dNL8/?utm_source=share&amp;utm_medium=member_desktop&amp;rcm=ACoAADEs2XAB8-7TelfobrMhA9_jxB71Dn4BtW4" TargetMode="External"/><Relationship Id="rId4" Type="http://schemas.openxmlformats.org/officeDocument/2006/relationships/diagramQuickStyle" Target="../diagrams/quickStyle22.xml"/><Relationship Id="rId9" Type="http://schemas.openxmlformats.org/officeDocument/2006/relationships/hyperlink" Target="https://www.linkedin.com/posts/lukastencer_machinelearning-reinforcementlearning-rl-activity-7319095362479104000-cZec/?utm_source=share&amp;utm_medium=member_desktop&amp;rcm=ACoAADEs2XAB8-7TelfobrMhA9_jxB71Dn4BtW4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windmaple/awesome-AutoML" TargetMode="External"/><Relationship Id="rId3" Type="http://schemas.openxmlformats.org/officeDocument/2006/relationships/diagramLayout" Target="../diagrams/layout23.xml"/><Relationship Id="rId7" Type="http://schemas.openxmlformats.org/officeDocument/2006/relationships/hyperlink" Target="https://www.leewayhertz.com/automl/" TargetMode="Externa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10" Type="http://schemas.openxmlformats.org/officeDocument/2006/relationships/image" Target="../media/image18.png"/><Relationship Id="rId4" Type="http://schemas.openxmlformats.org/officeDocument/2006/relationships/diagramQuickStyle" Target="../diagrams/quickStyle23.xml"/><Relationship Id="rId9" Type="http://schemas.openxmlformats.org/officeDocument/2006/relationships/hyperlink" Target="https://github.com/Jason2Brownlee/Awesome-AutoML-Books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tatsig.com/blog/experimentation-driven-development" TargetMode="External"/><Relationship Id="rId13" Type="http://schemas.openxmlformats.org/officeDocument/2006/relationships/hyperlink" Target="https://www.statsig.com/blog/ab-testing-101" TargetMode="External"/><Relationship Id="rId18" Type="http://schemas.openxmlformats.org/officeDocument/2006/relationships/hyperlink" Target="https://www.invespcro.com/blog/ab-testing-statistics-made-simple/" TargetMode="External"/><Relationship Id="rId3" Type="http://schemas.openxmlformats.org/officeDocument/2006/relationships/diagramLayout" Target="../diagrams/layout24.xml"/><Relationship Id="rId21" Type="http://schemas.openxmlformats.org/officeDocument/2006/relationships/hyperlink" Target="https://www.lennysnewsletter.com/p/the-ultimate-guide-to-ab-testing" TargetMode="External"/><Relationship Id="rId7" Type="http://schemas.openxmlformats.org/officeDocument/2006/relationships/hyperlink" Target="https://fourweekmba.com/experiment-driven-development/" TargetMode="External"/><Relationship Id="rId12" Type="http://schemas.openxmlformats.org/officeDocument/2006/relationships/hyperlink" Target="https://www.thedigitaltransformationpeople.com/channels/strategy-and-innovation/micro-experiments-and-experiment-driven-development/" TargetMode="External"/><Relationship Id="rId17" Type="http://schemas.openxmlformats.org/officeDocument/2006/relationships/hyperlink" Target="https://towardsdatascience.com/a-b-testing-a-complete-guide-to-statistical-testing-e3f1db140499" TargetMode="External"/><Relationship Id="rId25" Type="http://schemas.openxmlformats.org/officeDocument/2006/relationships/image" Target="../media/image19.png"/><Relationship Id="rId2" Type="http://schemas.openxmlformats.org/officeDocument/2006/relationships/diagramData" Target="../diagrams/data24.xml"/><Relationship Id="rId16" Type="http://schemas.openxmlformats.org/officeDocument/2006/relationships/hyperlink" Target="https://conversionsciences.com/ab-testing-statistics/" TargetMode="External"/><Relationship Id="rId20" Type="http://schemas.openxmlformats.org/officeDocument/2006/relationships/hyperlink" Target="https://github.com/lorabv/awesome-agile/blob/master/A-B-Testing.md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openxmlformats.org/officeDocument/2006/relationships/hyperlink" Target="https://www.thoughtworks.com/en-de/insights/articles/data-driven-hypothesis-development" TargetMode="External"/><Relationship Id="rId24" Type="http://schemas.openxmlformats.org/officeDocument/2006/relationships/hyperlink" Target="https://www.linkedin.com/pulse/experiment-driven-development-ab-testing-beyond-ai-davide-piumetti-vam5f/" TargetMode="External"/><Relationship Id="rId5" Type="http://schemas.openxmlformats.org/officeDocument/2006/relationships/diagramColors" Target="../diagrams/colors24.xml"/><Relationship Id="rId15" Type="http://schemas.openxmlformats.org/officeDocument/2006/relationships/hyperlink" Target="https://www.packtpub.com/en-in/product/15-math-concepts-every-data-scientist-should-know-9781837631940" TargetMode="External"/><Relationship Id="rId23" Type="http://schemas.openxmlformats.org/officeDocument/2006/relationships/hyperlink" Target="https://towardsdatascience.com/a-summary-of-udacity-a-b-testing-course-9ecc32dedbb1" TargetMode="External"/><Relationship Id="rId10" Type="http://schemas.openxmlformats.org/officeDocument/2006/relationships/hyperlink" Target="https://www.statsig.com/perspectives/how-to-apply-hypothesis-driven-development" TargetMode="External"/><Relationship Id="rId19" Type="http://schemas.openxmlformats.org/officeDocument/2006/relationships/hyperlink" Target="https://blog.analytics-toolkit.com/2017/statistical-significance-ab-testing-complete-guide/" TargetMode="External"/><Relationship Id="rId4" Type="http://schemas.openxmlformats.org/officeDocument/2006/relationships/diagramQuickStyle" Target="../diagrams/quickStyle24.xml"/><Relationship Id="rId9" Type="http://schemas.openxmlformats.org/officeDocument/2006/relationships/hyperlink" Target="https://www.sama.com/blog/experiment-driven-development-part-1" TargetMode="External"/><Relationship Id="rId14" Type="http://schemas.openxmlformats.org/officeDocument/2006/relationships/hyperlink" Target="https://en.wikipedia.org/wiki/A/B_testing" TargetMode="External"/><Relationship Id="rId22" Type="http://schemas.openxmlformats.org/officeDocument/2006/relationships/hyperlink" Target="https://www.amazon.in/Tuning-Up-testing-Bayesian-optimization/dp/1617298158" TargetMode="Externa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hyperlink" Target="https://link.springer.com/book/10.1007/978-981-99-1600-9" TargetMode="External"/><Relationship Id="rId18" Type="http://schemas.openxmlformats.org/officeDocument/2006/relationships/hyperlink" Target="https://opencv.org/university/cvdl-master/" TargetMode="External"/><Relationship Id="rId26" Type="http://schemas.openxmlformats.org/officeDocument/2006/relationships/hyperlink" Target="https://medium.com/@nerdjock" TargetMode="External"/><Relationship Id="rId3" Type="http://schemas.openxmlformats.org/officeDocument/2006/relationships/diagramLayout" Target="../diagrams/layout25.xml"/><Relationship Id="rId21" Type="http://schemas.openxmlformats.org/officeDocument/2006/relationships/hyperlink" Target="https://www.amazon.in/Generative-Deep-Learning-David-Foster-ebook/dp/B0C3WVJWBF/ref=sr_1_7?crid=1LWYMJIDXUTDP&amp;dib=eyJ2IjoiMSJ9.cP_MeHRqk4L0FT59H4hLkJ2CCvmb_ZsZN7AnbqiVrVjQd7xVkO5YYT1qZIv0fb-yuKYdGl3RHf2RSHmmwJbC9GdxWco1gTCsqijndD25t_9g_sHKIgpzh_5bOEAxC7v1tZJxe48PMLVqzrDR9AcwytmhWSWM8foYq4seYV4DIWwudISiL9jHneXTXKFR3DrP73WGuyHwMo4gKXySGdNB10l9qGWlLENaV1pymCEVihE.BpvZSWN53W1h9r8EBCWYw99pjykjeVoJxYpIIPBiLH0&amp;dib_tag=se&amp;keywords=Deep+Generative+AI&amp;qid=1745210522&amp;s=books&amp;sprefix=deep+generative+ai%2Cstripbooks%2C268&amp;sr=1-7" TargetMode="External"/><Relationship Id="rId7" Type="http://schemas.openxmlformats.org/officeDocument/2006/relationships/hyperlink" Target="https://github.com/dipanjanS/practical-machine-learning-with-python" TargetMode="External"/><Relationship Id="rId12" Type="http://schemas.openxmlformats.org/officeDocument/2006/relationships/hyperlink" Target="https://web.stanford.edu/~jurafsky/slp3/" TargetMode="External"/><Relationship Id="rId17" Type="http://schemas.openxmlformats.org/officeDocument/2006/relationships/hyperlink" Target="https://github.com/graphgeeks-lab/awesome-graph-universe" TargetMode="External"/><Relationship Id="rId25" Type="http://schemas.openxmlformats.org/officeDocument/2006/relationships/hyperlink" Target="https://www.v7labs.com/blog" TargetMode="External"/><Relationship Id="rId33" Type="http://schemas.openxmlformats.org/officeDocument/2006/relationships/hyperlink" Target="https://www.linkedin.com/in/venkat-raman-analytics/recent-activity/all/" TargetMode="External"/><Relationship Id="rId2" Type="http://schemas.openxmlformats.org/officeDocument/2006/relationships/diagramData" Target="../diagrams/data25.xml"/><Relationship Id="rId16" Type="http://schemas.openxmlformats.org/officeDocument/2006/relationships/hyperlink" Target="https://github.com/dangkhoasdc/awesome-vector-database" TargetMode="External"/><Relationship Id="rId20" Type="http://schemas.openxmlformats.org/officeDocument/2006/relationships/hyperlink" Target="https://www.analyticsvidhya.com/blog/2021/07/deep-understanding-of-discriminative-and-generative-models-in-machine-learning/" TargetMode="External"/><Relationship Id="rId29" Type="http://schemas.openxmlformats.org/officeDocument/2006/relationships/hyperlink" Target="https://en.m.wikipedia.org/wiki/Analysis_of_covariance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openxmlformats.org/officeDocument/2006/relationships/hyperlink" Target="https://github.com/valeman/awesome-conformal-prediction" TargetMode="External"/><Relationship Id="rId24" Type="http://schemas.openxmlformats.org/officeDocument/2006/relationships/hyperlink" Target="https://github.com/Carl-McBride-Ellis/Compendium-of-free-ML-reading-resources" TargetMode="External"/><Relationship Id="rId32" Type="http://schemas.openxmlformats.org/officeDocument/2006/relationships/hyperlink" Target="https://ridhima-kumar0203.medium.com/" TargetMode="External"/><Relationship Id="rId5" Type="http://schemas.openxmlformats.org/officeDocument/2006/relationships/diagramColors" Target="../diagrams/colors25.xml"/><Relationship Id="rId15" Type="http://schemas.openxmlformats.org/officeDocument/2006/relationships/hyperlink" Target="https://github.com/Jason2Brownlee/awesome-llm-books" TargetMode="External"/><Relationship Id="rId23" Type="http://schemas.openxmlformats.org/officeDocument/2006/relationships/hyperlink" Target="https://www.amazon.in/Agentic-Artificial-Intelligence-Harnessing-Reinvent-ebook/dp/B0F1DS36YC/ref=sr_1_1?crid=1P1MB1LJYSSBA&amp;dib=eyJ2IjoiMSJ9.hppIdrMwoeaBVMS6jQH__Vyx79ZLVVjvNf7knHWAfB7LIH3aehKHX3W17XjtEOyXBRTR1Tofk24A-cSODcZxcdMnx6NeaYfRZEnCU5gniNSNzDDCjhZ_PpgL1kUVeJigfKukHQEB_PW798AZt6tQTCSKtpotFmrIPOndRTGoZ2AUm-vpXkF2bLE56P1V4M3edqpf5qtC-fvNemyb7oIOj5yYu860v99OA2VeEP4-CyA.j_BbZp118QzlKZ9Q72vsj_AiFhnwmcAdUI_YauY8xl8&amp;dib_tag=se&amp;keywords=Agentic+AI&amp;qid=1745210562&amp;s=books&amp;sprefix=agentic+ai%2Cstripbooks%2C247&amp;sr=1-1" TargetMode="External"/><Relationship Id="rId28" Type="http://schemas.openxmlformats.org/officeDocument/2006/relationships/hyperlink" Target="https://builtin.com/data-science/correlation-matrix" TargetMode="External"/><Relationship Id="rId10" Type="http://schemas.openxmlformats.org/officeDocument/2006/relationships/hyperlink" Target="https://hastie.su.domains/publications.html" TargetMode="External"/><Relationship Id="rId19" Type="http://schemas.openxmlformats.org/officeDocument/2006/relationships/hyperlink" Target="https://www.turing.com/kb/generative-models-vs-discriminative-models-for-deep-learning" TargetMode="External"/><Relationship Id="rId31" Type="http://schemas.openxmlformats.org/officeDocument/2006/relationships/hyperlink" Target="https://www.iguazio.com/glossary/classification-threshold/" TargetMode="External"/><Relationship Id="rId4" Type="http://schemas.openxmlformats.org/officeDocument/2006/relationships/diagramQuickStyle" Target="../diagrams/quickStyle25.xml"/><Relationship Id="rId9" Type="http://schemas.openxmlformats.org/officeDocument/2006/relationships/hyperlink" Target="https://www.amazon.in/Hands-Machine-Learning-Scikit-Learn-TensorFlow/dp/9355421982/ref=sr_1_3?crid=1T3YDSU47GYJI&amp;dib=eyJ2IjoiMSJ9.VIuZJ5rRDFiDZMQ0Vws5DFziTIXAJz5ywutoSqrnGGn7TOY11PoVXg3QA7W6hu17HR5eW7GtcmW8bUZj43CN1_Ubj21ZAdT_JEg32hPz2TLOH4K9oM-YNgzDT4CPBiOpFcIlNMDOki4QobSZlieWMJVzmYZHLse4K7V1hO41MogZEUOlWwwZUW_zF0be4MsAgBHdzR90rPmgsH9SfS9VeZQCI8igV17cN27OZR0sTFQ.ZnqaI8yTwQOXNZ0tYPQmCmz3DavjgojsrsSMs8XGdrk&amp;dib_tag=se&amp;keywords=hands+on+machine+learning+with+scikit+learn&amp;qid=1745210266&amp;s=books&amp;sprefix=Hands+On+Machine+Learning%2Cstripbooks%2C239&amp;sr=1-3" TargetMode="External"/><Relationship Id="rId14" Type="http://schemas.openxmlformats.org/officeDocument/2006/relationships/hyperlink" Target="https://vitalflux.com/transfer-learning-vs-fine-tuning-differences/amp/" TargetMode="External"/><Relationship Id="rId22" Type="http://schemas.openxmlformats.org/officeDocument/2006/relationships/hyperlink" Target="https://www.enterprise-ai-book.com/" TargetMode="External"/><Relationship Id="rId27" Type="http://schemas.openxmlformats.org/officeDocument/2006/relationships/hyperlink" Target="https://builtin.com/data-science/covariance-vs-correlation" TargetMode="External"/><Relationship Id="rId30" Type="http://schemas.openxmlformats.org/officeDocument/2006/relationships/hyperlink" Target="https://www.baeldung.com/cs/intuition-behind-kernels-in-machine-learning" TargetMode="External"/><Relationship Id="rId8" Type="http://schemas.openxmlformats.org/officeDocument/2006/relationships/hyperlink" Target="https://aima.cs.berkeley.edu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pointtech.com/knowledge-based-agent-in-ai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hyperlink" Target="https://pianalytix.com/data-types-in-machine-learning/" TargetMode="Externa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www.mkbergman.com/a-knowledge-representation-practionary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hyperlink" Target="https://builtin.com/data-science/types-of-data-analysis" TargetMode="External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hyperlink" Target="https://www.netsuite.com/portal/resource/articles/data-warehouse/diagnostic-analytics.shtml" TargetMode="External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pulse/chapter-1-introduction-crisp-dm-framework-data-science-anshul-roy/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sca.org/world-of-data-science/article/a-comprehensive-guide-to-mastering-exploratory-data-analysis" TargetMode="External"/><Relationship Id="rId13" Type="http://schemas.openxmlformats.org/officeDocument/2006/relationships/hyperlink" Target="https://clauswilke.com/dataviz/" TargetMode="External"/><Relationship Id="rId18" Type="http://schemas.openxmlformats.org/officeDocument/2006/relationships/hyperlink" Target="https://www.linkedin.com/posts/venkat-raman-analytics_statistics-machinelearning-datascience-activity-7009396648598523904-v9FK/?utm_source=share&amp;utm_medium=member_desktop" TargetMode="External"/><Relationship Id="rId3" Type="http://schemas.openxmlformats.org/officeDocument/2006/relationships/diagramLayout" Target="../diagrams/layout6.xml"/><Relationship Id="rId21" Type="http://schemas.openxmlformats.org/officeDocument/2006/relationships/hyperlink" Target="https://www.oreilly.com/library/view/feature-engineering-for/9781491953235/" TargetMode="External"/><Relationship Id="rId7" Type="http://schemas.openxmlformats.org/officeDocument/2006/relationships/hyperlink" Target="https://www.iteratorshq.com/blog/data-cleaning-in-5-easy-steps/" TargetMode="External"/><Relationship Id="rId12" Type="http://schemas.openxmlformats.org/officeDocument/2006/relationships/hyperlink" Target="https://www.oreilly.com/library/view/data-science-from/9781492041122/" TargetMode="External"/><Relationship Id="rId17" Type="http://schemas.openxmlformats.org/officeDocument/2006/relationships/hyperlink" Target="https://www.linkedin.com/posts/ridhima-kumar7_marketingmixmodeling-marketingattribution-activity-7119672601920114688-h-Fb/?utm_source=share&amp;utm_medium=member_ios" TargetMode="External"/><Relationship Id="rId2" Type="http://schemas.openxmlformats.org/officeDocument/2006/relationships/diagramData" Target="../diagrams/data6.xml"/><Relationship Id="rId16" Type="http://schemas.openxmlformats.org/officeDocument/2006/relationships/hyperlink" Target="https://www.analyticsvidhya.com/blog/2020/10/feature-selection-techniques-in-machine-learning/" TargetMode="External"/><Relationship Id="rId20" Type="http://schemas.openxmlformats.org/officeDocument/2006/relationships/hyperlink" Target="https://github.com/PacktPublishing/Python-Feature-Engineering-Cookbook-Third-Edition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openxmlformats.org/officeDocument/2006/relationships/hyperlink" Target="https://machinelearningmastery.com/data-leakage-machine-learning/" TargetMode="External"/><Relationship Id="rId5" Type="http://schemas.openxmlformats.org/officeDocument/2006/relationships/diagramColors" Target="../diagrams/colors6.xml"/><Relationship Id="rId15" Type="http://schemas.openxmlformats.org/officeDocument/2006/relationships/hyperlink" Target="https://www.analyticsvidhya.com/blog/2020/04/feature-scaling-machine-learning-normalization-standardization/" TargetMode="External"/><Relationship Id="rId23" Type="http://schemas.openxmlformats.org/officeDocument/2006/relationships/image" Target="../media/image7.png"/><Relationship Id="rId10" Type="http://schemas.openxmlformats.org/officeDocument/2006/relationships/hyperlink" Target="https://www.analyticsvidhya.com/blog/2021/05/detecting-and-treating-outliers-treating-the-odd-one-out/#2e43" TargetMode="External"/><Relationship Id="rId19" Type="http://schemas.openxmlformats.org/officeDocument/2006/relationships/hyperlink" Target="https://developers.google.com/machine-learning/crash-course/categorical-data/feature-crosses" TargetMode="External"/><Relationship Id="rId4" Type="http://schemas.openxmlformats.org/officeDocument/2006/relationships/diagramQuickStyle" Target="../diagrams/quickStyle6.xml"/><Relationship Id="rId9" Type="http://schemas.openxmlformats.org/officeDocument/2006/relationships/hyperlink" Target="https://machinelearningmastery.com/how-to-handle-big-p-little-n-p-n-in-machine-learning/" TargetMode="External"/><Relationship Id="rId14" Type="http://schemas.openxmlformats.org/officeDocument/2006/relationships/hyperlink" Target="https://www.heavy.ai/technical-glossary/feature-engineering" TargetMode="External"/><Relationship Id="rId2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l.ac.uk/webtemplate/ask-assets/external/maths-resources/statistics/sampling/about-sampling.html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12" Type="http://schemas.openxmlformats.org/officeDocument/2006/relationships/hyperlink" Target="https://www.khanacademy.org/math/statistics-probability" TargetMode="Externa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hyperlink" Target="https://www.linkedin.com/advice/1/how-do-you-determine-optimal-sample-size-your-research-1c" TargetMode="External"/><Relationship Id="rId5" Type="http://schemas.openxmlformats.org/officeDocument/2006/relationships/diagramColors" Target="../diagrams/colors7.xml"/><Relationship Id="rId10" Type="http://schemas.openxmlformats.org/officeDocument/2006/relationships/hyperlink" Target="https://math.stackexchange.com/questions/3207930/population-vs-sampling-frame-vs-sample" TargetMode="External"/><Relationship Id="rId4" Type="http://schemas.openxmlformats.org/officeDocument/2006/relationships/diagramQuickStyle" Target="../diagrams/quickStyle7.xml"/><Relationship Id="rId9" Type="http://schemas.openxmlformats.org/officeDocument/2006/relationships/hyperlink" Target="https://www.scribbr.com/methodology/sampling-methods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focal-loss-a-better-alternative-for-cross-entropy-1d073d92d075/" TargetMode="External"/><Relationship Id="rId3" Type="http://schemas.openxmlformats.org/officeDocument/2006/relationships/diagramLayout" Target="../diagrams/layout8.xml"/><Relationship Id="rId7" Type="http://schemas.openxmlformats.org/officeDocument/2006/relationships/hyperlink" Target="https://medium.com/nerd-for-tech/review-cb-loss-class-balanced-loss-based-on-effective-number-of-samples-image-classification-3056a1a1a001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10" Type="http://schemas.openxmlformats.org/officeDocument/2006/relationships/hyperlink" Target="https://sites.google.com/view/datascience-cheat-sheets#h.34mtgx8u52iz" TargetMode="External"/><Relationship Id="rId4" Type="http://schemas.openxmlformats.org/officeDocument/2006/relationships/diagramQuickStyle" Target="../diagrams/quickStyle8.xml"/><Relationship Id="rId9" Type="http://schemas.openxmlformats.org/officeDocument/2006/relationships/hyperlink" Target="https://machinelearningmastery.com/cost-sensitive-learning-for-imbalanced-classificatio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0E-4F81-6DCE-81C4-CBB28CA2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70AAB85-A7D7-0C74-AD21-92D78184435D}"/>
              </a:ext>
            </a:extLst>
          </p:cNvPr>
          <p:cNvSpPr/>
          <p:nvPr/>
        </p:nvSpPr>
        <p:spPr>
          <a:xfrm>
            <a:off x="1676400" y="14478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36F3D1B-8745-2897-0DB9-5D60D1E33498}"/>
              </a:ext>
            </a:extLst>
          </p:cNvPr>
          <p:cNvSpPr/>
          <p:nvPr/>
        </p:nvSpPr>
        <p:spPr>
          <a:xfrm>
            <a:off x="1676400" y="161664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786E738-BC7A-3E71-B33A-6A9C6F4C4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4610607"/>
              </p:ext>
            </p:extLst>
          </p:nvPr>
        </p:nvGraphicFramePr>
        <p:xfrm>
          <a:off x="304800" y="-152401"/>
          <a:ext cx="8686800" cy="154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38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3B46A-131D-3780-9E0A-D94B0743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3574BB6-4DCF-1DD4-F1C9-65AD735D3CFA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BD7656-AF3D-07CC-9E76-B44FB6C0BC42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1FCCB7-C83D-C87A-39E9-C958A0484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109512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BDEBB443-C56D-B71C-2470-775AEC4946BD}"/>
              </a:ext>
            </a:extLst>
          </p:cNvPr>
          <p:cNvSpPr txBox="1">
            <a:spLocks/>
          </p:cNvSpPr>
          <p:nvPr/>
        </p:nvSpPr>
        <p:spPr>
          <a:xfrm>
            <a:off x="182376" y="1283480"/>
            <a:ext cx="8624937" cy="3062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100" kern="0" spc="-80" dirty="0" err="1">
                <a:solidFill>
                  <a:schemeClr val="accent2"/>
                </a:solidFill>
              </a:rPr>
              <a:t>i</a:t>
            </a:r>
            <a:r>
              <a:rPr lang="en-US" sz="1100" kern="0" spc="-80" dirty="0">
                <a:solidFill>
                  <a:schemeClr val="accent2"/>
                </a:solidFill>
              </a:rPr>
              <a:t>) </a:t>
            </a:r>
            <a:r>
              <a:rPr lang="en-US" sz="1100" kern="0" spc="-80" dirty="0">
                <a:solidFill>
                  <a:srgbClr val="FFC000"/>
                </a:solidFill>
              </a:rPr>
              <a:t>Statistics &amp; Probability</a:t>
            </a:r>
            <a:r>
              <a:rPr lang="en-US" sz="1100" kern="0" spc="-80" dirty="0">
                <a:solidFill>
                  <a:schemeClr val="accent2"/>
                </a:solidFill>
              </a:rPr>
              <a:t> - Very helpful for Descriptive Analytics(including EDA[Exploratory Data Analysis] &amp; to some extent DV[Data Visualization]) &amp; can provide non-deterministic/probabilistic values as needed by Linear Algebra data representation below. Also, can be helpful in handling </a:t>
            </a:r>
            <a:r>
              <a:rPr lang="en-US" sz="1100" kern="0" spc="-80" dirty="0" err="1">
                <a:solidFill>
                  <a:schemeClr val="accent2"/>
                </a:solidFill>
              </a:rPr>
              <a:t>uncertainity</a:t>
            </a:r>
            <a:r>
              <a:rPr lang="en-US" sz="1100" kern="0" spc="-80" dirty="0">
                <a:solidFill>
                  <a:schemeClr val="accent2"/>
                </a:solidFill>
              </a:rPr>
              <a:t>, quantifying likelihood, assessing model performance etc.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ii) </a:t>
            </a:r>
            <a:r>
              <a:rPr lang="en-US" sz="1100" kern="0" spc="-80" dirty="0">
                <a:solidFill>
                  <a:srgbClr val="FFC000"/>
                </a:solidFill>
              </a:rPr>
              <a:t>Linear Algebra </a:t>
            </a:r>
            <a:r>
              <a:rPr lang="en-US" sz="1100" kern="0" spc="-80" dirty="0">
                <a:solidFill>
                  <a:schemeClr val="accent2"/>
                </a:solidFill>
              </a:rPr>
              <a:t>- Representing (non-)deterministic values in the form of sparse(/dense) vectors/matrices in efficient array or other structures &amp; further (parallel) processing like inferential statistics(for non-deterministic values), proximity measures(e.g. distance or similarity[in general normalized-distance = 1 - normalized-similarity]), matrix factorizations </a:t>
            </a:r>
            <a:r>
              <a:rPr lang="en-US" sz="1100" kern="0" spc="-80" dirty="0" err="1">
                <a:solidFill>
                  <a:schemeClr val="accent2"/>
                </a:solidFill>
              </a:rPr>
              <a:t>etc</a:t>
            </a:r>
            <a:r>
              <a:rPr lang="en-US" sz="1100" kern="0" spc="-80" dirty="0">
                <a:solidFill>
                  <a:schemeClr val="accent2"/>
                </a:solidFill>
              </a:rPr>
              <a:t> to gain insights via proper model development.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iii) </a:t>
            </a:r>
            <a:r>
              <a:rPr lang="en-US" sz="1100" kern="0" spc="-80" dirty="0">
                <a:solidFill>
                  <a:srgbClr val="FFC000"/>
                </a:solidFill>
              </a:rPr>
              <a:t>Multivariable Calculus </a:t>
            </a:r>
            <a:r>
              <a:rPr lang="en-US" sz="1100" kern="0" spc="-80" dirty="0">
                <a:solidFill>
                  <a:schemeClr val="accent2"/>
                </a:solidFill>
              </a:rPr>
              <a:t>- mainly used for optimizing the (hyper)parameters of the model or representing the </a:t>
            </a:r>
            <a:r>
              <a:rPr lang="en-US" sz="1100" kern="0" spc="-80" dirty="0">
                <a:solidFill>
                  <a:schemeClr val="accent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Scientific ML</a:t>
            </a:r>
            <a:r>
              <a:rPr lang="en-US" sz="1100" kern="0" spc="-80" dirty="0">
                <a:solidFill>
                  <a:schemeClr val="accent2"/>
                </a:solidFill>
              </a:rPr>
              <a:t> Modelling equations(similar to linear regression).Again here (hyper)parameters can be stochastic as well wherein the values in general are non-deterministic/probabilistic.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iv) </a:t>
            </a:r>
            <a:r>
              <a:rPr lang="en-US" sz="1100" kern="0" spc="-80" dirty="0">
                <a:solidFill>
                  <a:srgbClr val="FFC000"/>
                </a:solidFill>
              </a:rPr>
              <a:t>Topology/Geometry </a:t>
            </a:r>
            <a:r>
              <a:rPr lang="en-US" sz="1100" kern="0" spc="-80" dirty="0">
                <a:solidFill>
                  <a:schemeClr val="accent2"/>
                </a:solidFill>
              </a:rPr>
              <a:t>- Topological/Geometric Intuition behind the Probability, Linear Algebra &amp; Calculus above &amp; Image Analysis/Interpretation/Processing in general. By the way, Graph is a special case of Topology. Basically, Graphs have normal nodes &amp; straight edges while Topology has </a:t>
            </a:r>
            <a:r>
              <a:rPr lang="en-US" sz="1100" kern="0" spc="-80" dirty="0">
                <a:solidFill>
                  <a:schemeClr val="accent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faces</a:t>
            </a:r>
            <a:r>
              <a:rPr lang="en-US" sz="1100" kern="0" spc="-80" dirty="0">
                <a:solidFill>
                  <a:schemeClr val="accent2"/>
                </a:solidFill>
              </a:rPr>
              <a:t>(of any shape as well </a:t>
            </a:r>
            <a:r>
              <a:rPr lang="en-US" sz="1100" kern="0" spc="-80" dirty="0" err="1">
                <a:solidFill>
                  <a:schemeClr val="accent2"/>
                </a:solidFill>
              </a:rPr>
              <a:t>alongwith</a:t>
            </a:r>
            <a:r>
              <a:rPr lang="en-US" sz="1100" kern="0" spc="-80" dirty="0">
                <a:solidFill>
                  <a:schemeClr val="accent2"/>
                </a:solidFill>
              </a:rPr>
              <a:t> facial nodes[i.e. nodes having faces], curved edges, metrics i.e. measurements like length, area, volume but lengths and areas are possible in Graphs as well).</a:t>
            </a:r>
            <a:br>
              <a:rPr lang="en-US" sz="1100" kern="0" spc="-80" dirty="0">
                <a:solidFill>
                  <a:schemeClr val="accent2"/>
                </a:solidFill>
              </a:rPr>
            </a:br>
            <a:r>
              <a:rPr lang="en-US" sz="1100" kern="0" spc="-80" dirty="0">
                <a:solidFill>
                  <a:schemeClr val="accent2"/>
                </a:solidFill>
              </a:rPr>
              <a:t>  v) </a:t>
            </a:r>
            <a:r>
              <a:rPr lang="en-US" sz="1100" kern="0" spc="-80" dirty="0">
                <a:solidFill>
                  <a:srgbClr val="FFC000"/>
                </a:solidFill>
              </a:rPr>
              <a:t>Information Theory </a:t>
            </a:r>
            <a:r>
              <a:rPr lang="en-US" sz="1100" kern="0" spc="-80" dirty="0">
                <a:solidFill>
                  <a:schemeClr val="accent2"/>
                </a:solidFill>
              </a:rPr>
              <a:t>– Mainly used to measure Data Quality. To quantify the amount of info(</a:t>
            </a:r>
            <a:r>
              <a:rPr lang="en-US" sz="1100" kern="0" spc="-80" dirty="0" err="1">
                <a:solidFill>
                  <a:schemeClr val="accent2"/>
                </a:solidFill>
              </a:rPr>
              <a:t>a.k.a</a:t>
            </a:r>
            <a:r>
              <a:rPr lang="en-US" sz="1100" kern="0" spc="-80" dirty="0">
                <a:solidFill>
                  <a:schemeClr val="accent2"/>
                </a:solidFill>
              </a:rPr>
              <a:t> entropy) &amp; measure the accuracy, available in the data sources which ultimately leads to better predictive models. Also, can be helpful in good feature selection, decision tree building, cross-entropy loss, Viterbi Algo(commonly used in NLP) &amp; even encoder-decoder modelling which is at the heart of any Transformer implementation which is the backbone of any DL/LLM/GenAI tool.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9CC63CC-3047-9771-49F1-B87CCA25C374}"/>
              </a:ext>
            </a:extLst>
          </p:cNvPr>
          <p:cNvSpPr txBox="1">
            <a:spLocks/>
          </p:cNvSpPr>
          <p:nvPr/>
        </p:nvSpPr>
        <p:spPr>
          <a:xfrm>
            <a:off x="182376" y="4353425"/>
            <a:ext cx="8624937" cy="15850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3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IN" sz="900" dirty="0">
                <a:hlinkClick r:id="rId9"/>
              </a:rPr>
              <a:t>Some Great Resources to understand the Maths Behind AI</a:t>
            </a:r>
            <a:endParaRPr lang="en-IN" sz="900" dirty="0"/>
          </a:p>
          <a:p>
            <a:pPr marL="12700" marR="5080"/>
            <a:r>
              <a:rPr lang="en-IN" sz="900" dirty="0">
                <a:hlinkClick r:id="rId10"/>
              </a:rPr>
              <a:t>Coding The Matrix</a:t>
            </a:r>
            <a:endParaRPr lang="en-IN" sz="900" dirty="0"/>
          </a:p>
          <a:p>
            <a:pPr marL="12700" marR="5080"/>
            <a:r>
              <a:rPr lang="en-IN" sz="900" dirty="0">
                <a:hlinkClick r:id="rId11"/>
              </a:rPr>
              <a:t>9 Distance Measures in </a:t>
            </a:r>
            <a:r>
              <a:rPr lang="en-IN" sz="900" dirty="0" err="1">
                <a:hlinkClick r:id="rId11"/>
              </a:rPr>
              <a:t>DataScience</a:t>
            </a:r>
            <a:endParaRPr lang="en-IN" sz="900" dirty="0"/>
          </a:p>
          <a:p>
            <a:pPr marL="12700" marR="5080"/>
            <a:r>
              <a:rPr lang="en-US" sz="900" dirty="0">
                <a:hlinkClick r:id="rId12"/>
              </a:rPr>
              <a:t>Green Tea Press – Free books by Allen B. Downey</a:t>
            </a:r>
            <a:endParaRPr lang="en-US" sz="900" dirty="0"/>
          </a:p>
          <a:p>
            <a:pPr marL="12700" marR="5080"/>
            <a:r>
              <a:rPr lang="en-IN" sz="900" dirty="0">
                <a:hlinkClick r:id="rId13"/>
              </a:rPr>
              <a:t>Algorithms for Optimization</a:t>
            </a:r>
            <a:endParaRPr lang="en-US" sz="900" dirty="0"/>
          </a:p>
          <a:p>
            <a:pPr marL="12700" marR="5080"/>
            <a:r>
              <a:rPr lang="en-IN" sz="900" dirty="0">
                <a:hlinkClick r:id="rId14"/>
              </a:rPr>
              <a:t>Bayesian Optimisation</a:t>
            </a:r>
            <a:endParaRPr lang="en-IN" sz="900" dirty="0"/>
          </a:p>
          <a:p>
            <a:pPr marL="12700" marR="5080"/>
            <a:r>
              <a:rPr lang="en-US" sz="900" dirty="0">
                <a:hlinkClick r:id="rId15"/>
              </a:rPr>
              <a:t>Home page for the book, "Bayesian Data Analysis"</a:t>
            </a:r>
            <a:endParaRPr lang="en-IN" sz="900" dirty="0"/>
          </a:p>
          <a:p>
            <a:pPr marL="12700" marR="5080"/>
            <a:r>
              <a:rPr lang="en-US" sz="900" dirty="0">
                <a:hlinkClick r:id="rId16"/>
              </a:rPr>
              <a:t>Bayesian Modeling and Computation in Python</a:t>
            </a:r>
            <a:endParaRPr lang="en-US" sz="900" dirty="0"/>
          </a:p>
          <a:p>
            <a:pPr marL="12700" marR="5080"/>
            <a:r>
              <a:rPr lang="en-US" sz="900" dirty="0">
                <a:hlinkClick r:id="rId17"/>
              </a:rPr>
              <a:t>Probability Models for Computer Science</a:t>
            </a:r>
            <a:endParaRPr lang="en-US" sz="900" dirty="0"/>
          </a:p>
          <a:p>
            <a:pPr marL="12700" marR="5080"/>
            <a:r>
              <a:rPr lang="en-US" sz="900" dirty="0">
                <a:hlinkClick r:id="rId18"/>
              </a:rPr>
              <a:t>An Introduction to Topological Data Analysis</a:t>
            </a:r>
            <a:endParaRPr lang="en-US" sz="9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4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CF7BB-E7F1-A1F3-994C-3E1146449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65A4EF0-E1E8-ADD3-E7D0-A5E840C26ADF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F04B8D-743B-A127-C40D-B7488871C38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88B390-8EA0-33CB-A4C8-344CB540CD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9949975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D54FB9FA-AD63-B553-5827-CE0FE65A5E6E}"/>
              </a:ext>
            </a:extLst>
          </p:cNvPr>
          <p:cNvSpPr txBox="1">
            <a:spLocks/>
          </p:cNvSpPr>
          <p:nvPr/>
        </p:nvSpPr>
        <p:spPr>
          <a:xfrm>
            <a:off x="67578" y="4035385"/>
            <a:ext cx="8624937" cy="1908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N.B. - Some ML algos are based on parametric models while some are based on non-parametric models but most DL algos are based on parametric models                                             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7"/>
              </a:rPr>
              <a:t>4 Types of Learning in Machine Learning Explained</a:t>
            </a:r>
            <a:endParaRPr lang="en-US" sz="2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400" dirty="0">
                <a:hlinkClick r:id="rId8"/>
              </a:rPr>
              <a:t>A Tour of Machine Learning Algorithms</a:t>
            </a:r>
            <a:endParaRPr lang="en-US" sz="1400" dirty="0"/>
          </a:p>
          <a:p>
            <a:pPr marL="12700" marR="5080"/>
            <a:r>
              <a:rPr lang="en-US" sz="1400" dirty="0">
                <a:hlinkClick r:id="rId9"/>
              </a:rPr>
              <a:t>Parametric and Nonparametric Machine Learning Algorithms - MachineLearningMastery.com</a:t>
            </a:r>
            <a:endParaRPr lang="en-US" sz="1400" dirty="0"/>
          </a:p>
          <a:p>
            <a:pPr marL="12700" marR="5080"/>
            <a:r>
              <a:rPr lang="en-US" sz="1400" dirty="0">
                <a:hlinkClick r:id="rId10"/>
              </a:rPr>
              <a:t>What are Parametric Algorithms in Machine Learning??</a:t>
            </a:r>
            <a:endParaRPr lang="en-US" sz="1400" dirty="0"/>
          </a:p>
          <a:p>
            <a:pPr marL="12700" marR="5080"/>
            <a:r>
              <a:rPr lang="en-US" sz="1400" dirty="0">
                <a:hlinkClick r:id="rId11"/>
              </a:rPr>
              <a:t>Algorithm &amp; component reference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pic>
        <p:nvPicPr>
          <p:cNvPr id="5124" name="Picture 4" descr="Types of Machine Learning Algorithms | 7wData">
            <a:extLst>
              <a:ext uri="{FF2B5EF4-FFF2-40B4-BE49-F238E27FC236}">
                <a16:creationId xmlns:a16="http://schemas.microsoft.com/office/drawing/2014/main" id="{66498ABF-F530-BE3C-39ED-9C003CE3E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38" y="1275914"/>
            <a:ext cx="8888462" cy="275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4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622E-05CF-8844-D1DE-3A37334E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E637620-6CA6-0513-B871-DA31A60D7B9C}"/>
              </a:ext>
            </a:extLst>
          </p:cNvPr>
          <p:cNvSpPr/>
          <p:nvPr/>
        </p:nvSpPr>
        <p:spPr>
          <a:xfrm>
            <a:off x="1661159" y="1115245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07B0F3F-A4F5-9BA2-7C66-BF02D29C8A91}"/>
              </a:ext>
            </a:extLst>
          </p:cNvPr>
          <p:cNvSpPr/>
          <p:nvPr/>
        </p:nvSpPr>
        <p:spPr>
          <a:xfrm>
            <a:off x="1671319" y="954579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5FC29A8-7EFC-3D00-6348-EE4384F035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350200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82069C8-1451-A61A-520A-FE5DCFB3BB58}"/>
              </a:ext>
            </a:extLst>
          </p:cNvPr>
          <p:cNvSpPr txBox="1">
            <a:spLocks/>
          </p:cNvSpPr>
          <p:nvPr/>
        </p:nvSpPr>
        <p:spPr>
          <a:xfrm>
            <a:off x="51885" y="1214500"/>
            <a:ext cx="8624937" cy="49398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Supervised Learning – Both x &amp; y are known in general for y = f(x)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Regression -   mainly represented by equations e.g. y = ax + b and here y is some numerical value while x can be numerical or categorical data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Classification – mainly represented by inequalities which detects specified regions/classes e.g. if </a:t>
            </a:r>
            <a:r>
              <a:rPr lang="en-US" sz="1000" kern="0" spc="-80" dirty="0" err="1">
                <a:solidFill>
                  <a:schemeClr val="accent2"/>
                </a:solidFill>
              </a:rPr>
              <a:t>ax+b</a:t>
            </a:r>
            <a:r>
              <a:rPr lang="en-US" sz="1000" kern="0" spc="-80" dirty="0">
                <a:solidFill>
                  <a:schemeClr val="accent2"/>
                </a:solidFill>
              </a:rPr>
              <a:t> &gt; m then o/p data belongs to some class1 else class2.here y in general is some categorical data.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Unsupervised Learning – for y = f(x), y is not known but x known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</a:t>
            </a:r>
            <a:r>
              <a:rPr lang="en-US" sz="10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1000" kern="0" spc="-80" dirty="0">
                <a:solidFill>
                  <a:schemeClr val="accent2"/>
                </a:solidFill>
              </a:rPr>
              <a:t>Clustering/Grouping - e.g. doing customer segmentation for marketing/sales Analytics to find groups of customer sales(may be as per regions)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 Association Learning - e.g. finding an inference that nappies &amp; baby powder are bought together &amp; so they should ideally be placed nearby in a physical retail store for more sales</a:t>
            </a: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      Dimensionality Reduction - It’s always advisable to reduce dimensions as much as possible without losing any valuable info, to </a:t>
            </a:r>
            <a:r>
              <a:rPr lang="en-US" sz="1000" kern="0" spc="-80" dirty="0" err="1">
                <a:solidFill>
                  <a:schemeClr val="accent2"/>
                </a:solidFill>
              </a:rPr>
              <a:t>minimise</a:t>
            </a:r>
            <a:r>
              <a:rPr lang="en-US" sz="1000" kern="0" spc="-80" dirty="0">
                <a:solidFill>
                  <a:schemeClr val="accent2"/>
                </a:solidFill>
              </a:rPr>
              <a:t> the “Curse of Dimensionality”. 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Semi Supervised Learning – Semi-supervised learning uses a small amount of labeled data alongside a large amount of unlabeled data to train a model. 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Self-supervised learning – This  is a machine learning paradigm where a model learns from unlabeled data by generating its own supervisory signals. It allows models to learn useful representations from data without relying on human-annotated labels. There is not even a small amount of labeled data like Semi Supervised Learning &amp; all data is unlabeled.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Reinforcement Learning - The purpose of reinforcement learning is for the agent to learn an optimal (or near-optimal) policy that maximizes the reward function or other user-provided reinforcement signal that accumulates from immediate rewards. </a:t>
            </a:r>
          </a:p>
          <a:p>
            <a:pPr marL="12700" marR="5080"/>
            <a:endParaRPr lang="en-US" sz="10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N.B. - Some ML algos are based on probabilistic models while some are based on deterministic models but most DL algos are based on probabilistic models. Refer next slide for the same.              </a:t>
            </a:r>
          </a:p>
          <a:p>
            <a:pPr marL="12700" marR="5080"/>
            <a:r>
              <a:rPr lang="en-US" sz="12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IN" sz="700" dirty="0">
                <a:hlinkClick r:id="rId7"/>
              </a:rPr>
              <a:t>Machine Learning Algorithms </a:t>
            </a:r>
            <a:endParaRPr lang="en-IN" sz="700" dirty="0"/>
          </a:p>
          <a:p>
            <a:pPr marL="12700" marR="5080"/>
            <a:r>
              <a:rPr lang="en-US" sz="800" dirty="0">
                <a:hlinkClick r:id="rId8"/>
              </a:rPr>
              <a:t>Which machine learning algorithm should I use? - The SAS Data Science Blog</a:t>
            </a:r>
            <a:endParaRPr lang="en-US" sz="800" dirty="0"/>
          </a:p>
          <a:p>
            <a:pPr marL="12700" marR="5080"/>
            <a:r>
              <a:rPr lang="en-US" sz="700" dirty="0">
                <a:hlinkClick r:id="rId9"/>
              </a:rPr>
              <a:t>Semi-Supervised Learning: Techniques &amp; Examples</a:t>
            </a:r>
            <a:endParaRPr lang="en-US" sz="700" dirty="0"/>
          </a:p>
          <a:p>
            <a:pPr marL="12700" marR="5080"/>
            <a:r>
              <a:rPr lang="en-US" sz="800" dirty="0">
                <a:hlinkClick r:id="rId10"/>
              </a:rPr>
              <a:t>Self-Supervised Learning: Definition, Tutorial &amp; Examples</a:t>
            </a:r>
            <a:endParaRPr lang="en-IN" sz="700" dirty="0"/>
          </a:p>
          <a:p>
            <a:pPr marL="12700" marR="5080"/>
            <a:r>
              <a:rPr lang="en-US" sz="700" dirty="0">
                <a:hlinkClick r:id="rId11"/>
              </a:rPr>
              <a:t>Machine Learning Cheat Sheets</a:t>
            </a:r>
            <a:endParaRPr lang="en-US" sz="700" dirty="0"/>
          </a:p>
          <a:p>
            <a:pPr marL="12700" marR="5080"/>
            <a:r>
              <a:rPr lang="en-US" sz="700" dirty="0">
                <a:hlinkClick r:id="rId12"/>
              </a:rPr>
              <a:t>Machine-Learning-Algorithms</a:t>
            </a:r>
            <a:endParaRPr lang="en-US" sz="700" dirty="0"/>
          </a:p>
          <a:p>
            <a:pPr marL="12700" marR="5080"/>
            <a:r>
              <a:rPr lang="en-US" sz="700" dirty="0">
                <a:hlinkClick r:id="rId13"/>
              </a:rPr>
              <a:t>Mastering-Machine-Learning-Algorithms</a:t>
            </a:r>
            <a:endParaRPr lang="en-US" sz="700" dirty="0"/>
          </a:p>
          <a:p>
            <a:pPr marL="12700" marR="5080"/>
            <a:r>
              <a:rPr lang="en-US" sz="700" dirty="0">
                <a:hlinkClick r:id="rId14"/>
              </a:rPr>
              <a:t>HandsOn-Unsupervised-Learning-with-Python</a:t>
            </a:r>
            <a:endParaRPr lang="en-US" sz="700" dirty="0"/>
          </a:p>
          <a:p>
            <a:pPr marL="12700" marR="5080"/>
            <a:r>
              <a:rPr lang="en-US" sz="700" dirty="0">
                <a:hlinkClick r:id="rId15"/>
              </a:rPr>
              <a:t>Hands-on Unsupervised Learning Using Python</a:t>
            </a:r>
            <a:endParaRPr lang="en-US" sz="700" dirty="0"/>
          </a:p>
          <a:p>
            <a:pPr marL="12700" marR="5080"/>
            <a:endParaRPr lang="en-US" sz="7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69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EC47-9E8B-4EE2-47EC-5A46A6853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875A60-071B-8055-E32D-F9C9AC92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7399"/>
            <a:ext cx="8534399" cy="228020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2773B2CF-46DA-F71C-30AC-CE50AEB36089}"/>
              </a:ext>
            </a:extLst>
          </p:cNvPr>
          <p:cNvSpPr txBox="1">
            <a:spLocks/>
          </p:cNvSpPr>
          <p:nvPr/>
        </p:nvSpPr>
        <p:spPr>
          <a:xfrm>
            <a:off x="309880" y="3642361"/>
            <a:ext cx="8624937" cy="2477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In essence: Deterministic learning provides a clear and precise answer, while probabilistic learning offers a range of possibilities and their likelihoods, allowing for a more nuanced understanding of uncertain situations</a:t>
            </a:r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marL="12700" marR="5080"/>
            <a:endParaRPr lang="en-US" sz="1050" b="0" dirty="0">
              <a:solidFill>
                <a:srgbClr val="001D35"/>
              </a:solidFill>
              <a:latin typeface="Google Sans"/>
            </a:endParaRPr>
          </a:p>
          <a:p>
            <a:pPr marL="12700" marR="5080"/>
            <a:r>
              <a:rPr lang="en-US" sz="2000" kern="0" spc="-22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>
                <a:hlinkClick r:id="rId3"/>
              </a:rPr>
              <a:t>Probabilistic vs. Deterministic Models in AI/ML: A Detailed Explanation</a:t>
            </a:r>
            <a:endParaRPr lang="en-IN" sz="1200" dirty="0"/>
          </a:p>
          <a:p>
            <a:pPr marL="12700" marR="5080"/>
            <a:r>
              <a:rPr lang="en-US" sz="1200" dirty="0">
                <a:hlinkClick r:id="rId4"/>
              </a:rPr>
              <a:t>What is Deterministic/Probabilistic Data? | Definition from TechTarget</a:t>
            </a:r>
            <a:endParaRPr lang="en-US" sz="1200" dirty="0"/>
          </a:p>
          <a:p>
            <a:pPr marL="12700" marR="5080"/>
            <a:r>
              <a:rPr lang="en-US" sz="1200" dirty="0">
                <a:hlinkClick r:id="rId5"/>
              </a:rPr>
              <a:t>Probabilistic and Deterministic Results in AI Systems - Gaine Technology</a:t>
            </a:r>
            <a:endParaRPr lang="en-US" sz="1200" dirty="0"/>
          </a:p>
          <a:p>
            <a:pPr marL="12700" marR="5080"/>
            <a:r>
              <a:rPr lang="en-US" sz="1200" dirty="0">
                <a:hlinkClick r:id="rId6"/>
              </a:rPr>
              <a:t>What is the difference between deterministic and stochastic models?</a:t>
            </a:r>
            <a:endParaRPr lang="en-US" sz="1200" dirty="0"/>
          </a:p>
          <a:p>
            <a:pPr marL="12700" marR="5080"/>
            <a:r>
              <a:rPr lang="en-US" sz="1200" dirty="0">
                <a:hlinkClick r:id="rId7"/>
              </a:rPr>
              <a:t>Deterministic vs Stochastic - Machine Learning Fundamentals</a:t>
            </a:r>
            <a:endParaRPr lang="en-US" sz="1200" kern="0" spc="-22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5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B177232-6C07-32AC-DD47-D921BA69B826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300CF92-25CF-E400-0233-FFF42957658A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438178D-E43A-76A1-CA5E-16E8D82F9C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842221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72024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DEEF4-F14C-0145-5527-67D07F5AD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 Model Selection">
            <a:extLst>
              <a:ext uri="{FF2B5EF4-FFF2-40B4-BE49-F238E27FC236}">
                <a16:creationId xmlns:a16="http://schemas.microsoft.com/office/drawing/2014/main" id="{2B26A074-FFE2-70CB-AB8D-8E880E0CB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" y="3802679"/>
            <a:ext cx="8991600" cy="208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84226-3E54-04F3-FA01-87ED4F50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1377399"/>
            <a:ext cx="9144000" cy="2355790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C62AAA78-4383-C713-77D0-A51BE11A1698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2E5267AB-A249-F20D-B856-2B581E9D8235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A168B1-89EF-66DD-CC43-BF71AAF8E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829235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93789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1F94F-5C70-4CAD-54CC-311D644EA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3DC100-1509-40B0-DDA1-F94A4EDF00B9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2000" kern="0" spc="-220" dirty="0">
                <a:solidFill>
                  <a:schemeClr val="accent2"/>
                </a:solidFill>
              </a:rPr>
              <a:t>Data </a:t>
            </a:r>
            <a:r>
              <a:rPr lang="en-US" sz="2000" kern="0" spc="-220" dirty="0" err="1">
                <a:solidFill>
                  <a:schemeClr val="accent2"/>
                </a:solidFill>
              </a:rPr>
              <a:t>Seggregation</a:t>
            </a:r>
            <a:r>
              <a:rPr lang="en-US" sz="2000" kern="0" spc="-220" dirty="0">
                <a:solidFill>
                  <a:schemeClr val="accent6"/>
                </a:solidFill>
              </a:rPr>
              <a:t> - The input data needs to be segregated into – </a:t>
            </a:r>
          </a:p>
          <a:p>
            <a:pPr algn="l">
              <a:buNone/>
            </a:pPr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 err="1">
                <a:solidFill>
                  <a:schemeClr val="accent6"/>
                </a:solidFill>
              </a:rPr>
              <a:t>i</a:t>
            </a:r>
            <a:r>
              <a:rPr lang="en-US" sz="2000" kern="0" spc="-220" dirty="0">
                <a:solidFill>
                  <a:schemeClr val="accent6"/>
                </a:solidFill>
              </a:rPr>
              <a:t>) Training set - say 60%.this is the data that we will train our model(say to fit the model to the data i.e. to find the function f) </a:t>
            </a:r>
          </a:p>
          <a:p>
            <a:pPr marL="514350" indent="-514350" algn="l">
              <a:buAutoNum type="romanLcParenR"/>
            </a:pPr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ii) Validation set - say 20%. this is needed to validate how good is our model &amp; used in the Evaluation phase. Above segregation can be done based on 60-20(or some other % based distribution) rule or something as complex as </a:t>
            </a:r>
            <a:r>
              <a:rPr lang="en-US" sz="1200" dirty="0">
                <a:hlinkClick r:id="rId2"/>
              </a:rPr>
              <a:t>k-fold Cross-Validation</a:t>
            </a:r>
            <a:endParaRPr lang="en-US" sz="1200" dirty="0"/>
          </a:p>
          <a:p>
            <a:pPr algn="l"/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iii) Test set - say 20%. This is needed to provide an unbiased evaluation of a final model to fit on the training dataset. </a:t>
            </a:r>
          </a:p>
          <a:p>
            <a:pPr algn="l"/>
            <a:endParaRPr lang="en-US" sz="200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2000" kern="0" spc="-220" dirty="0">
                <a:solidFill>
                  <a:schemeClr val="accent6"/>
                </a:solidFill>
              </a:rPr>
              <a:t>For more details refer </a:t>
            </a:r>
            <a:r>
              <a:rPr lang="en-US" sz="1200" dirty="0">
                <a:hlinkClick r:id="rId3"/>
              </a:rPr>
              <a:t>What is the Difference Between Test and Validation Datasets</a:t>
            </a:r>
            <a:r>
              <a:rPr lang="en-US" sz="2000" kern="0" spc="-220" dirty="0">
                <a:solidFill>
                  <a:schemeClr val="accent6"/>
                </a:solidFill>
              </a:rPr>
              <a:t> &amp; </a:t>
            </a:r>
            <a:r>
              <a:rPr lang="en-US" sz="1200" dirty="0">
                <a:hlinkClick r:id="rId4"/>
              </a:rPr>
              <a:t>Time based splitting and determining if Train &amp; Test data come from the same distribution</a:t>
            </a:r>
            <a:endParaRPr lang="en-US" sz="9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B92162C-CA73-7F12-3912-BDAAA53F071F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D10965D-EF8A-CBDA-8002-D99EF7F297BD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FACB1F8-0185-EE80-5F3F-245E89F215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102328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8741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1E28F-B0E9-108C-2693-15D33B09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936FAF-A840-4A46-D0CE-B71D699B30DE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650" kern="0" spc="-220" dirty="0">
                <a:solidFill>
                  <a:schemeClr val="accent2"/>
                </a:solidFill>
              </a:rPr>
              <a:t>Model Selection &amp; Training</a:t>
            </a:r>
            <a:r>
              <a:rPr lang="en-US" sz="1650" kern="0" spc="-220" dirty="0">
                <a:solidFill>
                  <a:schemeClr val="accent6"/>
                </a:solidFill>
              </a:rPr>
              <a:t> - Do the training on the training set to fit/find the model. Here a decision you have to take is to use classical ML or DL algos. General thumb rule is to use classical ML algos for structured/tabular data(except time-series data &amp; graph data) &amp; to use DL techniques for unstructured data(text, speech, music, images, videos </a:t>
            </a:r>
            <a:r>
              <a:rPr lang="en-US" sz="1650" kern="0" spc="-220" dirty="0" err="1">
                <a:solidFill>
                  <a:schemeClr val="accent6"/>
                </a:solidFill>
              </a:rPr>
              <a:t>etc</a:t>
            </a:r>
            <a:r>
              <a:rPr lang="en-US" sz="1650" kern="0" spc="-220" dirty="0">
                <a:solidFill>
                  <a:schemeClr val="accent6"/>
                </a:solidFill>
              </a:rPr>
              <a:t>), time-series data &amp; graph data. Also, in case of classical ML algos, understanding of tree based models(number of tress &amp; levels within the trees </a:t>
            </a:r>
            <a:r>
              <a:rPr lang="en-US" sz="1650" kern="0" spc="-220" dirty="0" err="1">
                <a:solidFill>
                  <a:schemeClr val="accent6"/>
                </a:solidFill>
              </a:rPr>
              <a:t>etc</a:t>
            </a:r>
            <a:r>
              <a:rPr lang="en-US" sz="1650" kern="0" spc="-220" dirty="0">
                <a:solidFill>
                  <a:schemeClr val="accent6"/>
                </a:solidFill>
              </a:rPr>
              <a:t>) is crucial too. An important concept related to training is Cost/Loss function(which needs to be converged so that the error &lt;= threshold value &amp; thereby we will get the optimal parameter values) &amp; for that, can refer – </a:t>
            </a:r>
          </a:p>
          <a:p>
            <a:pPr algn="l">
              <a:buNone/>
            </a:pPr>
            <a:endParaRPr lang="en-US" sz="1650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1650" kern="0" spc="-220" dirty="0" err="1">
                <a:solidFill>
                  <a:schemeClr val="accent6"/>
                </a:solidFill>
              </a:rPr>
              <a:t>i</a:t>
            </a:r>
            <a:r>
              <a:rPr lang="en-US" sz="1650" kern="0" spc="-220" dirty="0">
                <a:solidFill>
                  <a:schemeClr val="accent6"/>
                </a:solidFill>
              </a:rPr>
              <a:t>)Cost/Loss function – </a:t>
            </a:r>
            <a:r>
              <a:rPr lang="en-IN" sz="1650" dirty="0">
                <a:hlinkClick r:id="rId2"/>
              </a:rPr>
              <a:t>Loss function – Wikipedia</a:t>
            </a:r>
            <a:r>
              <a:rPr lang="en-IN" sz="1650" dirty="0"/>
              <a:t>,</a:t>
            </a:r>
            <a:r>
              <a:rPr lang="en-US" sz="1650" kern="0" spc="-220" dirty="0">
                <a:solidFill>
                  <a:schemeClr val="accent6"/>
                </a:solidFill>
              </a:rPr>
              <a:t> </a:t>
            </a:r>
            <a:r>
              <a:rPr lang="en-US" sz="1650" dirty="0">
                <a:hlinkClick r:id="rId3"/>
              </a:rPr>
              <a:t>How are the cost functions for Neural Networks derived</a:t>
            </a:r>
            <a:r>
              <a:rPr lang="en-US" sz="1650" dirty="0"/>
              <a:t> </a:t>
            </a:r>
            <a:r>
              <a:rPr lang="en-US" sz="1650" kern="0" spc="-220" dirty="0">
                <a:solidFill>
                  <a:schemeClr val="accent6"/>
                </a:solidFill>
              </a:rPr>
              <a:t>&amp;</a:t>
            </a:r>
            <a:r>
              <a:rPr lang="en-US" sz="1650" dirty="0"/>
              <a:t> </a:t>
            </a:r>
            <a:r>
              <a:rPr lang="en-US" sz="1650" dirty="0">
                <a:hlinkClick r:id="rId4"/>
              </a:rPr>
              <a:t>Difference Between the Cost, Loss, and the Objective Function </a:t>
            </a:r>
            <a:endParaRPr lang="en-US" sz="1650" dirty="0"/>
          </a:p>
          <a:p>
            <a:pPr algn="l"/>
            <a:endParaRPr lang="en-US" sz="1650" dirty="0"/>
          </a:p>
          <a:p>
            <a:pPr algn="l"/>
            <a:r>
              <a:rPr lang="en-US" sz="1650" kern="0" spc="-220" dirty="0">
                <a:solidFill>
                  <a:schemeClr val="accent6"/>
                </a:solidFill>
              </a:rPr>
              <a:t>ii) Different types of Cost/Loss functions used in classic ml &amp; neural nets - </a:t>
            </a:r>
            <a:r>
              <a:rPr lang="en-US" sz="1650" dirty="0">
                <a:hlinkClick r:id="rId5"/>
              </a:rPr>
              <a:t>A Simple Understanding of the ML Landscape with Various Cost Functions!</a:t>
            </a:r>
            <a:r>
              <a:rPr lang="en-US" sz="1650" dirty="0"/>
              <a:t>,</a:t>
            </a:r>
            <a:r>
              <a:rPr lang="en-US" sz="1650" kern="0" spc="-220" dirty="0">
                <a:solidFill>
                  <a:schemeClr val="accent6"/>
                </a:solidFill>
              </a:rPr>
              <a:t> </a:t>
            </a:r>
            <a:r>
              <a:rPr lang="en-US" sz="1650" dirty="0">
                <a:hlinkClick r:id="rId6"/>
              </a:rPr>
              <a:t> The Role of Cost Functions in Machine Learning: Types, Significance, and Impact on Model Performance</a:t>
            </a:r>
            <a:r>
              <a:rPr lang="en-US" sz="1650" dirty="0"/>
              <a:t>, </a:t>
            </a:r>
            <a:r>
              <a:rPr lang="en-US" sz="1650" dirty="0">
                <a:hlinkClick r:id="rId7"/>
              </a:rPr>
              <a:t>What is Cost Function in Machine Learning </a:t>
            </a:r>
            <a:r>
              <a:rPr lang="en-US" sz="1650" kern="0" spc="-220" dirty="0">
                <a:solidFill>
                  <a:schemeClr val="accent6"/>
                </a:solidFill>
              </a:rPr>
              <a:t>&amp;</a:t>
            </a:r>
            <a:r>
              <a:rPr lang="en-US" sz="1650" dirty="0"/>
              <a:t> </a:t>
            </a:r>
            <a:r>
              <a:rPr lang="en-US" sz="1650" dirty="0">
                <a:hlinkClick r:id="rId8"/>
              </a:rPr>
              <a:t>A list of cost functions used in neural networks, alongside applications</a:t>
            </a:r>
            <a:endParaRPr lang="en-US" sz="1650" kern="0" spc="-220" dirty="0">
              <a:solidFill>
                <a:schemeClr val="accent6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75EA180-62AA-DFD6-A2BC-8DAF2B6D7879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2128466-2B5F-1281-C62E-F74BAFF595A3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801E83B-403D-4D73-C5CA-CAF00F0FB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25760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60313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3A6C-49CF-E2DB-4115-EECB368E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FAB7D9-C484-8135-0ACA-C0A0F7DE9AD5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iii) Cost/Loss functions available in </a:t>
            </a:r>
            <a:r>
              <a:rPr lang="en-US" sz="1500" kern="0" spc="-220" dirty="0" err="1">
                <a:solidFill>
                  <a:schemeClr val="accent6"/>
                </a:solidFill>
              </a:rPr>
              <a:t>Keras</a:t>
            </a:r>
            <a:r>
              <a:rPr lang="en-US" sz="1500" kern="0" spc="-220" dirty="0">
                <a:solidFill>
                  <a:schemeClr val="accent6"/>
                </a:solidFill>
              </a:rPr>
              <a:t> &amp; </a:t>
            </a:r>
            <a:r>
              <a:rPr lang="en-US" sz="1500" kern="0" spc="-220" dirty="0" err="1">
                <a:solidFill>
                  <a:schemeClr val="accent6"/>
                </a:solidFill>
              </a:rPr>
              <a:t>Pytorch</a:t>
            </a:r>
            <a:r>
              <a:rPr lang="en-US" sz="1500" kern="0" spc="-220" dirty="0">
                <a:solidFill>
                  <a:schemeClr val="accent6"/>
                </a:solidFill>
              </a:rPr>
              <a:t> –  </a:t>
            </a:r>
            <a:r>
              <a:rPr lang="en-US" sz="1500" dirty="0" err="1">
                <a:hlinkClick r:id="rId2"/>
              </a:rPr>
              <a:t>Keras</a:t>
            </a:r>
            <a:r>
              <a:rPr lang="en-US" sz="1500" dirty="0">
                <a:hlinkClick r:id="rId2"/>
              </a:rPr>
              <a:t> Loss Functions: Everything You Need to Know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</a:t>
            </a:r>
            <a:r>
              <a:rPr lang="en-US" sz="1500" dirty="0"/>
              <a:t> </a:t>
            </a:r>
            <a:r>
              <a:rPr lang="en-US" sz="1500" dirty="0" err="1">
                <a:hlinkClick r:id="rId3"/>
              </a:rPr>
              <a:t>PyTorch</a:t>
            </a:r>
            <a:r>
              <a:rPr lang="en-US" sz="1500" dirty="0">
                <a:hlinkClick r:id="rId3"/>
              </a:rPr>
              <a:t> Loss Functions: The Ultimate Guide</a:t>
            </a:r>
            <a:endParaRPr lang="en-US" sz="1500" dirty="0"/>
          </a:p>
          <a:p>
            <a:pPr algn="l">
              <a:buNone/>
            </a:pPr>
            <a:endParaRPr lang="en-US" sz="1500" dirty="0"/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  Another important concept is to use some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technique(s) to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optimise</a:t>
            </a:r>
            <a:r>
              <a:rPr lang="en-US" sz="1500" kern="0" spc="-220" dirty="0">
                <a:solidFill>
                  <a:schemeClr val="accent6"/>
                </a:solidFill>
              </a:rPr>
              <a:t> the cost function (e.g. to </a:t>
            </a:r>
            <a:r>
              <a:rPr lang="en-US" sz="1500" kern="0" spc="-220" dirty="0" err="1">
                <a:solidFill>
                  <a:schemeClr val="accent6"/>
                </a:solidFill>
              </a:rPr>
              <a:t>minimise</a:t>
            </a:r>
            <a:r>
              <a:rPr lang="en-US" sz="1500" kern="0" spc="-220" dirty="0">
                <a:solidFill>
                  <a:schemeClr val="accent6"/>
                </a:solidFill>
              </a:rPr>
              <a:t> the loss) . Generally, for deterministic &amp; stochastic/probabilistic data we use different techniques as depicted in  </a:t>
            </a:r>
            <a:r>
              <a:rPr lang="en-US" sz="1500" dirty="0">
                <a:hlinkClick r:id="rId4"/>
              </a:rPr>
              <a:t>Essential-Math-For-AI</a:t>
            </a:r>
            <a:r>
              <a:rPr lang="en-US" sz="1500" kern="0" spc="-220" dirty="0">
                <a:solidFill>
                  <a:schemeClr val="accent6"/>
                </a:solidFill>
              </a:rPr>
              <a:t>. Although in this depiction it shows that for probabilistic data, MLE &amp; joint probability distribution should be used but that’s actually the case for independent events as mentioned in  </a:t>
            </a:r>
            <a:r>
              <a:rPr lang="en-US" sz="1500" dirty="0">
                <a:hlinkClick r:id="rId5"/>
              </a:rPr>
              <a:t>Calculate Maximum Likelihood Estimator with Newton-Raphson Method using R</a:t>
            </a:r>
            <a:r>
              <a:rPr lang="en-US" sz="1500" kern="0" spc="-220" dirty="0">
                <a:solidFill>
                  <a:schemeClr val="accent6"/>
                </a:solidFill>
              </a:rPr>
              <a:t>. For dependent events, we should use Bayesian Inference(</a:t>
            </a:r>
            <a:r>
              <a:rPr lang="en-US" sz="1500" dirty="0">
                <a:hlinkClick r:id="rId6"/>
              </a:rPr>
              <a:t>bayesian_inference_basic_tutorial.pdf</a:t>
            </a:r>
            <a:r>
              <a:rPr lang="en-US" sz="1500" kern="0" spc="-220" dirty="0">
                <a:solidFill>
                  <a:schemeClr val="accent6"/>
                </a:solidFill>
              </a:rPr>
              <a:t>). Another relevant article is </a:t>
            </a:r>
            <a:r>
              <a:rPr lang="en-US" sz="1500" dirty="0">
                <a:hlinkClick r:id="rId7"/>
              </a:rPr>
              <a:t> MLE, MAP and Bayesian Inference</a:t>
            </a:r>
            <a:r>
              <a:rPr lang="en-US" sz="1500" kern="0" spc="-220" dirty="0">
                <a:solidFill>
                  <a:schemeClr val="accent6"/>
                </a:solidFill>
              </a:rPr>
              <a:t>. Similar logic can be extended to deterministic/probabilistic Embeddings. Embeddings will be discussed later. Now the  aforementioned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techniques are to estimate optimal values of parameters of the function &amp; not hyper-parameters , a concept explained later </a:t>
            </a:r>
          </a:p>
          <a:p>
            <a:pPr algn="l">
              <a:buNone/>
            </a:pPr>
            <a:endParaRPr lang="en-US" sz="1500" kern="0" spc="-220" dirty="0">
              <a:solidFill>
                <a:schemeClr val="accent6"/>
              </a:solidFill>
            </a:endParaRPr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A good starting point for various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techniques are - </a:t>
            </a:r>
            <a:r>
              <a:rPr lang="en-US" sz="1500" dirty="0">
                <a:hlinkClick r:id="rId8"/>
              </a:rPr>
              <a:t>Understanding Optimization Algorithms in Machine Learning</a:t>
            </a:r>
            <a:r>
              <a:rPr lang="en-US" sz="1500" dirty="0"/>
              <a:t>, </a:t>
            </a:r>
            <a:r>
              <a:rPr lang="en-US" sz="1500" dirty="0">
                <a:hlinkClick r:id="rId9"/>
              </a:rPr>
              <a:t>Optimization Essentials for Machine Learning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</a:t>
            </a:r>
            <a:r>
              <a:rPr lang="en-US" sz="1500" dirty="0"/>
              <a:t> </a:t>
            </a:r>
            <a:r>
              <a:rPr lang="en-US" sz="1500" dirty="0">
                <a:hlinkClick r:id="rId10"/>
              </a:rPr>
              <a:t>6 Continuous </a:t>
            </a:r>
            <a:r>
              <a:rPr lang="en-US" sz="1500" dirty="0" err="1">
                <a:hlinkClick r:id="rId10"/>
              </a:rPr>
              <a:t>Optimisation</a:t>
            </a:r>
            <a:r>
              <a:rPr lang="en-US" sz="1500" dirty="0">
                <a:hlinkClick r:id="rId10"/>
              </a:rPr>
              <a:t> with Iterative Algorithms</a:t>
            </a:r>
            <a:endParaRPr lang="en-US" sz="1500" dirty="0"/>
          </a:p>
          <a:p>
            <a:pPr algn="l">
              <a:buNone/>
            </a:pPr>
            <a:endParaRPr lang="en-US" sz="1500" dirty="0"/>
          </a:p>
          <a:p>
            <a:pPr algn="l">
              <a:buNone/>
            </a:pPr>
            <a:r>
              <a:rPr lang="en-US" sz="1500" kern="0" spc="-220" dirty="0">
                <a:solidFill>
                  <a:schemeClr val="accent6"/>
                </a:solidFill>
              </a:rPr>
              <a:t>Also , training can be done in a distributed way via data or model parallelism &amp; for that refer  </a:t>
            </a:r>
            <a:r>
              <a:rPr lang="en-US" sz="1500" dirty="0">
                <a:hlinkClick r:id="rId11"/>
              </a:rPr>
              <a:t>Understanding Data Parallelism in Machine Learning | </a:t>
            </a:r>
            <a:r>
              <a:rPr lang="en-US" sz="1500" dirty="0" err="1">
                <a:hlinkClick r:id="rId11"/>
              </a:rPr>
              <a:t>Telesens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 </a:t>
            </a:r>
            <a:r>
              <a:rPr lang="en-US" sz="15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IN" sz="1500" dirty="0">
                <a:hlinkClick r:id="rId12"/>
              </a:rPr>
              <a:t>Introduction to Model Parallelism - Amazon </a:t>
            </a:r>
            <a:r>
              <a:rPr lang="en-IN" sz="1500" dirty="0" err="1">
                <a:hlinkClick r:id="rId12"/>
              </a:rPr>
              <a:t>SageMaker</a:t>
            </a:r>
            <a:r>
              <a:rPr lang="en-IN" sz="1500" dirty="0">
                <a:hlinkClick r:id="rId12"/>
              </a:rPr>
              <a:t> AI</a:t>
            </a:r>
            <a:endParaRPr lang="en-US" sz="15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5B2A068-554A-FBFF-9159-442CEC473F93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4A3B116-8879-6B50-176A-338E5BD6944B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ADF08A-09D5-FA0B-440D-C68D7050A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948991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390836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4E00-26F6-E778-76AD-CFAE3A3B3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68C840-5B18-45BF-4032-D09256C0F441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60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>
              <a:buNone/>
            </a:pPr>
            <a:r>
              <a:rPr lang="en-US" sz="1575" kern="0" spc="-220" dirty="0">
                <a:solidFill>
                  <a:schemeClr val="accent2"/>
                </a:solidFill>
              </a:rPr>
              <a:t>Evaluation</a:t>
            </a:r>
            <a:r>
              <a:rPr lang="en-US" sz="1575" kern="0" spc="-220" dirty="0">
                <a:solidFill>
                  <a:schemeClr val="accent6"/>
                </a:solidFill>
              </a:rPr>
              <a:t> - We calculate various evaluation metrics(based on which we decide how good our model is) for various ML algos using the validation set data </a:t>
            </a:r>
            <a:r>
              <a:rPr lang="en-US" sz="1575" kern="0" spc="-220" dirty="0" err="1">
                <a:solidFill>
                  <a:schemeClr val="accent6"/>
                </a:solidFill>
              </a:rPr>
              <a:t>e.g</a:t>
            </a:r>
            <a:r>
              <a:rPr lang="en-US" sz="1575" kern="0" spc="-220" dirty="0">
                <a:solidFill>
                  <a:schemeClr val="accent6"/>
                </a:solidFill>
              </a:rPr>
              <a:t> . for regression we generally use  </a:t>
            </a:r>
            <a:r>
              <a:rPr lang="en-US" sz="1575" dirty="0">
                <a:hlinkClick r:id="rId2"/>
              </a:rPr>
              <a:t>Evaluation Metrics for Your Regression Model</a:t>
            </a:r>
            <a:r>
              <a:rPr lang="en-US" sz="1575" kern="0" spc="-220" dirty="0">
                <a:solidFill>
                  <a:schemeClr val="accent6"/>
                </a:solidFill>
              </a:rPr>
              <a:t> while for classification we can use  </a:t>
            </a:r>
            <a:r>
              <a:rPr lang="en-IN" sz="1575" dirty="0">
                <a:hlinkClick r:id="rId3"/>
              </a:rPr>
              <a:t>Classification Evaluation Metrics</a:t>
            </a:r>
            <a:r>
              <a:rPr lang="en-US" sz="1575" kern="0" spc="-220" dirty="0">
                <a:solidFill>
                  <a:schemeClr val="accent6"/>
                </a:solidFill>
              </a:rPr>
              <a:t>. For the majority of most important metrics, refer  </a:t>
            </a:r>
            <a:r>
              <a:rPr lang="en-US" sz="1575" dirty="0">
                <a:hlinkClick r:id="rId4"/>
              </a:rPr>
              <a:t> How to Evaluate Clustering Algorithms?</a:t>
            </a:r>
            <a:r>
              <a:rPr lang="en-US" sz="1575" dirty="0"/>
              <a:t>, </a:t>
            </a:r>
            <a:r>
              <a:rPr lang="en-US" sz="1575" dirty="0">
                <a:hlinkClick r:id="rId5"/>
              </a:rPr>
              <a:t>Performance Metrics in Machine Learning</a:t>
            </a:r>
            <a:r>
              <a:rPr lang="en-US" sz="1575" dirty="0"/>
              <a:t> </a:t>
            </a:r>
            <a:r>
              <a:rPr lang="en-US" sz="1575" kern="0" spc="-220" dirty="0">
                <a:solidFill>
                  <a:schemeClr val="accent6"/>
                </a:solidFill>
              </a:rPr>
              <a:t>&amp;</a:t>
            </a:r>
            <a:r>
              <a:rPr lang="en-US" sz="1575" dirty="0"/>
              <a:t> </a:t>
            </a:r>
            <a:r>
              <a:rPr lang="en-US" sz="1575" dirty="0">
                <a:hlinkClick r:id="rId6"/>
              </a:rPr>
              <a:t>Fundamentals of Machine Learning Model Evaluation</a:t>
            </a:r>
            <a:r>
              <a:rPr lang="en-US" sz="1575" dirty="0"/>
              <a:t> </a:t>
            </a:r>
          </a:p>
          <a:p>
            <a:pPr algn="l">
              <a:buNone/>
            </a:pPr>
            <a:r>
              <a:rPr lang="en-US" sz="1575" kern="0" spc="-220" dirty="0">
                <a:solidFill>
                  <a:schemeClr val="accent6"/>
                </a:solidFill>
              </a:rPr>
              <a:t>Similarly , there are different evaluation metrics for time-series data, graph data, </a:t>
            </a:r>
            <a:r>
              <a:rPr lang="en-US" sz="1575" kern="0" spc="-220" dirty="0" err="1">
                <a:solidFill>
                  <a:schemeClr val="accent6"/>
                </a:solidFill>
              </a:rPr>
              <a:t>nlp</a:t>
            </a:r>
            <a:r>
              <a:rPr lang="en-US" sz="1575" kern="0" spc="-220" dirty="0">
                <a:solidFill>
                  <a:schemeClr val="accent6"/>
                </a:solidFill>
              </a:rPr>
              <a:t>, cv </a:t>
            </a:r>
            <a:r>
              <a:rPr lang="en-US" sz="1575" kern="0" spc="-220" dirty="0" err="1">
                <a:solidFill>
                  <a:schemeClr val="accent6"/>
                </a:solidFill>
              </a:rPr>
              <a:t>etc</a:t>
            </a:r>
            <a:endParaRPr lang="en-US" sz="1575" kern="0" spc="-220" dirty="0">
              <a:solidFill>
                <a:schemeClr val="accent6"/>
              </a:solidFill>
            </a:endParaRP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A concept related to Metrics Evaluation is Sensitivity vs Specificity &amp; for that one can refer  </a:t>
            </a:r>
            <a:r>
              <a:rPr lang="en-IN" sz="1575" dirty="0">
                <a:hlinkClick r:id="rId7"/>
              </a:rPr>
              <a:t>Sensitivity and specificity</a:t>
            </a:r>
            <a:endParaRPr lang="en-IN" sz="1575" dirty="0"/>
          </a:p>
          <a:p>
            <a:pPr algn="l">
              <a:buNone/>
            </a:pPr>
            <a:r>
              <a:rPr lang="en-US" sz="1575" kern="0" spc="-220" dirty="0">
                <a:solidFill>
                  <a:schemeClr val="accent2"/>
                </a:solidFill>
              </a:rPr>
              <a:t>Model experimentation(Retraining[if needed]) </a:t>
            </a:r>
            <a:r>
              <a:rPr lang="en-US" sz="1575" kern="0" spc="-220" dirty="0">
                <a:solidFill>
                  <a:schemeClr val="accent6"/>
                </a:solidFill>
              </a:rPr>
              <a:t>- if we are not satisfied with the evaluation metrics, we can try any/some/all the following –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a) cleaning the data more in some other ways or re-sampling or trying other different ways of feature engineering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b) using some different ML algo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c) changing the cost function or parameter </a:t>
            </a:r>
            <a:r>
              <a:rPr lang="en-US" sz="1575" kern="0" spc="-220" dirty="0" err="1">
                <a:solidFill>
                  <a:schemeClr val="accent6"/>
                </a:solidFill>
              </a:rPr>
              <a:t>optimiser</a:t>
            </a:r>
            <a:r>
              <a:rPr lang="en-US" sz="1575" kern="0" spc="-220" dirty="0">
                <a:solidFill>
                  <a:schemeClr val="accent6"/>
                </a:solidFill>
              </a:rPr>
              <a:t> or both </a:t>
            </a:r>
          </a:p>
          <a:p>
            <a:pPr algn="l"/>
            <a:r>
              <a:rPr lang="en-US" sz="1575" kern="0" spc="-220" dirty="0">
                <a:solidFill>
                  <a:schemeClr val="accent6"/>
                </a:solidFill>
              </a:rPr>
              <a:t>d) </a:t>
            </a:r>
            <a:r>
              <a:rPr lang="en-US" sz="1575" kern="0" spc="-220" dirty="0" err="1">
                <a:solidFill>
                  <a:schemeClr val="accent6"/>
                </a:solidFill>
              </a:rPr>
              <a:t>Regularisation</a:t>
            </a:r>
            <a:r>
              <a:rPr lang="en-US" sz="1575" kern="0" spc="-220" dirty="0">
                <a:solidFill>
                  <a:schemeClr val="accent6"/>
                </a:solidFill>
              </a:rPr>
              <a:t> - if your model works great with the training data but works very poorly with actual/test data that means the data is over-fitted &amp; to overcome overfitting, we use various </a:t>
            </a:r>
            <a:r>
              <a:rPr lang="en-US" sz="1575" kern="0" spc="-220" dirty="0" err="1">
                <a:solidFill>
                  <a:schemeClr val="accent6"/>
                </a:solidFill>
              </a:rPr>
              <a:t>regularisation</a:t>
            </a:r>
            <a:r>
              <a:rPr lang="en-US" sz="1575" kern="0" spc="-220" dirty="0">
                <a:solidFill>
                  <a:schemeClr val="accent6"/>
                </a:solidFill>
              </a:rPr>
              <a:t> techniques e.g. in regression we can use lasso(L1)/ridge(L2)[</a:t>
            </a:r>
            <a:r>
              <a:rPr lang="en-US" sz="1575" dirty="0">
                <a:hlinkClick r:id="rId8"/>
              </a:rPr>
              <a:t>L2 vs L1 Regularization in Machine Learning</a:t>
            </a:r>
            <a:r>
              <a:rPr lang="en-US" sz="1575" dirty="0"/>
              <a:t> </a:t>
            </a:r>
            <a:r>
              <a:rPr lang="en-US" sz="1575" kern="0" spc="-220" dirty="0">
                <a:solidFill>
                  <a:schemeClr val="accent6"/>
                </a:solidFill>
              </a:rPr>
              <a:t> &amp;  </a:t>
            </a:r>
            <a:r>
              <a:rPr lang="en-IN" sz="1575" dirty="0">
                <a:hlinkClick r:id="rId9"/>
              </a:rPr>
              <a:t>Everything you wanted to know about Lasso &amp; Ridge Regression</a:t>
            </a:r>
            <a:r>
              <a:rPr lang="en-US" sz="1575" kern="0" spc="-220" dirty="0">
                <a:solidFill>
                  <a:schemeClr val="accent6"/>
                </a:solidFill>
              </a:rPr>
              <a:t>] while in DL networks we can use Dropout(&amp; other) technique(s). 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FA198439-B900-DD2A-3B79-22C81B0DD616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B08D4B3-2520-560A-D23B-5EFFC70FABDE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9BF0E1-D951-C272-169D-0FA5B5141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9447246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53629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E6056-7A9A-7247-CBDB-F2A37893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052554-D705-FA9D-A9AE-457AAC2AEDCA}"/>
              </a:ext>
            </a:extLst>
          </p:cNvPr>
          <p:cNvSpPr txBox="1">
            <a:spLocks/>
          </p:cNvSpPr>
          <p:nvPr/>
        </p:nvSpPr>
        <p:spPr>
          <a:xfrm>
            <a:off x="41725" y="1351999"/>
            <a:ext cx="8624937" cy="43858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Related to overfitting is the concept of “bias vs variance” which is well explained at  </a:t>
            </a:r>
            <a:r>
              <a:rPr lang="en-US" sz="1500" dirty="0">
                <a:hlinkClick r:id="rId2"/>
              </a:rPr>
              <a:t>Machine Learning Fundamentals: Bias and Variance</a:t>
            </a:r>
            <a:r>
              <a:rPr lang="en-US" sz="1500" kern="0" spc="-220" dirty="0">
                <a:solidFill>
                  <a:schemeClr val="accent6"/>
                </a:solidFill>
              </a:rPr>
              <a:t>. </a:t>
            </a:r>
          </a:p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Some other good relevant articles are </a:t>
            </a:r>
            <a:r>
              <a:rPr lang="en-IN" sz="1500" dirty="0">
                <a:hlinkClick r:id="rId3"/>
              </a:rPr>
              <a:t>Regularization (mathematics) - Wikipedia </a:t>
            </a:r>
            <a:r>
              <a:rPr lang="en-IN" sz="1500" dirty="0"/>
              <a:t>,</a:t>
            </a:r>
            <a:r>
              <a:rPr lang="en-US" sz="1500" kern="0" spc="-220" dirty="0">
                <a:solidFill>
                  <a:schemeClr val="accent6"/>
                </a:solidFill>
              </a:rPr>
              <a:t> </a:t>
            </a:r>
            <a:r>
              <a:rPr lang="en-US" sz="1500" dirty="0">
                <a:hlinkClick r:id="rId4"/>
              </a:rPr>
              <a:t>Intuitive Understanding of Bias and Variance Trade-Off</a:t>
            </a:r>
            <a:r>
              <a:rPr lang="en-US" sz="1500" dirty="0"/>
              <a:t>,</a:t>
            </a:r>
            <a:r>
              <a:rPr lang="en-US" sz="1500" kern="0" spc="-220" dirty="0">
                <a:solidFill>
                  <a:schemeClr val="accent6"/>
                </a:solidFill>
              </a:rPr>
              <a:t> </a:t>
            </a:r>
            <a:r>
              <a:rPr lang="en-US" sz="1500" dirty="0">
                <a:hlinkClick r:id="rId5"/>
              </a:rPr>
              <a:t>How To Address Bias-Variance Tradeoff in Machine Learning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 </a:t>
            </a:r>
            <a:r>
              <a:rPr lang="en-US" sz="1500" dirty="0">
                <a:hlinkClick r:id="rId6"/>
              </a:rPr>
              <a:t>5 ways to achieve right balance of Bias and Variance in ML model</a:t>
            </a:r>
            <a:r>
              <a:rPr lang="en-US" sz="1500" dirty="0"/>
              <a:t> </a:t>
            </a:r>
          </a:p>
          <a:p>
            <a:pPr algn="l"/>
            <a:r>
              <a:rPr lang="en-US" sz="1500" kern="0" spc="-220" dirty="0">
                <a:solidFill>
                  <a:schemeClr val="accent6"/>
                </a:solidFill>
              </a:rPr>
              <a:t>For more in-depth details, refer  </a:t>
            </a:r>
            <a:r>
              <a:rPr lang="en-US" sz="1500" dirty="0">
                <a:hlinkClick r:id="rId7"/>
              </a:rPr>
              <a:t>The-Regularization-Cookbook</a:t>
            </a:r>
            <a:endParaRPr lang="en-US" sz="1500" dirty="0"/>
          </a:p>
          <a:p>
            <a:pPr algn="l"/>
            <a:endParaRPr lang="en-US" sz="1500" dirty="0"/>
          </a:p>
          <a:p>
            <a:pPr algn="l">
              <a:buNone/>
            </a:pPr>
            <a:r>
              <a:rPr lang="en-US" sz="1500" kern="0" spc="-220" dirty="0" err="1">
                <a:solidFill>
                  <a:schemeClr val="accent2"/>
                </a:solidFill>
              </a:rPr>
              <a:t>HyperParameter</a:t>
            </a:r>
            <a:r>
              <a:rPr lang="en-US" sz="1500" kern="0" spc="-220" dirty="0">
                <a:solidFill>
                  <a:schemeClr val="accent2"/>
                </a:solidFill>
              </a:rPr>
              <a:t> tuning </a:t>
            </a:r>
            <a:r>
              <a:rPr lang="en-US" sz="1500" kern="0" spc="-220" dirty="0">
                <a:solidFill>
                  <a:schemeClr val="accent6"/>
                </a:solidFill>
              </a:rPr>
              <a:t>-  Any ML process can be defined as ML = (Representation) + Objective/Training function +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(e.g. </a:t>
            </a:r>
            <a:r>
              <a:rPr lang="en-US" sz="1500" kern="0" spc="-220" dirty="0" err="1">
                <a:solidFill>
                  <a:schemeClr val="accent6"/>
                </a:solidFill>
              </a:rPr>
              <a:t>minimise</a:t>
            </a:r>
            <a:r>
              <a:rPr lang="en-US" sz="1500" kern="0" spc="-220" dirty="0">
                <a:solidFill>
                  <a:schemeClr val="accent6"/>
                </a:solidFill>
              </a:rPr>
              <a:t> some loss function or converge a function or find the MLE of some joint Probability Distribution) . As of now, just keep in mind that Representation is needed only for unstructured data(&amp; not needed for structured/tabular data) &amp; we need to do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in any ML algo for any data(structured/unstructured) &amp; while doing that we use some parameters called </a:t>
            </a:r>
            <a:r>
              <a:rPr lang="en-US" sz="1500" kern="0" spc="-220" dirty="0" err="1">
                <a:solidFill>
                  <a:schemeClr val="accent6"/>
                </a:solidFill>
              </a:rPr>
              <a:t>HyperParameters</a:t>
            </a:r>
            <a:r>
              <a:rPr lang="en-US" sz="1500" kern="0" spc="-220" dirty="0">
                <a:solidFill>
                  <a:schemeClr val="accent6"/>
                </a:solidFill>
              </a:rPr>
              <a:t>(e.g. epoch size, batch size, learning rate </a:t>
            </a:r>
            <a:r>
              <a:rPr lang="en-US" sz="1500" kern="0" spc="-220" dirty="0" err="1">
                <a:solidFill>
                  <a:schemeClr val="accent6"/>
                </a:solidFill>
              </a:rPr>
              <a:t>etc</a:t>
            </a:r>
            <a:r>
              <a:rPr lang="en-US" sz="1500" kern="0" spc="-220" dirty="0">
                <a:solidFill>
                  <a:schemeClr val="accent6"/>
                </a:solidFill>
              </a:rPr>
              <a:t>). The difference between parameters &amp; hyper-parameters is that parameters are kind of outputs we want to find out to define the model properly while hyper-parameters are configurable input parameters that we use as part of the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 process. For hyper-parameter </a:t>
            </a:r>
            <a:r>
              <a:rPr lang="en-US" sz="1500" kern="0" spc="-220" dirty="0" err="1">
                <a:solidFill>
                  <a:schemeClr val="accent6"/>
                </a:solidFill>
              </a:rPr>
              <a:t>optimisation</a:t>
            </a:r>
            <a:r>
              <a:rPr lang="en-US" sz="1500" kern="0" spc="-220" dirty="0">
                <a:solidFill>
                  <a:schemeClr val="accent6"/>
                </a:solidFill>
              </a:rPr>
              <a:t>(i.e. finding optimal values of hyper-parameters) we can use Grid Search(human intervention required)/</a:t>
            </a:r>
            <a:r>
              <a:rPr lang="en-US" sz="1500" kern="0" spc="-220" dirty="0" err="1">
                <a:solidFill>
                  <a:schemeClr val="accent6"/>
                </a:solidFill>
              </a:rPr>
              <a:t>Randomised</a:t>
            </a:r>
            <a:r>
              <a:rPr lang="en-US" sz="1500" kern="0" spc="-220" dirty="0">
                <a:solidFill>
                  <a:schemeClr val="accent6"/>
                </a:solidFill>
              </a:rPr>
              <a:t> Search(fully automated) </a:t>
            </a:r>
            <a:r>
              <a:rPr lang="en-US" sz="1500" kern="0" spc="-220" dirty="0" err="1">
                <a:solidFill>
                  <a:schemeClr val="accent6"/>
                </a:solidFill>
              </a:rPr>
              <a:t>techniques.Also</a:t>
            </a:r>
            <a:r>
              <a:rPr lang="en-US" sz="1500" kern="0" spc="-220" dirty="0">
                <a:solidFill>
                  <a:schemeClr val="accent6"/>
                </a:solidFill>
              </a:rPr>
              <a:t> Bayesian inference techniques is sometimes used for hyper-parameter tuning. Some good relevant articles are - </a:t>
            </a:r>
            <a:r>
              <a:rPr lang="en-US" sz="1500" dirty="0">
                <a:hlinkClick r:id="rId8"/>
              </a:rPr>
              <a:t> Difference Between a Batch and an Epoch in a Neural Network</a:t>
            </a:r>
            <a:r>
              <a:rPr lang="en-US" sz="1500" dirty="0"/>
              <a:t> </a:t>
            </a:r>
            <a:r>
              <a:rPr lang="en-US" sz="1500" kern="0" spc="-220" dirty="0">
                <a:solidFill>
                  <a:schemeClr val="accent6"/>
                </a:solidFill>
              </a:rPr>
              <a:t>&amp; </a:t>
            </a:r>
            <a:r>
              <a:rPr lang="en-US" sz="1500" dirty="0">
                <a:hlinkClick r:id="rId9"/>
              </a:rPr>
              <a:t> How to Configure the Learning Rate When Training Deep Learning Neural Networks</a:t>
            </a:r>
            <a:endParaRPr lang="en-US" sz="16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CFB6AEA-2EC3-335C-DEE0-8E97468CFB65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A660AFE-8934-ECCC-F81D-9B0973E3DEE8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37082B6-BF15-8711-4B7C-4769B3D0D6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66720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2134050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02B3C-B1CC-7492-19DA-5FC901889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AB4E893-B8A3-69D9-D24A-89072A5F1E15}"/>
              </a:ext>
            </a:extLst>
          </p:cNvPr>
          <p:cNvSpPr/>
          <p:nvPr/>
        </p:nvSpPr>
        <p:spPr>
          <a:xfrm>
            <a:off x="1666240" y="10695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882566-D69D-CFE7-520E-8121905B132C}"/>
              </a:ext>
            </a:extLst>
          </p:cNvPr>
          <p:cNvSpPr/>
          <p:nvPr/>
        </p:nvSpPr>
        <p:spPr>
          <a:xfrm>
            <a:off x="1666240" y="121332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1D9362-4172-7F6A-615B-3FCB5994B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8657839"/>
              </p:ext>
            </p:extLst>
          </p:nvPr>
        </p:nvGraphicFramePr>
        <p:xfrm>
          <a:off x="53975" y="-134304"/>
          <a:ext cx="8610600" cy="133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13B6ADA5-A3E3-8DFA-91D7-85E7DA4F3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0488"/>
            <a:ext cx="9144000" cy="346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5A5EE6DE-C48C-A101-22BF-E836776DF309}"/>
              </a:ext>
            </a:extLst>
          </p:cNvPr>
          <p:cNvSpPr txBox="1">
            <a:spLocks/>
          </p:cNvSpPr>
          <p:nvPr/>
        </p:nvSpPr>
        <p:spPr>
          <a:xfrm>
            <a:off x="158383" y="4694872"/>
            <a:ext cx="8624937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IN" sz="1400" dirty="0">
                <a:hlinkClick r:id="rId8"/>
              </a:rPr>
              <a:t>Data Engineering Pipeline</a:t>
            </a:r>
            <a:endParaRPr lang="en-IN" sz="1400" dirty="0"/>
          </a:p>
          <a:p>
            <a:pPr marL="12700" marR="5080"/>
            <a:r>
              <a:rPr lang="en-US" sz="1400" dirty="0">
                <a:hlinkClick r:id="rId9"/>
              </a:rPr>
              <a:t>The 6 Categories of Data</a:t>
            </a:r>
            <a:r>
              <a:rPr lang="en-US" sz="1400" dirty="0"/>
              <a:t> </a:t>
            </a:r>
          </a:p>
          <a:p>
            <a:pPr marL="12700" marR="5080"/>
            <a:r>
              <a:rPr lang="en-US" sz="1400" dirty="0">
                <a:hlinkClick r:id="rId10"/>
              </a:rPr>
              <a:t>DB Types </a:t>
            </a:r>
            <a:endParaRPr lang="en-US" sz="1400" dirty="0"/>
          </a:p>
          <a:p>
            <a:pPr marL="12700" marR="5080"/>
            <a:r>
              <a:rPr lang="en-IN" sz="1500" kern="0" spc="-220" dirty="0">
                <a:solidFill>
                  <a:schemeClr val="accent6"/>
                </a:solidFill>
              </a:rPr>
              <a:t>Also , can refer Data (Engineering) slides in the “Software Architecture and Patterns “ Training Session Slides</a:t>
            </a:r>
          </a:p>
          <a:p>
            <a:pPr marL="12700" marR="5080"/>
            <a:endParaRPr lang="en-US" sz="15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23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DA7B6-0525-350B-971A-4A0D94A6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137F69-DC06-B706-3A41-08EC8CB98FC7}"/>
              </a:ext>
            </a:extLst>
          </p:cNvPr>
          <p:cNvSpPr txBox="1">
            <a:spLocks/>
          </p:cNvSpPr>
          <p:nvPr/>
        </p:nvSpPr>
        <p:spPr>
          <a:xfrm>
            <a:off x="0" y="4525595"/>
            <a:ext cx="8624937" cy="261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endParaRPr lang="en-US" sz="800" dirty="0"/>
          </a:p>
          <a:p>
            <a:pPr marL="12700" marR="5080"/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CBE4C-7B12-67C9-B864-EB9CA43E267E}"/>
              </a:ext>
            </a:extLst>
          </p:cNvPr>
          <p:cNvSpPr txBox="1"/>
          <p:nvPr/>
        </p:nvSpPr>
        <p:spPr>
          <a:xfrm>
            <a:off x="0" y="1231642"/>
            <a:ext cx="8991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For a somewhat detailed account of most of the </a:t>
            </a:r>
            <a:r>
              <a:rPr lang="en-US" sz="1500" b="1" kern="0" spc="-220" dirty="0" err="1">
                <a:solidFill>
                  <a:schemeClr val="accent6"/>
                </a:solidFill>
                <a:latin typeface="Lucida Sans"/>
                <a:ea typeface="+mj-ea"/>
              </a:rPr>
              <a:t>optimisation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 techniques used(for parameters/hyper-parameters), refer  </a:t>
            </a:r>
            <a:r>
              <a:rPr lang="en-US" sz="1600" dirty="0">
                <a:hlinkClick r:id="rId2"/>
              </a:rPr>
              <a:t>ML Optimization Methods and Techniques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. A related topic is ML Model Convergence &amp; for that refer </a:t>
            </a:r>
            <a:r>
              <a:rPr lang="en-US" sz="1600" dirty="0">
                <a:hlinkClick r:id="rId3"/>
              </a:rPr>
              <a:t>A Gentle Introduction to Premature Convergence</a:t>
            </a:r>
            <a:r>
              <a:rPr lang="en-US" sz="1600" dirty="0"/>
              <a:t>.</a:t>
            </a:r>
          </a:p>
          <a:p>
            <a:pPr algn="l">
              <a:buNone/>
            </a:pP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For more in-depth details on Hyperparameter Tuning, refer </a:t>
            </a:r>
            <a:r>
              <a:rPr lang="en-IN" sz="1600" dirty="0">
                <a:hlinkClick r:id="rId4"/>
              </a:rPr>
              <a:t>Hyperparameter-Tuning-with-Python</a:t>
            </a:r>
            <a:endParaRPr lang="en-IN" sz="1600" dirty="0"/>
          </a:p>
          <a:p>
            <a:pPr algn="l">
              <a:buNone/>
            </a:pPr>
            <a:endParaRPr lang="en-IN" sz="1600" dirty="0"/>
          </a:p>
          <a:p>
            <a:pPr algn="l">
              <a:buNone/>
            </a:pPr>
            <a:r>
              <a:rPr lang="en-US" sz="1500" b="1" kern="0" spc="-220" dirty="0">
                <a:solidFill>
                  <a:schemeClr val="accent2"/>
                </a:solidFill>
                <a:latin typeface="Lucida Sans"/>
                <a:ea typeface="+mj-ea"/>
              </a:rPr>
              <a:t>Prediction</a:t>
            </a:r>
            <a:r>
              <a:rPr lang="en-US" sz="1500" b="1" kern="0" spc="-220" dirty="0">
                <a:solidFill>
                  <a:schemeClr val="accent6"/>
                </a:solidFill>
                <a:latin typeface="Lucida Sans"/>
                <a:ea typeface="+mj-ea"/>
              </a:rPr>
              <a:t> - if we are satisfied with the evaluation metrics then predict the outcome on your test(&amp; actual) data.</a:t>
            </a:r>
          </a:p>
          <a:p>
            <a:pPr algn="l"/>
            <a:endParaRPr lang="en-US" sz="1500" b="1" kern="0" spc="-220" dirty="0">
              <a:solidFill>
                <a:schemeClr val="accent6"/>
              </a:solidFill>
              <a:latin typeface="Lucida Sans"/>
              <a:ea typeface="+mj-ea"/>
            </a:endParaRPr>
          </a:p>
          <a:p>
            <a:pPr marL="12700" marR="5080"/>
            <a:r>
              <a:rPr lang="en-US" sz="1500" b="1" kern="0" spc="-220" dirty="0">
                <a:solidFill>
                  <a:schemeClr val="accent2"/>
                </a:solidFill>
                <a:latin typeface="Lucida Sans"/>
                <a:ea typeface="+mj-e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Further Exploration - </a:t>
            </a:r>
          </a:p>
          <a:p>
            <a:pPr marL="12700" marR="5080"/>
            <a:r>
              <a:rPr lang="en-US" sz="1600" dirty="0">
                <a:hlinkClick r:id="rId5"/>
              </a:rPr>
              <a:t>Steps in Machine Learning: A Comprehensive Guide</a:t>
            </a:r>
            <a:endParaRPr lang="en-US" sz="1600" dirty="0"/>
          </a:p>
          <a:p>
            <a:pPr marL="12700" marR="5080"/>
            <a:r>
              <a:rPr lang="en-US" sz="1600" dirty="0">
                <a:hlinkClick r:id="rId6"/>
              </a:rPr>
              <a:t>4 Stages of the Machine Learning (ML) Modeling Cycle</a:t>
            </a:r>
            <a:endParaRPr lang="en-US" sz="1600" dirty="0"/>
          </a:p>
          <a:p>
            <a:pPr marL="12700" marR="5080"/>
            <a:r>
              <a:rPr lang="en-US" sz="1600" dirty="0">
                <a:hlinkClick r:id="rId7"/>
              </a:rPr>
              <a:t>About-loss-and-loss-functions</a:t>
            </a:r>
            <a:endParaRPr lang="en-US" sz="1600" dirty="0"/>
          </a:p>
          <a:p>
            <a:pPr marL="12700" marR="5080"/>
            <a:r>
              <a:rPr lang="en-US" sz="1600" dirty="0">
                <a:hlinkClick r:id="rId8"/>
              </a:rPr>
              <a:t>The-Little-Book-of-ML-Metrics</a:t>
            </a:r>
            <a:r>
              <a:rPr lang="en-US" sz="16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marL="12700" marR="5080"/>
            <a:r>
              <a:rPr lang="en-US" sz="1600" dirty="0">
                <a:hlinkClick r:id="rId9"/>
              </a:rPr>
              <a:t>Calibration of Machine Learning Models</a:t>
            </a:r>
            <a:endParaRPr lang="en-US" sz="1600" dirty="0"/>
          </a:p>
          <a:p>
            <a:pPr marL="12700" marR="5080"/>
            <a:r>
              <a:rPr lang="en-US" sz="1600" dirty="0">
                <a:hlinkClick r:id="rId10"/>
              </a:rPr>
              <a:t>How to select a machine learning algorithm - Azure Machine Learning | Microsoft Learn</a:t>
            </a:r>
            <a:endParaRPr lang="en-US" sz="1600" dirty="0"/>
          </a:p>
          <a:p>
            <a:pPr marL="12700" marR="5080"/>
            <a:r>
              <a:rPr lang="en-US" sz="1600" dirty="0">
                <a:hlinkClick r:id="rId11"/>
              </a:rPr>
              <a:t>Machine Learning Algorithm Cheat Sheet</a:t>
            </a:r>
            <a:endParaRPr lang="en-US" sz="1600" dirty="0"/>
          </a:p>
          <a:p>
            <a:pPr marL="12700" marR="5080"/>
            <a:r>
              <a:rPr lang="en-US" sz="1600" dirty="0">
                <a:hlinkClick r:id="rId12"/>
              </a:rPr>
              <a:t>Hands-On-Simulation-Modeling-with-Python</a:t>
            </a:r>
            <a:endParaRPr lang="en-US" sz="1600" dirty="0"/>
          </a:p>
          <a:p>
            <a:pPr marL="12700" marR="5080"/>
            <a:r>
              <a:rPr lang="en-US" sz="1600" dirty="0" err="1">
                <a:hlinkClick r:id="rId13"/>
              </a:rPr>
              <a:t>PracticalSimulations</a:t>
            </a:r>
            <a:endParaRPr lang="en-US" sz="1600" dirty="0"/>
          </a:p>
          <a:p>
            <a:pPr marL="12700" marR="5080"/>
            <a:r>
              <a:rPr lang="en-US" sz="1600" dirty="0">
                <a:hlinkClick r:id="rId14"/>
              </a:rPr>
              <a:t>Instance-based vs Model-based Learning</a:t>
            </a:r>
            <a:endParaRPr lang="en-US" sz="1600" dirty="0"/>
          </a:p>
          <a:p>
            <a:pPr algn="l"/>
            <a:endParaRPr lang="en-US" sz="1500" b="1" kern="0" spc="-220" dirty="0">
              <a:solidFill>
                <a:schemeClr val="accent6"/>
              </a:solidFill>
              <a:latin typeface="Lucida Sans"/>
              <a:ea typeface="+mj-ea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BA821EA-C82A-E3D7-E1FE-F20AC3B8B54C}"/>
              </a:ext>
            </a:extLst>
          </p:cNvPr>
          <p:cNvSpPr/>
          <p:nvPr/>
        </p:nvSpPr>
        <p:spPr>
          <a:xfrm>
            <a:off x="1661159" y="1181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9EEDA4C-FD98-9937-51E5-2D9CDEA2F82C}"/>
              </a:ext>
            </a:extLst>
          </p:cNvPr>
          <p:cNvSpPr/>
          <p:nvPr/>
        </p:nvSpPr>
        <p:spPr>
          <a:xfrm>
            <a:off x="1661159" y="986073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972965D-E137-76A3-F871-F7E7AE315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700573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2683558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5D3BA-2368-3E2A-AD9D-35A3E9FF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A8758A2-ED45-9781-0A93-809EAC90243C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E0F182E-188B-572A-3620-E63F2D5D3882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9B6A787-5A16-63A9-853D-0CDF0344C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47236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71277299-B981-F778-3245-6D10F249A641}"/>
              </a:ext>
            </a:extLst>
          </p:cNvPr>
          <p:cNvSpPr txBox="1">
            <a:spLocks/>
          </p:cNvSpPr>
          <p:nvPr/>
        </p:nvSpPr>
        <p:spPr>
          <a:xfrm>
            <a:off x="303346" y="4958715"/>
            <a:ext cx="8624937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Ensemble Methods in Machine Learning - </a:t>
            </a:r>
            <a:r>
              <a:rPr lang="en-US" sz="1000" dirty="0" err="1">
                <a:hlinkClick r:id="rId7"/>
              </a:rPr>
              <a:t>Prwatech</a:t>
            </a:r>
            <a:endParaRPr lang="en-US" sz="1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US" sz="1000" dirty="0">
                <a:hlinkClick r:id="rId8"/>
              </a:rPr>
              <a:t>Ensemble Learning Algorithms </a:t>
            </a:r>
            <a:r>
              <a:rPr lang="en-US" sz="1000" dirty="0" err="1">
                <a:hlinkClick r:id="rId8"/>
              </a:rPr>
              <a:t>Cheatsheet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ensemble-methods-notebooks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0"/>
              </a:rPr>
              <a:t>Ensemble-Machine-Learning-Cookbook</a:t>
            </a:r>
            <a:endParaRPr lang="en-US" sz="1000" dirty="0"/>
          </a:p>
          <a:p>
            <a:pPr marL="12700" marR="5080"/>
            <a:r>
              <a:rPr lang="en-US" sz="1000" dirty="0">
                <a:hlinkClick r:id="rId11"/>
              </a:rPr>
              <a:t>Hands-On-Ensemble-Learning-with-Python</a:t>
            </a:r>
            <a:endParaRPr lang="en-US" sz="1400" kern="0" spc="-80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Ensemble Methods in Machine Learning - Prwatech">
            <a:extLst>
              <a:ext uri="{FF2B5EF4-FFF2-40B4-BE49-F238E27FC236}">
                <a16:creationId xmlns:a16="http://schemas.microsoft.com/office/drawing/2014/main" id="{6B6A9D29-71CD-CED3-E8C9-527019874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" y="1294767"/>
            <a:ext cx="9220200" cy="353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06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6149-3653-30DF-87EE-0DCA4E55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7190E4C-8CBF-9115-29F9-6DD372A7B446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84F7E8-2E70-CDF1-3F93-7257F76B92DF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49505C7-7551-1E98-BF17-39031D4D0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23534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D4D17E78-206E-1B7C-8101-F408A588BDB5}"/>
              </a:ext>
            </a:extLst>
          </p:cNvPr>
          <p:cNvSpPr txBox="1">
            <a:spLocks/>
          </p:cNvSpPr>
          <p:nvPr/>
        </p:nvSpPr>
        <p:spPr>
          <a:xfrm>
            <a:off x="212857" y="5112603"/>
            <a:ext cx="8624937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Reinforcement Learning, Intuition, and Abductive Reasoning</a:t>
            </a:r>
            <a:endParaRPr lang="en-US" sz="1400" kern="0" spc="-80" dirty="0">
              <a:solidFill>
                <a:schemeClr val="accent2"/>
              </a:solidFill>
            </a:endParaRPr>
          </a:p>
          <a:p>
            <a:pPr marL="12700" marR="5080"/>
            <a:r>
              <a:rPr lang="en-IN" sz="1000" dirty="0">
                <a:hlinkClick r:id="rId8"/>
              </a:rPr>
              <a:t>Algorithms for Decision Making</a:t>
            </a:r>
            <a:endParaRPr lang="en-IN" sz="1000" dirty="0"/>
          </a:p>
          <a:p>
            <a:pPr marL="12700" marR="5080"/>
            <a:r>
              <a:rPr lang="en-IN" sz="1000" dirty="0">
                <a:hlinkClick r:id="rId9"/>
              </a:rPr>
              <a:t>Some Good RL Resources </a:t>
            </a:r>
            <a:r>
              <a:rPr lang="en-IN" sz="1000" dirty="0">
                <a:hlinkClick r:id="rId10"/>
              </a:rPr>
              <a:t>–</a:t>
            </a:r>
            <a:r>
              <a:rPr lang="en-IN" sz="1000" dirty="0">
                <a:hlinkClick r:id="rId9"/>
              </a:rPr>
              <a:t> I</a:t>
            </a:r>
            <a:endParaRPr lang="en-IN" sz="1000" dirty="0"/>
          </a:p>
          <a:p>
            <a:pPr marL="12700" marR="5080"/>
            <a:r>
              <a:rPr lang="en-IN" sz="1000" dirty="0">
                <a:hlinkClick r:id="rId10"/>
              </a:rPr>
              <a:t>Some Good RL Resources - II</a:t>
            </a:r>
            <a:endParaRPr lang="en-US" sz="1000" kern="0" spc="-80" dirty="0">
              <a:solidFill>
                <a:schemeClr val="accent2"/>
              </a:solidFill>
            </a:endParaRPr>
          </a:p>
        </p:txBody>
      </p:sp>
      <p:pic>
        <p:nvPicPr>
          <p:cNvPr id="2050" name="Picture 2" descr="What is Reinforcement Learning?. What is Reinforcement Learning ...">
            <a:extLst>
              <a:ext uri="{FF2B5EF4-FFF2-40B4-BE49-F238E27FC236}">
                <a16:creationId xmlns:a16="http://schemas.microsoft.com/office/drawing/2014/main" id="{AA7AE049-FF4F-1EB8-F677-B1DE692A3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376365"/>
            <a:ext cx="8915398" cy="373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969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63828-9CB9-1A25-5351-BBD5B715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CCD8E8D-D668-8685-B984-E6077AFF6E5B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A03D72B-0948-3F37-2C0B-E5F940D10C5B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C0C4BC-498E-25A7-8306-4201FBD57E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393180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68E48736-1F57-20DD-D72A-77A3FD68ECDA}"/>
              </a:ext>
            </a:extLst>
          </p:cNvPr>
          <p:cNvSpPr txBox="1">
            <a:spLocks/>
          </p:cNvSpPr>
          <p:nvPr/>
        </p:nvSpPr>
        <p:spPr>
          <a:xfrm>
            <a:off x="212857" y="5218093"/>
            <a:ext cx="8624937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4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 err="1">
                <a:hlinkClick r:id="rId7"/>
              </a:rPr>
              <a:t>AutoML</a:t>
            </a:r>
            <a:r>
              <a:rPr lang="en-US" sz="1200" dirty="0">
                <a:hlinkClick r:id="rId7"/>
              </a:rPr>
              <a:t>: Components, techniques, working, tools, platforms and use cases</a:t>
            </a:r>
            <a:endParaRPr lang="en-US" sz="1200" dirty="0"/>
          </a:p>
          <a:p>
            <a:pPr marL="12700" marR="5080"/>
            <a:r>
              <a:rPr lang="en-US" sz="1200" dirty="0">
                <a:hlinkClick r:id="rId8"/>
              </a:rPr>
              <a:t>Awesome-</a:t>
            </a:r>
            <a:r>
              <a:rPr lang="en-US" sz="1200" dirty="0" err="1">
                <a:hlinkClick r:id="rId8"/>
              </a:rPr>
              <a:t>AutoML</a:t>
            </a:r>
            <a:endParaRPr lang="en-US" sz="1200" dirty="0"/>
          </a:p>
          <a:p>
            <a:pPr marL="12700" marR="5080"/>
            <a:r>
              <a:rPr lang="en-US" sz="1200" dirty="0">
                <a:hlinkClick r:id="rId9"/>
              </a:rPr>
              <a:t>Awesome-</a:t>
            </a:r>
            <a:r>
              <a:rPr lang="en-US" sz="1200" dirty="0" err="1">
                <a:hlinkClick r:id="rId9"/>
              </a:rPr>
              <a:t>AutoML</a:t>
            </a:r>
            <a:r>
              <a:rPr lang="en-US" sz="1200" dirty="0">
                <a:hlinkClick r:id="rId9"/>
              </a:rPr>
              <a:t>-Books</a:t>
            </a:r>
            <a:endParaRPr lang="en-US" sz="1200" dirty="0"/>
          </a:p>
          <a:p>
            <a:pPr marL="12700" marR="5080"/>
            <a:endParaRPr lang="en-US" sz="1200" kern="0" spc="-80" dirty="0">
              <a:solidFill>
                <a:schemeClr val="accent2"/>
              </a:solidFill>
            </a:endParaRPr>
          </a:p>
        </p:txBody>
      </p:sp>
      <p:pic>
        <p:nvPicPr>
          <p:cNvPr id="3074" name="Picture 2" descr="AutoML">
            <a:extLst>
              <a:ext uri="{FF2B5EF4-FFF2-40B4-BE49-F238E27FC236}">
                <a16:creationId xmlns:a16="http://schemas.microsoft.com/office/drawing/2014/main" id="{929CB901-7E25-E88B-AB4E-3F0AF2D7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5"/>
            <a:ext cx="9144000" cy="388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71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5FC6-F2A5-EEB7-2297-1AC39E7A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A3DD6D9-EC05-B219-1C90-BF056A24B15B}"/>
              </a:ext>
            </a:extLst>
          </p:cNvPr>
          <p:cNvSpPr/>
          <p:nvPr/>
        </p:nvSpPr>
        <p:spPr>
          <a:xfrm>
            <a:off x="1756803" y="8007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AA337F-47AF-35BA-986F-BFCC92145923}"/>
              </a:ext>
            </a:extLst>
          </p:cNvPr>
          <p:cNvSpPr/>
          <p:nvPr/>
        </p:nvSpPr>
        <p:spPr>
          <a:xfrm>
            <a:off x="1756803" y="648336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9E9BD0C-11AA-1C30-7ADF-1E646E84B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084654"/>
              </p:ext>
            </p:extLst>
          </p:nvPr>
        </p:nvGraphicFramePr>
        <p:xfrm>
          <a:off x="54356" y="-77562"/>
          <a:ext cx="8915397" cy="682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1BFF8E25-8520-5E3D-A33E-2A5DE04CC0CE}"/>
              </a:ext>
            </a:extLst>
          </p:cNvPr>
          <p:cNvSpPr txBox="1">
            <a:spLocks/>
          </p:cNvSpPr>
          <p:nvPr/>
        </p:nvSpPr>
        <p:spPr>
          <a:xfrm>
            <a:off x="228600" y="762000"/>
            <a:ext cx="8624937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400" kern="0" spc="-80" dirty="0">
                <a:solidFill>
                  <a:schemeClr val="accent2"/>
                </a:solidFill>
              </a:rPr>
              <a:t> </a:t>
            </a:r>
          </a:p>
          <a:p>
            <a:pPr marL="12700" marR="5080"/>
            <a:r>
              <a:rPr lang="en-US" sz="2400" kern="0" spc="-8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F9D1271C-9B95-31E8-A518-07AED34227B7}"/>
              </a:ext>
            </a:extLst>
          </p:cNvPr>
          <p:cNvSpPr txBox="1">
            <a:spLocks/>
          </p:cNvSpPr>
          <p:nvPr/>
        </p:nvSpPr>
        <p:spPr>
          <a:xfrm>
            <a:off x="138063" y="5023247"/>
            <a:ext cx="862493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600" kern="0" spc="-80" dirty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E3BE2816-6116-B94D-5D9B-791A0A6B0289}"/>
              </a:ext>
            </a:extLst>
          </p:cNvPr>
          <p:cNvSpPr txBox="1">
            <a:spLocks/>
          </p:cNvSpPr>
          <p:nvPr/>
        </p:nvSpPr>
        <p:spPr>
          <a:xfrm>
            <a:off x="69598" y="2869895"/>
            <a:ext cx="8624937" cy="3125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Feature Flags(based frameworks) can be useful for A/B Testing.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Exploration-</a:t>
            </a:r>
          </a:p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  </a:t>
            </a:r>
            <a:r>
              <a:rPr lang="en-US" sz="930" dirty="0">
                <a:hlinkClick r:id="rId7"/>
              </a:rPr>
              <a:t>Experiment-Driven Development In A Nutshell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IN" sz="930" dirty="0">
                <a:hlinkClick r:id="rId8"/>
              </a:rPr>
              <a:t>Experimentation-driven development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9"/>
              </a:rPr>
              <a:t>Experiment 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0"/>
              </a:rPr>
              <a:t>How to apply hypothesis-driven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1"/>
              </a:rPr>
              <a:t>Data-driven hypothesis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2"/>
              </a:rPr>
              <a:t>Micro-Experiments and Experiment Driven Development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3"/>
              </a:rPr>
              <a:t>A/B Testing Simplified: Steps to Data-Driven Decisions</a:t>
            </a:r>
            <a:endParaRPr lang="en-US" sz="930" dirty="0"/>
          </a:p>
          <a:p>
            <a:pPr marL="12700" marR="5080"/>
            <a:r>
              <a:rPr lang="en-US" sz="930" dirty="0"/>
              <a:t>  </a:t>
            </a:r>
            <a:r>
              <a:rPr lang="en-IN" sz="930" dirty="0">
                <a:hlinkClick r:id="rId14"/>
              </a:rPr>
              <a:t>A/B testing - Wikipedia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</a:t>
            </a:r>
            <a:r>
              <a:rPr lang="en-US" sz="930" dirty="0">
                <a:hlinkClick r:id="rId15"/>
              </a:rPr>
              <a:t>15 Math Concepts Every Data Scientist Should Know</a:t>
            </a:r>
            <a:r>
              <a:rPr lang="en-US" sz="930" dirty="0"/>
              <a:t> </a:t>
            </a:r>
            <a:r>
              <a:rPr lang="en-US" sz="930" kern="0" spc="-80" dirty="0">
                <a:solidFill>
                  <a:schemeClr val="accent6"/>
                </a:solidFill>
              </a:rPr>
              <a:t>(Check especially Chapters 2 &amp; 7 for A/B Testing)</a:t>
            </a:r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</a:t>
            </a:r>
            <a:r>
              <a:rPr lang="en-US" sz="930" dirty="0">
                <a:hlinkClick r:id="rId16"/>
              </a:rPr>
              <a:t>A/B Testing Statistics: An Intuitive Guide For Non-Mathematicians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</a:t>
            </a:r>
            <a:r>
              <a:rPr lang="en-IN" sz="930" dirty="0">
                <a:hlinkClick r:id="rId17"/>
              </a:rPr>
              <a:t>A/B Testing: A Complete Guide to Statistical Testing 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18"/>
              </a:rPr>
              <a:t>A/B Testing Statistics Made Simple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19"/>
              </a:rPr>
              <a:t>Statistical Significance in A/B Testing </a:t>
            </a:r>
            <a:endParaRPr lang="en-US" sz="930" kern="0" spc="-80" dirty="0">
              <a:solidFill>
                <a:schemeClr val="accent6"/>
              </a:solidFill>
            </a:endParaRPr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 </a:t>
            </a:r>
            <a:r>
              <a:rPr lang="en-IN" sz="930" dirty="0">
                <a:hlinkClick r:id="rId20"/>
              </a:rPr>
              <a:t>A-B-Testing</a:t>
            </a:r>
            <a:endParaRPr lang="en-IN" sz="930" dirty="0"/>
          </a:p>
          <a:p>
            <a:pPr marL="12700" marR="5080"/>
            <a:r>
              <a:rPr lang="en-IN" sz="930" kern="0" spc="-80" dirty="0">
                <a:solidFill>
                  <a:schemeClr val="accent6"/>
                </a:solidFill>
              </a:rPr>
              <a:t>    </a:t>
            </a:r>
            <a:r>
              <a:rPr lang="en-IN" sz="930" dirty="0">
                <a:hlinkClick r:id="rId21"/>
              </a:rPr>
              <a:t>The ultimate guide to A/B testing</a:t>
            </a:r>
            <a:endParaRPr lang="en-IN" sz="930" dirty="0"/>
          </a:p>
          <a:p>
            <a:pPr marL="12700" marR="5080"/>
            <a:r>
              <a:rPr lang="en-US" sz="930" kern="0" spc="-80" dirty="0">
                <a:solidFill>
                  <a:schemeClr val="accent6"/>
                </a:solidFill>
              </a:rPr>
              <a:t>    </a:t>
            </a:r>
            <a:r>
              <a:rPr lang="en-US" sz="930" dirty="0">
                <a:hlinkClick r:id="rId22"/>
              </a:rPr>
              <a:t>Experimentation for Engineers: From A/B Testing to Bayesian Optimization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 </a:t>
            </a:r>
            <a:r>
              <a:rPr lang="en-US" sz="930" dirty="0">
                <a:hlinkClick r:id="rId23"/>
              </a:rPr>
              <a:t>A Summary of Udacity A/B Testing Course</a:t>
            </a:r>
            <a:endParaRPr lang="en-US" sz="930" dirty="0"/>
          </a:p>
          <a:p>
            <a:pPr marL="12700" marR="5080"/>
            <a:r>
              <a:rPr lang="en-US" sz="930" kern="0" spc="-80" dirty="0">
                <a:solidFill>
                  <a:schemeClr val="accent2"/>
                </a:solidFill>
              </a:rPr>
              <a:t>    </a:t>
            </a:r>
            <a:r>
              <a:rPr lang="en-US" sz="930" dirty="0">
                <a:hlinkClick r:id="rId24"/>
              </a:rPr>
              <a:t>Experiment-Driven Development: A/B Testing and Beyond with AI</a:t>
            </a:r>
            <a:endParaRPr lang="en-US" sz="930" kern="0" spc="-80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BAA89-BD7B-9C10-C2AD-C9AA22B6599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9697" y="957650"/>
            <a:ext cx="8915398" cy="18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6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5061-880A-7812-F861-09535042B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775AE90-4F7C-8AD0-1B0F-530129748483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F7569A-B267-0AB6-189D-86ACA08CC75F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1CA98FC-8DA9-ABF4-5430-0007F0F2D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783919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EA3D4F0F-5716-D565-E45A-32E57AA92CC6}"/>
              </a:ext>
            </a:extLst>
          </p:cNvPr>
          <p:cNvSpPr txBox="1">
            <a:spLocks/>
          </p:cNvSpPr>
          <p:nvPr/>
        </p:nvSpPr>
        <p:spPr>
          <a:xfrm>
            <a:off x="259531" y="1306392"/>
            <a:ext cx="8624937" cy="4308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dirty="0">
                <a:hlinkClick r:id="rId7"/>
              </a:rPr>
              <a:t>Practical Machine Learning with Python</a:t>
            </a:r>
            <a:endParaRPr lang="en-US" sz="1000" dirty="0"/>
          </a:p>
          <a:p>
            <a:pPr marL="12700" marR="5080"/>
            <a:r>
              <a:rPr lang="en-US" sz="1000" dirty="0">
                <a:hlinkClick r:id="rId8"/>
              </a:rPr>
              <a:t>Artificial Intelligence: A Modern Approach, 4th US ed.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Hands-On Machine Learning with Scikit-Learn, </a:t>
            </a:r>
            <a:r>
              <a:rPr lang="en-US" sz="1000" dirty="0" err="1">
                <a:hlinkClick r:id="rId9"/>
              </a:rPr>
              <a:t>Keras</a:t>
            </a:r>
            <a:r>
              <a:rPr lang="en-US" sz="1000" dirty="0">
                <a:hlinkClick r:id="rId9"/>
              </a:rPr>
              <a:t>, and TensorFlow: Concepts, Tools, and Techniques</a:t>
            </a:r>
            <a:endParaRPr lang="en-US" sz="1000" dirty="0"/>
          </a:p>
          <a:p>
            <a:pPr marL="12700" marR="5080"/>
            <a:r>
              <a:rPr lang="en-IN" sz="1000" dirty="0">
                <a:hlinkClick r:id="rId10"/>
              </a:rPr>
              <a:t>Trevor Hastie’s Books </a:t>
            </a:r>
            <a:endParaRPr lang="en-IN" sz="1000" dirty="0"/>
          </a:p>
          <a:p>
            <a:pPr marL="12700" marR="5080"/>
            <a:r>
              <a:rPr lang="en-US" sz="1000" dirty="0" err="1">
                <a:hlinkClick r:id="rId11"/>
              </a:rPr>
              <a:t>valeman</a:t>
            </a:r>
            <a:r>
              <a:rPr lang="en-US" sz="1000" dirty="0">
                <a:hlinkClick r:id="rId11"/>
              </a:rPr>
              <a:t>/awesome-conformal-prediction</a:t>
            </a:r>
            <a:endParaRPr lang="en-US" sz="1000" dirty="0"/>
          </a:p>
          <a:p>
            <a:pPr marL="12700" marR="5080"/>
            <a:r>
              <a:rPr lang="en-IN" sz="1000" dirty="0">
                <a:hlinkClick r:id="rId12"/>
              </a:rPr>
              <a:t>Speech and Language Processing</a:t>
            </a:r>
            <a:endParaRPr lang="en-IN" sz="1000" dirty="0"/>
          </a:p>
          <a:p>
            <a:pPr marL="12700" marR="5080"/>
            <a:r>
              <a:rPr lang="en-US" sz="1000" dirty="0">
                <a:hlinkClick r:id="rId13"/>
              </a:rPr>
              <a:t>Representation Learning for Natural Language Processing</a:t>
            </a:r>
            <a:endParaRPr lang="en-US" sz="1000" dirty="0"/>
          </a:p>
          <a:p>
            <a:pPr marL="12700" marR="5080"/>
            <a:r>
              <a:rPr lang="en-US" sz="1000" dirty="0">
                <a:hlinkClick r:id="rId14"/>
              </a:rPr>
              <a:t>Transfer Learning vs Fine Tuning LLMs: Differences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5"/>
              </a:rPr>
              <a:t>awesome-</a:t>
            </a:r>
            <a:r>
              <a:rPr lang="en-US" sz="1000" dirty="0" err="1">
                <a:hlinkClick r:id="rId15"/>
              </a:rPr>
              <a:t>llm</a:t>
            </a:r>
            <a:r>
              <a:rPr lang="en-US" sz="1000" dirty="0">
                <a:hlinkClick r:id="rId15"/>
              </a:rPr>
              <a:t>-books</a:t>
            </a:r>
            <a:endParaRPr lang="en-US" sz="1000" dirty="0"/>
          </a:p>
          <a:p>
            <a:pPr marL="12700" marR="5080"/>
            <a:r>
              <a:rPr lang="en-US" sz="1000" dirty="0">
                <a:hlinkClick r:id="rId16"/>
              </a:rPr>
              <a:t>awesome-vector-database</a:t>
            </a:r>
            <a:endParaRPr lang="en-US" sz="1000" dirty="0"/>
          </a:p>
          <a:p>
            <a:pPr marL="12700" marR="5080"/>
            <a:r>
              <a:rPr lang="en-US" sz="1000" dirty="0">
                <a:hlinkClick r:id="rId17"/>
              </a:rPr>
              <a:t>awesome-graph-universe</a:t>
            </a:r>
            <a:endParaRPr lang="en-US" sz="1000" dirty="0"/>
          </a:p>
          <a:p>
            <a:pPr marL="12700" marR="5080"/>
            <a:r>
              <a:rPr lang="en-US" sz="1000" dirty="0">
                <a:hlinkClick r:id="rId18"/>
              </a:rPr>
              <a:t>Computer Vision and Deep Learning Courses - CVDL Master</a:t>
            </a:r>
            <a:endParaRPr lang="en-US" sz="1000" dirty="0"/>
          </a:p>
          <a:p>
            <a:pPr marL="12700" marR="5080"/>
            <a:r>
              <a:rPr lang="en-IN" sz="1000" dirty="0">
                <a:hlinkClick r:id="rId19"/>
              </a:rPr>
              <a:t>Generative models vs Discriminative models for Deep Learning.</a:t>
            </a:r>
            <a:endParaRPr lang="en-IN" sz="1000" dirty="0"/>
          </a:p>
          <a:p>
            <a:pPr marL="12700" marR="5080"/>
            <a:r>
              <a:rPr lang="en-US" sz="1000" dirty="0">
                <a:hlinkClick r:id="rId20"/>
              </a:rPr>
              <a:t>Decoding Generative and Discriminative Models</a:t>
            </a:r>
            <a:endParaRPr lang="en-US" sz="1000" dirty="0"/>
          </a:p>
          <a:p>
            <a:pPr marL="12700" marR="5080"/>
            <a:r>
              <a:rPr lang="en-US" sz="1000" dirty="0">
                <a:hlinkClick r:id="rId21"/>
              </a:rPr>
              <a:t>Generative Deep Learning: Teaching Machines To Paint, Write, Compose, and Play</a:t>
            </a:r>
            <a:endParaRPr lang="en-US" sz="1000" dirty="0"/>
          </a:p>
          <a:p>
            <a:pPr marL="12700" marR="5080"/>
            <a:r>
              <a:rPr lang="en-US" sz="1000" dirty="0">
                <a:hlinkClick r:id="rId22"/>
              </a:rPr>
              <a:t>The Theory and Practice of Enterprise AI</a:t>
            </a:r>
            <a:endParaRPr lang="en-US" sz="1000" dirty="0"/>
          </a:p>
          <a:p>
            <a:pPr marL="12700" marR="5080"/>
            <a:r>
              <a:rPr lang="en-IN" sz="1000" dirty="0">
                <a:hlinkClick r:id="rId23"/>
              </a:rPr>
              <a:t>Agentic Artificial Intelligence</a:t>
            </a:r>
            <a:endParaRPr lang="en-IN" sz="1000" dirty="0"/>
          </a:p>
          <a:p>
            <a:pPr marL="12700" marR="5080"/>
            <a:r>
              <a:rPr lang="en-US" sz="1000" dirty="0">
                <a:hlinkClick r:id="rId24"/>
              </a:rPr>
              <a:t>Compendium-of-free-ML-reading-resources</a:t>
            </a:r>
            <a:endParaRPr lang="en-US" sz="1000" dirty="0"/>
          </a:p>
          <a:p>
            <a:pPr marL="12700" marR="5080"/>
            <a:r>
              <a:rPr lang="en-IN" sz="1000" dirty="0">
                <a:hlinkClick r:id="rId25"/>
              </a:rPr>
              <a:t>V7 Blog</a:t>
            </a:r>
            <a:endParaRPr lang="en-IN" sz="1000" dirty="0"/>
          </a:p>
          <a:p>
            <a:pPr marL="12700" marR="5080"/>
            <a:r>
              <a:rPr lang="en-US" sz="1000" dirty="0">
                <a:hlinkClick r:id="rId26"/>
              </a:rPr>
              <a:t>Machine Learning in Plain English – Medium</a:t>
            </a:r>
            <a:endParaRPr lang="en-IN" sz="1000" dirty="0"/>
          </a:p>
          <a:p>
            <a:pPr marL="12700" marR="5080"/>
            <a:r>
              <a:rPr lang="en-US" sz="1000" dirty="0">
                <a:hlinkClick r:id="rId27"/>
              </a:rPr>
              <a:t>Covariance vs. Correlation: Differences to Know</a:t>
            </a:r>
            <a:endParaRPr lang="en-US" sz="1000" dirty="0"/>
          </a:p>
          <a:p>
            <a:pPr marL="12700" marR="5080"/>
            <a:r>
              <a:rPr lang="en-US" sz="1000" dirty="0">
                <a:hlinkClick r:id="rId28"/>
              </a:rPr>
              <a:t>Introduction to the Correlation Matrix</a:t>
            </a:r>
            <a:endParaRPr lang="en-US" sz="1000" dirty="0"/>
          </a:p>
          <a:p>
            <a:pPr marL="12700" marR="5080"/>
            <a:r>
              <a:rPr lang="en-IN" sz="1000" dirty="0">
                <a:hlinkClick r:id="rId29"/>
              </a:rPr>
              <a:t>Analysis of covariance</a:t>
            </a:r>
            <a:endParaRPr lang="en-IN" sz="1000" dirty="0"/>
          </a:p>
          <a:p>
            <a:pPr marL="12700" marR="5080"/>
            <a:r>
              <a:rPr lang="en-IN" sz="1000" dirty="0">
                <a:hlinkClick r:id="rId30"/>
              </a:rPr>
              <a:t>Intuition Behind Kernels in Machine Learning</a:t>
            </a:r>
            <a:endParaRPr lang="en-IN" sz="1000" dirty="0"/>
          </a:p>
          <a:p>
            <a:pPr marL="12700" marR="5080"/>
            <a:r>
              <a:rPr lang="en-US" sz="1000" dirty="0">
                <a:hlinkClick r:id="rId31"/>
              </a:rPr>
              <a:t>What is Classification Threshold</a:t>
            </a:r>
            <a:endParaRPr lang="en-US" sz="1000" dirty="0"/>
          </a:p>
          <a:p>
            <a:pPr marL="12700" marR="5080"/>
            <a:r>
              <a:rPr lang="en-IN" sz="1000" dirty="0">
                <a:hlinkClick r:id="rId32"/>
              </a:rPr>
              <a:t>Ridhima Kumar – Medium</a:t>
            </a:r>
            <a:endParaRPr lang="en-IN" sz="1000" dirty="0"/>
          </a:p>
          <a:p>
            <a:pPr marL="12700" marR="5080"/>
            <a:r>
              <a:rPr lang="en-IN" sz="1000" dirty="0">
                <a:hlinkClick r:id="rId33"/>
              </a:rPr>
              <a:t>Venkat Raman | LinkedIn</a:t>
            </a:r>
            <a:endParaRPr lang="en-IN" sz="1000" dirty="0"/>
          </a:p>
          <a:p>
            <a:pPr marL="12700" marR="5080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1373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590800" y="1670209"/>
            <a:ext cx="373380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lang="en-US" sz="7200" spc="-220" dirty="0">
                <a:solidFill>
                  <a:schemeClr val="accent6"/>
                </a:solidFill>
              </a:rPr>
              <a:t>Thank You</a:t>
            </a:r>
            <a:endParaRPr lang="en-US" sz="7200" spc="-8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0199-C9B0-71EB-2B99-D04CFC7D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EC255B8-9AC1-1383-1835-A59C243D6B9B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B2FAF33-EE46-B094-D738-A13064C0C599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AD00F76-1B33-BEA7-1A1B-6809D0EF5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47819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4" name="Picture 2" descr="Knowledge Representation - Tpoint Tech">
            <a:extLst>
              <a:ext uri="{FF2B5EF4-FFF2-40B4-BE49-F238E27FC236}">
                <a16:creationId xmlns:a16="http://schemas.microsoft.com/office/drawing/2014/main" id="{AEC1E1B1-D960-407B-0408-042855A0B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4"/>
            <a:ext cx="8991599" cy="40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D708713E-7CC1-D688-5873-299834DB0BF9}"/>
              </a:ext>
            </a:extLst>
          </p:cNvPr>
          <p:cNvSpPr txBox="1">
            <a:spLocks/>
          </p:cNvSpPr>
          <p:nvPr/>
        </p:nvSpPr>
        <p:spPr>
          <a:xfrm>
            <a:off x="-1906" y="5002442"/>
            <a:ext cx="862493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200" dirty="0">
                <a:hlinkClick r:id="rId8"/>
              </a:rPr>
              <a:t>Knowledge Based Agent</a:t>
            </a:r>
            <a:endParaRPr lang="en-US" sz="1200" dirty="0"/>
          </a:p>
          <a:p>
            <a:pPr marL="12700" marR="5080"/>
            <a:r>
              <a:rPr lang="en-IN" sz="1200" dirty="0">
                <a:hlinkClick r:id="rId9"/>
              </a:rPr>
              <a:t>A Knowledge Representation </a:t>
            </a:r>
            <a:r>
              <a:rPr lang="en-IN" sz="1200" dirty="0" err="1">
                <a:hlinkClick r:id="rId9"/>
              </a:rPr>
              <a:t>Practionary</a:t>
            </a:r>
            <a:endParaRPr lang="en-IN" sz="1200" dirty="0"/>
          </a:p>
          <a:p>
            <a:pPr marL="12700" marR="5080"/>
            <a:r>
              <a:rPr lang="en-US" sz="1200" dirty="0">
                <a:hlinkClick r:id="rId10"/>
              </a:rPr>
              <a:t>Data types In Machine Learning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2683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2223E-7342-8333-7C2F-FE531167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xplore Types of Data Analysis: Unleash the Power of Information">
            <a:extLst>
              <a:ext uri="{FF2B5EF4-FFF2-40B4-BE49-F238E27FC236}">
                <a16:creationId xmlns:a16="http://schemas.microsoft.com/office/drawing/2014/main" id="{6B7755AD-385C-2FAB-4256-7E34BDF1F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35166"/>
            <a:ext cx="8610600" cy="389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AE96B58-8875-BA9D-A962-8CF2303535F8}"/>
              </a:ext>
            </a:extLst>
          </p:cNvPr>
          <p:cNvSpPr txBox="1">
            <a:spLocks/>
          </p:cNvSpPr>
          <p:nvPr/>
        </p:nvSpPr>
        <p:spPr>
          <a:xfrm>
            <a:off x="290463" y="5143381"/>
            <a:ext cx="8624937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3"/>
              </a:rPr>
              <a:t>8 Types of Data Analysis</a:t>
            </a:r>
            <a:endParaRPr lang="en-US" sz="1400" dirty="0"/>
          </a:p>
          <a:p>
            <a:pPr marL="12700" marR="5080"/>
            <a:r>
              <a:rPr lang="en-US" sz="1400" dirty="0">
                <a:hlinkClick r:id="rId4"/>
              </a:rPr>
              <a:t>What Is Diagnostic Analytics? How It Works and Examples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A72BA00E-52F8-9D19-969E-8BF9F09AB8C8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19B5CBF-3801-FF8E-4AFA-51D6B97FC275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595815F-6C26-CD0D-A8E2-62A96C3738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68076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3771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538A-4822-2101-09E3-B62C33A6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45B97D7-F46A-1976-2162-565137EB80E5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7A6F8CA-6638-1C5A-739D-8A09E047A43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49AF6A1-26C5-6BF4-CDBD-5F0EE80F5E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218627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B5F32E1-C921-4E1D-8C3E-28C89950E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165"/>
            <a:ext cx="9144000" cy="415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2">
            <a:extLst>
              <a:ext uri="{FF2B5EF4-FFF2-40B4-BE49-F238E27FC236}">
                <a16:creationId xmlns:a16="http://schemas.microsoft.com/office/drawing/2014/main" id="{468B08BF-405B-889E-CCA8-7EBB4C04CEDF}"/>
              </a:ext>
            </a:extLst>
          </p:cNvPr>
          <p:cNvSpPr txBox="1">
            <a:spLocks/>
          </p:cNvSpPr>
          <p:nvPr/>
        </p:nvSpPr>
        <p:spPr>
          <a:xfrm>
            <a:off x="228600" y="5358825"/>
            <a:ext cx="8624937" cy="584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</a:t>
            </a:r>
            <a:r>
              <a:rPr lang="en-US" sz="2400" kern="0" spc="-80" dirty="0">
                <a:solidFill>
                  <a:schemeClr val="accent2"/>
                </a:solidFill>
              </a:rPr>
              <a:t>–</a:t>
            </a:r>
          </a:p>
          <a:p>
            <a:pPr marL="12700" marR="5080"/>
            <a:r>
              <a:rPr lang="en-US" sz="1400" dirty="0">
                <a:hlinkClick r:id="rId8"/>
              </a:rPr>
              <a:t>Introduction to CRISP DM Framework for Data Science and Machine Learning</a:t>
            </a:r>
            <a:endParaRPr lang="en-US" sz="24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89565-3856-8532-CA23-2C9AEB691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DD654EB-1E21-8A78-521E-E5BAB3608F05}"/>
              </a:ext>
            </a:extLst>
          </p:cNvPr>
          <p:cNvSpPr/>
          <p:nvPr/>
        </p:nvSpPr>
        <p:spPr>
          <a:xfrm>
            <a:off x="1666239" y="1002962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C57F93-3158-F0BD-11A3-611CEE0D5659}"/>
              </a:ext>
            </a:extLst>
          </p:cNvPr>
          <p:cNvSpPr/>
          <p:nvPr/>
        </p:nvSpPr>
        <p:spPr>
          <a:xfrm>
            <a:off x="1666240" y="83861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04560F-D2C9-B0FE-875C-195A1E144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3248525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7AC6BA85-C397-3B3A-E05D-00C84C2AF070}"/>
              </a:ext>
            </a:extLst>
          </p:cNvPr>
          <p:cNvSpPr txBox="1">
            <a:spLocks/>
          </p:cNvSpPr>
          <p:nvPr/>
        </p:nvSpPr>
        <p:spPr>
          <a:xfrm>
            <a:off x="17370" y="3459142"/>
            <a:ext cx="9015912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0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000" dirty="0">
                <a:hlinkClick r:id="rId7"/>
              </a:rPr>
              <a:t>Data Cleaning In 5 Easy Steps + Examples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8"/>
              </a:rPr>
              <a:t>A Comprehensive Guide to Mastering Exploratory Data Analysis</a:t>
            </a:r>
            <a:endParaRPr lang="en-US" sz="1000" dirty="0"/>
          </a:p>
          <a:p>
            <a:pPr marL="12700" marR="5080"/>
            <a:r>
              <a:rPr lang="en-US" sz="1000" dirty="0">
                <a:hlinkClick r:id="rId9"/>
              </a:rPr>
              <a:t>How to Handle Big-p, Little-n (p &gt;&gt; n) in Machine Learning - MachineLearningMastery.com</a:t>
            </a:r>
            <a:endParaRPr lang="en-US" sz="1000" dirty="0"/>
          </a:p>
          <a:p>
            <a:pPr marL="12700" marR="5080"/>
            <a:r>
              <a:rPr lang="en-US" sz="1000" dirty="0">
                <a:hlinkClick r:id="rId10"/>
              </a:rPr>
              <a:t>Detecting and Treating Outliers | Treating the odd one out!</a:t>
            </a:r>
            <a:endParaRPr lang="en-US" sz="1000" dirty="0"/>
          </a:p>
          <a:p>
            <a:pPr marL="12700" marR="5080"/>
            <a:r>
              <a:rPr lang="en-US" sz="1000" dirty="0">
                <a:hlinkClick r:id="rId11"/>
              </a:rPr>
              <a:t>Data Leakage in Machine Learning - MachineLearningMastery.com</a:t>
            </a:r>
            <a:endParaRPr lang="en-US" sz="1000" dirty="0"/>
          </a:p>
          <a:p>
            <a:pPr marL="12700" marR="5080"/>
            <a:r>
              <a:rPr lang="en-US" sz="1000" dirty="0">
                <a:hlinkClick r:id="rId12"/>
              </a:rPr>
              <a:t>Data Science from Scratch</a:t>
            </a:r>
            <a:endParaRPr lang="en-US" sz="1000" dirty="0"/>
          </a:p>
          <a:p>
            <a:pPr marL="12700" marR="5080"/>
            <a:r>
              <a:rPr lang="en-IN" sz="1000" dirty="0">
                <a:hlinkClick r:id="rId13"/>
              </a:rPr>
              <a:t>Fundamentals of Data Visualization</a:t>
            </a:r>
            <a:endParaRPr lang="en-IN" sz="1000" dirty="0"/>
          </a:p>
          <a:p>
            <a:pPr marL="12700" marR="5080"/>
            <a:r>
              <a:rPr lang="en-US" sz="1000" dirty="0">
                <a:hlinkClick r:id="rId14"/>
              </a:rPr>
              <a:t>What is Feature Engineering? </a:t>
            </a:r>
            <a:endParaRPr lang="en-US" sz="1000" dirty="0"/>
          </a:p>
          <a:p>
            <a:pPr marL="12700" marR="5080"/>
            <a:r>
              <a:rPr lang="en-US" sz="1000" dirty="0">
                <a:hlinkClick r:id="rId15"/>
              </a:rPr>
              <a:t>What is Feature Scaling and Why is it Important?</a:t>
            </a:r>
            <a:r>
              <a:rPr lang="en-US" sz="1000" dirty="0"/>
              <a:t> </a:t>
            </a:r>
          </a:p>
          <a:p>
            <a:pPr marL="12700" marR="5080"/>
            <a:r>
              <a:rPr lang="en-US" sz="1000" dirty="0">
                <a:hlinkClick r:id="rId16"/>
              </a:rPr>
              <a:t>Feature Selection in Machine Learning</a:t>
            </a:r>
            <a:endParaRPr lang="en-US" sz="1000" dirty="0"/>
          </a:p>
          <a:p>
            <a:pPr marL="12700" marR="5080"/>
            <a:r>
              <a:rPr lang="en-IN" sz="1000" dirty="0">
                <a:hlinkClick r:id="rId17"/>
              </a:rPr>
              <a:t>Transfer Entropy for Feature Selection</a:t>
            </a:r>
            <a:endParaRPr lang="en-IN" sz="1000" dirty="0"/>
          </a:p>
          <a:p>
            <a:pPr marL="12700" marR="5080"/>
            <a:r>
              <a:rPr lang="en-IN" sz="1000" dirty="0">
                <a:hlinkClick r:id="rId18"/>
              </a:rPr>
              <a:t>Assumption Selection and Feature Selection</a:t>
            </a:r>
            <a:endParaRPr lang="en-IN" sz="1000" dirty="0"/>
          </a:p>
          <a:p>
            <a:pPr marL="12700" marR="5080"/>
            <a:r>
              <a:rPr lang="en-US" sz="1000" dirty="0">
                <a:hlinkClick r:id="rId19"/>
              </a:rPr>
              <a:t>Categorical data: Feature crosses</a:t>
            </a:r>
            <a:endParaRPr lang="en-US" sz="1000" dirty="0"/>
          </a:p>
          <a:p>
            <a:pPr marL="12700" marR="5080"/>
            <a:r>
              <a:rPr lang="en-US" sz="1000" dirty="0">
                <a:hlinkClick r:id="rId20"/>
              </a:rPr>
              <a:t>Python-Feature-Engineering-Cookbook</a:t>
            </a:r>
            <a:endParaRPr lang="en-US" sz="1000" dirty="0"/>
          </a:p>
          <a:p>
            <a:pPr marL="12700" marR="5080"/>
            <a:r>
              <a:rPr lang="en-US" sz="1000" dirty="0">
                <a:hlinkClick r:id="rId21"/>
              </a:rPr>
              <a:t>Feature Engineering for Machine Learning</a:t>
            </a:r>
            <a:endParaRPr lang="en-US" sz="1000" dirty="0"/>
          </a:p>
        </p:txBody>
      </p:sp>
      <p:pic>
        <p:nvPicPr>
          <p:cNvPr id="4098" name="Picture 2" descr="Feature Engineeering flow chart diagram">
            <a:extLst>
              <a:ext uri="{FF2B5EF4-FFF2-40B4-BE49-F238E27FC236}">
                <a16:creationId xmlns:a16="http://schemas.microsoft.com/office/drawing/2014/main" id="{68A3AA4F-F15E-1D9C-4C78-B06824125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138463"/>
            <a:ext cx="4114799" cy="23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3A967F-2BD5-4102-4A52-719D2E975D9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412" y="1138463"/>
            <a:ext cx="4443914" cy="22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2A29E-A425-F277-BACC-C3ABABA5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08D867B-5890-9667-1CD3-D9CB89FC3084}"/>
              </a:ext>
            </a:extLst>
          </p:cNvPr>
          <p:cNvSpPr/>
          <p:nvPr/>
        </p:nvSpPr>
        <p:spPr>
          <a:xfrm>
            <a:off x="1645919" y="8382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3D1F09E-0806-7C64-9AB9-B3DA94BFB820}"/>
              </a:ext>
            </a:extLst>
          </p:cNvPr>
          <p:cNvSpPr/>
          <p:nvPr/>
        </p:nvSpPr>
        <p:spPr>
          <a:xfrm>
            <a:off x="1645919" y="68580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0C14DEA-46E4-5616-7F06-D14CFFECCC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2313620"/>
              </p:ext>
            </p:extLst>
          </p:nvPr>
        </p:nvGraphicFramePr>
        <p:xfrm>
          <a:off x="-17146" y="17829"/>
          <a:ext cx="9084945" cy="6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Sampling process steps.">
            <a:extLst>
              <a:ext uri="{FF2B5EF4-FFF2-40B4-BE49-F238E27FC236}">
                <a16:creationId xmlns:a16="http://schemas.microsoft.com/office/drawing/2014/main" id="{020D3353-E9A9-7A66-1803-45F499CBE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1864"/>
            <a:ext cx="8305800" cy="37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B119B50-7237-C302-DDFF-B34F93B7B8F4}"/>
              </a:ext>
            </a:extLst>
          </p:cNvPr>
          <p:cNvSpPr txBox="1">
            <a:spLocks/>
          </p:cNvSpPr>
          <p:nvPr/>
        </p:nvSpPr>
        <p:spPr>
          <a:xfrm>
            <a:off x="0" y="4789438"/>
            <a:ext cx="9015912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1500" kern="0" spc="-80" dirty="0">
                <a:solidFill>
                  <a:schemeClr val="accent2"/>
                </a:solidFill>
              </a:rPr>
              <a:t>For Further Exploration –</a:t>
            </a:r>
          </a:p>
          <a:p>
            <a:pPr marL="12700" marR="5080"/>
            <a:r>
              <a:rPr lang="en-US" sz="1200" dirty="0">
                <a:hlinkClick r:id="rId8"/>
              </a:rPr>
              <a:t>About Sampling</a:t>
            </a:r>
            <a:endParaRPr lang="en-US" sz="1200" dirty="0"/>
          </a:p>
          <a:p>
            <a:pPr marL="12700" marR="5080"/>
            <a:r>
              <a:rPr lang="en-IN" sz="1200" dirty="0">
                <a:hlinkClick r:id="rId9"/>
              </a:rPr>
              <a:t>Sampling Methods | Types, Techniques &amp; Examples</a:t>
            </a:r>
            <a:endParaRPr lang="en-IN" sz="1200" dirty="0"/>
          </a:p>
          <a:p>
            <a:pPr marL="12700" marR="5080"/>
            <a:r>
              <a:rPr lang="en-US" sz="1200" dirty="0">
                <a:hlinkClick r:id="rId10"/>
              </a:rPr>
              <a:t>statistics - Population vs Sampling Frame vs Sample</a:t>
            </a:r>
            <a:endParaRPr lang="en-US" sz="1200" dirty="0"/>
          </a:p>
          <a:p>
            <a:pPr marL="12700" marR="5080"/>
            <a:r>
              <a:rPr lang="en-US" sz="1200" dirty="0">
                <a:hlinkClick r:id="rId11"/>
              </a:rPr>
              <a:t>How does sampling frame and sampling unit influence your sample size calculation?</a:t>
            </a:r>
            <a:endParaRPr lang="en-US" sz="1200" dirty="0"/>
          </a:p>
          <a:p>
            <a:pPr marL="12700" marR="5080"/>
            <a:r>
              <a:rPr lang="en-US" sz="1200" dirty="0">
                <a:hlinkClick r:id="rId12"/>
              </a:rPr>
              <a:t>Statistics and Probability | Khan Academy</a:t>
            </a:r>
            <a:endParaRPr lang="en-US" sz="1200" kern="0" spc="-8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C862-2D54-AE3D-845D-808089E4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8279BD0-55FA-50DB-8937-966E0BA0AFAE}"/>
              </a:ext>
            </a:extLst>
          </p:cNvPr>
          <p:cNvSpPr/>
          <p:nvPr/>
        </p:nvSpPr>
        <p:spPr>
          <a:xfrm>
            <a:off x="1645919" y="838200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C2B4B7-C399-4AFD-3D8A-3E14C2371B75}"/>
              </a:ext>
            </a:extLst>
          </p:cNvPr>
          <p:cNvSpPr/>
          <p:nvPr/>
        </p:nvSpPr>
        <p:spPr>
          <a:xfrm>
            <a:off x="1645919" y="68580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4A758DD-C2C0-20D4-4A77-03422DEE9C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32258"/>
              </p:ext>
            </p:extLst>
          </p:nvPr>
        </p:nvGraphicFramePr>
        <p:xfrm>
          <a:off x="-17146" y="17829"/>
          <a:ext cx="9084945" cy="667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FB791C0B-7CF9-087C-86FC-CDD68F809A68}"/>
              </a:ext>
            </a:extLst>
          </p:cNvPr>
          <p:cNvSpPr txBox="1">
            <a:spLocks/>
          </p:cNvSpPr>
          <p:nvPr/>
        </p:nvSpPr>
        <p:spPr>
          <a:xfrm>
            <a:off x="107768" y="995679"/>
            <a:ext cx="9015912" cy="3077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In Classification, even after sampling(or even without any sampling) there might be a case of Imbalanced Data(e.g. in a classification task, there can be 3 classes &amp; majority of input data pointing to class 1 &amp; a very low minority of input data pointing to class2 &amp; class3) &amp; to tackle Imbalanced data, mainly re-sampling training data or loss functions like class-balanced loss(</a:t>
            </a:r>
            <a:r>
              <a:rPr lang="en-US" sz="2000" dirty="0">
                <a:hlinkClick r:id="rId7"/>
              </a:rPr>
              <a:t>CB Loss: Class-Balanced Loss Based on Effective Number of Samples (Image Classification)</a:t>
            </a:r>
            <a:r>
              <a:rPr lang="en-US" sz="2000" kern="0" spc="-220" dirty="0">
                <a:solidFill>
                  <a:schemeClr val="accent6"/>
                </a:solidFill>
              </a:rPr>
              <a:t>) or focal loss(</a:t>
            </a:r>
            <a:r>
              <a:rPr lang="en-US" sz="2000" dirty="0">
                <a:hlinkClick r:id="rId8"/>
              </a:rPr>
              <a:t>Focal Loss : A better alternative for Cross-Entropy</a:t>
            </a:r>
            <a:r>
              <a:rPr lang="en-US" sz="2000" kern="0" spc="-220" dirty="0">
                <a:solidFill>
                  <a:schemeClr val="accent6"/>
                </a:solidFill>
              </a:rPr>
              <a:t>) are used. </a:t>
            </a: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Some other good articles relevant to imbalanced data are </a:t>
            </a:r>
            <a:r>
              <a:rPr lang="en-US" sz="2000" dirty="0">
                <a:hlinkClick r:id="rId9"/>
              </a:rPr>
              <a:t>Cost-Sensitive Learning for Imbalanced Classification</a:t>
            </a:r>
            <a:r>
              <a:rPr lang="en-US" sz="2000" dirty="0"/>
              <a:t> </a:t>
            </a:r>
            <a:r>
              <a:rPr lang="en-US" sz="2000" kern="0" spc="-220" dirty="0">
                <a:solidFill>
                  <a:schemeClr val="accent6"/>
                </a:solidFill>
              </a:rPr>
              <a:t>&amp;</a:t>
            </a:r>
            <a:r>
              <a:rPr lang="en-US" sz="2000" dirty="0"/>
              <a:t> </a:t>
            </a:r>
            <a:r>
              <a:rPr lang="en-IN" sz="2000" dirty="0">
                <a:hlinkClick r:id="rId10"/>
              </a:rPr>
              <a:t>www.cheatsheets.aqeel-anwar.com</a:t>
            </a:r>
            <a:endParaRPr lang="en-US" sz="2000" kern="0" spc="-22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A0C4B-0598-489B-6BC9-C6A94CDF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DC8120A-6A3F-4A06-92E0-7D978653DF34}"/>
              </a:ext>
            </a:extLst>
          </p:cNvPr>
          <p:cNvSpPr/>
          <p:nvPr/>
        </p:nvSpPr>
        <p:spPr>
          <a:xfrm>
            <a:off x="1671320" y="1162248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66945D-371C-939B-E1D2-9F9D8A7F8A68}"/>
              </a:ext>
            </a:extLst>
          </p:cNvPr>
          <p:cNvSpPr/>
          <p:nvPr/>
        </p:nvSpPr>
        <p:spPr>
          <a:xfrm>
            <a:off x="1671320" y="989331"/>
            <a:ext cx="2693035" cy="113664"/>
          </a:xfrm>
          <a:custGeom>
            <a:avLst/>
            <a:gdLst/>
            <a:ahLst/>
            <a:cxnLst/>
            <a:rect l="l" t="t" r="r" b="b"/>
            <a:pathLst>
              <a:path w="2693035" h="113664">
                <a:moveTo>
                  <a:pt x="0" y="113398"/>
                </a:moveTo>
                <a:lnTo>
                  <a:pt x="2692806" y="113398"/>
                </a:lnTo>
                <a:lnTo>
                  <a:pt x="2692806" y="0"/>
                </a:lnTo>
                <a:lnTo>
                  <a:pt x="0" y="0"/>
                </a:lnTo>
                <a:lnTo>
                  <a:pt x="0" y="113398"/>
                </a:lnTo>
                <a:close/>
              </a:path>
            </a:pathLst>
          </a:custGeom>
          <a:solidFill>
            <a:srgbClr val="D322F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3578D46-CA97-A927-58DC-D9272C026B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576233"/>
              </p:ext>
            </p:extLst>
          </p:nvPr>
        </p:nvGraphicFramePr>
        <p:xfrm>
          <a:off x="-17146" y="17828"/>
          <a:ext cx="9084945" cy="953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object 2">
            <a:extLst>
              <a:ext uri="{FF2B5EF4-FFF2-40B4-BE49-F238E27FC236}">
                <a16:creationId xmlns:a16="http://schemas.microsoft.com/office/drawing/2014/main" id="{24506984-00E8-3DE3-9558-9FC69C4FC79C}"/>
              </a:ext>
            </a:extLst>
          </p:cNvPr>
          <p:cNvSpPr txBox="1">
            <a:spLocks/>
          </p:cNvSpPr>
          <p:nvPr/>
        </p:nvSpPr>
        <p:spPr>
          <a:xfrm>
            <a:off x="238760" y="1357464"/>
            <a:ext cx="8839200" cy="4708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Lucida Sans"/>
                <a:ea typeface="+mj-ea"/>
                <a:cs typeface="Lucida Sans"/>
              </a:defRPr>
            </a:lvl1pPr>
          </a:lstStyle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Most AI/ML/DL </a:t>
            </a:r>
            <a:r>
              <a:rPr lang="en-US" sz="2000" kern="0" spc="-220" dirty="0" err="1">
                <a:solidFill>
                  <a:schemeClr val="accent6"/>
                </a:solidFill>
              </a:rPr>
              <a:t>etc</a:t>
            </a:r>
            <a:r>
              <a:rPr lang="en-US" sz="2000" kern="0" spc="-220" dirty="0">
                <a:solidFill>
                  <a:schemeClr val="accent6"/>
                </a:solidFill>
              </a:rPr>
              <a:t> Algorithms’ intent is to find f(x) in “y = f(x)” based on data provided for x(&amp; y). Mainly x &amp; y here are multivariable(i.e. a variable that can contain many values at different times of measurements) i.e. tabular data of samples of x(&amp; y) e.g. as below – </a:t>
            </a:r>
          </a:p>
          <a:p>
            <a:pPr marL="12700" marR="5080"/>
            <a:endParaRPr lang="en-US" sz="20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4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15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1500" kern="0" spc="-220" dirty="0">
              <a:solidFill>
                <a:schemeClr val="accent6"/>
              </a:solidFill>
            </a:endParaRPr>
          </a:p>
          <a:p>
            <a:pPr marL="12700" marR="5080"/>
            <a:endParaRPr lang="en-US" sz="2000" kern="0" spc="-220" dirty="0">
              <a:solidFill>
                <a:schemeClr val="accent6"/>
              </a:solidFill>
            </a:endParaRPr>
          </a:p>
          <a:p>
            <a:pPr marL="12700" marR="5080"/>
            <a:r>
              <a:rPr lang="en-US" sz="2000" kern="0" spc="-220" dirty="0">
                <a:solidFill>
                  <a:schemeClr val="accent6"/>
                </a:solidFill>
              </a:rPr>
              <a:t>And such f(x)  is called parametric model when you assume the form of the function(</a:t>
            </a:r>
            <a:r>
              <a:rPr lang="en-US" sz="2000" kern="0" spc="-220" dirty="0" err="1">
                <a:solidFill>
                  <a:schemeClr val="accent6"/>
                </a:solidFill>
              </a:rPr>
              <a:t>e,g</a:t>
            </a:r>
            <a:r>
              <a:rPr lang="en-US" sz="2000" kern="0" spc="-220" dirty="0">
                <a:solidFill>
                  <a:schemeClr val="accent6"/>
                </a:solidFill>
              </a:rPr>
              <a:t>, linear, quadratic </a:t>
            </a:r>
            <a:r>
              <a:rPr lang="en-US" sz="2000" kern="0" spc="-220" dirty="0" err="1">
                <a:solidFill>
                  <a:schemeClr val="accent6"/>
                </a:solidFill>
              </a:rPr>
              <a:t>etc</a:t>
            </a:r>
            <a:r>
              <a:rPr lang="en-US" sz="2000" kern="0" spc="-220" dirty="0">
                <a:solidFill>
                  <a:schemeClr val="accent6"/>
                </a:solidFill>
              </a:rPr>
              <a:t>) &amp; non-parametric model if no assumption regarding function’s form is there. </a:t>
            </a:r>
            <a:endParaRPr lang="en-US" sz="2400" kern="0" spc="-80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Applying Multiple Linear Regression in house price prediction | by Antony  Christopher | Analytics Vidhya | Medium">
            <a:extLst>
              <a:ext uri="{FF2B5EF4-FFF2-40B4-BE49-F238E27FC236}">
                <a16:creationId xmlns:a16="http://schemas.microsoft.com/office/drawing/2014/main" id="{69CE7C94-25B6-304E-CDEE-9E9FE00E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146" y="3980896"/>
            <a:ext cx="8096250" cy="10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D33AD86-E0AF-D885-1292-EA13BA619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" y="2643525"/>
            <a:ext cx="9144000" cy="7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3265446-B300-AA65-5412-4557E174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59" y="3333625"/>
            <a:ext cx="8839199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7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B92261DF0CF34EB4810633B41F348E" ma:contentTypeVersion="12" ma:contentTypeDescription="Create a new document." ma:contentTypeScope="" ma:versionID="0504b6c5dad5cedb559b2ba5661c1516">
  <xsd:schema xmlns:xsd="http://www.w3.org/2001/XMLSchema" xmlns:xs="http://www.w3.org/2001/XMLSchema" xmlns:p="http://schemas.microsoft.com/office/2006/metadata/properties" xmlns:ns2="73c285a4-81d7-45ed-89e3-084ec343ed0e" xmlns:ns3="9eeb171f-62b6-4207-910a-f222f02eca92" targetNamespace="http://schemas.microsoft.com/office/2006/metadata/properties" ma:root="true" ma:fieldsID="ee446bd52ab24cfc94472a148ee352b7" ns2:_="" ns3:_="">
    <xsd:import namespace="73c285a4-81d7-45ed-89e3-084ec343ed0e"/>
    <xsd:import namespace="9eeb171f-62b6-4207-910a-f222f02ec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285a4-81d7-45ed-89e3-084ec343ed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b171f-62b6-4207-910a-f222f02eca9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45EBFA-FEA7-417E-8860-8460D20694CB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3c285a4-81d7-45ed-89e3-084ec343ed0e"/>
    <ds:schemaRef ds:uri="9eeb171f-62b6-4207-910a-f222f02eca9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4ED045-44B0-4818-8BF2-60E776B56E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61FB4F-8CDF-4FC4-86AB-6B9C0823A4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c285a4-81d7-45ed-89e3-084ec343ed0e"/>
    <ds:schemaRef ds:uri="9eeb171f-62b6-4207-910a-f222f02eca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10525</TotalTime>
  <Words>3395</Words>
  <Application>Microsoft Office PowerPoint</Application>
  <PresentationFormat>Custom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Google Sans</vt:lpstr>
      <vt:lpstr>Lucida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case  for Chello</dc:title>
  <dc:creator>Kumar, Harendra (Cognizant)</dc:creator>
  <cp:lastModifiedBy>Ray, Sandip (Cognizant)</cp:lastModifiedBy>
  <cp:revision>423</cp:revision>
  <dcterms:created xsi:type="dcterms:W3CDTF">2020-11-03T17:16:52Z</dcterms:created>
  <dcterms:modified xsi:type="dcterms:W3CDTF">2025-04-23T11:12:58Z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2020-10-21T00:00:00Z</vt:filetime>
  </property>
  <property fmtid="{D5CDD505-2E9C-101B-9397-08002B2CF9AE}" pid="3" name="Creator">
    <vt:lpwstr>Adobe InDesign 15.1 (Macintosh)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0x0101008FB92261DF0CF34EB4810633B41F348E</vt:lpwstr>
  </property>
</Properties>
</file>