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sldIdLst>
    <p:sldId id="256" r:id="rId5"/>
    <p:sldId id="258" r:id="rId6"/>
    <p:sldId id="260" r:id="rId7"/>
    <p:sldId id="261" r:id="rId8"/>
    <p:sldId id="299" r:id="rId9"/>
    <p:sldId id="298" r:id="rId10"/>
    <p:sldId id="262" r:id="rId11"/>
    <p:sldId id="263" r:id="rId12"/>
    <p:sldId id="300" r:id="rId13"/>
    <p:sldId id="301" r:id="rId14"/>
    <p:sldId id="321" r:id="rId15"/>
    <p:sldId id="329" r:id="rId16"/>
    <p:sldId id="327" r:id="rId17"/>
    <p:sldId id="326" r:id="rId18"/>
    <p:sldId id="324" r:id="rId19"/>
    <p:sldId id="267" r:id="rId20"/>
    <p:sldId id="304" r:id="rId21"/>
    <p:sldId id="305" r:id="rId22"/>
    <p:sldId id="306" r:id="rId23"/>
    <p:sldId id="307" r:id="rId24"/>
    <p:sldId id="308" r:id="rId25"/>
    <p:sldId id="309" r:id="rId26"/>
    <p:sldId id="310" r:id="rId27"/>
    <p:sldId id="311" r:id="rId28"/>
    <p:sldId id="325" r:id="rId29"/>
    <p:sldId id="312" r:id="rId30"/>
    <p:sldId id="313" r:id="rId31"/>
    <p:sldId id="314" r:id="rId32"/>
    <p:sldId id="315" r:id="rId33"/>
    <p:sldId id="316" r:id="rId34"/>
    <p:sldId id="317" r:id="rId35"/>
    <p:sldId id="320" r:id="rId36"/>
    <p:sldId id="297" r:id="rId37"/>
  </p:sldIdLst>
  <p:sldSz cx="5765800" cy="3244850"/>
  <p:notesSz cx="5765800" cy="3244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4252"/>
    <a:srgbClr val="C0D0DF"/>
    <a:srgbClr val="E4E9EF"/>
    <a:srgbClr val="7E9EC7"/>
    <a:srgbClr val="3D576A"/>
    <a:srgbClr val="81A0C1"/>
    <a:srgbClr val="BFBFBF"/>
    <a:srgbClr val="575B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73" d="100"/>
          <a:sy n="173" d="100"/>
        </p:scale>
        <p:origin x="696" y="11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9296" y="51495"/>
            <a:ext cx="1187450" cy="207645"/>
          </a:xfrm>
          <a:prstGeom prst="rect">
            <a:avLst/>
          </a:prstGeom>
        </p:spPr>
        <p:txBody>
          <a:bodyPr wrap="square" lIns="0" tIns="0" rIns="0" bIns="0">
            <a:spAutoFit/>
          </a:bodyPr>
          <a:lstStyle>
            <a:lvl1pPr>
              <a:defRPr sz="1200" b="1" i="0">
                <a:solidFill>
                  <a:srgbClr val="D7DEE9"/>
                </a:solidFill>
                <a:latin typeface="Calibri"/>
                <a:cs typeface="Calibri"/>
              </a:defRPr>
            </a:lvl1pPr>
          </a:lstStyle>
          <a:p>
            <a:endParaRPr/>
          </a:p>
        </p:txBody>
      </p:sp>
      <p:sp>
        <p:nvSpPr>
          <p:cNvPr id="3" name="Holder 3"/>
          <p:cNvSpPr>
            <a:spLocks noGrp="1"/>
          </p:cNvSpPr>
          <p:nvPr>
            <p:ph type="subTitle" idx="4"/>
          </p:nvPr>
        </p:nvSpPr>
        <p:spPr>
          <a:xfrm>
            <a:off x="864870" y="1817116"/>
            <a:ext cx="4036060" cy="811212"/>
          </a:xfrm>
          <a:prstGeom prst="rect">
            <a:avLst/>
          </a:prstGeom>
        </p:spPr>
        <p:txBody>
          <a:bodyPr wrap="square" lIns="0" tIns="0" rIns="0" bIns="0">
            <a:spAutoFit/>
          </a:bodyPr>
          <a:lstStyle>
            <a:lvl1pPr>
              <a:defRPr sz="1100" b="0" i="0">
                <a:solidFill>
                  <a:srgbClr val="E4E9EF"/>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1" i="0">
                <a:solidFill>
                  <a:srgbClr val="D7DEE9"/>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100" b="0" i="0">
                <a:solidFill>
                  <a:srgbClr val="E4E9EF"/>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1" i="0">
                <a:solidFill>
                  <a:srgbClr val="D7DEE9"/>
                </a:solidFill>
                <a:latin typeface="Calibri"/>
                <a:cs typeface="Calibri"/>
              </a:defRPr>
            </a:lvl1pPr>
          </a:lstStyle>
          <a:p>
            <a:endParaRPr/>
          </a:p>
        </p:txBody>
      </p:sp>
      <p:sp>
        <p:nvSpPr>
          <p:cNvPr id="3" name="Holder 3"/>
          <p:cNvSpPr>
            <a:spLocks noGrp="1"/>
          </p:cNvSpPr>
          <p:nvPr>
            <p:ph sz="half" idx="2"/>
          </p:nvPr>
        </p:nvSpPr>
        <p:spPr>
          <a:xfrm>
            <a:off x="288290" y="746315"/>
            <a:ext cx="2508123" cy="21416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969387" y="746315"/>
            <a:ext cx="2508123" cy="21416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11/23/2022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1" i="0">
                <a:solidFill>
                  <a:srgbClr val="D7DEE9"/>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11/23/2022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25"/>
            <a:ext cx="5760085" cy="3240405"/>
          </a:xfrm>
          <a:custGeom>
            <a:avLst/>
            <a:gdLst/>
            <a:ahLst/>
            <a:cxnLst/>
            <a:rect l="l" t="t" r="r" b="b"/>
            <a:pathLst>
              <a:path w="5760085" h="3240405">
                <a:moveTo>
                  <a:pt x="5759996" y="0"/>
                </a:moveTo>
                <a:lnTo>
                  <a:pt x="0" y="0"/>
                </a:lnTo>
                <a:lnTo>
                  <a:pt x="0" y="3239998"/>
                </a:lnTo>
                <a:lnTo>
                  <a:pt x="5759996" y="3239998"/>
                </a:lnTo>
                <a:lnTo>
                  <a:pt x="5759996" y="0"/>
                </a:lnTo>
                <a:close/>
              </a:path>
            </a:pathLst>
          </a:custGeom>
          <a:solidFill>
            <a:srgbClr val="3A4252"/>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11/23/2022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06031"/>
            <a:ext cx="5760085" cy="2934335"/>
          </a:xfrm>
          <a:custGeom>
            <a:avLst/>
            <a:gdLst/>
            <a:ahLst/>
            <a:cxnLst/>
            <a:rect l="l" t="t" r="r" b="b"/>
            <a:pathLst>
              <a:path w="5760085" h="2934335">
                <a:moveTo>
                  <a:pt x="0" y="2933992"/>
                </a:moveTo>
                <a:lnTo>
                  <a:pt x="5759996" y="2933992"/>
                </a:lnTo>
                <a:lnTo>
                  <a:pt x="5759996" y="0"/>
                </a:lnTo>
                <a:lnTo>
                  <a:pt x="0" y="0"/>
                </a:lnTo>
                <a:lnTo>
                  <a:pt x="0" y="2933992"/>
                </a:lnTo>
                <a:close/>
              </a:path>
            </a:pathLst>
          </a:custGeom>
          <a:solidFill>
            <a:srgbClr val="3A4252"/>
          </a:solidFill>
        </p:spPr>
        <p:txBody>
          <a:bodyPr wrap="square" lIns="0" tIns="0" rIns="0" bIns="0" rtlCol="0"/>
          <a:lstStyle/>
          <a:p>
            <a:endParaRPr/>
          </a:p>
        </p:txBody>
      </p:sp>
      <p:sp>
        <p:nvSpPr>
          <p:cNvPr id="17" name="bg object 17"/>
          <p:cNvSpPr/>
          <p:nvPr/>
        </p:nvSpPr>
        <p:spPr>
          <a:xfrm>
            <a:off x="0" y="25"/>
            <a:ext cx="5760085" cy="306070"/>
          </a:xfrm>
          <a:custGeom>
            <a:avLst/>
            <a:gdLst/>
            <a:ahLst/>
            <a:cxnLst/>
            <a:rect l="l" t="t" r="r" b="b"/>
            <a:pathLst>
              <a:path w="5760085" h="306070">
                <a:moveTo>
                  <a:pt x="5759996" y="0"/>
                </a:moveTo>
                <a:lnTo>
                  <a:pt x="0" y="0"/>
                </a:lnTo>
                <a:lnTo>
                  <a:pt x="0" y="306006"/>
                </a:lnTo>
                <a:lnTo>
                  <a:pt x="5759996" y="306006"/>
                </a:lnTo>
                <a:lnTo>
                  <a:pt x="5759996" y="0"/>
                </a:lnTo>
                <a:close/>
              </a:path>
            </a:pathLst>
          </a:custGeom>
          <a:solidFill>
            <a:srgbClr val="2D3440"/>
          </a:solidFill>
        </p:spPr>
        <p:txBody>
          <a:bodyPr wrap="square" lIns="0" tIns="0" rIns="0" bIns="0" rtlCol="0"/>
          <a:lstStyle/>
          <a:p>
            <a:endParaRPr/>
          </a:p>
        </p:txBody>
      </p:sp>
      <p:sp>
        <p:nvSpPr>
          <p:cNvPr id="2" name="Holder 2"/>
          <p:cNvSpPr>
            <a:spLocks noGrp="1"/>
          </p:cNvSpPr>
          <p:nvPr>
            <p:ph type="title"/>
          </p:nvPr>
        </p:nvSpPr>
        <p:spPr>
          <a:xfrm>
            <a:off x="59296" y="51495"/>
            <a:ext cx="2305050" cy="207645"/>
          </a:xfrm>
          <a:prstGeom prst="rect">
            <a:avLst/>
          </a:prstGeom>
        </p:spPr>
        <p:txBody>
          <a:bodyPr wrap="square" lIns="0" tIns="0" rIns="0" bIns="0">
            <a:spAutoFit/>
          </a:bodyPr>
          <a:lstStyle>
            <a:lvl1pPr>
              <a:defRPr sz="1200" b="1" i="0">
                <a:solidFill>
                  <a:srgbClr val="D7DEE9"/>
                </a:solidFill>
                <a:latin typeface="Calibri"/>
                <a:cs typeface="Calibri"/>
              </a:defRPr>
            </a:lvl1pPr>
          </a:lstStyle>
          <a:p>
            <a:endParaRPr/>
          </a:p>
        </p:txBody>
      </p:sp>
      <p:sp>
        <p:nvSpPr>
          <p:cNvPr id="3" name="Holder 3"/>
          <p:cNvSpPr>
            <a:spLocks noGrp="1"/>
          </p:cNvSpPr>
          <p:nvPr>
            <p:ph type="body" idx="1"/>
          </p:nvPr>
        </p:nvSpPr>
        <p:spPr>
          <a:xfrm>
            <a:off x="325243" y="918384"/>
            <a:ext cx="5109845" cy="1536700"/>
          </a:xfrm>
          <a:prstGeom prst="rect">
            <a:avLst/>
          </a:prstGeom>
        </p:spPr>
        <p:txBody>
          <a:bodyPr wrap="square" lIns="0" tIns="0" rIns="0" bIns="0">
            <a:spAutoFit/>
          </a:bodyPr>
          <a:lstStyle>
            <a:lvl1pPr>
              <a:defRPr sz="1100" b="0" i="0">
                <a:solidFill>
                  <a:srgbClr val="E4E9EF"/>
                </a:solidFill>
                <a:latin typeface="Arial"/>
                <a:cs typeface="Arial"/>
              </a:defRPr>
            </a:lvl1pPr>
          </a:lstStyle>
          <a:p>
            <a:endParaRPr/>
          </a:p>
        </p:txBody>
      </p:sp>
      <p:sp>
        <p:nvSpPr>
          <p:cNvPr id="4" name="Holder 4"/>
          <p:cNvSpPr>
            <a:spLocks noGrp="1"/>
          </p:cNvSpPr>
          <p:nvPr>
            <p:ph type="ftr" sz="quarter" idx="5"/>
          </p:nvPr>
        </p:nvSpPr>
        <p:spPr>
          <a:xfrm>
            <a:off x="1960372" y="3017710"/>
            <a:ext cx="1845056" cy="1622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88290" y="3017710"/>
            <a:ext cx="1326134" cy="1622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11/23/2022</a:t>
            </a:fld>
            <a:endParaRPr lang="en-US"/>
          </a:p>
        </p:txBody>
      </p:sp>
      <p:sp>
        <p:nvSpPr>
          <p:cNvPr id="6" name="Holder 6"/>
          <p:cNvSpPr>
            <a:spLocks noGrp="1"/>
          </p:cNvSpPr>
          <p:nvPr>
            <p:ph type="sldNum" sz="quarter" idx="7"/>
          </p:nvPr>
        </p:nvSpPr>
        <p:spPr>
          <a:xfrm>
            <a:off x="4151376" y="3017710"/>
            <a:ext cx="1326134" cy="16224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arc.aiaa.org/doi/10.2514/3.25365" TargetMode="External"/><Relationship Id="rId2" Type="http://schemas.openxmlformats.org/officeDocument/2006/relationships/hyperlink" Target="https://dspace.mit.edu/bitstream/handle/1721.1/13705/24343671-MIT.pdf?sequence=2" TargetMode="External"/><Relationship Id="rId1" Type="http://schemas.openxmlformats.org/officeDocument/2006/relationships/slideLayout" Target="../slideLayouts/slideLayout2.xml"/><Relationship Id="rId5" Type="http://schemas.openxmlformats.org/officeDocument/2006/relationships/hyperlink" Target="https://ieeexplore.ieee.org/document/105384" TargetMode="External"/><Relationship Id="rId4" Type="http://schemas.openxmlformats.org/officeDocument/2006/relationships/hyperlink" Target="https://ntrs.nasa.gov/citations/19900020555"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researchgate.net/publication/36010935_On_the_dynamics_and_control_of_space_manipulators" TargetMode="External"/><Relationship Id="rId2" Type="http://schemas.openxmlformats.org/officeDocument/2006/relationships/hyperlink" Target="https://www.cambridge.org/core/journals/robotica/article/abs/freeflying-robots-in-space-an-overview-of-dynamics-modeling-planning-and-control/2ED87D8AE237FB84EDDE44D4FD124435"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publication/36010935_On_the_dynamics_and_control_of_space_manipulators" TargetMode="External"/><Relationship Id="rId2" Type="http://schemas.openxmlformats.org/officeDocument/2006/relationships/hyperlink" Target="https://www.cambridge.org/core/journals/robotica/article/abs/freeflying-robots-in-space-an-overview-of-dynamics-modeling-planning-and-control/2ED87D8AE237FB84EDDE44D4FD124435"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researchgate.net/publication/36010935_On_the_dynamics_and_control_of_space_manipulators" TargetMode="External"/><Relationship Id="rId2" Type="http://schemas.openxmlformats.org/officeDocument/2006/relationships/hyperlink" Target="https://www.cambridge.org/core/journals/robotica/article/abs/freeflying-robots-in-space-an-overview-of-dynamics-modeling-planning-and-control/2ED87D8AE237FB84EDDE44D4FD124435"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rc.aiaa.org/doi/abs/10.2514/6.1985-1885" TargetMode="External"/><Relationship Id="rId2" Type="http://schemas.openxmlformats.org/officeDocument/2006/relationships/hyperlink" Target="https://ntrs.nasa.gov/citations/19900020555" TargetMode="External"/><Relationship Id="rId1" Type="http://schemas.openxmlformats.org/officeDocument/2006/relationships/slideLayout" Target="../slideLayouts/slideLayout2.xml"/><Relationship Id="rId4" Type="http://schemas.openxmlformats.org/officeDocument/2006/relationships/hyperlink" Target="https://arc.aiaa.org/doi/10.2514/3.25365"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33699"/>
            <a:ext cx="5765800" cy="1728470"/>
            <a:chOff x="11748" y="129184"/>
            <a:chExt cx="5748438" cy="1728470"/>
          </a:xfrm>
        </p:grpSpPr>
        <p:sp>
          <p:nvSpPr>
            <p:cNvPr id="3" name="object 3"/>
            <p:cNvSpPr/>
            <p:nvPr/>
          </p:nvSpPr>
          <p:spPr>
            <a:xfrm>
              <a:off x="11748" y="129184"/>
              <a:ext cx="1054100" cy="1728470"/>
            </a:xfrm>
            <a:custGeom>
              <a:avLst/>
              <a:gdLst/>
              <a:ahLst/>
              <a:cxnLst/>
              <a:rect l="l" t="t" r="r" b="b"/>
              <a:pathLst>
                <a:path w="368935" h="1728470">
                  <a:moveTo>
                    <a:pt x="368693" y="0"/>
                  </a:moveTo>
                  <a:lnTo>
                    <a:pt x="0" y="0"/>
                  </a:lnTo>
                  <a:lnTo>
                    <a:pt x="0" y="1728012"/>
                  </a:lnTo>
                  <a:lnTo>
                    <a:pt x="368693" y="1728012"/>
                  </a:lnTo>
                  <a:lnTo>
                    <a:pt x="368693" y="0"/>
                  </a:lnTo>
                  <a:close/>
                </a:path>
              </a:pathLst>
            </a:custGeom>
            <a:solidFill>
              <a:srgbClr val="C0D0DF"/>
            </a:solidFill>
          </p:spPr>
          <p:txBody>
            <a:bodyPr wrap="square" lIns="0" tIns="0" rIns="0" bIns="0" rtlCol="0"/>
            <a:lstStyle/>
            <a:p>
              <a:endParaRPr dirty="0">
                <a:solidFill>
                  <a:srgbClr val="3A4252"/>
                </a:solidFill>
              </a:endParaRPr>
            </a:p>
          </p:txBody>
        </p:sp>
        <p:sp>
          <p:nvSpPr>
            <p:cNvPr id="4" name="object 4"/>
            <p:cNvSpPr/>
            <p:nvPr/>
          </p:nvSpPr>
          <p:spPr>
            <a:xfrm>
              <a:off x="1065848" y="129184"/>
              <a:ext cx="4694338" cy="1728470"/>
            </a:xfrm>
            <a:custGeom>
              <a:avLst/>
              <a:gdLst/>
              <a:ahLst/>
              <a:cxnLst/>
              <a:rect l="l" t="t" r="r" b="b"/>
              <a:pathLst>
                <a:path w="5356860" h="1728470">
                  <a:moveTo>
                    <a:pt x="0" y="1728012"/>
                  </a:moveTo>
                  <a:lnTo>
                    <a:pt x="5356631" y="1728012"/>
                  </a:lnTo>
                  <a:lnTo>
                    <a:pt x="5356631" y="0"/>
                  </a:lnTo>
                  <a:lnTo>
                    <a:pt x="0" y="0"/>
                  </a:lnTo>
                  <a:lnTo>
                    <a:pt x="0" y="1728012"/>
                  </a:lnTo>
                  <a:close/>
                </a:path>
              </a:pathLst>
            </a:custGeom>
            <a:solidFill>
              <a:srgbClr val="87C0D0"/>
            </a:solidFill>
          </p:spPr>
          <p:txBody>
            <a:bodyPr wrap="square" lIns="0" tIns="0" rIns="0" bIns="0" rtlCol="0"/>
            <a:lstStyle/>
            <a:p>
              <a:endParaRPr/>
            </a:p>
          </p:txBody>
        </p:sp>
      </p:grpSp>
      <p:sp>
        <p:nvSpPr>
          <p:cNvPr id="5" name="object 5"/>
          <p:cNvSpPr txBox="1"/>
          <p:nvPr/>
        </p:nvSpPr>
        <p:spPr>
          <a:xfrm>
            <a:off x="1270000" y="479425"/>
            <a:ext cx="4495800" cy="800219"/>
          </a:xfrm>
          <a:prstGeom prst="rect">
            <a:avLst/>
          </a:prstGeom>
        </p:spPr>
        <p:txBody>
          <a:bodyPr vert="horz" wrap="square" lIns="0" tIns="15240" rIns="0" bIns="0" rtlCol="0">
            <a:spAutoFit/>
          </a:bodyPr>
          <a:lstStyle/>
          <a:p>
            <a:pPr marL="12700">
              <a:spcBef>
                <a:spcPts val="120"/>
              </a:spcBef>
            </a:pPr>
            <a:r>
              <a:rPr sz="1700" b="1" dirty="0">
                <a:solidFill>
                  <a:srgbClr val="434B5E"/>
                </a:solidFill>
                <a:latin typeface="Cambria" panose="02040503050406030204" pitchFamily="18" charset="0"/>
                <a:ea typeface="Cambria" panose="02040503050406030204" pitchFamily="18" charset="0"/>
                <a:cs typeface="Arial"/>
              </a:rPr>
              <a:t>A</a:t>
            </a:r>
            <a:r>
              <a:rPr sz="1700" b="1" spc="290" dirty="0">
                <a:solidFill>
                  <a:srgbClr val="434B5E"/>
                </a:solidFill>
                <a:latin typeface="Cambria" panose="02040503050406030204" pitchFamily="18" charset="0"/>
                <a:ea typeface="Cambria" panose="02040503050406030204" pitchFamily="18" charset="0"/>
                <a:cs typeface="Arial"/>
              </a:rPr>
              <a:t> </a:t>
            </a:r>
            <a:r>
              <a:rPr sz="1700" b="1" dirty="0">
                <a:solidFill>
                  <a:srgbClr val="434B5E"/>
                </a:solidFill>
                <a:latin typeface="Cambria" panose="02040503050406030204" pitchFamily="18" charset="0"/>
                <a:ea typeface="Cambria" panose="02040503050406030204" pitchFamily="18" charset="0"/>
                <a:cs typeface="Arial"/>
              </a:rPr>
              <a:t>Technical</a:t>
            </a:r>
            <a:r>
              <a:rPr sz="1700" b="1" spc="295" dirty="0">
                <a:solidFill>
                  <a:srgbClr val="434B5E"/>
                </a:solidFill>
                <a:latin typeface="Cambria" panose="02040503050406030204" pitchFamily="18" charset="0"/>
                <a:ea typeface="Cambria" panose="02040503050406030204" pitchFamily="18" charset="0"/>
                <a:cs typeface="Arial"/>
              </a:rPr>
              <a:t> </a:t>
            </a:r>
            <a:r>
              <a:rPr sz="1700" b="1" dirty="0">
                <a:solidFill>
                  <a:srgbClr val="434B5E"/>
                </a:solidFill>
                <a:latin typeface="Cambria" panose="02040503050406030204" pitchFamily="18" charset="0"/>
                <a:ea typeface="Cambria" panose="02040503050406030204" pitchFamily="18" charset="0"/>
                <a:cs typeface="Arial"/>
              </a:rPr>
              <a:t>Report</a:t>
            </a:r>
            <a:r>
              <a:rPr sz="1700" b="1" spc="295" dirty="0">
                <a:solidFill>
                  <a:srgbClr val="434B5E"/>
                </a:solidFill>
                <a:latin typeface="Cambria" panose="02040503050406030204" pitchFamily="18" charset="0"/>
                <a:ea typeface="Cambria" panose="02040503050406030204" pitchFamily="18" charset="0"/>
                <a:cs typeface="Arial"/>
              </a:rPr>
              <a:t> </a:t>
            </a:r>
            <a:r>
              <a:rPr sz="1700" b="1" dirty="0">
                <a:solidFill>
                  <a:srgbClr val="434B5E"/>
                </a:solidFill>
                <a:latin typeface="Cambria" panose="02040503050406030204" pitchFamily="18" charset="0"/>
                <a:ea typeface="Cambria" panose="02040503050406030204" pitchFamily="18" charset="0"/>
                <a:cs typeface="Arial"/>
              </a:rPr>
              <a:t>on</a:t>
            </a:r>
            <a:r>
              <a:rPr sz="1700" b="1" spc="295" dirty="0">
                <a:solidFill>
                  <a:srgbClr val="434B5E"/>
                </a:solidFill>
                <a:latin typeface="Cambria" panose="02040503050406030204" pitchFamily="18" charset="0"/>
                <a:ea typeface="Cambria" panose="02040503050406030204" pitchFamily="18" charset="0"/>
                <a:cs typeface="Arial"/>
              </a:rPr>
              <a:t> </a:t>
            </a:r>
            <a:r>
              <a:rPr sz="1700" b="1" dirty="0">
                <a:solidFill>
                  <a:srgbClr val="434B5E"/>
                </a:solidFill>
                <a:latin typeface="Cambria" panose="02040503050406030204" pitchFamily="18" charset="0"/>
                <a:ea typeface="Cambria" panose="02040503050406030204" pitchFamily="18" charset="0"/>
                <a:cs typeface="Arial"/>
              </a:rPr>
              <a:t>Coordinated</a:t>
            </a:r>
            <a:r>
              <a:rPr sz="1700" b="1" spc="295" dirty="0">
                <a:solidFill>
                  <a:srgbClr val="434B5E"/>
                </a:solidFill>
                <a:latin typeface="Cambria" panose="02040503050406030204" pitchFamily="18" charset="0"/>
                <a:ea typeface="Cambria" panose="02040503050406030204" pitchFamily="18" charset="0"/>
                <a:cs typeface="Arial"/>
              </a:rPr>
              <a:t> </a:t>
            </a:r>
            <a:r>
              <a:rPr sz="1700" b="1" spc="-10" dirty="0">
                <a:solidFill>
                  <a:srgbClr val="434B5E"/>
                </a:solidFill>
                <a:latin typeface="Cambria" panose="02040503050406030204" pitchFamily="18" charset="0"/>
                <a:ea typeface="Cambria" panose="02040503050406030204" pitchFamily="18" charset="0"/>
                <a:cs typeface="Arial"/>
              </a:rPr>
              <a:t>Manipula</a:t>
            </a:r>
            <a:r>
              <a:rPr lang="en-US" sz="1700" b="1" spc="-10" dirty="0">
                <a:solidFill>
                  <a:srgbClr val="434B5E"/>
                </a:solidFill>
                <a:latin typeface="Cambria" panose="02040503050406030204" pitchFamily="18" charset="0"/>
                <a:ea typeface="Cambria" panose="02040503050406030204" pitchFamily="18" charset="0"/>
                <a:cs typeface="Arial"/>
              </a:rPr>
              <a:t>tor</a:t>
            </a:r>
            <a:r>
              <a:rPr lang="en-US" sz="1700" b="1" dirty="0">
                <a:solidFill>
                  <a:srgbClr val="434B5E"/>
                </a:solidFill>
                <a:latin typeface="Cambria" panose="02040503050406030204" pitchFamily="18" charset="0"/>
                <a:ea typeface="Cambria" panose="02040503050406030204" pitchFamily="18" charset="0"/>
                <a:cs typeface="Arial"/>
              </a:rPr>
              <a:t>/Spacecraft</a:t>
            </a:r>
            <a:r>
              <a:rPr lang="en-US" sz="1700" b="1" spc="-20" dirty="0">
                <a:solidFill>
                  <a:srgbClr val="434B5E"/>
                </a:solidFill>
                <a:latin typeface="Cambria" panose="02040503050406030204" pitchFamily="18" charset="0"/>
                <a:ea typeface="Cambria" panose="02040503050406030204" pitchFamily="18" charset="0"/>
                <a:cs typeface="Arial"/>
              </a:rPr>
              <a:t> </a:t>
            </a:r>
            <a:r>
              <a:rPr lang="en-US" sz="1700" b="1" spc="-10" dirty="0">
                <a:solidFill>
                  <a:srgbClr val="434B5E"/>
                </a:solidFill>
                <a:latin typeface="Cambria" panose="02040503050406030204" pitchFamily="18" charset="0"/>
                <a:ea typeface="Cambria" panose="02040503050406030204" pitchFamily="18" charset="0"/>
                <a:cs typeface="Arial"/>
              </a:rPr>
              <a:t>motion</a:t>
            </a:r>
            <a:r>
              <a:rPr lang="en-US" sz="1700" b="1" spc="-20" dirty="0">
                <a:solidFill>
                  <a:srgbClr val="434B5E"/>
                </a:solidFill>
                <a:latin typeface="Cambria" panose="02040503050406030204" pitchFamily="18" charset="0"/>
                <a:ea typeface="Cambria" panose="02040503050406030204" pitchFamily="18" charset="0"/>
                <a:cs typeface="Arial"/>
              </a:rPr>
              <a:t> </a:t>
            </a:r>
            <a:r>
              <a:rPr lang="en-US" sz="1700" b="1" spc="120" dirty="0">
                <a:solidFill>
                  <a:srgbClr val="434B5E"/>
                </a:solidFill>
                <a:latin typeface="Cambria" panose="02040503050406030204" pitchFamily="18" charset="0"/>
                <a:ea typeface="Cambria" panose="02040503050406030204" pitchFamily="18" charset="0"/>
                <a:cs typeface="Arial"/>
              </a:rPr>
              <a:t>control</a:t>
            </a:r>
            <a:r>
              <a:rPr lang="en-US" sz="1700" b="1" spc="-20" dirty="0">
                <a:solidFill>
                  <a:srgbClr val="434B5E"/>
                </a:solidFill>
                <a:latin typeface="Cambria" panose="02040503050406030204" pitchFamily="18" charset="0"/>
                <a:ea typeface="Cambria" panose="02040503050406030204" pitchFamily="18" charset="0"/>
                <a:cs typeface="Arial"/>
              </a:rPr>
              <a:t> </a:t>
            </a:r>
            <a:r>
              <a:rPr lang="en-US" sz="1700" b="1" spc="170" dirty="0">
                <a:solidFill>
                  <a:srgbClr val="434B5E"/>
                </a:solidFill>
                <a:latin typeface="Cambria" panose="02040503050406030204" pitchFamily="18" charset="0"/>
                <a:ea typeface="Cambria" panose="02040503050406030204" pitchFamily="18" charset="0"/>
                <a:cs typeface="Arial"/>
              </a:rPr>
              <a:t>for</a:t>
            </a:r>
            <a:r>
              <a:rPr lang="en-US" sz="1700" b="1" spc="-20" dirty="0">
                <a:solidFill>
                  <a:srgbClr val="434B5E"/>
                </a:solidFill>
                <a:latin typeface="Cambria" panose="02040503050406030204" pitchFamily="18" charset="0"/>
                <a:ea typeface="Cambria" panose="02040503050406030204" pitchFamily="18" charset="0"/>
                <a:cs typeface="Arial"/>
              </a:rPr>
              <a:t> Space </a:t>
            </a:r>
            <a:r>
              <a:rPr lang="en-US" sz="1700" b="1" spc="-10" dirty="0">
                <a:solidFill>
                  <a:srgbClr val="434B5E"/>
                </a:solidFill>
                <a:latin typeface="Cambria" panose="02040503050406030204" pitchFamily="18" charset="0"/>
                <a:ea typeface="Cambria" panose="02040503050406030204" pitchFamily="18" charset="0"/>
                <a:cs typeface="Arial"/>
              </a:rPr>
              <a:t>Robotic Systems</a:t>
            </a:r>
            <a:endParaRPr lang="en-US" sz="1700" b="1" dirty="0">
              <a:latin typeface="Cambria" panose="02040503050406030204" pitchFamily="18" charset="0"/>
              <a:ea typeface="Cambria" panose="02040503050406030204" pitchFamily="18" charset="0"/>
              <a:cs typeface="Arial"/>
            </a:endParaRPr>
          </a:p>
        </p:txBody>
      </p:sp>
      <p:sp>
        <p:nvSpPr>
          <p:cNvPr id="8" name="object 8"/>
          <p:cNvSpPr txBox="1"/>
          <p:nvPr/>
        </p:nvSpPr>
        <p:spPr>
          <a:xfrm>
            <a:off x="357186" y="2084239"/>
            <a:ext cx="3211513" cy="935513"/>
          </a:xfrm>
          <a:prstGeom prst="rect">
            <a:avLst/>
          </a:prstGeom>
        </p:spPr>
        <p:txBody>
          <a:bodyPr vert="horz" wrap="square" lIns="0" tIns="12065" rIns="0" bIns="0" rtlCol="0">
            <a:spAutoFit/>
          </a:bodyPr>
          <a:lstStyle/>
          <a:p>
            <a:pPr marL="12700">
              <a:lnSpc>
                <a:spcPct val="100000"/>
              </a:lnSpc>
              <a:spcBef>
                <a:spcPts val="95"/>
              </a:spcBef>
            </a:pPr>
            <a:r>
              <a:rPr sz="900" b="1" dirty="0">
                <a:solidFill>
                  <a:srgbClr val="81A0C1"/>
                </a:solidFill>
                <a:latin typeface="Calibri"/>
                <a:cs typeface="Calibri"/>
              </a:rPr>
              <a:t>Submitted</a:t>
            </a:r>
            <a:r>
              <a:rPr sz="900" b="1" spc="80" dirty="0">
                <a:solidFill>
                  <a:srgbClr val="81A0C1"/>
                </a:solidFill>
                <a:latin typeface="Calibri"/>
                <a:cs typeface="Calibri"/>
              </a:rPr>
              <a:t> </a:t>
            </a:r>
            <a:r>
              <a:rPr sz="900" b="1" dirty="0">
                <a:solidFill>
                  <a:srgbClr val="81A0C1"/>
                </a:solidFill>
                <a:latin typeface="Calibri"/>
                <a:cs typeface="Calibri"/>
              </a:rPr>
              <a:t>by:</a:t>
            </a:r>
            <a:r>
              <a:rPr sz="900" b="1" spc="175" dirty="0">
                <a:solidFill>
                  <a:srgbClr val="81A0C1"/>
                </a:solidFill>
                <a:latin typeface="Calibri"/>
                <a:cs typeface="Calibri"/>
              </a:rPr>
              <a:t> </a:t>
            </a:r>
            <a:r>
              <a:rPr sz="900" spc="-50" dirty="0">
                <a:solidFill>
                  <a:srgbClr val="C0D0DF"/>
                </a:solidFill>
                <a:latin typeface="Arial"/>
                <a:cs typeface="Arial"/>
              </a:rPr>
              <a:t>Sandip</a:t>
            </a:r>
            <a:r>
              <a:rPr sz="900" spc="30" dirty="0">
                <a:solidFill>
                  <a:srgbClr val="C0D0DF"/>
                </a:solidFill>
                <a:latin typeface="Arial"/>
                <a:cs typeface="Arial"/>
              </a:rPr>
              <a:t> </a:t>
            </a:r>
            <a:r>
              <a:rPr sz="900" spc="-55" dirty="0">
                <a:solidFill>
                  <a:srgbClr val="C0D0DF"/>
                </a:solidFill>
                <a:latin typeface="Arial"/>
                <a:cs typeface="Arial"/>
              </a:rPr>
              <a:t>Sharan</a:t>
            </a:r>
            <a:r>
              <a:rPr sz="900" spc="30" dirty="0">
                <a:solidFill>
                  <a:srgbClr val="C0D0DF"/>
                </a:solidFill>
                <a:latin typeface="Arial"/>
                <a:cs typeface="Arial"/>
              </a:rPr>
              <a:t> </a:t>
            </a:r>
            <a:r>
              <a:rPr sz="900" spc="-25" dirty="0">
                <a:solidFill>
                  <a:srgbClr val="C0D0DF"/>
                </a:solidFill>
                <a:latin typeface="Arial"/>
                <a:cs typeface="Arial"/>
              </a:rPr>
              <a:t>Senthil</a:t>
            </a:r>
            <a:r>
              <a:rPr sz="900" spc="30" dirty="0">
                <a:solidFill>
                  <a:srgbClr val="C0D0DF"/>
                </a:solidFill>
                <a:latin typeface="Arial"/>
                <a:cs typeface="Arial"/>
              </a:rPr>
              <a:t> </a:t>
            </a:r>
            <a:r>
              <a:rPr sz="900" spc="-30" dirty="0">
                <a:solidFill>
                  <a:srgbClr val="C0D0DF"/>
                </a:solidFill>
                <a:latin typeface="Arial"/>
                <a:cs typeface="Arial"/>
              </a:rPr>
              <a:t>Kumar</a:t>
            </a:r>
            <a:r>
              <a:rPr lang="en-US" sz="900" spc="-30" dirty="0">
                <a:solidFill>
                  <a:srgbClr val="C0D0DF"/>
                </a:solidFill>
                <a:latin typeface="Arial"/>
                <a:cs typeface="Arial"/>
              </a:rPr>
              <a:t>  (119340196)</a:t>
            </a:r>
            <a:endParaRPr lang="en-US" sz="900" dirty="0">
              <a:latin typeface="Arial"/>
              <a:cs typeface="Arial"/>
            </a:endParaRPr>
          </a:p>
          <a:p>
            <a:pPr marL="12700">
              <a:lnSpc>
                <a:spcPct val="100000"/>
              </a:lnSpc>
              <a:spcBef>
                <a:spcPts val="95"/>
              </a:spcBef>
            </a:pPr>
            <a:r>
              <a:rPr lang="en-US" sz="900" spc="-40" dirty="0">
                <a:solidFill>
                  <a:srgbClr val="C0D0DF"/>
                </a:solidFill>
                <a:latin typeface="Arial"/>
                <a:cs typeface="Arial"/>
              </a:rPr>
              <a:t>                                               </a:t>
            </a:r>
            <a:r>
              <a:rPr lang="en-US" sz="900" spc="-40" dirty="0">
                <a:solidFill>
                  <a:srgbClr val="C0D0DF"/>
                </a:solidFill>
                <a:latin typeface="+mj-lt"/>
                <a:cs typeface="Arial"/>
              </a:rPr>
              <a:t>&amp;</a:t>
            </a:r>
          </a:p>
          <a:p>
            <a:pPr marL="12700">
              <a:lnSpc>
                <a:spcPct val="100000"/>
              </a:lnSpc>
              <a:spcBef>
                <a:spcPts val="95"/>
              </a:spcBef>
            </a:pPr>
            <a:r>
              <a:rPr lang="en-US" sz="900" spc="-40">
                <a:solidFill>
                  <a:srgbClr val="C0D0DF"/>
                </a:solidFill>
                <a:latin typeface="+mj-lt"/>
                <a:cs typeface="Arial"/>
              </a:rPr>
              <a:t>                                    </a:t>
            </a:r>
            <a:r>
              <a:rPr lang="en-US" sz="900" spc="-20">
                <a:solidFill>
                  <a:srgbClr val="C0D0DF"/>
                </a:solidFill>
                <a:latin typeface="Arial"/>
                <a:cs typeface="Arial"/>
              </a:rPr>
              <a:t>Kiran</a:t>
            </a:r>
            <a:r>
              <a:rPr lang="en-US" sz="900" spc="30">
                <a:solidFill>
                  <a:srgbClr val="C0D0DF"/>
                </a:solidFill>
                <a:latin typeface="Arial"/>
                <a:cs typeface="Arial"/>
              </a:rPr>
              <a:t> </a:t>
            </a:r>
            <a:r>
              <a:rPr lang="en-US" sz="900" spc="-10" dirty="0">
                <a:solidFill>
                  <a:srgbClr val="C0D0DF"/>
                </a:solidFill>
                <a:latin typeface="Arial"/>
                <a:cs typeface="Arial"/>
              </a:rPr>
              <a:t>Ajith</a:t>
            </a:r>
            <a:r>
              <a:rPr lang="en-US" sz="900" spc="-40" dirty="0">
                <a:solidFill>
                  <a:srgbClr val="C0D0DF"/>
                </a:solidFill>
                <a:latin typeface="+mj-lt"/>
                <a:cs typeface="Arial"/>
              </a:rPr>
              <a:t>  (119112397) </a:t>
            </a:r>
            <a:endParaRPr lang="en-US" sz="900" dirty="0">
              <a:solidFill>
                <a:srgbClr val="C0D0DF"/>
              </a:solidFill>
              <a:latin typeface="Arial"/>
              <a:cs typeface="Arial"/>
            </a:endParaRPr>
          </a:p>
          <a:p>
            <a:pPr marL="12700">
              <a:lnSpc>
                <a:spcPct val="100000"/>
              </a:lnSpc>
              <a:spcBef>
                <a:spcPts val="840"/>
              </a:spcBef>
            </a:pPr>
            <a:r>
              <a:rPr sz="900" b="1" dirty="0">
                <a:solidFill>
                  <a:srgbClr val="81A0C1"/>
                </a:solidFill>
                <a:latin typeface="Calibri"/>
                <a:cs typeface="Calibri"/>
              </a:rPr>
              <a:t>Institute</a:t>
            </a:r>
            <a:r>
              <a:rPr lang="en-US" sz="900" b="1" dirty="0">
                <a:solidFill>
                  <a:srgbClr val="81A0C1"/>
                </a:solidFill>
                <a:latin typeface="Calibri"/>
                <a:cs typeface="Calibri"/>
              </a:rPr>
              <a:t>         </a:t>
            </a:r>
            <a:r>
              <a:rPr sz="900" b="1" dirty="0">
                <a:solidFill>
                  <a:srgbClr val="81A0C1"/>
                </a:solidFill>
                <a:latin typeface="Calibri"/>
                <a:cs typeface="Calibri"/>
              </a:rPr>
              <a:t>:</a:t>
            </a:r>
            <a:r>
              <a:rPr sz="900" b="1" spc="190" dirty="0">
                <a:solidFill>
                  <a:srgbClr val="81A0C1"/>
                </a:solidFill>
                <a:latin typeface="Calibri"/>
                <a:cs typeface="Calibri"/>
              </a:rPr>
              <a:t> </a:t>
            </a:r>
            <a:r>
              <a:rPr sz="900" spc="-20" dirty="0">
                <a:solidFill>
                  <a:srgbClr val="C0D0DF"/>
                </a:solidFill>
                <a:latin typeface="Arial"/>
                <a:cs typeface="Arial"/>
              </a:rPr>
              <a:t>University</a:t>
            </a:r>
            <a:r>
              <a:rPr sz="900" spc="40" dirty="0">
                <a:solidFill>
                  <a:srgbClr val="C0D0DF"/>
                </a:solidFill>
                <a:latin typeface="Arial"/>
                <a:cs typeface="Arial"/>
              </a:rPr>
              <a:t> </a:t>
            </a:r>
            <a:r>
              <a:rPr sz="900" dirty="0">
                <a:solidFill>
                  <a:srgbClr val="C0D0DF"/>
                </a:solidFill>
                <a:latin typeface="Arial"/>
                <a:cs typeface="Arial"/>
              </a:rPr>
              <a:t>of</a:t>
            </a:r>
            <a:r>
              <a:rPr sz="900" spc="45" dirty="0">
                <a:solidFill>
                  <a:srgbClr val="C0D0DF"/>
                </a:solidFill>
                <a:latin typeface="Arial"/>
                <a:cs typeface="Arial"/>
              </a:rPr>
              <a:t> </a:t>
            </a:r>
            <a:r>
              <a:rPr sz="900" spc="-25" dirty="0">
                <a:solidFill>
                  <a:srgbClr val="C0D0DF"/>
                </a:solidFill>
                <a:latin typeface="Arial"/>
                <a:cs typeface="Arial"/>
              </a:rPr>
              <a:t>Maryland-</a:t>
            </a:r>
            <a:r>
              <a:rPr sz="900" spc="-35" dirty="0">
                <a:solidFill>
                  <a:srgbClr val="C0D0DF"/>
                </a:solidFill>
                <a:latin typeface="Arial"/>
                <a:cs typeface="Arial"/>
              </a:rPr>
              <a:t>College</a:t>
            </a:r>
            <a:r>
              <a:rPr sz="900" spc="40" dirty="0">
                <a:solidFill>
                  <a:srgbClr val="C0D0DF"/>
                </a:solidFill>
                <a:latin typeface="Arial"/>
                <a:cs typeface="Arial"/>
              </a:rPr>
              <a:t> </a:t>
            </a:r>
            <a:r>
              <a:rPr sz="900" spc="-20" dirty="0">
                <a:solidFill>
                  <a:srgbClr val="C0D0DF"/>
                </a:solidFill>
                <a:latin typeface="Arial"/>
                <a:cs typeface="Arial"/>
              </a:rPr>
              <a:t>Park</a:t>
            </a:r>
            <a:endParaRPr sz="900" dirty="0">
              <a:latin typeface="Arial"/>
              <a:cs typeface="Arial"/>
            </a:endParaRPr>
          </a:p>
          <a:p>
            <a:pPr marL="12700">
              <a:lnSpc>
                <a:spcPct val="100000"/>
              </a:lnSpc>
              <a:spcBef>
                <a:spcPts val="844"/>
              </a:spcBef>
            </a:pPr>
            <a:r>
              <a:rPr sz="900" b="1" dirty="0">
                <a:solidFill>
                  <a:srgbClr val="81A0C1"/>
                </a:solidFill>
                <a:latin typeface="Calibri"/>
                <a:cs typeface="Calibri"/>
              </a:rPr>
              <a:t>Course</a:t>
            </a:r>
            <a:r>
              <a:rPr lang="en-US" sz="900" b="1" dirty="0">
                <a:solidFill>
                  <a:srgbClr val="81A0C1"/>
                </a:solidFill>
                <a:latin typeface="Calibri"/>
                <a:cs typeface="Calibri"/>
              </a:rPr>
              <a:t>            </a:t>
            </a:r>
            <a:r>
              <a:rPr sz="900" b="1" dirty="0">
                <a:solidFill>
                  <a:srgbClr val="81A0C1"/>
                </a:solidFill>
                <a:latin typeface="Calibri"/>
                <a:cs typeface="Calibri"/>
              </a:rPr>
              <a:t>:</a:t>
            </a:r>
            <a:r>
              <a:rPr sz="900" b="1" spc="180" dirty="0">
                <a:solidFill>
                  <a:srgbClr val="81A0C1"/>
                </a:solidFill>
                <a:latin typeface="Calibri"/>
                <a:cs typeface="Calibri"/>
              </a:rPr>
              <a:t> </a:t>
            </a:r>
            <a:r>
              <a:rPr sz="900" spc="-10" dirty="0">
                <a:solidFill>
                  <a:srgbClr val="C0D0DF"/>
                </a:solidFill>
                <a:latin typeface="Arial"/>
                <a:cs typeface="Arial"/>
              </a:rPr>
              <a:t>Control</a:t>
            </a:r>
            <a:r>
              <a:rPr sz="900" spc="30" dirty="0">
                <a:solidFill>
                  <a:srgbClr val="C0D0DF"/>
                </a:solidFill>
                <a:latin typeface="Arial"/>
                <a:cs typeface="Arial"/>
              </a:rPr>
              <a:t> </a:t>
            </a:r>
            <a:r>
              <a:rPr sz="900" dirty="0">
                <a:solidFill>
                  <a:srgbClr val="C0D0DF"/>
                </a:solidFill>
                <a:latin typeface="Arial"/>
                <a:cs typeface="Arial"/>
              </a:rPr>
              <a:t>of</a:t>
            </a:r>
            <a:r>
              <a:rPr sz="900" spc="35" dirty="0">
                <a:solidFill>
                  <a:srgbClr val="C0D0DF"/>
                </a:solidFill>
                <a:latin typeface="Arial"/>
                <a:cs typeface="Arial"/>
              </a:rPr>
              <a:t> </a:t>
            </a:r>
            <a:r>
              <a:rPr sz="900" spc="-40" dirty="0">
                <a:solidFill>
                  <a:srgbClr val="C0D0DF"/>
                </a:solidFill>
                <a:latin typeface="Arial"/>
                <a:cs typeface="Arial"/>
              </a:rPr>
              <a:t>Robotic</a:t>
            </a:r>
            <a:r>
              <a:rPr sz="900" spc="35" dirty="0">
                <a:solidFill>
                  <a:srgbClr val="C0D0DF"/>
                </a:solidFill>
                <a:latin typeface="Arial"/>
                <a:cs typeface="Arial"/>
              </a:rPr>
              <a:t> </a:t>
            </a:r>
            <a:r>
              <a:rPr sz="900" spc="-10" dirty="0">
                <a:solidFill>
                  <a:srgbClr val="C0D0DF"/>
                </a:solidFill>
                <a:latin typeface="Arial"/>
                <a:cs typeface="Arial"/>
              </a:rPr>
              <a:t>Systems</a:t>
            </a:r>
            <a:r>
              <a:rPr lang="en-US" sz="900" spc="-10" dirty="0">
                <a:solidFill>
                  <a:srgbClr val="C0D0DF"/>
                </a:solidFill>
                <a:latin typeface="Arial"/>
                <a:cs typeface="Arial"/>
              </a:rPr>
              <a:t> (Project-01)</a:t>
            </a:r>
            <a:endParaRPr sz="900" dirty="0">
              <a:latin typeface="Arial"/>
              <a:cs typeface="Arial"/>
            </a:endParaRPr>
          </a:p>
        </p:txBody>
      </p:sp>
      <p:pic>
        <p:nvPicPr>
          <p:cNvPr id="11" name="Picture 10" descr="Logo&#10;&#10;Description automatically generated">
            <a:extLst>
              <a:ext uri="{FF2B5EF4-FFF2-40B4-BE49-F238E27FC236}">
                <a16:creationId xmlns:a16="http://schemas.microsoft.com/office/drawing/2014/main" id="{49F32DCA-61EA-9E9C-054D-0DD945C644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00" y="479425"/>
            <a:ext cx="860425" cy="860425"/>
          </a:xfrm>
          <a:prstGeom prst="rect">
            <a:avLst/>
          </a:prstGeom>
        </p:spPr>
      </p:pic>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296" y="51495"/>
            <a:ext cx="4804804" cy="196849"/>
          </a:xfrm>
          <a:prstGeom prst="rect">
            <a:avLst/>
          </a:prstGeom>
        </p:spPr>
        <p:txBody>
          <a:bodyPr vert="horz" wrap="square" lIns="0" tIns="12065" rIns="0" bIns="0" rtlCol="0">
            <a:spAutoFit/>
          </a:bodyPr>
          <a:lstStyle/>
          <a:p>
            <a:pPr marL="12700">
              <a:lnSpc>
                <a:spcPct val="100000"/>
              </a:lnSpc>
              <a:spcBef>
                <a:spcPts val="95"/>
              </a:spcBef>
            </a:pPr>
            <a:r>
              <a:rPr lang="en-US" spc="65" dirty="0"/>
              <a:t>MODELING OF FREE-FLYING MANIPULATOR SYSTEMS</a:t>
            </a:r>
            <a:endParaRPr spc="-10" dirty="0"/>
          </a:p>
        </p:txBody>
      </p:sp>
      <mc:AlternateContent xmlns:mc="http://schemas.openxmlformats.org/markup-compatibility/2006" xmlns:a14="http://schemas.microsoft.com/office/drawing/2010/main">
        <mc:Choice Requires="a14">
          <p:sp>
            <p:nvSpPr>
              <p:cNvPr id="3" name="object 3"/>
              <p:cNvSpPr txBox="1"/>
              <p:nvPr/>
            </p:nvSpPr>
            <p:spPr>
              <a:xfrm>
                <a:off x="177280" y="666057"/>
                <a:ext cx="5432132" cy="2364686"/>
              </a:xfrm>
              <a:prstGeom prst="rect">
                <a:avLst/>
              </a:prstGeom>
            </p:spPr>
            <p:txBody>
              <a:bodyPr vert="horz" wrap="square" lIns="0" tIns="6985" rIns="0" bIns="0" rtlCol="0">
                <a:spAutoFit/>
              </a:bodyPr>
              <a:lstStyle/>
              <a:p>
                <a:pPr marL="12700" marR="5080">
                  <a:lnSpc>
                    <a:spcPct val="102600"/>
                  </a:lnSpc>
                  <a:spcBef>
                    <a:spcPts val="55"/>
                  </a:spcBef>
                </a:pPr>
                <a:r>
                  <a:rPr lang="en-US" sz="1100" spc="-310" dirty="0">
                    <a:solidFill>
                      <a:schemeClr val="accent5">
                        <a:lumMod val="60000"/>
                        <a:lumOff val="40000"/>
                      </a:schemeClr>
                    </a:solidFill>
                    <a:latin typeface="Arial" panose="020B0604020202020204" pitchFamily="34" charset="0"/>
                    <a:cs typeface="Arial" panose="020B0604020202020204" pitchFamily="34" charset="0"/>
                  </a:rPr>
                  <a:t>⊚</a:t>
                </a:r>
                <a:r>
                  <a:rPr lang="en-US" sz="1100" spc="-55" dirty="0">
                    <a:solidFill>
                      <a:srgbClr val="E4E9EF"/>
                    </a:solidFill>
                    <a:latin typeface="Arial"/>
                    <a:cs typeface="Arial"/>
                  </a:rPr>
                  <a:t>  </a:t>
                </a:r>
                <a:r>
                  <a:rPr lang="en-US" sz="1100" spc="-55" dirty="0">
                    <a:solidFill>
                      <a:srgbClr val="E4E9EF"/>
                    </a:solidFill>
                    <a:latin typeface="Arial" panose="020B0604020202020204" pitchFamily="34" charset="0"/>
                    <a:cs typeface="Arial"/>
                  </a:rPr>
                  <a:t>T</a:t>
                </a:r>
                <a:r>
                  <a:rPr lang="en-US" sz="1100" b="0" i="0" dirty="0">
                    <a:solidFill>
                      <a:srgbClr val="E4E9EF"/>
                    </a:solidFill>
                    <a:effectLst/>
                    <a:latin typeface="Arial" panose="020B0604020202020204" pitchFamily="34" charset="0"/>
                  </a:rPr>
                  <a:t>he velocity of a point m in body k, </a:t>
                </a:r>
                <a:r>
                  <a:rPr lang="en-US" sz="1100" b="0" i="0" baseline="30000" dirty="0">
                    <a:solidFill>
                      <a:srgbClr val="E4E9EF"/>
                    </a:solidFill>
                    <a:effectLst/>
                    <a:latin typeface="Arial" panose="020B0604020202020204" pitchFamily="34" charset="0"/>
                  </a:rPr>
                  <a:t>̇</a:t>
                </a:r>
                <a:r>
                  <a:rPr lang="en-US" sz="1100" b="0" i="0" dirty="0">
                    <a:solidFill>
                      <a:srgbClr val="E4E9EF"/>
                    </a:solidFill>
                    <a:effectLst/>
                    <a:latin typeface="Arial" panose="020B0604020202020204" pitchFamily="34" charset="0"/>
                  </a:rPr>
                  <a:t>R</a:t>
                </a:r>
                <a:r>
                  <a:rPr lang="en-US" sz="1100" b="0" i="0" baseline="-25000" dirty="0">
                    <a:solidFill>
                      <a:srgbClr val="E4E9EF"/>
                    </a:solidFill>
                    <a:effectLst/>
                    <a:latin typeface="Arial" panose="020B0604020202020204" pitchFamily="34" charset="0"/>
                  </a:rPr>
                  <a:t>k,m </a:t>
                </a:r>
                <a:r>
                  <a:rPr lang="en-US" sz="1100" b="0" i="0" dirty="0">
                    <a:solidFill>
                      <a:srgbClr val="E4E9EF"/>
                    </a:solidFill>
                    <a:effectLst/>
                    <a:latin typeface="Arial" panose="020B0604020202020204" pitchFamily="34" charset="0"/>
                  </a:rPr>
                  <a:t>can be written using transformation matrices as:</a:t>
                </a:r>
                <a:endParaRPr lang="en-US" sz="1100" spc="-55" baseline="-25000" dirty="0">
                  <a:solidFill>
                    <a:srgbClr val="E4E9EF"/>
                  </a:solidFill>
                  <a:latin typeface="Arial"/>
                  <a:cs typeface="Arial"/>
                </a:endParaRPr>
              </a:p>
              <a:p>
                <a:pPr marL="12700" marR="5080">
                  <a:lnSpc>
                    <a:spcPct val="102600"/>
                  </a:lnSpc>
                  <a:spcBef>
                    <a:spcPts val="55"/>
                  </a:spcBef>
                </a:pPr>
                <a:endParaRPr lang="en-US" sz="1100" spc="-55" dirty="0">
                  <a:solidFill>
                    <a:srgbClr val="E4E9EF"/>
                  </a:solidFill>
                  <a:latin typeface="Arial"/>
                  <a:cs typeface="Arial"/>
                </a:endParaRPr>
              </a:p>
              <a:p>
                <a:pPr marL="12700" marR="5080" algn="ctr">
                  <a:lnSpc>
                    <a:spcPct val="102600"/>
                  </a:lnSpc>
                  <a:spcBef>
                    <a:spcPts val="55"/>
                  </a:spcBef>
                </a:pPr>
                <a14:m>
                  <m:oMath xmlns:m="http://schemas.openxmlformats.org/officeDocument/2006/math">
                    <m:acc>
                      <m:accPr>
                        <m:chr m:val="̇"/>
                        <m:ctrlPr>
                          <a:rPr lang="en-US" sz="1100" b="0" i="1" smtClean="0">
                            <a:solidFill>
                              <a:srgbClr val="E4E9EF"/>
                            </a:solidFill>
                            <a:effectLst/>
                            <a:latin typeface="Cambria Math" panose="02040503050406030204" pitchFamily="18" charset="0"/>
                          </a:rPr>
                        </m:ctrlPr>
                      </m:accPr>
                      <m:e>
                        <m:r>
                          <a:rPr lang="en-US" sz="1100" b="0" i="1" smtClean="0">
                            <a:solidFill>
                              <a:srgbClr val="E4E9EF"/>
                            </a:solidFill>
                            <a:effectLst/>
                            <a:latin typeface="Cambria Math" panose="02040503050406030204" pitchFamily="18" charset="0"/>
                          </a:rPr>
                          <m:t>𝑅</m:t>
                        </m:r>
                      </m:e>
                    </m:acc>
                  </m:oMath>
                </a14:m>
                <a:r>
                  <a:rPr lang="en-US" sz="1100" b="0" i="0" baseline="-25000" dirty="0" err="1">
                    <a:solidFill>
                      <a:srgbClr val="E4E9EF"/>
                    </a:solidFill>
                    <a:effectLst/>
                    <a:latin typeface="Arial" panose="020B0604020202020204" pitchFamily="34" charset="0"/>
                  </a:rPr>
                  <a:t>k,m</a:t>
                </a:r>
                <a:r>
                  <a:rPr lang="en-US" sz="1100" b="0" i="0" baseline="-25000" dirty="0">
                    <a:solidFill>
                      <a:srgbClr val="E4E9EF"/>
                    </a:solidFill>
                    <a:effectLst/>
                    <a:latin typeface="Arial" panose="020B0604020202020204" pitchFamily="34" charset="0"/>
                  </a:rPr>
                  <a:t>  </a:t>
                </a:r>
                <a:r>
                  <a:rPr lang="en-US" sz="1100" b="0" i="0" dirty="0">
                    <a:solidFill>
                      <a:srgbClr val="E4E9EF"/>
                    </a:solidFill>
                    <a:effectLst/>
                    <a:latin typeface="Arial" panose="020B0604020202020204" pitchFamily="34" charset="0"/>
                  </a:rPr>
                  <a:t>= </a:t>
                </a:r>
                <a14:m>
                  <m:oMath xmlns:m="http://schemas.openxmlformats.org/officeDocument/2006/math">
                    <m:acc>
                      <m:accPr>
                        <m:chr m:val="̇"/>
                        <m:ctrlPr>
                          <a:rPr lang="en-US" sz="1100" b="0" i="1" smtClean="0">
                            <a:solidFill>
                              <a:srgbClr val="E4E9EF"/>
                            </a:solidFill>
                            <a:effectLst/>
                            <a:latin typeface="Cambria Math" panose="02040503050406030204" pitchFamily="18" charset="0"/>
                          </a:rPr>
                        </m:ctrlPr>
                      </m:accPr>
                      <m:e>
                        <m:r>
                          <a:rPr lang="en-US" sz="1100" b="0" i="1" smtClean="0">
                            <a:solidFill>
                              <a:srgbClr val="E4E9EF"/>
                            </a:solidFill>
                            <a:effectLst/>
                            <a:latin typeface="Cambria Math" panose="02040503050406030204" pitchFamily="18" charset="0"/>
                          </a:rPr>
                          <m:t>𝑟</m:t>
                        </m:r>
                      </m:e>
                    </m:acc>
                  </m:oMath>
                </a14:m>
                <a:r>
                  <a:rPr lang="en-US" sz="1100" b="0" i="0" baseline="-25000" dirty="0">
                    <a:solidFill>
                      <a:srgbClr val="E4E9EF"/>
                    </a:solidFill>
                    <a:effectLst/>
                    <a:latin typeface="Arial" panose="020B0604020202020204" pitchFamily="34" charset="0"/>
                  </a:rPr>
                  <a:t>cm</a:t>
                </a:r>
                <a:r>
                  <a:rPr lang="en-US" sz="1100" b="0" i="0" dirty="0">
                    <a:solidFill>
                      <a:srgbClr val="E4E9EF"/>
                    </a:solidFill>
                    <a:effectLst/>
                    <a:latin typeface="Arial" panose="020B0604020202020204" pitchFamily="34" charset="0"/>
                  </a:rPr>
                  <a:t> + T</a:t>
                </a:r>
                <a:r>
                  <a:rPr lang="en-US" sz="1100" b="0" i="0" baseline="-25000" dirty="0">
                    <a:solidFill>
                      <a:srgbClr val="E4E9EF"/>
                    </a:solidFill>
                    <a:effectLst/>
                    <a:latin typeface="Arial" panose="020B0604020202020204" pitchFamily="34" charset="0"/>
                  </a:rPr>
                  <a:t>0</a:t>
                </a:r>
                <a:r>
                  <a:rPr lang="en-US" sz="1100" b="0" i="0" dirty="0">
                    <a:solidFill>
                      <a:srgbClr val="E4E9EF"/>
                    </a:solidFill>
                    <a:effectLst/>
                    <a:latin typeface="Arial" panose="020B0604020202020204" pitchFamily="34" charset="0"/>
                  </a:rPr>
                  <a:t>(</a:t>
                </a:r>
                <a:r>
                  <a:rPr lang="en-US" sz="1100" b="0" i="0" baseline="30000" dirty="0">
                    <a:solidFill>
                      <a:srgbClr val="E4E9EF"/>
                    </a:solidFill>
                    <a:effectLst/>
                    <a:latin typeface="Arial" panose="020B0604020202020204" pitchFamily="34" charset="0"/>
                  </a:rPr>
                  <a:t>0</a:t>
                </a:r>
                <a:r>
                  <a:rPr lang="en-US" sz="1100" b="0" i="0" dirty="0">
                    <a:solidFill>
                      <a:srgbClr val="E4E9EF"/>
                    </a:solidFill>
                    <a:effectLst/>
                    <a:latin typeface="Arial" panose="020B0604020202020204" pitchFamily="34" charset="0"/>
                  </a:rPr>
                  <a:t>J</a:t>
                </a:r>
                <a:r>
                  <a:rPr lang="en-US" sz="1100" b="0" i="0" baseline="-25000" dirty="0">
                    <a:solidFill>
                      <a:srgbClr val="E4E9EF"/>
                    </a:solidFill>
                    <a:effectLst/>
                    <a:latin typeface="Arial" panose="020B0604020202020204" pitchFamily="34" charset="0"/>
                  </a:rPr>
                  <a:t>11k,m</a:t>
                </a:r>
                <a:r>
                  <a:rPr lang="en-US" sz="1100" b="0" i="0" baseline="30000" dirty="0">
                    <a:solidFill>
                      <a:srgbClr val="E4E9EF"/>
                    </a:solidFill>
                    <a:effectLst/>
                    <a:latin typeface="Arial" panose="020B0604020202020204" pitchFamily="34" charset="0"/>
                  </a:rPr>
                  <a:t>0</a:t>
                </a:r>
                <a:r>
                  <a:rPr lang="el-GR" sz="1100" b="0" i="0" dirty="0">
                    <a:solidFill>
                      <a:srgbClr val="E4E9EF"/>
                    </a:solidFill>
                    <a:effectLst/>
                    <a:latin typeface="Arial" panose="020B0604020202020204" pitchFamily="34" charset="0"/>
                  </a:rPr>
                  <a:t>ω</a:t>
                </a:r>
                <a:r>
                  <a:rPr lang="el-GR" sz="1100" b="0" i="0" baseline="-25000" dirty="0">
                    <a:solidFill>
                      <a:srgbClr val="E4E9EF"/>
                    </a:solidFill>
                    <a:effectLst/>
                    <a:latin typeface="Arial" panose="020B0604020202020204" pitchFamily="34" charset="0"/>
                  </a:rPr>
                  <a:t>0</a:t>
                </a:r>
                <a:r>
                  <a:rPr lang="el-GR" sz="1100" b="0" i="0" dirty="0">
                    <a:solidFill>
                      <a:srgbClr val="E4E9EF"/>
                    </a:solidFill>
                    <a:effectLst/>
                    <a:latin typeface="Arial" panose="020B0604020202020204" pitchFamily="34" charset="0"/>
                  </a:rPr>
                  <a:t> + </a:t>
                </a:r>
                <a:r>
                  <a:rPr lang="el-GR" sz="1100" b="0" i="0" baseline="30000" dirty="0">
                    <a:solidFill>
                      <a:srgbClr val="E4E9EF"/>
                    </a:solidFill>
                    <a:effectLst/>
                    <a:latin typeface="Arial" panose="020B0604020202020204" pitchFamily="34" charset="0"/>
                  </a:rPr>
                  <a:t>0</a:t>
                </a:r>
                <a:r>
                  <a:rPr lang="en-US" sz="1100" b="0" i="0" dirty="0">
                    <a:solidFill>
                      <a:srgbClr val="E4E9EF"/>
                    </a:solidFill>
                    <a:effectLst/>
                    <a:latin typeface="Arial" panose="020B0604020202020204" pitchFamily="34" charset="0"/>
                  </a:rPr>
                  <a:t>J</a:t>
                </a:r>
                <a:r>
                  <a:rPr lang="en-US" sz="1100" b="0" i="0" baseline="-25000" dirty="0">
                    <a:solidFill>
                      <a:srgbClr val="E4E9EF"/>
                    </a:solidFill>
                    <a:effectLst/>
                    <a:latin typeface="Arial" panose="020B0604020202020204" pitchFamily="34" charset="0"/>
                  </a:rPr>
                  <a:t>12k,m</a:t>
                </a:r>
                <a:r>
                  <a:rPr lang="en-US" sz="1100" b="0" i="0" dirty="0">
                    <a:solidFill>
                      <a:srgbClr val="E4E9EF"/>
                    </a:solidFill>
                    <a:effectLst/>
                    <a:latin typeface="Arial" panose="020B0604020202020204" pitchFamily="34" charset="0"/>
                  </a:rPr>
                  <a:t>q)</a:t>
                </a:r>
                <a:endParaRPr lang="en-US" sz="1100" b="0" i="0" spc="-55" dirty="0">
                  <a:solidFill>
                    <a:srgbClr val="E4E9EF"/>
                  </a:solidFill>
                  <a:effectLst/>
                  <a:latin typeface="Arial"/>
                  <a:cs typeface="Arial"/>
                </a:endParaRPr>
              </a:p>
              <a:p>
                <a:pPr marL="12700" marR="5080" algn="ctr">
                  <a:lnSpc>
                    <a:spcPct val="102600"/>
                  </a:lnSpc>
                  <a:spcBef>
                    <a:spcPts val="55"/>
                  </a:spcBef>
                </a:pPr>
                <a:endParaRPr lang="en-US" sz="1100" spc="-55" dirty="0">
                  <a:solidFill>
                    <a:srgbClr val="E4E9EF"/>
                  </a:solidFill>
                  <a:latin typeface="Arial"/>
                  <a:ea typeface="Cambria" panose="02040503050406030204" pitchFamily="18" charset="0"/>
                  <a:cs typeface="Arial"/>
                </a:endParaRPr>
              </a:p>
              <a:p>
                <a:pPr marL="12700" marR="5080" algn="l">
                  <a:lnSpc>
                    <a:spcPct val="102600"/>
                  </a:lnSpc>
                  <a:spcBef>
                    <a:spcPts val="55"/>
                  </a:spcBef>
                </a:pPr>
                <a:r>
                  <a:rPr lang="en-US" sz="1100" spc="-310" dirty="0">
                    <a:solidFill>
                      <a:schemeClr val="accent5">
                        <a:lumMod val="60000"/>
                        <a:lumOff val="40000"/>
                      </a:schemeClr>
                    </a:solidFill>
                    <a:latin typeface="Arial" panose="020B0604020202020204" pitchFamily="34" charset="0"/>
                    <a:cs typeface="Arial" panose="020B0604020202020204" pitchFamily="34" charset="0"/>
                  </a:rPr>
                  <a:t>⊚</a:t>
                </a:r>
                <a:r>
                  <a:rPr lang="en-US" sz="1100" spc="-55" dirty="0">
                    <a:solidFill>
                      <a:srgbClr val="E4E9EF"/>
                    </a:solidFill>
                    <a:latin typeface="Arial"/>
                    <a:cs typeface="Arial"/>
                  </a:rPr>
                  <a:t>  The angular velocities of the body “k” can also be written similarly as:</a:t>
                </a:r>
                <a:endParaRPr lang="nn-NO" sz="1100" b="0" i="0" dirty="0">
                  <a:solidFill>
                    <a:srgbClr val="E4E9EF"/>
                  </a:solidFill>
                  <a:effectLst/>
                  <a:latin typeface="Arial" panose="020B0604020202020204" pitchFamily="34" charset="0"/>
                </a:endParaRPr>
              </a:p>
              <a:p>
                <a:pPr marL="12700" marR="5080" algn="ctr">
                  <a:lnSpc>
                    <a:spcPct val="102600"/>
                  </a:lnSpc>
                  <a:spcBef>
                    <a:spcPts val="55"/>
                  </a:spcBef>
                </a:pPr>
                <a:r>
                  <a:rPr lang="el-GR" sz="1100" b="0" i="0" dirty="0">
                    <a:solidFill>
                      <a:srgbClr val="E4E9EF"/>
                    </a:solidFill>
                    <a:effectLst/>
                    <a:latin typeface="Arial" panose="020B0604020202020204" pitchFamily="34" charset="0"/>
                  </a:rPr>
                  <a:t>ω</a:t>
                </a:r>
                <a:r>
                  <a:rPr lang="en-US" sz="1100" b="0" i="0" baseline="-25000" dirty="0">
                    <a:solidFill>
                      <a:srgbClr val="E4E9EF"/>
                    </a:solidFill>
                    <a:effectLst/>
                    <a:latin typeface="Arial" panose="020B0604020202020204" pitchFamily="34" charset="0"/>
                  </a:rPr>
                  <a:t>k</a:t>
                </a:r>
                <a:r>
                  <a:rPr lang="en-US" sz="1100" b="0" i="0" dirty="0">
                    <a:solidFill>
                      <a:srgbClr val="E4E9EF"/>
                    </a:solidFill>
                    <a:effectLst/>
                    <a:latin typeface="Arial" panose="020B0604020202020204" pitchFamily="34" charset="0"/>
                  </a:rPr>
                  <a:t> = T</a:t>
                </a:r>
                <a:r>
                  <a:rPr lang="en-US" sz="1100" b="0" i="0" baseline="-25000" dirty="0">
                    <a:solidFill>
                      <a:srgbClr val="E4E9EF"/>
                    </a:solidFill>
                    <a:effectLst/>
                    <a:latin typeface="Arial" panose="020B0604020202020204" pitchFamily="34" charset="0"/>
                  </a:rPr>
                  <a:t>0</a:t>
                </a:r>
                <a:r>
                  <a:rPr lang="en-US" sz="1100" b="0" i="0" dirty="0">
                    <a:solidFill>
                      <a:srgbClr val="E4E9EF"/>
                    </a:solidFill>
                    <a:effectLst/>
                    <a:latin typeface="Arial" panose="020B0604020202020204" pitchFamily="34" charset="0"/>
                  </a:rPr>
                  <a:t> + (</a:t>
                </a:r>
                <a:r>
                  <a:rPr lang="en-US" sz="1100" b="0" i="0" baseline="30000" dirty="0">
                    <a:solidFill>
                      <a:srgbClr val="E4E9EF"/>
                    </a:solidFill>
                    <a:effectLst/>
                    <a:latin typeface="Arial" panose="020B0604020202020204" pitchFamily="34" charset="0"/>
                  </a:rPr>
                  <a:t>0</a:t>
                </a:r>
                <a:r>
                  <a:rPr lang="el-GR" sz="1100" b="0" i="0" dirty="0">
                    <a:solidFill>
                      <a:srgbClr val="E4E9EF"/>
                    </a:solidFill>
                    <a:effectLst/>
                    <a:latin typeface="Arial" panose="020B0604020202020204" pitchFamily="34" charset="0"/>
                  </a:rPr>
                  <a:t>ω</a:t>
                </a:r>
                <a:r>
                  <a:rPr lang="el-GR" sz="1100" b="0" i="0" baseline="-25000" dirty="0">
                    <a:solidFill>
                      <a:srgbClr val="E4E9EF"/>
                    </a:solidFill>
                    <a:effectLst/>
                    <a:latin typeface="Arial" panose="020B0604020202020204" pitchFamily="34" charset="0"/>
                  </a:rPr>
                  <a:t>0</a:t>
                </a:r>
                <a:r>
                  <a:rPr lang="el-GR" sz="1100" b="0" i="0" dirty="0">
                    <a:solidFill>
                      <a:srgbClr val="E4E9EF"/>
                    </a:solidFill>
                    <a:effectLst/>
                    <a:latin typeface="Arial" panose="020B0604020202020204" pitchFamily="34" charset="0"/>
                  </a:rPr>
                  <a:t> + </a:t>
                </a:r>
                <a:r>
                  <a:rPr lang="el-GR" sz="1100" b="0" i="0" baseline="30000" dirty="0">
                    <a:solidFill>
                      <a:srgbClr val="E4E9EF"/>
                    </a:solidFill>
                    <a:effectLst/>
                    <a:latin typeface="Arial" panose="020B0604020202020204" pitchFamily="34" charset="0"/>
                  </a:rPr>
                  <a:t>0</a:t>
                </a:r>
                <a:r>
                  <a:rPr lang="en-US" sz="1100" b="0" i="0" dirty="0">
                    <a:solidFill>
                      <a:srgbClr val="E4E9EF"/>
                    </a:solidFill>
                    <a:effectLst/>
                    <a:latin typeface="Arial" panose="020B0604020202020204" pitchFamily="34" charset="0"/>
                  </a:rPr>
                  <a:t>J</a:t>
                </a:r>
                <a:r>
                  <a:rPr lang="en-US" sz="1100" b="0" i="0" baseline="-25000" dirty="0">
                    <a:solidFill>
                      <a:srgbClr val="E4E9EF"/>
                    </a:solidFill>
                    <a:effectLst/>
                    <a:latin typeface="Arial" panose="020B0604020202020204" pitchFamily="34" charset="0"/>
                  </a:rPr>
                  <a:t>22k,m</a:t>
                </a:r>
                <a:r>
                  <a:rPr lang="en-US" sz="1100" b="0" i="0" dirty="0">
                    <a:solidFill>
                      <a:srgbClr val="E4E9EF"/>
                    </a:solidFill>
                    <a:effectLst/>
                    <a:latin typeface="Arial" panose="020B0604020202020204" pitchFamily="34" charset="0"/>
                  </a:rPr>
                  <a:t> </a:t>
                </a:r>
                <a14:m>
                  <m:oMath xmlns:m="http://schemas.openxmlformats.org/officeDocument/2006/math">
                    <m:acc>
                      <m:accPr>
                        <m:chr m:val="̇"/>
                        <m:ctrlPr>
                          <a:rPr lang="en-US" sz="1100" b="0" i="1" smtClean="0">
                            <a:solidFill>
                              <a:srgbClr val="E4E9EF"/>
                            </a:solidFill>
                            <a:effectLst/>
                            <a:latin typeface="Cambria Math" panose="02040503050406030204" pitchFamily="18" charset="0"/>
                          </a:rPr>
                        </m:ctrlPr>
                      </m:accPr>
                      <m:e>
                        <m:r>
                          <a:rPr lang="en-US" sz="1100" b="0" i="1" smtClean="0">
                            <a:solidFill>
                              <a:srgbClr val="E4E9EF"/>
                            </a:solidFill>
                            <a:effectLst/>
                            <a:latin typeface="Cambria Math" panose="02040503050406030204" pitchFamily="18" charset="0"/>
                          </a:rPr>
                          <m:t>𝑞</m:t>
                        </m:r>
                      </m:e>
                    </m:acc>
                  </m:oMath>
                </a14:m>
                <a:r>
                  <a:rPr lang="en-US" sz="1100" b="0" i="0" dirty="0">
                    <a:solidFill>
                      <a:srgbClr val="E4E9EF"/>
                    </a:solidFill>
                    <a:effectLst/>
                    <a:latin typeface="Arial" panose="020B0604020202020204" pitchFamily="34" charset="0"/>
                  </a:rPr>
                  <a:t>)</a:t>
                </a:r>
                <a:br>
                  <a:rPr lang="en-US" sz="1100" dirty="0"/>
                </a:br>
                <a:endParaRPr lang="en-US" sz="1100" dirty="0"/>
              </a:p>
              <a:p>
                <a:pPr marL="12700" marR="5080" algn="l">
                  <a:lnSpc>
                    <a:spcPct val="102600"/>
                  </a:lnSpc>
                  <a:spcBef>
                    <a:spcPts val="55"/>
                  </a:spcBef>
                </a:pPr>
                <a:r>
                  <a:rPr lang="en-US" sz="1100" b="0" i="0" dirty="0">
                    <a:solidFill>
                      <a:srgbClr val="E4E9EF"/>
                    </a:solidFill>
                    <a:effectLst/>
                    <a:latin typeface="Arial" panose="020B0604020202020204" pitchFamily="34" charset="0"/>
                  </a:rPr>
                  <a:t>where </a:t>
                </a:r>
                <a:r>
                  <a:rPr lang="en-US" sz="1100" b="0" i="0" baseline="30000" dirty="0">
                    <a:solidFill>
                      <a:srgbClr val="E4E9EF"/>
                    </a:solidFill>
                    <a:effectLst/>
                    <a:latin typeface="Arial" panose="020B0604020202020204" pitchFamily="34" charset="0"/>
                  </a:rPr>
                  <a:t>0</a:t>
                </a:r>
                <a:r>
                  <a:rPr lang="en-US" sz="1100" b="0" i="0" dirty="0">
                    <a:solidFill>
                      <a:srgbClr val="E4E9EF"/>
                    </a:solidFill>
                    <a:effectLst/>
                    <a:latin typeface="Arial" panose="020B0604020202020204" pitchFamily="34" charset="0"/>
                  </a:rPr>
                  <a:t>J</a:t>
                </a:r>
                <a:r>
                  <a:rPr lang="en-US" sz="1100" b="0" i="0" baseline="-25000" dirty="0">
                    <a:solidFill>
                      <a:srgbClr val="E4E9EF"/>
                    </a:solidFill>
                    <a:effectLst/>
                    <a:latin typeface="Arial" panose="020B0604020202020204" pitchFamily="34" charset="0"/>
                  </a:rPr>
                  <a:t>11k,m</a:t>
                </a:r>
                <a:r>
                  <a:rPr lang="en-US" sz="1100" b="0" i="0" dirty="0">
                    <a:solidFill>
                      <a:srgbClr val="E4E9EF"/>
                    </a:solidFill>
                    <a:effectLst/>
                    <a:latin typeface="Arial" panose="020B0604020202020204" pitchFamily="34" charset="0"/>
                  </a:rPr>
                  <a:t> is a skew-symmetric 3×3 matrix whose elements corresponds to the vector from the system CM to point m, expressed in the spacecraft frame. </a:t>
                </a:r>
                <a:r>
                  <a:rPr lang="en-US" sz="1100" b="0" i="0" baseline="30000" dirty="0">
                    <a:solidFill>
                      <a:srgbClr val="E4E9EF"/>
                    </a:solidFill>
                    <a:effectLst/>
                    <a:latin typeface="Arial" panose="020B0604020202020204" pitchFamily="34" charset="0"/>
                  </a:rPr>
                  <a:t>0</a:t>
                </a:r>
                <a:r>
                  <a:rPr lang="en-US" sz="1100" b="0" i="0" dirty="0">
                    <a:solidFill>
                      <a:srgbClr val="E4E9EF"/>
                    </a:solidFill>
                    <a:effectLst/>
                    <a:latin typeface="Arial" panose="020B0604020202020204" pitchFamily="34" charset="0"/>
                  </a:rPr>
                  <a:t>J</a:t>
                </a:r>
                <a:r>
                  <a:rPr lang="en-US" sz="1100" b="0" i="0" baseline="-25000" dirty="0">
                    <a:solidFill>
                      <a:srgbClr val="E4E9EF"/>
                    </a:solidFill>
                    <a:effectLst/>
                    <a:latin typeface="Arial" panose="020B0604020202020204" pitchFamily="34" charset="0"/>
                  </a:rPr>
                  <a:t>12k,m</a:t>
                </a:r>
                <a:r>
                  <a:rPr lang="en-US" sz="1100" b="0" i="0" dirty="0">
                    <a:solidFill>
                      <a:srgbClr val="E4E9EF"/>
                    </a:solidFill>
                    <a:effectLst/>
                    <a:latin typeface="Arial" panose="020B0604020202020204" pitchFamily="34" charset="0"/>
                  </a:rPr>
                  <a:t> &amp; </a:t>
                </a:r>
                <a:r>
                  <a:rPr lang="en-US" sz="1100" b="0" i="0" baseline="30000" dirty="0">
                    <a:solidFill>
                      <a:srgbClr val="E4E9EF"/>
                    </a:solidFill>
                    <a:effectLst/>
                    <a:latin typeface="Arial" panose="020B0604020202020204" pitchFamily="34" charset="0"/>
                  </a:rPr>
                  <a:t>0</a:t>
                </a:r>
                <a:r>
                  <a:rPr lang="en-US" sz="1100" b="0" i="0" dirty="0">
                    <a:solidFill>
                      <a:srgbClr val="E4E9EF"/>
                    </a:solidFill>
                    <a:effectLst/>
                    <a:latin typeface="Arial" panose="020B0604020202020204" pitchFamily="34" charset="0"/>
                  </a:rPr>
                  <a:t>J</a:t>
                </a:r>
                <a:r>
                  <a:rPr lang="en-US" sz="1100" b="0" i="0" baseline="-25000" dirty="0">
                    <a:solidFill>
                      <a:srgbClr val="E4E9EF"/>
                    </a:solidFill>
                    <a:effectLst/>
                    <a:latin typeface="Arial" panose="020B0604020202020204" pitchFamily="34" charset="0"/>
                  </a:rPr>
                  <a:t>22k,m</a:t>
                </a:r>
                <a:r>
                  <a:rPr lang="en-US" sz="1100" b="0" i="0" dirty="0">
                    <a:solidFill>
                      <a:srgbClr val="E4E9EF"/>
                    </a:solidFill>
                    <a:effectLst/>
                    <a:latin typeface="Arial" panose="020B0604020202020204" pitchFamily="34" charset="0"/>
                  </a:rPr>
                  <a:t> are 3×N matrices describing the effect of joint motions on the motion of point “m”.</a:t>
                </a:r>
              </a:p>
              <a:p>
                <a:pPr marL="12700" marR="5080" algn="l">
                  <a:lnSpc>
                    <a:spcPct val="102600"/>
                  </a:lnSpc>
                  <a:spcBef>
                    <a:spcPts val="55"/>
                  </a:spcBef>
                </a:pPr>
                <a:endParaRPr lang="en-US" sz="1100" spc="-55" dirty="0">
                  <a:solidFill>
                    <a:srgbClr val="E4E9EF"/>
                  </a:solidFill>
                  <a:latin typeface="Arial" panose="020B0604020202020204" pitchFamily="34" charset="0"/>
                  <a:cs typeface="Arial"/>
                </a:endParaRPr>
              </a:p>
              <a:p>
                <a:pPr marL="12700" marR="5080" algn="l">
                  <a:lnSpc>
                    <a:spcPct val="102600"/>
                  </a:lnSpc>
                  <a:spcBef>
                    <a:spcPts val="55"/>
                  </a:spcBef>
                </a:pPr>
                <a:r>
                  <a:rPr lang="en-US" sz="1100" spc="-310" dirty="0">
                    <a:solidFill>
                      <a:schemeClr val="accent5">
                        <a:lumMod val="60000"/>
                        <a:lumOff val="40000"/>
                      </a:schemeClr>
                    </a:solidFill>
                    <a:latin typeface="Arial" panose="020B0604020202020204" pitchFamily="34" charset="0"/>
                    <a:cs typeface="Arial" panose="020B0604020202020204" pitchFamily="34" charset="0"/>
                  </a:rPr>
                  <a:t>⊚</a:t>
                </a:r>
                <a:r>
                  <a:rPr lang="en-US" sz="1100" b="0" i="0" dirty="0">
                    <a:solidFill>
                      <a:srgbClr val="E4E9EF"/>
                    </a:solidFill>
                    <a:effectLst/>
                    <a:latin typeface="Arial" panose="020B0604020202020204" pitchFamily="34" charset="0"/>
                  </a:rPr>
                  <a:t>  This reflects the fact that even when the manipulator does not move, its end-effector can reach any position or orientation by moving the spacecraft alone.</a:t>
                </a:r>
                <a:endParaRPr lang="en-US" sz="1100" spc="-55" dirty="0">
                  <a:solidFill>
                    <a:srgbClr val="E4E9EF"/>
                  </a:solidFill>
                  <a:latin typeface="Arial"/>
                  <a:cs typeface="Arial"/>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77280" y="666057"/>
                <a:ext cx="5432132" cy="2364686"/>
              </a:xfrm>
              <a:prstGeom prst="rect">
                <a:avLst/>
              </a:prstGeom>
              <a:blipFill>
                <a:blip r:embed="rId2"/>
                <a:stretch>
                  <a:fillRect l="-1347" t="-2062" r="-1347" b="-3093"/>
                </a:stretch>
              </a:blipFill>
            </p:spPr>
            <p:txBody>
              <a:bodyPr/>
              <a:lstStyle/>
              <a:p>
                <a:r>
                  <a:rPr lang="en-US">
                    <a:noFill/>
                  </a:rPr>
                  <a:t> </a:t>
                </a:r>
              </a:p>
            </p:txBody>
          </p:sp>
        </mc:Fallback>
      </mc:AlternateContent>
      <p:sp>
        <p:nvSpPr>
          <p:cNvPr id="10" name="object 2">
            <a:extLst>
              <a:ext uri="{FF2B5EF4-FFF2-40B4-BE49-F238E27FC236}">
                <a16:creationId xmlns:a16="http://schemas.microsoft.com/office/drawing/2014/main" id="{9A02DBF8-1CA4-4AA4-0F57-20598DEDE8FF}"/>
              </a:ext>
            </a:extLst>
          </p:cNvPr>
          <p:cNvSpPr txBox="1">
            <a:spLocks/>
          </p:cNvSpPr>
          <p:nvPr/>
        </p:nvSpPr>
        <p:spPr>
          <a:xfrm>
            <a:off x="63500" y="358776"/>
            <a:ext cx="4804804" cy="196849"/>
          </a:xfrm>
          <a:prstGeom prst="rect">
            <a:avLst/>
          </a:prstGeom>
        </p:spPr>
        <p:txBody>
          <a:bodyPr vert="horz" wrap="square" lIns="0" tIns="12065" rIns="0" bIns="0" rtlCol="0">
            <a:spAutoFit/>
          </a:bodyPr>
          <a:lstStyle>
            <a:lvl1pPr>
              <a:defRPr sz="1200" b="1" i="0">
                <a:solidFill>
                  <a:srgbClr val="D7DEE9"/>
                </a:solidFill>
                <a:latin typeface="Calibri"/>
                <a:ea typeface="+mj-ea"/>
                <a:cs typeface="Calibri"/>
              </a:defRPr>
            </a:lvl1pPr>
          </a:lstStyle>
          <a:p>
            <a:pPr marL="12700">
              <a:spcBef>
                <a:spcPts val="95"/>
              </a:spcBef>
            </a:pPr>
            <a:r>
              <a:rPr lang="en-US" u="sng" spc="65" dirty="0"/>
              <a:t>SYSTEM KINEMATICS: </a:t>
            </a:r>
            <a:endParaRPr lang="en-US" u="sng" spc="-10" dirty="0"/>
          </a:p>
        </p:txBody>
      </p:sp>
      <p:sp>
        <p:nvSpPr>
          <p:cNvPr id="4" name="object 7">
            <a:extLst>
              <a:ext uri="{FF2B5EF4-FFF2-40B4-BE49-F238E27FC236}">
                <a16:creationId xmlns:a16="http://schemas.microsoft.com/office/drawing/2014/main" id="{D3C83DB3-8374-0965-24A9-565C27350B06}"/>
              </a:ext>
            </a:extLst>
          </p:cNvPr>
          <p:cNvSpPr txBox="1"/>
          <p:nvPr/>
        </p:nvSpPr>
        <p:spPr>
          <a:xfrm>
            <a:off x="5245100" y="3070225"/>
            <a:ext cx="343420" cy="104516"/>
          </a:xfrm>
          <a:prstGeom prst="rect">
            <a:avLst/>
          </a:prstGeom>
        </p:spPr>
        <p:txBody>
          <a:bodyPr vert="horz" wrap="square" lIns="0" tIns="12065" rIns="0" bIns="0" rtlCol="0">
            <a:spAutoFit/>
          </a:bodyPr>
          <a:lstStyle/>
          <a:p>
            <a:pPr marL="12700">
              <a:lnSpc>
                <a:spcPct val="100000"/>
              </a:lnSpc>
              <a:spcBef>
                <a:spcPts val="95"/>
              </a:spcBef>
            </a:pPr>
            <a:r>
              <a:rPr lang="en-US" sz="600" spc="-65" dirty="0">
                <a:solidFill>
                  <a:srgbClr val="EBEEF4"/>
                </a:solidFill>
                <a:latin typeface="Arial"/>
                <a:cs typeface="Arial"/>
              </a:rPr>
              <a:t>9</a:t>
            </a:r>
            <a:r>
              <a:rPr sz="600" spc="-15" dirty="0">
                <a:solidFill>
                  <a:srgbClr val="EBEEF4"/>
                </a:solidFill>
                <a:latin typeface="Arial"/>
                <a:cs typeface="Arial"/>
              </a:rPr>
              <a:t> </a:t>
            </a:r>
            <a:r>
              <a:rPr sz="600" spc="400" dirty="0">
                <a:solidFill>
                  <a:srgbClr val="87C0D0"/>
                </a:solidFill>
                <a:latin typeface="Times New Roman"/>
                <a:cs typeface="Times New Roman"/>
              </a:rPr>
              <a:t>ʢ</a:t>
            </a:r>
            <a:r>
              <a:rPr sz="600" dirty="0">
                <a:solidFill>
                  <a:srgbClr val="87C0D0"/>
                </a:solidFill>
                <a:latin typeface="Times New Roman"/>
                <a:cs typeface="Times New Roman"/>
              </a:rPr>
              <a:t> </a:t>
            </a:r>
            <a:r>
              <a:rPr lang="en-US" sz="600" spc="-25" dirty="0">
                <a:solidFill>
                  <a:srgbClr val="EBEEF4"/>
                </a:solidFill>
                <a:latin typeface="Arial"/>
                <a:cs typeface="Arial"/>
              </a:rPr>
              <a:t>34</a:t>
            </a:r>
            <a:endParaRPr sz="600" dirty="0">
              <a:latin typeface="Arial"/>
              <a:cs typeface="Arial"/>
            </a:endParaRPr>
          </a:p>
        </p:txBody>
      </p:sp>
    </p:spTree>
    <p:extLst>
      <p:ext uri="{BB962C8B-B14F-4D97-AF65-F5344CB8AC3E}">
        <p14:creationId xmlns:p14="http://schemas.microsoft.com/office/powerpoint/2010/main" val="2485671985"/>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296" y="51495"/>
            <a:ext cx="4804804" cy="196849"/>
          </a:xfrm>
          <a:prstGeom prst="rect">
            <a:avLst/>
          </a:prstGeom>
        </p:spPr>
        <p:txBody>
          <a:bodyPr vert="horz" wrap="square" lIns="0" tIns="12065" rIns="0" bIns="0" rtlCol="0">
            <a:spAutoFit/>
          </a:bodyPr>
          <a:lstStyle/>
          <a:p>
            <a:pPr marL="12700">
              <a:lnSpc>
                <a:spcPct val="100000"/>
              </a:lnSpc>
              <a:spcBef>
                <a:spcPts val="95"/>
              </a:spcBef>
            </a:pPr>
            <a:r>
              <a:rPr lang="en-US" spc="65" dirty="0"/>
              <a:t>MODELING OF FREE-FLYING MANIPULATOR SYSTEMS</a:t>
            </a:r>
            <a:endParaRPr spc="-10" dirty="0"/>
          </a:p>
        </p:txBody>
      </p:sp>
      <p:sp>
        <p:nvSpPr>
          <p:cNvPr id="3" name="object 3"/>
          <p:cNvSpPr txBox="1"/>
          <p:nvPr/>
        </p:nvSpPr>
        <p:spPr>
          <a:xfrm>
            <a:off x="177280" y="666057"/>
            <a:ext cx="5432132" cy="1803186"/>
          </a:xfrm>
          <a:prstGeom prst="rect">
            <a:avLst/>
          </a:prstGeom>
        </p:spPr>
        <p:txBody>
          <a:bodyPr vert="horz" wrap="square" lIns="0" tIns="6985" rIns="0" bIns="0" rtlCol="0">
            <a:spAutoFit/>
          </a:bodyPr>
          <a:lstStyle/>
          <a:p>
            <a:pPr marL="12700" marR="5080">
              <a:lnSpc>
                <a:spcPct val="102600"/>
              </a:lnSpc>
              <a:spcBef>
                <a:spcPts val="55"/>
              </a:spcBef>
            </a:pPr>
            <a:r>
              <a:rPr lang="en-US" sz="1100" spc="-310" dirty="0">
                <a:solidFill>
                  <a:schemeClr val="accent5">
                    <a:lumMod val="60000"/>
                    <a:lumOff val="40000"/>
                  </a:schemeClr>
                </a:solidFill>
                <a:latin typeface="Arial" panose="020B0604020202020204" pitchFamily="34" charset="0"/>
                <a:cs typeface="Arial" panose="020B0604020202020204" pitchFamily="34" charset="0"/>
              </a:rPr>
              <a:t>⊚</a:t>
            </a:r>
            <a:r>
              <a:rPr lang="en-US" sz="1100" spc="-55" dirty="0">
                <a:solidFill>
                  <a:srgbClr val="E4E9EF"/>
                </a:solidFill>
                <a:latin typeface="Arial"/>
                <a:cs typeface="Arial"/>
              </a:rPr>
              <a:t>   </a:t>
            </a:r>
            <a:r>
              <a:rPr lang="en-US" sz="1100" spc="-55" dirty="0">
                <a:solidFill>
                  <a:srgbClr val="E4E9EF"/>
                </a:solidFill>
                <a:latin typeface="Arial" panose="020B0604020202020204" pitchFamily="34" charset="0"/>
                <a:cs typeface="Arial"/>
              </a:rPr>
              <a:t>A modeling methodology that describes the kinematics of a free-flying space manipulator system is developed using an approach based on barycenters.</a:t>
            </a:r>
          </a:p>
          <a:p>
            <a:pPr marL="12700" marR="5080">
              <a:lnSpc>
                <a:spcPct val="102600"/>
              </a:lnSpc>
              <a:spcBef>
                <a:spcPts val="55"/>
              </a:spcBef>
            </a:pPr>
            <a:endParaRPr lang="en-US" sz="1100" spc="-55" dirty="0">
              <a:solidFill>
                <a:srgbClr val="E4E9EF"/>
              </a:solidFill>
              <a:latin typeface="Arial"/>
              <a:ea typeface="Cambria" panose="02040503050406030204" pitchFamily="18" charset="0"/>
              <a:cs typeface="Arial"/>
            </a:endParaRPr>
          </a:p>
          <a:p>
            <a:pPr marL="12700" marR="5080" algn="l">
              <a:lnSpc>
                <a:spcPct val="102600"/>
              </a:lnSpc>
              <a:spcBef>
                <a:spcPts val="55"/>
              </a:spcBef>
            </a:pPr>
            <a:r>
              <a:rPr lang="en-US" sz="1100" spc="-310" dirty="0">
                <a:solidFill>
                  <a:schemeClr val="accent5">
                    <a:lumMod val="60000"/>
                    <a:lumOff val="40000"/>
                  </a:schemeClr>
                </a:solidFill>
                <a:latin typeface="Arial" panose="020B0604020202020204" pitchFamily="34" charset="0"/>
                <a:cs typeface="Arial" panose="020B0604020202020204" pitchFamily="34" charset="0"/>
              </a:rPr>
              <a:t>⊚</a:t>
            </a:r>
            <a:r>
              <a:rPr lang="en-US" sz="1100" spc="-55" dirty="0">
                <a:solidFill>
                  <a:srgbClr val="E4E9EF"/>
                </a:solidFill>
                <a:latin typeface="Arial"/>
                <a:cs typeface="Arial"/>
              </a:rPr>
              <a:t>   The system CM co-ordinates, the spacecraft attitude and the joint angles vector of the manipulator were chosen as the independent variables. </a:t>
            </a:r>
            <a:br>
              <a:rPr lang="en-US" sz="1100" dirty="0"/>
            </a:br>
            <a:endParaRPr lang="en-US" sz="1100" dirty="0"/>
          </a:p>
          <a:p>
            <a:pPr marL="12700" marR="5080" algn="l">
              <a:lnSpc>
                <a:spcPct val="102600"/>
              </a:lnSpc>
              <a:spcBef>
                <a:spcPts val="55"/>
              </a:spcBef>
            </a:pPr>
            <a:r>
              <a:rPr lang="en-US" sz="1100" spc="-310" dirty="0">
                <a:solidFill>
                  <a:schemeClr val="accent5">
                    <a:lumMod val="60000"/>
                    <a:lumOff val="40000"/>
                  </a:schemeClr>
                </a:solidFill>
                <a:latin typeface="Arial" panose="020B0604020202020204" pitchFamily="34" charset="0"/>
                <a:cs typeface="Arial" panose="020B0604020202020204" pitchFamily="34" charset="0"/>
              </a:rPr>
              <a:t>⊚</a:t>
            </a:r>
            <a:r>
              <a:rPr lang="en-US" sz="1100" b="0" i="0" dirty="0">
                <a:solidFill>
                  <a:srgbClr val="E4E9EF"/>
                </a:solidFill>
                <a:effectLst/>
                <a:latin typeface="Arial" panose="020B0604020202020204" pitchFamily="34" charset="0"/>
              </a:rPr>
              <a:t>   Closure Equations and differential kinematical equations are derived.</a:t>
            </a:r>
          </a:p>
          <a:p>
            <a:pPr marL="12700" marR="5080" algn="l">
              <a:lnSpc>
                <a:spcPct val="102600"/>
              </a:lnSpc>
              <a:spcBef>
                <a:spcPts val="55"/>
              </a:spcBef>
            </a:pPr>
            <a:endParaRPr lang="en-US" sz="1100" spc="-55" dirty="0">
              <a:solidFill>
                <a:srgbClr val="E4E9EF"/>
              </a:solidFill>
              <a:latin typeface="Arial" panose="020B0604020202020204" pitchFamily="34" charset="0"/>
              <a:cs typeface="Arial"/>
            </a:endParaRPr>
          </a:p>
          <a:p>
            <a:pPr marL="12700" marR="5080" algn="l">
              <a:lnSpc>
                <a:spcPct val="102600"/>
              </a:lnSpc>
              <a:spcBef>
                <a:spcPts val="55"/>
              </a:spcBef>
            </a:pPr>
            <a:r>
              <a:rPr lang="en-US" sz="1100" spc="-310" dirty="0">
                <a:solidFill>
                  <a:schemeClr val="accent5">
                    <a:lumMod val="60000"/>
                    <a:lumOff val="40000"/>
                  </a:schemeClr>
                </a:solidFill>
                <a:latin typeface="Arial" panose="020B0604020202020204" pitchFamily="34" charset="0"/>
                <a:cs typeface="Arial" panose="020B0604020202020204" pitchFamily="34" charset="0"/>
              </a:rPr>
              <a:t>⊚</a:t>
            </a:r>
            <a:r>
              <a:rPr lang="en-US" sz="1100" spc="-55" dirty="0">
                <a:solidFill>
                  <a:srgbClr val="E4E9EF"/>
                </a:solidFill>
                <a:latin typeface="Arial" panose="020B0604020202020204" pitchFamily="34" charset="0"/>
                <a:cs typeface="Arial"/>
              </a:rPr>
              <a:t>    This approach yielded an explicit and a compact description of free-flying manipulator systems and will be used again.</a:t>
            </a:r>
            <a:endParaRPr lang="en-US" sz="1100" spc="-55" dirty="0">
              <a:solidFill>
                <a:srgbClr val="E4E9EF"/>
              </a:solidFill>
              <a:latin typeface="Arial"/>
              <a:cs typeface="Arial"/>
            </a:endParaRPr>
          </a:p>
        </p:txBody>
      </p:sp>
      <p:sp>
        <p:nvSpPr>
          <p:cNvPr id="10" name="object 2">
            <a:extLst>
              <a:ext uri="{FF2B5EF4-FFF2-40B4-BE49-F238E27FC236}">
                <a16:creationId xmlns:a16="http://schemas.microsoft.com/office/drawing/2014/main" id="{9A02DBF8-1CA4-4AA4-0F57-20598DEDE8FF}"/>
              </a:ext>
            </a:extLst>
          </p:cNvPr>
          <p:cNvSpPr txBox="1">
            <a:spLocks/>
          </p:cNvSpPr>
          <p:nvPr/>
        </p:nvSpPr>
        <p:spPr>
          <a:xfrm>
            <a:off x="63500" y="358776"/>
            <a:ext cx="4804804" cy="196849"/>
          </a:xfrm>
          <a:prstGeom prst="rect">
            <a:avLst/>
          </a:prstGeom>
        </p:spPr>
        <p:txBody>
          <a:bodyPr vert="horz" wrap="square" lIns="0" tIns="12065" rIns="0" bIns="0" rtlCol="0" anchor="t">
            <a:spAutoFit/>
          </a:bodyPr>
          <a:lstStyle>
            <a:lvl1pPr>
              <a:defRPr sz="1200" b="1" i="0">
                <a:solidFill>
                  <a:srgbClr val="D7DEE9"/>
                </a:solidFill>
                <a:latin typeface="Calibri"/>
                <a:ea typeface="+mj-ea"/>
                <a:cs typeface="Calibri"/>
              </a:defRPr>
            </a:lvl1pPr>
          </a:lstStyle>
          <a:p>
            <a:pPr marL="12700">
              <a:spcBef>
                <a:spcPts val="95"/>
              </a:spcBef>
            </a:pPr>
            <a:r>
              <a:rPr lang="en-US" u="sng" spc="65" dirty="0"/>
              <a:t>SYSTEM KINEMATICS (SUMMARY): </a:t>
            </a:r>
            <a:endParaRPr lang="en-US" u="sng" spc="-10" dirty="0"/>
          </a:p>
        </p:txBody>
      </p:sp>
      <p:sp>
        <p:nvSpPr>
          <p:cNvPr id="4" name="object 7">
            <a:extLst>
              <a:ext uri="{FF2B5EF4-FFF2-40B4-BE49-F238E27FC236}">
                <a16:creationId xmlns:a16="http://schemas.microsoft.com/office/drawing/2014/main" id="{F1DC4163-456C-186D-A034-86B8FA40A593}"/>
              </a:ext>
            </a:extLst>
          </p:cNvPr>
          <p:cNvSpPr txBox="1"/>
          <p:nvPr/>
        </p:nvSpPr>
        <p:spPr>
          <a:xfrm>
            <a:off x="5245100" y="3070225"/>
            <a:ext cx="343420" cy="104516"/>
          </a:xfrm>
          <a:prstGeom prst="rect">
            <a:avLst/>
          </a:prstGeom>
        </p:spPr>
        <p:txBody>
          <a:bodyPr vert="horz" wrap="square" lIns="0" tIns="12065" rIns="0" bIns="0" rtlCol="0">
            <a:spAutoFit/>
          </a:bodyPr>
          <a:lstStyle/>
          <a:p>
            <a:pPr marL="12700">
              <a:lnSpc>
                <a:spcPct val="100000"/>
              </a:lnSpc>
              <a:spcBef>
                <a:spcPts val="95"/>
              </a:spcBef>
            </a:pPr>
            <a:r>
              <a:rPr lang="en-US" sz="600" spc="-65" dirty="0">
                <a:solidFill>
                  <a:srgbClr val="EBEEF4"/>
                </a:solidFill>
                <a:latin typeface="Arial"/>
                <a:cs typeface="Arial"/>
              </a:rPr>
              <a:t>12</a:t>
            </a:r>
            <a:r>
              <a:rPr sz="600" spc="-15" dirty="0">
                <a:solidFill>
                  <a:srgbClr val="EBEEF4"/>
                </a:solidFill>
                <a:latin typeface="Arial"/>
                <a:cs typeface="Arial"/>
              </a:rPr>
              <a:t> </a:t>
            </a:r>
            <a:r>
              <a:rPr sz="600" spc="400" dirty="0">
                <a:solidFill>
                  <a:srgbClr val="87C0D0"/>
                </a:solidFill>
                <a:latin typeface="Times New Roman"/>
                <a:cs typeface="Times New Roman"/>
              </a:rPr>
              <a:t>ʢ</a:t>
            </a:r>
            <a:r>
              <a:rPr sz="600" dirty="0">
                <a:solidFill>
                  <a:srgbClr val="87C0D0"/>
                </a:solidFill>
                <a:latin typeface="Times New Roman"/>
                <a:cs typeface="Times New Roman"/>
              </a:rPr>
              <a:t> </a:t>
            </a:r>
            <a:r>
              <a:rPr lang="en-US" sz="600" spc="-25" dirty="0">
                <a:solidFill>
                  <a:srgbClr val="EBEEF4"/>
                </a:solidFill>
                <a:latin typeface="Arial"/>
                <a:cs typeface="Arial"/>
              </a:rPr>
              <a:t>34</a:t>
            </a:r>
            <a:endParaRPr sz="600" dirty="0">
              <a:latin typeface="Arial"/>
              <a:cs typeface="Arial"/>
            </a:endParaRPr>
          </a:p>
        </p:txBody>
      </p:sp>
    </p:spTree>
    <p:extLst>
      <p:ext uri="{BB962C8B-B14F-4D97-AF65-F5344CB8AC3E}">
        <p14:creationId xmlns:p14="http://schemas.microsoft.com/office/powerpoint/2010/main" val="2519043448"/>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296" y="51495"/>
            <a:ext cx="4804804" cy="196849"/>
          </a:xfrm>
          <a:prstGeom prst="rect">
            <a:avLst/>
          </a:prstGeom>
        </p:spPr>
        <p:txBody>
          <a:bodyPr vert="horz" wrap="square" lIns="0" tIns="12065" rIns="0" bIns="0" rtlCol="0">
            <a:spAutoFit/>
          </a:bodyPr>
          <a:lstStyle/>
          <a:p>
            <a:pPr marL="12700">
              <a:lnSpc>
                <a:spcPct val="100000"/>
              </a:lnSpc>
              <a:spcBef>
                <a:spcPts val="95"/>
              </a:spcBef>
            </a:pPr>
            <a:r>
              <a:rPr lang="en-US" spc="65" dirty="0"/>
              <a:t>MODELING OF FREE-FLYING MANIPULATOR SYSTEMS</a:t>
            </a:r>
            <a:endParaRPr spc="-10" dirty="0"/>
          </a:p>
        </p:txBody>
      </p:sp>
      <mc:AlternateContent xmlns:mc="http://schemas.openxmlformats.org/markup-compatibility/2006" xmlns:a14="http://schemas.microsoft.com/office/drawing/2010/main">
        <mc:Choice Requires="a14">
          <p:sp>
            <p:nvSpPr>
              <p:cNvPr id="3" name="object 3"/>
              <p:cNvSpPr txBox="1"/>
              <p:nvPr/>
            </p:nvSpPr>
            <p:spPr>
              <a:xfrm>
                <a:off x="177280" y="666057"/>
                <a:ext cx="5432132" cy="4131259"/>
              </a:xfrm>
              <a:prstGeom prst="rect">
                <a:avLst/>
              </a:prstGeom>
            </p:spPr>
            <p:txBody>
              <a:bodyPr vert="horz" wrap="square" lIns="0" tIns="6985" rIns="0" bIns="0" rtlCol="0">
                <a:spAutoFit/>
              </a:bodyPr>
              <a:lstStyle/>
              <a:p>
                <a:pPr marL="12700" marR="5080">
                  <a:lnSpc>
                    <a:spcPct val="102600"/>
                  </a:lnSpc>
                  <a:spcBef>
                    <a:spcPts val="55"/>
                  </a:spcBef>
                </a:pPr>
                <a:r>
                  <a:rPr lang="en-US" sz="1100" spc="-310" dirty="0">
                    <a:solidFill>
                      <a:schemeClr val="accent5">
                        <a:lumMod val="60000"/>
                        <a:lumOff val="40000"/>
                      </a:schemeClr>
                    </a:solidFill>
                    <a:latin typeface="Arial" panose="020B0604020202020204" pitchFamily="34" charset="0"/>
                    <a:cs typeface="Arial" panose="020B0604020202020204" pitchFamily="34" charset="0"/>
                  </a:rPr>
                  <a:t>⊚</a:t>
                </a:r>
                <a:r>
                  <a:rPr lang="en-US" sz="1100" spc="-55" dirty="0">
                    <a:solidFill>
                      <a:srgbClr val="E4E9EF"/>
                    </a:solidFill>
                    <a:latin typeface="Arial"/>
                    <a:cs typeface="Arial"/>
                  </a:rPr>
                  <a:t>   The kinematic equations of motion are written in the </a:t>
                </a:r>
                <a:r>
                  <a:rPr lang="en-US" sz="1100" spc="-55" dirty="0" err="1">
                    <a:solidFill>
                      <a:srgbClr val="E4E9EF"/>
                    </a:solidFill>
                    <a:latin typeface="Arial"/>
                    <a:cs typeface="Arial"/>
                  </a:rPr>
                  <a:t>Lagrangian</a:t>
                </a:r>
                <a:r>
                  <a:rPr lang="en-US" sz="1100" spc="-55" dirty="0">
                    <a:solidFill>
                      <a:srgbClr val="E4E9EF"/>
                    </a:solidFill>
                    <a:latin typeface="Arial"/>
                    <a:cs typeface="Arial"/>
                  </a:rPr>
                  <a:t> approach. </a:t>
                </a:r>
                <a:endParaRPr lang="en-US" sz="1100" dirty="0">
                  <a:solidFill>
                    <a:srgbClr val="E4E9EF"/>
                  </a:solidFill>
                  <a:latin typeface="Arial"/>
                  <a:cs typeface="Arial"/>
                </a:endParaRPr>
              </a:p>
              <a:p>
                <a:pPr marL="12700" marR="5080">
                  <a:lnSpc>
                    <a:spcPct val="102600"/>
                  </a:lnSpc>
                  <a:spcBef>
                    <a:spcPts val="55"/>
                  </a:spcBef>
                </a:pPr>
                <a:endParaRPr lang="en-US" sz="1100" spc="-55" dirty="0">
                  <a:solidFill>
                    <a:srgbClr val="E4E9EF"/>
                  </a:solidFill>
                  <a:latin typeface="Arial"/>
                  <a:cs typeface="Arial"/>
                </a:endParaRPr>
              </a:p>
              <a:p>
                <a:pPr marL="12700" marR="5080">
                  <a:lnSpc>
                    <a:spcPct val="102600"/>
                  </a:lnSpc>
                  <a:spcBef>
                    <a:spcPts val="55"/>
                  </a:spcBef>
                </a:pPr>
                <a:r>
                  <a:rPr lang="en-US" sz="1100" spc="-55" dirty="0">
                    <a:solidFill>
                      <a:schemeClr val="accent5">
                        <a:lumMod val="60000"/>
                        <a:lumOff val="40000"/>
                      </a:schemeClr>
                    </a:solidFill>
                    <a:latin typeface="Arial"/>
                    <a:cs typeface="Arial"/>
                  </a:rPr>
                  <a:t>⊚</a:t>
                </a:r>
                <a:r>
                  <a:rPr lang="en-US" sz="1100" spc="-55" dirty="0">
                    <a:solidFill>
                      <a:srgbClr val="E4E9EF"/>
                    </a:solidFill>
                    <a:latin typeface="Arial"/>
                    <a:cs typeface="Arial"/>
                  </a:rPr>
                  <a:t>   The potential energy due to flexibility and gravity is zero.</a:t>
                </a:r>
                <a:endParaRPr lang="en-US" sz="1100" spc="-55" dirty="0"/>
              </a:p>
              <a:p>
                <a:pPr marL="12700" marR="5080">
                  <a:lnSpc>
                    <a:spcPct val="102600"/>
                  </a:lnSpc>
                  <a:spcBef>
                    <a:spcPts val="55"/>
                  </a:spcBef>
                </a:pPr>
                <a:endParaRPr lang="en-US" sz="1100" spc="-55" dirty="0">
                  <a:solidFill>
                    <a:srgbClr val="E4E9EF"/>
                  </a:solidFill>
                  <a:latin typeface="Arial"/>
                  <a:cs typeface="Arial"/>
                </a:endParaRPr>
              </a:p>
              <a:p>
                <a:pPr marL="12700" marR="5080">
                  <a:lnSpc>
                    <a:spcPct val="102600"/>
                  </a:lnSpc>
                  <a:spcBef>
                    <a:spcPts val="55"/>
                  </a:spcBef>
                </a:pPr>
                <a:r>
                  <a:rPr lang="en-US" sz="1100" spc="-55" dirty="0">
                    <a:solidFill>
                      <a:schemeClr val="accent5">
                        <a:lumMod val="60000"/>
                        <a:lumOff val="40000"/>
                      </a:schemeClr>
                    </a:solidFill>
                    <a:latin typeface="Arial"/>
                    <a:cs typeface="Arial"/>
                  </a:rPr>
                  <a:t>⊚</a:t>
                </a:r>
                <a:r>
                  <a:rPr lang="en-US" sz="1100" spc="-55" dirty="0">
                    <a:solidFill>
                      <a:srgbClr val="E4E9EF"/>
                    </a:solidFill>
                    <a:latin typeface="Arial"/>
                    <a:cs typeface="Arial"/>
                  </a:rPr>
                  <a:t>   The kinetic energy of the system can be expressed as,</a:t>
                </a:r>
              </a:p>
              <a:p>
                <a:pPr marL="12700" marR="5080">
                  <a:lnSpc>
                    <a:spcPct val="102600"/>
                  </a:lnSpc>
                  <a:spcBef>
                    <a:spcPts val="55"/>
                  </a:spcBef>
                </a:pPr>
                <a14:m>
                  <m:oMathPara xmlns:m="http://schemas.openxmlformats.org/officeDocument/2006/math">
                    <m:oMathParaPr>
                      <m:jc m:val="centerGroup"/>
                    </m:oMathParaPr>
                    <m:oMath xmlns:m="http://schemas.openxmlformats.org/officeDocument/2006/math">
                      <m:r>
                        <a:rPr lang="en-US" sz="1050" i="1" smtClean="0">
                          <a:solidFill>
                            <a:schemeClr val="bg1"/>
                          </a:solidFill>
                          <a:effectLst/>
                          <a:latin typeface="Cambria Math" panose="02040503050406030204" pitchFamily="18" charset="0"/>
                          <a:ea typeface="Calibri" panose="020F0502020204030204" pitchFamily="34" charset="0"/>
                        </a:rPr>
                        <m:t>𝑇</m:t>
                      </m:r>
                      <m:r>
                        <a:rPr lang="en-US" sz="1050" i="1" smtClean="0">
                          <a:solidFill>
                            <a:schemeClr val="bg1"/>
                          </a:solidFill>
                          <a:effectLst/>
                          <a:latin typeface="Cambria Math" panose="02040503050406030204" pitchFamily="18" charset="0"/>
                          <a:ea typeface="Calibri" panose="020F0502020204030204" pitchFamily="34" charset="0"/>
                        </a:rPr>
                        <m:t>=</m:t>
                      </m:r>
                      <m:f>
                        <m:fPr>
                          <m:ctrlPr>
                            <a:rPr lang="en-US" sz="1050" i="1">
                              <a:solidFill>
                                <a:schemeClr val="bg1"/>
                              </a:solidFill>
                              <a:effectLst/>
                              <a:latin typeface="Cambria Math" panose="02040503050406030204" pitchFamily="18" charset="0"/>
                              <a:ea typeface="Calibri" panose="020F0502020204030204" pitchFamily="34" charset="0"/>
                            </a:rPr>
                          </m:ctrlPr>
                        </m:fPr>
                        <m:num>
                          <m:r>
                            <a:rPr lang="en-US" sz="1050" i="1">
                              <a:solidFill>
                                <a:schemeClr val="bg1"/>
                              </a:solidFill>
                              <a:effectLst/>
                              <a:latin typeface="Cambria Math" panose="02040503050406030204" pitchFamily="18" charset="0"/>
                              <a:ea typeface="Calibri" panose="020F0502020204030204" pitchFamily="34" charset="0"/>
                            </a:rPr>
                            <m:t>1</m:t>
                          </m:r>
                        </m:num>
                        <m:den>
                          <m:r>
                            <a:rPr lang="en-US" sz="1050" i="1">
                              <a:solidFill>
                                <a:schemeClr val="bg1"/>
                              </a:solidFill>
                              <a:effectLst/>
                              <a:latin typeface="Cambria Math" panose="02040503050406030204" pitchFamily="18" charset="0"/>
                              <a:ea typeface="Calibri" panose="020F0502020204030204" pitchFamily="34" charset="0"/>
                            </a:rPr>
                            <m:t>2</m:t>
                          </m:r>
                        </m:den>
                      </m:f>
                      <m:r>
                        <a:rPr lang="en-US" sz="1050" i="1">
                          <a:solidFill>
                            <a:schemeClr val="bg1"/>
                          </a:solidFill>
                          <a:effectLst/>
                          <a:latin typeface="Cambria Math" panose="02040503050406030204" pitchFamily="18" charset="0"/>
                          <a:ea typeface="Calibri" panose="020F0502020204030204" pitchFamily="34" charset="0"/>
                        </a:rPr>
                        <m:t>  </m:t>
                      </m:r>
                      <m:r>
                        <a:rPr lang="en-US" sz="1050" b="0" i="1" baseline="30000" smtClean="0">
                          <a:solidFill>
                            <a:schemeClr val="bg1"/>
                          </a:solidFill>
                          <a:effectLst/>
                          <a:latin typeface="Cambria Math" panose="02040503050406030204" pitchFamily="18" charset="0"/>
                          <a:ea typeface="Calibri" panose="020F0502020204030204" pitchFamily="34" charset="0"/>
                        </a:rPr>
                        <m:t>0</m:t>
                      </m:r>
                      <m:r>
                        <a:rPr lang="en-US" sz="1050" i="1" smtClean="0">
                          <a:solidFill>
                            <a:schemeClr val="bg1"/>
                          </a:solidFill>
                          <a:effectLst/>
                          <a:latin typeface="Cambria Math" panose="02040503050406030204" pitchFamily="18" charset="0"/>
                          <a:ea typeface="Cambria Math" panose="02040503050406030204" pitchFamily="18" charset="0"/>
                        </a:rPr>
                        <m:t>𝜔</m:t>
                      </m:r>
                      <m:r>
                        <a:rPr lang="en-US" sz="1050" b="0" i="1" baseline="-25000" smtClean="0">
                          <a:solidFill>
                            <a:schemeClr val="bg1"/>
                          </a:solidFill>
                          <a:effectLst/>
                          <a:latin typeface="Cambria Math" panose="02040503050406030204" pitchFamily="18" charset="0"/>
                          <a:ea typeface="Cambria Math" panose="02040503050406030204" pitchFamily="18" charset="0"/>
                        </a:rPr>
                        <m:t>0</m:t>
                      </m:r>
                      <m:r>
                        <a:rPr lang="en-US" sz="1050" b="0" i="1" smtClean="0">
                          <a:solidFill>
                            <a:schemeClr val="bg1"/>
                          </a:solidFill>
                          <a:effectLst/>
                          <a:latin typeface="Cambria Math" panose="02040503050406030204" pitchFamily="18" charset="0"/>
                          <a:ea typeface="Cambria Math" panose="02040503050406030204" pitchFamily="18" charset="0"/>
                        </a:rPr>
                        <m:t> </m:t>
                      </m:r>
                      <m:r>
                        <a:rPr lang="en-US" sz="1050" b="0" i="1" smtClean="0">
                          <a:solidFill>
                            <a:schemeClr val="bg1"/>
                          </a:solidFill>
                          <a:effectLst/>
                          <a:latin typeface="Cambria Math" panose="02040503050406030204" pitchFamily="18" charset="0"/>
                          <a:ea typeface="Cambria Math" panose="02040503050406030204" pitchFamily="18" charset="0"/>
                        </a:rPr>
                        <m:t>𝑇</m:t>
                      </m:r>
                      <m:r>
                        <a:rPr lang="en-US" sz="1050" b="0" i="1" baseline="-25000" smtClean="0">
                          <a:solidFill>
                            <a:schemeClr val="bg1"/>
                          </a:solidFill>
                          <a:effectLst/>
                          <a:latin typeface="Cambria Math" panose="02040503050406030204" pitchFamily="18" charset="0"/>
                          <a:ea typeface="Cambria Math" panose="02040503050406030204" pitchFamily="18" charset="0"/>
                        </a:rPr>
                        <m:t>0</m:t>
                      </m:r>
                      <m:sSup>
                        <m:sSupPr>
                          <m:ctrlPr>
                            <a:rPr lang="en-US" sz="1050" i="1">
                              <a:solidFill>
                                <a:schemeClr val="bg1"/>
                              </a:solidFill>
                              <a:effectLst/>
                              <a:latin typeface="Cambria Math" panose="02040503050406030204" pitchFamily="18" charset="0"/>
                              <a:ea typeface="Calibri" panose="020F0502020204030204" pitchFamily="34" charset="0"/>
                            </a:rPr>
                          </m:ctrlPr>
                        </m:sSupPr>
                        <m:e>
                          <m:r>
                            <a:rPr lang="en-US" sz="1050" b="0" i="1" baseline="30000" smtClean="0">
                              <a:solidFill>
                                <a:schemeClr val="bg1"/>
                              </a:solidFill>
                              <a:effectLst/>
                              <a:latin typeface="Cambria Math" panose="02040503050406030204" pitchFamily="18" charset="0"/>
                              <a:ea typeface="Calibri" panose="020F0502020204030204" pitchFamily="34" charset="0"/>
                            </a:rPr>
                            <m:t>0</m:t>
                          </m:r>
                          <m:r>
                            <a:rPr lang="en-US" sz="1050" b="0" i="1" smtClean="0">
                              <a:solidFill>
                                <a:schemeClr val="bg1"/>
                              </a:solidFill>
                              <a:effectLst/>
                              <a:latin typeface="Cambria Math" panose="02040503050406030204" pitchFamily="18" charset="0"/>
                              <a:ea typeface="Calibri" panose="020F0502020204030204" pitchFamily="34" charset="0"/>
                            </a:rPr>
                            <m:t>𝐷</m:t>
                          </m:r>
                          <m:r>
                            <a:rPr lang="en-US" sz="1050" i="1">
                              <a:solidFill>
                                <a:schemeClr val="bg1"/>
                              </a:solidFill>
                              <a:effectLst/>
                              <a:latin typeface="Cambria Math" panose="02040503050406030204" pitchFamily="18" charset="0"/>
                              <a:ea typeface="Calibri" panose="020F0502020204030204" pitchFamily="34" charset="0"/>
                            </a:rPr>
                            <m:t> </m:t>
                          </m:r>
                        </m:e>
                        <m:sup>
                          <m:r>
                            <a:rPr lang="en-US" sz="1050" i="1">
                              <a:solidFill>
                                <a:schemeClr val="bg1"/>
                              </a:solidFill>
                              <a:effectLst/>
                              <a:latin typeface="Cambria Math" panose="02040503050406030204" pitchFamily="18" charset="0"/>
                              <a:ea typeface="Calibri" panose="020F0502020204030204" pitchFamily="34" charset="0"/>
                            </a:rPr>
                            <m:t>0</m:t>
                          </m:r>
                        </m:sup>
                      </m:sSup>
                      <m:sSub>
                        <m:sSubPr>
                          <m:ctrlPr>
                            <a:rPr lang="en-US" sz="1050" i="1">
                              <a:solidFill>
                                <a:schemeClr val="bg1"/>
                              </a:solidFill>
                              <a:effectLst/>
                              <a:latin typeface="Cambria Math" panose="02040503050406030204" pitchFamily="18" charset="0"/>
                              <a:ea typeface="Calibri" panose="020F0502020204030204" pitchFamily="34" charset="0"/>
                            </a:rPr>
                          </m:ctrlPr>
                        </m:sSubPr>
                        <m:e>
                          <m:r>
                            <m:rPr>
                              <m:sty m:val="p"/>
                            </m:rPr>
                            <a:rPr lang="en-US" sz="1050">
                              <a:solidFill>
                                <a:schemeClr val="bg1"/>
                              </a:solidFill>
                              <a:effectLst/>
                              <a:latin typeface="Cambria Math" panose="02040503050406030204" pitchFamily="18" charset="0"/>
                              <a:ea typeface="Calibri" panose="020F0502020204030204" pitchFamily="34" charset="0"/>
                            </a:rPr>
                            <m:t>ω</m:t>
                          </m:r>
                        </m:e>
                        <m:sub>
                          <m:r>
                            <a:rPr lang="en-US" sz="1050" i="1">
                              <a:solidFill>
                                <a:schemeClr val="bg1"/>
                              </a:solidFill>
                              <a:effectLst/>
                              <a:latin typeface="Cambria Math" panose="02040503050406030204" pitchFamily="18" charset="0"/>
                              <a:ea typeface="Calibri" panose="020F0502020204030204" pitchFamily="34" charset="0"/>
                            </a:rPr>
                            <m:t>0</m:t>
                          </m:r>
                        </m:sub>
                      </m:sSub>
                      <m:r>
                        <a:rPr lang="en-US" sz="1050" i="1">
                          <a:solidFill>
                            <a:schemeClr val="bg1"/>
                          </a:solidFill>
                          <a:effectLst/>
                          <a:latin typeface="Cambria Math" panose="02040503050406030204" pitchFamily="18" charset="0"/>
                          <a:ea typeface="Calibri" panose="020F0502020204030204" pitchFamily="34" charset="0"/>
                        </a:rPr>
                        <m:t> +</m:t>
                      </m:r>
                      <m:sSub>
                        <m:sSubPr>
                          <m:ctrlPr>
                            <a:rPr lang="en-US" sz="1100" i="1" smtClean="0">
                              <a:solidFill>
                                <a:schemeClr val="bg1"/>
                              </a:solidFill>
                              <a:effectLst/>
                              <a:latin typeface="Cambria Math" panose="02040503050406030204" pitchFamily="18" charset="0"/>
                              <a:ea typeface="Calibri" panose="020F0502020204030204" pitchFamily="34" charset="0"/>
                            </a:rPr>
                          </m:ctrlPr>
                        </m:sSubPr>
                        <m:e>
                          <m:r>
                            <a:rPr lang="en-US" sz="1100" b="0" i="0" baseline="30000" smtClean="0">
                              <a:solidFill>
                                <a:schemeClr val="bg1"/>
                              </a:solidFill>
                              <a:effectLst/>
                              <a:latin typeface="Cambria Math" panose="02040503050406030204" pitchFamily="18" charset="0"/>
                              <a:ea typeface="Calibri" panose="020F0502020204030204" pitchFamily="34" charset="0"/>
                            </a:rPr>
                            <m:t>0</m:t>
                          </m:r>
                          <m:r>
                            <m:rPr>
                              <m:sty m:val="p"/>
                            </m:rPr>
                            <a:rPr lang="en-US" sz="1100">
                              <a:solidFill>
                                <a:schemeClr val="bg1"/>
                              </a:solidFill>
                              <a:effectLst/>
                              <a:latin typeface="Cambria Math" panose="02040503050406030204" pitchFamily="18" charset="0"/>
                              <a:ea typeface="Calibri" panose="020F0502020204030204" pitchFamily="34" charset="0"/>
                            </a:rPr>
                            <m:t>ω</m:t>
                          </m:r>
                        </m:e>
                        <m:sub>
                          <m:r>
                            <a:rPr lang="en-US" sz="1100" i="1">
                              <a:solidFill>
                                <a:schemeClr val="bg1"/>
                              </a:solidFill>
                              <a:effectLst/>
                              <a:latin typeface="Cambria Math" panose="02040503050406030204" pitchFamily="18" charset="0"/>
                              <a:ea typeface="Calibri" panose="020F0502020204030204" pitchFamily="34" charset="0"/>
                            </a:rPr>
                            <m:t>0</m:t>
                          </m:r>
                        </m:sub>
                      </m:sSub>
                    </m:oMath>
                  </m:oMathPara>
                </a14:m>
                <a:endParaRPr lang="en-US" sz="1100" dirty="0">
                  <a:solidFill>
                    <a:srgbClr val="000000"/>
                  </a:solidFill>
                  <a:effectLst/>
                  <a:latin typeface="Calibri" panose="020F0502020204030204" pitchFamily="34" charset="0"/>
                  <a:ea typeface="Calibri" panose="020F0502020204030204" pitchFamily="34" charset="0"/>
                </a:endParaRPr>
              </a:p>
              <a:p>
                <a:pPr marL="12700" marR="5080" algn="l">
                  <a:lnSpc>
                    <a:spcPct val="102600"/>
                  </a:lnSpc>
                  <a:spcBef>
                    <a:spcPts val="55"/>
                  </a:spcBef>
                </a:pPr>
                <a:r>
                  <a:rPr lang="en-US" sz="1100" spc="-310" dirty="0">
                    <a:solidFill>
                      <a:schemeClr val="accent5">
                        <a:lumMod val="60000"/>
                        <a:lumOff val="40000"/>
                      </a:schemeClr>
                    </a:solidFill>
                    <a:latin typeface="Arial" panose="020B0604020202020204" pitchFamily="34" charset="0"/>
                    <a:cs typeface="Arial" panose="020B0604020202020204" pitchFamily="34" charset="0"/>
                  </a:rPr>
                  <a:t>⊚</a:t>
                </a:r>
                <a:r>
                  <a:rPr lang="en-US" sz="1100" spc="-55" dirty="0">
                    <a:solidFill>
                      <a:srgbClr val="E4E9EF"/>
                    </a:solidFill>
                    <a:latin typeface="Arial"/>
                    <a:cs typeface="Arial"/>
                  </a:rPr>
                  <a:t>  Due to the conservation of angular momentum in the system, the generalized momentum is given by, </a:t>
                </a:r>
              </a:p>
              <a:p>
                <a:pPr marL="12700" marR="5080" algn="l">
                  <a:lnSpc>
                    <a:spcPct val="102600"/>
                  </a:lnSpc>
                  <a:spcBef>
                    <a:spcPts val="55"/>
                  </a:spcBef>
                </a:pPr>
                <a14:m>
                  <m:oMathPara xmlns:m="http://schemas.openxmlformats.org/officeDocument/2006/math">
                    <m:oMathParaPr>
                      <m:jc m:val="centerGroup"/>
                    </m:oMathParaPr>
                    <m:oMath xmlns:m="http://schemas.openxmlformats.org/officeDocument/2006/math">
                      <m:f>
                        <m:fPr>
                          <m:ctrlPr>
                            <a:rPr lang="en-US" sz="1050" i="1" smtClean="0">
                              <a:solidFill>
                                <a:schemeClr val="bg1"/>
                              </a:solidFill>
                              <a:effectLst/>
                              <a:latin typeface="Cambria Math" panose="02040503050406030204" pitchFamily="18" charset="0"/>
                              <a:ea typeface="Calibri" panose="020F0502020204030204" pitchFamily="34" charset="0"/>
                            </a:rPr>
                          </m:ctrlPr>
                        </m:fPr>
                        <m:num>
                          <m:r>
                            <a:rPr lang="en-US" sz="1050">
                              <a:solidFill>
                                <a:schemeClr val="bg1"/>
                              </a:solidFill>
                              <a:effectLst/>
                              <a:latin typeface="Cambria Math" panose="02040503050406030204" pitchFamily="18" charset="0"/>
                              <a:ea typeface="Calibri" panose="020F0502020204030204" pitchFamily="34" charset="0"/>
                            </a:rPr>
                            <m:t>𝜕</m:t>
                          </m:r>
                          <m:r>
                            <a:rPr lang="en-US" sz="1050" i="1">
                              <a:solidFill>
                                <a:schemeClr val="bg1"/>
                              </a:solidFill>
                              <a:effectLst/>
                              <a:latin typeface="Cambria Math" panose="02040503050406030204" pitchFamily="18" charset="0"/>
                              <a:ea typeface="Calibri" panose="020F0502020204030204" pitchFamily="34" charset="0"/>
                            </a:rPr>
                            <m:t>𝑇</m:t>
                          </m:r>
                        </m:num>
                        <m:den>
                          <m:sSup>
                            <m:sSupPr>
                              <m:ctrlPr>
                                <a:rPr lang="en-US" sz="1050" i="1">
                                  <a:solidFill>
                                    <a:schemeClr val="bg1"/>
                                  </a:solidFill>
                                  <a:effectLst/>
                                  <a:latin typeface="Cambria Math" panose="02040503050406030204" pitchFamily="18" charset="0"/>
                                  <a:ea typeface="Calibri" panose="020F0502020204030204" pitchFamily="34" charset="0"/>
                                </a:rPr>
                              </m:ctrlPr>
                            </m:sSupPr>
                            <m:e>
                              <m:r>
                                <a:rPr lang="en-US" sz="1050">
                                  <a:solidFill>
                                    <a:schemeClr val="bg1"/>
                                  </a:solidFill>
                                  <a:effectLst/>
                                  <a:latin typeface="Cambria Math" panose="02040503050406030204" pitchFamily="18" charset="0"/>
                                  <a:ea typeface="Calibri" panose="020F0502020204030204" pitchFamily="34" charset="0"/>
                                </a:rPr>
                                <m:t>𝜕</m:t>
                              </m:r>
                            </m:e>
                            <m:sup>
                              <m:r>
                                <a:rPr lang="en-US" sz="1050" i="1">
                                  <a:solidFill>
                                    <a:schemeClr val="bg1"/>
                                  </a:solidFill>
                                  <a:effectLst/>
                                  <a:latin typeface="Cambria Math" panose="02040503050406030204" pitchFamily="18" charset="0"/>
                                  <a:ea typeface="Calibri" panose="020F0502020204030204" pitchFamily="34" charset="0"/>
                                </a:rPr>
                                <m:t>0</m:t>
                              </m:r>
                            </m:sup>
                          </m:sSup>
                          <m:sSub>
                            <m:sSubPr>
                              <m:ctrlPr>
                                <a:rPr lang="en-US" sz="1050" i="1">
                                  <a:solidFill>
                                    <a:schemeClr val="bg1"/>
                                  </a:solidFill>
                                  <a:effectLst/>
                                  <a:latin typeface="Cambria Math" panose="02040503050406030204" pitchFamily="18" charset="0"/>
                                  <a:ea typeface="Calibri" panose="020F0502020204030204" pitchFamily="34" charset="0"/>
                                </a:rPr>
                              </m:ctrlPr>
                            </m:sSubPr>
                            <m:e>
                              <m:r>
                                <m:rPr>
                                  <m:sty m:val="p"/>
                                </m:rPr>
                                <a:rPr lang="en-US" sz="1050">
                                  <a:solidFill>
                                    <a:schemeClr val="bg1"/>
                                  </a:solidFill>
                                  <a:effectLst/>
                                  <a:latin typeface="Cambria Math" panose="02040503050406030204" pitchFamily="18" charset="0"/>
                                  <a:ea typeface="Calibri" panose="020F0502020204030204" pitchFamily="34" charset="0"/>
                                </a:rPr>
                                <m:t>ω</m:t>
                              </m:r>
                            </m:e>
                            <m:sub>
                              <m:r>
                                <a:rPr lang="en-US" sz="1050" i="1">
                                  <a:solidFill>
                                    <a:schemeClr val="bg1"/>
                                  </a:solidFill>
                                  <a:effectLst/>
                                  <a:latin typeface="Cambria Math" panose="02040503050406030204" pitchFamily="18" charset="0"/>
                                  <a:ea typeface="Calibri" panose="020F0502020204030204" pitchFamily="34" charset="0"/>
                                </a:rPr>
                                <m:t>0</m:t>
                              </m:r>
                            </m:sub>
                          </m:sSub>
                        </m:den>
                      </m:f>
                      <m:r>
                        <a:rPr lang="en-US" sz="1050" i="1">
                          <a:solidFill>
                            <a:schemeClr val="bg1"/>
                          </a:solidFill>
                          <a:effectLst/>
                          <a:latin typeface="Cambria Math" panose="02040503050406030204" pitchFamily="18" charset="0"/>
                          <a:ea typeface="Calibri" panose="020F0502020204030204" pitchFamily="34" charset="0"/>
                        </a:rPr>
                        <m:t>=</m:t>
                      </m:r>
                      <m:sSup>
                        <m:sSupPr>
                          <m:ctrlPr>
                            <a:rPr lang="en-US" sz="1050" i="1" smtClean="0">
                              <a:solidFill>
                                <a:schemeClr val="bg1"/>
                              </a:solidFill>
                              <a:effectLst/>
                              <a:latin typeface="Cambria Math" panose="02040503050406030204" pitchFamily="18" charset="0"/>
                              <a:ea typeface="Calibri" panose="020F0502020204030204" pitchFamily="34" charset="0"/>
                            </a:rPr>
                          </m:ctrlPr>
                        </m:sSupPr>
                        <m:e>
                          <m:r>
                            <a:rPr lang="en-US" sz="1050" b="0" i="1" baseline="30000" smtClean="0">
                              <a:solidFill>
                                <a:schemeClr val="bg1"/>
                              </a:solidFill>
                              <a:effectLst/>
                              <a:latin typeface="Cambria Math" panose="02040503050406030204" pitchFamily="18" charset="0"/>
                              <a:ea typeface="Calibri" panose="020F0502020204030204" pitchFamily="34" charset="0"/>
                            </a:rPr>
                            <m:t>0</m:t>
                          </m:r>
                          <m:r>
                            <a:rPr lang="en-US" sz="1050" b="0" i="1" smtClean="0">
                              <a:solidFill>
                                <a:schemeClr val="bg1"/>
                              </a:solidFill>
                              <a:effectLst/>
                              <a:latin typeface="Cambria Math" panose="02040503050406030204" pitchFamily="18" charset="0"/>
                              <a:ea typeface="Calibri" panose="020F0502020204030204" pitchFamily="34" charset="0"/>
                            </a:rPr>
                            <m:t>𝐷</m:t>
                          </m:r>
                          <m:r>
                            <a:rPr lang="en-US" sz="1050" i="1">
                              <a:solidFill>
                                <a:schemeClr val="bg1"/>
                              </a:solidFill>
                              <a:effectLst/>
                              <a:latin typeface="Cambria Math" panose="02040503050406030204" pitchFamily="18" charset="0"/>
                              <a:ea typeface="Calibri" panose="020F0502020204030204" pitchFamily="34" charset="0"/>
                            </a:rPr>
                            <m:t> </m:t>
                          </m:r>
                        </m:e>
                        <m:sup>
                          <m:r>
                            <a:rPr lang="en-US" sz="1050" i="1">
                              <a:solidFill>
                                <a:schemeClr val="bg1"/>
                              </a:solidFill>
                              <a:effectLst/>
                              <a:latin typeface="Cambria Math" panose="02040503050406030204" pitchFamily="18" charset="0"/>
                              <a:ea typeface="Calibri" panose="020F0502020204030204" pitchFamily="34" charset="0"/>
                            </a:rPr>
                            <m:t>0</m:t>
                          </m:r>
                        </m:sup>
                      </m:sSup>
                      <m:sSub>
                        <m:sSubPr>
                          <m:ctrlPr>
                            <a:rPr lang="en-US" sz="1050" i="1">
                              <a:solidFill>
                                <a:schemeClr val="bg1"/>
                              </a:solidFill>
                              <a:effectLst/>
                              <a:latin typeface="Cambria Math" panose="02040503050406030204" pitchFamily="18" charset="0"/>
                              <a:ea typeface="Calibri" panose="020F0502020204030204" pitchFamily="34" charset="0"/>
                            </a:rPr>
                          </m:ctrlPr>
                        </m:sSubPr>
                        <m:e>
                          <m:r>
                            <m:rPr>
                              <m:sty m:val="p"/>
                            </m:rPr>
                            <a:rPr lang="en-US" sz="1050">
                              <a:solidFill>
                                <a:schemeClr val="bg1"/>
                              </a:solidFill>
                              <a:effectLst/>
                              <a:latin typeface="Cambria Math" panose="02040503050406030204" pitchFamily="18" charset="0"/>
                              <a:ea typeface="Calibri" panose="020F0502020204030204" pitchFamily="34" charset="0"/>
                            </a:rPr>
                            <m:t>ω</m:t>
                          </m:r>
                        </m:e>
                        <m:sub>
                          <m:r>
                            <a:rPr lang="en-US" sz="1050" i="1">
                              <a:solidFill>
                                <a:schemeClr val="bg1"/>
                              </a:solidFill>
                              <a:effectLst/>
                              <a:latin typeface="Cambria Math" panose="02040503050406030204" pitchFamily="18" charset="0"/>
                              <a:ea typeface="Calibri" panose="020F0502020204030204" pitchFamily="34" charset="0"/>
                            </a:rPr>
                            <m:t>0</m:t>
                          </m:r>
                        </m:sub>
                      </m:sSub>
                      <m:r>
                        <a:rPr lang="en-US" sz="1050" i="1">
                          <a:solidFill>
                            <a:schemeClr val="bg1"/>
                          </a:solidFill>
                          <a:effectLst/>
                          <a:latin typeface="Cambria Math" panose="02040503050406030204" pitchFamily="18" charset="0"/>
                          <a:ea typeface="Calibri" panose="020F0502020204030204" pitchFamily="34" charset="0"/>
                        </a:rPr>
                        <m:t> +</m:t>
                      </m:r>
                      <m:r>
                        <a:rPr lang="en-US" sz="1050" b="0" i="1" baseline="30000" smtClean="0">
                          <a:solidFill>
                            <a:schemeClr val="bg1"/>
                          </a:solidFill>
                          <a:effectLst/>
                          <a:latin typeface="Cambria Math" panose="02040503050406030204" pitchFamily="18" charset="0"/>
                          <a:ea typeface="Calibri" panose="020F0502020204030204" pitchFamily="34" charset="0"/>
                        </a:rPr>
                        <m:t>0</m:t>
                      </m:r>
                      <m:r>
                        <a:rPr lang="en-US" sz="1050" b="0" i="1" smtClean="0">
                          <a:solidFill>
                            <a:schemeClr val="bg1"/>
                          </a:solidFill>
                          <a:effectLst/>
                          <a:latin typeface="Cambria Math" panose="02040503050406030204" pitchFamily="18" charset="0"/>
                          <a:ea typeface="Calibri" panose="020F0502020204030204" pitchFamily="34" charset="0"/>
                        </a:rPr>
                        <m:t>𝐷</m:t>
                      </m:r>
                      <m:r>
                        <a:rPr lang="en-US" sz="1050" i="1">
                          <a:solidFill>
                            <a:schemeClr val="bg1"/>
                          </a:solidFill>
                          <a:effectLst/>
                          <a:latin typeface="Cambria Math" panose="02040503050406030204" pitchFamily="18" charset="0"/>
                          <a:ea typeface="Calibri" panose="020F0502020204030204" pitchFamily="34" charset="0"/>
                        </a:rPr>
                        <m:t> </m:t>
                      </m:r>
                      <m:r>
                        <a:rPr lang="en-US" sz="1050" b="0" i="1" smtClean="0">
                          <a:solidFill>
                            <a:schemeClr val="bg1"/>
                          </a:solidFill>
                          <a:effectLst/>
                          <a:latin typeface="Cambria Math" panose="02040503050406030204" pitchFamily="18" charset="0"/>
                          <a:ea typeface="Calibri" panose="020F0502020204030204" pitchFamily="34" charset="0"/>
                        </a:rPr>
                        <m:t>𝑞</m:t>
                      </m:r>
                      <m:acc>
                        <m:accPr>
                          <m:chr m:val="̇"/>
                          <m:ctrlPr>
                            <a:rPr lang="en-US" sz="1050" i="1" smtClean="0">
                              <a:solidFill>
                                <a:schemeClr val="bg1"/>
                              </a:solidFill>
                              <a:effectLst/>
                              <a:latin typeface="Cambria Math" panose="02040503050406030204" pitchFamily="18" charset="0"/>
                              <a:ea typeface="Calibri" panose="020F0502020204030204" pitchFamily="34" charset="0"/>
                            </a:rPr>
                          </m:ctrlPr>
                        </m:accPr>
                        <m:e>
                          <m:r>
                            <a:rPr lang="en-US" sz="1050" i="1">
                              <a:solidFill>
                                <a:schemeClr val="bg1"/>
                              </a:solidFill>
                              <a:effectLst/>
                              <a:latin typeface="Cambria Math" panose="02040503050406030204" pitchFamily="18" charset="0"/>
                              <a:ea typeface="Calibri" panose="020F0502020204030204" pitchFamily="34" charset="0"/>
                            </a:rPr>
                            <m:t>𝑞</m:t>
                          </m:r>
                        </m:e>
                      </m:acc>
                      <m:r>
                        <a:rPr lang="en-US" sz="1050" i="1">
                          <a:solidFill>
                            <a:schemeClr val="bg1"/>
                          </a:solidFill>
                          <a:effectLst/>
                          <a:latin typeface="Cambria Math" panose="02040503050406030204" pitchFamily="18" charset="0"/>
                          <a:ea typeface="Calibri" panose="020F0502020204030204" pitchFamily="34" charset="0"/>
                        </a:rPr>
                        <m:t>=</m:t>
                      </m:r>
                      <m:sSubSup>
                        <m:sSubSupPr>
                          <m:ctrlPr>
                            <a:rPr lang="en-US" sz="1050" i="1">
                              <a:solidFill>
                                <a:schemeClr val="bg1"/>
                              </a:solidFill>
                              <a:effectLst/>
                              <a:latin typeface="Cambria Math" panose="02040503050406030204" pitchFamily="18" charset="0"/>
                              <a:ea typeface="Calibri" panose="020F0502020204030204" pitchFamily="34" charset="0"/>
                            </a:rPr>
                          </m:ctrlPr>
                        </m:sSubSupPr>
                        <m:e>
                          <m:r>
                            <a:rPr lang="en-US" sz="1050" i="1">
                              <a:solidFill>
                                <a:schemeClr val="bg1"/>
                              </a:solidFill>
                              <a:effectLst/>
                              <a:latin typeface="Cambria Math" panose="02040503050406030204" pitchFamily="18" charset="0"/>
                              <a:ea typeface="Calibri" panose="020F0502020204030204" pitchFamily="34" charset="0"/>
                            </a:rPr>
                            <m:t>𝑇</m:t>
                          </m:r>
                        </m:e>
                        <m:sub>
                          <m:r>
                            <a:rPr lang="en-US" sz="1050" i="1">
                              <a:solidFill>
                                <a:schemeClr val="bg1"/>
                              </a:solidFill>
                              <a:effectLst/>
                              <a:latin typeface="Cambria Math" panose="02040503050406030204" pitchFamily="18" charset="0"/>
                              <a:ea typeface="Calibri" panose="020F0502020204030204" pitchFamily="34" charset="0"/>
                            </a:rPr>
                            <m:t>0</m:t>
                          </m:r>
                        </m:sub>
                        <m:sup>
                          <m:r>
                            <a:rPr lang="en-US" sz="1050" i="1">
                              <a:solidFill>
                                <a:schemeClr val="bg1"/>
                              </a:solidFill>
                              <a:effectLst/>
                              <a:latin typeface="Cambria Math" panose="02040503050406030204" pitchFamily="18" charset="0"/>
                              <a:ea typeface="Calibri" panose="020F0502020204030204" pitchFamily="34" charset="0"/>
                            </a:rPr>
                            <m:t>𝑇</m:t>
                          </m:r>
                        </m:sup>
                      </m:sSubSup>
                      <m:sSub>
                        <m:sSubPr>
                          <m:ctrlPr>
                            <a:rPr lang="en-US" sz="1050" i="1">
                              <a:solidFill>
                                <a:schemeClr val="bg1"/>
                              </a:solidFill>
                              <a:effectLst/>
                              <a:latin typeface="Cambria Math" panose="02040503050406030204" pitchFamily="18" charset="0"/>
                              <a:ea typeface="Calibri" panose="020F0502020204030204" pitchFamily="34" charset="0"/>
                            </a:rPr>
                          </m:ctrlPr>
                        </m:sSubPr>
                        <m:e>
                          <m:r>
                            <a:rPr lang="en-US" sz="1050" i="1">
                              <a:solidFill>
                                <a:schemeClr val="bg1"/>
                              </a:solidFill>
                              <a:effectLst/>
                              <a:latin typeface="Cambria Math" panose="02040503050406030204" pitchFamily="18" charset="0"/>
                              <a:ea typeface="Calibri" panose="020F0502020204030204" pitchFamily="34" charset="0"/>
                            </a:rPr>
                            <m:t>h</m:t>
                          </m:r>
                        </m:e>
                        <m:sub>
                          <m:r>
                            <a:rPr lang="en-US" sz="1050" i="1">
                              <a:solidFill>
                                <a:schemeClr val="bg1"/>
                              </a:solidFill>
                              <a:effectLst/>
                              <a:latin typeface="Cambria Math" panose="02040503050406030204" pitchFamily="18" charset="0"/>
                              <a:ea typeface="Calibri" panose="020F0502020204030204" pitchFamily="34" charset="0"/>
                            </a:rPr>
                            <m:t>𝑐𝑚</m:t>
                          </m:r>
                          <m:r>
                            <a:rPr lang="en-US" sz="1050" i="1">
                              <a:solidFill>
                                <a:schemeClr val="bg1"/>
                              </a:solidFill>
                              <a:effectLst/>
                              <a:latin typeface="Cambria Math" panose="02040503050406030204" pitchFamily="18" charset="0"/>
                              <a:ea typeface="Calibri" panose="020F0502020204030204" pitchFamily="34" charset="0"/>
                            </a:rPr>
                            <m:t>,0</m:t>
                          </m:r>
                        </m:sub>
                      </m:sSub>
                      <m:r>
                        <a:rPr lang="en-US" sz="1050" i="1">
                          <a:solidFill>
                            <a:schemeClr val="bg1"/>
                          </a:solidFill>
                          <a:effectLst/>
                          <a:latin typeface="Cambria Math" panose="02040503050406030204" pitchFamily="18" charset="0"/>
                          <a:ea typeface="Calibri" panose="020F0502020204030204" pitchFamily="34" charset="0"/>
                        </a:rPr>
                        <m:t>=</m:t>
                      </m:r>
                      <m:r>
                        <a:rPr lang="en-US" sz="1050" b="0" i="1" baseline="30000" smtClean="0">
                          <a:solidFill>
                            <a:schemeClr val="bg1"/>
                          </a:solidFill>
                          <a:effectLst/>
                          <a:latin typeface="Cambria Math" panose="02040503050406030204" pitchFamily="18" charset="0"/>
                          <a:ea typeface="Calibri" panose="020F0502020204030204" pitchFamily="34" charset="0"/>
                        </a:rPr>
                        <m:t>0</m:t>
                      </m:r>
                      <m:r>
                        <a:rPr lang="en-US" sz="1050" b="0" i="1" smtClean="0">
                          <a:solidFill>
                            <a:schemeClr val="bg1"/>
                          </a:solidFill>
                          <a:effectLst/>
                          <a:latin typeface="Cambria Math" panose="02040503050406030204" pitchFamily="18" charset="0"/>
                          <a:ea typeface="Calibri" panose="020F0502020204030204" pitchFamily="34" charset="0"/>
                        </a:rPr>
                        <m:t>h𝑐𝑚</m:t>
                      </m:r>
                      <m:r>
                        <a:rPr lang="en-US" sz="1050" b="0" i="1" smtClean="0">
                          <a:solidFill>
                            <a:schemeClr val="bg1"/>
                          </a:solidFill>
                          <a:effectLst/>
                          <a:latin typeface="Cambria Math" panose="02040503050406030204" pitchFamily="18" charset="0"/>
                          <a:ea typeface="Calibri" panose="020F0502020204030204" pitchFamily="34" charset="0"/>
                        </a:rPr>
                        <m:t>,0</m:t>
                      </m:r>
                    </m:oMath>
                  </m:oMathPara>
                </a14:m>
                <a:endParaRPr lang="en-US" sz="1800" dirty="0">
                  <a:solidFill>
                    <a:srgbClr val="000000"/>
                  </a:solidFill>
                  <a:effectLst/>
                  <a:latin typeface="Calibri" panose="020F0502020204030204" pitchFamily="34" charset="0"/>
                  <a:ea typeface="Calibri" panose="020F0502020204030204" pitchFamily="34" charset="0"/>
                </a:endParaRPr>
              </a:p>
              <a:p>
                <a:pPr marL="12700" marR="5080" algn="l">
                  <a:lnSpc>
                    <a:spcPct val="102600"/>
                  </a:lnSpc>
                  <a:spcBef>
                    <a:spcPts val="55"/>
                  </a:spcBef>
                </a:pPr>
                <a:r>
                  <a:rPr lang="en-US" sz="1100" spc="-310" dirty="0">
                    <a:solidFill>
                      <a:schemeClr val="accent5">
                        <a:lumMod val="60000"/>
                        <a:lumOff val="40000"/>
                      </a:schemeClr>
                    </a:solidFill>
                    <a:latin typeface="Arial" panose="020B0604020202020204" pitchFamily="34" charset="0"/>
                    <a:cs typeface="Arial" panose="020B0604020202020204" pitchFamily="34" charset="0"/>
                  </a:rPr>
                  <a:t>⊚</a:t>
                </a:r>
                <a:r>
                  <a:rPr lang="en-US" sz="1100" spc="-55" dirty="0">
                    <a:solidFill>
                      <a:srgbClr val="E4E9EF"/>
                    </a:solidFill>
                    <a:latin typeface="Arial"/>
                    <a:cs typeface="Arial"/>
                  </a:rPr>
                  <a:t>  If we assume that the system was initially at rest, angular momentum is conserved in both the inertial and spatial frames.</a:t>
                </a:r>
              </a:p>
              <a:p>
                <a:pPr marL="12700" marR="5080" algn="l">
                  <a:lnSpc>
                    <a:spcPct val="102600"/>
                  </a:lnSpc>
                  <a:spcBef>
                    <a:spcPts val="55"/>
                  </a:spcBef>
                </a:pPr>
                <a:endParaRPr lang="en-US" sz="1100" dirty="0">
                  <a:solidFill>
                    <a:schemeClr val="bg1"/>
                  </a:solidFill>
                </a:endParaRPr>
              </a:p>
              <a:p>
                <a:pPr marL="12700" marR="5080" algn="l">
                  <a:lnSpc>
                    <a:spcPct val="102600"/>
                  </a:lnSpc>
                  <a:spcBef>
                    <a:spcPts val="55"/>
                  </a:spcBef>
                </a:pPr>
                <a:endParaRPr lang="en-US" sz="1100" spc="-55" dirty="0">
                  <a:solidFill>
                    <a:schemeClr val="bg1"/>
                  </a:solidFill>
                  <a:latin typeface="Arial"/>
                  <a:cs typeface="Arial"/>
                </a:endParaRPr>
              </a:p>
              <a:p>
                <a:pPr marL="12700" marR="5080" algn="l">
                  <a:lnSpc>
                    <a:spcPct val="102600"/>
                  </a:lnSpc>
                  <a:spcBef>
                    <a:spcPts val="55"/>
                  </a:spcBef>
                </a:pPr>
                <a:endParaRPr lang="en-US" sz="1100" dirty="0"/>
              </a:p>
              <a:p>
                <a:pPr marL="12700" marR="5080" algn="l">
                  <a:lnSpc>
                    <a:spcPct val="102600"/>
                  </a:lnSpc>
                  <a:spcBef>
                    <a:spcPts val="55"/>
                  </a:spcBef>
                </a:pPr>
                <a:r>
                  <a:rPr lang="en-US" sz="1100" b="0" i="0" dirty="0">
                    <a:solidFill>
                      <a:srgbClr val="E4E9EF"/>
                    </a:solidFill>
                    <a:effectLst/>
                    <a:latin typeface="Arial" panose="020B0604020202020204" pitchFamily="34" charset="0"/>
                  </a:rPr>
                  <a:t>where </a:t>
                </a:r>
                <a:r>
                  <a:rPr lang="en-US" sz="1100" b="0" i="0" baseline="30000" dirty="0">
                    <a:solidFill>
                      <a:srgbClr val="E4E9EF"/>
                    </a:solidFill>
                    <a:effectLst/>
                    <a:latin typeface="Arial" panose="020B0604020202020204" pitchFamily="34" charset="0"/>
                  </a:rPr>
                  <a:t>0</a:t>
                </a:r>
                <a:r>
                  <a:rPr lang="en-US" sz="1100" b="0" i="0" dirty="0">
                    <a:solidFill>
                      <a:srgbClr val="E4E9EF"/>
                    </a:solidFill>
                    <a:effectLst/>
                    <a:latin typeface="Arial" panose="020B0604020202020204" pitchFamily="34" charset="0"/>
                  </a:rPr>
                  <a:t>J</a:t>
                </a:r>
                <a:r>
                  <a:rPr lang="en-US" sz="1100" b="0" i="0" baseline="-25000" dirty="0">
                    <a:solidFill>
                      <a:srgbClr val="E4E9EF"/>
                    </a:solidFill>
                    <a:effectLst/>
                    <a:latin typeface="Arial" panose="020B0604020202020204" pitchFamily="34" charset="0"/>
                  </a:rPr>
                  <a:t>11k,m</a:t>
                </a:r>
                <a:r>
                  <a:rPr lang="en-US" sz="1100" b="0" i="0" dirty="0">
                    <a:solidFill>
                      <a:srgbClr val="E4E9EF"/>
                    </a:solidFill>
                    <a:effectLst/>
                    <a:latin typeface="Arial" panose="020B0604020202020204" pitchFamily="34" charset="0"/>
                  </a:rPr>
                  <a:t> is a skew-symmetric 3×3 matrix whose elements corresponds to the vector from the system CM to point m, expressed in the spacecraft frame. </a:t>
                </a:r>
                <a:r>
                  <a:rPr lang="en-US" sz="1100" b="0" i="0" baseline="30000" dirty="0">
                    <a:solidFill>
                      <a:srgbClr val="E4E9EF"/>
                    </a:solidFill>
                    <a:effectLst/>
                    <a:latin typeface="Arial" panose="020B0604020202020204" pitchFamily="34" charset="0"/>
                  </a:rPr>
                  <a:t>0</a:t>
                </a:r>
                <a:r>
                  <a:rPr lang="en-US" sz="1100" b="0" i="0" dirty="0">
                    <a:solidFill>
                      <a:srgbClr val="E4E9EF"/>
                    </a:solidFill>
                    <a:effectLst/>
                    <a:latin typeface="Arial" panose="020B0604020202020204" pitchFamily="34" charset="0"/>
                  </a:rPr>
                  <a:t>J</a:t>
                </a:r>
                <a:r>
                  <a:rPr lang="en-US" sz="1100" b="0" i="0" baseline="-25000" dirty="0">
                    <a:solidFill>
                      <a:srgbClr val="E4E9EF"/>
                    </a:solidFill>
                    <a:effectLst/>
                    <a:latin typeface="Arial" panose="020B0604020202020204" pitchFamily="34" charset="0"/>
                  </a:rPr>
                  <a:t>12k,m</a:t>
                </a:r>
                <a:r>
                  <a:rPr lang="en-US" sz="1100" b="0" i="0" dirty="0">
                    <a:solidFill>
                      <a:srgbClr val="E4E9EF"/>
                    </a:solidFill>
                    <a:effectLst/>
                    <a:latin typeface="Arial" panose="020B0604020202020204" pitchFamily="34" charset="0"/>
                  </a:rPr>
                  <a:t> &amp; </a:t>
                </a:r>
                <a:r>
                  <a:rPr lang="en-US" sz="1100" b="0" i="0" baseline="30000" dirty="0">
                    <a:solidFill>
                      <a:srgbClr val="E4E9EF"/>
                    </a:solidFill>
                    <a:effectLst/>
                    <a:latin typeface="Arial" panose="020B0604020202020204" pitchFamily="34" charset="0"/>
                  </a:rPr>
                  <a:t>0</a:t>
                </a:r>
                <a:r>
                  <a:rPr lang="en-US" sz="1100" b="0" i="0" dirty="0">
                    <a:solidFill>
                      <a:srgbClr val="E4E9EF"/>
                    </a:solidFill>
                    <a:effectLst/>
                    <a:latin typeface="Arial" panose="020B0604020202020204" pitchFamily="34" charset="0"/>
                  </a:rPr>
                  <a:t>J</a:t>
                </a:r>
                <a:r>
                  <a:rPr lang="en-US" sz="1100" b="0" i="0" baseline="-25000" dirty="0">
                    <a:solidFill>
                      <a:srgbClr val="E4E9EF"/>
                    </a:solidFill>
                    <a:effectLst/>
                    <a:latin typeface="Arial" panose="020B0604020202020204" pitchFamily="34" charset="0"/>
                  </a:rPr>
                  <a:t>22k,m</a:t>
                </a:r>
                <a:r>
                  <a:rPr lang="en-US" sz="1100" b="0" i="0" dirty="0">
                    <a:solidFill>
                      <a:srgbClr val="E4E9EF"/>
                    </a:solidFill>
                    <a:effectLst/>
                    <a:latin typeface="Arial" panose="020B0604020202020204" pitchFamily="34" charset="0"/>
                  </a:rPr>
                  <a:t> are 3×N matrices describing the effect of joint motions on the motion of point “m”.</a:t>
                </a:r>
              </a:p>
              <a:p>
                <a:pPr marL="12700" marR="5080" algn="l">
                  <a:lnSpc>
                    <a:spcPct val="102600"/>
                  </a:lnSpc>
                  <a:spcBef>
                    <a:spcPts val="55"/>
                  </a:spcBef>
                </a:pPr>
                <a:endParaRPr lang="en-US" sz="1100" spc="-55" dirty="0">
                  <a:solidFill>
                    <a:srgbClr val="E4E9EF"/>
                  </a:solidFill>
                  <a:latin typeface="Arial" panose="020B0604020202020204" pitchFamily="34" charset="0"/>
                  <a:cs typeface="Arial"/>
                </a:endParaRPr>
              </a:p>
              <a:p>
                <a:pPr marL="12700" marR="5080" algn="l">
                  <a:lnSpc>
                    <a:spcPct val="102600"/>
                  </a:lnSpc>
                  <a:spcBef>
                    <a:spcPts val="55"/>
                  </a:spcBef>
                </a:pPr>
                <a:r>
                  <a:rPr lang="en-US" sz="1100" spc="-310" dirty="0">
                    <a:solidFill>
                      <a:schemeClr val="accent5">
                        <a:lumMod val="60000"/>
                        <a:lumOff val="40000"/>
                      </a:schemeClr>
                    </a:solidFill>
                    <a:latin typeface="Arial" panose="020B0604020202020204" pitchFamily="34" charset="0"/>
                    <a:cs typeface="Arial" panose="020B0604020202020204" pitchFamily="34" charset="0"/>
                  </a:rPr>
                  <a:t>⊚</a:t>
                </a:r>
                <a:r>
                  <a:rPr lang="en-US" sz="1100" b="0" i="0" dirty="0">
                    <a:solidFill>
                      <a:srgbClr val="E4E9EF"/>
                    </a:solidFill>
                    <a:effectLst/>
                    <a:latin typeface="Arial" panose="020B0604020202020204" pitchFamily="34" charset="0"/>
                  </a:rPr>
                  <a:t>  This reflects the fact that even when the manipulator does not move, its end-effector can reach any position or orientation by moving the spacecraft alone.</a:t>
                </a:r>
                <a:endParaRPr lang="en-US" sz="1100" spc="-55" dirty="0">
                  <a:solidFill>
                    <a:srgbClr val="E4E9EF"/>
                  </a:solidFill>
                  <a:latin typeface="Arial"/>
                  <a:cs typeface="Arial"/>
                </a:endParaRPr>
              </a:p>
              <a:p>
                <a:pPr marL="12700" marR="5080">
                  <a:lnSpc>
                    <a:spcPct val="102600"/>
                  </a:lnSpc>
                  <a:spcBef>
                    <a:spcPts val="55"/>
                  </a:spcBef>
                </a:pPr>
                <a:endParaRPr lang="en-US" sz="1100" spc="-55" dirty="0">
                  <a:solidFill>
                    <a:srgbClr val="E4E9EF"/>
                  </a:solidFill>
                  <a:latin typeface="Arial"/>
                  <a:cs typeface="Arial"/>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77280" y="666057"/>
                <a:ext cx="5432132" cy="4131259"/>
              </a:xfrm>
              <a:prstGeom prst="rect">
                <a:avLst/>
              </a:prstGeom>
              <a:blipFill>
                <a:blip r:embed="rId2"/>
                <a:stretch>
                  <a:fillRect l="-1347" t="-1180" r="-1347"/>
                </a:stretch>
              </a:blipFill>
            </p:spPr>
            <p:txBody>
              <a:bodyPr/>
              <a:lstStyle/>
              <a:p>
                <a:r>
                  <a:rPr lang="en-US">
                    <a:noFill/>
                  </a:rPr>
                  <a:t> </a:t>
                </a:r>
              </a:p>
            </p:txBody>
          </p:sp>
        </mc:Fallback>
      </mc:AlternateContent>
      <p:sp>
        <p:nvSpPr>
          <p:cNvPr id="10" name="object 2">
            <a:extLst>
              <a:ext uri="{FF2B5EF4-FFF2-40B4-BE49-F238E27FC236}">
                <a16:creationId xmlns:a16="http://schemas.microsoft.com/office/drawing/2014/main" id="{9A02DBF8-1CA4-4AA4-0F57-20598DEDE8FF}"/>
              </a:ext>
            </a:extLst>
          </p:cNvPr>
          <p:cNvSpPr txBox="1">
            <a:spLocks/>
          </p:cNvSpPr>
          <p:nvPr/>
        </p:nvSpPr>
        <p:spPr>
          <a:xfrm>
            <a:off x="63500" y="358776"/>
            <a:ext cx="4804804" cy="196849"/>
          </a:xfrm>
          <a:prstGeom prst="rect">
            <a:avLst/>
          </a:prstGeom>
        </p:spPr>
        <p:txBody>
          <a:bodyPr vert="horz" wrap="square" lIns="0" tIns="12065" rIns="0" bIns="0" rtlCol="0">
            <a:spAutoFit/>
          </a:bodyPr>
          <a:lstStyle>
            <a:lvl1pPr>
              <a:defRPr sz="1200" b="1" i="0">
                <a:solidFill>
                  <a:srgbClr val="D7DEE9"/>
                </a:solidFill>
                <a:latin typeface="Calibri"/>
                <a:ea typeface="+mj-ea"/>
                <a:cs typeface="Calibri"/>
              </a:defRPr>
            </a:lvl1pPr>
          </a:lstStyle>
          <a:p>
            <a:pPr marL="12700">
              <a:spcBef>
                <a:spcPts val="95"/>
              </a:spcBef>
            </a:pPr>
            <a:r>
              <a:rPr lang="en-US" u="sng" spc="65" dirty="0"/>
              <a:t>SYSTEM DYNAMICS: </a:t>
            </a:r>
            <a:endParaRPr lang="en-US" u="sng" spc="-10" dirty="0"/>
          </a:p>
        </p:txBody>
      </p:sp>
      <p:sp>
        <p:nvSpPr>
          <p:cNvPr id="4" name="object 7">
            <a:extLst>
              <a:ext uri="{FF2B5EF4-FFF2-40B4-BE49-F238E27FC236}">
                <a16:creationId xmlns:a16="http://schemas.microsoft.com/office/drawing/2014/main" id="{F1DC4163-456C-186D-A034-86B8FA40A593}"/>
              </a:ext>
            </a:extLst>
          </p:cNvPr>
          <p:cNvSpPr txBox="1"/>
          <p:nvPr/>
        </p:nvSpPr>
        <p:spPr>
          <a:xfrm>
            <a:off x="5245100" y="3070225"/>
            <a:ext cx="343420" cy="104516"/>
          </a:xfrm>
          <a:prstGeom prst="rect">
            <a:avLst/>
          </a:prstGeom>
        </p:spPr>
        <p:txBody>
          <a:bodyPr vert="horz" wrap="square" lIns="0" tIns="12065" rIns="0" bIns="0" rtlCol="0">
            <a:spAutoFit/>
          </a:bodyPr>
          <a:lstStyle/>
          <a:p>
            <a:pPr marL="12700">
              <a:lnSpc>
                <a:spcPct val="100000"/>
              </a:lnSpc>
              <a:spcBef>
                <a:spcPts val="95"/>
              </a:spcBef>
            </a:pPr>
            <a:r>
              <a:rPr lang="en-US" sz="600" spc="-65" dirty="0">
                <a:solidFill>
                  <a:srgbClr val="EBEEF4"/>
                </a:solidFill>
                <a:latin typeface="Arial"/>
                <a:cs typeface="Arial"/>
              </a:rPr>
              <a:t>13</a:t>
            </a:r>
            <a:r>
              <a:rPr sz="600" spc="-15" dirty="0">
                <a:solidFill>
                  <a:srgbClr val="EBEEF4"/>
                </a:solidFill>
                <a:latin typeface="Arial"/>
                <a:cs typeface="Arial"/>
              </a:rPr>
              <a:t> </a:t>
            </a:r>
            <a:r>
              <a:rPr sz="600" spc="400" dirty="0">
                <a:solidFill>
                  <a:srgbClr val="87C0D0"/>
                </a:solidFill>
                <a:latin typeface="Times New Roman"/>
                <a:cs typeface="Times New Roman"/>
              </a:rPr>
              <a:t>ʢ</a:t>
            </a:r>
            <a:r>
              <a:rPr sz="600" dirty="0">
                <a:solidFill>
                  <a:srgbClr val="87C0D0"/>
                </a:solidFill>
                <a:latin typeface="Times New Roman"/>
                <a:cs typeface="Times New Roman"/>
              </a:rPr>
              <a:t> </a:t>
            </a:r>
            <a:r>
              <a:rPr sz="600" spc="-25" dirty="0">
                <a:solidFill>
                  <a:srgbClr val="EBEEF4"/>
                </a:solidFill>
                <a:latin typeface="Arial"/>
                <a:cs typeface="Arial"/>
              </a:rPr>
              <a:t>34</a:t>
            </a:r>
            <a:endParaRPr sz="600" dirty="0">
              <a:latin typeface="Arial"/>
              <a:cs typeface="Arial"/>
            </a:endParaRPr>
          </a:p>
        </p:txBody>
      </p:sp>
    </p:spTree>
    <p:extLst>
      <p:ext uri="{BB962C8B-B14F-4D97-AF65-F5344CB8AC3E}">
        <p14:creationId xmlns:p14="http://schemas.microsoft.com/office/powerpoint/2010/main" val="2151078310"/>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296" y="51495"/>
            <a:ext cx="4804804" cy="196849"/>
          </a:xfrm>
          <a:prstGeom prst="rect">
            <a:avLst/>
          </a:prstGeom>
        </p:spPr>
        <p:txBody>
          <a:bodyPr vert="horz" wrap="square" lIns="0" tIns="12065" rIns="0" bIns="0" rtlCol="0">
            <a:spAutoFit/>
          </a:bodyPr>
          <a:lstStyle/>
          <a:p>
            <a:pPr marL="12700">
              <a:lnSpc>
                <a:spcPct val="100000"/>
              </a:lnSpc>
              <a:spcBef>
                <a:spcPts val="95"/>
              </a:spcBef>
            </a:pPr>
            <a:r>
              <a:rPr lang="en-US" spc="65" dirty="0"/>
              <a:t>MODELING OF FREE-FLYING MANIPULATOR SYSTEMS</a:t>
            </a:r>
            <a:endParaRPr spc="-10" dirty="0"/>
          </a:p>
        </p:txBody>
      </p:sp>
      <mc:AlternateContent xmlns:mc="http://schemas.openxmlformats.org/markup-compatibility/2006" xmlns:a14="http://schemas.microsoft.com/office/drawing/2010/main">
        <mc:Choice Requires="a14">
          <p:sp>
            <p:nvSpPr>
              <p:cNvPr id="3" name="object 3"/>
              <p:cNvSpPr txBox="1"/>
              <p:nvPr/>
            </p:nvSpPr>
            <p:spPr>
              <a:xfrm>
                <a:off x="177280" y="666057"/>
                <a:ext cx="5432132" cy="2185470"/>
              </a:xfrm>
              <a:prstGeom prst="rect">
                <a:avLst/>
              </a:prstGeom>
            </p:spPr>
            <p:txBody>
              <a:bodyPr vert="horz" wrap="square" lIns="0" tIns="6985" rIns="0" bIns="0" rtlCol="0">
                <a:spAutoFit/>
              </a:bodyPr>
              <a:lstStyle/>
              <a:p>
                <a:pPr marL="12700" marR="5080">
                  <a:lnSpc>
                    <a:spcPct val="102600"/>
                  </a:lnSpc>
                  <a:spcBef>
                    <a:spcPts val="55"/>
                  </a:spcBef>
                </a:pPr>
                <a:r>
                  <a:rPr lang="en-US" sz="1100" spc="-310" dirty="0">
                    <a:solidFill>
                      <a:schemeClr val="accent5">
                        <a:lumMod val="60000"/>
                        <a:lumOff val="40000"/>
                      </a:schemeClr>
                    </a:solidFill>
                    <a:latin typeface="Arial"/>
                    <a:cs typeface="Arial"/>
                  </a:rPr>
                  <a:t>⊚</a:t>
                </a:r>
                <a:r>
                  <a:rPr lang="en-US" sz="1100" spc="-55" dirty="0">
                    <a:solidFill>
                      <a:srgbClr val="E4E9EF"/>
                    </a:solidFill>
                    <a:latin typeface="Arial"/>
                    <a:cs typeface="Arial"/>
                  </a:rPr>
                  <a:t>   The compact form of kinetic equation is given by,</a:t>
                </a:r>
              </a:p>
              <a:p>
                <a:pPr marL="12700" marR="5080">
                  <a:lnSpc>
                    <a:spcPct val="102600"/>
                  </a:lnSpc>
                  <a:spcBef>
                    <a:spcPts val="55"/>
                  </a:spcBef>
                </a:pPr>
                <a14:m>
                  <m:oMathPara xmlns:m="http://schemas.openxmlformats.org/officeDocument/2006/math">
                    <m:oMathParaPr>
                      <m:jc m:val="centerGroup"/>
                    </m:oMathParaPr>
                    <m:oMath xmlns:m="http://schemas.openxmlformats.org/officeDocument/2006/math">
                      <m:r>
                        <a:rPr lang="en-US" sz="1100" i="1" smtClean="0">
                          <a:solidFill>
                            <a:schemeClr val="bg1"/>
                          </a:solidFill>
                          <a:effectLst/>
                          <a:latin typeface="Cambria Math" panose="02040503050406030204" pitchFamily="18" charset="0"/>
                          <a:ea typeface="Calibri" panose="020F0502020204030204" pitchFamily="34" charset="0"/>
                        </a:rPr>
                        <m:t>𝑇</m:t>
                      </m:r>
                      <m:r>
                        <a:rPr lang="en-US" sz="1100" i="1" smtClean="0">
                          <a:solidFill>
                            <a:schemeClr val="bg1"/>
                          </a:solidFill>
                          <a:effectLst/>
                          <a:latin typeface="Cambria Math" panose="02040503050406030204" pitchFamily="18" charset="0"/>
                          <a:ea typeface="Calibri" panose="020F0502020204030204" pitchFamily="34" charset="0"/>
                        </a:rPr>
                        <m:t>=</m:t>
                      </m:r>
                      <m:f>
                        <m:fPr>
                          <m:ctrlPr>
                            <a:rPr lang="en-US" sz="1100" i="1">
                              <a:solidFill>
                                <a:schemeClr val="bg1"/>
                              </a:solidFill>
                              <a:effectLst/>
                              <a:latin typeface="Cambria Math" panose="02040503050406030204" pitchFamily="18" charset="0"/>
                              <a:ea typeface="Calibri" panose="020F0502020204030204" pitchFamily="34" charset="0"/>
                            </a:rPr>
                          </m:ctrlPr>
                        </m:fPr>
                        <m:num>
                          <m:r>
                            <a:rPr lang="en-US" sz="1100" i="1">
                              <a:solidFill>
                                <a:schemeClr val="bg1"/>
                              </a:solidFill>
                              <a:effectLst/>
                              <a:latin typeface="Cambria Math" panose="02040503050406030204" pitchFamily="18" charset="0"/>
                              <a:ea typeface="Calibri" panose="020F0502020204030204" pitchFamily="34" charset="0"/>
                            </a:rPr>
                            <m:t>1</m:t>
                          </m:r>
                        </m:num>
                        <m:den>
                          <m:r>
                            <a:rPr lang="en-US" sz="1100" i="1">
                              <a:solidFill>
                                <a:schemeClr val="bg1"/>
                              </a:solidFill>
                              <a:effectLst/>
                              <a:latin typeface="Cambria Math" panose="02040503050406030204" pitchFamily="18" charset="0"/>
                              <a:ea typeface="Calibri" panose="020F0502020204030204" pitchFamily="34" charset="0"/>
                            </a:rPr>
                            <m:t>2</m:t>
                          </m:r>
                        </m:den>
                      </m:f>
                      <m:acc>
                        <m:accPr>
                          <m:chr m:val="̇"/>
                          <m:ctrlPr>
                            <a:rPr lang="en-US" sz="1100" i="1">
                              <a:solidFill>
                                <a:schemeClr val="bg1"/>
                              </a:solidFill>
                              <a:effectLst/>
                              <a:latin typeface="Cambria Math" panose="02040503050406030204" pitchFamily="18" charset="0"/>
                              <a:ea typeface="Calibri" panose="020F0502020204030204" pitchFamily="34" charset="0"/>
                            </a:rPr>
                          </m:ctrlPr>
                        </m:accPr>
                        <m:e>
                          <m:sSup>
                            <m:sSupPr>
                              <m:ctrlPr>
                                <a:rPr lang="en-US" sz="1100" i="1">
                                  <a:solidFill>
                                    <a:schemeClr val="bg1"/>
                                  </a:solidFill>
                                  <a:effectLst/>
                                  <a:latin typeface="Cambria Math" panose="02040503050406030204" pitchFamily="18" charset="0"/>
                                  <a:ea typeface="Calibri" panose="020F0502020204030204" pitchFamily="34" charset="0"/>
                                </a:rPr>
                              </m:ctrlPr>
                            </m:sSupPr>
                            <m:e>
                              <m:sSub>
                                <m:sSubPr>
                                  <m:ctrlPr>
                                    <a:rPr lang="en-US" sz="1100" i="1">
                                      <a:solidFill>
                                        <a:schemeClr val="bg1"/>
                                      </a:solidFill>
                                      <a:effectLst/>
                                      <a:latin typeface="Cambria Math" panose="02040503050406030204" pitchFamily="18" charset="0"/>
                                      <a:ea typeface="Calibri" panose="020F0502020204030204" pitchFamily="34" charset="0"/>
                                    </a:rPr>
                                  </m:ctrlPr>
                                </m:sSubPr>
                                <m:e>
                                  <m:r>
                                    <a:rPr lang="en-US" sz="1100" i="1">
                                      <a:solidFill>
                                        <a:schemeClr val="bg1"/>
                                      </a:solidFill>
                                      <a:effectLst/>
                                      <a:latin typeface="Cambria Math" panose="02040503050406030204" pitchFamily="18" charset="0"/>
                                      <a:ea typeface="Calibri" panose="020F0502020204030204" pitchFamily="34" charset="0"/>
                                    </a:rPr>
                                    <m:t>𝑧</m:t>
                                  </m:r>
                                </m:e>
                                <m:sub>
                                  <m:r>
                                    <a:rPr lang="en-US" sz="1100" i="1">
                                      <a:solidFill>
                                        <a:schemeClr val="bg1"/>
                                      </a:solidFill>
                                      <a:effectLst/>
                                      <a:latin typeface="Cambria Math" panose="02040503050406030204" pitchFamily="18" charset="0"/>
                                      <a:ea typeface="Calibri" panose="020F0502020204030204" pitchFamily="34" charset="0"/>
                                    </a:rPr>
                                    <m:t>0</m:t>
                                  </m:r>
                                </m:sub>
                              </m:sSub>
                            </m:e>
                            <m:sup>
                              <m:r>
                                <a:rPr lang="en-US" sz="1100" i="1">
                                  <a:solidFill>
                                    <a:schemeClr val="bg1"/>
                                  </a:solidFill>
                                  <a:effectLst/>
                                  <a:latin typeface="Cambria Math" panose="02040503050406030204" pitchFamily="18" charset="0"/>
                                  <a:ea typeface="Calibri" panose="020F0502020204030204" pitchFamily="34" charset="0"/>
                                </a:rPr>
                                <m:t>𝑇</m:t>
                              </m:r>
                            </m:sup>
                          </m:sSup>
                        </m:e>
                      </m:acc>
                      <m:r>
                        <a:rPr lang="en-US" sz="1100" i="1">
                          <a:solidFill>
                            <a:schemeClr val="bg1"/>
                          </a:solidFill>
                          <a:effectLst/>
                          <a:latin typeface="Cambria Math" panose="02040503050406030204" pitchFamily="18" charset="0"/>
                          <a:ea typeface="Calibri" panose="020F0502020204030204" pitchFamily="34" charset="0"/>
                        </a:rPr>
                        <m:t> </m:t>
                      </m:r>
                      <m:sSup>
                        <m:sSupPr>
                          <m:ctrlPr>
                            <a:rPr lang="en-US" sz="1100" i="1">
                              <a:solidFill>
                                <a:schemeClr val="bg1"/>
                              </a:solidFill>
                              <a:effectLst/>
                              <a:latin typeface="Cambria Math" panose="02040503050406030204" pitchFamily="18" charset="0"/>
                              <a:ea typeface="Calibri" panose="020F0502020204030204" pitchFamily="34" charset="0"/>
                            </a:rPr>
                          </m:ctrlPr>
                        </m:sSupPr>
                        <m:e>
                          <m:r>
                            <a:rPr lang="en-US" sz="1100" i="1">
                              <a:solidFill>
                                <a:schemeClr val="bg1"/>
                              </a:solidFill>
                              <a:effectLst/>
                              <a:latin typeface="Cambria Math" panose="02040503050406030204" pitchFamily="18" charset="0"/>
                              <a:ea typeface="Calibri" panose="020F0502020204030204" pitchFamily="34" charset="0"/>
                            </a:rPr>
                            <m:t>𝐻</m:t>
                          </m:r>
                        </m:e>
                        <m:sup>
                          <m:r>
                            <a:rPr lang="en-US" sz="1100" i="1">
                              <a:solidFill>
                                <a:schemeClr val="bg1"/>
                              </a:solidFill>
                              <a:effectLst/>
                              <a:latin typeface="Cambria Math" panose="02040503050406030204" pitchFamily="18" charset="0"/>
                              <a:ea typeface="Calibri" panose="020F0502020204030204" pitchFamily="34" charset="0"/>
                            </a:rPr>
                            <m:t>+</m:t>
                          </m:r>
                        </m:sup>
                      </m:sSup>
                      <m:d>
                        <m:dPr>
                          <m:ctrlPr>
                            <a:rPr lang="en-US" sz="1100" i="1">
                              <a:solidFill>
                                <a:schemeClr val="bg1"/>
                              </a:solidFill>
                              <a:effectLst/>
                              <a:latin typeface="Cambria Math" panose="02040503050406030204" pitchFamily="18" charset="0"/>
                              <a:ea typeface="Calibri" panose="020F0502020204030204" pitchFamily="34" charset="0"/>
                            </a:rPr>
                          </m:ctrlPr>
                        </m:dPr>
                        <m:e>
                          <m:r>
                            <a:rPr lang="en-US" sz="1100" i="1">
                              <a:solidFill>
                                <a:schemeClr val="bg1"/>
                              </a:solidFill>
                              <a:effectLst/>
                              <a:latin typeface="Cambria Math" panose="02040503050406030204" pitchFamily="18" charset="0"/>
                              <a:ea typeface="Calibri" panose="020F0502020204030204" pitchFamily="34" charset="0"/>
                            </a:rPr>
                            <m:t>𝑞</m:t>
                          </m:r>
                        </m:e>
                      </m:d>
                      <m:acc>
                        <m:accPr>
                          <m:chr m:val="̇"/>
                          <m:ctrlPr>
                            <a:rPr lang="en-US" sz="1100" i="1">
                              <a:solidFill>
                                <a:schemeClr val="bg1"/>
                              </a:solidFill>
                              <a:effectLst/>
                              <a:latin typeface="Cambria Math" panose="02040503050406030204" pitchFamily="18" charset="0"/>
                              <a:ea typeface="Calibri" panose="020F0502020204030204" pitchFamily="34" charset="0"/>
                            </a:rPr>
                          </m:ctrlPr>
                        </m:accPr>
                        <m:e>
                          <m:sSub>
                            <m:sSubPr>
                              <m:ctrlPr>
                                <a:rPr lang="en-US" sz="1100" i="1">
                                  <a:solidFill>
                                    <a:schemeClr val="bg1"/>
                                  </a:solidFill>
                                  <a:effectLst/>
                                  <a:latin typeface="Cambria Math" panose="02040503050406030204" pitchFamily="18" charset="0"/>
                                  <a:ea typeface="Calibri" panose="020F0502020204030204" pitchFamily="34" charset="0"/>
                                </a:rPr>
                              </m:ctrlPr>
                            </m:sSubPr>
                            <m:e>
                              <m:r>
                                <a:rPr lang="en-US" sz="1100" i="1">
                                  <a:solidFill>
                                    <a:schemeClr val="bg1"/>
                                  </a:solidFill>
                                  <a:effectLst/>
                                  <a:latin typeface="Cambria Math" panose="02040503050406030204" pitchFamily="18" charset="0"/>
                                  <a:ea typeface="Calibri" panose="020F0502020204030204" pitchFamily="34" charset="0"/>
                                </a:rPr>
                                <m:t>𝑧</m:t>
                              </m:r>
                            </m:e>
                            <m:sub>
                              <m:r>
                                <a:rPr lang="en-US" sz="1100" i="1">
                                  <a:solidFill>
                                    <a:schemeClr val="bg1"/>
                                  </a:solidFill>
                                  <a:effectLst/>
                                  <a:latin typeface="Cambria Math" panose="02040503050406030204" pitchFamily="18" charset="0"/>
                                  <a:ea typeface="Calibri" panose="020F0502020204030204" pitchFamily="34" charset="0"/>
                                </a:rPr>
                                <m:t>0</m:t>
                              </m:r>
                            </m:sub>
                          </m:sSub>
                        </m:e>
                      </m:acc>
                    </m:oMath>
                  </m:oMathPara>
                </a14:m>
                <a:endParaRPr lang="en-US" sz="1100" dirty="0">
                  <a:latin typeface="Arial"/>
                </a:endParaRPr>
              </a:p>
              <a:p>
                <a:pPr marL="12700" marR="5080">
                  <a:lnSpc>
                    <a:spcPct val="102600"/>
                  </a:lnSpc>
                  <a:spcBef>
                    <a:spcPts val="55"/>
                  </a:spcBef>
                </a:pPr>
                <a:r>
                  <a:rPr lang="en-US" sz="1100" spc="-310" dirty="0">
                    <a:solidFill>
                      <a:schemeClr val="accent5">
                        <a:lumMod val="60000"/>
                        <a:lumOff val="40000"/>
                      </a:schemeClr>
                    </a:solidFill>
                    <a:latin typeface="Arial"/>
                    <a:cs typeface="Arial"/>
                  </a:rPr>
                  <a:t>⊚</a:t>
                </a:r>
                <a:r>
                  <a:rPr lang="en-US" sz="1100" spc="-55" dirty="0">
                    <a:solidFill>
                      <a:srgbClr val="E4E9EF"/>
                    </a:solidFill>
                    <a:latin typeface="Arial"/>
                    <a:cs typeface="Arial"/>
                  </a:rPr>
                  <a:t>   The expression for kinetic energy is the system </a:t>
                </a:r>
                <a:r>
                  <a:rPr lang="en-US" sz="1100" spc="-55" dirty="0" err="1">
                    <a:solidFill>
                      <a:srgbClr val="E4E9EF"/>
                    </a:solidFill>
                    <a:latin typeface="Arial"/>
                    <a:cs typeface="Arial"/>
                  </a:rPr>
                  <a:t>Routhian</a:t>
                </a:r>
                <a:r>
                  <a:rPr lang="en-US" sz="1100" spc="-55" dirty="0">
                    <a:solidFill>
                      <a:srgbClr val="E4E9EF"/>
                    </a:solidFill>
                    <a:latin typeface="Arial"/>
                    <a:cs typeface="Arial"/>
                  </a:rPr>
                  <a:t>, which is the </a:t>
                </a:r>
                <a:r>
                  <a:rPr lang="en-US" sz="1100" spc="-55" dirty="0" err="1">
                    <a:solidFill>
                      <a:srgbClr val="E4E9EF"/>
                    </a:solidFill>
                    <a:latin typeface="Arial"/>
                    <a:cs typeface="Arial"/>
                  </a:rPr>
                  <a:t>Lagrangian</a:t>
                </a:r>
                <a:r>
                  <a:rPr lang="en-US" sz="1100" spc="-55" dirty="0">
                    <a:solidFill>
                      <a:srgbClr val="E4E9EF"/>
                    </a:solidFill>
                    <a:latin typeface="Arial"/>
                    <a:cs typeface="Arial"/>
                  </a:rPr>
                  <a:t> function of    the system</a:t>
                </a:r>
              </a:p>
              <a:p>
                <a:pPr marL="12700" marR="5080">
                  <a:lnSpc>
                    <a:spcPct val="102600"/>
                  </a:lnSpc>
                  <a:spcBef>
                    <a:spcPts val="55"/>
                  </a:spcBef>
                </a:pPr>
                <a:r>
                  <a:rPr lang="en-US" sz="1100" spc="-310" dirty="0">
                    <a:solidFill>
                      <a:schemeClr val="accent5">
                        <a:lumMod val="60000"/>
                        <a:lumOff val="40000"/>
                      </a:schemeClr>
                    </a:solidFill>
                    <a:latin typeface="Arial"/>
                    <a:cs typeface="Arial"/>
                  </a:rPr>
                  <a:t>⊚</a:t>
                </a:r>
                <a:r>
                  <a:rPr lang="en-US" sz="1100" spc="-55" dirty="0">
                    <a:solidFill>
                      <a:srgbClr val="E4E9EF"/>
                    </a:solidFill>
                    <a:latin typeface="Arial"/>
                    <a:cs typeface="Arial"/>
                  </a:rPr>
                  <a:t>   The kinetic energy can be expressed as a function of manipulator joint angles and velocities.</a:t>
                </a:r>
              </a:p>
              <a:p>
                <a:pPr marL="12700" marR="5080">
                  <a:lnSpc>
                    <a:spcPct val="102600"/>
                  </a:lnSpc>
                  <a:spcBef>
                    <a:spcPts val="55"/>
                  </a:spcBef>
                </a:pPr>
                <a:endParaRPr lang="en-US" sz="1100" spc="-55" dirty="0">
                  <a:solidFill>
                    <a:srgbClr val="E4E9EF"/>
                  </a:solidFill>
                  <a:latin typeface="Arial"/>
                  <a:cs typeface="Arial"/>
                </a:endParaRPr>
              </a:p>
              <a:p>
                <a:pPr marL="12700" marR="5080">
                  <a:lnSpc>
                    <a:spcPct val="102600"/>
                  </a:lnSpc>
                  <a:spcBef>
                    <a:spcPts val="55"/>
                  </a:spcBef>
                </a:pPr>
                <a:r>
                  <a:rPr lang="en-US" sz="1100" spc="-55" dirty="0">
                    <a:solidFill>
                      <a:schemeClr val="accent5">
                        <a:lumMod val="60000"/>
                        <a:lumOff val="40000"/>
                      </a:schemeClr>
                    </a:solidFill>
                    <a:latin typeface="Arial"/>
                    <a:cs typeface="Arial"/>
                  </a:rPr>
                  <a:t>⊚</a:t>
                </a:r>
                <a:r>
                  <a:rPr lang="en-US" sz="1100" spc="-55" dirty="0">
                    <a:solidFill>
                      <a:srgbClr val="E4E9EF"/>
                    </a:solidFill>
                    <a:latin typeface="Arial"/>
                    <a:cs typeface="Arial"/>
                  </a:rPr>
                  <a:t>   The </a:t>
                </a:r>
                <a:r>
                  <a:rPr lang="en-US" sz="1100" spc="-55" dirty="0" err="1">
                    <a:solidFill>
                      <a:srgbClr val="E4E9EF"/>
                    </a:solidFill>
                    <a:latin typeface="Arial"/>
                    <a:cs typeface="Arial"/>
                  </a:rPr>
                  <a:t>Langrange’s</a:t>
                </a:r>
                <a:r>
                  <a:rPr lang="en-US" sz="1100" spc="-55" dirty="0">
                    <a:solidFill>
                      <a:srgbClr val="E4E9EF"/>
                    </a:solidFill>
                    <a:latin typeface="Arial"/>
                    <a:cs typeface="Arial"/>
                  </a:rPr>
                  <a:t> equation is therefore of the form</a:t>
                </a:r>
              </a:p>
              <a:p>
                <a:pPr marL="12700" marR="5080">
                  <a:lnSpc>
                    <a:spcPct val="102600"/>
                  </a:lnSpc>
                  <a:spcBef>
                    <a:spcPts val="55"/>
                  </a:spcBef>
                </a:pPr>
                <a14:m>
                  <m:oMathPara xmlns:m="http://schemas.openxmlformats.org/officeDocument/2006/math">
                    <m:oMathParaPr>
                      <m:jc m:val="centerGroup"/>
                    </m:oMathParaPr>
                    <m:oMath xmlns:m="http://schemas.openxmlformats.org/officeDocument/2006/math">
                      <m:f>
                        <m:fPr>
                          <m:ctrlPr>
                            <a:rPr lang="en-US" sz="1100" i="1" smtClean="0">
                              <a:solidFill>
                                <a:schemeClr val="bg1"/>
                              </a:solidFill>
                              <a:effectLst/>
                              <a:latin typeface="Cambria Math" panose="02040503050406030204" pitchFamily="18" charset="0"/>
                              <a:ea typeface="Calibri" panose="020F0502020204030204" pitchFamily="34" charset="0"/>
                            </a:rPr>
                          </m:ctrlPr>
                        </m:fPr>
                        <m:num>
                          <m:r>
                            <a:rPr lang="en-US" sz="1100" i="1">
                              <a:solidFill>
                                <a:schemeClr val="bg1"/>
                              </a:solidFill>
                              <a:effectLst/>
                              <a:latin typeface="Cambria Math" panose="02040503050406030204" pitchFamily="18" charset="0"/>
                              <a:ea typeface="Calibri" panose="020F0502020204030204" pitchFamily="34" charset="0"/>
                            </a:rPr>
                            <m:t>𝑑</m:t>
                          </m:r>
                        </m:num>
                        <m:den>
                          <m:r>
                            <a:rPr lang="en-US" sz="1100" i="1">
                              <a:solidFill>
                                <a:schemeClr val="bg1"/>
                              </a:solidFill>
                              <a:effectLst/>
                              <a:latin typeface="Cambria Math" panose="02040503050406030204" pitchFamily="18" charset="0"/>
                              <a:ea typeface="Calibri" panose="020F0502020204030204" pitchFamily="34" charset="0"/>
                            </a:rPr>
                            <m:t>𝑑𝑡</m:t>
                          </m:r>
                        </m:den>
                      </m:f>
                      <m:d>
                        <m:dPr>
                          <m:ctrlPr>
                            <a:rPr lang="en-US" sz="1100" i="1">
                              <a:solidFill>
                                <a:schemeClr val="bg1"/>
                              </a:solidFill>
                              <a:effectLst/>
                              <a:latin typeface="Cambria Math" panose="02040503050406030204" pitchFamily="18" charset="0"/>
                              <a:ea typeface="Calibri" panose="020F0502020204030204" pitchFamily="34" charset="0"/>
                            </a:rPr>
                          </m:ctrlPr>
                        </m:dPr>
                        <m:e>
                          <m:f>
                            <m:fPr>
                              <m:ctrlPr>
                                <a:rPr lang="en-US" sz="1100" i="1">
                                  <a:solidFill>
                                    <a:schemeClr val="bg1"/>
                                  </a:solidFill>
                                  <a:effectLst/>
                                  <a:latin typeface="Cambria Math" panose="02040503050406030204" pitchFamily="18" charset="0"/>
                                  <a:ea typeface="Calibri" panose="020F0502020204030204" pitchFamily="34" charset="0"/>
                                </a:rPr>
                              </m:ctrlPr>
                            </m:fPr>
                            <m:num>
                              <m:r>
                                <a:rPr lang="en-US" sz="1100">
                                  <a:solidFill>
                                    <a:schemeClr val="bg1"/>
                                  </a:solidFill>
                                  <a:effectLst/>
                                  <a:latin typeface="Cambria Math" panose="02040503050406030204" pitchFamily="18" charset="0"/>
                                  <a:ea typeface="Calibri" panose="020F0502020204030204" pitchFamily="34" charset="0"/>
                                </a:rPr>
                                <m:t>𝜕</m:t>
                              </m:r>
                              <m:r>
                                <a:rPr lang="en-US" sz="1100" i="1">
                                  <a:solidFill>
                                    <a:schemeClr val="bg1"/>
                                  </a:solidFill>
                                  <a:effectLst/>
                                  <a:latin typeface="Cambria Math" panose="02040503050406030204" pitchFamily="18" charset="0"/>
                                  <a:ea typeface="Calibri" panose="020F0502020204030204" pitchFamily="34" charset="0"/>
                                </a:rPr>
                                <m:t>𝑇</m:t>
                              </m:r>
                            </m:num>
                            <m:den>
                              <m:r>
                                <a:rPr lang="en-US" sz="1100">
                                  <a:solidFill>
                                    <a:schemeClr val="bg1"/>
                                  </a:solidFill>
                                  <a:effectLst/>
                                  <a:latin typeface="Cambria Math" panose="02040503050406030204" pitchFamily="18" charset="0"/>
                                  <a:ea typeface="Calibri" panose="020F0502020204030204" pitchFamily="34" charset="0"/>
                                </a:rPr>
                                <m:t>𝜕</m:t>
                              </m:r>
                              <m:acc>
                                <m:accPr>
                                  <m:chr m:val="̇"/>
                                  <m:ctrlPr>
                                    <a:rPr lang="en-US" sz="1100" i="1">
                                      <a:solidFill>
                                        <a:schemeClr val="bg1"/>
                                      </a:solidFill>
                                      <a:effectLst/>
                                      <a:latin typeface="Cambria Math" panose="02040503050406030204" pitchFamily="18" charset="0"/>
                                      <a:ea typeface="Calibri" panose="020F0502020204030204" pitchFamily="34" charset="0"/>
                                    </a:rPr>
                                  </m:ctrlPr>
                                </m:accPr>
                                <m:e>
                                  <m:r>
                                    <a:rPr lang="en-US" sz="1100" i="1">
                                      <a:solidFill>
                                        <a:schemeClr val="bg1"/>
                                      </a:solidFill>
                                      <a:effectLst/>
                                      <a:latin typeface="Cambria Math" panose="02040503050406030204" pitchFamily="18" charset="0"/>
                                      <a:ea typeface="Calibri" panose="020F0502020204030204" pitchFamily="34" charset="0"/>
                                    </a:rPr>
                                    <m:t>𝑞</m:t>
                                  </m:r>
                                </m:e>
                              </m:acc>
                            </m:den>
                          </m:f>
                        </m:e>
                      </m:d>
                      <m:r>
                        <a:rPr lang="en-US" sz="1100" i="1">
                          <a:solidFill>
                            <a:schemeClr val="bg1"/>
                          </a:solidFill>
                          <a:effectLst/>
                          <a:latin typeface="Cambria Math" panose="02040503050406030204" pitchFamily="18" charset="0"/>
                          <a:ea typeface="Calibri" panose="020F0502020204030204" pitchFamily="34" charset="0"/>
                        </a:rPr>
                        <m:t>−</m:t>
                      </m:r>
                      <m:f>
                        <m:fPr>
                          <m:ctrlPr>
                            <a:rPr lang="en-US" sz="1100" i="1">
                              <a:solidFill>
                                <a:schemeClr val="bg1"/>
                              </a:solidFill>
                              <a:effectLst/>
                              <a:latin typeface="Cambria Math" panose="02040503050406030204" pitchFamily="18" charset="0"/>
                              <a:ea typeface="Calibri" panose="020F0502020204030204" pitchFamily="34" charset="0"/>
                            </a:rPr>
                          </m:ctrlPr>
                        </m:fPr>
                        <m:num>
                          <m:r>
                            <a:rPr lang="en-US" sz="1100">
                              <a:solidFill>
                                <a:schemeClr val="bg1"/>
                              </a:solidFill>
                              <a:effectLst/>
                              <a:latin typeface="Cambria Math" panose="02040503050406030204" pitchFamily="18" charset="0"/>
                              <a:ea typeface="Calibri" panose="020F0502020204030204" pitchFamily="34" charset="0"/>
                            </a:rPr>
                            <m:t>𝜕</m:t>
                          </m:r>
                          <m:r>
                            <a:rPr lang="en-US" sz="1100" i="1">
                              <a:solidFill>
                                <a:schemeClr val="bg1"/>
                              </a:solidFill>
                              <a:effectLst/>
                              <a:latin typeface="Cambria Math" panose="02040503050406030204" pitchFamily="18" charset="0"/>
                              <a:ea typeface="Calibri" panose="020F0502020204030204" pitchFamily="34" charset="0"/>
                            </a:rPr>
                            <m:t>𝑇</m:t>
                          </m:r>
                        </m:num>
                        <m:den>
                          <m:r>
                            <a:rPr lang="en-US" sz="1100">
                              <a:solidFill>
                                <a:schemeClr val="bg1"/>
                              </a:solidFill>
                              <a:effectLst/>
                              <a:latin typeface="Cambria Math" panose="02040503050406030204" pitchFamily="18" charset="0"/>
                              <a:ea typeface="Calibri" panose="020F0502020204030204" pitchFamily="34" charset="0"/>
                            </a:rPr>
                            <m:t>𝜕</m:t>
                          </m:r>
                          <m:r>
                            <a:rPr lang="en-US" sz="1100" i="1">
                              <a:solidFill>
                                <a:schemeClr val="bg1"/>
                              </a:solidFill>
                              <a:effectLst/>
                              <a:latin typeface="Cambria Math" panose="02040503050406030204" pitchFamily="18" charset="0"/>
                              <a:ea typeface="Calibri" panose="020F0502020204030204" pitchFamily="34" charset="0"/>
                            </a:rPr>
                            <m:t>𝑞</m:t>
                          </m:r>
                        </m:den>
                      </m:f>
                      <m:r>
                        <a:rPr lang="en-US" sz="1100" i="1">
                          <a:solidFill>
                            <a:schemeClr val="bg1"/>
                          </a:solidFill>
                          <a:effectLst/>
                          <a:latin typeface="Cambria Math" panose="02040503050406030204" pitchFamily="18" charset="0"/>
                          <a:ea typeface="Calibri" panose="020F0502020204030204" pitchFamily="34" charset="0"/>
                        </a:rPr>
                        <m:t>=</m:t>
                      </m:r>
                      <m:r>
                        <a:rPr lang="en-US" sz="1100" i="1" smtClean="0">
                          <a:solidFill>
                            <a:schemeClr val="bg1"/>
                          </a:solidFill>
                          <a:effectLst/>
                          <a:latin typeface="Cambria Math" panose="02040503050406030204" pitchFamily="18" charset="0"/>
                          <a:ea typeface="Cambria Math" panose="02040503050406030204" pitchFamily="18" charset="0"/>
                        </a:rPr>
                        <m:t>𝜏</m:t>
                      </m:r>
                    </m:oMath>
                  </m:oMathPara>
                </a14:m>
                <a:endParaRPr lang="en-US" sz="1100" dirty="0">
                  <a:solidFill>
                    <a:schemeClr val="bg1"/>
                  </a:solidFill>
                  <a:effectLst/>
                  <a:latin typeface="Calibri" panose="020F0502020204030204" pitchFamily="34" charset="0"/>
                  <a:ea typeface="Calibri" panose="020F0502020204030204" pitchFamily="34" charset="0"/>
                </a:endParaRPr>
              </a:p>
              <a:p>
                <a:pPr marL="12700" marR="5080">
                  <a:lnSpc>
                    <a:spcPct val="102600"/>
                  </a:lnSpc>
                  <a:spcBef>
                    <a:spcPts val="55"/>
                  </a:spcBef>
                </a:pPr>
                <a:r>
                  <a:rPr lang="en-US" sz="1100" spc="-55" dirty="0">
                    <a:solidFill>
                      <a:schemeClr val="accent5">
                        <a:lumMod val="60000"/>
                        <a:lumOff val="40000"/>
                      </a:schemeClr>
                    </a:solidFill>
                    <a:latin typeface="Arial"/>
                    <a:cs typeface="Arial"/>
                  </a:rPr>
                  <a:t>⊚</a:t>
                </a:r>
                <a:r>
                  <a:rPr lang="en-US" sz="1100" spc="-55" dirty="0">
                    <a:solidFill>
                      <a:srgbClr val="E4E9EF"/>
                    </a:solidFill>
                    <a:latin typeface="Arial"/>
                    <a:cs typeface="Arial"/>
                  </a:rPr>
                  <a:t>   </a:t>
                </a:r>
                <a14:m>
                  <m:oMath xmlns:m="http://schemas.openxmlformats.org/officeDocument/2006/math">
                    <m:r>
                      <a:rPr lang="en-US" sz="1100" i="1" smtClean="0">
                        <a:solidFill>
                          <a:schemeClr val="bg1"/>
                        </a:solidFill>
                        <a:effectLst/>
                        <a:latin typeface="Cambria Math" panose="02040503050406030204" pitchFamily="18" charset="0"/>
                        <a:ea typeface="Cambria Math" panose="02040503050406030204" pitchFamily="18" charset="0"/>
                      </a:rPr>
                      <m:t>𝜏</m:t>
                    </m:r>
                  </m:oMath>
                </a14:m>
                <a:r>
                  <a:rPr lang="en-US" sz="1100" dirty="0">
                    <a:solidFill>
                      <a:schemeClr val="bg1"/>
                    </a:solidFill>
                    <a:latin typeface="Calibri" panose="020F0502020204030204" pitchFamily="34" charset="0"/>
                    <a:cs typeface="Arial"/>
                  </a:rPr>
                  <a:t> is the generalized force vector</a:t>
                </a:r>
                <a:endParaRPr lang="en-US" sz="1100" spc="-55" dirty="0">
                  <a:solidFill>
                    <a:srgbClr val="E4E9EF"/>
                  </a:solidFill>
                  <a:latin typeface="Arial"/>
                  <a:cs typeface="Arial"/>
                </a:endParaRPr>
              </a:p>
              <a:p>
                <a:pPr marL="12700" marR="5080">
                  <a:lnSpc>
                    <a:spcPct val="102600"/>
                  </a:lnSpc>
                  <a:spcBef>
                    <a:spcPts val="55"/>
                  </a:spcBef>
                </a:pPr>
                <a:endParaRPr lang="en-US" sz="1100" spc="-55" dirty="0">
                  <a:solidFill>
                    <a:srgbClr val="E4E9EF"/>
                  </a:solidFill>
                  <a:latin typeface="Arial"/>
                  <a:cs typeface="Arial"/>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77280" y="666057"/>
                <a:ext cx="5432132" cy="2185470"/>
              </a:xfrm>
              <a:prstGeom prst="rect">
                <a:avLst/>
              </a:prstGeom>
              <a:blipFill>
                <a:blip r:embed="rId2"/>
                <a:stretch>
                  <a:fillRect l="-1347" t="-2228" r="-1347"/>
                </a:stretch>
              </a:blipFill>
            </p:spPr>
            <p:txBody>
              <a:bodyPr/>
              <a:lstStyle/>
              <a:p>
                <a:r>
                  <a:rPr lang="en-US">
                    <a:noFill/>
                  </a:rPr>
                  <a:t> </a:t>
                </a:r>
              </a:p>
            </p:txBody>
          </p:sp>
        </mc:Fallback>
      </mc:AlternateContent>
      <p:sp>
        <p:nvSpPr>
          <p:cNvPr id="10" name="object 2">
            <a:extLst>
              <a:ext uri="{FF2B5EF4-FFF2-40B4-BE49-F238E27FC236}">
                <a16:creationId xmlns:a16="http://schemas.microsoft.com/office/drawing/2014/main" id="{9A02DBF8-1CA4-4AA4-0F57-20598DEDE8FF}"/>
              </a:ext>
            </a:extLst>
          </p:cNvPr>
          <p:cNvSpPr txBox="1">
            <a:spLocks/>
          </p:cNvSpPr>
          <p:nvPr/>
        </p:nvSpPr>
        <p:spPr>
          <a:xfrm>
            <a:off x="63500" y="358776"/>
            <a:ext cx="4804804" cy="196849"/>
          </a:xfrm>
          <a:prstGeom prst="rect">
            <a:avLst/>
          </a:prstGeom>
        </p:spPr>
        <p:txBody>
          <a:bodyPr vert="horz" wrap="square" lIns="0" tIns="12065" rIns="0" bIns="0" rtlCol="0">
            <a:spAutoFit/>
          </a:bodyPr>
          <a:lstStyle>
            <a:lvl1pPr>
              <a:defRPr sz="1200" b="1" i="0">
                <a:solidFill>
                  <a:srgbClr val="D7DEE9"/>
                </a:solidFill>
                <a:latin typeface="Calibri"/>
                <a:ea typeface="+mj-ea"/>
                <a:cs typeface="Calibri"/>
              </a:defRPr>
            </a:lvl1pPr>
          </a:lstStyle>
          <a:p>
            <a:pPr marL="12700">
              <a:spcBef>
                <a:spcPts val="95"/>
              </a:spcBef>
            </a:pPr>
            <a:r>
              <a:rPr lang="en-US" u="sng" spc="65" dirty="0"/>
              <a:t>SYSTEM DYNAMICS: </a:t>
            </a:r>
            <a:endParaRPr lang="en-US" u="sng" spc="-10" dirty="0"/>
          </a:p>
        </p:txBody>
      </p:sp>
      <p:sp>
        <p:nvSpPr>
          <p:cNvPr id="4" name="object 7">
            <a:extLst>
              <a:ext uri="{FF2B5EF4-FFF2-40B4-BE49-F238E27FC236}">
                <a16:creationId xmlns:a16="http://schemas.microsoft.com/office/drawing/2014/main" id="{F1DC4163-456C-186D-A034-86B8FA40A593}"/>
              </a:ext>
            </a:extLst>
          </p:cNvPr>
          <p:cNvSpPr txBox="1"/>
          <p:nvPr/>
        </p:nvSpPr>
        <p:spPr>
          <a:xfrm>
            <a:off x="5245100" y="3070225"/>
            <a:ext cx="343420" cy="104516"/>
          </a:xfrm>
          <a:prstGeom prst="rect">
            <a:avLst/>
          </a:prstGeom>
        </p:spPr>
        <p:txBody>
          <a:bodyPr vert="horz" wrap="square" lIns="0" tIns="12065" rIns="0" bIns="0" rtlCol="0">
            <a:spAutoFit/>
          </a:bodyPr>
          <a:lstStyle/>
          <a:p>
            <a:pPr marL="12700">
              <a:lnSpc>
                <a:spcPct val="100000"/>
              </a:lnSpc>
              <a:spcBef>
                <a:spcPts val="95"/>
              </a:spcBef>
            </a:pPr>
            <a:r>
              <a:rPr lang="en-US" sz="600" spc="-65" dirty="0">
                <a:solidFill>
                  <a:srgbClr val="EBEEF4"/>
                </a:solidFill>
                <a:latin typeface="Arial"/>
                <a:cs typeface="Arial"/>
              </a:rPr>
              <a:t>14</a:t>
            </a:r>
            <a:r>
              <a:rPr sz="600" spc="-15" dirty="0">
                <a:solidFill>
                  <a:srgbClr val="EBEEF4"/>
                </a:solidFill>
                <a:latin typeface="Arial"/>
                <a:cs typeface="Arial"/>
              </a:rPr>
              <a:t> </a:t>
            </a:r>
            <a:r>
              <a:rPr sz="600" spc="400" dirty="0">
                <a:solidFill>
                  <a:srgbClr val="87C0D0"/>
                </a:solidFill>
                <a:latin typeface="Times New Roman"/>
                <a:cs typeface="Times New Roman"/>
              </a:rPr>
              <a:t>ʢ</a:t>
            </a:r>
            <a:r>
              <a:rPr sz="600" dirty="0">
                <a:solidFill>
                  <a:srgbClr val="87C0D0"/>
                </a:solidFill>
                <a:latin typeface="Times New Roman"/>
                <a:cs typeface="Times New Roman"/>
              </a:rPr>
              <a:t> </a:t>
            </a:r>
            <a:r>
              <a:rPr sz="600" spc="-25" dirty="0">
                <a:solidFill>
                  <a:srgbClr val="EBEEF4"/>
                </a:solidFill>
                <a:latin typeface="Arial"/>
                <a:cs typeface="Arial"/>
              </a:rPr>
              <a:t>34</a:t>
            </a:r>
            <a:endParaRPr sz="600" dirty="0">
              <a:latin typeface="Arial"/>
              <a:cs typeface="Arial"/>
            </a:endParaRPr>
          </a:p>
        </p:txBody>
      </p:sp>
    </p:spTree>
    <p:extLst>
      <p:ext uri="{BB962C8B-B14F-4D97-AF65-F5344CB8AC3E}">
        <p14:creationId xmlns:p14="http://schemas.microsoft.com/office/powerpoint/2010/main" val="3565809570"/>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296" y="51495"/>
            <a:ext cx="4804804" cy="196849"/>
          </a:xfrm>
          <a:prstGeom prst="rect">
            <a:avLst/>
          </a:prstGeom>
        </p:spPr>
        <p:txBody>
          <a:bodyPr vert="horz" wrap="square" lIns="0" tIns="12065" rIns="0" bIns="0" rtlCol="0">
            <a:spAutoFit/>
          </a:bodyPr>
          <a:lstStyle/>
          <a:p>
            <a:pPr marL="12700">
              <a:lnSpc>
                <a:spcPct val="100000"/>
              </a:lnSpc>
              <a:spcBef>
                <a:spcPts val="95"/>
              </a:spcBef>
            </a:pPr>
            <a:r>
              <a:rPr lang="en-US" spc="65" dirty="0"/>
              <a:t>MODELING OF FREE-FLYING MANIPULATOR SYSTEMS</a:t>
            </a:r>
            <a:endParaRPr spc="-10" dirty="0"/>
          </a:p>
        </p:txBody>
      </p:sp>
      <mc:AlternateContent xmlns:mc="http://schemas.openxmlformats.org/markup-compatibility/2006" xmlns:a14="http://schemas.microsoft.com/office/drawing/2010/main">
        <mc:Choice Requires="a14">
          <p:sp>
            <p:nvSpPr>
              <p:cNvPr id="3" name="object 3"/>
              <p:cNvSpPr txBox="1"/>
              <p:nvPr/>
            </p:nvSpPr>
            <p:spPr>
              <a:xfrm>
                <a:off x="177280" y="666057"/>
                <a:ext cx="5432132" cy="1278748"/>
              </a:xfrm>
              <a:prstGeom prst="rect">
                <a:avLst/>
              </a:prstGeom>
            </p:spPr>
            <p:txBody>
              <a:bodyPr vert="horz" wrap="square" lIns="0" tIns="6985" rIns="0" bIns="0" rtlCol="0">
                <a:spAutoFit/>
              </a:bodyPr>
              <a:lstStyle/>
              <a:p>
                <a:pPr marL="12700" marR="5080">
                  <a:lnSpc>
                    <a:spcPct val="102600"/>
                  </a:lnSpc>
                  <a:spcBef>
                    <a:spcPts val="55"/>
                  </a:spcBef>
                </a:pPr>
                <a:r>
                  <a:rPr lang="en-US" sz="1100" spc="-310" dirty="0">
                    <a:solidFill>
                      <a:schemeClr val="bg1"/>
                    </a:solidFill>
                    <a:latin typeface="Arial"/>
                    <a:cs typeface="Arial"/>
                  </a:rPr>
                  <a:t>⊚</a:t>
                </a:r>
                <a:r>
                  <a:rPr lang="en-US" sz="1100" spc="-55" dirty="0">
                    <a:solidFill>
                      <a:schemeClr val="bg1"/>
                    </a:solidFill>
                    <a:latin typeface="Arial"/>
                    <a:cs typeface="Arial"/>
                  </a:rPr>
                  <a:t>   </a:t>
                </a:r>
                <a:r>
                  <a:rPr lang="en-US" sz="1100" b="0" i="0" dirty="0">
                    <a:solidFill>
                      <a:schemeClr val="bg1"/>
                    </a:solidFill>
                    <a:effectLst/>
                    <a:latin typeface="Arial" panose="020B0604020202020204" pitchFamily="34" charset="0"/>
                  </a:rPr>
                  <a:t>Applying the generalized force vector equation to the </a:t>
                </a:r>
                <a:r>
                  <a:rPr lang="en-US" sz="1100" b="0" i="0" dirty="0" err="1">
                    <a:solidFill>
                      <a:schemeClr val="bg1"/>
                    </a:solidFill>
                    <a:effectLst/>
                    <a:latin typeface="Arial" panose="020B0604020202020204" pitchFamily="34" charset="0"/>
                  </a:rPr>
                  <a:t>Lagrangian</a:t>
                </a:r>
                <a:r>
                  <a:rPr lang="en-US" sz="1100" b="0" i="0" dirty="0">
                    <a:solidFill>
                      <a:schemeClr val="bg1"/>
                    </a:solidFill>
                    <a:effectLst/>
                    <a:latin typeface="Arial" panose="020B0604020202020204" pitchFamily="34" charset="0"/>
                  </a:rPr>
                  <a:t> function results in  a set of N dynamic equations of the form:</a:t>
                </a:r>
                <a:endParaRPr lang="en-US" sz="1100" spc="-55" dirty="0">
                  <a:solidFill>
                    <a:schemeClr val="bg1"/>
                  </a:solidFill>
                </a:endParaRPr>
              </a:p>
              <a:p>
                <a:pPr marL="12700" marR="5080">
                  <a:lnSpc>
                    <a:spcPct val="102600"/>
                  </a:lnSpc>
                  <a:spcBef>
                    <a:spcPts val="55"/>
                  </a:spcBef>
                </a:pPr>
                <a14:m>
                  <m:oMathPara xmlns:m="http://schemas.openxmlformats.org/officeDocument/2006/math">
                    <m:oMathParaPr>
                      <m:jc m:val="centerGroup"/>
                    </m:oMathParaPr>
                    <m:oMath xmlns:m="http://schemas.openxmlformats.org/officeDocument/2006/math">
                      <m:sSup>
                        <m:sSupPr>
                          <m:ctrlPr>
                            <a:rPr lang="en-US" sz="1200" i="1" smtClean="0">
                              <a:solidFill>
                                <a:schemeClr val="bg1"/>
                              </a:solidFill>
                              <a:effectLst/>
                              <a:latin typeface="Cambria Math" panose="02040503050406030204" pitchFamily="18" charset="0"/>
                              <a:ea typeface="Calibri" panose="020F0502020204030204" pitchFamily="34" charset="0"/>
                            </a:rPr>
                          </m:ctrlPr>
                        </m:sSupPr>
                        <m:e>
                          <m:r>
                            <a:rPr lang="en-US" sz="1200" i="1">
                              <a:solidFill>
                                <a:schemeClr val="bg1"/>
                              </a:solidFill>
                              <a:effectLst/>
                              <a:latin typeface="Cambria Math" panose="02040503050406030204" pitchFamily="18" charset="0"/>
                              <a:ea typeface="Calibri" panose="020F0502020204030204" pitchFamily="34" charset="0"/>
                            </a:rPr>
                            <m:t>𝐻</m:t>
                          </m:r>
                        </m:e>
                        <m:sup>
                          <m:r>
                            <a:rPr lang="en-US" sz="1200" i="1">
                              <a:solidFill>
                                <a:schemeClr val="bg1"/>
                              </a:solidFill>
                              <a:effectLst/>
                              <a:latin typeface="Cambria Math" panose="02040503050406030204" pitchFamily="18" charset="0"/>
                              <a:ea typeface="Calibri" panose="020F0502020204030204" pitchFamily="34" charset="0"/>
                            </a:rPr>
                            <m:t>+</m:t>
                          </m:r>
                        </m:sup>
                      </m:sSup>
                      <m:d>
                        <m:dPr>
                          <m:ctrlPr>
                            <a:rPr lang="en-US" sz="1200" i="1">
                              <a:solidFill>
                                <a:schemeClr val="bg1"/>
                              </a:solidFill>
                              <a:effectLst/>
                              <a:latin typeface="Cambria Math" panose="02040503050406030204" pitchFamily="18" charset="0"/>
                              <a:ea typeface="Calibri" panose="020F0502020204030204" pitchFamily="34" charset="0"/>
                            </a:rPr>
                          </m:ctrlPr>
                        </m:dPr>
                        <m:e>
                          <m:r>
                            <a:rPr lang="en-US" sz="1200" i="1">
                              <a:solidFill>
                                <a:schemeClr val="bg1"/>
                              </a:solidFill>
                              <a:effectLst/>
                              <a:latin typeface="Cambria Math" panose="02040503050406030204" pitchFamily="18" charset="0"/>
                              <a:ea typeface="Calibri" panose="020F0502020204030204" pitchFamily="34" charset="0"/>
                            </a:rPr>
                            <m:t>𝑞</m:t>
                          </m:r>
                        </m:e>
                      </m:d>
                      <m:r>
                        <a:rPr lang="en-US" sz="1200" i="1">
                          <a:solidFill>
                            <a:schemeClr val="bg1"/>
                          </a:solidFill>
                          <a:effectLst/>
                          <a:latin typeface="Cambria Math" panose="02040503050406030204" pitchFamily="18" charset="0"/>
                          <a:ea typeface="Calibri" panose="020F0502020204030204" pitchFamily="34" charset="0"/>
                        </a:rPr>
                        <m:t> </m:t>
                      </m:r>
                      <m:acc>
                        <m:accPr>
                          <m:chr m:val="̈"/>
                          <m:ctrlPr>
                            <a:rPr lang="en-US" sz="1200" i="1">
                              <a:solidFill>
                                <a:schemeClr val="bg1"/>
                              </a:solidFill>
                              <a:effectLst/>
                              <a:latin typeface="Cambria Math" panose="02040503050406030204" pitchFamily="18" charset="0"/>
                              <a:ea typeface="Calibri" panose="020F0502020204030204" pitchFamily="34" charset="0"/>
                            </a:rPr>
                          </m:ctrlPr>
                        </m:accPr>
                        <m:e>
                          <m:sSub>
                            <m:sSubPr>
                              <m:ctrlPr>
                                <a:rPr lang="en-US" sz="1200" i="1">
                                  <a:solidFill>
                                    <a:schemeClr val="bg1"/>
                                  </a:solidFill>
                                  <a:effectLst/>
                                  <a:latin typeface="Cambria Math" panose="02040503050406030204" pitchFamily="18" charset="0"/>
                                  <a:ea typeface="Calibri" panose="020F0502020204030204" pitchFamily="34" charset="0"/>
                                </a:rPr>
                              </m:ctrlPr>
                            </m:sSubPr>
                            <m:e>
                              <m:r>
                                <a:rPr lang="en-US" sz="1200" i="1">
                                  <a:solidFill>
                                    <a:schemeClr val="bg1"/>
                                  </a:solidFill>
                                  <a:effectLst/>
                                  <a:latin typeface="Cambria Math" panose="02040503050406030204" pitchFamily="18" charset="0"/>
                                  <a:ea typeface="Calibri" panose="020F0502020204030204" pitchFamily="34" charset="0"/>
                                </a:rPr>
                                <m:t>𝑧</m:t>
                              </m:r>
                            </m:e>
                            <m:sub>
                              <m:r>
                                <a:rPr lang="en-US" sz="1200" i="1">
                                  <a:solidFill>
                                    <a:schemeClr val="bg1"/>
                                  </a:solidFill>
                                  <a:effectLst/>
                                  <a:latin typeface="Cambria Math" panose="02040503050406030204" pitchFamily="18" charset="0"/>
                                  <a:ea typeface="Calibri" panose="020F0502020204030204" pitchFamily="34" charset="0"/>
                                </a:rPr>
                                <m:t>0</m:t>
                              </m:r>
                            </m:sub>
                          </m:sSub>
                        </m:e>
                      </m:acc>
                      <m:r>
                        <a:rPr lang="en-US" sz="1200" i="1">
                          <a:solidFill>
                            <a:schemeClr val="bg1"/>
                          </a:solidFill>
                          <a:effectLst/>
                          <a:latin typeface="Cambria Math" panose="02040503050406030204" pitchFamily="18" charset="0"/>
                          <a:ea typeface="Calibri" panose="020F0502020204030204" pitchFamily="34" charset="0"/>
                        </a:rPr>
                        <m:t>+</m:t>
                      </m:r>
                      <m:sSup>
                        <m:sSupPr>
                          <m:ctrlPr>
                            <a:rPr lang="en-US" sz="1200" i="1">
                              <a:solidFill>
                                <a:schemeClr val="bg1"/>
                              </a:solidFill>
                              <a:effectLst/>
                              <a:latin typeface="Cambria Math" panose="02040503050406030204" pitchFamily="18" charset="0"/>
                              <a:ea typeface="Calibri" panose="020F0502020204030204" pitchFamily="34" charset="0"/>
                            </a:rPr>
                          </m:ctrlPr>
                        </m:sSupPr>
                        <m:e>
                          <m:r>
                            <a:rPr lang="en-US" sz="1200" i="1">
                              <a:solidFill>
                                <a:schemeClr val="bg1"/>
                              </a:solidFill>
                              <a:effectLst/>
                              <a:latin typeface="Cambria Math" panose="02040503050406030204" pitchFamily="18" charset="0"/>
                              <a:ea typeface="Calibri" panose="020F0502020204030204" pitchFamily="34" charset="0"/>
                            </a:rPr>
                            <m:t>𝐶</m:t>
                          </m:r>
                        </m:e>
                        <m:sup>
                          <m:r>
                            <a:rPr lang="en-US" sz="1200" i="1">
                              <a:solidFill>
                                <a:schemeClr val="bg1"/>
                              </a:solidFill>
                              <a:effectLst/>
                              <a:latin typeface="Cambria Math" panose="02040503050406030204" pitchFamily="18" charset="0"/>
                              <a:ea typeface="Calibri" panose="020F0502020204030204" pitchFamily="34" charset="0"/>
                            </a:rPr>
                            <m:t>+</m:t>
                          </m:r>
                        </m:sup>
                      </m:sSup>
                      <m:d>
                        <m:dPr>
                          <m:endChr m:val="}"/>
                          <m:ctrlPr>
                            <a:rPr lang="en-US" sz="1200" i="1" smtClean="0">
                              <a:solidFill>
                                <a:schemeClr val="bg1"/>
                              </a:solidFill>
                              <a:effectLst/>
                              <a:latin typeface="Cambria Math" panose="02040503050406030204" pitchFamily="18" charset="0"/>
                              <a:ea typeface="Calibri" panose="020F0502020204030204" pitchFamily="34" charset="0"/>
                            </a:rPr>
                          </m:ctrlPr>
                        </m:dPr>
                        <m:e>
                          <m:r>
                            <a:rPr lang="en-US" sz="1200" i="1">
                              <a:solidFill>
                                <a:schemeClr val="bg1"/>
                              </a:solidFill>
                              <a:effectLst/>
                              <a:latin typeface="Cambria Math" panose="02040503050406030204" pitchFamily="18" charset="0"/>
                              <a:ea typeface="Calibri" panose="020F0502020204030204" pitchFamily="34" charset="0"/>
                            </a:rPr>
                            <m:t>𝑞</m:t>
                          </m:r>
                          <m:r>
                            <a:rPr lang="en-US" sz="1200" i="1">
                              <a:solidFill>
                                <a:schemeClr val="bg1"/>
                              </a:solidFill>
                              <a:effectLst/>
                              <a:latin typeface="Cambria Math" panose="02040503050406030204" pitchFamily="18" charset="0"/>
                              <a:ea typeface="Calibri" panose="020F0502020204030204" pitchFamily="34" charset="0"/>
                            </a:rPr>
                            <m:t>,</m:t>
                          </m:r>
                          <m:sSup>
                            <m:sSupPr>
                              <m:ctrlPr>
                                <a:rPr lang="en-US" sz="1200" i="1" smtClean="0">
                                  <a:solidFill>
                                    <a:schemeClr val="bg1"/>
                                  </a:solidFill>
                                  <a:effectLst/>
                                  <a:latin typeface="Cambria Math" panose="02040503050406030204" pitchFamily="18" charset="0"/>
                                  <a:ea typeface="Calibri" panose="020F0502020204030204" pitchFamily="34" charset="0"/>
                                </a:rPr>
                              </m:ctrlPr>
                            </m:sSupPr>
                            <m:e>
                              <m:r>
                                <a:rPr lang="en-US" sz="1200" i="1">
                                  <a:solidFill>
                                    <a:schemeClr val="bg1"/>
                                  </a:solidFill>
                                  <a:effectLst/>
                                  <a:latin typeface="Cambria Math" panose="02040503050406030204" pitchFamily="18" charset="0"/>
                                  <a:ea typeface="Calibri" panose="020F0502020204030204" pitchFamily="34" charset="0"/>
                                </a:rPr>
                                <m:t> </m:t>
                              </m:r>
                            </m:e>
                            <m:sup>
                              <m:r>
                                <a:rPr lang="en-US" sz="1200" i="1">
                                  <a:solidFill>
                                    <a:schemeClr val="bg1"/>
                                  </a:solidFill>
                                  <a:effectLst/>
                                  <a:latin typeface="Cambria Math" panose="02040503050406030204" pitchFamily="18" charset="0"/>
                                  <a:ea typeface="Calibri" panose="020F0502020204030204" pitchFamily="34" charset="0"/>
                                </a:rPr>
                                <m:t>0</m:t>
                              </m:r>
                            </m:sup>
                          </m:sSup>
                          <m:sSub>
                            <m:sSubPr>
                              <m:ctrlPr>
                                <a:rPr lang="en-US" sz="1200" i="1">
                                  <a:solidFill>
                                    <a:schemeClr val="bg1"/>
                                  </a:solidFill>
                                  <a:effectLst/>
                                  <a:latin typeface="Cambria Math" panose="02040503050406030204" pitchFamily="18" charset="0"/>
                                  <a:ea typeface="Calibri" panose="020F0502020204030204" pitchFamily="34" charset="0"/>
                                </a:rPr>
                              </m:ctrlPr>
                            </m:sSubPr>
                            <m:e>
                              <m:r>
                                <m:rPr>
                                  <m:sty m:val="p"/>
                                </m:rPr>
                                <a:rPr lang="en-US" sz="1200">
                                  <a:solidFill>
                                    <a:schemeClr val="bg1"/>
                                  </a:solidFill>
                                  <a:effectLst/>
                                  <a:latin typeface="Cambria Math" panose="02040503050406030204" pitchFamily="18" charset="0"/>
                                  <a:ea typeface="Calibri" panose="020F0502020204030204" pitchFamily="34" charset="0"/>
                                </a:rPr>
                                <m:t>ω</m:t>
                              </m:r>
                            </m:e>
                            <m:sub>
                              <m:r>
                                <a:rPr lang="en-US" sz="1200" i="1">
                                  <a:solidFill>
                                    <a:schemeClr val="bg1"/>
                                  </a:solidFill>
                                  <a:effectLst/>
                                  <a:latin typeface="Cambria Math" panose="02040503050406030204" pitchFamily="18" charset="0"/>
                                  <a:ea typeface="Calibri" panose="020F0502020204030204" pitchFamily="34" charset="0"/>
                                </a:rPr>
                                <m:t>0</m:t>
                              </m:r>
                            </m:sub>
                          </m:sSub>
                          <m:r>
                            <a:rPr lang="en-US" sz="1200" b="0" i="1" smtClean="0">
                              <a:solidFill>
                                <a:schemeClr val="bg1"/>
                              </a:solidFill>
                              <a:effectLst/>
                              <a:latin typeface="Cambria Math" panose="02040503050406030204" pitchFamily="18" charset="0"/>
                              <a:ea typeface="Calibri" panose="020F0502020204030204" pitchFamily="34" charset="0"/>
                            </a:rPr>
                            <m:t>,</m:t>
                          </m:r>
                          <m:acc>
                            <m:accPr>
                              <m:chr m:val="̇"/>
                              <m:ctrlPr>
                                <a:rPr lang="en-US" sz="1200" i="1" smtClean="0">
                                  <a:solidFill>
                                    <a:schemeClr val="bg1"/>
                                  </a:solidFill>
                                  <a:effectLst/>
                                  <a:latin typeface="Cambria Math" panose="02040503050406030204" pitchFamily="18" charset="0"/>
                                  <a:ea typeface="Calibri" panose="020F0502020204030204" pitchFamily="34" charset="0"/>
                                </a:rPr>
                              </m:ctrlPr>
                            </m:accPr>
                            <m:e>
                              <m:r>
                                <a:rPr lang="en-US" sz="1200" i="1">
                                  <a:solidFill>
                                    <a:schemeClr val="bg1"/>
                                  </a:solidFill>
                                  <a:effectLst/>
                                  <a:latin typeface="Cambria Math" panose="02040503050406030204" pitchFamily="18" charset="0"/>
                                  <a:ea typeface="Calibri" panose="020F0502020204030204" pitchFamily="34" charset="0"/>
                                </a:rPr>
                                <m:t>𝑞</m:t>
                              </m:r>
                            </m:e>
                          </m:acc>
                          <m:r>
                            <a:rPr lang="en-US" sz="1200" b="0" i="1" smtClean="0">
                              <a:solidFill>
                                <a:schemeClr val="bg1"/>
                              </a:solidFill>
                              <a:effectLst/>
                              <a:latin typeface="Cambria Math" panose="02040503050406030204" pitchFamily="18" charset="0"/>
                              <a:ea typeface="Calibri" panose="020F0502020204030204" pitchFamily="34" charset="0"/>
                            </a:rPr>
                            <m:t>)</m:t>
                          </m:r>
                        </m:e>
                      </m:d>
                      <m:r>
                        <a:rPr lang="en-US" sz="1200" i="1">
                          <a:solidFill>
                            <a:schemeClr val="bg1"/>
                          </a:solidFill>
                          <a:effectLst/>
                          <a:latin typeface="Cambria Math" panose="02040503050406030204" pitchFamily="18" charset="0"/>
                          <a:ea typeface="Calibri" panose="020F0502020204030204" pitchFamily="34" charset="0"/>
                        </a:rPr>
                        <m:t>=</m:t>
                      </m:r>
                      <m:r>
                        <a:rPr lang="en-US" sz="1200" i="1">
                          <a:solidFill>
                            <a:schemeClr val="bg1"/>
                          </a:solidFill>
                          <a:effectLst/>
                          <a:latin typeface="Cambria Math" panose="02040503050406030204" pitchFamily="18" charset="0"/>
                          <a:ea typeface="Calibri" panose="020F0502020204030204" pitchFamily="34" charset="0"/>
                        </a:rPr>
                        <m:t>𝑄</m:t>
                      </m:r>
                    </m:oMath>
                  </m:oMathPara>
                </a14:m>
                <a:endParaRPr lang="en-US" sz="1200" dirty="0">
                  <a:solidFill>
                    <a:schemeClr val="bg1"/>
                  </a:solidFill>
                  <a:effectLst/>
                  <a:latin typeface="Calibri" panose="020F0502020204030204" pitchFamily="34" charset="0"/>
                  <a:ea typeface="Calibri" panose="020F0502020204030204" pitchFamily="34" charset="0"/>
                </a:endParaRPr>
              </a:p>
              <a:p>
                <a:pPr marL="12700" marR="5080">
                  <a:lnSpc>
                    <a:spcPct val="102600"/>
                  </a:lnSpc>
                  <a:spcBef>
                    <a:spcPts val="55"/>
                  </a:spcBef>
                </a:pPr>
                <a:endParaRPr lang="en-US" sz="1200" dirty="0">
                  <a:solidFill>
                    <a:schemeClr val="bg1"/>
                  </a:solidFill>
                  <a:effectLst/>
                  <a:latin typeface="Calibri" panose="020F0502020204030204" pitchFamily="34" charset="0"/>
                  <a:ea typeface="Calibri" panose="020F0502020204030204" pitchFamily="34" charset="0"/>
                </a:endParaRPr>
              </a:p>
              <a:p>
                <a:pPr marL="12700" marR="5080">
                  <a:lnSpc>
                    <a:spcPct val="102600"/>
                  </a:lnSpc>
                  <a:spcBef>
                    <a:spcPts val="55"/>
                  </a:spcBef>
                </a:pPr>
                <a:r>
                  <a:rPr lang="en-US" sz="1100" spc="-310" dirty="0">
                    <a:solidFill>
                      <a:schemeClr val="bg1"/>
                    </a:solidFill>
                    <a:latin typeface="Arial"/>
                    <a:cs typeface="Arial"/>
                  </a:rPr>
                  <a:t>⊚</a:t>
                </a:r>
                <a:r>
                  <a:rPr lang="en-US" sz="1100" spc="-55" dirty="0">
                    <a:solidFill>
                      <a:schemeClr val="bg1"/>
                    </a:solidFill>
                    <a:latin typeface="Arial"/>
                    <a:cs typeface="Arial"/>
                  </a:rPr>
                  <a:t>   The generalized forces are a combination of disturbance forces and control forces. </a:t>
                </a:r>
              </a:p>
              <a:p>
                <a:pPr marL="12700" marR="5080">
                  <a:lnSpc>
                    <a:spcPct val="102600"/>
                  </a:lnSpc>
                  <a:spcBef>
                    <a:spcPts val="55"/>
                  </a:spcBef>
                </a:pPr>
                <a14:m>
                  <m:oMathPara xmlns:m="http://schemas.openxmlformats.org/officeDocument/2006/math">
                    <m:oMathParaPr>
                      <m:jc m:val="centerGroup"/>
                    </m:oMathParaPr>
                    <m:oMath xmlns:m="http://schemas.openxmlformats.org/officeDocument/2006/math">
                      <m:r>
                        <a:rPr lang="en-US" sz="1100" i="1" smtClean="0">
                          <a:solidFill>
                            <a:schemeClr val="bg1"/>
                          </a:solidFill>
                          <a:effectLst/>
                          <a:latin typeface="Cambria Math" panose="02040503050406030204" pitchFamily="18" charset="0"/>
                          <a:ea typeface="Calibri" panose="020F0502020204030204" pitchFamily="34" charset="0"/>
                        </a:rPr>
                        <m:t>𝑄</m:t>
                      </m:r>
                      <m:r>
                        <a:rPr lang="en-US" sz="1100" i="1" smtClean="0">
                          <a:solidFill>
                            <a:schemeClr val="bg1"/>
                          </a:solidFill>
                          <a:effectLst/>
                          <a:latin typeface="Cambria Math" panose="02040503050406030204" pitchFamily="18" charset="0"/>
                          <a:ea typeface="Calibri" panose="020F0502020204030204" pitchFamily="34" charset="0"/>
                        </a:rPr>
                        <m:t>=</m:t>
                      </m:r>
                      <m:sSub>
                        <m:sSubPr>
                          <m:ctrlPr>
                            <a:rPr lang="en-US" sz="1100" i="1">
                              <a:solidFill>
                                <a:schemeClr val="bg1"/>
                              </a:solidFill>
                              <a:effectLst/>
                              <a:latin typeface="Cambria Math" panose="02040503050406030204" pitchFamily="18" charset="0"/>
                              <a:ea typeface="Calibri" panose="020F0502020204030204" pitchFamily="34" charset="0"/>
                            </a:rPr>
                          </m:ctrlPr>
                        </m:sSubPr>
                        <m:e>
                          <m:r>
                            <a:rPr lang="en-US" sz="1100" i="1">
                              <a:solidFill>
                                <a:schemeClr val="bg1"/>
                              </a:solidFill>
                              <a:effectLst/>
                              <a:latin typeface="Cambria Math" panose="02040503050406030204" pitchFamily="18" charset="0"/>
                              <a:ea typeface="Calibri" panose="020F0502020204030204" pitchFamily="34" charset="0"/>
                            </a:rPr>
                            <m:t>𝑄</m:t>
                          </m:r>
                        </m:e>
                        <m:sub>
                          <m:r>
                            <a:rPr lang="en-US" sz="1100" i="1">
                              <a:solidFill>
                                <a:schemeClr val="bg1"/>
                              </a:solidFill>
                              <a:effectLst/>
                              <a:latin typeface="Cambria Math" panose="02040503050406030204" pitchFamily="18" charset="0"/>
                              <a:ea typeface="Calibri" panose="020F0502020204030204" pitchFamily="34" charset="0"/>
                            </a:rPr>
                            <m:t>𝑐</m:t>
                          </m:r>
                        </m:sub>
                      </m:sSub>
                      <m:r>
                        <a:rPr lang="en-US" sz="1100" i="1">
                          <a:solidFill>
                            <a:schemeClr val="bg1"/>
                          </a:solidFill>
                          <a:effectLst/>
                          <a:latin typeface="Cambria Math" panose="02040503050406030204" pitchFamily="18" charset="0"/>
                          <a:ea typeface="Calibri" panose="020F0502020204030204" pitchFamily="34" charset="0"/>
                        </a:rPr>
                        <m:t>+ </m:t>
                      </m:r>
                      <m:sSub>
                        <m:sSubPr>
                          <m:ctrlPr>
                            <a:rPr lang="en-US" sz="1100" i="1">
                              <a:solidFill>
                                <a:schemeClr val="bg1"/>
                              </a:solidFill>
                              <a:effectLst/>
                              <a:latin typeface="Cambria Math" panose="02040503050406030204" pitchFamily="18" charset="0"/>
                              <a:ea typeface="Calibri" panose="020F0502020204030204" pitchFamily="34" charset="0"/>
                            </a:rPr>
                          </m:ctrlPr>
                        </m:sSubPr>
                        <m:e>
                          <m:r>
                            <a:rPr lang="en-US" sz="1100" i="1">
                              <a:solidFill>
                                <a:schemeClr val="bg1"/>
                              </a:solidFill>
                              <a:effectLst/>
                              <a:latin typeface="Cambria Math" panose="02040503050406030204" pitchFamily="18" charset="0"/>
                              <a:ea typeface="Calibri" panose="020F0502020204030204" pitchFamily="34" charset="0"/>
                            </a:rPr>
                            <m:t>𝑄</m:t>
                          </m:r>
                        </m:e>
                        <m:sub>
                          <m:r>
                            <a:rPr lang="en-US" sz="1100" i="1">
                              <a:solidFill>
                                <a:schemeClr val="bg1"/>
                              </a:solidFill>
                              <a:effectLst/>
                              <a:latin typeface="Cambria Math" panose="02040503050406030204" pitchFamily="18" charset="0"/>
                              <a:ea typeface="Calibri" panose="020F0502020204030204" pitchFamily="34" charset="0"/>
                            </a:rPr>
                            <m:t>𝑑</m:t>
                          </m:r>
                        </m:sub>
                      </m:sSub>
                    </m:oMath>
                  </m:oMathPara>
                </a14:m>
                <a:endParaRPr lang="en-US" sz="1100" dirty="0">
                  <a:solidFill>
                    <a:schemeClr val="bg1"/>
                  </a:solidFill>
                  <a:effectLst/>
                  <a:latin typeface="Calibri" panose="020F0502020204030204" pitchFamily="34" charset="0"/>
                  <a:ea typeface="Calibri" panose="020F0502020204030204" pitchFamily="34" charset="0"/>
                </a:endParaRPr>
              </a:p>
              <a:p>
                <a:pPr marL="12700" marR="5080">
                  <a:lnSpc>
                    <a:spcPct val="102600"/>
                  </a:lnSpc>
                  <a:spcBef>
                    <a:spcPts val="55"/>
                  </a:spcBef>
                </a:pPr>
                <a:r>
                  <a:rPr lang="en-US" sz="1050" spc="-55" dirty="0">
                    <a:solidFill>
                      <a:schemeClr val="bg1"/>
                    </a:solidFill>
                    <a:latin typeface="Arial"/>
                    <a:cs typeface="Arial"/>
                  </a:rPr>
                  <a:t>       where </a:t>
                </a:r>
                <a14:m>
                  <m:oMath xmlns:m="http://schemas.openxmlformats.org/officeDocument/2006/math">
                    <m:sSub>
                      <m:sSubPr>
                        <m:ctrlPr>
                          <a:rPr lang="en-US" sz="1050" i="1" smtClean="0">
                            <a:solidFill>
                              <a:schemeClr val="bg1"/>
                            </a:solidFill>
                            <a:effectLst/>
                            <a:latin typeface="Cambria Math" panose="02040503050406030204" pitchFamily="18" charset="0"/>
                            <a:ea typeface="Calibri" panose="020F0502020204030204" pitchFamily="34" charset="0"/>
                          </a:rPr>
                        </m:ctrlPr>
                      </m:sSubPr>
                      <m:e>
                        <m:r>
                          <a:rPr lang="en-US" sz="1050" i="1">
                            <a:solidFill>
                              <a:schemeClr val="bg1"/>
                            </a:solidFill>
                            <a:effectLst/>
                            <a:latin typeface="Cambria Math" panose="02040503050406030204" pitchFamily="18" charset="0"/>
                            <a:ea typeface="Calibri" panose="020F0502020204030204" pitchFamily="34" charset="0"/>
                          </a:rPr>
                          <m:t>𝑄</m:t>
                        </m:r>
                      </m:e>
                      <m:sub>
                        <m:r>
                          <a:rPr lang="en-US" sz="1050" i="1">
                            <a:solidFill>
                              <a:schemeClr val="bg1"/>
                            </a:solidFill>
                            <a:effectLst/>
                            <a:latin typeface="Cambria Math" panose="02040503050406030204" pitchFamily="18" charset="0"/>
                            <a:ea typeface="Calibri" panose="020F0502020204030204" pitchFamily="34" charset="0"/>
                          </a:rPr>
                          <m:t>𝑐</m:t>
                        </m:r>
                      </m:sub>
                    </m:sSub>
                  </m:oMath>
                </a14:m>
                <a:r>
                  <a:rPr lang="en-US" sz="1050" spc="-55" dirty="0">
                    <a:solidFill>
                      <a:schemeClr val="bg1"/>
                    </a:solidFill>
                    <a:latin typeface="Arial"/>
                    <a:cs typeface="Arial"/>
                  </a:rPr>
                  <a:t> represents control forces and </a:t>
                </a:r>
                <a14:m>
                  <m:oMath xmlns:m="http://schemas.openxmlformats.org/officeDocument/2006/math">
                    <m:sSub>
                      <m:sSubPr>
                        <m:ctrlPr>
                          <a:rPr lang="en-US" sz="1050" i="1" smtClean="0">
                            <a:solidFill>
                              <a:schemeClr val="bg1"/>
                            </a:solidFill>
                            <a:effectLst/>
                            <a:latin typeface="Cambria Math" panose="02040503050406030204" pitchFamily="18" charset="0"/>
                            <a:ea typeface="Calibri" panose="020F0502020204030204" pitchFamily="34" charset="0"/>
                          </a:rPr>
                        </m:ctrlPr>
                      </m:sSubPr>
                      <m:e>
                        <m:r>
                          <a:rPr lang="en-US" sz="1050" i="1">
                            <a:solidFill>
                              <a:schemeClr val="bg1"/>
                            </a:solidFill>
                            <a:effectLst/>
                            <a:latin typeface="Cambria Math" panose="02040503050406030204" pitchFamily="18" charset="0"/>
                            <a:ea typeface="Calibri" panose="020F0502020204030204" pitchFamily="34" charset="0"/>
                          </a:rPr>
                          <m:t>𝑄</m:t>
                        </m:r>
                      </m:e>
                      <m:sub>
                        <m:r>
                          <a:rPr lang="en-US" sz="1050" i="1">
                            <a:solidFill>
                              <a:schemeClr val="bg1"/>
                            </a:solidFill>
                            <a:effectLst/>
                            <a:latin typeface="Cambria Math" panose="02040503050406030204" pitchFamily="18" charset="0"/>
                            <a:ea typeface="Calibri" panose="020F0502020204030204" pitchFamily="34" charset="0"/>
                          </a:rPr>
                          <m:t>𝑑</m:t>
                        </m:r>
                      </m:sub>
                    </m:sSub>
                  </m:oMath>
                </a14:m>
                <a:r>
                  <a:rPr lang="en-US" sz="1050" spc="-55" dirty="0">
                    <a:solidFill>
                      <a:schemeClr val="bg1"/>
                    </a:solidFill>
                    <a:latin typeface="Arial"/>
                    <a:cs typeface="Arial"/>
                  </a:rPr>
                  <a:t> represents disturbance forces</a:t>
                </a:r>
              </a:p>
            </p:txBody>
          </p:sp>
        </mc:Choice>
        <mc:Fallback xmlns="">
          <p:sp>
            <p:nvSpPr>
              <p:cNvPr id="3" name="object 3"/>
              <p:cNvSpPr txBox="1">
                <a:spLocks noRot="1" noChangeAspect="1" noMove="1" noResize="1" noEditPoints="1" noAdjustHandles="1" noChangeArrowheads="1" noChangeShapeType="1" noTextEdit="1"/>
              </p:cNvSpPr>
              <p:nvPr/>
            </p:nvSpPr>
            <p:spPr>
              <a:xfrm>
                <a:off x="177280" y="666057"/>
                <a:ext cx="5432132" cy="1278748"/>
              </a:xfrm>
              <a:prstGeom prst="rect">
                <a:avLst/>
              </a:prstGeom>
              <a:blipFill>
                <a:blip r:embed="rId2"/>
                <a:stretch>
                  <a:fillRect l="-1347" t="-3810" r="-1122" b="-5714"/>
                </a:stretch>
              </a:blipFill>
            </p:spPr>
            <p:txBody>
              <a:bodyPr/>
              <a:lstStyle/>
              <a:p>
                <a:r>
                  <a:rPr lang="en-US">
                    <a:noFill/>
                  </a:rPr>
                  <a:t> </a:t>
                </a:r>
              </a:p>
            </p:txBody>
          </p:sp>
        </mc:Fallback>
      </mc:AlternateContent>
      <p:sp>
        <p:nvSpPr>
          <p:cNvPr id="10" name="object 2">
            <a:extLst>
              <a:ext uri="{FF2B5EF4-FFF2-40B4-BE49-F238E27FC236}">
                <a16:creationId xmlns:a16="http://schemas.microsoft.com/office/drawing/2014/main" id="{9A02DBF8-1CA4-4AA4-0F57-20598DEDE8FF}"/>
              </a:ext>
            </a:extLst>
          </p:cNvPr>
          <p:cNvSpPr txBox="1">
            <a:spLocks/>
          </p:cNvSpPr>
          <p:nvPr/>
        </p:nvSpPr>
        <p:spPr>
          <a:xfrm>
            <a:off x="63500" y="358776"/>
            <a:ext cx="4804804" cy="196849"/>
          </a:xfrm>
          <a:prstGeom prst="rect">
            <a:avLst/>
          </a:prstGeom>
        </p:spPr>
        <p:txBody>
          <a:bodyPr vert="horz" wrap="square" lIns="0" tIns="12065" rIns="0" bIns="0" rtlCol="0">
            <a:spAutoFit/>
          </a:bodyPr>
          <a:lstStyle>
            <a:lvl1pPr>
              <a:defRPr sz="1200" b="1" i="0">
                <a:solidFill>
                  <a:srgbClr val="D7DEE9"/>
                </a:solidFill>
                <a:latin typeface="Calibri"/>
                <a:ea typeface="+mj-ea"/>
                <a:cs typeface="Calibri"/>
              </a:defRPr>
            </a:lvl1pPr>
          </a:lstStyle>
          <a:p>
            <a:pPr marL="12700">
              <a:spcBef>
                <a:spcPts val="95"/>
              </a:spcBef>
            </a:pPr>
            <a:r>
              <a:rPr lang="en-US" u="sng" spc="65" dirty="0"/>
              <a:t>SYSTEM DYNAMICS: </a:t>
            </a:r>
            <a:endParaRPr lang="en-US" u="sng" spc="-10" dirty="0"/>
          </a:p>
        </p:txBody>
      </p:sp>
      <p:sp>
        <p:nvSpPr>
          <p:cNvPr id="4" name="object 7">
            <a:extLst>
              <a:ext uri="{FF2B5EF4-FFF2-40B4-BE49-F238E27FC236}">
                <a16:creationId xmlns:a16="http://schemas.microsoft.com/office/drawing/2014/main" id="{F1DC4163-456C-186D-A034-86B8FA40A593}"/>
              </a:ext>
            </a:extLst>
          </p:cNvPr>
          <p:cNvSpPr txBox="1"/>
          <p:nvPr/>
        </p:nvSpPr>
        <p:spPr>
          <a:xfrm>
            <a:off x="5245100" y="3070225"/>
            <a:ext cx="343420" cy="104516"/>
          </a:xfrm>
          <a:prstGeom prst="rect">
            <a:avLst/>
          </a:prstGeom>
        </p:spPr>
        <p:txBody>
          <a:bodyPr vert="horz" wrap="square" lIns="0" tIns="12065" rIns="0" bIns="0" rtlCol="0">
            <a:spAutoFit/>
          </a:bodyPr>
          <a:lstStyle/>
          <a:p>
            <a:pPr marL="12700">
              <a:lnSpc>
                <a:spcPct val="100000"/>
              </a:lnSpc>
              <a:spcBef>
                <a:spcPts val="95"/>
              </a:spcBef>
            </a:pPr>
            <a:r>
              <a:rPr lang="en-US" sz="600" spc="-65" dirty="0">
                <a:solidFill>
                  <a:srgbClr val="EBEEF4"/>
                </a:solidFill>
                <a:latin typeface="Arial"/>
                <a:cs typeface="Arial"/>
              </a:rPr>
              <a:t>15</a:t>
            </a:r>
            <a:r>
              <a:rPr sz="600" spc="-15" dirty="0">
                <a:solidFill>
                  <a:srgbClr val="EBEEF4"/>
                </a:solidFill>
                <a:latin typeface="Arial"/>
                <a:cs typeface="Arial"/>
              </a:rPr>
              <a:t> </a:t>
            </a:r>
            <a:r>
              <a:rPr sz="600" spc="400" dirty="0">
                <a:solidFill>
                  <a:srgbClr val="87C0D0"/>
                </a:solidFill>
                <a:latin typeface="Times New Roman"/>
                <a:cs typeface="Times New Roman"/>
              </a:rPr>
              <a:t>ʢ</a:t>
            </a:r>
            <a:r>
              <a:rPr sz="600" dirty="0">
                <a:solidFill>
                  <a:srgbClr val="87C0D0"/>
                </a:solidFill>
                <a:latin typeface="Times New Roman"/>
                <a:cs typeface="Times New Roman"/>
              </a:rPr>
              <a:t> </a:t>
            </a:r>
            <a:r>
              <a:rPr sz="600" spc="-25" dirty="0">
                <a:solidFill>
                  <a:srgbClr val="EBEEF4"/>
                </a:solidFill>
                <a:latin typeface="Arial"/>
                <a:cs typeface="Arial"/>
              </a:rPr>
              <a:t>34</a:t>
            </a:r>
            <a:endParaRPr sz="600" dirty="0">
              <a:latin typeface="Arial"/>
              <a:cs typeface="Arial"/>
            </a:endParaRPr>
          </a:p>
        </p:txBody>
      </p:sp>
    </p:spTree>
    <p:extLst>
      <p:ext uri="{BB962C8B-B14F-4D97-AF65-F5344CB8AC3E}">
        <p14:creationId xmlns:p14="http://schemas.microsoft.com/office/powerpoint/2010/main" val="3592215123"/>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296" y="51495"/>
            <a:ext cx="4804804" cy="196849"/>
          </a:xfrm>
          <a:prstGeom prst="rect">
            <a:avLst/>
          </a:prstGeom>
        </p:spPr>
        <p:txBody>
          <a:bodyPr vert="horz" wrap="square" lIns="0" tIns="12065" rIns="0" bIns="0" rtlCol="0">
            <a:spAutoFit/>
          </a:bodyPr>
          <a:lstStyle/>
          <a:p>
            <a:pPr marL="12700">
              <a:lnSpc>
                <a:spcPct val="100000"/>
              </a:lnSpc>
              <a:spcBef>
                <a:spcPts val="95"/>
              </a:spcBef>
            </a:pPr>
            <a:r>
              <a:rPr lang="en-US" spc="65" dirty="0"/>
              <a:t>MODELING OF FREE-FLYING MANIPULATOR SYSTEMS</a:t>
            </a:r>
            <a:endParaRPr spc="-10" dirty="0"/>
          </a:p>
        </p:txBody>
      </p:sp>
      <p:sp>
        <p:nvSpPr>
          <p:cNvPr id="3" name="object 3"/>
          <p:cNvSpPr txBox="1"/>
          <p:nvPr/>
        </p:nvSpPr>
        <p:spPr>
          <a:xfrm>
            <a:off x="177280" y="666057"/>
            <a:ext cx="5432132" cy="2151871"/>
          </a:xfrm>
          <a:prstGeom prst="rect">
            <a:avLst/>
          </a:prstGeom>
        </p:spPr>
        <p:txBody>
          <a:bodyPr vert="horz" wrap="square" lIns="0" tIns="6985" rIns="0" bIns="0" rtlCol="0">
            <a:spAutoFit/>
          </a:bodyPr>
          <a:lstStyle/>
          <a:p>
            <a:pPr marL="12700" marR="5080">
              <a:lnSpc>
                <a:spcPct val="102600"/>
              </a:lnSpc>
              <a:spcBef>
                <a:spcPts val="55"/>
              </a:spcBef>
            </a:pPr>
            <a:r>
              <a:rPr lang="en-US" sz="1100" spc="-310" dirty="0">
                <a:solidFill>
                  <a:schemeClr val="accent5">
                    <a:lumMod val="60000"/>
                    <a:lumOff val="40000"/>
                  </a:schemeClr>
                </a:solidFill>
                <a:latin typeface="Arial" panose="020B0604020202020204" pitchFamily="34" charset="0"/>
                <a:cs typeface="Arial" panose="020B0604020202020204" pitchFamily="34" charset="0"/>
              </a:rPr>
              <a:t>⊚</a:t>
            </a:r>
            <a:r>
              <a:rPr lang="en-US" sz="1100" spc="-55" dirty="0">
                <a:solidFill>
                  <a:srgbClr val="E4E9EF"/>
                </a:solidFill>
                <a:latin typeface="Arial"/>
                <a:cs typeface="Arial"/>
              </a:rPr>
              <a:t>   </a:t>
            </a:r>
            <a:r>
              <a:rPr lang="en-US" sz="1100" spc="-55" dirty="0">
                <a:solidFill>
                  <a:srgbClr val="E4E9EF"/>
                </a:solidFill>
                <a:latin typeface="Arial" panose="020B0604020202020204" pitchFamily="34" charset="0"/>
                <a:cs typeface="Arial"/>
              </a:rPr>
              <a:t>A modeling methodology that describes the dynamics of a free-flying space manipulator system is developed using an approach based on barycenters.</a:t>
            </a:r>
          </a:p>
          <a:p>
            <a:pPr marL="12700" marR="5080">
              <a:lnSpc>
                <a:spcPct val="102600"/>
              </a:lnSpc>
              <a:spcBef>
                <a:spcPts val="55"/>
              </a:spcBef>
            </a:pPr>
            <a:endParaRPr lang="en-US" sz="1100" spc="-55" dirty="0">
              <a:solidFill>
                <a:srgbClr val="E4E9EF"/>
              </a:solidFill>
              <a:latin typeface="Arial"/>
              <a:ea typeface="Cambria" panose="02040503050406030204" pitchFamily="18" charset="0"/>
              <a:cs typeface="Arial"/>
            </a:endParaRPr>
          </a:p>
          <a:p>
            <a:pPr marL="12700" marR="5080" algn="l">
              <a:lnSpc>
                <a:spcPct val="102600"/>
              </a:lnSpc>
              <a:spcBef>
                <a:spcPts val="55"/>
              </a:spcBef>
            </a:pPr>
            <a:r>
              <a:rPr lang="en-US" sz="1100" spc="-310" dirty="0">
                <a:solidFill>
                  <a:schemeClr val="accent5">
                    <a:lumMod val="60000"/>
                    <a:lumOff val="40000"/>
                  </a:schemeClr>
                </a:solidFill>
                <a:latin typeface="Arial" panose="020B0604020202020204" pitchFamily="34" charset="0"/>
                <a:cs typeface="Arial" panose="020B0604020202020204" pitchFamily="34" charset="0"/>
              </a:rPr>
              <a:t>⊚</a:t>
            </a:r>
            <a:r>
              <a:rPr lang="en-US" sz="1100" spc="-55" dirty="0">
                <a:solidFill>
                  <a:srgbClr val="E4E9EF"/>
                </a:solidFill>
                <a:latin typeface="Arial"/>
                <a:cs typeface="Arial"/>
              </a:rPr>
              <a:t>   The system Jacobian was derived and shown to be in configurations that are distinct from the usual kinematically singular configurations: these are due to the dynamic coupling between manipulator motions and its spacecraft.</a:t>
            </a:r>
            <a:br>
              <a:rPr lang="en-US" sz="1100" dirty="0"/>
            </a:br>
            <a:endParaRPr lang="en-US" sz="1100" dirty="0"/>
          </a:p>
          <a:p>
            <a:pPr marL="12700" marR="5080" algn="l">
              <a:lnSpc>
                <a:spcPct val="102600"/>
              </a:lnSpc>
              <a:spcBef>
                <a:spcPts val="55"/>
              </a:spcBef>
            </a:pPr>
            <a:r>
              <a:rPr lang="en-US" sz="1100" spc="-310" dirty="0">
                <a:solidFill>
                  <a:schemeClr val="accent5">
                    <a:lumMod val="60000"/>
                    <a:lumOff val="40000"/>
                  </a:schemeClr>
                </a:solidFill>
                <a:latin typeface="Arial" panose="020B0604020202020204" pitchFamily="34" charset="0"/>
                <a:cs typeface="Arial" panose="020B0604020202020204" pitchFamily="34" charset="0"/>
              </a:rPr>
              <a:t>⊚</a:t>
            </a:r>
            <a:r>
              <a:rPr lang="en-US" sz="1100" b="0" i="0" dirty="0">
                <a:solidFill>
                  <a:srgbClr val="E4E9EF"/>
                </a:solidFill>
                <a:effectLst/>
                <a:latin typeface="Arial" panose="020B0604020202020204" pitchFamily="34" charset="0"/>
              </a:rPr>
              <a:t>   The Characteristics and capabilities of a free-flying and free-floating systems were analyzed.</a:t>
            </a:r>
          </a:p>
          <a:p>
            <a:pPr marL="12700" marR="5080" algn="l">
              <a:lnSpc>
                <a:spcPct val="102600"/>
              </a:lnSpc>
              <a:spcBef>
                <a:spcPts val="55"/>
              </a:spcBef>
            </a:pPr>
            <a:endParaRPr lang="en-US" sz="1100" spc="-55" dirty="0">
              <a:solidFill>
                <a:srgbClr val="E4E9EF"/>
              </a:solidFill>
              <a:latin typeface="Arial" panose="020B0604020202020204" pitchFamily="34" charset="0"/>
              <a:cs typeface="Arial"/>
            </a:endParaRPr>
          </a:p>
          <a:p>
            <a:pPr marL="12700" marR="5080" algn="l">
              <a:lnSpc>
                <a:spcPct val="102600"/>
              </a:lnSpc>
              <a:spcBef>
                <a:spcPts val="55"/>
              </a:spcBef>
            </a:pPr>
            <a:r>
              <a:rPr lang="en-US" sz="1100" spc="-310" dirty="0">
                <a:solidFill>
                  <a:schemeClr val="accent5">
                    <a:lumMod val="60000"/>
                    <a:lumOff val="40000"/>
                  </a:schemeClr>
                </a:solidFill>
                <a:latin typeface="Arial" panose="020B0604020202020204" pitchFamily="34" charset="0"/>
                <a:cs typeface="Arial" panose="020B0604020202020204" pitchFamily="34" charset="0"/>
              </a:rPr>
              <a:t>⊚</a:t>
            </a:r>
            <a:r>
              <a:rPr lang="en-US" sz="1100" spc="-55" dirty="0">
                <a:solidFill>
                  <a:srgbClr val="E4E9EF"/>
                </a:solidFill>
                <a:latin typeface="Arial" panose="020B0604020202020204" pitchFamily="34" charset="0"/>
                <a:cs typeface="Arial"/>
              </a:rPr>
              <a:t>    This approach yielded an explicit and a compact description of free-flying manipulator systems and will be used again.</a:t>
            </a:r>
            <a:endParaRPr lang="en-US" sz="1100" spc="-55" dirty="0">
              <a:solidFill>
                <a:srgbClr val="E4E9EF"/>
              </a:solidFill>
              <a:latin typeface="Arial"/>
              <a:cs typeface="Arial"/>
            </a:endParaRPr>
          </a:p>
        </p:txBody>
      </p:sp>
      <p:sp>
        <p:nvSpPr>
          <p:cNvPr id="10" name="object 2">
            <a:extLst>
              <a:ext uri="{FF2B5EF4-FFF2-40B4-BE49-F238E27FC236}">
                <a16:creationId xmlns:a16="http://schemas.microsoft.com/office/drawing/2014/main" id="{9A02DBF8-1CA4-4AA4-0F57-20598DEDE8FF}"/>
              </a:ext>
            </a:extLst>
          </p:cNvPr>
          <p:cNvSpPr txBox="1">
            <a:spLocks/>
          </p:cNvSpPr>
          <p:nvPr/>
        </p:nvSpPr>
        <p:spPr>
          <a:xfrm>
            <a:off x="63500" y="358776"/>
            <a:ext cx="4804804" cy="196849"/>
          </a:xfrm>
          <a:prstGeom prst="rect">
            <a:avLst/>
          </a:prstGeom>
        </p:spPr>
        <p:txBody>
          <a:bodyPr vert="horz" wrap="square" lIns="0" tIns="12065" rIns="0" bIns="0" rtlCol="0" anchor="t">
            <a:spAutoFit/>
          </a:bodyPr>
          <a:lstStyle>
            <a:lvl1pPr>
              <a:defRPr sz="1200" b="1" i="0">
                <a:solidFill>
                  <a:srgbClr val="D7DEE9"/>
                </a:solidFill>
                <a:latin typeface="Calibri"/>
                <a:ea typeface="+mj-ea"/>
                <a:cs typeface="Calibri"/>
              </a:defRPr>
            </a:lvl1pPr>
          </a:lstStyle>
          <a:p>
            <a:pPr marL="12700">
              <a:spcBef>
                <a:spcPts val="95"/>
              </a:spcBef>
            </a:pPr>
            <a:r>
              <a:rPr lang="en-US" u="sng" spc="65" dirty="0"/>
              <a:t>SYSTEM DYNAMICS SUMMARY: </a:t>
            </a:r>
            <a:endParaRPr lang="en-US" u="sng" spc="-10" dirty="0"/>
          </a:p>
        </p:txBody>
      </p:sp>
      <p:sp>
        <p:nvSpPr>
          <p:cNvPr id="4" name="object 7">
            <a:extLst>
              <a:ext uri="{FF2B5EF4-FFF2-40B4-BE49-F238E27FC236}">
                <a16:creationId xmlns:a16="http://schemas.microsoft.com/office/drawing/2014/main" id="{F1DC4163-456C-186D-A034-86B8FA40A593}"/>
              </a:ext>
            </a:extLst>
          </p:cNvPr>
          <p:cNvSpPr txBox="1"/>
          <p:nvPr/>
        </p:nvSpPr>
        <p:spPr>
          <a:xfrm>
            <a:off x="5245100" y="3070225"/>
            <a:ext cx="343420" cy="104516"/>
          </a:xfrm>
          <a:prstGeom prst="rect">
            <a:avLst/>
          </a:prstGeom>
        </p:spPr>
        <p:txBody>
          <a:bodyPr vert="horz" wrap="square" lIns="0" tIns="12065" rIns="0" bIns="0" rtlCol="0">
            <a:spAutoFit/>
          </a:bodyPr>
          <a:lstStyle/>
          <a:p>
            <a:pPr marL="12700">
              <a:lnSpc>
                <a:spcPct val="100000"/>
              </a:lnSpc>
              <a:spcBef>
                <a:spcPts val="95"/>
              </a:spcBef>
            </a:pPr>
            <a:r>
              <a:rPr lang="en-US" sz="600" spc="-65" dirty="0">
                <a:solidFill>
                  <a:srgbClr val="EBEEF4"/>
                </a:solidFill>
                <a:latin typeface="Arial"/>
                <a:cs typeface="Arial"/>
              </a:rPr>
              <a:t>16 </a:t>
            </a:r>
            <a:r>
              <a:rPr sz="600" spc="-15" dirty="0">
                <a:solidFill>
                  <a:srgbClr val="EBEEF4"/>
                </a:solidFill>
                <a:latin typeface="Arial"/>
                <a:cs typeface="Arial"/>
              </a:rPr>
              <a:t> </a:t>
            </a:r>
            <a:r>
              <a:rPr sz="600" spc="400" dirty="0">
                <a:solidFill>
                  <a:srgbClr val="87C0D0"/>
                </a:solidFill>
                <a:latin typeface="Times New Roman"/>
                <a:cs typeface="Times New Roman"/>
              </a:rPr>
              <a:t>ʢ</a:t>
            </a:r>
            <a:r>
              <a:rPr sz="600" dirty="0">
                <a:solidFill>
                  <a:srgbClr val="87C0D0"/>
                </a:solidFill>
                <a:latin typeface="Times New Roman"/>
                <a:cs typeface="Times New Roman"/>
              </a:rPr>
              <a:t> </a:t>
            </a:r>
            <a:r>
              <a:rPr lang="en-US" sz="600" spc="-25" dirty="0">
                <a:solidFill>
                  <a:srgbClr val="EBEEF4"/>
                </a:solidFill>
                <a:latin typeface="Arial"/>
                <a:cs typeface="Arial"/>
              </a:rPr>
              <a:t>34</a:t>
            </a:r>
            <a:endParaRPr sz="600" dirty="0">
              <a:latin typeface="Arial"/>
              <a:cs typeface="Arial"/>
            </a:endParaRPr>
          </a:p>
        </p:txBody>
      </p:sp>
    </p:spTree>
    <p:extLst>
      <p:ext uri="{BB962C8B-B14F-4D97-AF65-F5344CB8AC3E}">
        <p14:creationId xmlns:p14="http://schemas.microsoft.com/office/powerpoint/2010/main" val="3978905923"/>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296" y="53976"/>
            <a:ext cx="4957204" cy="196849"/>
          </a:xfrm>
          <a:prstGeom prst="rect">
            <a:avLst/>
          </a:prstGeom>
        </p:spPr>
        <p:txBody>
          <a:bodyPr vert="horz" wrap="square" lIns="0" tIns="12065" rIns="0" bIns="0" rtlCol="0">
            <a:spAutoFit/>
          </a:bodyPr>
          <a:lstStyle/>
          <a:p>
            <a:pPr marL="12700">
              <a:lnSpc>
                <a:spcPct val="100000"/>
              </a:lnSpc>
              <a:spcBef>
                <a:spcPts val="95"/>
              </a:spcBef>
            </a:pPr>
            <a:r>
              <a:rPr lang="en-US" i="0" dirty="0">
                <a:effectLst/>
                <a:latin typeface="+mj-lt"/>
              </a:rPr>
              <a:t>CONTROL MODES FOR SPACE MANIPULATOR SYSTEMS</a:t>
            </a:r>
            <a:endParaRPr spc="40" dirty="0">
              <a:latin typeface="+mj-lt"/>
            </a:endParaRPr>
          </a:p>
        </p:txBody>
      </p:sp>
      <p:sp>
        <p:nvSpPr>
          <p:cNvPr id="3" name="object 3"/>
          <p:cNvSpPr txBox="1"/>
          <p:nvPr/>
        </p:nvSpPr>
        <p:spPr>
          <a:xfrm>
            <a:off x="292100" y="403226"/>
            <a:ext cx="5062042" cy="1481175"/>
          </a:xfrm>
          <a:prstGeom prst="rect">
            <a:avLst/>
          </a:prstGeom>
        </p:spPr>
        <p:txBody>
          <a:bodyPr vert="horz" wrap="square" lIns="0" tIns="11430" rIns="0" bIns="0" rtlCol="0">
            <a:spAutoFit/>
          </a:bodyPr>
          <a:lstStyle/>
          <a:p>
            <a:pPr marL="12700">
              <a:lnSpc>
                <a:spcPct val="100000"/>
              </a:lnSpc>
              <a:spcBef>
                <a:spcPts val="90"/>
              </a:spcBef>
              <a:spcAft>
                <a:spcPts val="200"/>
              </a:spcAft>
            </a:pPr>
            <a:r>
              <a:rPr lang="en-US" sz="1100" b="0" i="0" dirty="0">
                <a:solidFill>
                  <a:srgbClr val="E4E9EF"/>
                </a:solidFill>
                <a:effectLst/>
                <a:latin typeface="Arial" panose="020B0604020202020204" pitchFamily="34" charset="0"/>
              </a:rPr>
              <a:t>It is well known that one generally needs three basic elements in order to control a fixed-base manipulator. </a:t>
            </a:r>
            <a:endParaRPr lang="en-US" sz="1100" dirty="0">
              <a:solidFill>
                <a:srgbClr val="E4E9EF"/>
              </a:solidFill>
              <a:latin typeface="Arial" panose="020B0604020202020204" pitchFamily="34" charset="0"/>
              <a:cs typeface="Arial"/>
            </a:endParaRPr>
          </a:p>
          <a:p>
            <a:pPr marL="12700" algn="l">
              <a:lnSpc>
                <a:spcPct val="100000"/>
              </a:lnSpc>
              <a:spcBef>
                <a:spcPts val="90"/>
              </a:spcBef>
              <a:spcAft>
                <a:spcPts val="200"/>
              </a:spcAft>
            </a:pPr>
            <a:r>
              <a:rPr lang="en-US" sz="1100" dirty="0">
                <a:solidFill>
                  <a:srgbClr val="E4E9EF"/>
                </a:solidFill>
                <a:latin typeface="Arial" panose="020B0604020202020204" pitchFamily="34" charset="0"/>
              </a:rPr>
              <a:t>      </a:t>
            </a:r>
            <a:r>
              <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rPr>
              <a:t>⊚</a:t>
            </a:r>
            <a:r>
              <a:rPr lang="en-US" sz="1100" dirty="0">
                <a:solidFill>
                  <a:srgbClr val="E4E9EF"/>
                </a:solidFill>
                <a:latin typeface="Arial" panose="020B0604020202020204" pitchFamily="34" charset="0"/>
              </a:rPr>
              <a:t>  A</a:t>
            </a:r>
            <a:r>
              <a:rPr lang="en-US" sz="1100" b="0" i="0" dirty="0">
                <a:solidFill>
                  <a:srgbClr val="E4E9EF"/>
                </a:solidFill>
                <a:effectLst/>
                <a:latin typeface="Arial" panose="020B0604020202020204" pitchFamily="34" charset="0"/>
              </a:rPr>
              <a:t>n invertible representation of manipulator kinematics, which can in form of a Jacobian.</a:t>
            </a:r>
            <a:endParaRPr lang="en-US" sz="1100" dirty="0">
              <a:solidFill>
                <a:srgbClr val="E4E9EF"/>
              </a:solidFill>
              <a:latin typeface="Arial" panose="020B0604020202020204" pitchFamily="34" charset="0"/>
              <a:cs typeface="Arial"/>
            </a:endParaRPr>
          </a:p>
          <a:p>
            <a:pPr marL="12700" algn="l">
              <a:lnSpc>
                <a:spcPct val="100000"/>
              </a:lnSpc>
              <a:spcBef>
                <a:spcPts val="90"/>
              </a:spcBef>
              <a:spcAft>
                <a:spcPts val="200"/>
              </a:spcAft>
            </a:pPr>
            <a:r>
              <a:rPr lang="en-US" sz="1100" dirty="0">
                <a:solidFill>
                  <a:srgbClr val="E4E9EF"/>
                </a:solidFill>
                <a:latin typeface="Arial" panose="020B0604020202020204" pitchFamily="34" charset="0"/>
              </a:rPr>
              <a:t>      </a:t>
            </a:r>
            <a:r>
              <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rPr>
              <a:t>⊚</a:t>
            </a:r>
            <a:r>
              <a:rPr lang="en-US" sz="1100" dirty="0">
                <a:solidFill>
                  <a:srgbClr val="E4E9EF"/>
                </a:solidFill>
                <a:latin typeface="Arial" panose="020B0604020202020204" pitchFamily="34" charset="0"/>
              </a:rPr>
              <a:t>  </a:t>
            </a:r>
            <a:r>
              <a:rPr lang="en-US" sz="1100" b="0" i="0" dirty="0">
                <a:solidFill>
                  <a:srgbClr val="E4E9EF"/>
                </a:solidFill>
                <a:effectLst/>
                <a:latin typeface="Arial" panose="020B0604020202020204" pitchFamily="34" charset="0"/>
              </a:rPr>
              <a:t>A set of dynamic equations describing the response of manipulator joint angles to actuator torques or forces.</a:t>
            </a:r>
            <a:endParaRPr lang="en-US" sz="1100" dirty="0">
              <a:solidFill>
                <a:srgbClr val="E4E9EF"/>
              </a:solidFill>
              <a:latin typeface="Arial" panose="020B0604020202020204" pitchFamily="34" charset="0"/>
              <a:cs typeface="Arial"/>
            </a:endParaRPr>
          </a:p>
          <a:p>
            <a:pPr marL="12700" algn="l">
              <a:lnSpc>
                <a:spcPct val="100000"/>
              </a:lnSpc>
              <a:spcBef>
                <a:spcPts val="90"/>
              </a:spcBef>
              <a:spcAft>
                <a:spcPts val="200"/>
              </a:spcAft>
            </a:pPr>
            <a:r>
              <a:rPr lang="en-US" sz="1100" dirty="0">
                <a:solidFill>
                  <a:srgbClr val="E4E9EF"/>
                </a:solidFill>
                <a:latin typeface="Arial" panose="020B0604020202020204" pitchFamily="34" charset="0"/>
              </a:rPr>
              <a:t>      </a:t>
            </a:r>
            <a:r>
              <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rPr>
              <a:t>⊚</a:t>
            </a:r>
            <a:r>
              <a:rPr lang="en-US" sz="1100" dirty="0">
                <a:solidFill>
                  <a:srgbClr val="E4E9EF"/>
                </a:solidFill>
                <a:latin typeface="Arial" panose="020B0604020202020204" pitchFamily="34" charset="0"/>
              </a:rPr>
              <a:t>  </a:t>
            </a:r>
            <a:r>
              <a:rPr lang="en-US" sz="1100" b="0" i="0" dirty="0">
                <a:solidFill>
                  <a:srgbClr val="E4E9EF"/>
                </a:solidFill>
                <a:effectLst/>
                <a:latin typeface="Arial" panose="020B0604020202020204" pitchFamily="34" charset="0"/>
              </a:rPr>
              <a:t>Third, a control algorithm using internally or externally provided sensory information in order to calculate torques/forces required to achieve a desired task.</a:t>
            </a:r>
            <a:endParaRPr lang="en-US" sz="1100" dirty="0">
              <a:solidFill>
                <a:srgbClr val="E4E9EF"/>
              </a:solidFill>
              <a:latin typeface="Arial"/>
              <a:cs typeface="Arial"/>
            </a:endParaRPr>
          </a:p>
        </p:txBody>
      </p:sp>
      <p:sp>
        <p:nvSpPr>
          <p:cNvPr id="4" name="object 4"/>
          <p:cNvSpPr txBox="1"/>
          <p:nvPr/>
        </p:nvSpPr>
        <p:spPr>
          <a:xfrm>
            <a:off x="409117" y="2994025"/>
            <a:ext cx="2397584" cy="136576"/>
          </a:xfrm>
          <a:prstGeom prst="rect">
            <a:avLst/>
          </a:prstGeom>
        </p:spPr>
        <p:txBody>
          <a:bodyPr vert="horz" wrap="square" lIns="0" tIns="13335" rIns="0" bIns="0" rtlCol="0">
            <a:spAutoFit/>
          </a:bodyPr>
          <a:lstStyle/>
          <a:p>
            <a:pPr marL="12700">
              <a:lnSpc>
                <a:spcPct val="100000"/>
              </a:lnSpc>
              <a:spcBef>
                <a:spcPts val="105"/>
              </a:spcBef>
            </a:pPr>
            <a:r>
              <a:rPr lang="en-US" sz="800" b="0" spc="-10" dirty="0">
                <a:solidFill>
                  <a:srgbClr val="D7DEE9"/>
                </a:solidFill>
                <a:latin typeface="Arial" panose="020B0604020202020204" pitchFamily="34" charset="0"/>
                <a:cs typeface="Arial" panose="020B0604020202020204" pitchFamily="34" charset="0"/>
              </a:rPr>
              <a:t>General block diagram for closed loop control</a:t>
            </a:r>
            <a:endParaRPr sz="8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E5404AF8-8D42-4309-3DC6-8669F45E9EFC}"/>
              </a:ext>
            </a:extLst>
          </p:cNvPr>
          <p:cNvSpPr txBox="1"/>
          <p:nvPr/>
        </p:nvSpPr>
        <p:spPr>
          <a:xfrm>
            <a:off x="2428082" y="2906296"/>
            <a:ext cx="2817018" cy="338554"/>
          </a:xfrm>
          <a:prstGeom prst="rect">
            <a:avLst/>
          </a:prstGeom>
          <a:noFill/>
        </p:spPr>
        <p:txBody>
          <a:bodyPr wrap="square">
            <a:spAutoFit/>
          </a:bodyPr>
          <a:lstStyle/>
          <a:p>
            <a:pPr marL="12700" algn="ctr">
              <a:lnSpc>
                <a:spcPct val="100000"/>
              </a:lnSpc>
              <a:spcBef>
                <a:spcPts val="105"/>
              </a:spcBef>
            </a:pPr>
            <a:r>
              <a:rPr lang="en-US" sz="800" spc="-10" dirty="0">
                <a:solidFill>
                  <a:srgbClr val="D7DEE9"/>
                </a:solidFill>
                <a:latin typeface="Arial" panose="020B0604020202020204" pitchFamily="34" charset="0"/>
                <a:cs typeface="Arial" panose="020B0604020202020204" pitchFamily="34" charset="0"/>
              </a:rPr>
              <a:t>B</a:t>
            </a:r>
            <a:r>
              <a:rPr lang="en-US" sz="800" b="0" spc="-10" dirty="0">
                <a:solidFill>
                  <a:srgbClr val="D7DEE9"/>
                </a:solidFill>
                <a:latin typeface="Arial" panose="020B0604020202020204" pitchFamily="34" charset="0"/>
                <a:cs typeface="Arial" panose="020B0604020202020204" pitchFamily="34" charset="0"/>
              </a:rPr>
              <a:t>lock diagram for  a free-floating system operating in Inertially-Referenced End-Point Motion Control</a:t>
            </a:r>
            <a:endParaRPr lang="en-US" sz="800" dirty="0">
              <a:latin typeface="Arial" panose="020B0604020202020204" pitchFamily="34" charset="0"/>
              <a:cs typeface="Arial" panose="020B0604020202020204" pitchFamily="34" charset="0"/>
            </a:endParaRPr>
          </a:p>
        </p:txBody>
      </p:sp>
      <p:sp>
        <p:nvSpPr>
          <p:cNvPr id="12" name="object 7">
            <a:extLst>
              <a:ext uri="{FF2B5EF4-FFF2-40B4-BE49-F238E27FC236}">
                <a16:creationId xmlns:a16="http://schemas.microsoft.com/office/drawing/2014/main" id="{3A180AAC-B1B7-4C0E-CC46-43E59BF2874A}"/>
              </a:ext>
            </a:extLst>
          </p:cNvPr>
          <p:cNvSpPr txBox="1"/>
          <p:nvPr/>
        </p:nvSpPr>
        <p:spPr>
          <a:xfrm>
            <a:off x="5245100" y="3070225"/>
            <a:ext cx="343420" cy="104516"/>
          </a:xfrm>
          <a:prstGeom prst="rect">
            <a:avLst/>
          </a:prstGeom>
        </p:spPr>
        <p:txBody>
          <a:bodyPr vert="horz" wrap="square" lIns="0" tIns="12065" rIns="0" bIns="0" rtlCol="0">
            <a:spAutoFit/>
          </a:bodyPr>
          <a:lstStyle/>
          <a:p>
            <a:pPr marL="12700">
              <a:lnSpc>
                <a:spcPct val="100000"/>
              </a:lnSpc>
              <a:spcBef>
                <a:spcPts val="95"/>
              </a:spcBef>
            </a:pPr>
            <a:r>
              <a:rPr lang="en-US" sz="600" spc="-65" dirty="0">
                <a:solidFill>
                  <a:srgbClr val="EBEEF4"/>
                </a:solidFill>
                <a:latin typeface="Arial"/>
                <a:cs typeface="Arial"/>
              </a:rPr>
              <a:t>17 </a:t>
            </a:r>
            <a:r>
              <a:rPr sz="600" spc="-15" dirty="0">
                <a:solidFill>
                  <a:srgbClr val="EBEEF4"/>
                </a:solidFill>
                <a:latin typeface="Arial"/>
                <a:cs typeface="Arial"/>
              </a:rPr>
              <a:t> </a:t>
            </a:r>
            <a:r>
              <a:rPr sz="600" spc="400" dirty="0">
                <a:solidFill>
                  <a:srgbClr val="87C0D0"/>
                </a:solidFill>
                <a:latin typeface="Times New Roman"/>
                <a:cs typeface="Times New Roman"/>
              </a:rPr>
              <a:t>ʢ</a:t>
            </a:r>
            <a:r>
              <a:rPr sz="600" dirty="0">
                <a:solidFill>
                  <a:srgbClr val="87C0D0"/>
                </a:solidFill>
                <a:latin typeface="Times New Roman"/>
                <a:cs typeface="Times New Roman"/>
              </a:rPr>
              <a:t> </a:t>
            </a:r>
            <a:r>
              <a:rPr lang="en-US" sz="600" spc="-25" dirty="0">
                <a:solidFill>
                  <a:srgbClr val="EBEEF4"/>
                </a:solidFill>
                <a:latin typeface="Arial"/>
                <a:cs typeface="Arial"/>
              </a:rPr>
              <a:t>34</a:t>
            </a:r>
            <a:endParaRPr sz="600" dirty="0">
              <a:latin typeface="Arial"/>
              <a:cs typeface="Arial"/>
            </a:endParaRPr>
          </a:p>
        </p:txBody>
      </p:sp>
      <p:pic>
        <p:nvPicPr>
          <p:cNvPr id="14" name="Picture 13" descr="Diagram&#10;&#10;Description automatically generated">
            <a:extLst>
              <a:ext uri="{FF2B5EF4-FFF2-40B4-BE49-F238E27FC236}">
                <a16:creationId xmlns:a16="http://schemas.microsoft.com/office/drawing/2014/main" id="{61821846-288E-3B01-949F-5A4873CA5B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099" y="1900724"/>
            <a:ext cx="1979983" cy="1211539"/>
          </a:xfrm>
          <a:prstGeom prst="rect">
            <a:avLst/>
          </a:prstGeom>
        </p:spPr>
      </p:pic>
      <p:pic>
        <p:nvPicPr>
          <p:cNvPr id="16" name="Picture 15" descr="Diagram&#10;&#10;Description automatically generated with low confidence">
            <a:extLst>
              <a:ext uri="{FF2B5EF4-FFF2-40B4-BE49-F238E27FC236}">
                <a16:creationId xmlns:a16="http://schemas.microsoft.com/office/drawing/2014/main" id="{B2F29218-7C8A-3A47-AFAA-DB24689BBB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07031" y="1794131"/>
            <a:ext cx="1921350" cy="1238684"/>
          </a:xfrm>
          <a:prstGeom prst="rect">
            <a:avLst/>
          </a:prstGeom>
        </p:spPr>
      </p:pic>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296" y="53976"/>
            <a:ext cx="4957204" cy="196849"/>
          </a:xfrm>
          <a:prstGeom prst="rect">
            <a:avLst/>
          </a:prstGeom>
        </p:spPr>
        <p:txBody>
          <a:bodyPr vert="horz" wrap="square" lIns="0" tIns="12065" rIns="0" bIns="0" rtlCol="0">
            <a:spAutoFit/>
          </a:bodyPr>
          <a:lstStyle/>
          <a:p>
            <a:pPr marL="12700">
              <a:lnSpc>
                <a:spcPct val="100000"/>
              </a:lnSpc>
              <a:spcBef>
                <a:spcPts val="95"/>
              </a:spcBef>
            </a:pPr>
            <a:r>
              <a:rPr lang="en-US" i="0" dirty="0">
                <a:effectLst/>
                <a:latin typeface="+mj-lt"/>
              </a:rPr>
              <a:t>CONTROL MODES FOR SPACE MANIPULATOR SYSTEMS</a:t>
            </a:r>
            <a:endParaRPr spc="40" dirty="0">
              <a:latin typeface="+mj-lt"/>
            </a:endParaRPr>
          </a:p>
        </p:txBody>
      </p:sp>
      <p:sp>
        <p:nvSpPr>
          <p:cNvPr id="3" name="object 3"/>
          <p:cNvSpPr txBox="1"/>
          <p:nvPr/>
        </p:nvSpPr>
        <p:spPr>
          <a:xfrm>
            <a:off x="292100" y="403226"/>
            <a:ext cx="5062042" cy="2494273"/>
          </a:xfrm>
          <a:prstGeom prst="rect">
            <a:avLst/>
          </a:prstGeom>
        </p:spPr>
        <p:txBody>
          <a:bodyPr vert="horz" wrap="square" lIns="0" tIns="11430" rIns="0" bIns="0" rtlCol="0">
            <a:spAutoFit/>
          </a:bodyPr>
          <a:lstStyle/>
          <a:p>
            <a:pPr marL="12700">
              <a:lnSpc>
                <a:spcPct val="100000"/>
              </a:lnSpc>
              <a:spcBef>
                <a:spcPts val="90"/>
              </a:spcBef>
              <a:spcAft>
                <a:spcPts val="200"/>
              </a:spcAft>
            </a:pPr>
            <a:r>
              <a:rPr lang="en-US" sz="1100" b="0" i="0" dirty="0">
                <a:solidFill>
                  <a:srgbClr val="E4E9EF"/>
                </a:solidFill>
                <a:effectLst/>
                <a:latin typeface="Arial" panose="020B0604020202020204" pitchFamily="34" charset="0"/>
              </a:rPr>
              <a:t>Usually, two modes of motion control are implemented in fixed-based systems.</a:t>
            </a:r>
          </a:p>
          <a:p>
            <a:pPr marL="12700">
              <a:lnSpc>
                <a:spcPct val="100000"/>
              </a:lnSpc>
              <a:spcBef>
                <a:spcPts val="90"/>
              </a:spcBef>
              <a:spcAft>
                <a:spcPts val="200"/>
              </a:spcAft>
            </a:pPr>
            <a:endParaRPr lang="en-US" sz="1100" dirty="0">
              <a:solidFill>
                <a:srgbClr val="E4E9EF"/>
              </a:solidFill>
              <a:latin typeface="Arial" panose="020B0604020202020204" pitchFamily="34" charset="0"/>
            </a:endParaRPr>
          </a:p>
          <a:p>
            <a:pPr marL="12700">
              <a:lnSpc>
                <a:spcPct val="100000"/>
              </a:lnSpc>
              <a:spcBef>
                <a:spcPts val="90"/>
              </a:spcBef>
              <a:spcAft>
                <a:spcPts val="200"/>
              </a:spcAft>
            </a:pPr>
            <a:endParaRPr lang="en-US" sz="1100" dirty="0">
              <a:solidFill>
                <a:srgbClr val="E4E9EF"/>
              </a:solidFill>
              <a:latin typeface="Arial" panose="020B0604020202020204" pitchFamily="34" charset="0"/>
            </a:endParaRPr>
          </a:p>
          <a:p>
            <a:pPr marL="12700">
              <a:lnSpc>
                <a:spcPct val="100000"/>
              </a:lnSpc>
              <a:spcBef>
                <a:spcPts val="90"/>
              </a:spcBef>
              <a:spcAft>
                <a:spcPts val="200"/>
              </a:spcAft>
            </a:pPr>
            <a:endParaRPr lang="en-US" sz="1100" dirty="0">
              <a:solidFill>
                <a:srgbClr val="E4E9EF"/>
              </a:solidFill>
              <a:latin typeface="Arial" panose="020B0604020202020204" pitchFamily="34" charset="0"/>
            </a:endParaRPr>
          </a:p>
          <a:p>
            <a:pPr marL="12700">
              <a:lnSpc>
                <a:spcPct val="100000"/>
              </a:lnSpc>
              <a:spcBef>
                <a:spcPts val="90"/>
              </a:spcBef>
              <a:spcAft>
                <a:spcPts val="200"/>
              </a:spcAft>
            </a:pPr>
            <a:endParaRPr lang="en-US" sz="1100" dirty="0">
              <a:solidFill>
                <a:srgbClr val="E4E9EF"/>
              </a:solidFill>
              <a:latin typeface="Arial" panose="020B0604020202020204" pitchFamily="34" charset="0"/>
            </a:endParaRPr>
          </a:p>
          <a:p>
            <a:pPr algn="l" rtl="0">
              <a:spcAft>
                <a:spcPts val="400"/>
              </a:spcAft>
            </a:pPr>
            <a:r>
              <a:rPr lang="en-US" sz="1100" b="0" i="0" dirty="0">
                <a:solidFill>
                  <a:srgbClr val="E4E9EF"/>
                </a:solidFill>
                <a:effectLst/>
                <a:latin typeface="Arial" panose="020B0604020202020204" pitchFamily="34" charset="0"/>
              </a:rPr>
              <a:t> </a:t>
            </a:r>
            <a:r>
              <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rPr>
              <a:t>⊚</a:t>
            </a:r>
            <a:r>
              <a:rPr lang="en-US" sz="1100" b="0" i="0" dirty="0">
                <a:solidFill>
                  <a:srgbClr val="E4E9EF"/>
                </a:solidFill>
                <a:effectLst/>
                <a:latin typeface="Arial" panose="020B0604020202020204" pitchFamily="34" charset="0"/>
              </a:rPr>
              <a:t>  Similarly, to fixed-based systems, a space manipulator may operate under different modes, differing by the control objective. </a:t>
            </a:r>
          </a:p>
          <a:p>
            <a:pPr algn="l" rtl="0">
              <a:spcAft>
                <a:spcPts val="400"/>
              </a:spcAft>
            </a:pPr>
            <a:r>
              <a:rPr lang="en-US" sz="1100" b="0" i="0" dirty="0">
                <a:solidFill>
                  <a:srgbClr val="E4E9EF"/>
                </a:solidFill>
                <a:effectLst/>
                <a:latin typeface="Arial" panose="020B0604020202020204" pitchFamily="34" charset="0"/>
              </a:rPr>
              <a:t> </a:t>
            </a:r>
            <a:r>
              <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rPr>
              <a:t>⊚</a:t>
            </a:r>
            <a:r>
              <a:rPr lang="en-US" sz="1100" b="0" i="0" dirty="0">
                <a:solidFill>
                  <a:srgbClr val="E4E9EF"/>
                </a:solidFill>
                <a:effectLst/>
                <a:latin typeface="Arial" panose="020B0604020202020204" pitchFamily="34" charset="0"/>
              </a:rPr>
              <a:t>   As in the fixed-based case, kinematics are not needed to achieve this task and a simple PD joint controllers are enough.</a:t>
            </a:r>
            <a:endParaRPr lang="en-US" sz="1100" b="0" i="0" dirty="0">
              <a:solidFill>
                <a:srgbClr val="E4E9EF"/>
              </a:solidFill>
              <a:effectLst/>
              <a:latin typeface="Arial" panose="020B0604020202020204" pitchFamily="34" charset="0"/>
              <a:cs typeface="Arial" panose="020B0604020202020204" pitchFamily="34" charset="0"/>
            </a:endParaRPr>
          </a:p>
          <a:p>
            <a:pPr algn="l" rtl="0"/>
            <a:endParaRPr lang="en-US" sz="1100" dirty="0">
              <a:solidFill>
                <a:srgbClr val="E4E9EF"/>
              </a:solidFill>
              <a:latin typeface="Arial" panose="020B0604020202020204" pitchFamily="34" charset="0"/>
              <a:cs typeface="Arial" panose="020B0604020202020204" pitchFamily="34" charset="0"/>
            </a:endParaRPr>
          </a:p>
          <a:p>
            <a:pPr algn="l" rtl="0"/>
            <a:r>
              <a:rPr lang="en-US" sz="1100" b="0" i="0" dirty="0">
                <a:solidFill>
                  <a:srgbClr val="E4E9EF"/>
                </a:solidFill>
                <a:effectLst/>
                <a:latin typeface="Arial" panose="020B0604020202020204" pitchFamily="34" charset="0"/>
                <a:cs typeface="Arial" panose="020B0604020202020204" pitchFamily="34" charset="0"/>
              </a:rPr>
              <a:t>Unlike fixed-based systems, there are two types</a:t>
            </a:r>
            <a:r>
              <a:rPr lang="en-US" sz="1100" dirty="0">
                <a:solidFill>
                  <a:srgbClr val="E4E9EF"/>
                </a:solidFill>
                <a:latin typeface="Arial" panose="020B0604020202020204" pitchFamily="34" charset="0"/>
                <a:cs typeface="Arial" panose="020B0604020202020204" pitchFamily="34" charset="0"/>
              </a:rPr>
              <a:t> </a:t>
            </a:r>
            <a:r>
              <a:rPr lang="en-US" sz="1100" b="0" i="0" dirty="0">
                <a:solidFill>
                  <a:srgbClr val="E4E9EF"/>
                </a:solidFill>
                <a:effectLst/>
                <a:latin typeface="Arial" panose="020B0604020202020204" pitchFamily="34" charset="0"/>
                <a:cs typeface="Arial" panose="020B0604020202020204" pitchFamily="34" charset="0"/>
              </a:rPr>
              <a:t>of cartesian space motion control: Spacecraft-Referenced</a:t>
            </a:r>
            <a:r>
              <a:rPr lang="en-US" sz="1100" dirty="0">
                <a:solidFill>
                  <a:srgbClr val="E4E9EF"/>
                </a:solidFill>
                <a:latin typeface="Arial" panose="020B0604020202020204" pitchFamily="34" charset="0"/>
                <a:cs typeface="Arial" panose="020B0604020202020204" pitchFamily="34" charset="0"/>
              </a:rPr>
              <a:t> </a:t>
            </a:r>
            <a:r>
              <a:rPr lang="en-US" sz="1100" b="0" i="0" dirty="0">
                <a:solidFill>
                  <a:srgbClr val="E4E9EF"/>
                </a:solidFill>
                <a:effectLst/>
                <a:latin typeface="Arial" panose="020B0604020202020204" pitchFamily="34" charset="0"/>
                <a:cs typeface="Arial" panose="020B0604020202020204" pitchFamily="34" charset="0"/>
              </a:rPr>
              <a:t>End-Point Motion Control and Inertially Referenced End-Point Motion Control.</a:t>
            </a:r>
            <a:r>
              <a:rPr lang="en-US" sz="1100" dirty="0">
                <a:solidFill>
                  <a:srgbClr val="E4E9EF"/>
                </a:solidFill>
                <a:latin typeface="Arial" panose="020B0604020202020204" pitchFamily="34" charset="0"/>
              </a:rPr>
              <a:t> </a:t>
            </a:r>
          </a:p>
        </p:txBody>
      </p:sp>
      <p:sp>
        <p:nvSpPr>
          <p:cNvPr id="8" name="TextBox 7">
            <a:extLst>
              <a:ext uri="{FF2B5EF4-FFF2-40B4-BE49-F238E27FC236}">
                <a16:creationId xmlns:a16="http://schemas.microsoft.com/office/drawing/2014/main" id="{56A7757D-E900-053B-BCEF-B4DD79D1F9F8}"/>
              </a:ext>
            </a:extLst>
          </p:cNvPr>
          <p:cNvSpPr txBox="1"/>
          <p:nvPr/>
        </p:nvSpPr>
        <p:spPr>
          <a:xfrm>
            <a:off x="520700" y="631982"/>
            <a:ext cx="5062042" cy="638636"/>
          </a:xfrm>
          <a:prstGeom prst="rect">
            <a:avLst/>
          </a:prstGeom>
          <a:noFill/>
        </p:spPr>
        <p:txBody>
          <a:bodyPr wrap="square">
            <a:spAutoFit/>
          </a:bodyPr>
          <a:lstStyle/>
          <a:p>
            <a:pPr marL="176530" indent="-164465">
              <a:lnSpc>
                <a:spcPct val="100000"/>
              </a:lnSpc>
              <a:spcBef>
                <a:spcPts val="275"/>
              </a:spcBef>
              <a:buClr>
                <a:srgbClr val="87C0D0"/>
              </a:buClr>
              <a:buAutoNum type="arabicPeriod"/>
              <a:tabLst>
                <a:tab pos="177165" algn="l"/>
              </a:tabLst>
            </a:pPr>
            <a:r>
              <a:rPr lang="en-US" sz="1100" dirty="0">
                <a:solidFill>
                  <a:srgbClr val="E4E9EF"/>
                </a:solidFill>
                <a:latin typeface="Arial" panose="020B0604020202020204" pitchFamily="34" charset="0"/>
              </a:rPr>
              <a:t>J</a:t>
            </a:r>
            <a:r>
              <a:rPr lang="en-US" sz="1100" b="0" i="0" dirty="0">
                <a:solidFill>
                  <a:srgbClr val="E4E9EF"/>
                </a:solidFill>
                <a:effectLst/>
                <a:latin typeface="Arial" panose="020B0604020202020204" pitchFamily="34" charset="0"/>
              </a:rPr>
              <a:t>oint angles of a manipulator are commanded to some desired </a:t>
            </a:r>
            <a:r>
              <a:rPr lang="en-US" sz="1100" i="0" dirty="0">
                <a:solidFill>
                  <a:srgbClr val="E4E9EF"/>
                </a:solidFill>
                <a:effectLst/>
                <a:latin typeface="Arial" panose="020B0604020202020204" pitchFamily="34" charset="0"/>
              </a:rPr>
              <a:t>angles</a:t>
            </a:r>
          </a:p>
          <a:p>
            <a:pPr marL="176530" indent="-164465">
              <a:lnSpc>
                <a:spcPct val="100000"/>
              </a:lnSpc>
              <a:spcBef>
                <a:spcPts val="275"/>
              </a:spcBef>
              <a:buClr>
                <a:srgbClr val="87C0D0"/>
              </a:buClr>
              <a:buAutoNum type="arabicPeriod"/>
              <a:tabLst>
                <a:tab pos="177165" algn="l"/>
              </a:tabLst>
            </a:pPr>
            <a:r>
              <a:rPr lang="en-US" sz="1100" dirty="0">
                <a:solidFill>
                  <a:srgbClr val="E4E9EF"/>
                </a:solidFill>
                <a:latin typeface="Arial" panose="020B0604020202020204" pitchFamily="34" charset="0"/>
              </a:rPr>
              <a:t>T</a:t>
            </a:r>
            <a:r>
              <a:rPr lang="en-US" sz="1100" b="0" i="0" dirty="0">
                <a:solidFill>
                  <a:srgbClr val="E4E9EF"/>
                </a:solidFill>
                <a:effectLst/>
                <a:latin typeface="Arial" panose="020B0604020202020204" pitchFamily="34" charset="0"/>
              </a:rPr>
              <a:t>he end-effector is commanded to move with respect to some fixed coordinated frame</a:t>
            </a:r>
            <a:endParaRPr lang="en-US" sz="1100" dirty="0">
              <a:solidFill>
                <a:srgbClr val="E4E9EF"/>
              </a:solidFill>
              <a:latin typeface="Arial"/>
              <a:cs typeface="Arial"/>
            </a:endParaRPr>
          </a:p>
        </p:txBody>
      </p:sp>
      <p:sp>
        <p:nvSpPr>
          <p:cNvPr id="14" name="object 7">
            <a:extLst>
              <a:ext uri="{FF2B5EF4-FFF2-40B4-BE49-F238E27FC236}">
                <a16:creationId xmlns:a16="http://schemas.microsoft.com/office/drawing/2014/main" id="{419E9A48-97A4-8665-6BB0-F17DD0D8E2BF}"/>
              </a:ext>
            </a:extLst>
          </p:cNvPr>
          <p:cNvSpPr txBox="1"/>
          <p:nvPr/>
        </p:nvSpPr>
        <p:spPr>
          <a:xfrm>
            <a:off x="5245100" y="3070225"/>
            <a:ext cx="343420" cy="104516"/>
          </a:xfrm>
          <a:prstGeom prst="rect">
            <a:avLst/>
          </a:prstGeom>
        </p:spPr>
        <p:txBody>
          <a:bodyPr vert="horz" wrap="square" lIns="0" tIns="12065" rIns="0" bIns="0" rtlCol="0">
            <a:spAutoFit/>
          </a:bodyPr>
          <a:lstStyle/>
          <a:p>
            <a:pPr marL="12700">
              <a:lnSpc>
                <a:spcPct val="100000"/>
              </a:lnSpc>
              <a:spcBef>
                <a:spcPts val="95"/>
              </a:spcBef>
            </a:pPr>
            <a:r>
              <a:rPr lang="en-US" sz="600" spc="-65" dirty="0">
                <a:solidFill>
                  <a:srgbClr val="EBEEF4"/>
                </a:solidFill>
                <a:latin typeface="Arial"/>
                <a:cs typeface="Arial"/>
              </a:rPr>
              <a:t>18 </a:t>
            </a:r>
            <a:r>
              <a:rPr sz="600" spc="-15" dirty="0">
                <a:solidFill>
                  <a:srgbClr val="EBEEF4"/>
                </a:solidFill>
                <a:latin typeface="Arial"/>
                <a:cs typeface="Arial"/>
              </a:rPr>
              <a:t> </a:t>
            </a:r>
            <a:r>
              <a:rPr sz="600" spc="400" dirty="0">
                <a:solidFill>
                  <a:srgbClr val="87C0D0"/>
                </a:solidFill>
                <a:latin typeface="Times New Roman"/>
                <a:cs typeface="Times New Roman"/>
              </a:rPr>
              <a:t>ʢ</a:t>
            </a:r>
            <a:r>
              <a:rPr sz="600" dirty="0">
                <a:solidFill>
                  <a:srgbClr val="87C0D0"/>
                </a:solidFill>
                <a:latin typeface="Times New Roman"/>
                <a:cs typeface="Times New Roman"/>
              </a:rPr>
              <a:t> </a:t>
            </a:r>
            <a:r>
              <a:rPr lang="en-US" sz="600" spc="-25" dirty="0">
                <a:solidFill>
                  <a:srgbClr val="EBEEF4"/>
                </a:solidFill>
                <a:latin typeface="Arial"/>
                <a:cs typeface="Arial"/>
              </a:rPr>
              <a:t>34</a:t>
            </a:r>
            <a:endParaRPr sz="600" dirty="0">
              <a:latin typeface="Arial"/>
              <a:cs typeface="Arial"/>
            </a:endParaRPr>
          </a:p>
        </p:txBody>
      </p:sp>
    </p:spTree>
    <p:extLst>
      <p:ext uri="{BB962C8B-B14F-4D97-AF65-F5344CB8AC3E}">
        <p14:creationId xmlns:p14="http://schemas.microsoft.com/office/powerpoint/2010/main" val="4222575837"/>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296" y="53976"/>
            <a:ext cx="4957204" cy="196849"/>
          </a:xfrm>
          <a:prstGeom prst="rect">
            <a:avLst/>
          </a:prstGeom>
        </p:spPr>
        <p:txBody>
          <a:bodyPr vert="horz" wrap="square" lIns="0" tIns="12065" rIns="0" bIns="0" rtlCol="0">
            <a:spAutoFit/>
          </a:bodyPr>
          <a:lstStyle/>
          <a:p>
            <a:pPr marL="12700">
              <a:lnSpc>
                <a:spcPct val="100000"/>
              </a:lnSpc>
              <a:spcBef>
                <a:spcPts val="95"/>
              </a:spcBef>
            </a:pPr>
            <a:r>
              <a:rPr lang="en-US" i="0" dirty="0">
                <a:effectLst/>
                <a:latin typeface="+mj-lt"/>
              </a:rPr>
              <a:t>CONTROL MODES FOR SPACE MANIPULATOR SYSTEMS</a:t>
            </a:r>
            <a:endParaRPr spc="40" dirty="0">
              <a:latin typeface="+mj-lt"/>
            </a:endParaRPr>
          </a:p>
        </p:txBody>
      </p:sp>
      <p:graphicFrame>
        <p:nvGraphicFramePr>
          <p:cNvPr id="4" name="Table 5">
            <a:extLst>
              <a:ext uri="{FF2B5EF4-FFF2-40B4-BE49-F238E27FC236}">
                <a16:creationId xmlns:a16="http://schemas.microsoft.com/office/drawing/2014/main" id="{FFA44B1B-407D-DE78-A406-6EA07F2BC58F}"/>
              </a:ext>
            </a:extLst>
          </p:cNvPr>
          <p:cNvGraphicFramePr>
            <a:graphicFrameLocks noGrp="1"/>
          </p:cNvGraphicFramePr>
          <p:nvPr>
            <p:extLst>
              <p:ext uri="{D42A27DB-BD31-4B8C-83A1-F6EECF244321}">
                <p14:modId xmlns:p14="http://schemas.microsoft.com/office/powerpoint/2010/main" val="3722048432"/>
              </p:ext>
            </p:extLst>
          </p:nvPr>
        </p:nvGraphicFramePr>
        <p:xfrm>
          <a:off x="368300" y="551082"/>
          <a:ext cx="5169384" cy="2240599"/>
        </p:xfrm>
        <a:graphic>
          <a:graphicData uri="http://schemas.openxmlformats.org/drawingml/2006/table">
            <a:tbl>
              <a:tblPr firstRow="1" bandRow="1">
                <a:tableStyleId>{5FD0F851-EC5A-4D38-B0AD-8093EC10F338}</a:tableStyleId>
              </a:tblPr>
              <a:tblGrid>
                <a:gridCol w="2494307">
                  <a:extLst>
                    <a:ext uri="{9D8B030D-6E8A-4147-A177-3AD203B41FA5}">
                      <a16:colId xmlns:a16="http://schemas.microsoft.com/office/drawing/2014/main" val="1845065694"/>
                    </a:ext>
                  </a:extLst>
                </a:gridCol>
                <a:gridCol w="2675077">
                  <a:extLst>
                    <a:ext uri="{9D8B030D-6E8A-4147-A177-3AD203B41FA5}">
                      <a16:colId xmlns:a16="http://schemas.microsoft.com/office/drawing/2014/main" val="3723903843"/>
                    </a:ext>
                  </a:extLst>
                </a:gridCol>
              </a:tblGrid>
              <a:tr h="441103">
                <a:tc>
                  <a:txBody>
                    <a:bodyPr/>
                    <a:lstStyle/>
                    <a:p>
                      <a:r>
                        <a:rPr lang="en-US" sz="900" b="1" i="0" dirty="0">
                          <a:solidFill>
                            <a:srgbClr val="E4E9EF"/>
                          </a:solidFill>
                          <a:effectLst/>
                          <a:latin typeface="Arial" panose="020B0604020202020204" pitchFamily="34" charset="0"/>
                          <a:ea typeface="+mn-ea"/>
                          <a:cs typeface="Arial" panose="020B0604020202020204" pitchFamily="34" charset="0"/>
                        </a:rPr>
                        <a:t>Spacecraft-Referenced End-Point Motion Control</a:t>
                      </a:r>
                      <a:endParaRPr lang="en-US" sz="900" b="1" i="0" dirty="0">
                        <a:solidFill>
                          <a:srgbClr val="E4E9EF"/>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D576A"/>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900" b="1" i="0" dirty="0">
                          <a:solidFill>
                            <a:srgbClr val="E4E9EF"/>
                          </a:solidFill>
                          <a:effectLst/>
                          <a:latin typeface="Arial" panose="020B0604020202020204" pitchFamily="34" charset="0"/>
                          <a:ea typeface="+mn-ea"/>
                          <a:cs typeface="Arial" panose="020B0604020202020204" pitchFamily="34" charset="0"/>
                        </a:rPr>
                        <a:t>Inertially-Referenced End-Point Motion Control</a:t>
                      </a:r>
                      <a:endParaRPr lang="en-US" sz="900" b="1" dirty="0">
                        <a:solidFill>
                          <a:srgbClr val="E4E9EF"/>
                        </a:solidFill>
                        <a:latin typeface="Arial" panose="020B0604020202020204" pitchFamily="34" charset="0"/>
                        <a:cs typeface="Arial" panose="020B0604020202020204" pitchFamily="34" charset="0"/>
                      </a:endParaRPr>
                    </a:p>
                    <a:p>
                      <a:endParaRPr lang="en-US" sz="900" dirty="0">
                        <a:solidFill>
                          <a:srgbClr val="E4E9EF"/>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D576A"/>
                    </a:solidFill>
                  </a:tcPr>
                </a:tc>
                <a:extLst>
                  <a:ext uri="{0D108BD9-81ED-4DB2-BD59-A6C34878D82A}">
                    <a16:rowId xmlns:a16="http://schemas.microsoft.com/office/drawing/2014/main" val="949590165"/>
                  </a:ext>
                </a:extLst>
              </a:tr>
              <a:tr h="1737679">
                <a:tc>
                  <a:txBody>
                    <a:bodyPr/>
                    <a:lstStyle/>
                    <a:p>
                      <a:pPr>
                        <a:spcAft>
                          <a:spcPts val="100"/>
                        </a:spcAft>
                      </a:pPr>
                      <a:r>
                        <a:rPr lang="en-US" sz="1000" b="0" i="1" dirty="0">
                          <a:solidFill>
                            <a:srgbClr val="E4E9EF"/>
                          </a:solidFill>
                          <a:effectLst/>
                          <a:latin typeface="Arial" panose="020B0604020202020204" pitchFamily="34" charset="0"/>
                          <a:ea typeface="+mn-ea"/>
                          <a:cs typeface="Arial" panose="020B0604020202020204" pitchFamily="34" charset="0"/>
                        </a:rPr>
                        <a:t>The mode of control where the manipulator end-point is commanded to move to a location fixed to its own spacecraft. </a:t>
                      </a:r>
                    </a:p>
                    <a:p>
                      <a:pPr>
                        <a:spcAft>
                          <a:spcPts val="100"/>
                        </a:spcAft>
                      </a:pPr>
                      <a:endParaRPr lang="en-US" sz="1000" b="0" i="1" dirty="0">
                        <a:solidFill>
                          <a:srgbClr val="E4E9EF"/>
                        </a:solidFill>
                        <a:effectLst/>
                        <a:latin typeface="Arial" panose="020B0604020202020204" pitchFamily="34" charset="0"/>
                        <a:ea typeface="+mn-ea"/>
                        <a:cs typeface="Arial" panose="020B0604020202020204" pitchFamily="34" charset="0"/>
                      </a:endParaRPr>
                    </a:p>
                    <a:p>
                      <a:pPr>
                        <a:spcAft>
                          <a:spcPts val="100"/>
                        </a:spcAft>
                      </a:pPr>
                      <a:r>
                        <a:rPr lang="en-US" sz="1000" b="0" i="1" dirty="0">
                          <a:solidFill>
                            <a:srgbClr val="E4E9EF"/>
                          </a:solidFill>
                          <a:effectLst/>
                          <a:latin typeface="Arial" panose="020B0604020202020204" pitchFamily="34" charset="0"/>
                          <a:ea typeface="+mn-ea"/>
                          <a:cs typeface="Arial" panose="020B0604020202020204" pitchFamily="34" charset="0"/>
                        </a:rPr>
                        <a:t>For example, in the figure (A), the task is to move the end-effector to close to the screw which is fixed with respect to the spacecraft.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A4252"/>
                    </a:solidFill>
                  </a:tcPr>
                </a:tc>
                <a:tc>
                  <a:txBody>
                    <a:bodyPr/>
                    <a:lstStyle/>
                    <a:p>
                      <a:r>
                        <a:rPr lang="en-US" sz="1000" b="0" i="1" dirty="0">
                          <a:solidFill>
                            <a:srgbClr val="E4E9EF"/>
                          </a:solidFill>
                          <a:effectLst/>
                          <a:latin typeface="Arial" panose="020B0604020202020204" pitchFamily="34" charset="0"/>
                          <a:ea typeface="+mn-ea"/>
                          <a:cs typeface="Arial" panose="020B0604020202020204" pitchFamily="34" charset="0"/>
                        </a:rPr>
                        <a:t>Inertially-Referenced End-Point Motion Control, is the mode where the manipulator end-point is commanded to</a:t>
                      </a:r>
                      <a:br>
                        <a:rPr lang="en-US" sz="1000" i="1" dirty="0">
                          <a:solidFill>
                            <a:srgbClr val="E4E9EF"/>
                          </a:solidFill>
                          <a:latin typeface="Arial" panose="020B0604020202020204" pitchFamily="34" charset="0"/>
                          <a:cs typeface="Arial" panose="020B0604020202020204" pitchFamily="34" charset="0"/>
                        </a:rPr>
                      </a:br>
                      <a:r>
                        <a:rPr lang="en-US" sz="1000" b="0" i="1" dirty="0">
                          <a:solidFill>
                            <a:srgbClr val="E4E9EF"/>
                          </a:solidFill>
                          <a:effectLst/>
                          <a:latin typeface="Arial" panose="020B0604020202020204" pitchFamily="34" charset="0"/>
                          <a:ea typeface="+mn-ea"/>
                          <a:cs typeface="Arial" panose="020B0604020202020204" pitchFamily="34" charset="0"/>
                        </a:rPr>
                        <a:t>move with respect to inertial space.</a:t>
                      </a:r>
                    </a:p>
                    <a:p>
                      <a:endParaRPr lang="en-US" sz="1000" b="0" i="1" dirty="0">
                        <a:solidFill>
                          <a:srgbClr val="E4E9EF"/>
                        </a:solidFill>
                        <a:effectLst/>
                        <a:latin typeface="Arial" panose="020B0604020202020204" pitchFamily="34" charset="0"/>
                        <a:ea typeface="+mn-ea"/>
                        <a:cs typeface="Arial" panose="020B0604020202020204" pitchFamily="34" charset="0"/>
                      </a:endParaRPr>
                    </a:p>
                    <a:p>
                      <a:r>
                        <a:rPr lang="en-US" sz="1000" b="0" i="1" dirty="0">
                          <a:solidFill>
                            <a:srgbClr val="E4E9EF"/>
                          </a:solidFill>
                          <a:effectLst/>
                          <a:latin typeface="Arial" panose="020B0604020202020204" pitchFamily="34" charset="0"/>
                          <a:ea typeface="+mn-ea"/>
                          <a:cs typeface="Arial" panose="020B0604020202020204" pitchFamily="34" charset="0"/>
                        </a:rPr>
                        <a:t>For example, in the figure (B), a desired trajectory is fixed in inertial space, and the controllers receives feedback from instrumentation fixed on the</a:t>
                      </a:r>
                      <a:br>
                        <a:rPr lang="en-US" sz="1000" i="1" dirty="0">
                          <a:solidFill>
                            <a:srgbClr val="E4E9EF"/>
                          </a:solidFill>
                          <a:latin typeface="Arial" panose="020B0604020202020204" pitchFamily="34" charset="0"/>
                          <a:cs typeface="Arial" panose="020B0604020202020204" pitchFamily="34" charset="0"/>
                        </a:rPr>
                      </a:br>
                      <a:r>
                        <a:rPr lang="en-US" sz="1000" b="0" i="1" dirty="0">
                          <a:solidFill>
                            <a:srgbClr val="E4E9EF"/>
                          </a:solidFill>
                          <a:effectLst/>
                          <a:latin typeface="Arial" panose="020B0604020202020204" pitchFamily="34" charset="0"/>
                          <a:ea typeface="+mn-ea"/>
                          <a:cs typeface="Arial" panose="020B0604020202020204" pitchFamily="34" charset="0"/>
                        </a:rPr>
                        <a:t>spacecraft(an inertially-fixed camera)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A4252"/>
                    </a:solidFill>
                  </a:tcPr>
                </a:tc>
                <a:extLst>
                  <a:ext uri="{0D108BD9-81ED-4DB2-BD59-A6C34878D82A}">
                    <a16:rowId xmlns:a16="http://schemas.microsoft.com/office/drawing/2014/main" val="671848494"/>
                  </a:ext>
                </a:extLst>
              </a:tr>
            </a:tbl>
          </a:graphicData>
        </a:graphic>
      </p:graphicFrame>
      <p:sp>
        <p:nvSpPr>
          <p:cNvPr id="14" name="object 7">
            <a:extLst>
              <a:ext uri="{FF2B5EF4-FFF2-40B4-BE49-F238E27FC236}">
                <a16:creationId xmlns:a16="http://schemas.microsoft.com/office/drawing/2014/main" id="{5A55DD3E-D5D0-14B5-C63E-51917B7C4B3D}"/>
              </a:ext>
            </a:extLst>
          </p:cNvPr>
          <p:cNvSpPr txBox="1"/>
          <p:nvPr/>
        </p:nvSpPr>
        <p:spPr>
          <a:xfrm>
            <a:off x="5245100" y="3070225"/>
            <a:ext cx="343420" cy="104516"/>
          </a:xfrm>
          <a:prstGeom prst="rect">
            <a:avLst/>
          </a:prstGeom>
        </p:spPr>
        <p:txBody>
          <a:bodyPr vert="horz" wrap="square" lIns="0" tIns="12065" rIns="0" bIns="0" rtlCol="0">
            <a:spAutoFit/>
          </a:bodyPr>
          <a:lstStyle/>
          <a:p>
            <a:pPr marL="12700">
              <a:lnSpc>
                <a:spcPct val="100000"/>
              </a:lnSpc>
              <a:spcBef>
                <a:spcPts val="95"/>
              </a:spcBef>
            </a:pPr>
            <a:r>
              <a:rPr lang="en-US" sz="600" spc="-65" dirty="0">
                <a:solidFill>
                  <a:srgbClr val="EBEEF4"/>
                </a:solidFill>
                <a:latin typeface="Arial"/>
                <a:cs typeface="Arial"/>
              </a:rPr>
              <a:t>19 </a:t>
            </a:r>
            <a:r>
              <a:rPr sz="600" spc="-15" dirty="0">
                <a:solidFill>
                  <a:srgbClr val="EBEEF4"/>
                </a:solidFill>
                <a:latin typeface="Arial"/>
                <a:cs typeface="Arial"/>
              </a:rPr>
              <a:t> </a:t>
            </a:r>
            <a:r>
              <a:rPr sz="600" spc="400" dirty="0">
                <a:solidFill>
                  <a:srgbClr val="87C0D0"/>
                </a:solidFill>
                <a:latin typeface="Times New Roman"/>
                <a:cs typeface="Times New Roman"/>
              </a:rPr>
              <a:t>ʢ</a:t>
            </a:r>
            <a:r>
              <a:rPr sz="600" dirty="0">
                <a:solidFill>
                  <a:srgbClr val="87C0D0"/>
                </a:solidFill>
                <a:latin typeface="Times New Roman"/>
                <a:cs typeface="Times New Roman"/>
              </a:rPr>
              <a:t> </a:t>
            </a:r>
            <a:r>
              <a:rPr lang="en-US" sz="600" spc="-25" dirty="0">
                <a:solidFill>
                  <a:srgbClr val="EBEEF4"/>
                </a:solidFill>
                <a:latin typeface="Arial"/>
                <a:cs typeface="Arial"/>
              </a:rPr>
              <a:t>34</a:t>
            </a:r>
            <a:endParaRPr sz="600" dirty="0">
              <a:latin typeface="Arial"/>
              <a:cs typeface="Arial"/>
            </a:endParaRPr>
          </a:p>
        </p:txBody>
      </p:sp>
    </p:spTree>
    <p:extLst>
      <p:ext uri="{BB962C8B-B14F-4D97-AF65-F5344CB8AC3E}">
        <p14:creationId xmlns:p14="http://schemas.microsoft.com/office/powerpoint/2010/main" val="3042762678"/>
      </p:ext>
    </p:extLst>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B58051F-269A-37D8-8992-7910401E184C}"/>
              </a:ext>
            </a:extLst>
          </p:cNvPr>
          <p:cNvSpPr txBox="1"/>
          <p:nvPr/>
        </p:nvSpPr>
        <p:spPr>
          <a:xfrm>
            <a:off x="249562" y="2079625"/>
            <a:ext cx="2514600" cy="707886"/>
          </a:xfrm>
          <a:prstGeom prst="rect">
            <a:avLst/>
          </a:prstGeom>
          <a:noFill/>
        </p:spPr>
        <p:txBody>
          <a:bodyPr wrap="square">
            <a:spAutoFit/>
          </a:bodyPr>
          <a:lstStyle/>
          <a:p>
            <a:pPr algn="ctr"/>
            <a:r>
              <a:rPr lang="en-US" sz="1100" b="1" i="0" dirty="0">
                <a:solidFill>
                  <a:srgbClr val="E4E9EF"/>
                </a:solidFill>
                <a:effectLst/>
                <a:latin typeface="Arial" panose="020B0604020202020204" pitchFamily="34" charset="0"/>
                <a:ea typeface="+mn-ea"/>
                <a:cs typeface="Arial" panose="020B0604020202020204" pitchFamily="34" charset="0"/>
              </a:rPr>
              <a:t>Figure (A)</a:t>
            </a:r>
          </a:p>
          <a:p>
            <a:pPr algn="ctr"/>
            <a:endParaRPr lang="en-US" sz="1100" b="1" i="0" dirty="0">
              <a:solidFill>
                <a:srgbClr val="E4E9EF"/>
              </a:solidFill>
              <a:effectLst/>
              <a:latin typeface="Arial" panose="020B0604020202020204" pitchFamily="34" charset="0"/>
              <a:ea typeface="+mn-ea"/>
              <a:cs typeface="Arial" panose="020B0604020202020204" pitchFamily="34" charset="0"/>
            </a:endParaRPr>
          </a:p>
          <a:p>
            <a:pPr algn="ctr"/>
            <a:r>
              <a:rPr lang="en-US" sz="900" b="1" i="0" dirty="0">
                <a:solidFill>
                  <a:srgbClr val="E4E9EF"/>
                </a:solidFill>
                <a:effectLst/>
                <a:latin typeface="Arial" panose="020B0604020202020204" pitchFamily="34" charset="0"/>
                <a:ea typeface="+mn-ea"/>
                <a:cs typeface="Arial" panose="020B0604020202020204" pitchFamily="34" charset="0"/>
              </a:rPr>
              <a:t>Spacecraft-Referenced End-Point Motion Control</a:t>
            </a:r>
            <a:endParaRPr lang="en-US" sz="900" b="1" i="0" dirty="0">
              <a:solidFill>
                <a:srgbClr val="E4E9EF"/>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3DBA6BB6-9C89-5E4A-AC06-9633372CCA62}"/>
              </a:ext>
            </a:extLst>
          </p:cNvPr>
          <p:cNvSpPr txBox="1"/>
          <p:nvPr/>
        </p:nvSpPr>
        <p:spPr>
          <a:xfrm>
            <a:off x="3078372" y="2079625"/>
            <a:ext cx="2514600" cy="707886"/>
          </a:xfrm>
          <a:prstGeom prst="rect">
            <a:avLst/>
          </a:prstGeom>
          <a:noFill/>
        </p:spPr>
        <p:txBody>
          <a:bodyPr wrap="square">
            <a:spAutoFit/>
          </a:bodyPr>
          <a:lstStyle/>
          <a:p>
            <a:pPr algn="ctr"/>
            <a:r>
              <a:rPr lang="en-US" sz="1100" b="1" i="0" dirty="0">
                <a:solidFill>
                  <a:srgbClr val="E4E9EF"/>
                </a:solidFill>
                <a:effectLst/>
                <a:latin typeface="Arial" panose="020B0604020202020204" pitchFamily="34" charset="0"/>
                <a:ea typeface="+mn-ea"/>
                <a:cs typeface="Arial" panose="020B0604020202020204" pitchFamily="34" charset="0"/>
              </a:rPr>
              <a:t>Figure (B)</a:t>
            </a:r>
          </a:p>
          <a:p>
            <a:pPr algn="ctr"/>
            <a:endParaRPr lang="en-US" sz="1100" b="1" i="0" dirty="0">
              <a:solidFill>
                <a:srgbClr val="E4E9EF"/>
              </a:solidFill>
              <a:effectLst/>
              <a:latin typeface="Arial" panose="020B0604020202020204" pitchFamily="34" charset="0"/>
              <a:ea typeface="+mn-ea"/>
              <a:cs typeface="Arial" panose="020B0604020202020204" pitchFamily="34" charset="0"/>
            </a:endParaRPr>
          </a:p>
          <a:p>
            <a:pPr algn="ctr"/>
            <a:r>
              <a:rPr lang="en-US" sz="900" b="1" dirty="0">
                <a:solidFill>
                  <a:srgbClr val="E4E9EF"/>
                </a:solidFill>
                <a:latin typeface="Arial" panose="020B0604020202020204" pitchFamily="34" charset="0"/>
                <a:ea typeface="+mn-ea"/>
                <a:cs typeface="Arial" panose="020B0604020202020204" pitchFamily="34" charset="0"/>
              </a:rPr>
              <a:t>Inertially</a:t>
            </a:r>
            <a:r>
              <a:rPr lang="en-US" sz="900" b="1" i="0" dirty="0">
                <a:solidFill>
                  <a:srgbClr val="E4E9EF"/>
                </a:solidFill>
                <a:effectLst/>
                <a:latin typeface="Arial" panose="020B0604020202020204" pitchFamily="34" charset="0"/>
                <a:ea typeface="+mn-ea"/>
                <a:cs typeface="Arial" panose="020B0604020202020204" pitchFamily="34" charset="0"/>
              </a:rPr>
              <a:t>-Referenced End-Point Motion Control</a:t>
            </a:r>
            <a:endParaRPr lang="en-US" sz="900" b="1" i="0" dirty="0">
              <a:solidFill>
                <a:srgbClr val="E4E9EF"/>
              </a:solidFill>
              <a:latin typeface="Arial" panose="020B0604020202020204" pitchFamily="34" charset="0"/>
              <a:cs typeface="Arial" panose="020B0604020202020204" pitchFamily="34" charset="0"/>
            </a:endParaRPr>
          </a:p>
        </p:txBody>
      </p:sp>
      <p:sp>
        <p:nvSpPr>
          <p:cNvPr id="13" name="object 7">
            <a:extLst>
              <a:ext uri="{FF2B5EF4-FFF2-40B4-BE49-F238E27FC236}">
                <a16:creationId xmlns:a16="http://schemas.microsoft.com/office/drawing/2014/main" id="{34FDD098-FD33-0FCC-E000-C63E6FD5439C}"/>
              </a:ext>
            </a:extLst>
          </p:cNvPr>
          <p:cNvSpPr txBox="1"/>
          <p:nvPr/>
        </p:nvSpPr>
        <p:spPr>
          <a:xfrm>
            <a:off x="5245100" y="3070225"/>
            <a:ext cx="343420" cy="104516"/>
          </a:xfrm>
          <a:prstGeom prst="rect">
            <a:avLst/>
          </a:prstGeom>
        </p:spPr>
        <p:txBody>
          <a:bodyPr vert="horz" wrap="square" lIns="0" tIns="12065" rIns="0" bIns="0" rtlCol="0">
            <a:spAutoFit/>
          </a:bodyPr>
          <a:lstStyle/>
          <a:p>
            <a:pPr marL="12700">
              <a:lnSpc>
                <a:spcPct val="100000"/>
              </a:lnSpc>
              <a:spcBef>
                <a:spcPts val="95"/>
              </a:spcBef>
            </a:pPr>
            <a:r>
              <a:rPr lang="en-US" sz="600" spc="-65" dirty="0">
                <a:solidFill>
                  <a:srgbClr val="EBEEF4"/>
                </a:solidFill>
                <a:latin typeface="Arial"/>
                <a:cs typeface="Arial"/>
              </a:rPr>
              <a:t>20 </a:t>
            </a:r>
            <a:r>
              <a:rPr sz="600" spc="-15" dirty="0">
                <a:solidFill>
                  <a:srgbClr val="EBEEF4"/>
                </a:solidFill>
                <a:latin typeface="Arial"/>
                <a:cs typeface="Arial"/>
              </a:rPr>
              <a:t> </a:t>
            </a:r>
            <a:r>
              <a:rPr sz="600" spc="400" dirty="0">
                <a:solidFill>
                  <a:srgbClr val="87C0D0"/>
                </a:solidFill>
                <a:latin typeface="Times New Roman"/>
                <a:cs typeface="Times New Roman"/>
              </a:rPr>
              <a:t>ʢ</a:t>
            </a:r>
            <a:r>
              <a:rPr sz="600" dirty="0">
                <a:solidFill>
                  <a:srgbClr val="87C0D0"/>
                </a:solidFill>
                <a:latin typeface="Times New Roman"/>
                <a:cs typeface="Times New Roman"/>
              </a:rPr>
              <a:t> </a:t>
            </a:r>
            <a:r>
              <a:rPr lang="en-US" sz="600" spc="-25" dirty="0">
                <a:solidFill>
                  <a:srgbClr val="EBEEF4"/>
                </a:solidFill>
                <a:latin typeface="Arial"/>
                <a:cs typeface="Arial"/>
              </a:rPr>
              <a:t>34</a:t>
            </a:r>
            <a:endParaRPr sz="600" dirty="0">
              <a:latin typeface="Arial"/>
              <a:cs typeface="Arial"/>
            </a:endParaRPr>
          </a:p>
        </p:txBody>
      </p:sp>
      <p:pic>
        <p:nvPicPr>
          <p:cNvPr id="15" name="Picture 14">
            <a:extLst>
              <a:ext uri="{FF2B5EF4-FFF2-40B4-BE49-F238E27FC236}">
                <a16:creationId xmlns:a16="http://schemas.microsoft.com/office/drawing/2014/main" id="{51181B7F-F9CD-BBB9-2099-E235ECA741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306" y="457339"/>
            <a:ext cx="2501900" cy="1842445"/>
          </a:xfrm>
          <a:prstGeom prst="rect">
            <a:avLst/>
          </a:prstGeom>
        </p:spPr>
      </p:pic>
      <p:pic>
        <p:nvPicPr>
          <p:cNvPr id="17" name="Picture 16" descr="Diagram&#10;&#10;Description automatically generated">
            <a:extLst>
              <a:ext uri="{FF2B5EF4-FFF2-40B4-BE49-F238E27FC236}">
                <a16:creationId xmlns:a16="http://schemas.microsoft.com/office/drawing/2014/main" id="{F7D145DF-CE86-39B4-C590-C39E54066B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900558">
            <a:off x="2925211" y="379000"/>
            <a:ext cx="2654875" cy="1804964"/>
          </a:xfrm>
          <a:prstGeom prst="rect">
            <a:avLst/>
          </a:prstGeom>
        </p:spPr>
      </p:pic>
    </p:spTree>
    <p:extLst>
      <p:ext uri="{BB962C8B-B14F-4D97-AF65-F5344CB8AC3E}">
        <p14:creationId xmlns:p14="http://schemas.microsoft.com/office/powerpoint/2010/main" val="87516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Table</a:t>
            </a:r>
            <a:r>
              <a:rPr spc="170" dirty="0"/>
              <a:t> </a:t>
            </a:r>
            <a:r>
              <a:rPr dirty="0"/>
              <a:t>of</a:t>
            </a:r>
            <a:r>
              <a:rPr spc="175" dirty="0"/>
              <a:t> </a:t>
            </a:r>
            <a:r>
              <a:rPr spc="-10" dirty="0"/>
              <a:t>contents</a:t>
            </a:r>
          </a:p>
        </p:txBody>
      </p:sp>
      <p:sp>
        <p:nvSpPr>
          <p:cNvPr id="5" name="object 5"/>
          <p:cNvSpPr txBox="1"/>
          <p:nvPr/>
        </p:nvSpPr>
        <p:spPr>
          <a:xfrm>
            <a:off x="5245100" y="3041525"/>
            <a:ext cx="331470" cy="104516"/>
          </a:xfrm>
          <a:prstGeom prst="rect">
            <a:avLst/>
          </a:prstGeom>
        </p:spPr>
        <p:txBody>
          <a:bodyPr vert="horz" wrap="square" lIns="0" tIns="12065" rIns="0" bIns="0" rtlCol="0">
            <a:spAutoFit/>
          </a:bodyPr>
          <a:lstStyle/>
          <a:p>
            <a:pPr marL="12700">
              <a:lnSpc>
                <a:spcPct val="100000"/>
              </a:lnSpc>
              <a:spcBef>
                <a:spcPts val="95"/>
              </a:spcBef>
            </a:pPr>
            <a:r>
              <a:rPr sz="600" spc="-65" dirty="0">
                <a:solidFill>
                  <a:srgbClr val="EBEEF4"/>
                </a:solidFill>
                <a:latin typeface="Arial"/>
                <a:cs typeface="Arial"/>
              </a:rPr>
              <a:t>1</a:t>
            </a:r>
            <a:r>
              <a:rPr sz="600" spc="-15" dirty="0">
                <a:solidFill>
                  <a:srgbClr val="EBEEF4"/>
                </a:solidFill>
                <a:latin typeface="Arial"/>
                <a:cs typeface="Arial"/>
              </a:rPr>
              <a:t> </a:t>
            </a:r>
            <a:r>
              <a:rPr sz="600" spc="400" dirty="0">
                <a:solidFill>
                  <a:srgbClr val="87C0D0"/>
                </a:solidFill>
                <a:latin typeface="Times New Roman"/>
                <a:cs typeface="Times New Roman"/>
              </a:rPr>
              <a:t>ʢ</a:t>
            </a:r>
            <a:r>
              <a:rPr sz="600" dirty="0">
                <a:solidFill>
                  <a:srgbClr val="87C0D0"/>
                </a:solidFill>
                <a:latin typeface="Times New Roman"/>
                <a:cs typeface="Times New Roman"/>
              </a:rPr>
              <a:t> </a:t>
            </a:r>
            <a:r>
              <a:rPr lang="en-US" sz="600" spc="-25" dirty="0">
                <a:solidFill>
                  <a:srgbClr val="EBEEF4"/>
                </a:solidFill>
                <a:latin typeface="Arial"/>
                <a:cs typeface="Arial"/>
              </a:rPr>
              <a:t>34</a:t>
            </a:r>
            <a:endParaRPr sz="600" dirty="0">
              <a:latin typeface="Arial"/>
              <a:cs typeface="Arial"/>
            </a:endParaRPr>
          </a:p>
        </p:txBody>
      </p:sp>
      <p:sp>
        <p:nvSpPr>
          <p:cNvPr id="14" name="TextBox 13">
            <a:extLst>
              <a:ext uri="{FF2B5EF4-FFF2-40B4-BE49-F238E27FC236}">
                <a16:creationId xmlns:a16="http://schemas.microsoft.com/office/drawing/2014/main" id="{BBA28C14-1355-E515-BA60-68DF1D5CB8F6}"/>
              </a:ext>
            </a:extLst>
          </p:cNvPr>
          <p:cNvSpPr txBox="1"/>
          <p:nvPr/>
        </p:nvSpPr>
        <p:spPr>
          <a:xfrm rot="5400000">
            <a:off x="3859598" y="645727"/>
            <a:ext cx="152402" cy="276999"/>
          </a:xfrm>
          <a:prstGeom prst="rect">
            <a:avLst/>
          </a:prstGeom>
          <a:noFill/>
        </p:spPr>
        <p:txBody>
          <a:bodyPr wrap="square">
            <a:spAutoFit/>
          </a:bodyPr>
          <a:lstStyle/>
          <a:p>
            <a:pPr marL="12700">
              <a:spcBef>
                <a:spcPts val="90"/>
              </a:spcBef>
            </a:pPr>
            <a:endParaRPr lang="en-US" sz="1200" spc="-50" dirty="0">
              <a:solidFill>
                <a:schemeClr val="bg1">
                  <a:lumMod val="65000"/>
                </a:schemeClr>
              </a:solidFill>
              <a:latin typeface="Arial"/>
              <a:cs typeface="Arial"/>
            </a:endParaRPr>
          </a:p>
        </p:txBody>
      </p:sp>
      <p:sp>
        <p:nvSpPr>
          <p:cNvPr id="23" name="TextBox 22">
            <a:extLst>
              <a:ext uri="{FF2B5EF4-FFF2-40B4-BE49-F238E27FC236}">
                <a16:creationId xmlns:a16="http://schemas.microsoft.com/office/drawing/2014/main" id="{71EE5BC4-4E41-4B62-4BDA-FD6AC90306D6}"/>
              </a:ext>
            </a:extLst>
          </p:cNvPr>
          <p:cNvSpPr txBox="1"/>
          <p:nvPr/>
        </p:nvSpPr>
        <p:spPr>
          <a:xfrm>
            <a:off x="139700" y="558527"/>
            <a:ext cx="3276600" cy="1978298"/>
          </a:xfrm>
          <a:prstGeom prst="rect">
            <a:avLst/>
          </a:prstGeom>
          <a:noFill/>
        </p:spPr>
        <p:txBody>
          <a:bodyPr wrap="square">
            <a:spAutoFit/>
          </a:bodyPr>
          <a:lstStyle/>
          <a:p>
            <a:pPr marL="279400" marR="17780" indent="-228600">
              <a:lnSpc>
                <a:spcPct val="102699"/>
              </a:lnSpc>
              <a:spcBef>
                <a:spcPts val="55"/>
              </a:spcBef>
              <a:spcAft>
                <a:spcPts val="600"/>
              </a:spcAft>
              <a:buFont typeface="+mj-lt"/>
              <a:buAutoNum type="arabicPeriod"/>
            </a:pPr>
            <a:r>
              <a:rPr lang="en-US" sz="1000" b="0" i="0" dirty="0">
                <a:solidFill>
                  <a:srgbClr val="C0D0DF"/>
                </a:solidFill>
                <a:effectLst/>
                <a:latin typeface="Arial" panose="020B0604020202020204" pitchFamily="34" charset="0"/>
                <a:cs typeface="Arial" panose="020B0604020202020204" pitchFamily="34" charset="0"/>
              </a:rPr>
              <a:t>Introduction</a:t>
            </a:r>
          </a:p>
          <a:p>
            <a:pPr marL="279400" marR="17780" indent="-228600">
              <a:lnSpc>
                <a:spcPct val="102699"/>
              </a:lnSpc>
              <a:spcBef>
                <a:spcPts val="55"/>
              </a:spcBef>
              <a:spcAft>
                <a:spcPts val="600"/>
              </a:spcAft>
              <a:buFont typeface="+mj-lt"/>
              <a:buAutoNum type="arabicPeriod"/>
            </a:pPr>
            <a:r>
              <a:rPr lang="en-US" sz="1000" b="0" i="0" dirty="0">
                <a:solidFill>
                  <a:srgbClr val="C0D0DF"/>
                </a:solidFill>
                <a:effectLst/>
                <a:latin typeface="Arial" panose="020B0604020202020204" pitchFamily="34" charset="0"/>
                <a:cs typeface="Arial" panose="020B0604020202020204" pitchFamily="34" charset="0"/>
              </a:rPr>
              <a:t>System kinematics</a:t>
            </a:r>
          </a:p>
          <a:p>
            <a:pPr marL="279400" marR="17780" indent="-228600">
              <a:lnSpc>
                <a:spcPct val="102699"/>
              </a:lnSpc>
              <a:spcBef>
                <a:spcPts val="55"/>
              </a:spcBef>
              <a:spcAft>
                <a:spcPts val="600"/>
              </a:spcAft>
              <a:buFont typeface="+mj-lt"/>
              <a:buAutoNum type="arabicPeriod"/>
            </a:pPr>
            <a:r>
              <a:rPr lang="en-US" sz="1000" b="0" i="0" dirty="0">
                <a:solidFill>
                  <a:srgbClr val="C0D0DF"/>
                </a:solidFill>
                <a:effectLst/>
                <a:latin typeface="Arial" panose="020B0604020202020204" pitchFamily="34" charset="0"/>
                <a:cs typeface="Arial" panose="020B0604020202020204" pitchFamily="34" charset="0"/>
              </a:rPr>
              <a:t>System dynamics</a:t>
            </a:r>
          </a:p>
          <a:p>
            <a:pPr marL="279400" marR="17780" indent="-228600">
              <a:lnSpc>
                <a:spcPct val="102699"/>
              </a:lnSpc>
              <a:spcBef>
                <a:spcPts val="55"/>
              </a:spcBef>
              <a:spcAft>
                <a:spcPts val="600"/>
              </a:spcAft>
              <a:buFont typeface="+mj-lt"/>
              <a:buAutoNum type="arabicPeriod"/>
            </a:pPr>
            <a:r>
              <a:rPr lang="en-US" sz="1000" dirty="0">
                <a:solidFill>
                  <a:srgbClr val="C0D0DF"/>
                </a:solidFill>
                <a:latin typeface="Arial" panose="020B0604020202020204" pitchFamily="34" charset="0"/>
                <a:cs typeface="Arial" panose="020B0604020202020204" pitchFamily="34" charset="0"/>
              </a:rPr>
              <a:t>Control modes</a:t>
            </a:r>
          </a:p>
          <a:p>
            <a:pPr marL="279400" marR="17780" indent="-228600">
              <a:lnSpc>
                <a:spcPct val="102699"/>
              </a:lnSpc>
              <a:spcBef>
                <a:spcPts val="55"/>
              </a:spcBef>
              <a:spcAft>
                <a:spcPts val="600"/>
              </a:spcAft>
              <a:buFont typeface="+mj-lt"/>
              <a:buAutoNum type="arabicPeriod"/>
            </a:pPr>
            <a:r>
              <a:rPr lang="en-US" sz="1000" dirty="0">
                <a:solidFill>
                  <a:srgbClr val="C0D0DF"/>
                </a:solidFill>
                <a:latin typeface="Arial" panose="020B0604020202020204" pitchFamily="34" charset="0"/>
                <a:cs typeface="Arial" panose="020B0604020202020204" pitchFamily="34" charset="0"/>
              </a:rPr>
              <a:t>Coordinated control</a:t>
            </a:r>
          </a:p>
          <a:p>
            <a:pPr marL="279400" marR="17780" indent="-228600">
              <a:lnSpc>
                <a:spcPct val="102699"/>
              </a:lnSpc>
              <a:spcBef>
                <a:spcPts val="55"/>
              </a:spcBef>
              <a:spcAft>
                <a:spcPts val="600"/>
              </a:spcAft>
              <a:buFont typeface="+mj-lt"/>
              <a:buAutoNum type="arabicPeriod"/>
            </a:pPr>
            <a:r>
              <a:rPr lang="en-US" sz="1000" dirty="0">
                <a:solidFill>
                  <a:srgbClr val="C0D0DF"/>
                </a:solidFill>
                <a:latin typeface="Arial" panose="020B0604020202020204" pitchFamily="34" charset="0"/>
                <a:cs typeface="Arial" panose="020B0604020202020204" pitchFamily="34" charset="0"/>
              </a:rPr>
              <a:t>Simulation example</a:t>
            </a:r>
          </a:p>
          <a:p>
            <a:pPr marL="279400" marR="17780" indent="-228600">
              <a:lnSpc>
                <a:spcPct val="102699"/>
              </a:lnSpc>
              <a:spcBef>
                <a:spcPts val="55"/>
              </a:spcBef>
              <a:spcAft>
                <a:spcPts val="600"/>
              </a:spcAft>
              <a:buFont typeface="+mj-lt"/>
              <a:buAutoNum type="arabicPeriod"/>
            </a:pPr>
            <a:r>
              <a:rPr lang="en-US" sz="1000" dirty="0">
                <a:solidFill>
                  <a:srgbClr val="C0D0DF"/>
                </a:solidFill>
                <a:latin typeface="Arial" panose="020B0604020202020204" pitchFamily="34" charset="0"/>
                <a:cs typeface="Arial" panose="020B0604020202020204" pitchFamily="34" charset="0"/>
              </a:rPr>
              <a:t>Future directions </a:t>
            </a:r>
          </a:p>
          <a:p>
            <a:pPr marL="279400" marR="17780" indent="-228600">
              <a:lnSpc>
                <a:spcPct val="102699"/>
              </a:lnSpc>
              <a:spcBef>
                <a:spcPts val="55"/>
              </a:spcBef>
              <a:spcAft>
                <a:spcPts val="600"/>
              </a:spcAft>
              <a:buFont typeface="+mj-lt"/>
              <a:buAutoNum type="arabicPeriod"/>
            </a:pPr>
            <a:r>
              <a:rPr lang="en-US" sz="1000" dirty="0">
                <a:solidFill>
                  <a:srgbClr val="C0D0DF"/>
                </a:solidFill>
                <a:latin typeface="Arial" panose="020B0604020202020204" pitchFamily="34" charset="0"/>
                <a:cs typeface="Arial" panose="020B0604020202020204" pitchFamily="34" charset="0"/>
              </a:rPr>
              <a:t>Conclusion</a:t>
            </a:r>
            <a:endParaRPr lang="en-US" sz="1100" dirty="0">
              <a:solidFill>
                <a:srgbClr val="C0D0DF"/>
              </a:solidFill>
              <a:latin typeface="Arial" panose="020B0604020202020204" pitchFamily="34" charset="0"/>
              <a:cs typeface="Arial" panose="020B0604020202020204" pitchFamily="34" charset="0"/>
            </a:endParaRP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296" y="53976"/>
            <a:ext cx="4957204" cy="196849"/>
          </a:xfrm>
          <a:prstGeom prst="rect">
            <a:avLst/>
          </a:prstGeom>
        </p:spPr>
        <p:txBody>
          <a:bodyPr vert="horz" wrap="square" lIns="0" tIns="12065" rIns="0" bIns="0" rtlCol="0">
            <a:spAutoFit/>
          </a:bodyPr>
          <a:lstStyle/>
          <a:p>
            <a:pPr marL="12700">
              <a:lnSpc>
                <a:spcPct val="100000"/>
              </a:lnSpc>
              <a:spcBef>
                <a:spcPts val="95"/>
              </a:spcBef>
            </a:pPr>
            <a:r>
              <a:rPr lang="en-US" i="0" dirty="0">
                <a:effectLst/>
                <a:latin typeface="+mj-lt"/>
              </a:rPr>
              <a:t>COORDINATED CONTROL FOR SPACE MANIPULATOR SYSTEMS</a:t>
            </a:r>
            <a:endParaRPr spc="40" dirty="0">
              <a:latin typeface="+mj-lt"/>
            </a:endParaRPr>
          </a:p>
        </p:txBody>
      </p:sp>
      <p:sp>
        <p:nvSpPr>
          <p:cNvPr id="3" name="object 3"/>
          <p:cNvSpPr txBox="1"/>
          <p:nvPr/>
        </p:nvSpPr>
        <p:spPr>
          <a:xfrm>
            <a:off x="215900" y="555625"/>
            <a:ext cx="5257800" cy="2312171"/>
          </a:xfrm>
          <a:prstGeom prst="rect">
            <a:avLst/>
          </a:prstGeom>
        </p:spPr>
        <p:txBody>
          <a:bodyPr vert="horz" wrap="square" lIns="0" tIns="11430" rIns="0" bIns="0" rtlCol="0">
            <a:spAutoFit/>
          </a:bodyPr>
          <a:lstStyle/>
          <a:p>
            <a:pPr marL="12700">
              <a:lnSpc>
                <a:spcPct val="100000"/>
              </a:lnSpc>
              <a:spcBef>
                <a:spcPts val="90"/>
              </a:spcBef>
              <a:spcAft>
                <a:spcPts val="200"/>
              </a:spcAft>
            </a:pPr>
            <a:r>
              <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rPr>
              <a:t>⊚</a:t>
            </a:r>
            <a:r>
              <a:rPr lang="en-US" sz="1100" b="0" i="0" dirty="0">
                <a:solidFill>
                  <a:srgbClr val="E4E9EF"/>
                </a:solidFill>
                <a:effectLst/>
                <a:latin typeface="Arial" panose="020B0604020202020204" pitchFamily="34" charset="0"/>
              </a:rPr>
              <a:t>  Forces can be generated by thruster (jet) actuators, while torques may be generated by thruster actuators, momentum gyros or reaction wheels.</a:t>
            </a:r>
            <a:r>
              <a:rPr lang="en-US" sz="1100" dirty="0">
                <a:solidFill>
                  <a:srgbClr val="E4E9EF"/>
                </a:solidFill>
                <a:latin typeface="Arial" panose="020B0604020202020204" pitchFamily="34" charset="0"/>
              </a:rPr>
              <a:t>      </a:t>
            </a:r>
          </a:p>
          <a:p>
            <a:pPr marL="12700">
              <a:lnSpc>
                <a:spcPct val="100000"/>
              </a:lnSpc>
              <a:spcBef>
                <a:spcPts val="90"/>
              </a:spcBef>
              <a:spcAft>
                <a:spcPts val="200"/>
              </a:spcAft>
            </a:pPr>
            <a:endParaRPr lang="en-US" sz="1100" spc="-310" dirty="0">
              <a:solidFill>
                <a:srgbClr val="E4E9EF"/>
              </a:solidFill>
              <a:latin typeface="Arial" panose="020B0604020202020204" pitchFamily="34" charset="0"/>
              <a:ea typeface="Cambria" panose="02040503050406030204" pitchFamily="18" charset="0"/>
            </a:endParaRPr>
          </a:p>
          <a:p>
            <a:pPr marL="12700">
              <a:lnSpc>
                <a:spcPct val="100000"/>
              </a:lnSpc>
              <a:spcBef>
                <a:spcPts val="90"/>
              </a:spcBef>
              <a:spcAft>
                <a:spcPts val="200"/>
              </a:spcAft>
            </a:pPr>
            <a:r>
              <a:rPr lang="en-US" sz="1100" b="0" i="0" dirty="0">
                <a:solidFill>
                  <a:srgbClr val="E4E9EF"/>
                </a:solidFill>
                <a:effectLst/>
                <a:latin typeface="Arial" panose="020B0604020202020204" pitchFamily="34" charset="0"/>
              </a:rPr>
              <a:t>Spacecraft actuators are required for the f</a:t>
            </a:r>
            <a:r>
              <a:rPr lang="en-US" sz="1100" b="0" i="0" dirty="0">
                <a:solidFill>
                  <a:srgbClr val="E4E9EF"/>
                </a:solidFill>
                <a:effectLst/>
                <a:latin typeface="Arial" panose="020B0604020202020204" pitchFamily="34" charset="0"/>
                <a:cs typeface="Arial" panose="020B0604020202020204" pitchFamily="34" charset="0"/>
              </a:rPr>
              <a:t>ollowing reasons:</a:t>
            </a:r>
            <a:endParaRPr lang="en-US" sz="1100" spc="-310" dirty="0">
              <a:solidFill>
                <a:srgbClr val="E4E9EF"/>
              </a:solidFill>
              <a:latin typeface="Arial" panose="020B0604020202020204" pitchFamily="34" charset="0"/>
              <a:ea typeface="Cambria" panose="02040503050406030204" pitchFamily="18" charset="0"/>
              <a:cs typeface="Arial" panose="020B0604020202020204" pitchFamily="34" charset="0"/>
            </a:endParaRPr>
          </a:p>
          <a:p>
            <a:pPr marL="241300" lvl="1" indent="-228600">
              <a:spcBef>
                <a:spcPts val="90"/>
              </a:spcBef>
              <a:spcAft>
                <a:spcPts val="200"/>
              </a:spcAft>
              <a:buClr>
                <a:schemeClr val="accent5">
                  <a:lumMod val="60000"/>
                  <a:lumOff val="40000"/>
                </a:schemeClr>
              </a:buClr>
              <a:buFont typeface="+mj-lt"/>
              <a:buAutoNum type="arabicPeriod"/>
            </a:pPr>
            <a:r>
              <a:rPr lang="en-US" sz="1100" b="0" i="0" dirty="0">
                <a:solidFill>
                  <a:srgbClr val="E4E9EF"/>
                </a:solidFill>
                <a:effectLst/>
                <a:latin typeface="Arial" panose="020B0604020202020204" pitchFamily="34" charset="0"/>
                <a:cs typeface="Arial" panose="020B0604020202020204" pitchFamily="34" charset="0"/>
              </a:rPr>
              <a:t>To keep a spacecraft’s position and attitude fixed. </a:t>
            </a:r>
          </a:p>
          <a:p>
            <a:pPr marL="241300" lvl="1" indent="-228600">
              <a:spcBef>
                <a:spcPts val="90"/>
              </a:spcBef>
              <a:spcAft>
                <a:spcPts val="200"/>
              </a:spcAft>
              <a:buClr>
                <a:schemeClr val="accent5">
                  <a:lumMod val="60000"/>
                  <a:lumOff val="40000"/>
                </a:schemeClr>
              </a:buClr>
              <a:buFont typeface="+mj-lt"/>
              <a:buAutoNum type="arabicPeriod"/>
            </a:pPr>
            <a:r>
              <a:rPr lang="en-US" sz="1100" b="0" i="0" dirty="0">
                <a:solidFill>
                  <a:srgbClr val="E4E9EF"/>
                </a:solidFill>
                <a:effectLst/>
                <a:latin typeface="Arial" panose="020B0604020202020204" pitchFamily="34" charset="0"/>
                <a:cs typeface="Arial" panose="020B0604020202020204" pitchFamily="34" charset="0"/>
              </a:rPr>
              <a:t>To move the entire system freely in space. </a:t>
            </a:r>
          </a:p>
          <a:p>
            <a:pPr marL="241300" lvl="1" indent="-228600">
              <a:spcBef>
                <a:spcPts val="90"/>
              </a:spcBef>
              <a:spcAft>
                <a:spcPts val="200"/>
              </a:spcAft>
              <a:buClr>
                <a:schemeClr val="accent5">
                  <a:lumMod val="60000"/>
                  <a:lumOff val="40000"/>
                </a:schemeClr>
              </a:buClr>
              <a:buFont typeface="+mj-lt"/>
              <a:buAutoNum type="arabicPeriod"/>
            </a:pPr>
            <a:r>
              <a:rPr lang="en-US" sz="1100" b="0" i="0" dirty="0">
                <a:solidFill>
                  <a:srgbClr val="E4E9EF"/>
                </a:solidFill>
                <a:effectLst/>
                <a:latin typeface="Arial" panose="020B0604020202020204" pitchFamily="34" charset="0"/>
                <a:cs typeface="Arial" panose="020B0604020202020204" pitchFamily="34" charset="0"/>
              </a:rPr>
              <a:t>To compensate for external disturbances.</a:t>
            </a:r>
          </a:p>
          <a:p>
            <a:pPr marL="12700">
              <a:lnSpc>
                <a:spcPct val="100000"/>
              </a:lnSpc>
              <a:spcBef>
                <a:spcPts val="90"/>
              </a:spcBef>
              <a:spcAft>
                <a:spcPts val="200"/>
              </a:spcAft>
            </a:pPr>
            <a:endParaRPr lang="en-US" sz="1100" spc="-310" dirty="0">
              <a:solidFill>
                <a:srgbClr val="E4E9EF"/>
              </a:solidFill>
              <a:latin typeface="Arial" panose="020B0604020202020204" pitchFamily="34" charset="0"/>
              <a:ea typeface="Cambria" panose="02040503050406030204" pitchFamily="18" charset="0"/>
              <a:cs typeface="Arial" panose="020B0604020202020204" pitchFamily="34" charset="0"/>
            </a:endParaRPr>
          </a:p>
          <a:p>
            <a:pPr marL="12700">
              <a:lnSpc>
                <a:spcPct val="100000"/>
              </a:lnSpc>
              <a:spcBef>
                <a:spcPts val="90"/>
              </a:spcBef>
              <a:spcAft>
                <a:spcPts val="200"/>
              </a:spcAft>
            </a:pPr>
            <a:r>
              <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rPr>
              <a:t>⊚</a:t>
            </a:r>
            <a:r>
              <a:rPr lang="en-US" sz="1100" b="0" i="0" dirty="0">
                <a:solidFill>
                  <a:srgbClr val="E4E9EF"/>
                </a:solidFill>
                <a:effectLst/>
                <a:latin typeface="Arial" panose="020B0604020202020204" pitchFamily="34" charset="0"/>
                <a:cs typeface="Arial" panose="020B0604020202020204" pitchFamily="34" charset="0"/>
              </a:rPr>
              <a:t>  The similarity between the dynamic equation mentioned in the previous slides and the equation of motion leads to an investigation of whether the control laws are applicable in the fixed-base manipulators can be applied for space robotic systems	</a:t>
            </a:r>
            <a:endParaRPr lang="en-US" sz="1100" spc="-310" dirty="0">
              <a:solidFill>
                <a:srgbClr val="E4E9EF"/>
              </a:solidFill>
              <a:latin typeface="Arial" panose="020B0604020202020204" pitchFamily="34" charset="0"/>
              <a:ea typeface="Cambria" panose="02040503050406030204" pitchFamily="18" charset="0"/>
              <a:cs typeface="Arial" panose="020B0604020202020204" pitchFamily="34" charset="0"/>
            </a:endParaRPr>
          </a:p>
        </p:txBody>
      </p:sp>
      <p:sp>
        <p:nvSpPr>
          <p:cNvPr id="6" name="object 7">
            <a:extLst>
              <a:ext uri="{FF2B5EF4-FFF2-40B4-BE49-F238E27FC236}">
                <a16:creationId xmlns:a16="http://schemas.microsoft.com/office/drawing/2014/main" id="{6C4D6A0D-C626-90EF-F257-798680AC2F81}"/>
              </a:ext>
            </a:extLst>
          </p:cNvPr>
          <p:cNvSpPr txBox="1"/>
          <p:nvPr/>
        </p:nvSpPr>
        <p:spPr>
          <a:xfrm>
            <a:off x="5265992" y="3064225"/>
            <a:ext cx="343420" cy="104516"/>
          </a:xfrm>
          <a:prstGeom prst="rect">
            <a:avLst/>
          </a:prstGeom>
        </p:spPr>
        <p:txBody>
          <a:bodyPr vert="horz" wrap="square" lIns="0" tIns="12065" rIns="0" bIns="0" rtlCol="0">
            <a:spAutoFit/>
          </a:bodyPr>
          <a:lstStyle/>
          <a:p>
            <a:pPr marL="12700">
              <a:lnSpc>
                <a:spcPct val="100000"/>
              </a:lnSpc>
              <a:spcBef>
                <a:spcPts val="95"/>
              </a:spcBef>
            </a:pPr>
            <a:r>
              <a:rPr lang="en-US" sz="600" spc="-65" dirty="0">
                <a:solidFill>
                  <a:srgbClr val="EBEEF4"/>
                </a:solidFill>
                <a:latin typeface="Arial"/>
                <a:cs typeface="Arial"/>
              </a:rPr>
              <a:t>21</a:t>
            </a:r>
            <a:r>
              <a:rPr sz="600" spc="-15" dirty="0">
                <a:solidFill>
                  <a:srgbClr val="EBEEF4"/>
                </a:solidFill>
                <a:latin typeface="Arial"/>
                <a:cs typeface="Arial"/>
              </a:rPr>
              <a:t> </a:t>
            </a:r>
            <a:r>
              <a:rPr sz="600" spc="400" dirty="0">
                <a:solidFill>
                  <a:srgbClr val="87C0D0"/>
                </a:solidFill>
                <a:latin typeface="Times New Roman"/>
                <a:cs typeface="Times New Roman"/>
              </a:rPr>
              <a:t>ʢ</a:t>
            </a:r>
            <a:r>
              <a:rPr sz="600" dirty="0">
                <a:solidFill>
                  <a:srgbClr val="87C0D0"/>
                </a:solidFill>
                <a:latin typeface="Times New Roman"/>
                <a:cs typeface="Times New Roman"/>
              </a:rPr>
              <a:t> </a:t>
            </a:r>
            <a:r>
              <a:rPr lang="en-US" sz="600" spc="-25" dirty="0">
                <a:solidFill>
                  <a:srgbClr val="EBEEF4"/>
                </a:solidFill>
                <a:latin typeface="Arial"/>
                <a:cs typeface="Arial"/>
              </a:rPr>
              <a:t>34</a:t>
            </a:r>
            <a:endParaRPr sz="600" dirty="0">
              <a:latin typeface="Arial"/>
              <a:cs typeface="Arial"/>
            </a:endParaRPr>
          </a:p>
        </p:txBody>
      </p:sp>
    </p:spTree>
    <p:extLst>
      <p:ext uri="{BB962C8B-B14F-4D97-AF65-F5344CB8AC3E}">
        <p14:creationId xmlns:p14="http://schemas.microsoft.com/office/powerpoint/2010/main" val="1692590601"/>
      </p:ext>
    </p:extLst>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296" y="53976"/>
            <a:ext cx="4957204" cy="196849"/>
          </a:xfrm>
          <a:prstGeom prst="rect">
            <a:avLst/>
          </a:prstGeom>
        </p:spPr>
        <p:txBody>
          <a:bodyPr vert="horz" wrap="square" lIns="0" tIns="12065" rIns="0" bIns="0" rtlCol="0">
            <a:spAutoFit/>
          </a:bodyPr>
          <a:lstStyle/>
          <a:p>
            <a:pPr marL="12700">
              <a:lnSpc>
                <a:spcPct val="100000"/>
              </a:lnSpc>
              <a:spcBef>
                <a:spcPts val="95"/>
              </a:spcBef>
            </a:pPr>
            <a:r>
              <a:rPr lang="en-US" i="0" dirty="0">
                <a:effectLst/>
                <a:latin typeface="+mj-lt"/>
              </a:rPr>
              <a:t>COORDINATED CONTROL FOR SPACE MANIPULATOR SYSTEMS</a:t>
            </a:r>
            <a:endParaRPr spc="40" dirty="0">
              <a:latin typeface="+mj-lt"/>
            </a:endParaRPr>
          </a:p>
        </p:txBody>
      </p:sp>
      <p:sp>
        <p:nvSpPr>
          <p:cNvPr id="3" name="object 3"/>
          <p:cNvSpPr txBox="1"/>
          <p:nvPr/>
        </p:nvSpPr>
        <p:spPr>
          <a:xfrm>
            <a:off x="292100" y="516630"/>
            <a:ext cx="5181600" cy="2324995"/>
          </a:xfrm>
          <a:prstGeom prst="rect">
            <a:avLst/>
          </a:prstGeom>
        </p:spPr>
        <p:txBody>
          <a:bodyPr vert="horz" wrap="square" lIns="0" tIns="11430" rIns="0" bIns="0" rtlCol="0">
            <a:spAutoFit/>
          </a:bodyPr>
          <a:lstStyle/>
          <a:p>
            <a:pPr marL="12700">
              <a:lnSpc>
                <a:spcPct val="100000"/>
              </a:lnSpc>
              <a:spcBef>
                <a:spcPts val="90"/>
              </a:spcBef>
              <a:spcAft>
                <a:spcPts val="500"/>
              </a:spcAft>
            </a:pPr>
            <a:r>
              <a:rPr lang="en-US" sz="1100" b="0" i="0" dirty="0">
                <a:solidFill>
                  <a:srgbClr val="E4E9EF"/>
                </a:solidFill>
                <a:effectLst/>
                <a:latin typeface="Arial" panose="020B0604020202020204" pitchFamily="34" charset="0"/>
              </a:rPr>
              <a:t>However, there are two differences between two case that must be pointed out. They are: </a:t>
            </a:r>
          </a:p>
          <a:p>
            <a:pPr marL="241300" indent="-228600">
              <a:lnSpc>
                <a:spcPct val="100000"/>
              </a:lnSpc>
              <a:spcBef>
                <a:spcPts val="90"/>
              </a:spcBef>
              <a:spcAft>
                <a:spcPts val="500"/>
              </a:spcAft>
              <a:buClr>
                <a:schemeClr val="accent5">
                  <a:lumMod val="60000"/>
                  <a:lumOff val="40000"/>
                </a:schemeClr>
              </a:buClr>
              <a:buFont typeface="+mj-lt"/>
              <a:buAutoNum type="arabicPeriod"/>
            </a:pPr>
            <a:r>
              <a:rPr lang="en-US" sz="1100" b="0" i="0" dirty="0">
                <a:solidFill>
                  <a:srgbClr val="E4E9EF"/>
                </a:solidFill>
                <a:effectLst/>
                <a:latin typeface="Arial" panose="020B0604020202020204" pitchFamily="34" charset="0"/>
                <a:cs typeface="Arial" panose="020B0604020202020204" pitchFamily="34" charset="0"/>
              </a:rPr>
              <a:t>Appropriate representation of a spacecraft’s attitude is required</a:t>
            </a:r>
          </a:p>
          <a:p>
            <a:pPr marL="241300" indent="-228600">
              <a:lnSpc>
                <a:spcPct val="100000"/>
              </a:lnSpc>
              <a:spcBef>
                <a:spcPts val="90"/>
              </a:spcBef>
              <a:spcAft>
                <a:spcPts val="500"/>
              </a:spcAft>
              <a:buClr>
                <a:schemeClr val="accent5">
                  <a:lumMod val="60000"/>
                  <a:lumOff val="40000"/>
                </a:schemeClr>
              </a:buClr>
              <a:buFont typeface="+mj-lt"/>
              <a:buAutoNum type="arabicPeriod"/>
            </a:pPr>
            <a:r>
              <a:rPr lang="en-US" sz="1100" b="0" i="0" dirty="0">
                <a:solidFill>
                  <a:srgbClr val="E4E9EF"/>
                </a:solidFill>
                <a:effectLst/>
                <a:latin typeface="Arial" panose="020B0604020202020204" pitchFamily="34" charset="0"/>
                <a:cs typeface="Arial" panose="020B0604020202020204" pitchFamily="34" charset="0"/>
              </a:rPr>
              <a:t>Due to spacecraft’s mobility, a space robotic system is inherently redundant</a:t>
            </a:r>
          </a:p>
          <a:p>
            <a:pPr marL="12700">
              <a:lnSpc>
                <a:spcPct val="100000"/>
              </a:lnSpc>
              <a:spcBef>
                <a:spcPts val="90"/>
              </a:spcBef>
              <a:spcAft>
                <a:spcPts val="100"/>
              </a:spcAft>
            </a:pPr>
            <a:r>
              <a:rPr lang="en-US" sz="1100" b="0" i="0" spc="-310" dirty="0">
                <a:solidFill>
                  <a:schemeClr val="accent5">
                    <a:lumMod val="60000"/>
                    <a:lumOff val="40000"/>
                  </a:schemeClr>
                </a:solidFill>
                <a:effectLst/>
                <a:latin typeface="Cambria" panose="02040503050406030204" pitchFamily="18" charset="0"/>
                <a:ea typeface="Cambria" panose="02040503050406030204" pitchFamily="18" charset="0"/>
                <a:cs typeface="Arial" panose="020B0604020202020204" pitchFamily="34" charset="0"/>
              </a:rPr>
              <a:t>            </a:t>
            </a:r>
            <a:r>
              <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rPr>
              <a:t>⊚</a:t>
            </a:r>
            <a:r>
              <a:rPr lang="en-US" sz="1100" b="0" i="0" dirty="0">
                <a:solidFill>
                  <a:srgbClr val="E4E9EF"/>
                </a:solidFill>
                <a:effectLst/>
                <a:latin typeface="Arial" panose="020B0604020202020204" pitchFamily="34" charset="0"/>
                <a:cs typeface="Arial" panose="020B0604020202020204" pitchFamily="34" charset="0"/>
              </a:rPr>
              <a:t>  This redundancy can be used as an advantage, that the location and attitude of the spacecraft can be controlled to follow some predefined path in order to avoid impacts and making the end-effecto</a:t>
            </a:r>
            <a:r>
              <a:rPr lang="en-US" sz="1100" dirty="0">
                <a:solidFill>
                  <a:srgbClr val="E4E9EF"/>
                </a:solidFill>
                <a:latin typeface="Arial" panose="020B0604020202020204" pitchFamily="34" charset="0"/>
                <a:cs typeface="Arial" panose="020B0604020202020204" pitchFamily="34" charset="0"/>
              </a:rPr>
              <a:t>r to reach any desirable position (i.e.) infinite workspace</a:t>
            </a:r>
          </a:p>
          <a:p>
            <a:pPr marL="12700">
              <a:lnSpc>
                <a:spcPct val="100000"/>
              </a:lnSpc>
              <a:spcBef>
                <a:spcPts val="90"/>
              </a:spcBef>
              <a:spcAft>
                <a:spcPts val="100"/>
              </a:spcAft>
            </a:pPr>
            <a:endParaRPr lang="en-US" sz="1100" b="0" i="0" dirty="0">
              <a:solidFill>
                <a:srgbClr val="E4E9EF"/>
              </a:solidFill>
              <a:effectLst/>
              <a:latin typeface="Arial" panose="020B0604020202020204" pitchFamily="34" charset="0"/>
              <a:cs typeface="Arial" panose="020B0604020202020204" pitchFamily="34" charset="0"/>
            </a:endParaRPr>
          </a:p>
          <a:p>
            <a:pPr marL="12700">
              <a:lnSpc>
                <a:spcPct val="100000"/>
              </a:lnSpc>
              <a:spcBef>
                <a:spcPts val="90"/>
              </a:spcBef>
              <a:spcAft>
                <a:spcPts val="100"/>
              </a:spcAft>
            </a:pPr>
            <a:r>
              <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rPr>
              <a:t>⊚</a:t>
            </a:r>
            <a:r>
              <a:rPr lang="en-US" sz="1100" b="0" i="0" dirty="0">
                <a:solidFill>
                  <a:srgbClr val="E4E9EF"/>
                </a:solidFill>
                <a:effectLst/>
                <a:latin typeface="Arial" panose="020B0604020202020204" pitchFamily="34" charset="0"/>
              </a:rPr>
              <a:t>  As noted in System Kinematics, even when the manipulator has six DoF, (N=6), J+ is not a square matrix and therefore is not invertible, although its rank is always six. If N=6, then J+</a:t>
            </a:r>
            <a:r>
              <a:rPr lang="en-US" sz="1100" dirty="0">
                <a:solidFill>
                  <a:srgbClr val="E4E9EF"/>
                </a:solidFill>
                <a:latin typeface="Arial" panose="020B0604020202020204" pitchFamily="34" charset="0"/>
              </a:rPr>
              <a:t> </a:t>
            </a:r>
            <a:r>
              <a:rPr lang="en-US" sz="1100" b="0" i="0" dirty="0">
                <a:solidFill>
                  <a:srgbClr val="E4E9EF"/>
                </a:solidFill>
                <a:effectLst/>
                <a:latin typeface="Arial" panose="020B0604020202020204" pitchFamily="34" charset="0"/>
              </a:rPr>
              <a:t>is a 6 × 12 matrix.</a:t>
            </a:r>
            <a:endParaRPr lang="en-US" sz="1100" b="0" i="0" dirty="0">
              <a:solidFill>
                <a:srgbClr val="E4E9EF"/>
              </a:solidFill>
              <a:effectLst/>
              <a:latin typeface="Arial" panose="020B0604020202020204" pitchFamily="34" charset="0"/>
              <a:cs typeface="Arial" panose="020B0604020202020204" pitchFamily="34" charset="0"/>
            </a:endParaRPr>
          </a:p>
        </p:txBody>
      </p:sp>
      <p:sp>
        <p:nvSpPr>
          <p:cNvPr id="4" name="object 7">
            <a:extLst>
              <a:ext uri="{FF2B5EF4-FFF2-40B4-BE49-F238E27FC236}">
                <a16:creationId xmlns:a16="http://schemas.microsoft.com/office/drawing/2014/main" id="{905AF7E8-3DEA-5B55-C5F6-196BCBEDB002}"/>
              </a:ext>
            </a:extLst>
          </p:cNvPr>
          <p:cNvSpPr txBox="1"/>
          <p:nvPr/>
        </p:nvSpPr>
        <p:spPr>
          <a:xfrm>
            <a:off x="5245100" y="3070225"/>
            <a:ext cx="343420" cy="104516"/>
          </a:xfrm>
          <a:prstGeom prst="rect">
            <a:avLst/>
          </a:prstGeom>
        </p:spPr>
        <p:txBody>
          <a:bodyPr vert="horz" wrap="square" lIns="0" tIns="12065" rIns="0" bIns="0" rtlCol="0">
            <a:spAutoFit/>
          </a:bodyPr>
          <a:lstStyle/>
          <a:p>
            <a:pPr marL="12700">
              <a:lnSpc>
                <a:spcPct val="100000"/>
              </a:lnSpc>
              <a:spcBef>
                <a:spcPts val="95"/>
              </a:spcBef>
            </a:pPr>
            <a:r>
              <a:rPr lang="en-US" sz="600" spc="-65" dirty="0">
                <a:solidFill>
                  <a:srgbClr val="EBEEF4"/>
                </a:solidFill>
                <a:latin typeface="Arial"/>
                <a:cs typeface="Arial"/>
              </a:rPr>
              <a:t>22 </a:t>
            </a:r>
            <a:r>
              <a:rPr sz="600" spc="400" dirty="0">
                <a:solidFill>
                  <a:srgbClr val="87C0D0"/>
                </a:solidFill>
                <a:latin typeface="Times New Roman"/>
                <a:cs typeface="Times New Roman"/>
              </a:rPr>
              <a:t>ʢ</a:t>
            </a:r>
            <a:r>
              <a:rPr sz="600" dirty="0">
                <a:solidFill>
                  <a:srgbClr val="87C0D0"/>
                </a:solidFill>
                <a:latin typeface="Times New Roman"/>
                <a:cs typeface="Times New Roman"/>
              </a:rPr>
              <a:t> </a:t>
            </a:r>
            <a:r>
              <a:rPr lang="en-US" sz="600" spc="-25" dirty="0">
                <a:solidFill>
                  <a:srgbClr val="EBEEF4"/>
                </a:solidFill>
                <a:latin typeface="Arial"/>
                <a:cs typeface="Arial"/>
              </a:rPr>
              <a:t>34</a:t>
            </a:r>
            <a:endParaRPr sz="600" dirty="0">
              <a:latin typeface="Arial"/>
              <a:cs typeface="Arial"/>
            </a:endParaRPr>
          </a:p>
        </p:txBody>
      </p:sp>
    </p:spTree>
    <p:extLst>
      <p:ext uri="{BB962C8B-B14F-4D97-AF65-F5344CB8AC3E}">
        <p14:creationId xmlns:p14="http://schemas.microsoft.com/office/powerpoint/2010/main" val="53113779"/>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296" y="53976"/>
            <a:ext cx="4957204" cy="196849"/>
          </a:xfrm>
          <a:prstGeom prst="rect">
            <a:avLst/>
          </a:prstGeom>
        </p:spPr>
        <p:txBody>
          <a:bodyPr vert="horz" wrap="square" lIns="0" tIns="12065" rIns="0" bIns="0" rtlCol="0">
            <a:spAutoFit/>
          </a:bodyPr>
          <a:lstStyle/>
          <a:p>
            <a:pPr marL="12700">
              <a:lnSpc>
                <a:spcPct val="100000"/>
              </a:lnSpc>
              <a:spcBef>
                <a:spcPts val="95"/>
              </a:spcBef>
            </a:pPr>
            <a:r>
              <a:rPr lang="en-US" i="0" dirty="0">
                <a:effectLst/>
                <a:latin typeface="+mj-lt"/>
              </a:rPr>
              <a:t>COORDINATED CONTROL FOR SPACE MANIPULATOR SYSTEMS</a:t>
            </a:r>
            <a:endParaRPr spc="40" dirty="0">
              <a:latin typeface="+mj-lt"/>
            </a:endParaRPr>
          </a:p>
        </p:txBody>
      </p:sp>
      <mc:AlternateContent xmlns:mc="http://schemas.openxmlformats.org/markup-compatibility/2006" xmlns:a14="http://schemas.microsoft.com/office/drawing/2010/main">
        <mc:Choice Requires="a14">
          <p:sp>
            <p:nvSpPr>
              <p:cNvPr id="3" name="object 3"/>
              <p:cNvSpPr txBox="1"/>
              <p:nvPr/>
            </p:nvSpPr>
            <p:spPr>
              <a:xfrm>
                <a:off x="292100" y="516630"/>
                <a:ext cx="5181600" cy="2086982"/>
              </a:xfrm>
              <a:prstGeom prst="rect">
                <a:avLst/>
              </a:prstGeom>
            </p:spPr>
            <p:txBody>
              <a:bodyPr vert="horz" wrap="square" lIns="0" tIns="11430" rIns="0" bIns="0" rtlCol="0">
                <a:spAutoFit/>
              </a:bodyPr>
              <a:lstStyle/>
              <a:p>
                <a:pPr marL="12700">
                  <a:lnSpc>
                    <a:spcPct val="100000"/>
                  </a:lnSpc>
                  <a:spcBef>
                    <a:spcPts val="90"/>
                  </a:spcBef>
                  <a:spcAft>
                    <a:spcPts val="200"/>
                  </a:spcAft>
                </a:pPr>
                <a:r>
                  <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rPr>
                  <a:t>⊚</a:t>
                </a:r>
                <a:r>
                  <a:rPr lang="en-US" sz="1100" dirty="0">
                    <a:solidFill>
                      <a:srgbClr val="E4E9EF"/>
                    </a:solidFill>
                    <a:latin typeface="Arial" panose="020B0604020202020204" pitchFamily="34" charset="0"/>
                  </a:rPr>
                  <a:t>   The Jacobian is obtained by setting the subscript </a:t>
                </a:r>
                <a:r>
                  <a:rPr lang="en-US" sz="1100" b="1" dirty="0">
                    <a:solidFill>
                      <a:srgbClr val="E4E9EF"/>
                    </a:solidFill>
                    <a:latin typeface="Arial" panose="020B0604020202020204" pitchFamily="34" charset="0"/>
                  </a:rPr>
                  <a:t>S </a:t>
                </a:r>
                <a:r>
                  <a:rPr lang="en-US" sz="1100" dirty="0">
                    <a:solidFill>
                      <a:srgbClr val="E4E9EF"/>
                    </a:solidFill>
                    <a:latin typeface="Arial" panose="020B0604020202020204" pitchFamily="34" charset="0"/>
                  </a:rPr>
                  <a:t>to stand spacecraft’s </a:t>
                </a:r>
                <a:r>
                  <a:rPr lang="en-US" sz="1100" b="1" dirty="0">
                    <a:solidFill>
                      <a:srgbClr val="E4E9EF"/>
                    </a:solidFill>
                    <a:latin typeface="Arial" panose="020B0604020202020204" pitchFamily="34" charset="0"/>
                  </a:rPr>
                  <a:t>CM </a:t>
                </a:r>
                <a:r>
                  <a:rPr lang="en-US" sz="1100" dirty="0">
                    <a:solidFill>
                      <a:srgbClr val="E4E9EF"/>
                    </a:solidFill>
                    <a:latin typeface="Arial" panose="020B0604020202020204" pitchFamily="34" charset="0"/>
                  </a:rPr>
                  <a:t>by setting (k=0 and m= CM)</a:t>
                </a:r>
              </a:p>
              <a:p>
                <a:pPr marL="12700">
                  <a:lnSpc>
                    <a:spcPct val="100000"/>
                  </a:lnSpc>
                  <a:spcBef>
                    <a:spcPts val="90"/>
                  </a:spcBef>
                  <a:spcAft>
                    <a:spcPts val="200"/>
                  </a:spcAft>
                </a:pPr>
                <a:r>
                  <a:rPr lang="en-US" sz="1100" b="0" i="0" dirty="0">
                    <a:solidFill>
                      <a:srgbClr val="E4E9EF"/>
                    </a:solidFill>
                    <a:effectLst/>
                    <a:latin typeface="Arial" panose="020B0604020202020204" pitchFamily="34" charset="0"/>
                  </a:rPr>
                  <a:t>	z</a:t>
                </a:r>
                <a:r>
                  <a:rPr lang="en-US" sz="1100" b="0" i="0" baseline="-25000" dirty="0">
                    <a:solidFill>
                      <a:srgbClr val="E4E9EF"/>
                    </a:solidFill>
                    <a:effectLst/>
                    <a:latin typeface="Arial" panose="020B0604020202020204" pitchFamily="34" charset="0"/>
                  </a:rPr>
                  <a:t>1</a:t>
                </a:r>
                <a:r>
                  <a:rPr lang="en-US" sz="1100" b="0" i="0" dirty="0">
                    <a:solidFill>
                      <a:srgbClr val="E4E9EF"/>
                    </a:solidFill>
                    <a:effectLst/>
                    <a:latin typeface="Arial" panose="020B0604020202020204" pitchFamily="34" charset="0"/>
                  </a:rPr>
                  <a:t> = J</a:t>
                </a:r>
                <a:r>
                  <a:rPr lang="en-US" sz="1100" b="0" i="0" baseline="-25000" dirty="0">
                    <a:solidFill>
                      <a:srgbClr val="E4E9EF"/>
                    </a:solidFill>
                    <a:effectLst/>
                    <a:latin typeface="Arial" panose="020B0604020202020204" pitchFamily="34" charset="0"/>
                  </a:rPr>
                  <a:t>z</a:t>
                </a:r>
                <a:r>
                  <a:rPr lang="en-US" sz="1100" b="0" i="0" dirty="0">
                    <a:solidFill>
                      <a:srgbClr val="E4E9EF"/>
                    </a:solidFill>
                    <a:effectLst/>
                    <a:latin typeface="Arial" panose="020B0604020202020204" pitchFamily="34" charset="0"/>
                  </a:rPr>
                  <a:t> </a:t>
                </a:r>
                <a14:m>
                  <m:oMath xmlns:m="http://schemas.openxmlformats.org/officeDocument/2006/math">
                    <m:acc>
                      <m:accPr>
                        <m:chr m:val="̇"/>
                        <m:ctrlPr>
                          <a:rPr lang="en-US" sz="1100" b="0" i="1" smtClean="0">
                            <a:solidFill>
                              <a:srgbClr val="E4E9EF"/>
                            </a:solidFill>
                            <a:effectLst/>
                            <a:latin typeface="Cambria Math" panose="02040503050406030204" pitchFamily="18" charset="0"/>
                          </a:rPr>
                        </m:ctrlPr>
                      </m:accPr>
                      <m:e>
                        <m:r>
                          <a:rPr lang="en-US" sz="1100" b="0" i="1" smtClean="0">
                            <a:solidFill>
                              <a:srgbClr val="E4E9EF"/>
                            </a:solidFill>
                            <a:effectLst/>
                            <a:latin typeface="Cambria Math" panose="02040503050406030204" pitchFamily="18" charset="0"/>
                          </a:rPr>
                          <m:t>𝑧</m:t>
                        </m:r>
                      </m:e>
                    </m:acc>
                  </m:oMath>
                </a14:m>
                <a:r>
                  <a:rPr lang="en-US" sz="1100" b="0" i="0" baseline="-25000" dirty="0">
                    <a:solidFill>
                      <a:srgbClr val="E4E9EF"/>
                    </a:solidFill>
                    <a:effectLst/>
                    <a:latin typeface="Arial" panose="020B0604020202020204" pitchFamily="34" charset="0"/>
                  </a:rPr>
                  <a:t>0</a:t>
                </a:r>
              </a:p>
              <a:p>
                <a:pPr marL="12700">
                  <a:lnSpc>
                    <a:spcPct val="100000"/>
                  </a:lnSpc>
                  <a:spcBef>
                    <a:spcPts val="90"/>
                  </a:spcBef>
                  <a:spcAft>
                    <a:spcPts val="200"/>
                  </a:spcAft>
                </a:pPr>
                <a:br>
                  <a:rPr lang="en-US" sz="1100" dirty="0"/>
                </a:br>
                <a:r>
                  <a:rPr lang="en-US" sz="1100" dirty="0">
                    <a:solidFill>
                      <a:srgbClr val="E4E9EF"/>
                    </a:solidFill>
                  </a:rPr>
                  <a:t>where  </a:t>
                </a:r>
                <a:r>
                  <a:rPr lang="en-US" sz="1100" dirty="0">
                    <a:solidFill>
                      <a:srgbClr val="E4E9EF"/>
                    </a:solidFill>
                    <a:sym typeface="Wingdings" panose="05000000000000000000" pitchFamily="2" charset="2"/>
                  </a:rPr>
                  <a:t></a:t>
                </a:r>
                <a:r>
                  <a:rPr lang="en-US" sz="1100" dirty="0">
                    <a:solidFill>
                      <a:srgbClr val="E4E9EF"/>
                    </a:solidFill>
                  </a:rPr>
                  <a:t> </a:t>
                </a:r>
                <a14:m>
                  <m:oMath xmlns:m="http://schemas.openxmlformats.org/officeDocument/2006/math">
                    <m:acc>
                      <m:accPr>
                        <m:chr m:val="̇"/>
                        <m:ctrlPr>
                          <a:rPr lang="en-US" sz="1100" b="0" i="1" smtClean="0">
                            <a:solidFill>
                              <a:srgbClr val="E4E9EF"/>
                            </a:solidFill>
                            <a:effectLst/>
                            <a:latin typeface="Cambria Math" panose="02040503050406030204" pitchFamily="18" charset="0"/>
                          </a:rPr>
                        </m:ctrlPr>
                      </m:accPr>
                      <m:e>
                        <m:r>
                          <a:rPr lang="en-US" sz="1100" b="0" i="1" smtClean="0">
                            <a:solidFill>
                              <a:srgbClr val="E4E9EF"/>
                            </a:solidFill>
                            <a:effectLst/>
                            <a:latin typeface="Cambria Math" panose="02040503050406030204" pitchFamily="18" charset="0"/>
                          </a:rPr>
                          <m:t>𝑧</m:t>
                        </m:r>
                      </m:e>
                    </m:acc>
                  </m:oMath>
                </a14:m>
                <a:r>
                  <a:rPr lang="en-US" sz="1100" b="0" i="0" baseline="-25000" dirty="0">
                    <a:solidFill>
                      <a:srgbClr val="E4E9EF"/>
                    </a:solidFill>
                    <a:effectLst/>
                    <a:latin typeface="Arial" panose="020B0604020202020204" pitchFamily="34" charset="0"/>
                  </a:rPr>
                  <a:t>1</a:t>
                </a:r>
                <a:r>
                  <a:rPr lang="en-US" sz="1100" b="0" i="0" dirty="0">
                    <a:solidFill>
                      <a:srgbClr val="E4E9EF"/>
                    </a:solidFill>
                    <a:effectLst/>
                    <a:latin typeface="Arial" panose="020B0604020202020204" pitchFamily="34" charset="0"/>
                  </a:rPr>
                  <a:t> is the vector of output velocities. </a:t>
                </a:r>
              </a:p>
              <a:p>
                <a:pPr marL="12700">
                  <a:lnSpc>
                    <a:spcPct val="100000"/>
                  </a:lnSpc>
                  <a:spcBef>
                    <a:spcPts val="90"/>
                  </a:spcBef>
                  <a:spcAft>
                    <a:spcPts val="200"/>
                  </a:spcAft>
                </a:pPr>
                <a:r>
                  <a:rPr lang="en-US" sz="1100" b="0" i="0" dirty="0">
                    <a:solidFill>
                      <a:srgbClr val="E4E9EF"/>
                    </a:solidFill>
                    <a:effectLst/>
                    <a:latin typeface="Arial" panose="020B0604020202020204" pitchFamily="34" charset="0"/>
                  </a:rPr>
                  <a:t>            </a:t>
                </a:r>
                <a:r>
                  <a:rPr lang="en-US" sz="1100" b="0" i="0" dirty="0">
                    <a:solidFill>
                      <a:srgbClr val="E4E9EF"/>
                    </a:solidFill>
                    <a:effectLst/>
                    <a:latin typeface="Arial" panose="020B0604020202020204" pitchFamily="34" charset="0"/>
                    <a:sym typeface="Wingdings" panose="05000000000000000000" pitchFamily="2" charset="2"/>
                  </a:rPr>
                  <a:t>  </a:t>
                </a:r>
                <a:r>
                  <a:rPr lang="en-US" sz="1100" b="0" i="0" dirty="0">
                    <a:solidFill>
                      <a:srgbClr val="E4E9EF"/>
                    </a:solidFill>
                    <a:effectLst/>
                    <a:latin typeface="Arial" panose="020B0604020202020204" pitchFamily="34" charset="0"/>
                  </a:rPr>
                  <a:t>The Jacobian J</a:t>
                </a:r>
                <a:r>
                  <a:rPr lang="en-US" sz="1100" b="0" i="0" baseline="-25000" dirty="0">
                    <a:solidFill>
                      <a:srgbClr val="E4E9EF"/>
                    </a:solidFill>
                    <a:effectLst/>
                    <a:latin typeface="Arial" panose="020B0604020202020204" pitchFamily="34" charset="0"/>
                  </a:rPr>
                  <a:t>z</a:t>
                </a:r>
                <a:r>
                  <a:rPr lang="en-US" sz="1100" b="0" i="0" dirty="0">
                    <a:solidFill>
                      <a:srgbClr val="E4E9EF"/>
                    </a:solidFill>
                    <a:effectLst/>
                    <a:latin typeface="Arial" panose="020B0604020202020204" pitchFamily="34" charset="0"/>
                  </a:rPr>
                  <a:t> is an invertible 12 × 12 matrix, unless the manipulator is   kinematically singular, and relates input to output velocities providing a basis for controlling a free-flying system.</a:t>
                </a:r>
              </a:p>
              <a:p>
                <a:pPr marL="12700">
                  <a:lnSpc>
                    <a:spcPct val="100000"/>
                  </a:lnSpc>
                  <a:spcBef>
                    <a:spcPts val="90"/>
                  </a:spcBef>
                  <a:spcAft>
                    <a:spcPts val="200"/>
                  </a:spcAft>
                </a:pPr>
                <a:endParaRPr lang="en-US" sz="1100" dirty="0">
                  <a:solidFill>
                    <a:srgbClr val="E4E9EF"/>
                  </a:solidFill>
                  <a:latin typeface="Arial" panose="020B0604020202020204" pitchFamily="34" charset="0"/>
                  <a:ea typeface="Cambria" panose="02040503050406030204" pitchFamily="18" charset="0"/>
                  <a:cs typeface="Cambria"/>
                </a:endParaRPr>
              </a:p>
              <a:p>
                <a:pPr marL="12700">
                  <a:lnSpc>
                    <a:spcPct val="100000"/>
                  </a:lnSpc>
                  <a:spcBef>
                    <a:spcPts val="90"/>
                  </a:spcBef>
                  <a:spcAft>
                    <a:spcPts val="200"/>
                  </a:spcAft>
                </a:pPr>
                <a:r>
                  <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rPr>
                  <a:t>⊚</a:t>
                </a:r>
                <a:r>
                  <a:rPr lang="en-US" sz="1100" b="0" i="0" dirty="0">
                    <a:solidFill>
                      <a:srgbClr val="E4E9EF"/>
                    </a:solidFill>
                    <a:effectLst/>
                    <a:latin typeface="Arial" panose="020B0604020202020204" pitchFamily="34" charset="0"/>
                  </a:rPr>
                  <a:t>   Here, a Transposed-Jacobian type controller with inertial feedback is designed to demonstrate this technique</a:t>
                </a:r>
                <a:endParaRPr lang="en-US" sz="1100" dirty="0">
                  <a:solidFill>
                    <a:srgbClr val="E4E9EF"/>
                  </a:solidFill>
                  <a:latin typeface="Arial" panose="020B0604020202020204" pitchFamily="34" charset="0"/>
                </a:endParaRPr>
              </a:p>
            </p:txBody>
          </p:sp>
        </mc:Choice>
        <mc:Fallback xmlns="">
          <p:sp>
            <p:nvSpPr>
              <p:cNvPr id="3" name="object 3"/>
              <p:cNvSpPr txBox="1">
                <a:spLocks noRot="1" noChangeAspect="1" noMove="1" noResize="1" noEditPoints="1" noAdjustHandles="1" noChangeArrowheads="1" noChangeShapeType="1" noTextEdit="1"/>
              </p:cNvSpPr>
              <p:nvPr/>
            </p:nvSpPr>
            <p:spPr>
              <a:xfrm>
                <a:off x="292100" y="516630"/>
                <a:ext cx="5181600" cy="2086982"/>
              </a:xfrm>
              <a:prstGeom prst="rect">
                <a:avLst/>
              </a:prstGeom>
              <a:blipFill>
                <a:blip r:embed="rId2"/>
                <a:stretch>
                  <a:fillRect l="-1529" t="-2047" r="-3294" b="-2339"/>
                </a:stretch>
              </a:blipFill>
            </p:spPr>
            <p:txBody>
              <a:bodyPr/>
              <a:lstStyle/>
              <a:p>
                <a:r>
                  <a:rPr lang="en-US">
                    <a:noFill/>
                  </a:rPr>
                  <a:t> </a:t>
                </a:r>
              </a:p>
            </p:txBody>
          </p:sp>
        </mc:Fallback>
      </mc:AlternateContent>
      <p:sp>
        <p:nvSpPr>
          <p:cNvPr id="6" name="object 7">
            <a:extLst>
              <a:ext uri="{FF2B5EF4-FFF2-40B4-BE49-F238E27FC236}">
                <a16:creationId xmlns:a16="http://schemas.microsoft.com/office/drawing/2014/main" id="{2BB01FC5-8F44-7165-2B37-E8F65BEFB184}"/>
              </a:ext>
            </a:extLst>
          </p:cNvPr>
          <p:cNvSpPr txBox="1"/>
          <p:nvPr/>
        </p:nvSpPr>
        <p:spPr>
          <a:xfrm>
            <a:off x="5245100" y="3070225"/>
            <a:ext cx="343420" cy="104516"/>
          </a:xfrm>
          <a:prstGeom prst="rect">
            <a:avLst/>
          </a:prstGeom>
        </p:spPr>
        <p:txBody>
          <a:bodyPr vert="horz" wrap="square" lIns="0" tIns="12065" rIns="0" bIns="0" rtlCol="0">
            <a:spAutoFit/>
          </a:bodyPr>
          <a:lstStyle/>
          <a:p>
            <a:pPr marL="12700">
              <a:lnSpc>
                <a:spcPct val="100000"/>
              </a:lnSpc>
              <a:spcBef>
                <a:spcPts val="95"/>
              </a:spcBef>
            </a:pPr>
            <a:r>
              <a:rPr lang="en-US" sz="600" spc="-65" dirty="0">
                <a:solidFill>
                  <a:srgbClr val="EBEEF4"/>
                </a:solidFill>
                <a:latin typeface="Arial"/>
                <a:cs typeface="Arial"/>
              </a:rPr>
              <a:t>23</a:t>
            </a:r>
            <a:r>
              <a:rPr sz="600" spc="-15" dirty="0">
                <a:solidFill>
                  <a:srgbClr val="EBEEF4"/>
                </a:solidFill>
                <a:latin typeface="Arial"/>
                <a:cs typeface="Arial"/>
              </a:rPr>
              <a:t> </a:t>
            </a:r>
            <a:r>
              <a:rPr sz="600" spc="400" dirty="0">
                <a:solidFill>
                  <a:srgbClr val="87C0D0"/>
                </a:solidFill>
                <a:latin typeface="Times New Roman"/>
                <a:cs typeface="Times New Roman"/>
              </a:rPr>
              <a:t>ʢ</a:t>
            </a:r>
            <a:r>
              <a:rPr lang="en-US" sz="600" spc="-25" dirty="0">
                <a:solidFill>
                  <a:srgbClr val="EBEEF4"/>
                </a:solidFill>
                <a:latin typeface="Arial"/>
                <a:cs typeface="Arial"/>
              </a:rPr>
              <a:t>34</a:t>
            </a:r>
            <a:endParaRPr sz="600" dirty="0">
              <a:latin typeface="Arial"/>
              <a:cs typeface="Arial"/>
            </a:endParaRPr>
          </a:p>
        </p:txBody>
      </p:sp>
    </p:spTree>
    <p:extLst>
      <p:ext uri="{BB962C8B-B14F-4D97-AF65-F5344CB8AC3E}">
        <p14:creationId xmlns:p14="http://schemas.microsoft.com/office/powerpoint/2010/main" val="433176585"/>
      </p:ext>
    </p:extLst>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296" y="53976"/>
            <a:ext cx="4957204" cy="196849"/>
          </a:xfrm>
          <a:prstGeom prst="rect">
            <a:avLst/>
          </a:prstGeom>
        </p:spPr>
        <p:txBody>
          <a:bodyPr vert="horz" wrap="square" lIns="0" tIns="12065" rIns="0" bIns="0" rtlCol="0">
            <a:spAutoFit/>
          </a:bodyPr>
          <a:lstStyle/>
          <a:p>
            <a:pPr marL="12700">
              <a:lnSpc>
                <a:spcPct val="100000"/>
              </a:lnSpc>
              <a:spcBef>
                <a:spcPts val="95"/>
              </a:spcBef>
            </a:pPr>
            <a:r>
              <a:rPr lang="en-US" i="0" dirty="0">
                <a:effectLst/>
                <a:latin typeface="+mj-lt"/>
              </a:rPr>
              <a:t>COORDINATED CONTROL FOR SPACE MANIPULATOR SYSTEMS</a:t>
            </a:r>
            <a:endParaRPr spc="40" dirty="0">
              <a:latin typeface="+mj-lt"/>
            </a:endParaRPr>
          </a:p>
        </p:txBody>
      </p:sp>
      <mc:AlternateContent xmlns:mc="http://schemas.openxmlformats.org/markup-compatibility/2006" xmlns:a14="http://schemas.microsoft.com/office/drawing/2010/main">
        <mc:Choice Requires="a14">
          <p:sp>
            <p:nvSpPr>
              <p:cNvPr id="3" name="object 3"/>
              <p:cNvSpPr txBox="1"/>
              <p:nvPr/>
            </p:nvSpPr>
            <p:spPr>
              <a:xfrm>
                <a:off x="215900" y="403225"/>
                <a:ext cx="5181600" cy="2730427"/>
              </a:xfrm>
              <a:prstGeom prst="rect">
                <a:avLst/>
              </a:prstGeom>
            </p:spPr>
            <p:txBody>
              <a:bodyPr vert="horz" wrap="square" lIns="0" tIns="11430" rIns="0" bIns="0" rtlCol="0">
                <a:spAutoFit/>
              </a:bodyPr>
              <a:lstStyle/>
              <a:p>
                <a:pPr marL="12700">
                  <a:lnSpc>
                    <a:spcPct val="100000"/>
                  </a:lnSpc>
                  <a:spcBef>
                    <a:spcPts val="90"/>
                  </a:spcBef>
                  <a:spcAft>
                    <a:spcPts val="400"/>
                  </a:spcAft>
                </a:pPr>
                <a:r>
                  <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rPr>
                  <a:t>⊚</a:t>
                </a:r>
                <a:r>
                  <a:rPr lang="en-US" sz="1100" dirty="0">
                    <a:solidFill>
                      <a:srgbClr val="E4E9EF"/>
                    </a:solidFill>
                    <a:latin typeface="Arial" panose="020B0604020202020204" pitchFamily="34" charset="0"/>
                  </a:rPr>
                  <a:t>   </a:t>
                </a:r>
                <a:r>
                  <a:rPr lang="en-US" sz="1100" b="0" i="0" dirty="0">
                    <a:solidFill>
                      <a:srgbClr val="E4E9EF"/>
                    </a:solidFill>
                    <a:effectLst/>
                    <a:latin typeface="Arial" panose="020B0604020202020204" pitchFamily="34" charset="0"/>
                  </a:rPr>
                  <a:t>The inertia matrix is positive definite if J</a:t>
                </a:r>
                <a:r>
                  <a:rPr lang="en-US" sz="1100" b="0" i="0" baseline="-25000" dirty="0">
                    <a:solidFill>
                      <a:srgbClr val="E4E9EF"/>
                    </a:solidFill>
                    <a:effectLst/>
                    <a:latin typeface="Arial" panose="020B0604020202020204" pitchFamily="34" charset="0"/>
                  </a:rPr>
                  <a:t>z</a:t>
                </a:r>
                <a:r>
                  <a:rPr lang="en-US" sz="1100" b="0" i="0" dirty="0">
                    <a:solidFill>
                      <a:srgbClr val="E4E9EF"/>
                    </a:solidFill>
                    <a:effectLst/>
                    <a:latin typeface="Arial" panose="020B0604020202020204" pitchFamily="34" charset="0"/>
                  </a:rPr>
                  <a:t> is non-singular. An error e is defined in the output domain z</a:t>
                </a:r>
                <a:r>
                  <a:rPr lang="en-US" sz="1100" b="0" i="0" baseline="-25000" dirty="0">
                    <a:solidFill>
                      <a:srgbClr val="E4E9EF"/>
                    </a:solidFill>
                    <a:effectLst/>
                    <a:latin typeface="Arial" panose="020B0604020202020204" pitchFamily="34" charset="0"/>
                  </a:rPr>
                  <a:t>1</a:t>
                </a:r>
                <a:r>
                  <a:rPr lang="en-US" sz="1100" b="0" i="0" dirty="0">
                    <a:solidFill>
                      <a:srgbClr val="E4E9EF"/>
                    </a:solidFill>
                    <a:effectLst/>
                    <a:latin typeface="Arial" panose="020B0604020202020204" pitchFamily="34" charset="0"/>
                  </a:rPr>
                  <a:t> as: </a:t>
                </a:r>
              </a:p>
              <a:p>
                <a:pPr marL="12700" algn="ctr">
                  <a:lnSpc>
                    <a:spcPct val="100000"/>
                  </a:lnSpc>
                  <a:spcBef>
                    <a:spcPts val="90"/>
                  </a:spcBef>
                  <a:spcAft>
                    <a:spcPts val="400"/>
                  </a:spcAft>
                </a:pPr>
                <a:r>
                  <a:rPr lang="en-US" sz="1100" b="0" i="0" dirty="0">
                    <a:solidFill>
                      <a:srgbClr val="E4E9EF"/>
                    </a:solidFill>
                    <a:effectLst/>
                    <a:latin typeface="Arial" panose="020B0604020202020204" pitchFamily="34" charset="0"/>
                  </a:rPr>
                  <a:t>e = z</a:t>
                </a:r>
                <a:r>
                  <a:rPr lang="en-US" sz="1100" b="0" i="0" baseline="-25000" dirty="0">
                    <a:solidFill>
                      <a:srgbClr val="E4E9EF"/>
                    </a:solidFill>
                    <a:effectLst/>
                    <a:latin typeface="Arial" panose="020B0604020202020204" pitchFamily="34" charset="0"/>
                  </a:rPr>
                  <a:t>1,des</a:t>
                </a:r>
                <a:r>
                  <a:rPr lang="en-US" sz="1100" b="0" i="0" dirty="0">
                    <a:solidFill>
                      <a:srgbClr val="E4E9EF"/>
                    </a:solidFill>
                    <a:effectLst/>
                    <a:latin typeface="Arial" panose="020B0604020202020204" pitchFamily="34" charset="0"/>
                  </a:rPr>
                  <a:t> − z</a:t>
                </a:r>
                <a:r>
                  <a:rPr lang="en-US" sz="1100" b="0" i="0" baseline="-25000" dirty="0">
                    <a:solidFill>
                      <a:srgbClr val="E4E9EF"/>
                    </a:solidFill>
                    <a:effectLst/>
                    <a:latin typeface="Arial" panose="020B0604020202020204" pitchFamily="34" charset="0"/>
                  </a:rPr>
                  <a:t>1</a:t>
                </a:r>
              </a:p>
              <a:p>
                <a:pPr marL="12700" algn="l">
                  <a:lnSpc>
                    <a:spcPct val="100000"/>
                  </a:lnSpc>
                  <a:spcBef>
                    <a:spcPts val="90"/>
                  </a:spcBef>
                  <a:spcAft>
                    <a:spcPts val="400"/>
                  </a:spcAft>
                </a:pPr>
                <a:r>
                  <a:rPr lang="en-US" sz="1100" dirty="0">
                    <a:solidFill>
                      <a:srgbClr val="E4E9EF"/>
                    </a:solidFill>
                  </a:rPr>
                  <a:t>where  </a:t>
                </a:r>
                <a:r>
                  <a:rPr lang="en-US" sz="1100" dirty="0">
                    <a:solidFill>
                      <a:srgbClr val="E4E9EF"/>
                    </a:solidFill>
                    <a:sym typeface="Wingdings" panose="05000000000000000000" pitchFamily="2" charset="2"/>
                  </a:rPr>
                  <a:t></a:t>
                </a:r>
                <a:r>
                  <a:rPr lang="en-US" sz="1100" dirty="0">
                    <a:solidFill>
                      <a:srgbClr val="E4E9EF"/>
                    </a:solidFill>
                  </a:rPr>
                  <a:t> </a:t>
                </a:r>
                <a:r>
                  <a:rPr lang="en-US" sz="1100" b="0" i="0" dirty="0">
                    <a:solidFill>
                      <a:srgbClr val="E4E9EF"/>
                    </a:solidFill>
                    <a:effectLst/>
                    <a:latin typeface="Arial" panose="020B0604020202020204" pitchFamily="34" charset="0"/>
                  </a:rPr>
                  <a:t>where z</a:t>
                </a:r>
                <a:r>
                  <a:rPr lang="en-US" sz="1100" b="0" i="0" baseline="-25000" dirty="0">
                    <a:solidFill>
                      <a:srgbClr val="E4E9EF"/>
                    </a:solidFill>
                    <a:effectLst/>
                    <a:latin typeface="Arial" panose="020B0604020202020204" pitchFamily="34" charset="0"/>
                  </a:rPr>
                  <a:t>1</a:t>
                </a:r>
                <a:r>
                  <a:rPr lang="en-US" sz="1100" b="0" i="0" dirty="0">
                    <a:solidFill>
                      <a:srgbClr val="E4E9EF"/>
                    </a:solidFill>
                    <a:effectLst/>
                    <a:latin typeface="Arial" panose="020B0604020202020204" pitchFamily="34" charset="0"/>
                  </a:rPr>
                  <a:t> is provided by inertial feedback</a:t>
                </a:r>
              </a:p>
              <a:p>
                <a:pPr marL="12700">
                  <a:lnSpc>
                    <a:spcPct val="100000"/>
                  </a:lnSpc>
                  <a:spcBef>
                    <a:spcPts val="90"/>
                  </a:spcBef>
                  <a:spcAft>
                    <a:spcPts val="400"/>
                  </a:spcAft>
                </a:pPr>
                <a:r>
                  <a:rPr lang="en-US" sz="1100" dirty="0">
                    <a:solidFill>
                      <a:srgbClr val="E4E9EF"/>
                    </a:solidFill>
                    <a:latin typeface="Arial" panose="020B0604020202020204" pitchFamily="34" charset="0"/>
                  </a:rPr>
                  <a:t>            </a:t>
                </a:r>
                <a:r>
                  <a:rPr lang="en-US" sz="1100" dirty="0">
                    <a:solidFill>
                      <a:srgbClr val="E4E9EF"/>
                    </a:solidFill>
                    <a:latin typeface="Arial" panose="020B0604020202020204" pitchFamily="34" charset="0"/>
                    <a:sym typeface="Wingdings" panose="05000000000000000000" pitchFamily="2" charset="2"/>
                  </a:rPr>
                  <a:t> </a:t>
                </a:r>
                <a:r>
                  <a:rPr lang="en-US" sz="1100" b="0" i="0" dirty="0">
                    <a:solidFill>
                      <a:srgbClr val="E4E9EF"/>
                    </a:solidFill>
                    <a:effectLst/>
                    <a:latin typeface="Arial" panose="020B0604020202020204" pitchFamily="34" charset="0"/>
                  </a:rPr>
                  <a:t>z</a:t>
                </a:r>
                <a:r>
                  <a:rPr lang="en-US" sz="1100" b="0" i="0" baseline="-25000" dirty="0">
                    <a:solidFill>
                      <a:srgbClr val="E4E9EF"/>
                    </a:solidFill>
                    <a:effectLst/>
                    <a:latin typeface="Arial" panose="020B0604020202020204" pitchFamily="34" charset="0"/>
                  </a:rPr>
                  <a:t>1,des</a:t>
                </a:r>
                <a:r>
                  <a:rPr lang="en-US" sz="1100" b="0" i="0" dirty="0">
                    <a:solidFill>
                      <a:srgbClr val="E4E9EF"/>
                    </a:solidFill>
                    <a:effectLst/>
                    <a:latin typeface="Arial" panose="020B0604020202020204" pitchFamily="34" charset="0"/>
                  </a:rPr>
                  <a:t> is the desired inertial point.</a:t>
                </a:r>
                <a:endParaRPr lang="en-US" sz="1100" dirty="0">
                  <a:solidFill>
                    <a:srgbClr val="E4E9EF"/>
                  </a:solidFill>
                  <a:latin typeface="Arial" panose="020B0604020202020204" pitchFamily="34" charset="0"/>
                  <a:ea typeface="Cambria" panose="02040503050406030204" pitchFamily="18" charset="0"/>
                  <a:cs typeface="Cambria"/>
                </a:endParaRPr>
              </a:p>
              <a:p>
                <a:pPr marL="12700">
                  <a:lnSpc>
                    <a:spcPct val="100000"/>
                  </a:lnSpc>
                  <a:spcBef>
                    <a:spcPts val="90"/>
                  </a:spcBef>
                  <a:spcAft>
                    <a:spcPts val="400"/>
                  </a:spcAft>
                </a:pPr>
                <a:r>
                  <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rPr>
                  <a:t>⊚</a:t>
                </a:r>
                <a:r>
                  <a:rPr lang="en-US" sz="1100" b="0" i="0" dirty="0">
                    <a:solidFill>
                      <a:srgbClr val="E4E9EF"/>
                    </a:solidFill>
                    <a:effectLst/>
                    <a:latin typeface="Arial" panose="020B0604020202020204" pitchFamily="34" charset="0"/>
                  </a:rPr>
                  <a:t>   It is assumed, that inertial measurements of the position and orientation of the spacecraft and the end-effector are available. Then, if the input Q</a:t>
                </a:r>
                <a:r>
                  <a:rPr lang="en-US" sz="1100" b="0" i="0" baseline="-25000" dirty="0">
                    <a:solidFill>
                      <a:srgbClr val="E4E9EF"/>
                    </a:solidFill>
                    <a:effectLst/>
                    <a:latin typeface="Arial" panose="020B0604020202020204" pitchFamily="34" charset="0"/>
                  </a:rPr>
                  <a:t>c</a:t>
                </a:r>
                <a:r>
                  <a:rPr lang="en-US" sz="1100" b="0" i="0" dirty="0">
                    <a:solidFill>
                      <a:srgbClr val="E4E9EF"/>
                    </a:solidFill>
                    <a:effectLst/>
                    <a:latin typeface="Arial" panose="020B0604020202020204" pitchFamily="34" charset="0"/>
                  </a:rPr>
                  <a:t> is taken to be:</a:t>
                </a:r>
              </a:p>
              <a:p>
                <a:pPr marL="12700" algn="ctr">
                  <a:lnSpc>
                    <a:spcPct val="100000"/>
                  </a:lnSpc>
                  <a:spcBef>
                    <a:spcPts val="90"/>
                  </a:spcBef>
                  <a:spcAft>
                    <a:spcPts val="400"/>
                  </a:spcAft>
                </a:pPr>
                <a:r>
                  <a:rPr lang="en-US" sz="1100" b="0" i="0" dirty="0">
                    <a:solidFill>
                      <a:srgbClr val="E4E9EF"/>
                    </a:solidFill>
                    <a:effectLst/>
                    <a:latin typeface="Arial" panose="020B0604020202020204" pitchFamily="34" charset="0"/>
                  </a:rPr>
                  <a:t>Q</a:t>
                </a:r>
                <a:r>
                  <a:rPr lang="en-US" sz="1100" b="0" i="0" baseline="-25000" dirty="0">
                    <a:solidFill>
                      <a:srgbClr val="E4E9EF"/>
                    </a:solidFill>
                    <a:effectLst/>
                    <a:latin typeface="Arial" panose="020B0604020202020204" pitchFamily="34" charset="0"/>
                  </a:rPr>
                  <a:t>c</a:t>
                </a:r>
                <a:r>
                  <a:rPr lang="en-US" sz="1100" b="0" i="0" dirty="0">
                    <a:solidFill>
                      <a:srgbClr val="E4E9EF"/>
                    </a:solidFill>
                    <a:effectLst/>
                    <a:latin typeface="Arial" panose="020B0604020202020204" pitchFamily="34" charset="0"/>
                  </a:rPr>
                  <a:t> = J</a:t>
                </a:r>
                <a:r>
                  <a:rPr lang="en-US" sz="1100" b="0" i="0" baseline="30000" dirty="0">
                    <a:solidFill>
                      <a:srgbClr val="E4E9EF"/>
                    </a:solidFill>
                    <a:effectLst/>
                    <a:latin typeface="Arial" panose="020B0604020202020204" pitchFamily="34" charset="0"/>
                  </a:rPr>
                  <a:t>T</a:t>
                </a:r>
                <a:r>
                  <a:rPr lang="en-US" sz="1100" b="0" i="0" baseline="-25000" dirty="0">
                    <a:solidFill>
                      <a:srgbClr val="E4E9EF"/>
                    </a:solidFill>
                    <a:effectLst/>
                    <a:latin typeface="Arial" panose="020B0604020202020204" pitchFamily="34" charset="0"/>
                  </a:rPr>
                  <a:t>z</a:t>
                </a:r>
                <a:r>
                  <a:rPr lang="en-US" sz="1100" b="0" i="0" dirty="0">
                    <a:solidFill>
                      <a:srgbClr val="E4E9EF"/>
                    </a:solidFill>
                    <a:effectLst/>
                    <a:latin typeface="Arial" panose="020B0604020202020204" pitchFamily="34" charset="0"/>
                  </a:rPr>
                  <a:t> [</a:t>
                </a:r>
                <a14:m>
                  <m:oMath xmlns:m="http://schemas.openxmlformats.org/officeDocument/2006/math">
                    <m:acc>
                      <m:accPr>
                        <m:chr m:val="̃"/>
                        <m:ctrlPr>
                          <a:rPr lang="en-US" sz="1100" b="0" i="1" dirty="0" smtClean="0">
                            <a:solidFill>
                              <a:srgbClr val="E4E9EF"/>
                            </a:solidFill>
                            <a:effectLst/>
                            <a:latin typeface="Cambria Math" panose="02040503050406030204" pitchFamily="18" charset="0"/>
                          </a:rPr>
                        </m:ctrlPr>
                      </m:accPr>
                      <m:e>
                        <m:r>
                          <a:rPr lang="en-US" sz="1100" b="0" i="1" dirty="0" smtClean="0">
                            <a:solidFill>
                              <a:srgbClr val="E4E9EF"/>
                            </a:solidFill>
                            <a:effectLst/>
                            <a:latin typeface="Cambria Math" panose="02040503050406030204" pitchFamily="18" charset="0"/>
                          </a:rPr>
                          <m:t>𝐻</m:t>
                        </m:r>
                      </m:e>
                    </m:acc>
                    <m:r>
                      <a:rPr lang="en-US" sz="1100" b="0" i="1" dirty="0" smtClean="0">
                        <a:solidFill>
                          <a:srgbClr val="E4E9EF"/>
                        </a:solidFill>
                        <a:effectLst/>
                        <a:latin typeface="Cambria Math" panose="02040503050406030204" pitchFamily="18" charset="0"/>
                      </a:rPr>
                      <m:t> </m:t>
                    </m:r>
                  </m:oMath>
                </a14:m>
                <a:r>
                  <a:rPr lang="en-US" sz="1100" b="0" i="0" dirty="0">
                    <a:solidFill>
                      <a:srgbClr val="E4E9EF"/>
                    </a:solidFill>
                    <a:effectLst/>
                    <a:latin typeface="Arial" panose="020B0604020202020204" pitchFamily="34" charset="0"/>
                  </a:rPr>
                  <a:t>(K</a:t>
                </a:r>
                <a:r>
                  <a:rPr lang="en-US" sz="1100" b="0" i="0" baseline="-25000" dirty="0">
                    <a:solidFill>
                      <a:srgbClr val="E4E9EF"/>
                    </a:solidFill>
                    <a:effectLst/>
                    <a:latin typeface="Arial" panose="020B0604020202020204" pitchFamily="34" charset="0"/>
                  </a:rPr>
                  <a:t>p</a:t>
                </a:r>
                <a:r>
                  <a:rPr lang="en-US" sz="1100" b="0" i="0" dirty="0">
                    <a:solidFill>
                      <a:srgbClr val="E4E9EF"/>
                    </a:solidFill>
                    <a:effectLst/>
                    <a:latin typeface="Arial" panose="020B0604020202020204" pitchFamily="34" charset="0"/>
                  </a:rPr>
                  <a:t>e + K</a:t>
                </a:r>
                <a:r>
                  <a:rPr lang="en-US" sz="1100" b="0" i="0" baseline="-25000" dirty="0">
                    <a:solidFill>
                      <a:srgbClr val="E4E9EF"/>
                    </a:solidFill>
                    <a:effectLst/>
                    <a:latin typeface="Arial" panose="020B0604020202020204" pitchFamily="34" charset="0"/>
                  </a:rPr>
                  <a:t>d</a:t>
                </a:r>
                <a:r>
                  <a:rPr lang="en-US" sz="1100" b="0" i="0" dirty="0">
                    <a:solidFill>
                      <a:srgbClr val="E4E9EF"/>
                    </a:solidFill>
                    <a:effectLst/>
                    <a:latin typeface="Arial" panose="020B0604020202020204" pitchFamily="34" charset="0"/>
                  </a:rPr>
                  <a:t> </a:t>
                </a:r>
                <a14:m>
                  <m:oMath xmlns:m="http://schemas.openxmlformats.org/officeDocument/2006/math">
                    <m:acc>
                      <m:accPr>
                        <m:chr m:val="̇"/>
                        <m:ctrlPr>
                          <a:rPr lang="en-US" sz="1100" b="0" i="1" smtClean="0">
                            <a:solidFill>
                              <a:srgbClr val="E4E9EF"/>
                            </a:solidFill>
                            <a:effectLst/>
                            <a:latin typeface="Cambria Math" panose="02040503050406030204" pitchFamily="18" charset="0"/>
                          </a:rPr>
                        </m:ctrlPr>
                      </m:accPr>
                      <m:e>
                        <m:r>
                          <a:rPr lang="en-US" sz="1100" b="0" i="1" smtClean="0">
                            <a:solidFill>
                              <a:srgbClr val="E4E9EF"/>
                            </a:solidFill>
                            <a:effectLst/>
                            <a:latin typeface="Cambria Math" panose="02040503050406030204" pitchFamily="18" charset="0"/>
                          </a:rPr>
                          <m:t>𝑒</m:t>
                        </m:r>
                      </m:e>
                    </m:acc>
                  </m:oMath>
                </a14:m>
                <a:r>
                  <a:rPr lang="en-US" sz="1100" b="0" i="0" dirty="0">
                    <a:solidFill>
                      <a:srgbClr val="E4E9EF"/>
                    </a:solidFill>
                    <a:effectLst/>
                    <a:latin typeface="Arial" panose="020B0604020202020204" pitchFamily="34" charset="0"/>
                  </a:rPr>
                  <a:t> + </a:t>
                </a:r>
                <a14:m>
                  <m:oMath xmlns:m="http://schemas.openxmlformats.org/officeDocument/2006/math">
                    <m:acc>
                      <m:accPr>
                        <m:chr m:val="̈"/>
                        <m:ctrlPr>
                          <a:rPr lang="en-US" sz="1100" b="0" i="1" smtClean="0">
                            <a:solidFill>
                              <a:srgbClr val="E4E9EF"/>
                            </a:solidFill>
                            <a:effectLst/>
                            <a:latin typeface="Cambria Math" panose="02040503050406030204" pitchFamily="18" charset="0"/>
                          </a:rPr>
                        </m:ctrlPr>
                      </m:accPr>
                      <m:e>
                        <m:r>
                          <a:rPr lang="en-US" sz="1100" b="0" i="1" smtClean="0">
                            <a:solidFill>
                              <a:srgbClr val="E4E9EF"/>
                            </a:solidFill>
                            <a:effectLst/>
                            <a:latin typeface="Cambria Math" panose="02040503050406030204" pitchFamily="18" charset="0"/>
                          </a:rPr>
                          <m:t>𝑍</m:t>
                        </m:r>
                      </m:e>
                    </m:acc>
                  </m:oMath>
                </a14:m>
                <a:r>
                  <a:rPr lang="en-US" sz="1100" b="0" i="0" baseline="-25000" dirty="0">
                    <a:solidFill>
                      <a:srgbClr val="E4E9EF"/>
                    </a:solidFill>
                    <a:effectLst/>
                    <a:latin typeface="Arial" panose="020B0604020202020204" pitchFamily="34" charset="0"/>
                  </a:rPr>
                  <a:t>1, des</a:t>
                </a:r>
                <a:r>
                  <a:rPr lang="en-US" sz="1100" b="0" i="0" dirty="0">
                    <a:solidFill>
                      <a:srgbClr val="E4E9EF"/>
                    </a:solidFill>
                    <a:effectLst/>
                    <a:latin typeface="Arial" panose="020B0604020202020204" pitchFamily="34" charset="0"/>
                  </a:rPr>
                  <a:t>) + </a:t>
                </a:r>
                <a14:m>
                  <m:oMath xmlns:m="http://schemas.openxmlformats.org/officeDocument/2006/math">
                    <m:acc>
                      <m:accPr>
                        <m:chr m:val="̃"/>
                        <m:ctrlPr>
                          <a:rPr lang="en-US" sz="1100" b="0" i="1" smtClean="0">
                            <a:solidFill>
                              <a:srgbClr val="E4E9EF"/>
                            </a:solidFill>
                            <a:effectLst/>
                            <a:latin typeface="Cambria Math" panose="02040503050406030204" pitchFamily="18" charset="0"/>
                          </a:rPr>
                        </m:ctrlPr>
                      </m:accPr>
                      <m:e>
                        <m:r>
                          <a:rPr lang="en-US" sz="1100" b="0" i="1" smtClean="0">
                            <a:solidFill>
                              <a:srgbClr val="E4E9EF"/>
                            </a:solidFill>
                            <a:effectLst/>
                            <a:latin typeface="Cambria Math" panose="02040503050406030204" pitchFamily="18" charset="0"/>
                          </a:rPr>
                          <m:t>𝐶</m:t>
                        </m:r>
                      </m:e>
                    </m:acc>
                  </m:oMath>
                </a14:m>
                <a:r>
                  <a:rPr lang="en-US" sz="1100" b="0" i="0" dirty="0">
                    <a:solidFill>
                      <a:srgbClr val="E4E9EF"/>
                    </a:solidFill>
                    <a:effectLst/>
                    <a:latin typeface="Arial" panose="020B0604020202020204" pitchFamily="34" charset="0"/>
                  </a:rPr>
                  <a:t>]</a:t>
                </a:r>
              </a:p>
              <a:p>
                <a:pPr marL="12700" algn="l">
                  <a:lnSpc>
                    <a:spcPct val="100000"/>
                  </a:lnSpc>
                  <a:spcBef>
                    <a:spcPts val="90"/>
                  </a:spcBef>
                  <a:spcAft>
                    <a:spcPts val="400"/>
                  </a:spcAft>
                </a:pPr>
                <a:r>
                  <a:rPr lang="en-US" sz="1100" dirty="0">
                    <a:solidFill>
                      <a:srgbClr val="E4E9EF"/>
                    </a:solidFill>
                    <a:latin typeface="Arial" panose="020B0604020202020204" pitchFamily="34" charset="0"/>
                  </a:rPr>
                  <a:t>Where </a:t>
                </a:r>
                <a:r>
                  <a:rPr lang="en-US" sz="1100" b="0" i="0" dirty="0">
                    <a:solidFill>
                      <a:srgbClr val="E4E9EF"/>
                    </a:solidFill>
                    <a:effectLst/>
                    <a:latin typeface="Arial" panose="020B0604020202020204" pitchFamily="34" charset="0"/>
                  </a:rPr>
                  <a:t>K</a:t>
                </a:r>
                <a:r>
                  <a:rPr lang="en-US" sz="1100" b="0" i="0" baseline="-25000" dirty="0">
                    <a:solidFill>
                      <a:srgbClr val="E4E9EF"/>
                    </a:solidFill>
                    <a:effectLst/>
                    <a:latin typeface="Arial" panose="020B0604020202020204" pitchFamily="34" charset="0"/>
                  </a:rPr>
                  <a:t>p </a:t>
                </a:r>
                <a:r>
                  <a:rPr lang="en-US" sz="1100" b="0" i="0" dirty="0">
                    <a:solidFill>
                      <a:srgbClr val="E4E9EF"/>
                    </a:solidFill>
                    <a:effectLst/>
                    <a:latin typeface="Arial" panose="020B0604020202020204" pitchFamily="34" charset="0"/>
                  </a:rPr>
                  <a:t>&amp; K</a:t>
                </a:r>
                <a:r>
                  <a:rPr lang="en-US" sz="1100" b="0" i="0" baseline="-25000" dirty="0">
                    <a:solidFill>
                      <a:srgbClr val="E4E9EF"/>
                    </a:solidFill>
                    <a:effectLst/>
                    <a:latin typeface="Arial" panose="020B0604020202020204" pitchFamily="34" charset="0"/>
                  </a:rPr>
                  <a:t>d</a:t>
                </a:r>
                <a:r>
                  <a:rPr lang="en-US" sz="1100" b="0" i="0" dirty="0">
                    <a:solidFill>
                      <a:srgbClr val="E4E9EF"/>
                    </a:solidFill>
                    <a:effectLst/>
                    <a:latin typeface="Arial" panose="020B0604020202020204" pitchFamily="34" charset="0"/>
                  </a:rPr>
                  <a:t> are proportional and derivative gains and are given by a positive definite diagonal matrices.</a:t>
                </a:r>
                <a:endParaRPr lang="en-US" sz="1100" dirty="0">
                  <a:solidFill>
                    <a:srgbClr val="E4E9EF"/>
                  </a:solidFill>
                  <a:latin typeface="Arial" panose="020B0604020202020204" pitchFamily="34" charset="0"/>
                </a:endParaRPr>
              </a:p>
              <a:p>
                <a:pPr marL="12700" algn="l">
                  <a:lnSpc>
                    <a:spcPct val="100000"/>
                  </a:lnSpc>
                  <a:spcBef>
                    <a:spcPts val="90"/>
                  </a:spcBef>
                  <a:spcAft>
                    <a:spcPts val="400"/>
                  </a:spcAft>
                </a:pPr>
                <a:r>
                  <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rPr>
                  <a:t>⊚</a:t>
                </a:r>
                <a:r>
                  <a:rPr lang="en-US" sz="1100" b="0" i="0" dirty="0">
                    <a:effectLst/>
                    <a:latin typeface="Arial" panose="020B0604020202020204" pitchFamily="34" charset="0"/>
                  </a:rPr>
                  <a:t>   </a:t>
                </a:r>
                <a:r>
                  <a:rPr lang="en-US" sz="1100" b="0" i="0" dirty="0">
                    <a:solidFill>
                      <a:srgbClr val="E4E9EF"/>
                    </a:solidFill>
                    <a:effectLst/>
                    <a:latin typeface="Arial" panose="020B0604020202020204" pitchFamily="34" charset="0"/>
                  </a:rPr>
                  <a:t>If high enough gains are used, the simpler Transposed Jacobian controller can be used: </a:t>
                </a:r>
              </a:p>
              <a:p>
                <a:pPr marL="12700" algn="ctr">
                  <a:spcBef>
                    <a:spcPts val="90"/>
                  </a:spcBef>
                  <a:spcAft>
                    <a:spcPts val="400"/>
                  </a:spcAft>
                </a:pPr>
                <a:r>
                  <a:rPr lang="en-US" sz="1100" b="0" i="0" dirty="0">
                    <a:solidFill>
                      <a:srgbClr val="E4E9EF"/>
                    </a:solidFill>
                    <a:effectLst/>
                    <a:latin typeface="Arial" panose="020B0604020202020204" pitchFamily="34" charset="0"/>
                  </a:rPr>
                  <a:t>Q</a:t>
                </a:r>
                <a:r>
                  <a:rPr lang="en-US" sz="1100" b="0" i="0" baseline="-25000" dirty="0">
                    <a:solidFill>
                      <a:srgbClr val="E4E9EF"/>
                    </a:solidFill>
                    <a:effectLst/>
                    <a:latin typeface="Arial" panose="020B0604020202020204" pitchFamily="34" charset="0"/>
                  </a:rPr>
                  <a:t>c</a:t>
                </a:r>
                <a:r>
                  <a:rPr lang="en-US" sz="1100" b="0" i="0" dirty="0">
                    <a:solidFill>
                      <a:srgbClr val="E4E9EF"/>
                    </a:solidFill>
                    <a:effectLst/>
                    <a:latin typeface="Arial" panose="020B0604020202020204" pitchFamily="34" charset="0"/>
                  </a:rPr>
                  <a:t> = J</a:t>
                </a:r>
                <a:r>
                  <a:rPr lang="en-US" sz="1100" b="0" i="0" baseline="30000" dirty="0">
                    <a:solidFill>
                      <a:srgbClr val="E4E9EF"/>
                    </a:solidFill>
                    <a:effectLst/>
                    <a:latin typeface="Arial" panose="020B0604020202020204" pitchFamily="34" charset="0"/>
                  </a:rPr>
                  <a:t>T</a:t>
                </a:r>
                <a:r>
                  <a:rPr lang="en-US" sz="1100" b="0" i="0" baseline="-25000" dirty="0">
                    <a:solidFill>
                      <a:srgbClr val="E4E9EF"/>
                    </a:solidFill>
                    <a:effectLst/>
                    <a:latin typeface="Arial" panose="020B0604020202020204" pitchFamily="34" charset="0"/>
                  </a:rPr>
                  <a:t>z</a:t>
                </a:r>
                <a:r>
                  <a:rPr lang="en-US" sz="1100" b="0" i="0" dirty="0">
                    <a:solidFill>
                      <a:srgbClr val="E4E9EF"/>
                    </a:solidFill>
                    <a:effectLst/>
                    <a:latin typeface="Arial" panose="020B0604020202020204" pitchFamily="34" charset="0"/>
                  </a:rPr>
                  <a:t> </a:t>
                </a:r>
                <a14:m>
                  <m:oMath xmlns:m="http://schemas.openxmlformats.org/officeDocument/2006/math">
                    <m:r>
                      <a:rPr lang="en-US" sz="1100" b="0" i="1" dirty="0" smtClean="0">
                        <a:solidFill>
                          <a:srgbClr val="E4E9EF"/>
                        </a:solidFill>
                        <a:effectLst/>
                        <a:latin typeface="Cambria Math" panose="02040503050406030204" pitchFamily="18" charset="0"/>
                      </a:rPr>
                      <m:t> </m:t>
                    </m:r>
                  </m:oMath>
                </a14:m>
                <a:r>
                  <a:rPr lang="en-US" sz="1100" b="0" i="0" dirty="0">
                    <a:solidFill>
                      <a:srgbClr val="E4E9EF"/>
                    </a:solidFill>
                    <a:effectLst/>
                    <a:latin typeface="Arial" panose="020B0604020202020204" pitchFamily="34" charset="0"/>
                  </a:rPr>
                  <a:t>(K</a:t>
                </a:r>
                <a:r>
                  <a:rPr lang="en-US" sz="1100" b="0" i="0" baseline="-25000" dirty="0">
                    <a:solidFill>
                      <a:srgbClr val="E4E9EF"/>
                    </a:solidFill>
                    <a:effectLst/>
                    <a:latin typeface="Arial" panose="020B0604020202020204" pitchFamily="34" charset="0"/>
                  </a:rPr>
                  <a:t>p</a:t>
                </a:r>
                <a:r>
                  <a:rPr lang="en-US" sz="1100" b="0" i="0" dirty="0">
                    <a:solidFill>
                      <a:srgbClr val="E4E9EF"/>
                    </a:solidFill>
                    <a:effectLst/>
                    <a:latin typeface="Arial" panose="020B0604020202020204" pitchFamily="34" charset="0"/>
                  </a:rPr>
                  <a:t>e + K</a:t>
                </a:r>
                <a:r>
                  <a:rPr lang="en-US" sz="1100" b="0" i="0" baseline="-25000" dirty="0">
                    <a:solidFill>
                      <a:srgbClr val="E4E9EF"/>
                    </a:solidFill>
                    <a:effectLst/>
                    <a:latin typeface="Arial" panose="020B0604020202020204" pitchFamily="34" charset="0"/>
                  </a:rPr>
                  <a:t>d</a:t>
                </a:r>
                <a:r>
                  <a:rPr lang="en-US" sz="1100" b="0" i="0" dirty="0">
                    <a:solidFill>
                      <a:srgbClr val="E4E9EF"/>
                    </a:solidFill>
                    <a:effectLst/>
                    <a:latin typeface="Arial" panose="020B0604020202020204" pitchFamily="34" charset="0"/>
                  </a:rPr>
                  <a:t> </a:t>
                </a:r>
                <a14:m>
                  <m:oMath xmlns:m="http://schemas.openxmlformats.org/officeDocument/2006/math">
                    <m:acc>
                      <m:accPr>
                        <m:chr m:val="̇"/>
                        <m:ctrlPr>
                          <a:rPr lang="en-US" sz="1100" b="0" i="1" smtClean="0">
                            <a:solidFill>
                              <a:srgbClr val="E4E9EF"/>
                            </a:solidFill>
                            <a:effectLst/>
                            <a:latin typeface="Cambria Math" panose="02040503050406030204" pitchFamily="18" charset="0"/>
                          </a:rPr>
                        </m:ctrlPr>
                      </m:accPr>
                      <m:e>
                        <m:r>
                          <a:rPr lang="en-US" sz="1100" b="0" i="1" smtClean="0">
                            <a:solidFill>
                              <a:srgbClr val="E4E9EF"/>
                            </a:solidFill>
                            <a:effectLst/>
                            <a:latin typeface="Cambria Math" panose="02040503050406030204" pitchFamily="18" charset="0"/>
                          </a:rPr>
                          <m:t>𝑒</m:t>
                        </m:r>
                      </m:e>
                    </m:acc>
                  </m:oMath>
                </a14:m>
                <a:r>
                  <a:rPr lang="en-US" sz="1100" b="0" i="0" dirty="0">
                    <a:solidFill>
                      <a:srgbClr val="E4E9EF"/>
                    </a:solidFill>
                    <a:effectLst/>
                    <a:latin typeface="Arial" panose="020B0604020202020204" pitchFamily="34" charset="0"/>
                  </a:rPr>
                  <a:t>)</a:t>
                </a:r>
                <a:endParaRPr lang="en-US" sz="1100" dirty="0">
                  <a:solidFill>
                    <a:srgbClr val="E4E9EF"/>
                  </a:solidFill>
                  <a:latin typeface="Arial" panose="020B0604020202020204" pitchFamily="34" charset="0"/>
                </a:endParaRPr>
              </a:p>
            </p:txBody>
          </p:sp>
        </mc:Choice>
        <mc:Fallback xmlns="">
          <p:sp>
            <p:nvSpPr>
              <p:cNvPr id="3" name="object 3"/>
              <p:cNvSpPr txBox="1">
                <a:spLocks noRot="1" noChangeAspect="1" noMove="1" noResize="1" noEditPoints="1" noAdjustHandles="1" noChangeArrowheads="1" noChangeShapeType="1" noTextEdit="1"/>
              </p:cNvSpPr>
              <p:nvPr/>
            </p:nvSpPr>
            <p:spPr>
              <a:xfrm>
                <a:off x="215900" y="403225"/>
                <a:ext cx="5181600" cy="2730427"/>
              </a:xfrm>
              <a:prstGeom prst="rect">
                <a:avLst/>
              </a:prstGeom>
              <a:blipFill>
                <a:blip r:embed="rId2"/>
                <a:stretch>
                  <a:fillRect l="-1412" t="-1339" r="-1647" b="-2232"/>
                </a:stretch>
              </a:blipFill>
            </p:spPr>
            <p:txBody>
              <a:bodyPr/>
              <a:lstStyle/>
              <a:p>
                <a:r>
                  <a:rPr lang="en-US">
                    <a:noFill/>
                  </a:rPr>
                  <a:t> </a:t>
                </a:r>
              </a:p>
            </p:txBody>
          </p:sp>
        </mc:Fallback>
      </mc:AlternateContent>
      <p:sp>
        <p:nvSpPr>
          <p:cNvPr id="4" name="object 7">
            <a:extLst>
              <a:ext uri="{FF2B5EF4-FFF2-40B4-BE49-F238E27FC236}">
                <a16:creationId xmlns:a16="http://schemas.microsoft.com/office/drawing/2014/main" id="{7C76C9D2-CD6D-63E1-CAF5-3B725D4DA4F8}"/>
              </a:ext>
            </a:extLst>
          </p:cNvPr>
          <p:cNvSpPr txBox="1"/>
          <p:nvPr/>
        </p:nvSpPr>
        <p:spPr>
          <a:xfrm>
            <a:off x="5245100" y="3070225"/>
            <a:ext cx="343420" cy="104516"/>
          </a:xfrm>
          <a:prstGeom prst="rect">
            <a:avLst/>
          </a:prstGeom>
        </p:spPr>
        <p:txBody>
          <a:bodyPr vert="horz" wrap="square" lIns="0" tIns="12065" rIns="0" bIns="0" rtlCol="0">
            <a:spAutoFit/>
          </a:bodyPr>
          <a:lstStyle/>
          <a:p>
            <a:pPr marL="12700">
              <a:lnSpc>
                <a:spcPct val="100000"/>
              </a:lnSpc>
              <a:spcBef>
                <a:spcPts val="95"/>
              </a:spcBef>
            </a:pPr>
            <a:r>
              <a:rPr lang="en-US" sz="600" spc="-65" dirty="0">
                <a:solidFill>
                  <a:srgbClr val="EBEEF4"/>
                </a:solidFill>
                <a:latin typeface="Arial"/>
                <a:cs typeface="Arial"/>
              </a:rPr>
              <a:t>24 </a:t>
            </a:r>
            <a:r>
              <a:rPr sz="600" spc="-15" dirty="0">
                <a:solidFill>
                  <a:srgbClr val="EBEEF4"/>
                </a:solidFill>
                <a:latin typeface="Arial"/>
                <a:cs typeface="Arial"/>
              </a:rPr>
              <a:t> </a:t>
            </a:r>
            <a:r>
              <a:rPr sz="600" spc="400" dirty="0">
                <a:solidFill>
                  <a:srgbClr val="87C0D0"/>
                </a:solidFill>
                <a:latin typeface="Times New Roman"/>
                <a:cs typeface="Times New Roman"/>
              </a:rPr>
              <a:t>ʢ</a:t>
            </a:r>
            <a:r>
              <a:rPr sz="600" dirty="0">
                <a:solidFill>
                  <a:srgbClr val="87C0D0"/>
                </a:solidFill>
                <a:latin typeface="Times New Roman"/>
                <a:cs typeface="Times New Roman"/>
              </a:rPr>
              <a:t> </a:t>
            </a:r>
            <a:r>
              <a:rPr lang="en-US" sz="600" spc="-25" dirty="0">
                <a:solidFill>
                  <a:srgbClr val="EBEEF4"/>
                </a:solidFill>
                <a:latin typeface="Arial"/>
                <a:cs typeface="Arial"/>
              </a:rPr>
              <a:t>34</a:t>
            </a:r>
            <a:endParaRPr sz="600" dirty="0">
              <a:latin typeface="Arial"/>
              <a:cs typeface="Arial"/>
            </a:endParaRPr>
          </a:p>
        </p:txBody>
      </p:sp>
    </p:spTree>
    <p:extLst>
      <p:ext uri="{BB962C8B-B14F-4D97-AF65-F5344CB8AC3E}">
        <p14:creationId xmlns:p14="http://schemas.microsoft.com/office/powerpoint/2010/main" val="251411089"/>
      </p:ext>
    </p:extLst>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296" y="53976"/>
            <a:ext cx="4957204" cy="196849"/>
          </a:xfrm>
          <a:prstGeom prst="rect">
            <a:avLst/>
          </a:prstGeom>
        </p:spPr>
        <p:txBody>
          <a:bodyPr vert="horz" wrap="square" lIns="0" tIns="12065" rIns="0" bIns="0" rtlCol="0">
            <a:spAutoFit/>
          </a:bodyPr>
          <a:lstStyle/>
          <a:p>
            <a:pPr marL="12700">
              <a:lnSpc>
                <a:spcPct val="100000"/>
              </a:lnSpc>
              <a:spcBef>
                <a:spcPts val="95"/>
              </a:spcBef>
            </a:pPr>
            <a:r>
              <a:rPr lang="en-US" i="0" dirty="0">
                <a:effectLst/>
                <a:latin typeface="+mj-lt"/>
              </a:rPr>
              <a:t>COORDINATED CONTROL FOR SPACE MANIPULATOR SYSTEMS</a:t>
            </a:r>
            <a:endParaRPr spc="40" dirty="0">
              <a:latin typeface="+mj-lt"/>
            </a:endParaRPr>
          </a:p>
        </p:txBody>
      </p:sp>
      <mc:AlternateContent xmlns:mc="http://schemas.openxmlformats.org/markup-compatibility/2006" xmlns:a14="http://schemas.microsoft.com/office/drawing/2010/main">
        <mc:Choice Requires="a14">
          <p:sp>
            <p:nvSpPr>
              <p:cNvPr id="3" name="object 3"/>
              <p:cNvSpPr txBox="1"/>
              <p:nvPr/>
            </p:nvSpPr>
            <p:spPr>
              <a:xfrm>
                <a:off x="292100" y="555625"/>
                <a:ext cx="5181600" cy="2307042"/>
              </a:xfrm>
              <a:prstGeom prst="rect">
                <a:avLst/>
              </a:prstGeom>
            </p:spPr>
            <p:txBody>
              <a:bodyPr vert="horz" wrap="square" lIns="0" tIns="11430" rIns="0" bIns="0" rtlCol="0">
                <a:spAutoFit/>
              </a:bodyPr>
              <a:lstStyle/>
              <a:p>
                <a:pPr marL="12700">
                  <a:lnSpc>
                    <a:spcPct val="100000"/>
                  </a:lnSpc>
                  <a:spcBef>
                    <a:spcPts val="90"/>
                  </a:spcBef>
                  <a:spcAft>
                    <a:spcPts val="400"/>
                  </a:spcAft>
                </a:pPr>
                <a:r>
                  <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rPr>
                  <a:t>⊚</a:t>
                </a:r>
                <a:r>
                  <a:rPr lang="en-US" sz="1100" dirty="0">
                    <a:solidFill>
                      <a:srgbClr val="E4E9EF"/>
                    </a:solidFill>
                    <a:latin typeface="Arial" panose="020B0604020202020204" pitchFamily="34" charset="0"/>
                  </a:rPr>
                  <a:t>   </a:t>
                </a:r>
                <a:r>
                  <a:rPr lang="en-US" sz="1100" dirty="0">
                    <a:solidFill>
                      <a:srgbClr val="E4E9EF"/>
                    </a:solidFill>
                    <a:latin typeface="Arial" panose="020B0604020202020204" pitchFamily="34" charset="0"/>
                    <a:cs typeface="Arial" panose="020B0604020202020204" pitchFamily="34" charset="0"/>
                  </a:rPr>
                  <a:t>If some small disturbance acts on the system, a small steady state error is expected, because these controllers are basically PD controllers.</a:t>
                </a:r>
              </a:p>
              <a:p>
                <a:pPr marL="12700">
                  <a:lnSpc>
                    <a:spcPct val="100000"/>
                  </a:lnSpc>
                  <a:spcBef>
                    <a:spcPts val="90"/>
                  </a:spcBef>
                  <a:spcAft>
                    <a:spcPts val="400"/>
                  </a:spcAft>
                </a:pPr>
                <a:r>
                  <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rPr>
                  <a:t>⊚</a:t>
                </a:r>
                <a:r>
                  <a:rPr lang="en-US" sz="1100" b="0" i="0" dirty="0">
                    <a:solidFill>
                      <a:srgbClr val="E4E9EF"/>
                    </a:solidFill>
                    <a:effectLst/>
                    <a:latin typeface="Arial" panose="020B0604020202020204" pitchFamily="34" charset="0"/>
                  </a:rPr>
                  <a:t>   </a:t>
                </a:r>
                <a:r>
                  <a:rPr lang="en-US" sz="1100" dirty="0">
                    <a:solidFill>
                      <a:srgbClr val="E4E9EF"/>
                    </a:solidFill>
                  </a:rPr>
                  <a:t>Finally, the reaction jet forces &amp; torques, and the joint torques can be found by</a:t>
                </a:r>
                <a:r>
                  <a:rPr lang="en-US" sz="1100" b="0" i="0" dirty="0">
                    <a:solidFill>
                      <a:srgbClr val="E4E9EF"/>
                    </a:solidFill>
                    <a:effectLst/>
                    <a:latin typeface="Arial" panose="020B0604020202020204" pitchFamily="34" charset="0"/>
                  </a:rPr>
                  <a:t>:</a:t>
                </a:r>
              </a:p>
              <a:p>
                <a:pPr marL="12700" algn="ctr">
                  <a:lnSpc>
                    <a:spcPct val="100000"/>
                  </a:lnSpc>
                  <a:spcBef>
                    <a:spcPts val="90"/>
                  </a:spcBef>
                  <a:spcAft>
                    <a:spcPts val="400"/>
                  </a:spcAft>
                </a:pPr>
                <a14:m>
                  <m:oMath xmlns:m="http://schemas.openxmlformats.org/officeDocument/2006/math">
                    <m:m>
                      <m:mPr>
                        <m:mcs>
                          <m:mc>
                            <m:mcPr>
                              <m:count m:val="1"/>
                              <m:mcJc m:val="center"/>
                            </m:mcPr>
                          </m:mc>
                        </m:mcs>
                        <m:ctrlPr>
                          <a:rPr lang="en-US" sz="1100" b="0" i="1" smtClean="0">
                            <a:solidFill>
                              <a:srgbClr val="E4E9EF"/>
                            </a:solidFill>
                            <a:effectLst/>
                            <a:latin typeface="Cambria Math" panose="02040503050406030204" pitchFamily="18" charset="0"/>
                          </a:rPr>
                        </m:ctrlPr>
                      </m:mPr>
                      <m:mr>
                        <m:e>
                          <m:r>
                            <m:rPr>
                              <m:brk m:alnAt="7"/>
                            </m:rPr>
                            <a:rPr lang="en-US" sz="1100" b="0" i="1" baseline="30000" smtClean="0">
                              <a:solidFill>
                                <a:srgbClr val="E4E9EF"/>
                              </a:solidFill>
                              <a:effectLst/>
                              <a:latin typeface="Cambria Math" panose="02040503050406030204" pitchFamily="18" charset="0"/>
                            </a:rPr>
                            <m:t>0</m:t>
                          </m:r>
                          <m:r>
                            <m:rPr>
                              <m:brk m:alnAt="7"/>
                            </m:rPr>
                            <a:rPr lang="en-US" sz="1100" b="0" i="1" smtClean="0">
                              <a:solidFill>
                                <a:srgbClr val="E4E9EF"/>
                              </a:solidFill>
                              <a:effectLst/>
                              <a:latin typeface="Cambria Math" panose="02040503050406030204" pitchFamily="18" charset="0"/>
                            </a:rPr>
                            <m:t>𝑓</m:t>
                          </m:r>
                          <m:r>
                            <a:rPr lang="en-US" sz="1100" b="0" i="1" baseline="-25000" smtClean="0">
                              <a:solidFill>
                                <a:srgbClr val="E4E9EF"/>
                              </a:solidFill>
                              <a:effectLst/>
                              <a:latin typeface="Cambria Math" panose="02040503050406030204" pitchFamily="18" charset="0"/>
                            </a:rPr>
                            <m:t>𝑠</m:t>
                          </m:r>
                        </m:e>
                      </m:mr>
                      <m:mr>
                        <m:e>
                          <m:r>
                            <a:rPr lang="en-US" sz="1100" b="0" i="1" baseline="30000" smtClean="0">
                              <a:solidFill>
                                <a:srgbClr val="E4E9EF"/>
                              </a:solidFill>
                              <a:effectLst/>
                              <a:latin typeface="Cambria Math" panose="02040503050406030204" pitchFamily="18" charset="0"/>
                            </a:rPr>
                            <m:t>0</m:t>
                          </m:r>
                          <m:r>
                            <a:rPr lang="en-US" sz="1100" b="0" i="1" smtClean="0">
                              <a:solidFill>
                                <a:srgbClr val="E4E9EF"/>
                              </a:solidFill>
                              <a:effectLst/>
                              <a:latin typeface="Cambria Math" panose="02040503050406030204" pitchFamily="18" charset="0"/>
                            </a:rPr>
                            <m:t>𝑛</m:t>
                          </m:r>
                          <m:r>
                            <a:rPr lang="en-US" sz="1100" b="0" i="1" baseline="-25000" smtClean="0">
                              <a:solidFill>
                                <a:srgbClr val="E4E9EF"/>
                              </a:solidFill>
                              <a:effectLst/>
                              <a:latin typeface="Cambria Math" panose="02040503050406030204" pitchFamily="18" charset="0"/>
                            </a:rPr>
                            <m:t>𝑠</m:t>
                          </m:r>
                        </m:e>
                      </m:mr>
                      <m:mr>
                        <m:e>
                          <m:r>
                            <a:rPr lang="en-US" sz="1100" b="0" i="1" smtClean="0">
                              <a:solidFill>
                                <a:srgbClr val="E4E9EF"/>
                              </a:solidFill>
                              <a:effectLst/>
                              <a:latin typeface="Cambria Math" panose="02040503050406030204" pitchFamily="18" charset="0"/>
                              <a:ea typeface="Cambria Math" panose="02040503050406030204" pitchFamily="18" charset="0"/>
                            </a:rPr>
                            <m:t>𝜏</m:t>
                          </m:r>
                        </m:e>
                      </m:mr>
                    </m:m>
                  </m:oMath>
                </a14:m>
                <a:r>
                  <a:rPr lang="en-US" sz="1100" b="0" i="0" dirty="0">
                    <a:solidFill>
                      <a:srgbClr val="E4E9EF"/>
                    </a:solidFill>
                    <a:effectLst/>
                    <a:latin typeface="Arial" panose="020B0604020202020204" pitchFamily="34" charset="0"/>
                  </a:rPr>
                  <a:t> </a:t>
                </a:r>
                <a:r>
                  <a:rPr lang="de-DE" sz="1100" dirty="0">
                    <a:solidFill>
                      <a:srgbClr val="E4E9EF"/>
                    </a:solidFill>
                  </a:rPr>
                  <a:t>= (J</a:t>
                </a:r>
                <a:r>
                  <a:rPr lang="de-DE" sz="1100" baseline="-25000" dirty="0">
                    <a:solidFill>
                      <a:srgbClr val="E4E9EF"/>
                    </a:solidFill>
                  </a:rPr>
                  <a:t>q</a:t>
                </a:r>
                <a:r>
                  <a:rPr lang="de-DE" sz="1100" baseline="30000" dirty="0">
                    <a:solidFill>
                      <a:srgbClr val="E4E9EF"/>
                    </a:solidFill>
                  </a:rPr>
                  <a:t>T</a:t>
                </a:r>
                <a:r>
                  <a:rPr lang="de-DE" sz="1100" dirty="0">
                    <a:solidFill>
                      <a:srgbClr val="E4E9EF"/>
                    </a:solidFill>
                  </a:rPr>
                  <a:t> )</a:t>
                </a:r>
                <a:r>
                  <a:rPr lang="de-DE" sz="1100" baseline="30000" dirty="0">
                    <a:solidFill>
                      <a:srgbClr val="E4E9EF"/>
                    </a:solidFill>
                  </a:rPr>
                  <a:t>-1</a:t>
                </a:r>
                <a:r>
                  <a:rPr lang="de-DE" sz="1100" dirty="0">
                    <a:solidFill>
                      <a:srgbClr val="E4E9EF"/>
                    </a:solidFill>
                  </a:rPr>
                  <a:t>J</a:t>
                </a:r>
                <a:r>
                  <a:rPr lang="de-DE" sz="1100" baseline="-25000" dirty="0">
                    <a:solidFill>
                      <a:srgbClr val="E4E9EF"/>
                    </a:solidFill>
                  </a:rPr>
                  <a:t>z</a:t>
                </a:r>
                <a:r>
                  <a:rPr lang="de-DE" sz="1100" baseline="30000" dirty="0">
                    <a:solidFill>
                      <a:srgbClr val="E4E9EF"/>
                    </a:solidFill>
                  </a:rPr>
                  <a:t>T</a:t>
                </a:r>
                <a:r>
                  <a:rPr lang="de-DE" sz="1100" dirty="0">
                    <a:solidFill>
                      <a:srgbClr val="E4E9EF"/>
                    </a:solidFill>
                  </a:rPr>
                  <a:t> (K</a:t>
                </a:r>
                <a:r>
                  <a:rPr lang="de-DE" sz="1100" baseline="-25000" dirty="0">
                    <a:solidFill>
                      <a:srgbClr val="E4E9EF"/>
                    </a:solidFill>
                  </a:rPr>
                  <a:t>p</a:t>
                </a:r>
                <a:r>
                  <a:rPr lang="de-DE" sz="1100" dirty="0">
                    <a:solidFill>
                      <a:srgbClr val="E4E9EF"/>
                    </a:solidFill>
                  </a:rPr>
                  <a:t>e + K</a:t>
                </a:r>
                <a:r>
                  <a:rPr lang="de-DE" sz="1100" baseline="-25000" dirty="0">
                    <a:solidFill>
                      <a:srgbClr val="E4E9EF"/>
                    </a:solidFill>
                  </a:rPr>
                  <a:t>d</a:t>
                </a:r>
                <a:r>
                  <a:rPr lang="de-DE" sz="1100" dirty="0">
                    <a:solidFill>
                      <a:srgbClr val="E4E9EF"/>
                    </a:solidFill>
                  </a:rPr>
                  <a:t> </a:t>
                </a:r>
                <a14:m>
                  <m:oMath xmlns:m="http://schemas.openxmlformats.org/officeDocument/2006/math">
                    <m:acc>
                      <m:accPr>
                        <m:chr m:val="̇"/>
                        <m:ctrlPr>
                          <a:rPr lang="de-DE" sz="1100" i="1" smtClean="0">
                            <a:solidFill>
                              <a:srgbClr val="E4E9EF"/>
                            </a:solidFill>
                            <a:latin typeface="Cambria Math" panose="02040503050406030204" pitchFamily="18" charset="0"/>
                          </a:rPr>
                        </m:ctrlPr>
                      </m:accPr>
                      <m:e>
                        <m:r>
                          <a:rPr lang="en-US" sz="1100" b="0" i="1" smtClean="0">
                            <a:solidFill>
                              <a:srgbClr val="E4E9EF"/>
                            </a:solidFill>
                            <a:latin typeface="Cambria Math" panose="02040503050406030204" pitchFamily="18" charset="0"/>
                          </a:rPr>
                          <m:t>𝑒</m:t>
                        </m:r>
                      </m:e>
                    </m:acc>
                  </m:oMath>
                </a14:m>
                <a:r>
                  <a:rPr lang="de-DE" sz="1100" dirty="0">
                    <a:solidFill>
                      <a:srgbClr val="E4E9EF"/>
                    </a:solidFill>
                  </a:rPr>
                  <a:t>)</a:t>
                </a:r>
                <a:endParaRPr lang="en-US" sz="1100" dirty="0">
                  <a:solidFill>
                    <a:srgbClr val="E4E9EF"/>
                  </a:solidFill>
                  <a:latin typeface="Arial" panose="020B0604020202020204" pitchFamily="34" charset="0"/>
                </a:endParaRPr>
              </a:p>
              <a:p>
                <a:pPr marL="12700" algn="l">
                  <a:lnSpc>
                    <a:spcPct val="100000"/>
                  </a:lnSpc>
                  <a:spcBef>
                    <a:spcPts val="90"/>
                  </a:spcBef>
                  <a:spcAft>
                    <a:spcPts val="400"/>
                  </a:spcAft>
                </a:pPr>
                <a:r>
                  <a:rPr lang="en-US" sz="1100" dirty="0">
                    <a:solidFill>
                      <a:srgbClr val="E4E9EF"/>
                    </a:solidFill>
                  </a:rPr>
                  <a:t>where the control forces include the spacecraft’s thruster forces, </a:t>
                </a:r>
                <a:r>
                  <a:rPr lang="en-US" sz="1100" baseline="30000" dirty="0">
                    <a:solidFill>
                      <a:srgbClr val="E4E9EF"/>
                    </a:solidFill>
                  </a:rPr>
                  <a:t>0</a:t>
                </a:r>
                <a:r>
                  <a:rPr lang="en-US" sz="1100" dirty="0">
                    <a:solidFill>
                      <a:srgbClr val="E4E9EF"/>
                    </a:solidFill>
                  </a:rPr>
                  <a:t>f</a:t>
                </a:r>
                <a:r>
                  <a:rPr lang="en-US" sz="1100" baseline="-25000" dirty="0">
                    <a:solidFill>
                      <a:srgbClr val="E4E9EF"/>
                    </a:solidFill>
                  </a:rPr>
                  <a:t>S</a:t>
                </a:r>
                <a:r>
                  <a:rPr lang="en-US" sz="1100" dirty="0">
                    <a:solidFill>
                      <a:srgbClr val="E4E9EF"/>
                    </a:solidFill>
                  </a:rPr>
                  <a:t>, and torques, </a:t>
                </a:r>
                <a:r>
                  <a:rPr lang="en-US" sz="1100" baseline="30000" dirty="0">
                    <a:solidFill>
                      <a:srgbClr val="E4E9EF"/>
                    </a:solidFill>
                  </a:rPr>
                  <a:t>0</a:t>
                </a:r>
                <a:r>
                  <a:rPr lang="en-US" sz="1100" dirty="0">
                    <a:solidFill>
                      <a:srgbClr val="E4E9EF"/>
                    </a:solidFill>
                  </a:rPr>
                  <a:t>n</a:t>
                </a:r>
                <a:r>
                  <a:rPr lang="en-US" sz="1100" baseline="-25000" dirty="0">
                    <a:solidFill>
                      <a:srgbClr val="E4E9EF"/>
                    </a:solidFill>
                  </a:rPr>
                  <a:t>S</a:t>
                </a:r>
                <a:r>
                  <a:rPr lang="en-US" sz="1100" dirty="0">
                    <a:solidFill>
                      <a:srgbClr val="E4E9EF"/>
                    </a:solidFill>
                  </a:rPr>
                  <a:t>, and the manipulator’s joint torques, </a:t>
                </a:r>
                <a14:m>
                  <m:oMath xmlns:m="http://schemas.openxmlformats.org/officeDocument/2006/math">
                    <m:r>
                      <a:rPr lang="en-US" sz="1100" i="1" smtClean="0">
                        <a:solidFill>
                          <a:srgbClr val="E4E9EF"/>
                        </a:solidFill>
                        <a:latin typeface="Cambria Math" panose="02040503050406030204" pitchFamily="18" charset="0"/>
                        <a:ea typeface="Cambria Math" panose="02040503050406030204" pitchFamily="18" charset="0"/>
                      </a:rPr>
                      <m:t>𝜏</m:t>
                    </m:r>
                  </m:oMath>
                </a14:m>
                <a:r>
                  <a:rPr lang="en-US" sz="1100" dirty="0">
                    <a:solidFill>
                      <a:srgbClr val="E4E9EF"/>
                    </a:solidFill>
                  </a:rPr>
                  <a:t>.</a:t>
                </a:r>
                <a:endParaRPr lang="en-US" sz="1100" spc="-310" dirty="0">
                  <a:solidFill>
                    <a:srgbClr val="E4E9EF"/>
                  </a:solidFill>
                  <a:latin typeface="Cambria" panose="02040503050406030204" pitchFamily="18" charset="0"/>
                  <a:ea typeface="Cambria" panose="02040503050406030204" pitchFamily="18" charset="0"/>
                  <a:cs typeface="Cambria"/>
                </a:endParaRPr>
              </a:p>
              <a:p>
                <a:pPr marL="12700" algn="l">
                  <a:lnSpc>
                    <a:spcPct val="100000"/>
                  </a:lnSpc>
                  <a:spcBef>
                    <a:spcPts val="90"/>
                  </a:spcBef>
                  <a:spcAft>
                    <a:spcPts val="400"/>
                  </a:spcAft>
                </a:pPr>
                <a:r>
                  <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rPr>
                  <a:t>⊚</a:t>
                </a:r>
                <a:r>
                  <a:rPr lang="en-US" sz="1100" dirty="0">
                    <a:solidFill>
                      <a:srgbClr val="E4E9EF"/>
                    </a:solidFill>
                  </a:rPr>
                  <a:t>   The above equation is the result that permits coordinated control of both the spacecraft and its manipulator, based on inertial measurements of the spacecraft and end-effector locations and orientations</a:t>
                </a:r>
                <a:r>
                  <a:rPr lang="en-US" sz="1100" b="0" i="0" dirty="0">
                    <a:solidFill>
                      <a:srgbClr val="E4E9EF"/>
                    </a:solidFill>
                    <a:effectLst/>
                    <a:latin typeface="Arial" panose="020B0604020202020204" pitchFamily="34" charset="0"/>
                  </a:rPr>
                  <a:t>.</a:t>
                </a:r>
                <a:endParaRPr lang="en-US" sz="1100" dirty="0">
                  <a:solidFill>
                    <a:srgbClr val="E4E9EF"/>
                  </a:solidFill>
                  <a:latin typeface="Arial" panose="020B0604020202020204" pitchFamily="34" charset="0"/>
                </a:endParaRPr>
              </a:p>
              <a:p>
                <a:pPr marL="12700" algn="l">
                  <a:lnSpc>
                    <a:spcPct val="100000"/>
                  </a:lnSpc>
                  <a:spcBef>
                    <a:spcPts val="90"/>
                  </a:spcBef>
                  <a:spcAft>
                    <a:spcPts val="400"/>
                  </a:spcAft>
                </a:pPr>
                <a:r>
                  <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rPr>
                  <a:t>⊚</a:t>
                </a:r>
                <a:r>
                  <a:rPr lang="en-US" sz="1100" b="0" i="0" dirty="0">
                    <a:solidFill>
                      <a:schemeClr val="accent5">
                        <a:lumMod val="60000"/>
                        <a:lumOff val="40000"/>
                      </a:schemeClr>
                    </a:solidFill>
                    <a:effectLst/>
                    <a:latin typeface="Arial" panose="020B0604020202020204" pitchFamily="34" charset="0"/>
                  </a:rPr>
                  <a:t> </a:t>
                </a:r>
                <a:r>
                  <a:rPr lang="en-US" sz="1100" dirty="0">
                    <a:solidFill>
                      <a:srgbClr val="E4E9EF"/>
                    </a:solidFill>
                  </a:rPr>
                  <a:t>This method of motion control is demonstrated with an example. </a:t>
                </a:r>
                <a:endParaRPr lang="en-US" sz="1100" dirty="0">
                  <a:solidFill>
                    <a:srgbClr val="E4E9EF"/>
                  </a:solidFill>
                  <a:latin typeface="Arial" panose="020B0604020202020204" pitchFamily="34" charset="0"/>
                </a:endParaRPr>
              </a:p>
            </p:txBody>
          </p:sp>
        </mc:Choice>
        <mc:Fallback xmlns="">
          <p:sp>
            <p:nvSpPr>
              <p:cNvPr id="3" name="object 3"/>
              <p:cNvSpPr txBox="1">
                <a:spLocks noRot="1" noChangeAspect="1" noMove="1" noResize="1" noEditPoints="1" noAdjustHandles="1" noChangeArrowheads="1" noChangeShapeType="1" noTextEdit="1"/>
              </p:cNvSpPr>
              <p:nvPr/>
            </p:nvSpPr>
            <p:spPr>
              <a:xfrm>
                <a:off x="292100" y="555625"/>
                <a:ext cx="5181600" cy="2307042"/>
              </a:xfrm>
              <a:prstGeom prst="rect">
                <a:avLst/>
              </a:prstGeom>
              <a:blipFill>
                <a:blip r:embed="rId2"/>
                <a:stretch>
                  <a:fillRect l="-1529" t="-1583" b="-2902"/>
                </a:stretch>
              </a:blipFill>
            </p:spPr>
            <p:txBody>
              <a:bodyPr/>
              <a:lstStyle/>
              <a:p>
                <a:r>
                  <a:rPr lang="en-US">
                    <a:noFill/>
                  </a:rPr>
                  <a:t> </a:t>
                </a:r>
              </a:p>
            </p:txBody>
          </p:sp>
        </mc:Fallback>
      </mc:AlternateContent>
      <p:sp>
        <p:nvSpPr>
          <p:cNvPr id="4" name="object 7">
            <a:extLst>
              <a:ext uri="{FF2B5EF4-FFF2-40B4-BE49-F238E27FC236}">
                <a16:creationId xmlns:a16="http://schemas.microsoft.com/office/drawing/2014/main" id="{7C76C9D2-CD6D-63E1-CAF5-3B725D4DA4F8}"/>
              </a:ext>
            </a:extLst>
          </p:cNvPr>
          <p:cNvSpPr txBox="1"/>
          <p:nvPr/>
        </p:nvSpPr>
        <p:spPr>
          <a:xfrm>
            <a:off x="5245100" y="3070225"/>
            <a:ext cx="343420" cy="104516"/>
          </a:xfrm>
          <a:prstGeom prst="rect">
            <a:avLst/>
          </a:prstGeom>
        </p:spPr>
        <p:txBody>
          <a:bodyPr vert="horz" wrap="square" lIns="0" tIns="12065" rIns="0" bIns="0" rtlCol="0">
            <a:spAutoFit/>
          </a:bodyPr>
          <a:lstStyle/>
          <a:p>
            <a:pPr marL="12700">
              <a:lnSpc>
                <a:spcPct val="100000"/>
              </a:lnSpc>
              <a:spcBef>
                <a:spcPts val="95"/>
              </a:spcBef>
            </a:pPr>
            <a:r>
              <a:rPr lang="en-US" sz="600" spc="-65" dirty="0">
                <a:solidFill>
                  <a:srgbClr val="EBEEF4"/>
                </a:solidFill>
                <a:latin typeface="Arial"/>
                <a:cs typeface="Arial"/>
              </a:rPr>
              <a:t>25  </a:t>
            </a:r>
            <a:r>
              <a:rPr sz="600" spc="400" dirty="0">
                <a:solidFill>
                  <a:srgbClr val="87C0D0"/>
                </a:solidFill>
                <a:latin typeface="Times New Roman"/>
                <a:cs typeface="Times New Roman"/>
              </a:rPr>
              <a:t>ʢ</a:t>
            </a:r>
            <a:r>
              <a:rPr sz="600" dirty="0">
                <a:solidFill>
                  <a:srgbClr val="87C0D0"/>
                </a:solidFill>
                <a:latin typeface="Times New Roman"/>
                <a:cs typeface="Times New Roman"/>
              </a:rPr>
              <a:t> </a:t>
            </a:r>
            <a:r>
              <a:rPr lang="en-US" sz="600" spc="-25" dirty="0">
                <a:solidFill>
                  <a:srgbClr val="EBEEF4"/>
                </a:solidFill>
                <a:latin typeface="Arial"/>
                <a:cs typeface="Arial"/>
              </a:rPr>
              <a:t>34</a:t>
            </a:r>
            <a:endParaRPr sz="600" dirty="0">
              <a:latin typeface="Arial"/>
              <a:cs typeface="Arial"/>
            </a:endParaRPr>
          </a:p>
        </p:txBody>
      </p:sp>
    </p:spTree>
    <p:extLst>
      <p:ext uri="{BB962C8B-B14F-4D97-AF65-F5344CB8AC3E}">
        <p14:creationId xmlns:p14="http://schemas.microsoft.com/office/powerpoint/2010/main" val="1167434251"/>
      </p:ext>
    </p:extLst>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296" y="53976"/>
            <a:ext cx="4957204" cy="196849"/>
          </a:xfrm>
          <a:prstGeom prst="rect">
            <a:avLst/>
          </a:prstGeom>
        </p:spPr>
        <p:txBody>
          <a:bodyPr vert="horz" wrap="square" lIns="0" tIns="12065" rIns="0" bIns="0" rtlCol="0">
            <a:spAutoFit/>
          </a:bodyPr>
          <a:lstStyle/>
          <a:p>
            <a:pPr marL="12700">
              <a:lnSpc>
                <a:spcPct val="100000"/>
              </a:lnSpc>
              <a:spcBef>
                <a:spcPts val="95"/>
              </a:spcBef>
            </a:pPr>
            <a:r>
              <a:rPr lang="en-US" i="0" dirty="0">
                <a:effectLst/>
                <a:latin typeface="+mj-lt"/>
              </a:rPr>
              <a:t>COORDINATED CONTROL FOR SPACE MANIPULATOR SYSTEMS</a:t>
            </a:r>
            <a:endParaRPr spc="40" dirty="0">
              <a:latin typeface="+mj-lt"/>
            </a:endParaRPr>
          </a:p>
        </p:txBody>
      </p:sp>
      <p:sp>
        <p:nvSpPr>
          <p:cNvPr id="3" name="object 3"/>
          <p:cNvSpPr txBox="1"/>
          <p:nvPr/>
        </p:nvSpPr>
        <p:spPr>
          <a:xfrm>
            <a:off x="292100" y="851912"/>
            <a:ext cx="5181600" cy="1504258"/>
          </a:xfrm>
          <a:prstGeom prst="rect">
            <a:avLst/>
          </a:prstGeom>
        </p:spPr>
        <p:txBody>
          <a:bodyPr vert="horz" wrap="square" lIns="0" tIns="11430" rIns="0" bIns="0" rtlCol="0">
            <a:spAutoFit/>
          </a:bodyPr>
          <a:lstStyle/>
          <a:p>
            <a:pPr marL="12700">
              <a:spcBef>
                <a:spcPts val="600"/>
              </a:spcBef>
              <a:spcAft>
                <a:spcPts val="600"/>
              </a:spcAft>
            </a:pPr>
            <a:r>
              <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rPr>
              <a:t>⊚</a:t>
            </a:r>
            <a:r>
              <a:rPr lang="en-US" sz="1100" dirty="0">
                <a:solidFill>
                  <a:srgbClr val="E4E9EF"/>
                </a:solidFill>
                <a:latin typeface="Arial" panose="020B0604020202020204" pitchFamily="34" charset="0"/>
              </a:rPr>
              <a:t>   The results obtained show that nearly any control algorithm which can be applied to conventional terrestrial fixed-base manipulators, can be directly applied to space manipulators.</a:t>
            </a:r>
            <a:endParaRPr lang="en-US" sz="1100" dirty="0">
              <a:solidFill>
                <a:srgbClr val="E4E9EF"/>
              </a:solidFill>
              <a:latin typeface="Arial" panose="020B0604020202020204" pitchFamily="34" charset="0"/>
              <a:cs typeface="Arial" panose="020B0604020202020204" pitchFamily="34" charset="0"/>
            </a:endParaRPr>
          </a:p>
          <a:p>
            <a:pPr marL="12700">
              <a:spcBef>
                <a:spcPts val="600"/>
              </a:spcBef>
              <a:spcAft>
                <a:spcPts val="600"/>
              </a:spcAft>
            </a:pPr>
            <a:r>
              <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rPr>
              <a:t>⊚</a:t>
            </a:r>
            <a:r>
              <a:rPr lang="en-US" sz="1100" b="0" i="0" dirty="0">
                <a:solidFill>
                  <a:srgbClr val="E4E9EF"/>
                </a:solidFill>
                <a:effectLst/>
                <a:latin typeface="Arial" panose="020B0604020202020204" pitchFamily="34" charset="0"/>
              </a:rPr>
              <a:t>   The steps requi</a:t>
            </a:r>
            <a:r>
              <a:rPr lang="en-US" sz="1100" dirty="0">
                <a:solidFill>
                  <a:srgbClr val="E4E9EF"/>
                </a:solidFill>
                <a:latin typeface="Arial" panose="020B0604020202020204" pitchFamily="34" charset="0"/>
              </a:rPr>
              <a:t>red to do this includes identification of the right inertia, Jacobian and Transformation matrices</a:t>
            </a:r>
          </a:p>
          <a:p>
            <a:pPr marL="12700" algn="l">
              <a:spcBef>
                <a:spcPts val="600"/>
              </a:spcBef>
              <a:spcAft>
                <a:spcPts val="600"/>
              </a:spcAft>
            </a:pPr>
            <a:r>
              <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rPr>
              <a:t>⊚</a:t>
            </a:r>
            <a:r>
              <a:rPr lang="en-US" sz="1100" b="0" i="0" dirty="0">
                <a:solidFill>
                  <a:schemeClr val="accent5">
                    <a:lumMod val="60000"/>
                    <a:lumOff val="40000"/>
                  </a:schemeClr>
                </a:solidFill>
                <a:effectLst/>
                <a:latin typeface="Arial" panose="020B0604020202020204" pitchFamily="34" charset="0"/>
              </a:rPr>
              <a:t>   </a:t>
            </a:r>
            <a:r>
              <a:rPr lang="en-US" sz="1100" dirty="0">
                <a:solidFill>
                  <a:srgbClr val="E4E9EF"/>
                </a:solidFill>
              </a:rPr>
              <a:t>These elements also can be used to find the feasible motions for the system and avoid commands that are physically impossible. </a:t>
            </a:r>
            <a:endParaRPr lang="en-US" sz="1100" dirty="0">
              <a:solidFill>
                <a:srgbClr val="E4E9EF"/>
              </a:solidFill>
              <a:latin typeface="Arial" panose="020B0604020202020204" pitchFamily="34" charset="0"/>
            </a:endParaRPr>
          </a:p>
        </p:txBody>
      </p:sp>
      <p:sp>
        <p:nvSpPr>
          <p:cNvPr id="4" name="object 7">
            <a:extLst>
              <a:ext uri="{FF2B5EF4-FFF2-40B4-BE49-F238E27FC236}">
                <a16:creationId xmlns:a16="http://schemas.microsoft.com/office/drawing/2014/main" id="{7C76C9D2-CD6D-63E1-CAF5-3B725D4DA4F8}"/>
              </a:ext>
            </a:extLst>
          </p:cNvPr>
          <p:cNvSpPr txBox="1"/>
          <p:nvPr/>
        </p:nvSpPr>
        <p:spPr>
          <a:xfrm>
            <a:off x="5245100" y="3070225"/>
            <a:ext cx="343420" cy="104516"/>
          </a:xfrm>
          <a:prstGeom prst="rect">
            <a:avLst/>
          </a:prstGeom>
        </p:spPr>
        <p:txBody>
          <a:bodyPr vert="horz" wrap="square" lIns="0" tIns="12065" rIns="0" bIns="0" rtlCol="0">
            <a:spAutoFit/>
          </a:bodyPr>
          <a:lstStyle/>
          <a:p>
            <a:pPr marL="12700">
              <a:lnSpc>
                <a:spcPct val="100000"/>
              </a:lnSpc>
              <a:spcBef>
                <a:spcPts val="95"/>
              </a:spcBef>
            </a:pPr>
            <a:r>
              <a:rPr lang="en-US" sz="600" spc="-65" dirty="0">
                <a:solidFill>
                  <a:srgbClr val="EBEEF4"/>
                </a:solidFill>
                <a:latin typeface="Arial"/>
                <a:cs typeface="Arial"/>
              </a:rPr>
              <a:t>26  </a:t>
            </a:r>
            <a:r>
              <a:rPr sz="600" spc="400" dirty="0">
                <a:solidFill>
                  <a:srgbClr val="87C0D0"/>
                </a:solidFill>
                <a:latin typeface="Times New Roman"/>
                <a:cs typeface="Times New Roman"/>
              </a:rPr>
              <a:t>ʢ</a:t>
            </a:r>
            <a:r>
              <a:rPr sz="600" dirty="0">
                <a:solidFill>
                  <a:srgbClr val="87C0D0"/>
                </a:solidFill>
                <a:latin typeface="Times New Roman"/>
                <a:cs typeface="Times New Roman"/>
              </a:rPr>
              <a:t> </a:t>
            </a:r>
            <a:r>
              <a:rPr lang="en-US" sz="600" spc="-25" dirty="0">
                <a:solidFill>
                  <a:srgbClr val="EBEEF4"/>
                </a:solidFill>
                <a:latin typeface="Arial"/>
                <a:cs typeface="Arial"/>
              </a:rPr>
              <a:t>34</a:t>
            </a:r>
            <a:endParaRPr sz="600" dirty="0">
              <a:latin typeface="Arial"/>
              <a:cs typeface="Arial"/>
            </a:endParaRPr>
          </a:p>
        </p:txBody>
      </p:sp>
      <p:sp>
        <p:nvSpPr>
          <p:cNvPr id="5" name="object 2">
            <a:extLst>
              <a:ext uri="{FF2B5EF4-FFF2-40B4-BE49-F238E27FC236}">
                <a16:creationId xmlns:a16="http://schemas.microsoft.com/office/drawing/2014/main" id="{FA4C617D-A00A-F98F-9D5A-5D4CCD740EB1}"/>
              </a:ext>
            </a:extLst>
          </p:cNvPr>
          <p:cNvSpPr txBox="1">
            <a:spLocks/>
          </p:cNvSpPr>
          <p:nvPr/>
        </p:nvSpPr>
        <p:spPr>
          <a:xfrm>
            <a:off x="292100" y="452944"/>
            <a:ext cx="1066800" cy="196849"/>
          </a:xfrm>
          <a:prstGeom prst="rect">
            <a:avLst/>
          </a:prstGeom>
        </p:spPr>
        <p:txBody>
          <a:bodyPr vert="horz" wrap="square" lIns="0" tIns="12065" rIns="0" bIns="0" rtlCol="0">
            <a:spAutoFit/>
          </a:bodyPr>
          <a:lstStyle>
            <a:lvl1pPr>
              <a:defRPr sz="1200" b="1" i="0">
                <a:solidFill>
                  <a:srgbClr val="D7DEE9"/>
                </a:solidFill>
                <a:latin typeface="Calibri"/>
                <a:ea typeface="+mj-ea"/>
                <a:cs typeface="Calibri"/>
              </a:defRPr>
            </a:lvl1pPr>
          </a:lstStyle>
          <a:p>
            <a:pPr marL="12700">
              <a:spcBef>
                <a:spcPts val="95"/>
              </a:spcBef>
            </a:pPr>
            <a:r>
              <a:rPr lang="en-US" u="sng" dirty="0">
                <a:latin typeface="+mj-lt"/>
              </a:rPr>
              <a:t>SUMMARY</a:t>
            </a:r>
            <a:r>
              <a:rPr lang="en-US" dirty="0">
                <a:latin typeface="+mj-lt"/>
              </a:rPr>
              <a:t>: </a:t>
            </a:r>
            <a:endParaRPr lang="en-US" spc="40" dirty="0">
              <a:latin typeface="+mj-lt"/>
            </a:endParaRPr>
          </a:p>
        </p:txBody>
      </p:sp>
    </p:spTree>
    <p:extLst>
      <p:ext uri="{BB962C8B-B14F-4D97-AF65-F5344CB8AC3E}">
        <p14:creationId xmlns:p14="http://schemas.microsoft.com/office/powerpoint/2010/main" val="2736440103"/>
      </p:ext>
    </p:extLst>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296" y="53976"/>
            <a:ext cx="4957204" cy="196849"/>
          </a:xfrm>
          <a:prstGeom prst="rect">
            <a:avLst/>
          </a:prstGeom>
        </p:spPr>
        <p:txBody>
          <a:bodyPr vert="horz" wrap="square" lIns="0" tIns="12065" rIns="0" bIns="0" rtlCol="0">
            <a:spAutoFit/>
          </a:bodyPr>
          <a:lstStyle/>
          <a:p>
            <a:pPr marL="12700">
              <a:lnSpc>
                <a:spcPct val="100000"/>
              </a:lnSpc>
              <a:spcBef>
                <a:spcPts val="95"/>
              </a:spcBef>
            </a:pPr>
            <a:r>
              <a:rPr lang="en-US" i="0" dirty="0">
                <a:effectLst/>
                <a:latin typeface="+mj-lt"/>
              </a:rPr>
              <a:t>SIMULATION EXAMPLE</a:t>
            </a:r>
            <a:endParaRPr spc="40" dirty="0">
              <a:latin typeface="+mj-lt"/>
            </a:endParaRPr>
          </a:p>
        </p:txBody>
      </p:sp>
      <p:sp>
        <p:nvSpPr>
          <p:cNvPr id="3" name="object 3"/>
          <p:cNvSpPr txBox="1"/>
          <p:nvPr/>
        </p:nvSpPr>
        <p:spPr>
          <a:xfrm>
            <a:off x="292100" y="403225"/>
            <a:ext cx="5181600" cy="1155445"/>
          </a:xfrm>
          <a:prstGeom prst="rect">
            <a:avLst/>
          </a:prstGeom>
        </p:spPr>
        <p:txBody>
          <a:bodyPr vert="horz" wrap="square" lIns="0" tIns="11430" rIns="0" bIns="0" rtlCol="0">
            <a:spAutoFit/>
          </a:bodyPr>
          <a:lstStyle/>
          <a:p>
            <a:pPr marL="12700">
              <a:lnSpc>
                <a:spcPct val="100000"/>
              </a:lnSpc>
              <a:spcBef>
                <a:spcPts val="90"/>
              </a:spcBef>
              <a:spcAft>
                <a:spcPts val="400"/>
              </a:spcAft>
            </a:pPr>
            <a:r>
              <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rPr>
              <a:t>⊚</a:t>
            </a:r>
            <a:r>
              <a:rPr lang="en-US" sz="1100" dirty="0">
                <a:solidFill>
                  <a:srgbClr val="E4E9EF"/>
                </a:solidFill>
                <a:latin typeface="Arial" panose="020B0604020202020204" pitchFamily="34" charset="0"/>
              </a:rPr>
              <a:t>   A</a:t>
            </a:r>
            <a:r>
              <a:rPr lang="en-US" sz="1100" b="0" i="0" dirty="0">
                <a:effectLst/>
                <a:latin typeface="Arial" panose="020B0604020202020204" pitchFamily="34" charset="0"/>
              </a:rPr>
              <a:t> </a:t>
            </a:r>
            <a:r>
              <a:rPr lang="en-US" sz="1100" b="0" i="0" dirty="0">
                <a:solidFill>
                  <a:srgbClr val="E4E9EF"/>
                </a:solidFill>
                <a:effectLst/>
                <a:latin typeface="Arial" panose="020B0604020202020204" pitchFamily="34" charset="0"/>
              </a:rPr>
              <a:t>controller capable of simultaneously controlling a spacecraft’s motion and its manipulator’s end-effector motion was designed.</a:t>
            </a:r>
          </a:p>
          <a:p>
            <a:pPr marL="12700">
              <a:lnSpc>
                <a:spcPct val="100000"/>
              </a:lnSpc>
              <a:spcBef>
                <a:spcPts val="90"/>
              </a:spcBef>
              <a:spcAft>
                <a:spcPts val="400"/>
              </a:spcAft>
            </a:pPr>
            <a:r>
              <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rPr>
              <a:t>⊚</a:t>
            </a:r>
            <a:r>
              <a:rPr lang="en-US" sz="1100" b="0" i="0" dirty="0">
                <a:solidFill>
                  <a:srgbClr val="E4E9EF"/>
                </a:solidFill>
                <a:effectLst/>
                <a:latin typeface="Arial" panose="020B0604020202020204" pitchFamily="34" charset="0"/>
              </a:rPr>
              <a:t>   The system in the example is planar and consists of a two DOF manipulator mounted on a</a:t>
            </a:r>
            <a:r>
              <a:rPr lang="en-US" sz="1100" dirty="0">
                <a:solidFill>
                  <a:srgbClr val="E4E9EF"/>
                </a:solidFill>
                <a:latin typeface="Arial" panose="020B0604020202020204" pitchFamily="34" charset="0"/>
              </a:rPr>
              <a:t> </a:t>
            </a:r>
            <a:r>
              <a:rPr lang="en-US" sz="1100" b="0" i="0" dirty="0">
                <a:solidFill>
                  <a:srgbClr val="E4E9EF"/>
                </a:solidFill>
                <a:effectLst/>
                <a:latin typeface="Arial" panose="020B0604020202020204" pitchFamily="34" charset="0"/>
              </a:rPr>
              <a:t>three DOF spacecraft.</a:t>
            </a:r>
          </a:p>
          <a:p>
            <a:pPr marL="12700" algn="l">
              <a:lnSpc>
                <a:spcPct val="100000"/>
              </a:lnSpc>
              <a:spcBef>
                <a:spcPts val="90"/>
              </a:spcBef>
              <a:spcAft>
                <a:spcPts val="400"/>
              </a:spcAft>
            </a:pPr>
            <a:r>
              <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rPr>
              <a:t>⊚</a:t>
            </a:r>
            <a:r>
              <a:rPr lang="en-US" sz="1100" dirty="0">
                <a:solidFill>
                  <a:srgbClr val="E4E9EF"/>
                </a:solidFill>
                <a:latin typeface="Arial" panose="020B0604020202020204" pitchFamily="34" charset="0"/>
                <a:cs typeface="Arial" panose="020B0604020202020204" pitchFamily="34" charset="0"/>
              </a:rPr>
              <a:t>   Its parameters including mass, inertia, and kinematic properties are given in the table below.</a:t>
            </a:r>
          </a:p>
        </p:txBody>
      </p:sp>
      <p:sp>
        <p:nvSpPr>
          <p:cNvPr id="4" name="object 7">
            <a:extLst>
              <a:ext uri="{FF2B5EF4-FFF2-40B4-BE49-F238E27FC236}">
                <a16:creationId xmlns:a16="http://schemas.microsoft.com/office/drawing/2014/main" id="{7C76C9D2-CD6D-63E1-CAF5-3B725D4DA4F8}"/>
              </a:ext>
            </a:extLst>
          </p:cNvPr>
          <p:cNvSpPr txBox="1"/>
          <p:nvPr/>
        </p:nvSpPr>
        <p:spPr>
          <a:xfrm>
            <a:off x="5245100" y="3070225"/>
            <a:ext cx="343420" cy="104516"/>
          </a:xfrm>
          <a:prstGeom prst="rect">
            <a:avLst/>
          </a:prstGeom>
        </p:spPr>
        <p:txBody>
          <a:bodyPr vert="horz" wrap="square" lIns="0" tIns="12065" rIns="0" bIns="0" rtlCol="0">
            <a:spAutoFit/>
          </a:bodyPr>
          <a:lstStyle/>
          <a:p>
            <a:pPr marL="12700">
              <a:lnSpc>
                <a:spcPct val="100000"/>
              </a:lnSpc>
              <a:spcBef>
                <a:spcPts val="95"/>
              </a:spcBef>
            </a:pPr>
            <a:r>
              <a:rPr lang="en-US" sz="600" spc="-65" dirty="0">
                <a:solidFill>
                  <a:srgbClr val="EBEEF4"/>
                </a:solidFill>
                <a:latin typeface="Arial"/>
                <a:cs typeface="Arial"/>
              </a:rPr>
              <a:t>27  </a:t>
            </a:r>
            <a:r>
              <a:rPr sz="600" spc="400" dirty="0">
                <a:solidFill>
                  <a:srgbClr val="87C0D0"/>
                </a:solidFill>
                <a:latin typeface="Times New Roman"/>
                <a:cs typeface="Times New Roman"/>
              </a:rPr>
              <a:t>ʢ</a:t>
            </a:r>
            <a:r>
              <a:rPr sz="600" dirty="0">
                <a:solidFill>
                  <a:srgbClr val="87C0D0"/>
                </a:solidFill>
                <a:latin typeface="Times New Roman"/>
                <a:cs typeface="Times New Roman"/>
              </a:rPr>
              <a:t> </a:t>
            </a:r>
            <a:r>
              <a:rPr lang="en-US" sz="600" spc="-25" dirty="0">
                <a:solidFill>
                  <a:srgbClr val="EBEEF4"/>
                </a:solidFill>
                <a:latin typeface="Arial"/>
                <a:cs typeface="Arial"/>
              </a:rPr>
              <a:t>34</a:t>
            </a:r>
            <a:endParaRPr sz="600" dirty="0">
              <a:latin typeface="Arial"/>
              <a:cs typeface="Arial"/>
            </a:endParaRPr>
          </a:p>
        </p:txBody>
      </p:sp>
      <p:graphicFrame>
        <p:nvGraphicFramePr>
          <p:cNvPr id="7" name="Table 7">
            <a:extLst>
              <a:ext uri="{FF2B5EF4-FFF2-40B4-BE49-F238E27FC236}">
                <a16:creationId xmlns:a16="http://schemas.microsoft.com/office/drawing/2014/main" id="{7E1723FE-0498-3F3A-6C27-CB1C308F534A}"/>
              </a:ext>
            </a:extLst>
          </p:cNvPr>
          <p:cNvGraphicFramePr>
            <a:graphicFrameLocks noGrp="1"/>
          </p:cNvGraphicFramePr>
          <p:nvPr>
            <p:extLst>
              <p:ext uri="{D42A27DB-BD31-4B8C-83A1-F6EECF244321}">
                <p14:modId xmlns:p14="http://schemas.microsoft.com/office/powerpoint/2010/main" val="3139174220"/>
              </p:ext>
            </p:extLst>
          </p:nvPr>
        </p:nvGraphicFramePr>
        <p:xfrm>
          <a:off x="368300" y="1589467"/>
          <a:ext cx="4878385" cy="1266192"/>
        </p:xfrm>
        <a:graphic>
          <a:graphicData uri="http://schemas.openxmlformats.org/drawingml/2006/table">
            <a:tbl>
              <a:tblPr firstRow="1" bandRow="1">
                <a:tableStyleId>{BDBED569-4797-4DF1-A0F4-6AAB3CD982D8}</a:tableStyleId>
              </a:tblPr>
              <a:tblGrid>
                <a:gridCol w="975677">
                  <a:extLst>
                    <a:ext uri="{9D8B030D-6E8A-4147-A177-3AD203B41FA5}">
                      <a16:colId xmlns:a16="http://schemas.microsoft.com/office/drawing/2014/main" val="2883377518"/>
                    </a:ext>
                  </a:extLst>
                </a:gridCol>
                <a:gridCol w="975677">
                  <a:extLst>
                    <a:ext uri="{9D8B030D-6E8A-4147-A177-3AD203B41FA5}">
                      <a16:colId xmlns:a16="http://schemas.microsoft.com/office/drawing/2014/main" val="4276712343"/>
                    </a:ext>
                  </a:extLst>
                </a:gridCol>
                <a:gridCol w="715646">
                  <a:extLst>
                    <a:ext uri="{9D8B030D-6E8A-4147-A177-3AD203B41FA5}">
                      <a16:colId xmlns:a16="http://schemas.microsoft.com/office/drawing/2014/main" val="2469549212"/>
                    </a:ext>
                  </a:extLst>
                </a:gridCol>
                <a:gridCol w="914400">
                  <a:extLst>
                    <a:ext uri="{9D8B030D-6E8A-4147-A177-3AD203B41FA5}">
                      <a16:colId xmlns:a16="http://schemas.microsoft.com/office/drawing/2014/main" val="2986150408"/>
                    </a:ext>
                  </a:extLst>
                </a:gridCol>
                <a:gridCol w="1296985">
                  <a:extLst>
                    <a:ext uri="{9D8B030D-6E8A-4147-A177-3AD203B41FA5}">
                      <a16:colId xmlns:a16="http://schemas.microsoft.com/office/drawing/2014/main" val="3771474350"/>
                    </a:ext>
                  </a:extLst>
                </a:gridCol>
              </a:tblGrid>
              <a:tr h="316548">
                <a:tc>
                  <a:txBody>
                    <a:bodyPr/>
                    <a:lstStyle/>
                    <a:p>
                      <a:pPr algn="ctr"/>
                      <a:r>
                        <a:rPr lang="en-US" sz="1400" b="0" dirty="0">
                          <a:ln>
                            <a:noFill/>
                          </a:ln>
                          <a:solidFill>
                            <a:srgbClr val="E4E9EF"/>
                          </a:solidFill>
                          <a:latin typeface="Arial" panose="020B0604020202020204" pitchFamily="34" charset="0"/>
                          <a:cs typeface="Arial" panose="020B0604020202020204" pitchFamily="34" charset="0"/>
                        </a:rPr>
                        <a:t>Body</a:t>
                      </a:r>
                    </a:p>
                  </a:txBody>
                  <a:tcPr>
                    <a:solidFill>
                      <a:srgbClr val="3D576A"/>
                    </a:solidFill>
                  </a:tcPr>
                </a:tc>
                <a:tc>
                  <a:txBody>
                    <a:bodyPr/>
                    <a:lstStyle/>
                    <a:p>
                      <a:pPr algn="ctr"/>
                      <a:r>
                        <a:rPr lang="en-US" sz="1400" b="0" baseline="0" dirty="0">
                          <a:solidFill>
                            <a:srgbClr val="E4E9EF"/>
                          </a:solidFill>
                          <a:latin typeface="Arial" panose="020B0604020202020204" pitchFamily="34" charset="0"/>
                          <a:cs typeface="Arial" panose="020B0604020202020204" pitchFamily="34" charset="0"/>
                        </a:rPr>
                        <a:t>L</a:t>
                      </a:r>
                      <a:r>
                        <a:rPr lang="en-US" sz="1400" b="0" baseline="-25000" dirty="0">
                          <a:solidFill>
                            <a:srgbClr val="E4E9EF"/>
                          </a:solidFill>
                          <a:latin typeface="Arial" panose="020B0604020202020204" pitchFamily="34" charset="0"/>
                          <a:cs typeface="Arial" panose="020B0604020202020204" pitchFamily="34" charset="0"/>
                        </a:rPr>
                        <a:t>i </a:t>
                      </a:r>
                      <a:r>
                        <a:rPr lang="en-US" sz="1400" b="0" baseline="0" dirty="0">
                          <a:solidFill>
                            <a:srgbClr val="E4E9EF"/>
                          </a:solidFill>
                          <a:latin typeface="Arial" panose="020B0604020202020204" pitchFamily="34" charset="0"/>
                          <a:cs typeface="Arial" panose="020B0604020202020204" pitchFamily="34" charset="0"/>
                        </a:rPr>
                        <a:t>(m)</a:t>
                      </a:r>
                      <a:endParaRPr lang="en-US" sz="1400" b="0" baseline="-25000" dirty="0">
                        <a:solidFill>
                          <a:srgbClr val="E4E9EF"/>
                        </a:solidFill>
                        <a:latin typeface="Arial" panose="020B0604020202020204" pitchFamily="34" charset="0"/>
                        <a:cs typeface="Arial" panose="020B0604020202020204" pitchFamily="34" charset="0"/>
                      </a:endParaRPr>
                    </a:p>
                  </a:txBody>
                  <a:tcPr>
                    <a:solidFill>
                      <a:srgbClr val="3D576A"/>
                    </a:solidFill>
                  </a:tcPr>
                </a:tc>
                <a:tc>
                  <a:txBody>
                    <a:bodyPr/>
                    <a:lstStyle/>
                    <a:p>
                      <a:pPr algn="ctr"/>
                      <a:r>
                        <a:rPr lang="en-US" sz="1400" b="0" dirty="0" err="1">
                          <a:solidFill>
                            <a:srgbClr val="E4E9EF"/>
                          </a:solidFill>
                          <a:latin typeface="Arial" panose="020B0604020202020204" pitchFamily="34" charset="0"/>
                          <a:cs typeface="Arial" panose="020B0604020202020204" pitchFamily="34" charset="0"/>
                        </a:rPr>
                        <a:t>r</a:t>
                      </a:r>
                      <a:r>
                        <a:rPr lang="en-US" sz="1400" b="0" baseline="-25000" dirty="0" err="1">
                          <a:solidFill>
                            <a:srgbClr val="E4E9EF"/>
                          </a:solidFill>
                          <a:latin typeface="Arial" panose="020B0604020202020204" pitchFamily="34" charset="0"/>
                          <a:cs typeface="Arial" panose="020B0604020202020204" pitchFamily="34" charset="0"/>
                        </a:rPr>
                        <a:t>i</a:t>
                      </a:r>
                      <a:r>
                        <a:rPr lang="en-US" sz="1400" b="0" dirty="0">
                          <a:solidFill>
                            <a:srgbClr val="E4E9EF"/>
                          </a:solidFill>
                          <a:latin typeface="Arial" panose="020B0604020202020204" pitchFamily="34" charset="0"/>
                          <a:cs typeface="Arial" panose="020B0604020202020204" pitchFamily="34" charset="0"/>
                        </a:rPr>
                        <a:t> (m)</a:t>
                      </a:r>
                    </a:p>
                  </a:txBody>
                  <a:tcPr>
                    <a:solidFill>
                      <a:srgbClr val="3D576A"/>
                    </a:solidFill>
                  </a:tcPr>
                </a:tc>
                <a:tc>
                  <a:txBody>
                    <a:bodyPr/>
                    <a:lstStyle/>
                    <a:p>
                      <a:pPr algn="ctr"/>
                      <a:r>
                        <a:rPr lang="en-US" sz="1400" b="0" dirty="0">
                          <a:solidFill>
                            <a:srgbClr val="E4E9EF"/>
                          </a:solidFill>
                          <a:latin typeface="Arial" panose="020B0604020202020204" pitchFamily="34" charset="0"/>
                          <a:cs typeface="Arial" panose="020B0604020202020204" pitchFamily="34" charset="0"/>
                        </a:rPr>
                        <a:t>m</a:t>
                      </a:r>
                      <a:r>
                        <a:rPr lang="en-US" sz="1400" b="0" baseline="-25000" dirty="0">
                          <a:solidFill>
                            <a:srgbClr val="E4E9EF"/>
                          </a:solidFill>
                          <a:latin typeface="Arial" panose="020B0604020202020204" pitchFamily="34" charset="0"/>
                          <a:cs typeface="Arial" panose="020B0604020202020204" pitchFamily="34" charset="0"/>
                        </a:rPr>
                        <a:t>i</a:t>
                      </a:r>
                      <a:r>
                        <a:rPr lang="en-US" sz="1400" b="0" dirty="0">
                          <a:solidFill>
                            <a:srgbClr val="E4E9EF"/>
                          </a:solidFill>
                          <a:latin typeface="Arial" panose="020B0604020202020204" pitchFamily="34" charset="0"/>
                          <a:cs typeface="Arial" panose="020B0604020202020204" pitchFamily="34" charset="0"/>
                        </a:rPr>
                        <a:t> (Kg)</a:t>
                      </a:r>
                    </a:p>
                  </a:txBody>
                  <a:tcPr>
                    <a:solidFill>
                      <a:srgbClr val="3D576A"/>
                    </a:solidFill>
                  </a:tcPr>
                </a:tc>
                <a:tc>
                  <a:txBody>
                    <a:bodyPr/>
                    <a:lstStyle/>
                    <a:p>
                      <a:pPr algn="ctr"/>
                      <a:r>
                        <a:rPr lang="en-US" sz="1400" b="0" dirty="0" err="1">
                          <a:solidFill>
                            <a:srgbClr val="E4E9EF"/>
                          </a:solidFill>
                          <a:latin typeface="Arial" panose="020B0604020202020204" pitchFamily="34" charset="0"/>
                          <a:cs typeface="Arial" panose="020B0604020202020204" pitchFamily="34" charset="0"/>
                        </a:rPr>
                        <a:t>I</a:t>
                      </a:r>
                      <a:r>
                        <a:rPr lang="en-US" sz="1400" b="0" baseline="-25000" dirty="0" err="1">
                          <a:solidFill>
                            <a:srgbClr val="E4E9EF"/>
                          </a:solidFill>
                          <a:latin typeface="Arial" panose="020B0604020202020204" pitchFamily="34" charset="0"/>
                          <a:cs typeface="Arial" panose="020B0604020202020204" pitchFamily="34" charset="0"/>
                        </a:rPr>
                        <a:t>i</a:t>
                      </a:r>
                      <a:r>
                        <a:rPr lang="en-US" sz="1400" b="0" dirty="0">
                          <a:solidFill>
                            <a:srgbClr val="E4E9EF"/>
                          </a:solidFill>
                          <a:latin typeface="Arial" panose="020B0604020202020204" pitchFamily="34" charset="0"/>
                          <a:cs typeface="Arial" panose="020B0604020202020204" pitchFamily="34" charset="0"/>
                        </a:rPr>
                        <a:t> (Kg m</a:t>
                      </a:r>
                      <a:r>
                        <a:rPr lang="en-US" sz="1400" b="0" baseline="30000" dirty="0">
                          <a:solidFill>
                            <a:srgbClr val="E4E9EF"/>
                          </a:solidFill>
                          <a:latin typeface="Arial" panose="020B0604020202020204" pitchFamily="34" charset="0"/>
                          <a:cs typeface="Arial" panose="020B0604020202020204" pitchFamily="34" charset="0"/>
                        </a:rPr>
                        <a:t>2</a:t>
                      </a:r>
                      <a:r>
                        <a:rPr lang="en-US" sz="1400" b="0" dirty="0">
                          <a:solidFill>
                            <a:srgbClr val="E4E9EF"/>
                          </a:solidFill>
                          <a:latin typeface="Arial" panose="020B0604020202020204" pitchFamily="34" charset="0"/>
                          <a:cs typeface="Arial" panose="020B0604020202020204" pitchFamily="34" charset="0"/>
                        </a:rPr>
                        <a:t>)</a:t>
                      </a:r>
                    </a:p>
                  </a:txBody>
                  <a:tcPr>
                    <a:solidFill>
                      <a:srgbClr val="3D576A"/>
                    </a:solidFill>
                  </a:tcPr>
                </a:tc>
                <a:extLst>
                  <a:ext uri="{0D108BD9-81ED-4DB2-BD59-A6C34878D82A}">
                    <a16:rowId xmlns:a16="http://schemas.microsoft.com/office/drawing/2014/main" val="3814288855"/>
                  </a:ext>
                </a:extLst>
              </a:tr>
              <a:tr h="316548">
                <a:tc>
                  <a:txBody>
                    <a:bodyPr/>
                    <a:lstStyle/>
                    <a:p>
                      <a:pPr algn="ctr"/>
                      <a:r>
                        <a:rPr lang="en-US" sz="1100" dirty="0">
                          <a:solidFill>
                            <a:srgbClr val="E4E9EF"/>
                          </a:solidFill>
                          <a:latin typeface="Arial" panose="020B0604020202020204" pitchFamily="34" charset="0"/>
                          <a:cs typeface="Arial" panose="020B0604020202020204" pitchFamily="34" charset="0"/>
                        </a:rPr>
                        <a:t>0</a:t>
                      </a:r>
                    </a:p>
                  </a:txBody>
                  <a:tcPr>
                    <a:solidFill>
                      <a:srgbClr val="3A4252">
                        <a:alpha val="20000"/>
                      </a:srgbClr>
                    </a:solidFill>
                  </a:tcPr>
                </a:tc>
                <a:tc>
                  <a:txBody>
                    <a:bodyPr/>
                    <a:lstStyle/>
                    <a:p>
                      <a:pPr algn="ctr"/>
                      <a:r>
                        <a:rPr lang="en-US" sz="1100" dirty="0">
                          <a:solidFill>
                            <a:srgbClr val="E4E9EF"/>
                          </a:solidFill>
                          <a:latin typeface="Arial" panose="020B0604020202020204" pitchFamily="34" charset="0"/>
                          <a:cs typeface="Arial" panose="020B0604020202020204" pitchFamily="34" charset="0"/>
                        </a:rPr>
                        <a:t>0.5</a:t>
                      </a:r>
                    </a:p>
                  </a:txBody>
                  <a:tcPr>
                    <a:solidFill>
                      <a:srgbClr val="3A4252">
                        <a:alpha val="20000"/>
                      </a:srgbClr>
                    </a:solidFill>
                  </a:tcPr>
                </a:tc>
                <a:tc>
                  <a:txBody>
                    <a:bodyPr/>
                    <a:lstStyle/>
                    <a:p>
                      <a:pPr algn="ctr"/>
                      <a:r>
                        <a:rPr lang="en-US" sz="1100" dirty="0">
                          <a:solidFill>
                            <a:srgbClr val="E4E9EF"/>
                          </a:solidFill>
                          <a:latin typeface="Arial" panose="020B0604020202020204" pitchFamily="34" charset="0"/>
                          <a:cs typeface="Arial" panose="020B0604020202020204" pitchFamily="34" charset="0"/>
                        </a:rPr>
                        <a:t>0.5</a:t>
                      </a:r>
                    </a:p>
                  </a:txBody>
                  <a:tcPr>
                    <a:solidFill>
                      <a:srgbClr val="3A4252">
                        <a:alpha val="20000"/>
                      </a:srgbClr>
                    </a:solidFill>
                  </a:tcPr>
                </a:tc>
                <a:tc>
                  <a:txBody>
                    <a:bodyPr/>
                    <a:lstStyle/>
                    <a:p>
                      <a:pPr algn="ctr"/>
                      <a:r>
                        <a:rPr lang="en-US" sz="1100" dirty="0">
                          <a:solidFill>
                            <a:srgbClr val="E4E9EF"/>
                          </a:solidFill>
                          <a:latin typeface="Arial" panose="020B0604020202020204" pitchFamily="34" charset="0"/>
                          <a:cs typeface="Arial" panose="020B0604020202020204" pitchFamily="34" charset="0"/>
                        </a:rPr>
                        <a:t>40</a:t>
                      </a:r>
                    </a:p>
                  </a:txBody>
                  <a:tcPr>
                    <a:solidFill>
                      <a:srgbClr val="3A4252">
                        <a:alpha val="20000"/>
                      </a:srgbClr>
                    </a:solidFill>
                  </a:tcPr>
                </a:tc>
                <a:tc>
                  <a:txBody>
                    <a:bodyPr/>
                    <a:lstStyle/>
                    <a:p>
                      <a:pPr algn="ctr"/>
                      <a:r>
                        <a:rPr lang="en-US" sz="1100" dirty="0">
                          <a:solidFill>
                            <a:srgbClr val="E4E9EF"/>
                          </a:solidFill>
                          <a:latin typeface="Arial" panose="020B0604020202020204" pitchFamily="34" charset="0"/>
                          <a:cs typeface="Arial" panose="020B0604020202020204" pitchFamily="34" charset="0"/>
                        </a:rPr>
                        <a:t>6.667</a:t>
                      </a:r>
                    </a:p>
                  </a:txBody>
                  <a:tcPr>
                    <a:solidFill>
                      <a:srgbClr val="3A4252">
                        <a:alpha val="20000"/>
                      </a:srgbClr>
                    </a:solidFill>
                  </a:tcPr>
                </a:tc>
                <a:extLst>
                  <a:ext uri="{0D108BD9-81ED-4DB2-BD59-A6C34878D82A}">
                    <a16:rowId xmlns:a16="http://schemas.microsoft.com/office/drawing/2014/main" val="3377068875"/>
                  </a:ext>
                </a:extLst>
              </a:tr>
              <a:tr h="316548">
                <a:tc>
                  <a:txBody>
                    <a:bodyPr/>
                    <a:lstStyle/>
                    <a:p>
                      <a:pPr algn="ctr"/>
                      <a:r>
                        <a:rPr lang="en-US" sz="1100" dirty="0">
                          <a:solidFill>
                            <a:srgbClr val="E4E9EF"/>
                          </a:solidFill>
                          <a:latin typeface="Arial" panose="020B0604020202020204" pitchFamily="34" charset="0"/>
                          <a:cs typeface="Arial" panose="020B0604020202020204" pitchFamily="34" charset="0"/>
                        </a:rPr>
                        <a:t>1</a:t>
                      </a:r>
                    </a:p>
                  </a:txBody>
                  <a:tcPr/>
                </a:tc>
                <a:tc>
                  <a:txBody>
                    <a:bodyPr/>
                    <a:lstStyle/>
                    <a:p>
                      <a:pPr algn="ctr"/>
                      <a:r>
                        <a:rPr lang="en-US" sz="1100" dirty="0">
                          <a:solidFill>
                            <a:srgbClr val="E4E9EF"/>
                          </a:solidFill>
                          <a:latin typeface="Arial" panose="020B0604020202020204" pitchFamily="34" charset="0"/>
                          <a:cs typeface="Arial" panose="020B0604020202020204" pitchFamily="34" charset="0"/>
                        </a:rPr>
                        <a:t>0.5</a:t>
                      </a:r>
                    </a:p>
                  </a:txBody>
                  <a:tcPr/>
                </a:tc>
                <a:tc>
                  <a:txBody>
                    <a:bodyPr/>
                    <a:lstStyle/>
                    <a:p>
                      <a:pPr algn="ctr"/>
                      <a:r>
                        <a:rPr lang="en-US" sz="1100" dirty="0">
                          <a:solidFill>
                            <a:srgbClr val="E4E9EF"/>
                          </a:solidFill>
                          <a:latin typeface="Arial" panose="020B0604020202020204" pitchFamily="34" charset="0"/>
                          <a:cs typeface="Arial" panose="020B0604020202020204" pitchFamily="34" charset="0"/>
                        </a:rPr>
                        <a:t>0.5</a:t>
                      </a:r>
                    </a:p>
                  </a:txBody>
                  <a:tcPr/>
                </a:tc>
                <a:tc>
                  <a:txBody>
                    <a:bodyPr/>
                    <a:lstStyle/>
                    <a:p>
                      <a:pPr algn="ctr"/>
                      <a:r>
                        <a:rPr lang="en-US" sz="1100" dirty="0">
                          <a:solidFill>
                            <a:srgbClr val="E4E9EF"/>
                          </a:solidFill>
                          <a:latin typeface="Arial" panose="020B0604020202020204" pitchFamily="34" charset="0"/>
                          <a:cs typeface="Arial" panose="020B0604020202020204" pitchFamily="34" charset="0"/>
                        </a:rPr>
                        <a:t>4</a:t>
                      </a:r>
                    </a:p>
                  </a:txBody>
                  <a:tcPr/>
                </a:tc>
                <a:tc>
                  <a:txBody>
                    <a:bodyPr/>
                    <a:lstStyle/>
                    <a:p>
                      <a:pPr algn="ctr"/>
                      <a:r>
                        <a:rPr lang="en-US" sz="1100" dirty="0">
                          <a:solidFill>
                            <a:srgbClr val="E4E9EF"/>
                          </a:solidFill>
                          <a:latin typeface="Arial" panose="020B0604020202020204" pitchFamily="34" charset="0"/>
                          <a:cs typeface="Arial" panose="020B0604020202020204" pitchFamily="34" charset="0"/>
                        </a:rPr>
                        <a:t>0.343</a:t>
                      </a:r>
                    </a:p>
                  </a:txBody>
                  <a:tcPr/>
                </a:tc>
                <a:extLst>
                  <a:ext uri="{0D108BD9-81ED-4DB2-BD59-A6C34878D82A}">
                    <a16:rowId xmlns:a16="http://schemas.microsoft.com/office/drawing/2014/main" val="4000962592"/>
                  </a:ext>
                </a:extLst>
              </a:tr>
              <a:tr h="316548">
                <a:tc>
                  <a:txBody>
                    <a:bodyPr/>
                    <a:lstStyle/>
                    <a:p>
                      <a:pPr algn="ctr"/>
                      <a:r>
                        <a:rPr lang="en-US" sz="1100" dirty="0">
                          <a:solidFill>
                            <a:srgbClr val="E4E9EF"/>
                          </a:solidFill>
                          <a:latin typeface="Arial" panose="020B0604020202020204" pitchFamily="34" charset="0"/>
                          <a:cs typeface="Arial" panose="020B0604020202020204" pitchFamily="34" charset="0"/>
                        </a:rPr>
                        <a:t>2</a:t>
                      </a:r>
                    </a:p>
                  </a:txBody>
                  <a:tcPr>
                    <a:solidFill>
                      <a:srgbClr val="3A4252"/>
                    </a:solidFill>
                  </a:tcPr>
                </a:tc>
                <a:tc>
                  <a:txBody>
                    <a:bodyPr/>
                    <a:lstStyle/>
                    <a:p>
                      <a:pPr algn="ctr"/>
                      <a:r>
                        <a:rPr lang="en-US" sz="1100" dirty="0">
                          <a:solidFill>
                            <a:srgbClr val="E4E9EF"/>
                          </a:solidFill>
                          <a:latin typeface="Arial" panose="020B0604020202020204" pitchFamily="34" charset="0"/>
                          <a:cs typeface="Arial" panose="020B0604020202020204" pitchFamily="34" charset="0"/>
                        </a:rPr>
                        <a:t>0.5</a:t>
                      </a:r>
                    </a:p>
                  </a:txBody>
                  <a:tcPr>
                    <a:solidFill>
                      <a:srgbClr val="3A4252"/>
                    </a:solidFill>
                  </a:tcPr>
                </a:tc>
                <a:tc>
                  <a:txBody>
                    <a:bodyPr/>
                    <a:lstStyle/>
                    <a:p>
                      <a:pPr algn="ctr"/>
                      <a:r>
                        <a:rPr lang="en-US" sz="1100" dirty="0">
                          <a:solidFill>
                            <a:srgbClr val="E4E9EF"/>
                          </a:solidFill>
                          <a:latin typeface="Arial" panose="020B0604020202020204" pitchFamily="34" charset="0"/>
                          <a:cs typeface="Arial" panose="020B0604020202020204" pitchFamily="34" charset="0"/>
                        </a:rPr>
                        <a:t>0.5</a:t>
                      </a:r>
                    </a:p>
                  </a:txBody>
                  <a:tcPr>
                    <a:solidFill>
                      <a:srgbClr val="3A4252"/>
                    </a:solidFill>
                  </a:tcPr>
                </a:tc>
                <a:tc>
                  <a:txBody>
                    <a:bodyPr/>
                    <a:lstStyle/>
                    <a:p>
                      <a:pPr algn="ctr"/>
                      <a:r>
                        <a:rPr lang="en-US" sz="1100" dirty="0">
                          <a:solidFill>
                            <a:srgbClr val="E4E9EF"/>
                          </a:solidFill>
                          <a:latin typeface="Arial" panose="020B0604020202020204" pitchFamily="34" charset="0"/>
                          <a:cs typeface="Arial" panose="020B0604020202020204" pitchFamily="34" charset="0"/>
                        </a:rPr>
                        <a:t>3</a:t>
                      </a:r>
                    </a:p>
                  </a:txBody>
                  <a:tcPr>
                    <a:solidFill>
                      <a:srgbClr val="3A4252"/>
                    </a:solidFill>
                  </a:tcPr>
                </a:tc>
                <a:tc>
                  <a:txBody>
                    <a:bodyPr/>
                    <a:lstStyle/>
                    <a:p>
                      <a:pPr algn="ctr"/>
                      <a:r>
                        <a:rPr lang="en-US" sz="1100" dirty="0">
                          <a:solidFill>
                            <a:srgbClr val="E4E9EF"/>
                          </a:solidFill>
                          <a:latin typeface="Arial" panose="020B0604020202020204" pitchFamily="34" charset="0"/>
                          <a:cs typeface="Arial" panose="020B0604020202020204" pitchFamily="34" charset="0"/>
                        </a:rPr>
                        <a:t>0.250</a:t>
                      </a:r>
                    </a:p>
                  </a:txBody>
                  <a:tcPr>
                    <a:solidFill>
                      <a:srgbClr val="3A4252"/>
                    </a:solidFill>
                  </a:tcPr>
                </a:tc>
                <a:extLst>
                  <a:ext uri="{0D108BD9-81ED-4DB2-BD59-A6C34878D82A}">
                    <a16:rowId xmlns:a16="http://schemas.microsoft.com/office/drawing/2014/main" val="1748342582"/>
                  </a:ext>
                </a:extLst>
              </a:tr>
            </a:tbl>
          </a:graphicData>
        </a:graphic>
      </p:graphicFrame>
    </p:spTree>
    <p:extLst>
      <p:ext uri="{BB962C8B-B14F-4D97-AF65-F5344CB8AC3E}">
        <p14:creationId xmlns:p14="http://schemas.microsoft.com/office/powerpoint/2010/main" val="274084198"/>
      </p:ext>
    </p:extLst>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296" y="53976"/>
            <a:ext cx="4957204" cy="196849"/>
          </a:xfrm>
          <a:prstGeom prst="rect">
            <a:avLst/>
          </a:prstGeom>
        </p:spPr>
        <p:txBody>
          <a:bodyPr vert="horz" wrap="square" lIns="0" tIns="12065" rIns="0" bIns="0" rtlCol="0">
            <a:spAutoFit/>
          </a:bodyPr>
          <a:lstStyle/>
          <a:p>
            <a:pPr marL="12700">
              <a:lnSpc>
                <a:spcPct val="100000"/>
              </a:lnSpc>
              <a:spcBef>
                <a:spcPts val="95"/>
              </a:spcBef>
            </a:pPr>
            <a:r>
              <a:rPr lang="en-US" i="0" dirty="0">
                <a:effectLst/>
                <a:latin typeface="+mj-lt"/>
              </a:rPr>
              <a:t>SIMULATION EXAMPLE</a:t>
            </a:r>
            <a:endParaRPr spc="40" dirty="0">
              <a:latin typeface="+mj-lt"/>
            </a:endParaRPr>
          </a:p>
        </p:txBody>
      </p:sp>
      <p:sp>
        <p:nvSpPr>
          <p:cNvPr id="3" name="object 3"/>
          <p:cNvSpPr txBox="1"/>
          <p:nvPr/>
        </p:nvSpPr>
        <p:spPr>
          <a:xfrm>
            <a:off x="292100" y="479425"/>
            <a:ext cx="5181600" cy="2386551"/>
          </a:xfrm>
          <a:prstGeom prst="rect">
            <a:avLst/>
          </a:prstGeom>
        </p:spPr>
        <p:txBody>
          <a:bodyPr vert="horz" wrap="square" lIns="0" tIns="11430" rIns="0" bIns="0" rtlCol="0">
            <a:spAutoFit/>
          </a:bodyPr>
          <a:lstStyle/>
          <a:p>
            <a:pPr marL="12700">
              <a:lnSpc>
                <a:spcPct val="100000"/>
              </a:lnSpc>
              <a:spcBef>
                <a:spcPts val="90"/>
              </a:spcBef>
              <a:spcAft>
                <a:spcPts val="400"/>
              </a:spcAft>
            </a:pPr>
            <a:r>
              <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rPr>
              <a:t>⊚</a:t>
            </a:r>
            <a:r>
              <a:rPr lang="en-US" sz="1100" dirty="0">
                <a:solidFill>
                  <a:srgbClr val="E4E9EF"/>
                </a:solidFill>
                <a:latin typeface="Arial" panose="020B0604020202020204" pitchFamily="34" charset="0"/>
              </a:rPr>
              <a:t>   </a:t>
            </a:r>
            <a:r>
              <a:rPr lang="en-US" sz="1100" dirty="0">
                <a:solidFill>
                  <a:srgbClr val="E4E9EF"/>
                </a:solidFill>
                <a:latin typeface="Arial" panose="020B0604020202020204" pitchFamily="34" charset="0"/>
                <a:cs typeface="Arial" panose="020B0604020202020204" pitchFamily="34" charset="0"/>
              </a:rPr>
              <a:t>The spacecraft is assumed to be equipped with thrusters that can provide forces and torques proportional to the commanded control input.</a:t>
            </a:r>
          </a:p>
          <a:p>
            <a:pPr marL="12700">
              <a:lnSpc>
                <a:spcPct val="100000"/>
              </a:lnSpc>
              <a:spcBef>
                <a:spcPts val="90"/>
              </a:spcBef>
              <a:spcAft>
                <a:spcPts val="400"/>
              </a:spcAft>
            </a:pPr>
            <a:r>
              <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rPr>
              <a:t>⊚</a:t>
            </a:r>
            <a:r>
              <a:rPr lang="en-US" sz="1100" b="0" i="0" dirty="0">
                <a:solidFill>
                  <a:srgbClr val="E4E9EF"/>
                </a:solidFill>
                <a:effectLst/>
                <a:latin typeface="Arial" panose="020B0604020202020204" pitchFamily="34" charset="0"/>
              </a:rPr>
              <a:t>   </a:t>
            </a:r>
            <a:r>
              <a:rPr lang="en-US" sz="1100" dirty="0">
                <a:solidFill>
                  <a:srgbClr val="E4E9EF"/>
                </a:solidFill>
              </a:rPr>
              <a:t>In this case the dependent coordinates vector, z</a:t>
            </a:r>
            <a:r>
              <a:rPr lang="en-US" sz="1100" baseline="-25000" dirty="0">
                <a:solidFill>
                  <a:srgbClr val="E4E9EF"/>
                </a:solidFill>
              </a:rPr>
              <a:t>0, </a:t>
            </a:r>
            <a:r>
              <a:rPr lang="en-US" sz="1100" dirty="0">
                <a:solidFill>
                  <a:srgbClr val="E4E9EF"/>
                </a:solidFill>
              </a:rPr>
              <a:t>and the vectors of the coordinates to be controlled, z</a:t>
            </a:r>
            <a:r>
              <a:rPr lang="en-US" sz="1100" baseline="-25000" dirty="0">
                <a:solidFill>
                  <a:srgbClr val="E4E9EF"/>
                </a:solidFill>
              </a:rPr>
              <a:t>1</a:t>
            </a:r>
            <a:r>
              <a:rPr lang="en-US" sz="1100" dirty="0">
                <a:solidFill>
                  <a:srgbClr val="E4E9EF"/>
                </a:solidFill>
              </a:rPr>
              <a:t>, are: </a:t>
            </a:r>
            <a:r>
              <a:rPr lang="en-US" sz="1100" baseline="-25000" dirty="0">
                <a:solidFill>
                  <a:srgbClr val="E4E9EF"/>
                </a:solidFill>
              </a:rPr>
              <a:t> </a:t>
            </a:r>
            <a:r>
              <a:rPr lang="en-US" sz="1100" dirty="0">
                <a:solidFill>
                  <a:srgbClr val="E4E9EF"/>
                </a:solidFill>
              </a:rPr>
              <a:t> 	</a:t>
            </a:r>
            <a:endParaRPr lang="en-US" sz="1100" b="0" i="0" baseline="-25000" dirty="0">
              <a:solidFill>
                <a:srgbClr val="E4E9EF"/>
              </a:solidFill>
              <a:effectLst/>
              <a:latin typeface="Arial" panose="020B0604020202020204" pitchFamily="34" charset="0"/>
            </a:endParaRPr>
          </a:p>
          <a:p>
            <a:pPr marL="12700" algn="ctr">
              <a:lnSpc>
                <a:spcPct val="100000"/>
              </a:lnSpc>
              <a:spcBef>
                <a:spcPts val="90"/>
              </a:spcBef>
              <a:spcAft>
                <a:spcPts val="400"/>
              </a:spcAft>
            </a:pPr>
            <a:r>
              <a:rPr lang="en-US" sz="1100" dirty="0">
                <a:solidFill>
                  <a:srgbClr val="E4E9EF"/>
                </a:solidFill>
              </a:rPr>
              <a:t>z</a:t>
            </a:r>
            <a:r>
              <a:rPr lang="en-US" sz="1100" baseline="-25000" dirty="0">
                <a:solidFill>
                  <a:srgbClr val="E4E9EF"/>
                </a:solidFill>
              </a:rPr>
              <a:t>0</a:t>
            </a:r>
            <a:r>
              <a:rPr lang="en-US" sz="1100" dirty="0">
                <a:solidFill>
                  <a:srgbClr val="E4E9EF"/>
                </a:solidFill>
              </a:rPr>
              <a:t> = [</a:t>
            </a:r>
            <a:r>
              <a:rPr lang="en-US" sz="1100" baseline="30000" dirty="0">
                <a:solidFill>
                  <a:srgbClr val="E4E9EF"/>
                </a:solidFill>
              </a:rPr>
              <a:t>0</a:t>
            </a:r>
            <a:r>
              <a:rPr lang="en-US" sz="1100" dirty="0">
                <a:solidFill>
                  <a:srgbClr val="E4E9EF"/>
                </a:solidFill>
              </a:rPr>
              <a:t>x</a:t>
            </a:r>
            <a:r>
              <a:rPr lang="en-US" sz="1100" baseline="-25000" dirty="0">
                <a:solidFill>
                  <a:srgbClr val="E4E9EF"/>
                </a:solidFill>
              </a:rPr>
              <a:t>cm</a:t>
            </a:r>
            <a:r>
              <a:rPr lang="en-US" sz="1100" dirty="0">
                <a:solidFill>
                  <a:srgbClr val="E4E9EF"/>
                </a:solidFill>
              </a:rPr>
              <a:t>, </a:t>
            </a:r>
            <a:r>
              <a:rPr lang="en-US" sz="1100" baseline="30000" dirty="0">
                <a:solidFill>
                  <a:srgbClr val="E4E9EF"/>
                </a:solidFill>
              </a:rPr>
              <a:t>0</a:t>
            </a:r>
            <a:r>
              <a:rPr lang="en-US" sz="1100" dirty="0">
                <a:solidFill>
                  <a:srgbClr val="E4E9EF"/>
                </a:solidFill>
              </a:rPr>
              <a:t>y</a:t>
            </a:r>
            <a:r>
              <a:rPr lang="en-US" sz="1100" baseline="-25000" dirty="0">
                <a:solidFill>
                  <a:srgbClr val="E4E9EF"/>
                </a:solidFill>
              </a:rPr>
              <a:t>cm</a:t>
            </a:r>
            <a:r>
              <a:rPr lang="en-US" sz="1100" dirty="0">
                <a:solidFill>
                  <a:srgbClr val="E4E9EF"/>
                </a:solidFill>
              </a:rPr>
              <a:t>,</a:t>
            </a:r>
            <a:r>
              <a:rPr lang="el-GR" sz="1100" dirty="0">
                <a:solidFill>
                  <a:srgbClr val="E4E9EF"/>
                </a:solidFill>
              </a:rPr>
              <a:t>θ,</a:t>
            </a:r>
            <a:r>
              <a:rPr lang="en-US" sz="1100" dirty="0">
                <a:solidFill>
                  <a:srgbClr val="E4E9EF"/>
                </a:solidFill>
              </a:rPr>
              <a:t>q</a:t>
            </a:r>
            <a:r>
              <a:rPr lang="en-US" sz="1100" baseline="-25000" dirty="0">
                <a:solidFill>
                  <a:srgbClr val="E4E9EF"/>
                </a:solidFill>
              </a:rPr>
              <a:t>1</a:t>
            </a:r>
            <a:r>
              <a:rPr lang="en-US" sz="1100" dirty="0">
                <a:solidFill>
                  <a:srgbClr val="E4E9EF"/>
                </a:solidFill>
              </a:rPr>
              <a:t>,q</a:t>
            </a:r>
            <a:r>
              <a:rPr lang="en-US" sz="1100" baseline="-25000" dirty="0">
                <a:solidFill>
                  <a:srgbClr val="E4E9EF"/>
                </a:solidFill>
              </a:rPr>
              <a:t>2</a:t>
            </a:r>
            <a:r>
              <a:rPr lang="en-US" sz="1100" dirty="0">
                <a:solidFill>
                  <a:srgbClr val="E4E9EF"/>
                </a:solidFill>
              </a:rPr>
              <a:t>]</a:t>
            </a:r>
            <a:r>
              <a:rPr lang="en-US" sz="1100" baseline="30000" dirty="0">
                <a:solidFill>
                  <a:srgbClr val="E4E9EF"/>
                </a:solidFill>
              </a:rPr>
              <a:t>T</a:t>
            </a:r>
            <a:r>
              <a:rPr lang="en-US" sz="1100" dirty="0">
                <a:solidFill>
                  <a:srgbClr val="E4E9EF"/>
                </a:solidFill>
              </a:rPr>
              <a:t>, z</a:t>
            </a:r>
            <a:r>
              <a:rPr lang="en-US" sz="1100" baseline="-25000" dirty="0">
                <a:solidFill>
                  <a:srgbClr val="E4E9EF"/>
                </a:solidFill>
              </a:rPr>
              <a:t>1</a:t>
            </a:r>
            <a:r>
              <a:rPr lang="en-US" sz="1100" dirty="0">
                <a:solidFill>
                  <a:srgbClr val="E4E9EF"/>
                </a:solidFill>
              </a:rPr>
              <a:t> = [x</a:t>
            </a:r>
            <a:r>
              <a:rPr lang="en-US" sz="1100" baseline="-25000" dirty="0">
                <a:solidFill>
                  <a:srgbClr val="E4E9EF"/>
                </a:solidFill>
              </a:rPr>
              <a:t>S</a:t>
            </a:r>
            <a:r>
              <a:rPr lang="en-US" sz="1100" dirty="0">
                <a:solidFill>
                  <a:srgbClr val="E4E9EF"/>
                </a:solidFill>
              </a:rPr>
              <a:t>,y</a:t>
            </a:r>
            <a:r>
              <a:rPr lang="en-US" sz="1100" baseline="-25000" dirty="0">
                <a:solidFill>
                  <a:srgbClr val="E4E9EF"/>
                </a:solidFill>
              </a:rPr>
              <a:t>S</a:t>
            </a:r>
            <a:r>
              <a:rPr lang="en-US" sz="1100" dirty="0">
                <a:solidFill>
                  <a:srgbClr val="E4E9EF"/>
                </a:solidFill>
              </a:rPr>
              <a:t>,</a:t>
            </a:r>
            <a:r>
              <a:rPr lang="el-GR" sz="1100" dirty="0">
                <a:solidFill>
                  <a:srgbClr val="E4E9EF"/>
                </a:solidFill>
              </a:rPr>
              <a:t>θ,</a:t>
            </a:r>
            <a:r>
              <a:rPr lang="en-US" sz="1100" dirty="0">
                <a:solidFill>
                  <a:srgbClr val="E4E9EF"/>
                </a:solidFill>
              </a:rPr>
              <a:t>x</a:t>
            </a:r>
            <a:r>
              <a:rPr lang="en-US" sz="1100" baseline="-25000" dirty="0">
                <a:solidFill>
                  <a:srgbClr val="E4E9EF"/>
                </a:solidFill>
              </a:rPr>
              <a:t>E</a:t>
            </a:r>
            <a:r>
              <a:rPr lang="en-US" sz="1100" dirty="0">
                <a:solidFill>
                  <a:srgbClr val="E4E9EF"/>
                </a:solidFill>
              </a:rPr>
              <a:t>,y</a:t>
            </a:r>
            <a:r>
              <a:rPr lang="en-US" sz="1100" baseline="-25000" dirty="0">
                <a:solidFill>
                  <a:srgbClr val="E4E9EF"/>
                </a:solidFill>
              </a:rPr>
              <a:t>E</a:t>
            </a:r>
            <a:r>
              <a:rPr lang="en-US" sz="1100" dirty="0">
                <a:solidFill>
                  <a:srgbClr val="E4E9EF"/>
                </a:solidFill>
              </a:rPr>
              <a:t>]</a:t>
            </a:r>
            <a:r>
              <a:rPr lang="en-US" sz="1100" baseline="30000" dirty="0">
                <a:solidFill>
                  <a:srgbClr val="E4E9EF"/>
                </a:solidFill>
              </a:rPr>
              <a:t>T</a:t>
            </a:r>
            <a:r>
              <a:rPr lang="en-US" sz="1100" dirty="0">
                <a:solidFill>
                  <a:srgbClr val="E4E9EF"/>
                </a:solidFill>
              </a:rPr>
              <a:t> </a:t>
            </a:r>
          </a:p>
          <a:p>
            <a:pPr marL="12700" algn="ctr">
              <a:lnSpc>
                <a:spcPct val="100000"/>
              </a:lnSpc>
              <a:spcBef>
                <a:spcPts val="90"/>
              </a:spcBef>
              <a:spcAft>
                <a:spcPts val="400"/>
              </a:spcAft>
            </a:pPr>
            <a:endParaRPr lang="en-US" sz="1100" dirty="0">
              <a:solidFill>
                <a:srgbClr val="E4E9EF"/>
              </a:solidFill>
            </a:endParaRPr>
          </a:p>
          <a:p>
            <a:pPr marL="12700" algn="l">
              <a:lnSpc>
                <a:spcPct val="100000"/>
              </a:lnSpc>
              <a:spcBef>
                <a:spcPts val="90"/>
              </a:spcBef>
              <a:spcAft>
                <a:spcPts val="400"/>
              </a:spcAft>
            </a:pPr>
            <a:r>
              <a:rPr lang="en-US" sz="1100" dirty="0">
                <a:solidFill>
                  <a:srgbClr val="E4E9EF"/>
                </a:solidFill>
                <a:latin typeface="Arial" panose="020B0604020202020204" pitchFamily="34" charset="0"/>
                <a:cs typeface="Arial" panose="020B0604020202020204" pitchFamily="34" charset="0"/>
              </a:rPr>
              <a:t>where </a:t>
            </a:r>
            <a:r>
              <a:rPr lang="en-US" sz="1100" dirty="0">
                <a:solidFill>
                  <a:srgbClr val="E4E9EF"/>
                </a:solidFill>
                <a:latin typeface="Arial" panose="020B0604020202020204" pitchFamily="34" charset="0"/>
                <a:cs typeface="Arial" panose="020B0604020202020204" pitchFamily="34" charset="0"/>
                <a:sym typeface="Wingdings" panose="05000000000000000000" pitchFamily="2" charset="2"/>
              </a:rPr>
              <a:t></a:t>
            </a:r>
            <a:r>
              <a:rPr lang="en-US" sz="1100" dirty="0">
                <a:solidFill>
                  <a:srgbClr val="E4E9EF"/>
                </a:solidFill>
                <a:latin typeface="Arial" panose="020B0604020202020204" pitchFamily="34" charset="0"/>
                <a:cs typeface="Arial" panose="020B0604020202020204" pitchFamily="34" charset="0"/>
              </a:rPr>
              <a:t> </a:t>
            </a:r>
            <a:r>
              <a:rPr lang="en-US" sz="1100" baseline="30000" dirty="0">
                <a:solidFill>
                  <a:srgbClr val="E4E9EF"/>
                </a:solidFill>
                <a:latin typeface="Arial" panose="020B0604020202020204" pitchFamily="34" charset="0"/>
                <a:cs typeface="Arial" panose="020B0604020202020204" pitchFamily="34" charset="0"/>
              </a:rPr>
              <a:t>0</a:t>
            </a:r>
            <a:r>
              <a:rPr lang="en-US" sz="1100" dirty="0">
                <a:solidFill>
                  <a:srgbClr val="E4E9EF"/>
                </a:solidFill>
                <a:latin typeface="Arial" panose="020B0604020202020204" pitchFamily="34" charset="0"/>
                <a:cs typeface="Arial" panose="020B0604020202020204" pitchFamily="34" charset="0"/>
              </a:rPr>
              <a:t>x</a:t>
            </a:r>
            <a:r>
              <a:rPr lang="en-US" sz="1100" baseline="-25000" dirty="0">
                <a:solidFill>
                  <a:srgbClr val="E4E9EF"/>
                </a:solidFill>
                <a:latin typeface="Arial" panose="020B0604020202020204" pitchFamily="34" charset="0"/>
                <a:cs typeface="Arial" panose="020B0604020202020204" pitchFamily="34" charset="0"/>
              </a:rPr>
              <a:t>cm</a:t>
            </a:r>
            <a:r>
              <a:rPr lang="en-US" sz="1100" dirty="0">
                <a:solidFill>
                  <a:srgbClr val="E4E9EF"/>
                </a:solidFill>
                <a:latin typeface="Arial" panose="020B0604020202020204" pitchFamily="34" charset="0"/>
                <a:cs typeface="Arial" panose="020B0604020202020204" pitchFamily="34" charset="0"/>
              </a:rPr>
              <a:t> , </a:t>
            </a:r>
            <a:r>
              <a:rPr lang="en-US" sz="1100" baseline="30000" dirty="0">
                <a:solidFill>
                  <a:srgbClr val="E4E9EF"/>
                </a:solidFill>
                <a:latin typeface="Arial" panose="020B0604020202020204" pitchFamily="34" charset="0"/>
                <a:cs typeface="Arial" panose="020B0604020202020204" pitchFamily="34" charset="0"/>
              </a:rPr>
              <a:t>0</a:t>
            </a:r>
            <a:r>
              <a:rPr lang="en-US" sz="1100" dirty="0">
                <a:solidFill>
                  <a:srgbClr val="E4E9EF"/>
                </a:solidFill>
                <a:latin typeface="Arial" panose="020B0604020202020204" pitchFamily="34" charset="0"/>
                <a:cs typeface="Arial" panose="020B0604020202020204" pitchFamily="34" charset="0"/>
              </a:rPr>
              <a:t>y</a:t>
            </a:r>
            <a:r>
              <a:rPr lang="en-US" sz="1100" baseline="-25000" dirty="0">
                <a:solidFill>
                  <a:srgbClr val="E4E9EF"/>
                </a:solidFill>
                <a:latin typeface="Arial" panose="020B0604020202020204" pitchFamily="34" charset="0"/>
                <a:cs typeface="Arial" panose="020B0604020202020204" pitchFamily="34" charset="0"/>
              </a:rPr>
              <a:t>cm</a:t>
            </a:r>
            <a:r>
              <a:rPr lang="en-US" sz="1100" dirty="0">
                <a:solidFill>
                  <a:srgbClr val="E4E9EF"/>
                </a:solidFill>
                <a:latin typeface="Arial" panose="020B0604020202020204" pitchFamily="34" charset="0"/>
                <a:cs typeface="Arial" panose="020B0604020202020204" pitchFamily="34" charset="0"/>
              </a:rPr>
              <a:t> are the system CM coordinates with respect to an inertia frame</a:t>
            </a:r>
          </a:p>
          <a:p>
            <a:pPr marL="12700" algn="l">
              <a:lnSpc>
                <a:spcPct val="100000"/>
              </a:lnSpc>
              <a:spcBef>
                <a:spcPts val="90"/>
              </a:spcBef>
              <a:spcAft>
                <a:spcPts val="400"/>
              </a:spcAft>
            </a:pPr>
            <a:r>
              <a:rPr lang="en-US" sz="1100" dirty="0">
                <a:solidFill>
                  <a:srgbClr val="E4E9EF"/>
                </a:solidFill>
                <a:latin typeface="Arial" panose="020B0604020202020204" pitchFamily="34" charset="0"/>
                <a:cs typeface="Arial" panose="020B0604020202020204" pitchFamily="34" charset="0"/>
              </a:rPr>
              <a:t>           </a:t>
            </a:r>
            <a:r>
              <a:rPr lang="en-US" sz="1100" dirty="0">
                <a:solidFill>
                  <a:srgbClr val="E4E9EF"/>
                </a:solidFill>
                <a:latin typeface="Arial" panose="020B0604020202020204" pitchFamily="34" charset="0"/>
                <a:cs typeface="Arial" panose="020B0604020202020204" pitchFamily="34" charset="0"/>
                <a:sym typeface="Wingdings" panose="05000000000000000000" pitchFamily="2" charset="2"/>
              </a:rPr>
              <a:t></a:t>
            </a:r>
            <a:r>
              <a:rPr lang="en-US" sz="1100" dirty="0">
                <a:solidFill>
                  <a:srgbClr val="E4E9EF"/>
                </a:solidFill>
                <a:latin typeface="Arial" panose="020B0604020202020204" pitchFamily="34" charset="0"/>
                <a:cs typeface="Arial" panose="020B0604020202020204" pitchFamily="34" charset="0"/>
              </a:rPr>
              <a:t> θ is the spacecraft’s attitude </a:t>
            </a:r>
          </a:p>
          <a:p>
            <a:pPr marL="12700" algn="l">
              <a:lnSpc>
                <a:spcPct val="100000"/>
              </a:lnSpc>
              <a:spcBef>
                <a:spcPts val="90"/>
              </a:spcBef>
              <a:spcAft>
                <a:spcPts val="400"/>
              </a:spcAft>
            </a:pPr>
            <a:r>
              <a:rPr lang="en-US" sz="1100" dirty="0">
                <a:solidFill>
                  <a:srgbClr val="E4E9EF"/>
                </a:solidFill>
                <a:latin typeface="Arial" panose="020B0604020202020204" pitchFamily="34" charset="0"/>
                <a:cs typeface="Arial" panose="020B0604020202020204" pitchFamily="34" charset="0"/>
              </a:rPr>
              <a:t>           </a:t>
            </a:r>
            <a:r>
              <a:rPr lang="en-US" sz="1100" dirty="0">
                <a:solidFill>
                  <a:srgbClr val="E4E9EF"/>
                </a:solidFill>
                <a:latin typeface="Arial" panose="020B0604020202020204" pitchFamily="34" charset="0"/>
                <a:cs typeface="Arial" panose="020B0604020202020204" pitchFamily="34" charset="0"/>
                <a:sym typeface="Wingdings" panose="05000000000000000000" pitchFamily="2" charset="2"/>
              </a:rPr>
              <a:t> </a:t>
            </a:r>
            <a:r>
              <a:rPr lang="en-US" sz="1100" dirty="0">
                <a:solidFill>
                  <a:srgbClr val="E4E9EF"/>
                </a:solidFill>
                <a:latin typeface="Arial" panose="020B0604020202020204" pitchFamily="34" charset="0"/>
                <a:cs typeface="Arial" panose="020B0604020202020204" pitchFamily="34" charset="0"/>
              </a:rPr>
              <a:t>q</a:t>
            </a:r>
            <a:r>
              <a:rPr lang="en-US" sz="1100" baseline="-25000" dirty="0">
                <a:solidFill>
                  <a:srgbClr val="E4E9EF"/>
                </a:solidFill>
                <a:latin typeface="Arial" panose="020B0604020202020204" pitchFamily="34" charset="0"/>
                <a:cs typeface="Arial" panose="020B0604020202020204" pitchFamily="34" charset="0"/>
              </a:rPr>
              <a:t>1</a:t>
            </a:r>
            <a:r>
              <a:rPr lang="en-US" sz="1100" dirty="0">
                <a:solidFill>
                  <a:srgbClr val="E4E9EF"/>
                </a:solidFill>
                <a:latin typeface="Arial" panose="020B0604020202020204" pitchFamily="34" charset="0"/>
                <a:cs typeface="Arial" panose="020B0604020202020204" pitchFamily="34" charset="0"/>
              </a:rPr>
              <a:t>, q</a:t>
            </a:r>
            <a:r>
              <a:rPr lang="en-US" sz="1100" baseline="-25000" dirty="0">
                <a:solidFill>
                  <a:srgbClr val="E4E9EF"/>
                </a:solidFill>
                <a:latin typeface="Arial" panose="020B0604020202020204" pitchFamily="34" charset="0"/>
                <a:cs typeface="Arial" panose="020B0604020202020204" pitchFamily="34" charset="0"/>
              </a:rPr>
              <a:t>2</a:t>
            </a:r>
            <a:r>
              <a:rPr lang="en-US" sz="1100" dirty="0">
                <a:solidFill>
                  <a:srgbClr val="E4E9EF"/>
                </a:solidFill>
                <a:latin typeface="Arial" panose="020B0604020202020204" pitchFamily="34" charset="0"/>
                <a:cs typeface="Arial" panose="020B0604020202020204" pitchFamily="34" charset="0"/>
              </a:rPr>
              <a:t> are the manipulator joint angles </a:t>
            </a:r>
          </a:p>
          <a:p>
            <a:pPr marL="12700" algn="l">
              <a:lnSpc>
                <a:spcPct val="100000"/>
              </a:lnSpc>
              <a:spcBef>
                <a:spcPts val="90"/>
              </a:spcBef>
              <a:spcAft>
                <a:spcPts val="400"/>
              </a:spcAft>
            </a:pPr>
            <a:r>
              <a:rPr lang="en-US" sz="1100" dirty="0">
                <a:solidFill>
                  <a:srgbClr val="E4E9EF"/>
                </a:solidFill>
                <a:latin typeface="Arial" panose="020B0604020202020204" pitchFamily="34" charset="0"/>
                <a:cs typeface="Arial" panose="020B0604020202020204" pitchFamily="34" charset="0"/>
              </a:rPr>
              <a:t>           </a:t>
            </a:r>
            <a:r>
              <a:rPr lang="en-US" sz="1100" dirty="0">
                <a:solidFill>
                  <a:srgbClr val="E4E9EF"/>
                </a:solidFill>
                <a:latin typeface="Arial" panose="020B0604020202020204" pitchFamily="34" charset="0"/>
                <a:cs typeface="Arial" panose="020B0604020202020204" pitchFamily="34" charset="0"/>
                <a:sym typeface="Wingdings" panose="05000000000000000000" pitchFamily="2" charset="2"/>
              </a:rPr>
              <a:t> </a:t>
            </a:r>
            <a:r>
              <a:rPr lang="en-US" sz="1100" dirty="0">
                <a:solidFill>
                  <a:srgbClr val="E4E9EF"/>
                </a:solidFill>
                <a:latin typeface="Arial" panose="020B0604020202020204" pitchFamily="34" charset="0"/>
                <a:cs typeface="Arial" panose="020B0604020202020204" pitchFamily="34" charset="0"/>
              </a:rPr>
              <a:t>x</a:t>
            </a:r>
            <a:r>
              <a:rPr lang="en-US" sz="1100" baseline="-25000" dirty="0">
                <a:solidFill>
                  <a:srgbClr val="E4E9EF"/>
                </a:solidFill>
                <a:latin typeface="Arial" panose="020B0604020202020204" pitchFamily="34" charset="0"/>
                <a:cs typeface="Arial" panose="020B0604020202020204" pitchFamily="34" charset="0"/>
              </a:rPr>
              <a:t>S</a:t>
            </a:r>
            <a:r>
              <a:rPr lang="en-US" sz="1100" dirty="0">
                <a:solidFill>
                  <a:srgbClr val="E4E9EF"/>
                </a:solidFill>
                <a:latin typeface="Arial" panose="020B0604020202020204" pitchFamily="34" charset="0"/>
                <a:cs typeface="Arial" panose="020B0604020202020204" pitchFamily="34" charset="0"/>
              </a:rPr>
              <a:t>, y</a:t>
            </a:r>
            <a:r>
              <a:rPr lang="en-US" sz="1100" baseline="-25000" dirty="0">
                <a:solidFill>
                  <a:srgbClr val="E4E9EF"/>
                </a:solidFill>
                <a:latin typeface="Arial" panose="020B0604020202020204" pitchFamily="34" charset="0"/>
                <a:cs typeface="Arial" panose="020B0604020202020204" pitchFamily="34" charset="0"/>
              </a:rPr>
              <a:t>S</a:t>
            </a:r>
            <a:r>
              <a:rPr lang="en-US" sz="1100" dirty="0">
                <a:solidFill>
                  <a:srgbClr val="E4E9EF"/>
                </a:solidFill>
                <a:latin typeface="Arial" panose="020B0604020202020204" pitchFamily="34" charset="0"/>
                <a:cs typeface="Arial" panose="020B0604020202020204" pitchFamily="34" charset="0"/>
              </a:rPr>
              <a:t> are the spacecraft’s CM coordinates</a:t>
            </a:r>
          </a:p>
          <a:p>
            <a:pPr marL="12700" algn="l">
              <a:lnSpc>
                <a:spcPct val="100000"/>
              </a:lnSpc>
              <a:spcBef>
                <a:spcPts val="90"/>
              </a:spcBef>
              <a:spcAft>
                <a:spcPts val="400"/>
              </a:spcAft>
            </a:pPr>
            <a:r>
              <a:rPr lang="en-US" sz="1100" dirty="0">
                <a:solidFill>
                  <a:srgbClr val="E4E9EF"/>
                </a:solidFill>
                <a:latin typeface="Arial" panose="020B0604020202020204" pitchFamily="34" charset="0"/>
                <a:cs typeface="Arial" panose="020B0604020202020204" pitchFamily="34" charset="0"/>
              </a:rPr>
              <a:t>           </a:t>
            </a:r>
            <a:r>
              <a:rPr lang="en-US" sz="1100" dirty="0">
                <a:solidFill>
                  <a:srgbClr val="E4E9EF"/>
                </a:solidFill>
                <a:latin typeface="Arial" panose="020B0604020202020204" pitchFamily="34" charset="0"/>
                <a:cs typeface="Arial" panose="020B0604020202020204" pitchFamily="34" charset="0"/>
                <a:sym typeface="Wingdings" panose="05000000000000000000" pitchFamily="2" charset="2"/>
              </a:rPr>
              <a:t></a:t>
            </a:r>
            <a:r>
              <a:rPr lang="en-US" sz="1100" dirty="0">
                <a:solidFill>
                  <a:srgbClr val="E4E9EF"/>
                </a:solidFill>
                <a:latin typeface="Arial" panose="020B0604020202020204" pitchFamily="34" charset="0"/>
                <a:cs typeface="Arial" panose="020B0604020202020204" pitchFamily="34" charset="0"/>
              </a:rPr>
              <a:t> x</a:t>
            </a:r>
            <a:r>
              <a:rPr lang="en-US" sz="1100" baseline="-25000" dirty="0">
                <a:solidFill>
                  <a:srgbClr val="E4E9EF"/>
                </a:solidFill>
                <a:latin typeface="Arial" panose="020B0604020202020204" pitchFamily="34" charset="0"/>
                <a:cs typeface="Arial" panose="020B0604020202020204" pitchFamily="34" charset="0"/>
              </a:rPr>
              <a:t>E</a:t>
            </a:r>
            <a:r>
              <a:rPr lang="en-US" sz="1100" dirty="0">
                <a:solidFill>
                  <a:srgbClr val="E4E9EF"/>
                </a:solidFill>
                <a:latin typeface="Arial" panose="020B0604020202020204" pitchFamily="34" charset="0"/>
                <a:cs typeface="Arial" panose="020B0604020202020204" pitchFamily="34" charset="0"/>
              </a:rPr>
              <a:t>, y</a:t>
            </a:r>
            <a:r>
              <a:rPr lang="en-US" sz="1100" baseline="-25000" dirty="0">
                <a:solidFill>
                  <a:srgbClr val="E4E9EF"/>
                </a:solidFill>
                <a:latin typeface="Arial" panose="020B0604020202020204" pitchFamily="34" charset="0"/>
                <a:cs typeface="Arial" panose="020B0604020202020204" pitchFamily="34" charset="0"/>
              </a:rPr>
              <a:t>E</a:t>
            </a:r>
            <a:r>
              <a:rPr lang="en-US" sz="1100" dirty="0">
                <a:solidFill>
                  <a:srgbClr val="E4E9EF"/>
                </a:solidFill>
                <a:latin typeface="Arial" panose="020B0604020202020204" pitchFamily="34" charset="0"/>
                <a:cs typeface="Arial" panose="020B0604020202020204" pitchFamily="34" charset="0"/>
              </a:rPr>
              <a:t> are the end effector’s coordinates.</a:t>
            </a:r>
          </a:p>
        </p:txBody>
      </p:sp>
      <p:sp>
        <p:nvSpPr>
          <p:cNvPr id="4" name="object 7">
            <a:extLst>
              <a:ext uri="{FF2B5EF4-FFF2-40B4-BE49-F238E27FC236}">
                <a16:creationId xmlns:a16="http://schemas.microsoft.com/office/drawing/2014/main" id="{7C76C9D2-CD6D-63E1-CAF5-3B725D4DA4F8}"/>
              </a:ext>
            </a:extLst>
          </p:cNvPr>
          <p:cNvSpPr txBox="1"/>
          <p:nvPr/>
        </p:nvSpPr>
        <p:spPr>
          <a:xfrm>
            <a:off x="5245100" y="3070225"/>
            <a:ext cx="343420" cy="104516"/>
          </a:xfrm>
          <a:prstGeom prst="rect">
            <a:avLst/>
          </a:prstGeom>
        </p:spPr>
        <p:txBody>
          <a:bodyPr vert="horz" wrap="square" lIns="0" tIns="12065" rIns="0" bIns="0" rtlCol="0">
            <a:spAutoFit/>
          </a:bodyPr>
          <a:lstStyle/>
          <a:p>
            <a:pPr marL="12700">
              <a:lnSpc>
                <a:spcPct val="100000"/>
              </a:lnSpc>
              <a:spcBef>
                <a:spcPts val="95"/>
              </a:spcBef>
            </a:pPr>
            <a:r>
              <a:rPr lang="en-US" sz="600" spc="-65" dirty="0">
                <a:solidFill>
                  <a:srgbClr val="EBEEF4"/>
                </a:solidFill>
                <a:latin typeface="Arial"/>
                <a:cs typeface="Arial"/>
              </a:rPr>
              <a:t>28  </a:t>
            </a:r>
            <a:r>
              <a:rPr sz="600" spc="400" dirty="0">
                <a:solidFill>
                  <a:srgbClr val="87C0D0"/>
                </a:solidFill>
                <a:latin typeface="Times New Roman"/>
                <a:cs typeface="Times New Roman"/>
              </a:rPr>
              <a:t>ʢ</a:t>
            </a:r>
            <a:r>
              <a:rPr sz="600" dirty="0">
                <a:solidFill>
                  <a:srgbClr val="87C0D0"/>
                </a:solidFill>
                <a:latin typeface="Times New Roman"/>
                <a:cs typeface="Times New Roman"/>
              </a:rPr>
              <a:t> </a:t>
            </a:r>
            <a:r>
              <a:rPr lang="en-US" sz="600" spc="-25" dirty="0">
                <a:solidFill>
                  <a:srgbClr val="EBEEF4"/>
                </a:solidFill>
                <a:latin typeface="Arial"/>
                <a:cs typeface="Arial"/>
              </a:rPr>
              <a:t>34</a:t>
            </a:r>
            <a:endParaRPr sz="600" dirty="0">
              <a:latin typeface="Arial"/>
              <a:cs typeface="Arial"/>
            </a:endParaRPr>
          </a:p>
        </p:txBody>
      </p:sp>
    </p:spTree>
    <p:extLst>
      <p:ext uri="{BB962C8B-B14F-4D97-AF65-F5344CB8AC3E}">
        <p14:creationId xmlns:p14="http://schemas.microsoft.com/office/powerpoint/2010/main" val="3884720698"/>
      </p:ext>
    </p:extLst>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296" y="53976"/>
            <a:ext cx="4957204" cy="196849"/>
          </a:xfrm>
          <a:prstGeom prst="rect">
            <a:avLst/>
          </a:prstGeom>
        </p:spPr>
        <p:txBody>
          <a:bodyPr vert="horz" wrap="square" lIns="0" tIns="12065" rIns="0" bIns="0" rtlCol="0">
            <a:spAutoFit/>
          </a:bodyPr>
          <a:lstStyle/>
          <a:p>
            <a:pPr marL="12700">
              <a:lnSpc>
                <a:spcPct val="100000"/>
              </a:lnSpc>
              <a:spcBef>
                <a:spcPts val="95"/>
              </a:spcBef>
            </a:pPr>
            <a:r>
              <a:rPr lang="en-US" i="0" dirty="0">
                <a:effectLst/>
                <a:latin typeface="+mj-lt"/>
              </a:rPr>
              <a:t>SIMULATION EXAMPLE</a:t>
            </a:r>
            <a:endParaRPr spc="40" dirty="0">
              <a:latin typeface="+mj-lt"/>
            </a:endParaRPr>
          </a:p>
        </p:txBody>
      </p:sp>
      <p:sp>
        <p:nvSpPr>
          <p:cNvPr id="3" name="object 3"/>
          <p:cNvSpPr txBox="1"/>
          <p:nvPr/>
        </p:nvSpPr>
        <p:spPr>
          <a:xfrm>
            <a:off x="139700" y="557390"/>
            <a:ext cx="5486400" cy="2130070"/>
          </a:xfrm>
          <a:prstGeom prst="rect">
            <a:avLst/>
          </a:prstGeom>
        </p:spPr>
        <p:txBody>
          <a:bodyPr vert="horz" wrap="square" lIns="0" tIns="11430" rIns="0" bIns="0" rtlCol="0">
            <a:spAutoFit/>
          </a:bodyPr>
          <a:lstStyle/>
          <a:p>
            <a:pPr marL="12700">
              <a:lnSpc>
                <a:spcPct val="100000"/>
              </a:lnSpc>
              <a:spcBef>
                <a:spcPts val="90"/>
              </a:spcBef>
              <a:spcAft>
                <a:spcPts val="400"/>
              </a:spcAft>
            </a:pPr>
            <a:r>
              <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rPr>
              <a:t>⊚</a:t>
            </a:r>
            <a:r>
              <a:rPr lang="en-US" sz="1100" dirty="0">
                <a:solidFill>
                  <a:srgbClr val="E4E9EF"/>
                </a:solidFill>
                <a:latin typeface="Arial" panose="020B0604020202020204" pitchFamily="34" charset="0"/>
              </a:rPr>
              <a:t>   </a:t>
            </a:r>
            <a:r>
              <a:rPr lang="en-US" sz="1100" dirty="0">
                <a:solidFill>
                  <a:srgbClr val="E4E9EF"/>
                </a:solidFill>
                <a:latin typeface="Arial" panose="020B0604020202020204" pitchFamily="34" charset="0"/>
                <a:cs typeface="Arial" panose="020B0604020202020204" pitchFamily="34" charset="0"/>
              </a:rPr>
              <a:t>The controller defined in the previous slides(controls) allows the specification of a desired trajectory for both the spacecraft and the manipulator. Hence, the motion of the whole system can be coordinated. </a:t>
            </a:r>
          </a:p>
          <a:p>
            <a:pPr marL="12700">
              <a:lnSpc>
                <a:spcPct val="100000"/>
              </a:lnSpc>
              <a:spcBef>
                <a:spcPts val="90"/>
              </a:spcBef>
              <a:spcAft>
                <a:spcPts val="400"/>
              </a:spcAft>
            </a:pPr>
            <a:r>
              <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rPr>
              <a:t>⊚</a:t>
            </a:r>
            <a:r>
              <a:rPr lang="en-US" sz="1100" dirty="0">
                <a:solidFill>
                  <a:srgbClr val="E4E9EF"/>
                </a:solidFill>
                <a:latin typeface="Arial" panose="020B0604020202020204" pitchFamily="34" charset="0"/>
                <a:cs typeface="Arial" panose="020B0604020202020204" pitchFamily="34" charset="0"/>
              </a:rPr>
              <a:t>    If the given trajectory is not feasible, the desired motion will not be achieved, but the controller will try instead to come as close as possible t</a:t>
            </a:r>
            <a:r>
              <a:rPr lang="en-US" sz="1100" dirty="0">
                <a:solidFill>
                  <a:srgbClr val="E4E9EF"/>
                </a:solidFill>
              </a:rPr>
              <a:t>o the specified trajectory</a:t>
            </a:r>
            <a:endParaRPr lang="en-US" sz="1100" dirty="0">
              <a:solidFill>
                <a:srgbClr val="E4E9EF"/>
              </a:solidFill>
              <a:latin typeface="Arial" panose="020B0604020202020204" pitchFamily="34" charset="0"/>
              <a:cs typeface="Arial" panose="020B0604020202020204" pitchFamily="34" charset="0"/>
            </a:endParaRPr>
          </a:p>
          <a:p>
            <a:pPr marL="12700">
              <a:lnSpc>
                <a:spcPct val="100000"/>
              </a:lnSpc>
              <a:spcBef>
                <a:spcPts val="90"/>
              </a:spcBef>
              <a:spcAft>
                <a:spcPts val="400"/>
              </a:spcAft>
            </a:pPr>
            <a:r>
              <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rPr>
              <a:t>⊚</a:t>
            </a:r>
            <a:r>
              <a:rPr lang="en-US" sz="1100" b="0" i="0" dirty="0">
                <a:solidFill>
                  <a:srgbClr val="E4E9EF"/>
                </a:solidFill>
                <a:effectLst/>
                <a:latin typeface="Arial" panose="020B0604020202020204" pitchFamily="34" charset="0"/>
              </a:rPr>
              <a:t>    </a:t>
            </a:r>
            <a:r>
              <a:rPr lang="en-US" sz="1100" dirty="0">
                <a:solidFill>
                  <a:srgbClr val="E4E9EF"/>
                </a:solidFill>
                <a:latin typeface="Arial" panose="020B0604020202020204" pitchFamily="34" charset="0"/>
                <a:cs typeface="Arial" panose="020B0604020202020204" pitchFamily="34" charset="0"/>
              </a:rPr>
              <a:t>In the simulations that follow, the inertially fixed frame is set at the position of the system CM at the initial time, when (θ,q</a:t>
            </a:r>
            <a:r>
              <a:rPr lang="en-US" sz="1100" baseline="-25000" dirty="0">
                <a:solidFill>
                  <a:srgbClr val="E4E9EF"/>
                </a:solidFill>
                <a:latin typeface="Arial" panose="020B0604020202020204" pitchFamily="34" charset="0"/>
                <a:cs typeface="Arial" panose="020B0604020202020204" pitchFamily="34" charset="0"/>
              </a:rPr>
              <a:t>1</a:t>
            </a:r>
            <a:r>
              <a:rPr lang="en-US" sz="1100" dirty="0">
                <a:solidFill>
                  <a:srgbClr val="E4E9EF"/>
                </a:solidFill>
                <a:latin typeface="Arial" panose="020B0604020202020204" pitchFamily="34" charset="0"/>
                <a:cs typeface="Arial" panose="020B0604020202020204" pitchFamily="34" charset="0"/>
              </a:rPr>
              <a:t>,q</a:t>
            </a:r>
            <a:r>
              <a:rPr lang="en-US" sz="1100" baseline="-25000" dirty="0">
                <a:solidFill>
                  <a:srgbClr val="E4E9EF"/>
                </a:solidFill>
                <a:latin typeface="Arial" panose="020B0604020202020204" pitchFamily="34" charset="0"/>
                <a:cs typeface="Arial" panose="020B0604020202020204" pitchFamily="34" charset="0"/>
              </a:rPr>
              <a:t>2</a:t>
            </a:r>
            <a:r>
              <a:rPr lang="en-US" sz="1100" dirty="0">
                <a:solidFill>
                  <a:srgbClr val="E4E9EF"/>
                </a:solidFill>
                <a:latin typeface="Arial" panose="020B0604020202020204" pitchFamily="34" charset="0"/>
                <a:cs typeface="Arial" panose="020B0604020202020204" pitchFamily="34" charset="0"/>
              </a:rPr>
              <a:t>) = (21°, -58°, 60.3°) and the end-effector is at (2.0, 0.0).</a:t>
            </a:r>
          </a:p>
          <a:p>
            <a:pPr marL="12700">
              <a:lnSpc>
                <a:spcPct val="100000"/>
              </a:lnSpc>
              <a:spcBef>
                <a:spcPts val="90"/>
              </a:spcBef>
              <a:spcAft>
                <a:spcPts val="400"/>
              </a:spcAft>
            </a:pPr>
            <a:r>
              <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rPr>
              <a:t>⊚</a:t>
            </a:r>
            <a:r>
              <a:rPr lang="en-US" sz="1100" dirty="0">
                <a:solidFill>
                  <a:srgbClr val="E4E9EF"/>
                </a:solidFill>
                <a:latin typeface="Arial" panose="020B0604020202020204" pitchFamily="34" charset="0"/>
                <a:cs typeface="Arial" panose="020B0604020202020204" pitchFamily="34" charset="0"/>
              </a:rPr>
              <a:t>    In this coordinate frame, the end-effector is commanded to move to point (1.5, 1.5). The spacecraft is commanded to move to (θ,x</a:t>
            </a:r>
            <a:r>
              <a:rPr lang="en-US" sz="1100" baseline="-25000" dirty="0">
                <a:solidFill>
                  <a:srgbClr val="E4E9EF"/>
                </a:solidFill>
                <a:latin typeface="Arial" panose="020B0604020202020204" pitchFamily="34" charset="0"/>
                <a:cs typeface="Arial" panose="020B0604020202020204" pitchFamily="34" charset="0"/>
              </a:rPr>
              <a:t>S</a:t>
            </a:r>
            <a:r>
              <a:rPr lang="en-US" sz="1100" dirty="0">
                <a:solidFill>
                  <a:srgbClr val="E4E9EF"/>
                </a:solidFill>
                <a:latin typeface="Arial" panose="020B0604020202020204" pitchFamily="34" charset="0"/>
                <a:cs typeface="Arial" panose="020B0604020202020204" pitchFamily="34" charset="0"/>
              </a:rPr>
              <a:t>,y</a:t>
            </a:r>
            <a:r>
              <a:rPr lang="en-US" sz="1100" baseline="-25000" dirty="0">
                <a:solidFill>
                  <a:srgbClr val="E4E9EF"/>
                </a:solidFill>
                <a:latin typeface="Arial" panose="020B0604020202020204" pitchFamily="34" charset="0"/>
                <a:cs typeface="Arial" panose="020B0604020202020204" pitchFamily="34" charset="0"/>
              </a:rPr>
              <a:t>S</a:t>
            </a:r>
            <a:r>
              <a:rPr lang="en-US" sz="1100" dirty="0">
                <a:solidFill>
                  <a:srgbClr val="E4E9EF"/>
                </a:solidFill>
                <a:latin typeface="Arial" panose="020B0604020202020204" pitchFamily="34" charset="0"/>
                <a:cs typeface="Arial" panose="020B0604020202020204" pitchFamily="34" charset="0"/>
              </a:rPr>
              <a:t>) = (15°, 0.5, 0.5). </a:t>
            </a:r>
          </a:p>
          <a:p>
            <a:pPr marL="12700">
              <a:lnSpc>
                <a:spcPct val="100000"/>
              </a:lnSpc>
              <a:spcBef>
                <a:spcPts val="90"/>
              </a:spcBef>
              <a:spcAft>
                <a:spcPts val="400"/>
              </a:spcAft>
            </a:pPr>
            <a:r>
              <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rPr>
              <a:t>⊚</a:t>
            </a:r>
            <a:r>
              <a:rPr lang="en-US" sz="1100" dirty="0">
                <a:solidFill>
                  <a:srgbClr val="E4E9EF"/>
                </a:solidFill>
                <a:latin typeface="Arial" panose="020B0604020202020204" pitchFamily="34" charset="0"/>
                <a:cs typeface="Arial" panose="020B0604020202020204" pitchFamily="34" charset="0"/>
              </a:rPr>
              <a:t>    The gains used are Kp = diag(30, 30, 30, 30, 30) and Kd = diag(60, 60, 60, 60, 60).</a:t>
            </a:r>
          </a:p>
        </p:txBody>
      </p:sp>
      <p:sp>
        <p:nvSpPr>
          <p:cNvPr id="4" name="object 7">
            <a:extLst>
              <a:ext uri="{FF2B5EF4-FFF2-40B4-BE49-F238E27FC236}">
                <a16:creationId xmlns:a16="http://schemas.microsoft.com/office/drawing/2014/main" id="{7C76C9D2-CD6D-63E1-CAF5-3B725D4DA4F8}"/>
              </a:ext>
            </a:extLst>
          </p:cNvPr>
          <p:cNvSpPr txBox="1"/>
          <p:nvPr/>
        </p:nvSpPr>
        <p:spPr>
          <a:xfrm>
            <a:off x="5245100" y="3070225"/>
            <a:ext cx="343420" cy="104516"/>
          </a:xfrm>
          <a:prstGeom prst="rect">
            <a:avLst/>
          </a:prstGeom>
        </p:spPr>
        <p:txBody>
          <a:bodyPr vert="horz" wrap="square" lIns="0" tIns="12065" rIns="0" bIns="0" rtlCol="0">
            <a:spAutoFit/>
          </a:bodyPr>
          <a:lstStyle/>
          <a:p>
            <a:pPr marL="12700">
              <a:lnSpc>
                <a:spcPct val="100000"/>
              </a:lnSpc>
              <a:spcBef>
                <a:spcPts val="95"/>
              </a:spcBef>
            </a:pPr>
            <a:r>
              <a:rPr lang="en-US" sz="600" spc="-65" dirty="0">
                <a:solidFill>
                  <a:srgbClr val="EBEEF4"/>
                </a:solidFill>
                <a:latin typeface="Arial"/>
                <a:cs typeface="Arial"/>
              </a:rPr>
              <a:t>29  </a:t>
            </a:r>
            <a:r>
              <a:rPr sz="600" spc="400" dirty="0">
                <a:solidFill>
                  <a:srgbClr val="87C0D0"/>
                </a:solidFill>
                <a:latin typeface="Times New Roman"/>
                <a:cs typeface="Times New Roman"/>
              </a:rPr>
              <a:t>ʢ</a:t>
            </a:r>
            <a:r>
              <a:rPr sz="600" dirty="0">
                <a:solidFill>
                  <a:srgbClr val="87C0D0"/>
                </a:solidFill>
                <a:latin typeface="Times New Roman"/>
                <a:cs typeface="Times New Roman"/>
              </a:rPr>
              <a:t> </a:t>
            </a:r>
            <a:r>
              <a:rPr lang="en-US" sz="600" spc="-25" dirty="0">
                <a:solidFill>
                  <a:srgbClr val="EBEEF4"/>
                </a:solidFill>
                <a:latin typeface="Arial"/>
                <a:cs typeface="Arial"/>
              </a:rPr>
              <a:t>34</a:t>
            </a:r>
            <a:endParaRPr sz="600" dirty="0">
              <a:latin typeface="Arial"/>
              <a:cs typeface="Arial"/>
            </a:endParaRPr>
          </a:p>
        </p:txBody>
      </p:sp>
    </p:spTree>
    <p:extLst>
      <p:ext uri="{BB962C8B-B14F-4D97-AF65-F5344CB8AC3E}">
        <p14:creationId xmlns:p14="http://schemas.microsoft.com/office/powerpoint/2010/main" val="1392222917"/>
      </p:ext>
    </p:extLst>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296" y="53976"/>
            <a:ext cx="4957204" cy="196849"/>
          </a:xfrm>
          <a:prstGeom prst="rect">
            <a:avLst/>
          </a:prstGeom>
        </p:spPr>
        <p:txBody>
          <a:bodyPr vert="horz" wrap="square" lIns="0" tIns="12065" rIns="0" bIns="0" rtlCol="0">
            <a:spAutoFit/>
          </a:bodyPr>
          <a:lstStyle/>
          <a:p>
            <a:pPr marL="12700">
              <a:lnSpc>
                <a:spcPct val="100000"/>
              </a:lnSpc>
              <a:spcBef>
                <a:spcPts val="95"/>
              </a:spcBef>
            </a:pPr>
            <a:r>
              <a:rPr lang="en-US" i="0" dirty="0">
                <a:effectLst/>
                <a:latin typeface="+mj-lt"/>
              </a:rPr>
              <a:t>SIMULATION EXAMPLE</a:t>
            </a:r>
            <a:endParaRPr spc="40" dirty="0">
              <a:latin typeface="+mj-lt"/>
            </a:endParaRPr>
          </a:p>
        </p:txBody>
      </p:sp>
      <p:sp>
        <p:nvSpPr>
          <p:cNvPr id="3" name="object 3"/>
          <p:cNvSpPr txBox="1"/>
          <p:nvPr/>
        </p:nvSpPr>
        <p:spPr>
          <a:xfrm>
            <a:off x="235210" y="327025"/>
            <a:ext cx="5181600" cy="2784095"/>
          </a:xfrm>
          <a:prstGeom prst="rect">
            <a:avLst/>
          </a:prstGeom>
        </p:spPr>
        <p:txBody>
          <a:bodyPr vert="horz" wrap="square" lIns="0" tIns="11430" rIns="0" bIns="0" rtlCol="0">
            <a:spAutoFit/>
          </a:bodyPr>
          <a:lstStyle/>
          <a:p>
            <a:pPr marL="12700">
              <a:lnSpc>
                <a:spcPct val="100000"/>
              </a:lnSpc>
            </a:pPr>
            <a:r>
              <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rPr>
              <a:t>⊚</a:t>
            </a:r>
            <a:r>
              <a:rPr lang="en-US" sz="1100" dirty="0">
                <a:solidFill>
                  <a:srgbClr val="E4E9EF"/>
                </a:solidFill>
                <a:latin typeface="Arial" panose="020B0604020202020204" pitchFamily="34" charset="0"/>
              </a:rPr>
              <a:t>   </a:t>
            </a:r>
            <a:r>
              <a:rPr lang="en-US" sz="1100" dirty="0">
                <a:solidFill>
                  <a:srgbClr val="E4E9EF"/>
                </a:solidFill>
                <a:latin typeface="Arial" panose="020B0604020202020204" pitchFamily="34" charset="0"/>
                <a:cs typeface="Arial" panose="020B0604020202020204" pitchFamily="34" charset="0"/>
              </a:rPr>
              <a:t>The Figure below shows the motion of the spacecraft system in inertial space </a:t>
            </a:r>
          </a:p>
          <a:p>
            <a:pPr marL="12700">
              <a:lnSpc>
                <a:spcPct val="100000"/>
              </a:lnSpc>
            </a:pPr>
            <a:endPar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endParaRPr>
          </a:p>
          <a:p>
            <a:pPr marL="12700">
              <a:lnSpc>
                <a:spcPct val="100000"/>
              </a:lnSpc>
            </a:pPr>
            <a:endPar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endParaRPr>
          </a:p>
          <a:p>
            <a:pPr marL="12700">
              <a:lnSpc>
                <a:spcPct val="100000"/>
              </a:lnSpc>
            </a:pPr>
            <a:endPar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endParaRPr>
          </a:p>
          <a:p>
            <a:pPr marL="12700">
              <a:lnSpc>
                <a:spcPct val="100000"/>
              </a:lnSpc>
            </a:pPr>
            <a:endPar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endParaRPr>
          </a:p>
          <a:p>
            <a:pPr marL="12700">
              <a:lnSpc>
                <a:spcPct val="100000"/>
              </a:lnSpc>
            </a:pPr>
            <a:endPar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endParaRPr>
          </a:p>
          <a:p>
            <a:pPr marL="12700">
              <a:lnSpc>
                <a:spcPct val="100000"/>
              </a:lnSpc>
            </a:pPr>
            <a:endPar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endParaRPr>
          </a:p>
          <a:p>
            <a:pPr marL="12700">
              <a:lnSpc>
                <a:spcPct val="100000"/>
              </a:lnSpc>
            </a:pPr>
            <a:endPar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endParaRPr>
          </a:p>
          <a:p>
            <a:pPr marL="12700">
              <a:lnSpc>
                <a:spcPct val="100000"/>
              </a:lnSpc>
            </a:pPr>
            <a:endPar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endParaRPr>
          </a:p>
          <a:p>
            <a:pPr marL="12700">
              <a:lnSpc>
                <a:spcPct val="100000"/>
              </a:lnSpc>
              <a:spcBef>
                <a:spcPts val="100"/>
              </a:spcBef>
              <a:spcAft>
                <a:spcPts val="100"/>
              </a:spcAft>
            </a:pPr>
            <a:r>
              <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rPr>
              <a:t>⊚</a:t>
            </a:r>
            <a:r>
              <a:rPr lang="en-US" sz="1100" dirty="0">
                <a:solidFill>
                  <a:srgbClr val="E4E9EF"/>
                </a:solidFill>
                <a:latin typeface="Arial" panose="020B0604020202020204" pitchFamily="34" charset="0"/>
                <a:cs typeface="Arial" panose="020B0604020202020204" pitchFamily="34" charset="0"/>
              </a:rPr>
              <a:t>    Note that if the spacecraft were fixed at its initial location, the end-effector would have reached point B in an almost singular configuration. </a:t>
            </a:r>
          </a:p>
          <a:p>
            <a:pPr marL="12700">
              <a:lnSpc>
                <a:spcPct val="100000"/>
              </a:lnSpc>
              <a:spcBef>
                <a:spcPts val="100"/>
              </a:spcBef>
              <a:spcAft>
                <a:spcPts val="100"/>
              </a:spcAft>
            </a:pPr>
            <a:r>
              <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rPr>
              <a:t>⊚</a:t>
            </a:r>
            <a:r>
              <a:rPr lang="en-US" sz="1100" dirty="0">
                <a:solidFill>
                  <a:srgbClr val="E4E9EF"/>
                </a:solidFill>
                <a:latin typeface="Arial" panose="020B0604020202020204" pitchFamily="34" charset="0"/>
                <a:cs typeface="Arial" panose="020B0604020202020204" pitchFamily="34" charset="0"/>
              </a:rPr>
              <a:t>    If the spacecraft were free-floating and its reaction jets were turned off, then point B could not have been reached from point A following the straight-line path, due to the existence of dynamic singularities. </a:t>
            </a:r>
          </a:p>
          <a:p>
            <a:pPr marL="12700">
              <a:lnSpc>
                <a:spcPct val="100000"/>
              </a:lnSpc>
              <a:spcBef>
                <a:spcPts val="100"/>
              </a:spcBef>
              <a:spcAft>
                <a:spcPts val="100"/>
              </a:spcAft>
            </a:pPr>
            <a:r>
              <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rPr>
              <a:t>⊚</a:t>
            </a:r>
            <a:r>
              <a:rPr lang="en-US" sz="1100" dirty="0">
                <a:solidFill>
                  <a:srgbClr val="E4E9EF"/>
                </a:solidFill>
                <a:latin typeface="Arial" panose="020B0604020202020204" pitchFamily="34" charset="0"/>
                <a:cs typeface="Arial" panose="020B0604020202020204" pitchFamily="34" charset="0"/>
              </a:rPr>
              <a:t>    In contrast to these schemes, coordinated control permits the end-effector to reach point B in a favorable configuration, away from singularities.</a:t>
            </a:r>
          </a:p>
        </p:txBody>
      </p:sp>
      <p:sp>
        <p:nvSpPr>
          <p:cNvPr id="4" name="object 7">
            <a:extLst>
              <a:ext uri="{FF2B5EF4-FFF2-40B4-BE49-F238E27FC236}">
                <a16:creationId xmlns:a16="http://schemas.microsoft.com/office/drawing/2014/main" id="{7C76C9D2-CD6D-63E1-CAF5-3B725D4DA4F8}"/>
              </a:ext>
            </a:extLst>
          </p:cNvPr>
          <p:cNvSpPr txBox="1"/>
          <p:nvPr/>
        </p:nvSpPr>
        <p:spPr>
          <a:xfrm>
            <a:off x="5245100" y="3070225"/>
            <a:ext cx="343420" cy="104516"/>
          </a:xfrm>
          <a:prstGeom prst="rect">
            <a:avLst/>
          </a:prstGeom>
        </p:spPr>
        <p:txBody>
          <a:bodyPr vert="horz" wrap="square" lIns="0" tIns="12065" rIns="0" bIns="0" rtlCol="0">
            <a:spAutoFit/>
          </a:bodyPr>
          <a:lstStyle/>
          <a:p>
            <a:pPr marL="12700">
              <a:lnSpc>
                <a:spcPct val="100000"/>
              </a:lnSpc>
              <a:spcBef>
                <a:spcPts val="95"/>
              </a:spcBef>
            </a:pPr>
            <a:r>
              <a:rPr lang="en-US" sz="600" spc="-65" dirty="0">
                <a:solidFill>
                  <a:srgbClr val="EBEEF4"/>
                </a:solidFill>
                <a:latin typeface="Arial"/>
                <a:cs typeface="Arial"/>
              </a:rPr>
              <a:t>30  </a:t>
            </a:r>
            <a:r>
              <a:rPr sz="600" spc="400" dirty="0">
                <a:solidFill>
                  <a:srgbClr val="87C0D0"/>
                </a:solidFill>
                <a:latin typeface="Times New Roman"/>
                <a:cs typeface="Times New Roman"/>
              </a:rPr>
              <a:t>ʢ</a:t>
            </a:r>
            <a:r>
              <a:rPr sz="600" dirty="0">
                <a:solidFill>
                  <a:srgbClr val="87C0D0"/>
                </a:solidFill>
                <a:latin typeface="Times New Roman"/>
                <a:cs typeface="Times New Roman"/>
              </a:rPr>
              <a:t> </a:t>
            </a:r>
            <a:r>
              <a:rPr lang="en-US" sz="600" spc="-25" dirty="0">
                <a:solidFill>
                  <a:srgbClr val="EBEEF4"/>
                </a:solidFill>
                <a:latin typeface="Arial"/>
                <a:cs typeface="Arial"/>
              </a:rPr>
              <a:t>34</a:t>
            </a:r>
            <a:endParaRPr sz="600" dirty="0">
              <a:latin typeface="Arial"/>
              <a:cs typeface="Arial"/>
            </a:endParaRPr>
          </a:p>
        </p:txBody>
      </p:sp>
      <p:pic>
        <p:nvPicPr>
          <p:cNvPr id="8" name="Picture 7" descr="Diagram">
            <a:extLst>
              <a:ext uri="{FF2B5EF4-FFF2-40B4-BE49-F238E27FC236}">
                <a16:creationId xmlns:a16="http://schemas.microsoft.com/office/drawing/2014/main" id="{C27DAF0F-EDA5-3652-E45C-0ADFED617A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39900" y="479425"/>
            <a:ext cx="1981200" cy="1320799"/>
          </a:xfrm>
          <a:prstGeom prst="rect">
            <a:avLst/>
          </a:prstGeom>
        </p:spPr>
      </p:pic>
    </p:spTree>
    <p:extLst>
      <p:ext uri="{BB962C8B-B14F-4D97-AF65-F5344CB8AC3E}">
        <p14:creationId xmlns:p14="http://schemas.microsoft.com/office/powerpoint/2010/main" val="1036118410"/>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296" y="51495"/>
            <a:ext cx="2572385" cy="196849"/>
          </a:xfrm>
          <a:prstGeom prst="rect">
            <a:avLst/>
          </a:prstGeom>
        </p:spPr>
        <p:txBody>
          <a:bodyPr vert="horz" wrap="square" lIns="0" tIns="12065" rIns="0" bIns="0" rtlCol="0">
            <a:spAutoFit/>
          </a:bodyPr>
          <a:lstStyle/>
          <a:p>
            <a:pPr marL="12700">
              <a:lnSpc>
                <a:spcPct val="100000"/>
              </a:lnSpc>
              <a:spcBef>
                <a:spcPts val="95"/>
              </a:spcBef>
            </a:pPr>
            <a:r>
              <a:rPr lang="en-US" dirty="0"/>
              <a:t>ABSTRACT</a:t>
            </a:r>
            <a:endParaRPr spc="-10" dirty="0"/>
          </a:p>
        </p:txBody>
      </p:sp>
      <p:sp>
        <p:nvSpPr>
          <p:cNvPr id="8" name="object 8"/>
          <p:cNvSpPr txBox="1"/>
          <p:nvPr/>
        </p:nvSpPr>
        <p:spPr>
          <a:xfrm>
            <a:off x="5361012" y="3044381"/>
            <a:ext cx="341288" cy="104516"/>
          </a:xfrm>
          <a:prstGeom prst="rect">
            <a:avLst/>
          </a:prstGeom>
        </p:spPr>
        <p:txBody>
          <a:bodyPr vert="horz" wrap="square" lIns="0" tIns="12065" rIns="0" bIns="0" rtlCol="0">
            <a:spAutoFit/>
          </a:bodyPr>
          <a:lstStyle/>
          <a:p>
            <a:pPr marL="12700">
              <a:lnSpc>
                <a:spcPct val="100000"/>
              </a:lnSpc>
              <a:spcBef>
                <a:spcPts val="95"/>
              </a:spcBef>
            </a:pPr>
            <a:r>
              <a:rPr sz="600" spc="-65" dirty="0">
                <a:solidFill>
                  <a:srgbClr val="EBEEF4"/>
                </a:solidFill>
                <a:latin typeface="Arial"/>
                <a:cs typeface="Arial"/>
              </a:rPr>
              <a:t>2</a:t>
            </a:r>
            <a:r>
              <a:rPr sz="600" spc="-15" dirty="0">
                <a:solidFill>
                  <a:srgbClr val="EBEEF4"/>
                </a:solidFill>
                <a:latin typeface="Arial"/>
                <a:cs typeface="Arial"/>
              </a:rPr>
              <a:t> </a:t>
            </a:r>
            <a:r>
              <a:rPr sz="600" spc="400" dirty="0">
                <a:solidFill>
                  <a:srgbClr val="87C0D0"/>
                </a:solidFill>
                <a:latin typeface="Times New Roman"/>
                <a:cs typeface="Times New Roman"/>
              </a:rPr>
              <a:t>ʢ</a:t>
            </a:r>
            <a:r>
              <a:rPr sz="600" dirty="0">
                <a:solidFill>
                  <a:srgbClr val="87C0D0"/>
                </a:solidFill>
                <a:latin typeface="Times New Roman"/>
                <a:cs typeface="Times New Roman"/>
              </a:rPr>
              <a:t> </a:t>
            </a:r>
            <a:r>
              <a:rPr lang="en-US" sz="600" spc="-25" dirty="0">
                <a:solidFill>
                  <a:srgbClr val="EBEEF4"/>
                </a:solidFill>
                <a:latin typeface="Arial"/>
                <a:cs typeface="Arial"/>
              </a:rPr>
              <a:t>34</a:t>
            </a:r>
            <a:endParaRPr sz="600" dirty="0">
              <a:latin typeface="Arial"/>
              <a:cs typeface="Arial"/>
            </a:endParaRPr>
          </a:p>
        </p:txBody>
      </p:sp>
      <p:sp>
        <p:nvSpPr>
          <p:cNvPr id="13" name="object 3">
            <a:extLst>
              <a:ext uri="{FF2B5EF4-FFF2-40B4-BE49-F238E27FC236}">
                <a16:creationId xmlns:a16="http://schemas.microsoft.com/office/drawing/2014/main" id="{008473B7-20B8-1715-4839-9F713F15CFF8}"/>
              </a:ext>
            </a:extLst>
          </p:cNvPr>
          <p:cNvSpPr txBox="1"/>
          <p:nvPr/>
        </p:nvSpPr>
        <p:spPr>
          <a:xfrm>
            <a:off x="237197" y="542314"/>
            <a:ext cx="5251450" cy="2364686"/>
          </a:xfrm>
          <a:prstGeom prst="rect">
            <a:avLst/>
          </a:prstGeom>
        </p:spPr>
        <p:txBody>
          <a:bodyPr vert="horz" wrap="square" lIns="0" tIns="6985" rIns="0" bIns="0" rtlCol="0">
            <a:spAutoFit/>
          </a:bodyPr>
          <a:lstStyle/>
          <a:p>
            <a:pPr marL="50800" marR="17780">
              <a:lnSpc>
                <a:spcPct val="102699"/>
              </a:lnSpc>
              <a:spcBef>
                <a:spcPts val="55"/>
              </a:spcBef>
            </a:pPr>
            <a:r>
              <a:rPr lang="en-US" sz="1100" spc="-310" dirty="0">
                <a:solidFill>
                  <a:srgbClr val="8FBBBA"/>
                </a:solidFill>
                <a:latin typeface="Arial" panose="020B0604020202020204" pitchFamily="34" charset="0"/>
                <a:cs typeface="Arial" panose="020B0604020202020204" pitchFamily="34" charset="0"/>
              </a:rPr>
              <a:t>⊚</a:t>
            </a:r>
            <a:r>
              <a:rPr lang="en-US" sz="1100" b="0" i="0" dirty="0">
                <a:solidFill>
                  <a:schemeClr val="bg1">
                    <a:lumMod val="65000"/>
                  </a:schemeClr>
                </a:solidFill>
                <a:effectLst/>
                <a:latin typeface="Arial" panose="020B0604020202020204" pitchFamily="34" charset="0"/>
                <a:cs typeface="Arial" panose="020B0604020202020204" pitchFamily="34" charset="0"/>
              </a:rPr>
              <a:t>  </a:t>
            </a:r>
            <a:r>
              <a:rPr lang="en-US" sz="1100" b="0" i="0" dirty="0">
                <a:solidFill>
                  <a:srgbClr val="E4E9EF"/>
                </a:solidFill>
                <a:effectLst/>
                <a:latin typeface="Arial" panose="020B0604020202020204" pitchFamily="34" charset="0"/>
                <a:cs typeface="Arial" panose="020B0604020202020204" pitchFamily="34" charset="0"/>
              </a:rPr>
              <a:t>The concept of coordinated motion control for space manipulators and their spacecrafts is explained in the paper</a:t>
            </a:r>
            <a:r>
              <a:rPr lang="en-US" sz="1100" b="0" i="0" dirty="0">
                <a:solidFill>
                  <a:schemeClr val="bg1">
                    <a:lumMod val="75000"/>
                  </a:schemeClr>
                </a:solidFill>
                <a:effectLst/>
                <a:latin typeface="Arial" panose="020B0604020202020204" pitchFamily="34" charset="0"/>
                <a:cs typeface="Arial" panose="020B0604020202020204" pitchFamily="34" charset="0"/>
              </a:rPr>
              <a:t>. </a:t>
            </a:r>
          </a:p>
          <a:p>
            <a:pPr marL="50800" marR="17780">
              <a:lnSpc>
                <a:spcPct val="102699"/>
              </a:lnSpc>
              <a:spcBef>
                <a:spcPts val="55"/>
              </a:spcBef>
            </a:pPr>
            <a:endParaRPr lang="en-US" sz="1100" dirty="0">
              <a:solidFill>
                <a:schemeClr val="bg1">
                  <a:lumMod val="75000"/>
                </a:schemeClr>
              </a:solidFill>
              <a:latin typeface="Arial" panose="020B0604020202020204" pitchFamily="34" charset="0"/>
              <a:cs typeface="Arial" panose="020B0604020202020204" pitchFamily="34" charset="0"/>
            </a:endParaRPr>
          </a:p>
          <a:p>
            <a:pPr marL="50800" marR="17780">
              <a:lnSpc>
                <a:spcPct val="102699"/>
              </a:lnSpc>
              <a:spcBef>
                <a:spcPts val="55"/>
              </a:spcBef>
            </a:pPr>
            <a:r>
              <a:rPr lang="en-US" sz="1100" spc="-310" dirty="0">
                <a:solidFill>
                  <a:schemeClr val="accent5">
                    <a:lumMod val="60000"/>
                    <a:lumOff val="40000"/>
                  </a:schemeClr>
                </a:solidFill>
                <a:latin typeface="Arial" panose="020B0604020202020204" pitchFamily="34" charset="0"/>
                <a:cs typeface="Arial" panose="020B0604020202020204" pitchFamily="34" charset="0"/>
              </a:rPr>
              <a:t>⊚</a:t>
            </a:r>
            <a:r>
              <a:rPr lang="en-US" sz="1100" b="0" i="0" dirty="0">
                <a:solidFill>
                  <a:schemeClr val="bg1">
                    <a:lumMod val="75000"/>
                  </a:schemeClr>
                </a:solidFill>
                <a:effectLst/>
                <a:latin typeface="Arial" panose="020B0604020202020204" pitchFamily="34" charset="0"/>
                <a:cs typeface="Arial" panose="020B0604020202020204" pitchFamily="34" charset="0"/>
              </a:rPr>
              <a:t>  </a:t>
            </a:r>
            <a:r>
              <a:rPr lang="en-US" sz="1100" b="0" i="0" dirty="0">
                <a:solidFill>
                  <a:srgbClr val="E4E9EF"/>
                </a:solidFill>
                <a:effectLst/>
                <a:latin typeface="Arial" panose="020B0604020202020204" pitchFamily="34" charset="0"/>
                <a:cs typeface="Arial" panose="020B0604020202020204" pitchFamily="34" charset="0"/>
              </a:rPr>
              <a:t>The system barycentric vectors are used in this paper to write the dynamics of a free-flying robotic system. </a:t>
            </a:r>
          </a:p>
          <a:p>
            <a:pPr marL="50800" marR="17780">
              <a:lnSpc>
                <a:spcPct val="102699"/>
              </a:lnSpc>
              <a:spcBef>
                <a:spcPts val="55"/>
              </a:spcBef>
            </a:pPr>
            <a:endParaRPr lang="en-US" sz="1100" dirty="0">
              <a:solidFill>
                <a:srgbClr val="E4E9EF"/>
              </a:solidFill>
              <a:latin typeface="Arial" panose="020B0604020202020204" pitchFamily="34" charset="0"/>
              <a:cs typeface="Arial" panose="020B0604020202020204" pitchFamily="34" charset="0"/>
            </a:endParaRPr>
          </a:p>
          <a:p>
            <a:pPr marL="50800" marR="17780">
              <a:lnSpc>
                <a:spcPct val="102699"/>
              </a:lnSpc>
              <a:spcBef>
                <a:spcPts val="55"/>
              </a:spcBef>
            </a:pPr>
            <a:r>
              <a:rPr lang="en-US" sz="1100" spc="-310" dirty="0">
                <a:solidFill>
                  <a:schemeClr val="accent5">
                    <a:lumMod val="60000"/>
                    <a:lumOff val="40000"/>
                  </a:schemeClr>
                </a:solidFill>
                <a:latin typeface="Arial" panose="020B0604020202020204" pitchFamily="34" charset="0"/>
                <a:cs typeface="Arial" panose="020B0604020202020204" pitchFamily="34" charset="0"/>
              </a:rPr>
              <a:t>⊚</a:t>
            </a:r>
            <a:r>
              <a:rPr lang="en-US" sz="1100" b="0" i="0" dirty="0">
                <a:solidFill>
                  <a:srgbClr val="E4E9EF"/>
                </a:solidFill>
                <a:effectLst/>
                <a:latin typeface="Arial" panose="020B0604020202020204" pitchFamily="34" charset="0"/>
                <a:cs typeface="Arial" panose="020B0604020202020204" pitchFamily="34" charset="0"/>
              </a:rPr>
              <a:t>  This paper develops a new control method that considers the orientation and position of the spacecraft and its manipulators</a:t>
            </a:r>
            <a:r>
              <a:rPr lang="en-US" sz="1100" b="0" i="0" dirty="0">
                <a:solidFill>
                  <a:schemeClr val="bg1">
                    <a:lumMod val="75000"/>
                  </a:schemeClr>
                </a:solidFill>
                <a:effectLst/>
                <a:latin typeface="Arial" panose="020B0604020202020204" pitchFamily="34" charset="0"/>
                <a:cs typeface="Arial" panose="020B0604020202020204" pitchFamily="34" charset="0"/>
              </a:rPr>
              <a:t>.</a:t>
            </a:r>
          </a:p>
          <a:p>
            <a:pPr marL="50800" marR="17780">
              <a:lnSpc>
                <a:spcPct val="102699"/>
              </a:lnSpc>
              <a:spcBef>
                <a:spcPts val="55"/>
              </a:spcBef>
            </a:pPr>
            <a:endParaRPr lang="en-US" sz="1100" dirty="0">
              <a:solidFill>
                <a:schemeClr val="bg1">
                  <a:lumMod val="75000"/>
                </a:schemeClr>
              </a:solidFill>
              <a:latin typeface="Arial" panose="020B0604020202020204" pitchFamily="34" charset="0"/>
              <a:cs typeface="Arial" panose="020B0604020202020204" pitchFamily="34" charset="0"/>
            </a:endParaRPr>
          </a:p>
          <a:p>
            <a:pPr marL="50800" marR="17780">
              <a:lnSpc>
                <a:spcPct val="102699"/>
              </a:lnSpc>
              <a:spcBef>
                <a:spcPts val="55"/>
              </a:spcBef>
            </a:pPr>
            <a:r>
              <a:rPr lang="en-US" sz="1100" spc="-310" dirty="0">
                <a:solidFill>
                  <a:schemeClr val="accent5">
                    <a:lumMod val="60000"/>
                    <a:lumOff val="40000"/>
                  </a:schemeClr>
                </a:solidFill>
                <a:latin typeface="Arial" panose="020B0604020202020204" pitchFamily="34" charset="0"/>
                <a:cs typeface="Arial" panose="020B0604020202020204" pitchFamily="34" charset="0"/>
              </a:rPr>
              <a:t>⊚</a:t>
            </a:r>
            <a:r>
              <a:rPr lang="en-US" sz="1100" b="0" i="0" dirty="0">
                <a:solidFill>
                  <a:schemeClr val="bg1">
                    <a:lumMod val="75000"/>
                  </a:schemeClr>
                </a:solidFill>
                <a:effectLst/>
                <a:latin typeface="Arial" panose="020B0604020202020204" pitchFamily="34" charset="0"/>
                <a:cs typeface="Arial" panose="020B0604020202020204" pitchFamily="34" charset="0"/>
              </a:rPr>
              <a:t>  </a:t>
            </a:r>
            <a:r>
              <a:rPr lang="en-US" sz="1100" b="0" i="0" dirty="0">
                <a:solidFill>
                  <a:srgbClr val="E4E9EF"/>
                </a:solidFill>
                <a:effectLst/>
                <a:latin typeface="Arial" panose="020B0604020202020204" pitchFamily="34" charset="0"/>
                <a:cs typeface="Arial" panose="020B0604020202020204" pitchFamily="34" charset="0"/>
              </a:rPr>
              <a:t>To control the motion of the robotic system, a new Transposed-Jacobian controller with inertial feedback is created. </a:t>
            </a:r>
          </a:p>
          <a:p>
            <a:pPr marL="50800" marR="17780">
              <a:lnSpc>
                <a:spcPct val="102699"/>
              </a:lnSpc>
              <a:spcBef>
                <a:spcPts val="55"/>
              </a:spcBef>
            </a:pPr>
            <a:endParaRPr lang="en-US" sz="1100" dirty="0">
              <a:solidFill>
                <a:schemeClr val="bg1">
                  <a:lumMod val="75000"/>
                </a:schemeClr>
              </a:solidFill>
              <a:latin typeface="Arial" panose="020B0604020202020204" pitchFamily="34" charset="0"/>
              <a:cs typeface="Arial" panose="020B0604020202020204" pitchFamily="34" charset="0"/>
            </a:endParaRPr>
          </a:p>
          <a:p>
            <a:pPr marL="50800" marR="17780">
              <a:lnSpc>
                <a:spcPct val="102699"/>
              </a:lnSpc>
              <a:spcBef>
                <a:spcPts val="55"/>
              </a:spcBef>
            </a:pPr>
            <a:r>
              <a:rPr lang="en-US" sz="1100" spc="-310" dirty="0">
                <a:solidFill>
                  <a:schemeClr val="accent5">
                    <a:lumMod val="60000"/>
                    <a:lumOff val="40000"/>
                  </a:schemeClr>
                </a:solidFill>
                <a:latin typeface="Arial" panose="020B0604020202020204" pitchFamily="34" charset="0"/>
                <a:cs typeface="Arial" panose="020B0604020202020204" pitchFamily="34" charset="0"/>
              </a:rPr>
              <a:t>⊚</a:t>
            </a:r>
            <a:r>
              <a:rPr lang="en-US" sz="1100" b="0" i="0" dirty="0">
                <a:solidFill>
                  <a:schemeClr val="bg1">
                    <a:lumMod val="75000"/>
                  </a:schemeClr>
                </a:solidFill>
                <a:effectLst/>
                <a:latin typeface="Arial" panose="020B0604020202020204" pitchFamily="34" charset="0"/>
                <a:cs typeface="Arial" panose="020B0604020202020204" pitchFamily="34" charset="0"/>
              </a:rPr>
              <a:t>  </a:t>
            </a:r>
            <a:r>
              <a:rPr lang="en-US" sz="1100" b="0" i="0" dirty="0">
                <a:solidFill>
                  <a:srgbClr val="E4E9EF"/>
                </a:solidFill>
                <a:effectLst/>
                <a:latin typeface="Arial" panose="020B0604020202020204" pitchFamily="34" charset="0"/>
                <a:cs typeface="Arial" panose="020B0604020202020204" pitchFamily="34" charset="0"/>
              </a:rPr>
              <a:t>An example of this method is also provided in this study.</a:t>
            </a:r>
            <a:endParaRPr sz="1100" dirty="0">
              <a:solidFill>
                <a:srgbClr val="E4E9EF"/>
              </a:solidFill>
              <a:latin typeface="Arial" panose="020B0604020202020204" pitchFamily="34" charset="0"/>
              <a:cs typeface="Arial" panose="020B0604020202020204" pitchFamily="34" charset="0"/>
            </a:endParaRPr>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296" y="53976"/>
            <a:ext cx="4957204" cy="196849"/>
          </a:xfrm>
          <a:prstGeom prst="rect">
            <a:avLst/>
          </a:prstGeom>
        </p:spPr>
        <p:txBody>
          <a:bodyPr vert="horz" wrap="square" lIns="0" tIns="12065" rIns="0" bIns="0" rtlCol="0">
            <a:spAutoFit/>
          </a:bodyPr>
          <a:lstStyle/>
          <a:p>
            <a:pPr marL="12700">
              <a:lnSpc>
                <a:spcPct val="100000"/>
              </a:lnSpc>
              <a:spcBef>
                <a:spcPts val="95"/>
              </a:spcBef>
            </a:pPr>
            <a:r>
              <a:rPr lang="en-US" i="0" dirty="0">
                <a:effectLst/>
                <a:latin typeface="+mj-lt"/>
              </a:rPr>
              <a:t>SIMULATION EXAMPLE</a:t>
            </a:r>
            <a:endParaRPr spc="40" dirty="0">
              <a:latin typeface="+mj-lt"/>
            </a:endParaRPr>
          </a:p>
        </p:txBody>
      </p:sp>
      <p:sp>
        <p:nvSpPr>
          <p:cNvPr id="3" name="object 3"/>
          <p:cNvSpPr txBox="1"/>
          <p:nvPr/>
        </p:nvSpPr>
        <p:spPr>
          <a:xfrm>
            <a:off x="235210" y="327025"/>
            <a:ext cx="5181600" cy="2212144"/>
          </a:xfrm>
          <a:prstGeom prst="rect">
            <a:avLst/>
          </a:prstGeom>
        </p:spPr>
        <p:txBody>
          <a:bodyPr vert="horz" wrap="square" lIns="0" tIns="11430" rIns="0" bIns="0" rtlCol="0">
            <a:spAutoFit/>
          </a:bodyPr>
          <a:lstStyle/>
          <a:p>
            <a:pPr marL="12700">
              <a:lnSpc>
                <a:spcPct val="100000"/>
              </a:lnSpc>
            </a:pPr>
            <a:endPar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endParaRPr>
          </a:p>
          <a:p>
            <a:pPr marL="12700">
              <a:lnSpc>
                <a:spcPct val="100000"/>
              </a:lnSpc>
            </a:pPr>
            <a:endPar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endParaRPr>
          </a:p>
          <a:p>
            <a:pPr marL="12700">
              <a:lnSpc>
                <a:spcPct val="100000"/>
              </a:lnSpc>
            </a:pPr>
            <a:endPar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endParaRPr>
          </a:p>
          <a:p>
            <a:pPr marL="12700">
              <a:lnSpc>
                <a:spcPct val="100000"/>
              </a:lnSpc>
            </a:pPr>
            <a:r>
              <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rPr>
              <a:t>⊚</a:t>
            </a:r>
            <a:r>
              <a:rPr lang="en-US" sz="1100" dirty="0">
                <a:solidFill>
                  <a:srgbClr val="E4E9EF"/>
                </a:solidFill>
                <a:latin typeface="Arial" panose="020B0604020202020204" pitchFamily="34" charset="0"/>
              </a:rPr>
              <a:t>   </a:t>
            </a:r>
            <a:r>
              <a:rPr lang="en-US" sz="1100" dirty="0">
                <a:solidFill>
                  <a:srgbClr val="E4E9EF"/>
                </a:solidFill>
                <a:latin typeface="Arial" panose="020B0604020202020204" pitchFamily="34" charset="0"/>
                <a:cs typeface="Arial" panose="020B0604020202020204" pitchFamily="34" charset="0"/>
              </a:rPr>
              <a:t>The Figure (A) </a:t>
            </a:r>
            <a:r>
              <a:rPr lang="en-US" sz="1100" dirty="0">
                <a:solidFill>
                  <a:srgbClr val="E4E9EF"/>
                </a:solidFill>
              </a:rPr>
              <a:t>shows the error in the spacecraft’s</a:t>
            </a:r>
          </a:p>
          <a:p>
            <a:pPr marL="12700">
              <a:lnSpc>
                <a:spcPct val="100000"/>
              </a:lnSpc>
            </a:pPr>
            <a:r>
              <a:rPr lang="en-US" sz="1100" dirty="0">
                <a:solidFill>
                  <a:srgbClr val="E4E9EF"/>
                </a:solidFill>
              </a:rPr>
              <a:t> position and attitude during the end-effector motion.</a:t>
            </a:r>
            <a:endParaRPr lang="en-US" sz="1100" dirty="0">
              <a:solidFill>
                <a:srgbClr val="E4E9EF"/>
              </a:solidFill>
              <a:latin typeface="Arial" panose="020B0604020202020204" pitchFamily="34" charset="0"/>
              <a:cs typeface="Arial" panose="020B0604020202020204" pitchFamily="34" charset="0"/>
            </a:endParaRPr>
          </a:p>
          <a:p>
            <a:pPr marL="12700">
              <a:lnSpc>
                <a:spcPct val="100000"/>
              </a:lnSpc>
            </a:pPr>
            <a:endPar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endParaRPr>
          </a:p>
          <a:p>
            <a:pPr marL="12700">
              <a:lnSpc>
                <a:spcPct val="100000"/>
              </a:lnSpc>
            </a:pPr>
            <a:endPar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endParaRPr>
          </a:p>
          <a:p>
            <a:pPr marL="12700">
              <a:lnSpc>
                <a:spcPct val="100000"/>
              </a:lnSpc>
            </a:pPr>
            <a:endPar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endParaRPr>
          </a:p>
          <a:p>
            <a:pPr marL="12700">
              <a:lnSpc>
                <a:spcPct val="100000"/>
              </a:lnSpc>
            </a:pPr>
            <a:endPar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endParaRPr>
          </a:p>
          <a:p>
            <a:pPr marL="12700">
              <a:lnSpc>
                <a:spcPct val="100000"/>
              </a:lnSpc>
            </a:pPr>
            <a:endPar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endParaRPr>
          </a:p>
          <a:p>
            <a:pPr marL="12700">
              <a:lnSpc>
                <a:spcPct val="100000"/>
              </a:lnSpc>
            </a:pPr>
            <a:r>
              <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rPr>
              <a:t>⊚</a:t>
            </a:r>
            <a:r>
              <a:rPr lang="en-US" sz="1100" dirty="0">
                <a:solidFill>
                  <a:srgbClr val="E4E9EF"/>
                </a:solidFill>
                <a:latin typeface="Arial" panose="020B0604020202020204" pitchFamily="34" charset="0"/>
              </a:rPr>
              <a:t>   </a:t>
            </a:r>
            <a:r>
              <a:rPr lang="en-US" sz="1100" dirty="0">
                <a:solidFill>
                  <a:srgbClr val="E4E9EF"/>
                </a:solidFill>
                <a:latin typeface="Arial" panose="020B0604020202020204" pitchFamily="34" charset="0"/>
                <a:cs typeface="Arial" panose="020B0604020202020204" pitchFamily="34" charset="0"/>
              </a:rPr>
              <a:t>The Figure (B) shows the reaction jet forces required</a:t>
            </a:r>
          </a:p>
          <a:p>
            <a:pPr marL="12700">
              <a:lnSpc>
                <a:spcPct val="100000"/>
              </a:lnSpc>
            </a:pPr>
            <a:r>
              <a:rPr lang="en-US" sz="1100" dirty="0">
                <a:solidFill>
                  <a:srgbClr val="E4E9EF"/>
                </a:solidFill>
                <a:latin typeface="Arial" panose="020B0604020202020204" pitchFamily="34" charset="0"/>
                <a:cs typeface="Arial" panose="020B0604020202020204" pitchFamily="34" charset="0"/>
              </a:rPr>
              <a:t>to move the spacecraft during the first five seconds of </a:t>
            </a:r>
          </a:p>
          <a:p>
            <a:pPr marL="12700">
              <a:lnSpc>
                <a:spcPct val="100000"/>
              </a:lnSpc>
            </a:pPr>
            <a:r>
              <a:rPr lang="en-US" sz="1100" dirty="0">
                <a:solidFill>
                  <a:srgbClr val="E4E9EF"/>
                </a:solidFill>
                <a:latin typeface="Arial" panose="020B0604020202020204" pitchFamily="34" charset="0"/>
                <a:cs typeface="Arial" panose="020B0604020202020204" pitchFamily="34" charset="0"/>
              </a:rPr>
              <a:t>the maneuver.</a:t>
            </a:r>
          </a:p>
        </p:txBody>
      </p:sp>
      <p:sp>
        <p:nvSpPr>
          <p:cNvPr id="4" name="object 7">
            <a:extLst>
              <a:ext uri="{FF2B5EF4-FFF2-40B4-BE49-F238E27FC236}">
                <a16:creationId xmlns:a16="http://schemas.microsoft.com/office/drawing/2014/main" id="{7C76C9D2-CD6D-63E1-CAF5-3B725D4DA4F8}"/>
              </a:ext>
            </a:extLst>
          </p:cNvPr>
          <p:cNvSpPr txBox="1"/>
          <p:nvPr/>
        </p:nvSpPr>
        <p:spPr>
          <a:xfrm>
            <a:off x="5245100" y="3070225"/>
            <a:ext cx="343420" cy="104516"/>
          </a:xfrm>
          <a:prstGeom prst="rect">
            <a:avLst/>
          </a:prstGeom>
        </p:spPr>
        <p:txBody>
          <a:bodyPr vert="horz" wrap="square" lIns="0" tIns="12065" rIns="0" bIns="0" rtlCol="0">
            <a:spAutoFit/>
          </a:bodyPr>
          <a:lstStyle/>
          <a:p>
            <a:pPr marL="12700">
              <a:lnSpc>
                <a:spcPct val="100000"/>
              </a:lnSpc>
              <a:spcBef>
                <a:spcPts val="95"/>
              </a:spcBef>
            </a:pPr>
            <a:r>
              <a:rPr lang="en-US" sz="600" spc="-65" dirty="0">
                <a:solidFill>
                  <a:srgbClr val="EBEEF4"/>
                </a:solidFill>
                <a:latin typeface="Arial"/>
                <a:cs typeface="Arial"/>
              </a:rPr>
              <a:t>31  </a:t>
            </a:r>
            <a:r>
              <a:rPr sz="600" spc="400" dirty="0">
                <a:solidFill>
                  <a:srgbClr val="87C0D0"/>
                </a:solidFill>
                <a:latin typeface="Times New Roman"/>
                <a:cs typeface="Times New Roman"/>
              </a:rPr>
              <a:t>ʢ</a:t>
            </a:r>
            <a:r>
              <a:rPr sz="600" dirty="0">
                <a:solidFill>
                  <a:srgbClr val="87C0D0"/>
                </a:solidFill>
                <a:latin typeface="Times New Roman"/>
                <a:cs typeface="Times New Roman"/>
              </a:rPr>
              <a:t> </a:t>
            </a:r>
            <a:r>
              <a:rPr lang="en-US" sz="600" spc="-25" dirty="0">
                <a:solidFill>
                  <a:srgbClr val="EBEEF4"/>
                </a:solidFill>
                <a:latin typeface="Arial"/>
                <a:cs typeface="Arial"/>
              </a:rPr>
              <a:t>34</a:t>
            </a:r>
            <a:endParaRPr sz="600" dirty="0">
              <a:latin typeface="Arial"/>
              <a:cs typeface="Arial"/>
            </a:endParaRPr>
          </a:p>
        </p:txBody>
      </p:sp>
      <p:pic>
        <p:nvPicPr>
          <p:cNvPr id="7" name="Picture 6" descr="A picture containing diagram&#10;&#10;Description automatically generated">
            <a:extLst>
              <a:ext uri="{FF2B5EF4-FFF2-40B4-BE49-F238E27FC236}">
                <a16:creationId xmlns:a16="http://schemas.microsoft.com/office/drawing/2014/main" id="{2D5577E7-8885-F91F-5690-600CC8C62C4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002" t="5467" r="5792" b="-1"/>
          <a:stretch/>
        </p:blipFill>
        <p:spPr>
          <a:xfrm>
            <a:off x="3950986" y="366296"/>
            <a:ext cx="1454227" cy="1143001"/>
          </a:xfrm>
          <a:prstGeom prst="rect">
            <a:avLst/>
          </a:prstGeom>
        </p:spPr>
      </p:pic>
      <p:pic>
        <p:nvPicPr>
          <p:cNvPr id="9" name="Picture 8" descr="Chart&#10;&#10;Description automatically generated">
            <a:extLst>
              <a:ext uri="{FF2B5EF4-FFF2-40B4-BE49-F238E27FC236}">
                <a16:creationId xmlns:a16="http://schemas.microsoft.com/office/drawing/2014/main" id="{39AC005F-780E-E915-9D63-0CA327F0591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003" t="3635" r="5792" b="1832"/>
          <a:stretch/>
        </p:blipFill>
        <p:spPr>
          <a:xfrm>
            <a:off x="3950987" y="1774825"/>
            <a:ext cx="1454227" cy="1143000"/>
          </a:xfrm>
          <a:prstGeom prst="rect">
            <a:avLst/>
          </a:prstGeom>
        </p:spPr>
      </p:pic>
      <p:sp>
        <p:nvSpPr>
          <p:cNvPr id="11" name="TextBox 10">
            <a:extLst>
              <a:ext uri="{FF2B5EF4-FFF2-40B4-BE49-F238E27FC236}">
                <a16:creationId xmlns:a16="http://schemas.microsoft.com/office/drawing/2014/main" id="{B3B45E06-62BA-80F1-432B-DB230F563160}"/>
              </a:ext>
            </a:extLst>
          </p:cNvPr>
          <p:cNvSpPr txBox="1"/>
          <p:nvPr/>
        </p:nvSpPr>
        <p:spPr>
          <a:xfrm>
            <a:off x="4343416" y="1498570"/>
            <a:ext cx="1153491" cy="200055"/>
          </a:xfrm>
          <a:prstGeom prst="rect">
            <a:avLst/>
          </a:prstGeom>
          <a:noFill/>
        </p:spPr>
        <p:txBody>
          <a:bodyPr wrap="square">
            <a:spAutoFit/>
          </a:bodyPr>
          <a:lstStyle/>
          <a:p>
            <a:r>
              <a:rPr lang="en-US" sz="700" dirty="0">
                <a:solidFill>
                  <a:srgbClr val="E4E9EF"/>
                </a:solidFill>
                <a:latin typeface="Arial" panose="020B0604020202020204" pitchFamily="34" charset="0"/>
                <a:cs typeface="Arial" panose="020B0604020202020204" pitchFamily="34" charset="0"/>
              </a:rPr>
              <a:t>Figure (A)</a:t>
            </a:r>
            <a:endParaRPr lang="en-US" sz="700" dirty="0"/>
          </a:p>
        </p:txBody>
      </p:sp>
      <p:sp>
        <p:nvSpPr>
          <p:cNvPr id="13" name="TextBox 12">
            <a:extLst>
              <a:ext uri="{FF2B5EF4-FFF2-40B4-BE49-F238E27FC236}">
                <a16:creationId xmlns:a16="http://schemas.microsoft.com/office/drawing/2014/main" id="{46A28E16-9752-0BA5-3B35-3CC7AD81D6FA}"/>
              </a:ext>
            </a:extLst>
          </p:cNvPr>
          <p:cNvSpPr txBox="1"/>
          <p:nvPr/>
        </p:nvSpPr>
        <p:spPr>
          <a:xfrm>
            <a:off x="4396409" y="2917825"/>
            <a:ext cx="696291" cy="200055"/>
          </a:xfrm>
          <a:prstGeom prst="rect">
            <a:avLst/>
          </a:prstGeom>
          <a:noFill/>
        </p:spPr>
        <p:txBody>
          <a:bodyPr wrap="square">
            <a:spAutoFit/>
          </a:bodyPr>
          <a:lstStyle/>
          <a:p>
            <a:r>
              <a:rPr lang="en-US" sz="700" dirty="0">
                <a:solidFill>
                  <a:srgbClr val="E4E9EF"/>
                </a:solidFill>
                <a:latin typeface="Arial" panose="020B0604020202020204" pitchFamily="34" charset="0"/>
                <a:cs typeface="Arial" panose="020B0604020202020204" pitchFamily="34" charset="0"/>
              </a:rPr>
              <a:t>Figure (B)</a:t>
            </a:r>
            <a:endParaRPr lang="en-US" sz="700" dirty="0"/>
          </a:p>
        </p:txBody>
      </p:sp>
    </p:spTree>
    <p:extLst>
      <p:ext uri="{BB962C8B-B14F-4D97-AF65-F5344CB8AC3E}">
        <p14:creationId xmlns:p14="http://schemas.microsoft.com/office/powerpoint/2010/main" val="3899535936"/>
      </p:ext>
    </p:extLst>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296" y="53976"/>
            <a:ext cx="4957204" cy="196849"/>
          </a:xfrm>
          <a:prstGeom prst="rect">
            <a:avLst/>
          </a:prstGeom>
        </p:spPr>
        <p:txBody>
          <a:bodyPr vert="horz" wrap="square" lIns="0" tIns="12065" rIns="0" bIns="0" rtlCol="0">
            <a:spAutoFit/>
          </a:bodyPr>
          <a:lstStyle/>
          <a:p>
            <a:pPr marL="12700">
              <a:lnSpc>
                <a:spcPct val="100000"/>
              </a:lnSpc>
              <a:spcBef>
                <a:spcPts val="95"/>
              </a:spcBef>
            </a:pPr>
            <a:r>
              <a:rPr lang="en-US" i="0" dirty="0">
                <a:effectLst/>
                <a:latin typeface="+mj-lt"/>
              </a:rPr>
              <a:t>FUTURE DIRECTION</a:t>
            </a:r>
            <a:endParaRPr spc="40" dirty="0">
              <a:latin typeface="+mj-lt"/>
            </a:endParaRPr>
          </a:p>
        </p:txBody>
      </p:sp>
      <p:sp>
        <p:nvSpPr>
          <p:cNvPr id="3" name="object 3"/>
          <p:cNvSpPr txBox="1"/>
          <p:nvPr/>
        </p:nvSpPr>
        <p:spPr>
          <a:xfrm>
            <a:off x="254000" y="432323"/>
            <a:ext cx="5257800" cy="2637902"/>
          </a:xfrm>
          <a:prstGeom prst="rect">
            <a:avLst/>
          </a:prstGeom>
        </p:spPr>
        <p:txBody>
          <a:bodyPr vert="horz" wrap="square" lIns="0" tIns="11430" rIns="0" bIns="0" rtlCol="0">
            <a:spAutoFit/>
          </a:bodyPr>
          <a:lstStyle/>
          <a:p>
            <a:pPr marL="12700">
              <a:lnSpc>
                <a:spcPct val="100000"/>
              </a:lnSpc>
              <a:spcBef>
                <a:spcPts val="90"/>
              </a:spcBef>
              <a:spcAft>
                <a:spcPts val="400"/>
              </a:spcAft>
            </a:pPr>
            <a:r>
              <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rPr>
              <a:t>⊚</a:t>
            </a:r>
            <a:r>
              <a:rPr lang="en-US" sz="1100" dirty="0">
                <a:solidFill>
                  <a:srgbClr val="E4E9EF"/>
                </a:solidFill>
                <a:latin typeface="Arial" panose="020B0604020202020204" pitchFamily="34" charset="0"/>
              </a:rPr>
              <a:t>   </a:t>
            </a:r>
            <a:r>
              <a:rPr lang="en-US" sz="1100" b="0" i="0" dirty="0">
                <a:solidFill>
                  <a:srgbClr val="E4E9EF"/>
                </a:solidFill>
                <a:effectLst/>
                <a:latin typeface="Arial" panose="020B0604020202020204" pitchFamily="34" charset="0"/>
              </a:rPr>
              <a:t>Using the manipulator redundancy, the fuel expenditure can be minimized (or) improve a system’s reliability, an under-explored issue.  </a:t>
            </a:r>
            <a:endParaRPr lang="en-US" sz="1100" dirty="0">
              <a:solidFill>
                <a:srgbClr val="E4E9EF"/>
              </a:solidFill>
              <a:latin typeface="Arial" panose="020B0604020202020204" pitchFamily="34" charset="0"/>
              <a:cs typeface="Arial" panose="020B0604020202020204" pitchFamily="34" charset="0"/>
            </a:endParaRPr>
          </a:p>
          <a:p>
            <a:pPr marL="12700">
              <a:lnSpc>
                <a:spcPct val="100000"/>
              </a:lnSpc>
              <a:spcBef>
                <a:spcPts val="90"/>
              </a:spcBef>
              <a:spcAft>
                <a:spcPts val="400"/>
              </a:spcAft>
            </a:pPr>
            <a:r>
              <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rPr>
              <a:t>⊚</a:t>
            </a:r>
            <a:r>
              <a:rPr lang="en-US" sz="1100" dirty="0">
                <a:solidFill>
                  <a:srgbClr val="E4E9EF"/>
                </a:solidFill>
                <a:latin typeface="Arial" panose="020B0604020202020204" pitchFamily="34" charset="0"/>
                <a:cs typeface="Arial" panose="020B0604020202020204" pitchFamily="34" charset="0"/>
              </a:rPr>
              <a:t>   </a:t>
            </a:r>
            <a:r>
              <a:rPr lang="en-US" sz="1100" b="0" i="0" dirty="0">
                <a:solidFill>
                  <a:srgbClr val="E4E9EF"/>
                </a:solidFill>
                <a:effectLst/>
                <a:latin typeface="Arial" panose="020B0604020202020204" pitchFamily="34" charset="0"/>
              </a:rPr>
              <a:t>Numerous intriguing path-planning-related issues are still open for discussion. For instance, if a system is free-floating, an end-effector path can be used to additionally regulate the attitude of the system’s spacecraft.</a:t>
            </a:r>
          </a:p>
          <a:p>
            <a:pPr marL="12700">
              <a:lnSpc>
                <a:spcPct val="100000"/>
              </a:lnSpc>
              <a:spcBef>
                <a:spcPts val="90"/>
              </a:spcBef>
              <a:spcAft>
                <a:spcPts val="400"/>
              </a:spcAft>
            </a:pPr>
            <a:r>
              <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rPr>
              <a:t>⊚</a:t>
            </a:r>
            <a:r>
              <a:rPr lang="en-US" sz="1100" b="0" i="0" dirty="0">
                <a:solidFill>
                  <a:srgbClr val="E4E9EF"/>
                </a:solidFill>
                <a:effectLst/>
                <a:latin typeface="Arial" panose="020B0604020202020204" pitchFamily="34" charset="0"/>
              </a:rPr>
              <a:t>   It would also be desirable to have useful end-effector pathways that would enable a free-floating system to use its Path Dependent Workspace without encountering any issues.</a:t>
            </a:r>
            <a:r>
              <a:rPr lang="en-US" sz="1100" b="0" i="0" dirty="0">
                <a:effectLst/>
                <a:latin typeface="Arial" panose="020B0604020202020204" pitchFamily="34" charset="0"/>
              </a:rPr>
              <a:t> </a:t>
            </a:r>
          </a:p>
          <a:p>
            <a:pPr marL="12700">
              <a:lnSpc>
                <a:spcPct val="100000"/>
              </a:lnSpc>
              <a:spcBef>
                <a:spcPts val="90"/>
              </a:spcBef>
              <a:spcAft>
                <a:spcPts val="400"/>
              </a:spcAft>
            </a:pPr>
            <a:r>
              <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rPr>
              <a:t>⊚</a:t>
            </a:r>
            <a:r>
              <a:rPr lang="en-US" sz="1100" b="0" i="0" dirty="0">
                <a:solidFill>
                  <a:srgbClr val="E4E9EF"/>
                </a:solidFill>
                <a:effectLst/>
                <a:latin typeface="Arial" panose="020B0604020202020204" pitchFamily="34" charset="0"/>
              </a:rPr>
              <a:t>   While focusing on the principles of space manipulators, this thesis made idealistic assumptions about these systems. </a:t>
            </a:r>
          </a:p>
          <a:p>
            <a:pPr marL="12700">
              <a:lnSpc>
                <a:spcPct val="100000"/>
              </a:lnSpc>
              <a:spcBef>
                <a:spcPts val="90"/>
              </a:spcBef>
              <a:spcAft>
                <a:spcPts val="400"/>
              </a:spcAft>
            </a:pPr>
            <a:r>
              <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rPr>
              <a:t>⊚</a:t>
            </a:r>
            <a:r>
              <a:rPr lang="en-US" sz="1100" b="0" i="0" dirty="0">
                <a:solidFill>
                  <a:srgbClr val="E4E9EF"/>
                </a:solidFill>
                <a:effectLst/>
                <a:latin typeface="Arial" panose="020B0604020202020204" pitchFamily="34" charset="0"/>
              </a:rPr>
              <a:t>   Practically speaking, further significant difficulties must be addressed. The control of numerous manipulator systems, joint (or) link flexibilities, interactions between manipulators &amp; payloads during grasping, sensing and sensor data fusion, as well as safety and reliability issues, may be a few of these.</a:t>
            </a:r>
            <a:endParaRPr lang="en-US" sz="1100" dirty="0">
              <a:solidFill>
                <a:srgbClr val="E4E9EF"/>
              </a:solidFill>
              <a:latin typeface="Arial" panose="020B0604020202020204" pitchFamily="34" charset="0"/>
              <a:cs typeface="Arial" panose="020B0604020202020204" pitchFamily="34" charset="0"/>
            </a:endParaRPr>
          </a:p>
        </p:txBody>
      </p:sp>
      <p:sp>
        <p:nvSpPr>
          <p:cNvPr id="4" name="object 7">
            <a:extLst>
              <a:ext uri="{FF2B5EF4-FFF2-40B4-BE49-F238E27FC236}">
                <a16:creationId xmlns:a16="http://schemas.microsoft.com/office/drawing/2014/main" id="{7C76C9D2-CD6D-63E1-CAF5-3B725D4DA4F8}"/>
              </a:ext>
            </a:extLst>
          </p:cNvPr>
          <p:cNvSpPr txBox="1"/>
          <p:nvPr/>
        </p:nvSpPr>
        <p:spPr>
          <a:xfrm>
            <a:off x="5245100" y="3070225"/>
            <a:ext cx="343420" cy="104516"/>
          </a:xfrm>
          <a:prstGeom prst="rect">
            <a:avLst/>
          </a:prstGeom>
        </p:spPr>
        <p:txBody>
          <a:bodyPr vert="horz" wrap="square" lIns="0" tIns="12065" rIns="0" bIns="0" rtlCol="0">
            <a:spAutoFit/>
          </a:bodyPr>
          <a:lstStyle/>
          <a:p>
            <a:pPr marL="12700">
              <a:lnSpc>
                <a:spcPct val="100000"/>
              </a:lnSpc>
              <a:spcBef>
                <a:spcPts val="95"/>
              </a:spcBef>
            </a:pPr>
            <a:r>
              <a:rPr lang="en-US" sz="600" spc="-65" dirty="0">
                <a:solidFill>
                  <a:srgbClr val="EBEEF4"/>
                </a:solidFill>
                <a:latin typeface="Arial"/>
                <a:cs typeface="Arial"/>
              </a:rPr>
              <a:t>32  </a:t>
            </a:r>
            <a:r>
              <a:rPr sz="600" spc="400" dirty="0">
                <a:solidFill>
                  <a:srgbClr val="87C0D0"/>
                </a:solidFill>
                <a:latin typeface="Times New Roman"/>
                <a:cs typeface="Times New Roman"/>
              </a:rPr>
              <a:t>ʢ</a:t>
            </a:r>
            <a:r>
              <a:rPr sz="600" dirty="0">
                <a:solidFill>
                  <a:srgbClr val="87C0D0"/>
                </a:solidFill>
                <a:latin typeface="Times New Roman"/>
                <a:cs typeface="Times New Roman"/>
              </a:rPr>
              <a:t> </a:t>
            </a:r>
            <a:r>
              <a:rPr lang="en-US" sz="600" spc="-25" dirty="0">
                <a:solidFill>
                  <a:srgbClr val="EBEEF4"/>
                </a:solidFill>
                <a:latin typeface="Arial"/>
                <a:cs typeface="Arial"/>
              </a:rPr>
              <a:t>34</a:t>
            </a:r>
            <a:endParaRPr sz="600" dirty="0">
              <a:latin typeface="Arial"/>
              <a:cs typeface="Arial"/>
            </a:endParaRPr>
          </a:p>
        </p:txBody>
      </p:sp>
    </p:spTree>
    <p:extLst>
      <p:ext uri="{BB962C8B-B14F-4D97-AF65-F5344CB8AC3E}">
        <p14:creationId xmlns:p14="http://schemas.microsoft.com/office/powerpoint/2010/main" val="1591111411"/>
      </p:ext>
    </p:extLst>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296" y="53976"/>
            <a:ext cx="4957204" cy="196849"/>
          </a:xfrm>
          <a:prstGeom prst="rect">
            <a:avLst/>
          </a:prstGeom>
        </p:spPr>
        <p:txBody>
          <a:bodyPr vert="horz" wrap="square" lIns="0" tIns="12065" rIns="0" bIns="0" rtlCol="0">
            <a:spAutoFit/>
          </a:bodyPr>
          <a:lstStyle/>
          <a:p>
            <a:pPr marL="12700">
              <a:lnSpc>
                <a:spcPct val="100000"/>
              </a:lnSpc>
              <a:spcBef>
                <a:spcPts val="95"/>
              </a:spcBef>
            </a:pPr>
            <a:r>
              <a:rPr lang="en-US" i="0" dirty="0">
                <a:effectLst/>
                <a:latin typeface="+mj-lt"/>
              </a:rPr>
              <a:t>CONCLUSION</a:t>
            </a:r>
            <a:endParaRPr spc="40" dirty="0">
              <a:latin typeface="+mj-lt"/>
            </a:endParaRPr>
          </a:p>
        </p:txBody>
      </p:sp>
      <p:sp>
        <p:nvSpPr>
          <p:cNvPr id="3" name="object 3"/>
          <p:cNvSpPr txBox="1"/>
          <p:nvPr/>
        </p:nvSpPr>
        <p:spPr>
          <a:xfrm>
            <a:off x="292100" y="479425"/>
            <a:ext cx="5181600" cy="2130070"/>
          </a:xfrm>
          <a:prstGeom prst="rect">
            <a:avLst/>
          </a:prstGeom>
        </p:spPr>
        <p:txBody>
          <a:bodyPr vert="horz" wrap="square" lIns="0" tIns="11430" rIns="0" bIns="0" rtlCol="0">
            <a:spAutoFit/>
          </a:bodyPr>
          <a:lstStyle/>
          <a:p>
            <a:pPr marL="12700">
              <a:lnSpc>
                <a:spcPct val="100000"/>
              </a:lnSpc>
              <a:spcBef>
                <a:spcPts val="90"/>
              </a:spcBef>
              <a:spcAft>
                <a:spcPts val="400"/>
              </a:spcAft>
            </a:pPr>
            <a:r>
              <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rPr>
              <a:t>⊚</a:t>
            </a:r>
            <a:r>
              <a:rPr lang="en-US" sz="1100" dirty="0">
                <a:solidFill>
                  <a:srgbClr val="E4E9EF"/>
                </a:solidFill>
                <a:latin typeface="Arial" panose="020B0604020202020204" pitchFamily="34" charset="0"/>
              </a:rPr>
              <a:t>   </a:t>
            </a:r>
            <a:r>
              <a:rPr lang="en-US" sz="1100" b="0" i="0" dirty="0">
                <a:solidFill>
                  <a:srgbClr val="E4E9EF"/>
                </a:solidFill>
                <a:effectLst/>
                <a:latin typeface="Arial" panose="020B0604020202020204" pitchFamily="34" charset="0"/>
              </a:rPr>
              <a:t>The investigation of the structure, specifications, and constraints of controllers to be employed in the management of spacecraft-borne manipulators was the primary</a:t>
            </a:r>
            <a:br>
              <a:rPr lang="en-US" sz="1100" dirty="0">
                <a:solidFill>
                  <a:srgbClr val="E4E9EF"/>
                </a:solidFill>
              </a:rPr>
            </a:br>
            <a:r>
              <a:rPr lang="en-US" sz="1100" b="0" i="0" dirty="0">
                <a:solidFill>
                  <a:srgbClr val="E4E9EF"/>
                </a:solidFill>
                <a:effectLst/>
                <a:latin typeface="Arial" panose="020B0604020202020204" pitchFamily="34" charset="0"/>
              </a:rPr>
              <a:t>driving force behind this thesis.</a:t>
            </a:r>
            <a:endParaRPr lang="en-US" sz="1100" dirty="0">
              <a:solidFill>
                <a:srgbClr val="E4E9EF"/>
              </a:solidFill>
              <a:latin typeface="Arial" panose="020B0604020202020204" pitchFamily="34" charset="0"/>
              <a:cs typeface="Arial" panose="020B0604020202020204" pitchFamily="34" charset="0"/>
            </a:endParaRPr>
          </a:p>
          <a:p>
            <a:pPr marL="12700">
              <a:lnSpc>
                <a:spcPct val="100000"/>
              </a:lnSpc>
              <a:spcBef>
                <a:spcPts val="90"/>
              </a:spcBef>
              <a:spcAft>
                <a:spcPts val="400"/>
              </a:spcAft>
            </a:pPr>
            <a:r>
              <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rPr>
              <a:t>⊚</a:t>
            </a:r>
            <a:r>
              <a:rPr lang="en-US" sz="1100" dirty="0">
                <a:solidFill>
                  <a:srgbClr val="E4E9EF"/>
                </a:solidFill>
                <a:latin typeface="Arial" panose="020B0604020202020204" pitchFamily="34" charset="0"/>
                <a:cs typeface="Arial" panose="020B0604020202020204" pitchFamily="34" charset="0"/>
              </a:rPr>
              <a:t>   </a:t>
            </a:r>
            <a:r>
              <a:rPr lang="en-US" sz="1100" b="0" i="0" dirty="0">
                <a:solidFill>
                  <a:srgbClr val="E4E9EF"/>
                </a:solidFill>
                <a:effectLst/>
                <a:latin typeface="Arial" panose="020B0604020202020204" pitchFamily="34" charset="0"/>
              </a:rPr>
              <a:t>The basis for coordinated control of a spacecraft and its manipulator is the addition of the spacecraft’s position and attitude to the control needs. </a:t>
            </a:r>
          </a:p>
          <a:p>
            <a:pPr marL="12700">
              <a:lnSpc>
                <a:spcPct val="100000"/>
              </a:lnSpc>
              <a:spcBef>
                <a:spcPts val="90"/>
              </a:spcBef>
              <a:spcAft>
                <a:spcPts val="400"/>
              </a:spcAft>
            </a:pPr>
            <a:r>
              <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rPr>
              <a:t>⊚</a:t>
            </a:r>
            <a:r>
              <a:rPr lang="en-US" sz="1100" b="0" i="0" dirty="0">
                <a:solidFill>
                  <a:srgbClr val="E4E9EF"/>
                </a:solidFill>
                <a:effectLst/>
                <a:latin typeface="Arial" panose="020B0604020202020204" pitchFamily="34" charset="0"/>
              </a:rPr>
              <a:t>   This plan can be used to prevent a robotic system from negatively impacting its surroundings or to keep a beneficial manipulator configuration. </a:t>
            </a:r>
          </a:p>
          <a:p>
            <a:pPr marL="12700">
              <a:lnSpc>
                <a:spcPct val="100000"/>
              </a:lnSpc>
              <a:spcBef>
                <a:spcPts val="90"/>
              </a:spcBef>
              <a:spcAft>
                <a:spcPts val="400"/>
              </a:spcAft>
            </a:pPr>
            <a:r>
              <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rPr>
              <a:t>⊚</a:t>
            </a:r>
            <a:r>
              <a:rPr lang="en-US" sz="1100" b="0" i="0" dirty="0">
                <a:solidFill>
                  <a:srgbClr val="E4E9EF"/>
                </a:solidFill>
                <a:effectLst/>
                <a:latin typeface="Arial" panose="020B0604020202020204" pitchFamily="34" charset="0"/>
              </a:rPr>
              <a:t>   These methods are shown via a Transposed-Jacobian type controller with inertial feedback.</a:t>
            </a:r>
          </a:p>
          <a:p>
            <a:pPr marL="12700">
              <a:spcBef>
                <a:spcPts val="90"/>
              </a:spcBef>
              <a:spcAft>
                <a:spcPts val="400"/>
              </a:spcAft>
            </a:pPr>
            <a:r>
              <a:rPr lang="en-US" sz="1100" spc="-310" dirty="0">
                <a:solidFill>
                  <a:schemeClr val="accent5">
                    <a:lumMod val="60000"/>
                    <a:lumOff val="40000"/>
                  </a:schemeClr>
                </a:solidFill>
                <a:latin typeface="Cambria" panose="02040503050406030204" pitchFamily="18" charset="0"/>
                <a:ea typeface="Cambria" panose="02040503050406030204" pitchFamily="18" charset="0"/>
                <a:cs typeface="Cambria"/>
              </a:rPr>
              <a:t>⊚</a:t>
            </a:r>
            <a:r>
              <a:rPr lang="en-US" sz="1100" b="0" i="0" dirty="0">
                <a:solidFill>
                  <a:srgbClr val="E4E9EF"/>
                </a:solidFill>
                <a:effectLst/>
                <a:latin typeface="Arial" panose="020B0604020202020204" pitchFamily="34" charset="0"/>
              </a:rPr>
              <a:t>   Although this type of control may not always feasible, the analysis presented here can lead to new developments in this important direction.</a:t>
            </a:r>
            <a:endParaRPr lang="en-US" sz="1100" dirty="0">
              <a:solidFill>
                <a:srgbClr val="E4E9EF"/>
              </a:solidFill>
              <a:latin typeface="Arial" panose="020B0604020202020204" pitchFamily="34" charset="0"/>
              <a:cs typeface="Arial" panose="020B0604020202020204" pitchFamily="34" charset="0"/>
            </a:endParaRPr>
          </a:p>
        </p:txBody>
      </p:sp>
      <p:sp>
        <p:nvSpPr>
          <p:cNvPr id="4" name="object 7">
            <a:extLst>
              <a:ext uri="{FF2B5EF4-FFF2-40B4-BE49-F238E27FC236}">
                <a16:creationId xmlns:a16="http://schemas.microsoft.com/office/drawing/2014/main" id="{7C76C9D2-CD6D-63E1-CAF5-3B725D4DA4F8}"/>
              </a:ext>
            </a:extLst>
          </p:cNvPr>
          <p:cNvSpPr txBox="1"/>
          <p:nvPr/>
        </p:nvSpPr>
        <p:spPr>
          <a:xfrm>
            <a:off x="5245100" y="3070225"/>
            <a:ext cx="343420" cy="104516"/>
          </a:xfrm>
          <a:prstGeom prst="rect">
            <a:avLst/>
          </a:prstGeom>
        </p:spPr>
        <p:txBody>
          <a:bodyPr vert="horz" wrap="square" lIns="0" tIns="12065" rIns="0" bIns="0" rtlCol="0">
            <a:spAutoFit/>
          </a:bodyPr>
          <a:lstStyle/>
          <a:p>
            <a:pPr marL="12700">
              <a:lnSpc>
                <a:spcPct val="100000"/>
              </a:lnSpc>
              <a:spcBef>
                <a:spcPts val="95"/>
              </a:spcBef>
            </a:pPr>
            <a:r>
              <a:rPr lang="en-US" sz="600" spc="-65" dirty="0">
                <a:solidFill>
                  <a:srgbClr val="EBEEF4"/>
                </a:solidFill>
                <a:latin typeface="Arial"/>
                <a:cs typeface="Arial"/>
              </a:rPr>
              <a:t>33  </a:t>
            </a:r>
            <a:r>
              <a:rPr sz="600" spc="400" dirty="0">
                <a:solidFill>
                  <a:srgbClr val="87C0D0"/>
                </a:solidFill>
                <a:latin typeface="Times New Roman"/>
                <a:cs typeface="Times New Roman"/>
              </a:rPr>
              <a:t>ʢ</a:t>
            </a:r>
            <a:r>
              <a:rPr lang="en-US" sz="600" spc="-25" dirty="0">
                <a:solidFill>
                  <a:srgbClr val="EBEEF4"/>
                </a:solidFill>
                <a:latin typeface="Arial"/>
                <a:cs typeface="Arial"/>
              </a:rPr>
              <a:t>34</a:t>
            </a:r>
            <a:endParaRPr sz="600" dirty="0">
              <a:latin typeface="Arial"/>
              <a:cs typeface="Arial"/>
            </a:endParaRPr>
          </a:p>
        </p:txBody>
      </p:sp>
    </p:spTree>
    <p:extLst>
      <p:ext uri="{BB962C8B-B14F-4D97-AF65-F5344CB8AC3E}">
        <p14:creationId xmlns:p14="http://schemas.microsoft.com/office/powerpoint/2010/main" val="763493267"/>
      </p:ext>
    </p:extLst>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t>References</a:t>
            </a:r>
          </a:p>
        </p:txBody>
      </p:sp>
      <p:sp>
        <p:nvSpPr>
          <p:cNvPr id="3" name="object 3"/>
          <p:cNvSpPr txBox="1"/>
          <p:nvPr/>
        </p:nvSpPr>
        <p:spPr>
          <a:xfrm>
            <a:off x="85926" y="403225"/>
            <a:ext cx="5768774" cy="3392595"/>
          </a:xfrm>
          <a:prstGeom prst="rect">
            <a:avLst/>
          </a:prstGeom>
        </p:spPr>
        <p:txBody>
          <a:bodyPr vert="horz" wrap="square" lIns="0" tIns="6985" rIns="0" bIns="0" rtlCol="0">
            <a:spAutoFit/>
          </a:bodyPr>
          <a:lstStyle/>
          <a:p>
            <a:pPr marL="315595" marR="5080" indent="-303530">
              <a:buClr>
                <a:srgbClr val="EBEEF4"/>
              </a:buClr>
              <a:buFont typeface="Arial"/>
              <a:buAutoNum type="arabicPlain"/>
              <a:tabLst>
                <a:tab pos="315595" algn="l"/>
                <a:tab pos="316230" algn="l"/>
              </a:tabLst>
            </a:pPr>
            <a:r>
              <a:rPr lang="en-US" sz="1000" b="0" i="0" dirty="0">
                <a:solidFill>
                  <a:srgbClr val="E4E9EF"/>
                </a:solidFill>
                <a:effectLst/>
                <a:latin typeface="Arial" panose="020B0604020202020204" pitchFamily="34" charset="0"/>
                <a:cs typeface="Arial" panose="020B0604020202020204" pitchFamily="34" charset="0"/>
              </a:rPr>
              <a:t>Papadopoulos, E., “The Dynamics and Control of Space Manipulator Systems,” Ph.D. Thesis, Department of Mechanical Engineering, MIT, 1990.</a:t>
            </a:r>
            <a:br>
              <a:rPr lang="en-US" sz="1000" dirty="0">
                <a:solidFill>
                  <a:srgbClr val="E4E9EF"/>
                </a:solidFill>
                <a:latin typeface="Arial" panose="020B0604020202020204" pitchFamily="34" charset="0"/>
                <a:cs typeface="Arial" panose="020B0604020202020204" pitchFamily="34" charset="0"/>
              </a:rPr>
            </a:br>
            <a:r>
              <a:rPr lang="en-US" sz="1000" dirty="0">
                <a:solidFill>
                  <a:srgbClr val="7E9EC7"/>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https://dspace.mit.edu/bitstream/handle/1721.1/13705/24343671-MIT.pdf?sequence=2</a:t>
            </a:r>
            <a:endParaRPr lang="en-US" sz="1000" dirty="0">
              <a:solidFill>
                <a:srgbClr val="7E9EC7"/>
              </a:solidFill>
              <a:latin typeface="Arial" panose="020B0604020202020204" pitchFamily="34" charset="0"/>
              <a:cs typeface="Arial" panose="020B0604020202020204" pitchFamily="34" charset="0"/>
            </a:endParaRPr>
          </a:p>
          <a:p>
            <a:pPr marL="315595" marR="5080" indent="-303530">
              <a:buClr>
                <a:srgbClr val="EBEEF4"/>
              </a:buClr>
              <a:buFont typeface="Arial"/>
              <a:buAutoNum type="arabicPlain"/>
              <a:tabLst>
                <a:tab pos="315595" algn="l"/>
                <a:tab pos="316230" algn="l"/>
              </a:tabLst>
            </a:pPr>
            <a:endPar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315595" marR="5080" indent="-303530" algn="l" rtl="0">
              <a:buClr>
                <a:srgbClr val="EBEEF4"/>
              </a:buClr>
              <a:buFont typeface="Arial"/>
              <a:buAutoNum type="arabicPlain"/>
              <a:tabLst>
                <a:tab pos="315595" algn="l"/>
                <a:tab pos="316230" algn="l"/>
              </a:tabLst>
            </a:pPr>
            <a:r>
              <a:rPr kumimoji="0" lang="en-US" altLang="en-US" sz="1000" b="0" i="0" u="none" strike="noStrike" cap="none" normalizeH="0" baseline="0" dirty="0">
                <a:ln>
                  <a:noFill/>
                </a:ln>
                <a:solidFill>
                  <a:srgbClr val="E4E9EF"/>
                </a:solidFill>
                <a:effectLst/>
                <a:latin typeface="Arial" panose="020B0604020202020204" pitchFamily="34" charset="0"/>
                <a:cs typeface="Arial" panose="020B0604020202020204" pitchFamily="34" charset="0"/>
              </a:rPr>
              <a:t>Spofford, J., and Akin, D., “Redundancy Control of a</a:t>
            </a:r>
            <a:r>
              <a:rPr lang="en-US" altLang="en-US" sz="1000" dirty="0">
                <a:solidFill>
                  <a:srgbClr val="E4E9EF"/>
                </a:solidFill>
                <a:latin typeface="Arial" panose="020B0604020202020204" pitchFamily="34" charset="0"/>
                <a:cs typeface="Arial" panose="020B0604020202020204" pitchFamily="34" charset="0"/>
              </a:rPr>
              <a:t> </a:t>
            </a:r>
            <a:r>
              <a:rPr kumimoji="0" lang="en-US" altLang="en-US" sz="1000" b="0" i="0" u="none" strike="noStrike" cap="none" normalizeH="0" baseline="0" dirty="0">
                <a:ln>
                  <a:noFill/>
                </a:ln>
                <a:solidFill>
                  <a:srgbClr val="E4E9EF"/>
                </a:solidFill>
                <a:effectLst/>
                <a:latin typeface="Arial" panose="020B0604020202020204" pitchFamily="34" charset="0"/>
                <a:cs typeface="Arial" panose="020B0604020202020204" pitchFamily="34" charset="0"/>
              </a:rPr>
              <a:t>Free-Flying Telerobot,” Proc. of the AIAA Guidance, Navigation and Control Conference, Minneapolis,</a:t>
            </a:r>
            <a:r>
              <a:rPr lang="en-US" altLang="en-US" sz="1000" dirty="0">
                <a:solidFill>
                  <a:srgbClr val="E4E9EF"/>
                </a:solidFill>
                <a:latin typeface="Arial" panose="020B0604020202020204" pitchFamily="34" charset="0"/>
                <a:cs typeface="Arial" panose="020B0604020202020204" pitchFamily="34" charset="0"/>
              </a:rPr>
              <a:t> </a:t>
            </a:r>
            <a:r>
              <a:rPr kumimoji="0" lang="en-US" altLang="en-US" sz="1000" b="0" i="0" u="none" strike="noStrike" cap="none" normalizeH="0" baseline="0" dirty="0">
                <a:ln>
                  <a:noFill/>
                </a:ln>
                <a:solidFill>
                  <a:srgbClr val="E4E9EF"/>
                </a:solidFill>
                <a:effectLst/>
                <a:latin typeface="Arial" panose="020B0604020202020204" pitchFamily="34" charset="0"/>
                <a:cs typeface="Arial" panose="020B0604020202020204" pitchFamily="34" charset="0"/>
              </a:rPr>
              <a:t>MN, August 1988.                                                                          </a:t>
            </a:r>
            <a:r>
              <a:rPr lang="en-US" sz="1000" dirty="0">
                <a:solidFill>
                  <a:srgbClr val="7E9EC7"/>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https://arc.aiaa.org/doi/10.2514/3.25365</a:t>
            </a:r>
            <a:endParaRPr lang="en-US" sz="1000" dirty="0">
              <a:solidFill>
                <a:srgbClr val="7E9EC7"/>
              </a:solidFill>
              <a:latin typeface="Arial" panose="020B0604020202020204" pitchFamily="34" charset="0"/>
              <a:cs typeface="Arial" panose="020B0604020202020204" pitchFamily="34" charset="0"/>
            </a:endParaRPr>
          </a:p>
          <a:p>
            <a:pPr marL="315595" marR="5080" indent="-303530" algn="l" rtl="0">
              <a:buClr>
                <a:srgbClr val="EBEEF4"/>
              </a:buClr>
              <a:buFont typeface="Arial"/>
              <a:buAutoNum type="arabicPlain"/>
              <a:tabLst>
                <a:tab pos="315595" algn="l"/>
                <a:tab pos="316230" algn="l"/>
              </a:tabLst>
            </a:pPr>
            <a:endParaRPr lang="en-US" sz="1000" dirty="0">
              <a:solidFill>
                <a:srgbClr val="7E9EC7"/>
              </a:solidFill>
              <a:latin typeface="Arial" panose="020B0604020202020204" pitchFamily="34" charset="0"/>
              <a:cs typeface="Arial" panose="020B0604020202020204" pitchFamily="34" charset="0"/>
            </a:endParaRPr>
          </a:p>
          <a:p>
            <a:pPr marL="315595" marR="5080" indent="-303530" algn="l" rtl="0">
              <a:buClr>
                <a:srgbClr val="EBEEF4"/>
              </a:buClr>
              <a:buFont typeface="Arial"/>
              <a:buAutoNum type="arabicPlain"/>
              <a:tabLst>
                <a:tab pos="315595" algn="l"/>
                <a:tab pos="316230" algn="l"/>
              </a:tabLst>
            </a:pPr>
            <a:r>
              <a:rPr lang="en-US" sz="1000" b="0" i="0" dirty="0">
                <a:solidFill>
                  <a:srgbClr val="E4E9EF"/>
                </a:solidFill>
                <a:effectLst/>
                <a:latin typeface="Arial" panose="020B0604020202020204" pitchFamily="34" charset="0"/>
                <a:cs typeface="Arial" panose="020B0604020202020204" pitchFamily="34" charset="0"/>
              </a:rPr>
              <a:t>Dubowsky, S., Vance, E., and Torres, M., “The Control of Space Manipulators Subject to Spacecraft Attitude Control Saturation Limits,” Proc. of the NASA Conference on Space Tele robotics, JPL, Pasadena, CA, Jan.31-Feb. 2, 1989.     </a:t>
            </a:r>
            <a:r>
              <a:rPr lang="en-US" sz="1000" b="0" i="0" dirty="0">
                <a:solidFill>
                  <a:srgbClr val="7E9EC7"/>
                </a:solidFill>
                <a:effectLst/>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https://ntrs.nasa.gov/citations/19900020555</a:t>
            </a:r>
            <a:endParaRPr lang="en-US" sz="1000" b="0" i="0" dirty="0">
              <a:solidFill>
                <a:srgbClr val="7E9EC7"/>
              </a:solidFill>
              <a:effectLst/>
              <a:latin typeface="Arial" panose="020B0604020202020204" pitchFamily="34" charset="0"/>
              <a:cs typeface="Arial" panose="020B0604020202020204" pitchFamily="34" charset="0"/>
            </a:endParaRPr>
          </a:p>
          <a:p>
            <a:pPr marL="315595" marR="5080" indent="-303530" algn="l" rtl="0">
              <a:buClr>
                <a:srgbClr val="EBEEF4"/>
              </a:buClr>
              <a:buFont typeface="Arial"/>
              <a:buAutoNum type="arabicPlain"/>
              <a:tabLst>
                <a:tab pos="315595" algn="l"/>
                <a:tab pos="316230" algn="l"/>
              </a:tabLst>
            </a:pPr>
            <a:endParaRPr lang="en-US" sz="1000" b="0" i="0" dirty="0">
              <a:solidFill>
                <a:srgbClr val="7E9EC7"/>
              </a:solidFill>
              <a:effectLst/>
              <a:latin typeface="Arial" panose="020B0604020202020204" pitchFamily="34" charset="0"/>
              <a:cs typeface="Arial" panose="020B0604020202020204" pitchFamily="34" charset="0"/>
            </a:endParaRPr>
          </a:p>
          <a:p>
            <a:pPr marL="315595" marR="5080" indent="-303530" algn="l" rtl="0">
              <a:buClr>
                <a:srgbClr val="EBEEF4"/>
              </a:buClr>
              <a:buFont typeface="Arial"/>
              <a:buAutoNum type="arabicPlain"/>
              <a:tabLst>
                <a:tab pos="315595" algn="l"/>
                <a:tab pos="316230" algn="l"/>
              </a:tabLst>
            </a:pPr>
            <a:r>
              <a:rPr lang="en-US" sz="1000" b="0" i="0" dirty="0">
                <a:solidFill>
                  <a:srgbClr val="E4E9EF"/>
                </a:solidFill>
                <a:effectLst/>
                <a:latin typeface="Arial" panose="020B0604020202020204" pitchFamily="34" charset="0"/>
                <a:cs typeface="Arial" panose="020B0604020202020204" pitchFamily="34" charset="0"/>
              </a:rPr>
              <a:t>Papadopoulos, E., and Dubowsky, S., “On the Nature of Control Algorithms for Space Manipulators,” Proc. of the IEEE International Conference on Robotics and Automation, Cincinnati, OH, May 1990.                                           </a:t>
            </a:r>
            <a:r>
              <a:rPr lang="en-US" sz="1000" dirty="0">
                <a:solidFill>
                  <a:srgbClr val="7E9EC7"/>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https://ieeexplore.ieee.org/document/105384</a:t>
            </a:r>
            <a:endParaRPr lang="en-US" sz="1000" dirty="0">
              <a:solidFill>
                <a:srgbClr val="7E9EC7"/>
              </a:solidFill>
              <a:latin typeface="Arial" panose="020B0604020202020204" pitchFamily="34" charset="0"/>
              <a:cs typeface="Arial" panose="020B0604020202020204" pitchFamily="34" charset="0"/>
            </a:endParaRPr>
          </a:p>
          <a:p>
            <a:pPr marL="315595" marR="5080" indent="-303530" algn="l" rtl="0">
              <a:buClr>
                <a:srgbClr val="EBEEF4"/>
              </a:buClr>
              <a:buFont typeface="Arial"/>
              <a:buAutoNum type="arabicPlain"/>
              <a:tabLst>
                <a:tab pos="315595" algn="l"/>
                <a:tab pos="316230" algn="l"/>
              </a:tabLst>
            </a:pPr>
            <a:endParaRPr lang="en-US" sz="1000" dirty="0">
              <a:solidFill>
                <a:srgbClr val="E4E9EF"/>
              </a:solidFill>
              <a:latin typeface="Arial" panose="020B0604020202020204" pitchFamily="34" charset="0"/>
              <a:cs typeface="Arial" panose="020B0604020202020204" pitchFamily="34" charset="0"/>
            </a:endParaRPr>
          </a:p>
          <a:p>
            <a:pPr marL="315595" marR="5080" indent="-303530" algn="l" rtl="0">
              <a:buClr>
                <a:srgbClr val="EBEEF4"/>
              </a:buClr>
              <a:buFont typeface="Arial"/>
              <a:buAutoNum type="arabicPlain"/>
              <a:tabLst>
                <a:tab pos="315595" algn="l"/>
                <a:tab pos="316230" algn="l"/>
              </a:tabLst>
            </a:pPr>
            <a:endParaRPr lang="en-US" sz="1000" dirty="0">
              <a:solidFill>
                <a:srgbClr val="E4E9EF"/>
              </a:solidFill>
              <a:latin typeface="Arial" panose="020B0604020202020204" pitchFamily="34" charset="0"/>
              <a:cs typeface="Arial" panose="020B0604020202020204" pitchFamily="34" charset="0"/>
            </a:endParaRPr>
          </a:p>
          <a:p>
            <a:pPr marL="315595" marR="5080" indent="-303530">
              <a:buClr>
                <a:srgbClr val="EBEEF4"/>
              </a:buClr>
              <a:buFont typeface="Arial"/>
              <a:buAutoNum type="arabicPlain"/>
              <a:tabLst>
                <a:tab pos="315595" algn="l"/>
                <a:tab pos="316230" algn="l"/>
              </a:tabLst>
            </a:pPr>
            <a:endParaRPr lang="en-US" sz="1000" dirty="0">
              <a:solidFill>
                <a:srgbClr val="E4E9EF"/>
              </a:solidFill>
              <a:latin typeface="Arial" panose="020B0604020202020204" pitchFamily="34" charset="0"/>
              <a:cs typeface="Arial" panose="020B0604020202020204" pitchFamily="34" charset="0"/>
            </a:endParaRPr>
          </a:p>
          <a:p>
            <a:pPr marL="315595" marR="5080" indent="-303530">
              <a:buClr>
                <a:srgbClr val="EBEEF4"/>
              </a:buClr>
              <a:buFont typeface="Arial"/>
              <a:buAutoNum type="arabicPlain"/>
              <a:tabLst>
                <a:tab pos="315595" algn="l"/>
                <a:tab pos="316230" algn="l"/>
              </a:tabLst>
            </a:pPr>
            <a:endParaRPr lang="en-US" sz="1000" dirty="0">
              <a:solidFill>
                <a:srgbClr val="E4E9EF"/>
              </a:solidFill>
              <a:latin typeface="Arial" panose="020B0604020202020204" pitchFamily="34" charset="0"/>
              <a:cs typeface="Arial" panose="020B0604020202020204" pitchFamily="34" charset="0"/>
            </a:endParaRPr>
          </a:p>
          <a:p>
            <a:pPr marL="315595" marR="5080" indent="-303530">
              <a:buClr>
                <a:srgbClr val="EBEEF4"/>
              </a:buClr>
              <a:buFont typeface="Arial"/>
              <a:buAutoNum type="arabicPlain"/>
              <a:tabLst>
                <a:tab pos="315595" algn="l"/>
                <a:tab pos="316230" algn="l"/>
              </a:tabLst>
            </a:pPr>
            <a:endParaRPr sz="1000" dirty="0">
              <a:solidFill>
                <a:srgbClr val="E4E9EF"/>
              </a:solidFill>
              <a:latin typeface="Arial" panose="020B0604020202020204" pitchFamily="34" charset="0"/>
              <a:cs typeface="Arial" panose="020B0604020202020204" pitchFamily="34" charset="0"/>
            </a:endParaRPr>
          </a:p>
        </p:txBody>
      </p:sp>
      <p:sp>
        <p:nvSpPr>
          <p:cNvPr id="6" name="object 7">
            <a:extLst>
              <a:ext uri="{FF2B5EF4-FFF2-40B4-BE49-F238E27FC236}">
                <a16:creationId xmlns:a16="http://schemas.microsoft.com/office/drawing/2014/main" id="{AF0FB6C5-DEB3-5C6B-EE70-1E1943184D9C}"/>
              </a:ext>
            </a:extLst>
          </p:cNvPr>
          <p:cNvSpPr txBox="1"/>
          <p:nvPr/>
        </p:nvSpPr>
        <p:spPr>
          <a:xfrm>
            <a:off x="5245100" y="3070225"/>
            <a:ext cx="343420" cy="104516"/>
          </a:xfrm>
          <a:prstGeom prst="rect">
            <a:avLst/>
          </a:prstGeom>
        </p:spPr>
        <p:txBody>
          <a:bodyPr vert="horz" wrap="square" lIns="0" tIns="12065" rIns="0" bIns="0" rtlCol="0">
            <a:spAutoFit/>
          </a:bodyPr>
          <a:lstStyle/>
          <a:p>
            <a:pPr marL="12700">
              <a:lnSpc>
                <a:spcPct val="100000"/>
              </a:lnSpc>
              <a:spcBef>
                <a:spcPts val="95"/>
              </a:spcBef>
            </a:pPr>
            <a:r>
              <a:rPr lang="en-US" sz="600" spc="-65" dirty="0">
                <a:solidFill>
                  <a:srgbClr val="EBEEF4"/>
                </a:solidFill>
                <a:latin typeface="Arial"/>
                <a:cs typeface="Arial"/>
              </a:rPr>
              <a:t>34</a:t>
            </a:r>
            <a:r>
              <a:rPr sz="600" spc="-15" dirty="0">
                <a:solidFill>
                  <a:srgbClr val="EBEEF4"/>
                </a:solidFill>
                <a:latin typeface="Arial"/>
                <a:cs typeface="Arial"/>
              </a:rPr>
              <a:t> </a:t>
            </a:r>
            <a:r>
              <a:rPr sz="600" spc="400" dirty="0">
                <a:solidFill>
                  <a:srgbClr val="87C0D0"/>
                </a:solidFill>
                <a:latin typeface="Times New Roman"/>
                <a:cs typeface="Times New Roman"/>
              </a:rPr>
              <a:t>ʢ</a:t>
            </a:r>
            <a:r>
              <a:rPr sz="600" dirty="0">
                <a:solidFill>
                  <a:srgbClr val="87C0D0"/>
                </a:solidFill>
                <a:latin typeface="Times New Roman"/>
                <a:cs typeface="Times New Roman"/>
              </a:rPr>
              <a:t> </a:t>
            </a:r>
            <a:r>
              <a:rPr lang="en-US" sz="600" spc="-25" dirty="0">
                <a:solidFill>
                  <a:srgbClr val="EBEEF4"/>
                </a:solidFill>
                <a:latin typeface="Arial"/>
                <a:cs typeface="Arial"/>
              </a:rPr>
              <a:t>34</a:t>
            </a:r>
            <a:endParaRPr sz="600" dirty="0">
              <a:latin typeface="Arial"/>
              <a:cs typeface="Arial"/>
            </a:endParaRP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296" y="51495"/>
            <a:ext cx="2305050" cy="196849"/>
          </a:xfrm>
          <a:prstGeom prst="rect">
            <a:avLst/>
          </a:prstGeom>
        </p:spPr>
        <p:txBody>
          <a:bodyPr vert="horz" wrap="square" lIns="0" tIns="12065" rIns="0" bIns="0" rtlCol="0">
            <a:spAutoFit/>
          </a:bodyPr>
          <a:lstStyle/>
          <a:p>
            <a:pPr marL="12700">
              <a:lnSpc>
                <a:spcPct val="100000"/>
              </a:lnSpc>
              <a:spcBef>
                <a:spcPts val="95"/>
              </a:spcBef>
            </a:pPr>
            <a:r>
              <a:rPr lang="en-US" spc="50" dirty="0"/>
              <a:t>INTRODUCTION</a:t>
            </a:r>
            <a:endParaRPr spc="-10" dirty="0"/>
          </a:p>
        </p:txBody>
      </p:sp>
      <p:sp>
        <p:nvSpPr>
          <p:cNvPr id="3" name="object 3"/>
          <p:cNvSpPr txBox="1">
            <a:spLocks noGrp="1"/>
          </p:cNvSpPr>
          <p:nvPr>
            <p:ph type="body" idx="1"/>
          </p:nvPr>
        </p:nvSpPr>
        <p:spPr>
          <a:xfrm>
            <a:off x="289292" y="668789"/>
            <a:ext cx="5109845" cy="1720342"/>
          </a:xfrm>
          <a:prstGeom prst="rect">
            <a:avLst/>
          </a:prstGeom>
        </p:spPr>
        <p:txBody>
          <a:bodyPr vert="horz" wrap="square" lIns="0" tIns="55244" rIns="0" bIns="0" rtlCol="0">
            <a:spAutoFit/>
          </a:bodyPr>
          <a:lstStyle/>
          <a:p>
            <a:pPr marL="69215">
              <a:lnSpc>
                <a:spcPct val="100000"/>
              </a:lnSpc>
              <a:spcBef>
                <a:spcPts val="434"/>
              </a:spcBef>
            </a:pPr>
            <a:r>
              <a:rPr lang="en-US" sz="1100" spc="-310" dirty="0">
                <a:solidFill>
                  <a:schemeClr val="accent5">
                    <a:lumMod val="60000"/>
                    <a:lumOff val="40000"/>
                  </a:schemeClr>
                </a:solidFill>
                <a:latin typeface="Arial" panose="020B0604020202020204" pitchFamily="34" charset="0"/>
                <a:cs typeface="Arial" panose="020B0604020202020204" pitchFamily="34" charset="0"/>
              </a:rPr>
              <a:t>⊚</a:t>
            </a:r>
            <a:r>
              <a:rPr lang="en-US" b="0" i="0" dirty="0">
                <a:effectLst/>
                <a:latin typeface="Arial" panose="020B0604020202020204" pitchFamily="34" charset="0"/>
              </a:rPr>
              <a:t>  The free-flying space robotic system is one in which a spacecraft is mounted with robotic manipulators[1].</a:t>
            </a:r>
          </a:p>
          <a:p>
            <a:pPr marL="69215">
              <a:spcBef>
                <a:spcPts val="434"/>
              </a:spcBef>
            </a:pPr>
            <a:r>
              <a:rPr lang="en-US" sz="1100" spc="-310" dirty="0">
                <a:solidFill>
                  <a:schemeClr val="accent5">
                    <a:lumMod val="60000"/>
                    <a:lumOff val="40000"/>
                  </a:schemeClr>
                </a:solidFill>
                <a:latin typeface="Arial" panose="020B0604020202020204" pitchFamily="34" charset="0"/>
                <a:cs typeface="Arial" panose="020B0604020202020204" pitchFamily="34" charset="0"/>
              </a:rPr>
              <a:t>⊚</a:t>
            </a:r>
            <a:r>
              <a:rPr lang="en-US" b="0" i="0" dirty="0">
                <a:effectLst/>
                <a:latin typeface="Arial" panose="020B0604020202020204" pitchFamily="34" charset="0"/>
              </a:rPr>
              <a:t>  </a:t>
            </a:r>
            <a:r>
              <a:rPr lang="en-US" spc="315" dirty="0">
                <a:latin typeface="Arial" panose="020B0604020202020204" pitchFamily="34" charset="0"/>
              </a:rPr>
              <a:t>A </a:t>
            </a:r>
            <a:r>
              <a:rPr lang="en-US" b="0" i="0" dirty="0">
                <a:effectLst/>
                <a:latin typeface="Arial" panose="020B0604020202020204" pitchFamily="34" charset="0"/>
              </a:rPr>
              <a:t>manipulator is fitted on a free-flying spacecraft with a reaction jet attitude control system.</a:t>
            </a:r>
          </a:p>
          <a:p>
            <a:pPr marL="69215">
              <a:spcBef>
                <a:spcPts val="434"/>
              </a:spcBef>
            </a:pPr>
            <a:r>
              <a:rPr lang="en-US" sz="1100" spc="-310" dirty="0">
                <a:solidFill>
                  <a:schemeClr val="accent5">
                    <a:lumMod val="60000"/>
                    <a:lumOff val="40000"/>
                  </a:schemeClr>
                </a:solidFill>
                <a:latin typeface="Arial" panose="020B0604020202020204" pitchFamily="34" charset="0"/>
                <a:cs typeface="Arial" panose="020B0604020202020204" pitchFamily="34" charset="0"/>
              </a:rPr>
              <a:t>⊚</a:t>
            </a:r>
            <a:r>
              <a:rPr lang="en-US" b="0" i="0" dirty="0">
                <a:effectLst/>
                <a:latin typeface="Arial" panose="020B0604020202020204" pitchFamily="34" charset="0"/>
              </a:rPr>
              <a:t>  The position and attitude of the spacecraft may be disturbed by the movements of the robotic manipulator placed on the spacecraft.</a:t>
            </a:r>
          </a:p>
          <a:p>
            <a:pPr marL="69215">
              <a:lnSpc>
                <a:spcPct val="100000"/>
              </a:lnSpc>
              <a:spcBef>
                <a:spcPts val="330"/>
              </a:spcBef>
            </a:pPr>
            <a:r>
              <a:rPr lang="en-US" sz="1100" spc="-310" dirty="0">
                <a:solidFill>
                  <a:schemeClr val="accent5">
                    <a:lumMod val="60000"/>
                    <a:lumOff val="40000"/>
                  </a:schemeClr>
                </a:solidFill>
                <a:latin typeface="Arial" panose="020B0604020202020204" pitchFamily="34" charset="0"/>
                <a:cs typeface="Arial" panose="020B0604020202020204" pitchFamily="34" charset="0"/>
              </a:rPr>
              <a:t>⊚</a:t>
            </a:r>
            <a:r>
              <a:rPr lang="en-US" b="0" i="0" dirty="0">
                <a:effectLst/>
                <a:latin typeface="Arial" panose="020B0604020202020204" pitchFamily="34" charset="0"/>
              </a:rPr>
              <a:t>  The control method described here offers the system’s ideal position and velocity command profiles as well as the minimum possible time-and-space motions for the manipulator[2].</a:t>
            </a:r>
            <a:endParaRPr lang="en-US" spc="-10" dirty="0"/>
          </a:p>
        </p:txBody>
      </p:sp>
      <p:sp>
        <p:nvSpPr>
          <p:cNvPr id="4" name="object 4"/>
          <p:cNvSpPr/>
          <p:nvPr/>
        </p:nvSpPr>
        <p:spPr>
          <a:xfrm>
            <a:off x="108000" y="2613025"/>
            <a:ext cx="5472430" cy="0"/>
          </a:xfrm>
          <a:custGeom>
            <a:avLst/>
            <a:gdLst/>
            <a:ahLst/>
            <a:cxnLst/>
            <a:rect l="l" t="t" r="r" b="b"/>
            <a:pathLst>
              <a:path w="5472430">
                <a:moveTo>
                  <a:pt x="0" y="0"/>
                </a:moveTo>
                <a:lnTo>
                  <a:pt x="5471985" y="0"/>
                </a:lnTo>
              </a:path>
            </a:pathLst>
          </a:custGeom>
          <a:ln w="3175">
            <a:solidFill>
              <a:srgbClr val="A5AAB4"/>
            </a:solidFill>
          </a:ln>
        </p:spPr>
        <p:txBody>
          <a:bodyPr wrap="square" lIns="0" tIns="0" rIns="0" bIns="0" rtlCol="0"/>
          <a:lstStyle/>
          <a:p>
            <a:endParaRPr/>
          </a:p>
        </p:txBody>
      </p:sp>
      <p:sp>
        <p:nvSpPr>
          <p:cNvPr id="5" name="object 5"/>
          <p:cNvSpPr txBox="1"/>
          <p:nvPr/>
        </p:nvSpPr>
        <p:spPr>
          <a:xfrm>
            <a:off x="385652" y="2689225"/>
            <a:ext cx="4917123" cy="656462"/>
          </a:xfrm>
          <a:prstGeom prst="rect">
            <a:avLst/>
          </a:prstGeom>
        </p:spPr>
        <p:txBody>
          <a:bodyPr vert="horz" wrap="square" lIns="0" tIns="11430" rIns="0" bIns="0" rtlCol="0">
            <a:spAutoFit/>
          </a:bodyPr>
          <a:lstStyle/>
          <a:p>
            <a:pPr marL="38100" marR="30480">
              <a:lnSpc>
                <a:spcPct val="150000"/>
              </a:lnSpc>
              <a:spcBef>
                <a:spcPts val="90"/>
              </a:spcBef>
            </a:pPr>
            <a:r>
              <a:rPr sz="900" spc="135" baseline="32407" dirty="0">
                <a:solidFill>
                  <a:schemeClr val="bg1">
                    <a:lumMod val="95000"/>
                  </a:schemeClr>
                </a:solidFill>
                <a:latin typeface="Arial"/>
                <a:cs typeface="Arial"/>
              </a:rPr>
              <a:t>1</a:t>
            </a:r>
            <a:r>
              <a:rPr lang="en-US" sz="900" spc="135" baseline="32407" dirty="0">
                <a:solidFill>
                  <a:srgbClr val="81A0C1"/>
                </a:solidFill>
                <a:latin typeface="Arial"/>
                <a:cs typeface="Arial"/>
              </a:rPr>
              <a:t> </a:t>
            </a:r>
            <a:r>
              <a:rPr lang="en-US" sz="900" spc="135" baseline="32407" dirty="0">
                <a:solidFill>
                  <a:schemeClr val="tx2">
                    <a:lumMod val="40000"/>
                    <a:lumOff val="60000"/>
                  </a:schemeClr>
                </a:solidFill>
                <a:latin typeface="Arial"/>
                <a:cs typeface="Arial"/>
                <a:hlinkClick r:id="rId2">
                  <a:extLst>
                    <a:ext uri="{A12FA001-AC4F-418D-AE19-62706E023703}">
                      <ahyp:hlinkClr xmlns:ahyp="http://schemas.microsoft.com/office/drawing/2018/hyperlinkcolor" val="tx"/>
                    </a:ext>
                  </a:extLst>
                </a:hlinkClick>
              </a:rPr>
              <a:t>https://www.cambridge.org/core/journals/robotica/article/abs/freeflying-robots-in-space-an-overview-of-dynamics-modeling-planning-and-control/2ED87D8AE237FB84EDDE44D4FD124435</a:t>
            </a:r>
            <a:endParaRPr lang="en-US" sz="800" spc="90" baseline="32407" dirty="0">
              <a:solidFill>
                <a:schemeClr val="tx2">
                  <a:lumMod val="40000"/>
                  <a:lumOff val="60000"/>
                </a:schemeClr>
              </a:solidFill>
              <a:latin typeface="Bookman Old Style"/>
              <a:cs typeface="Arial"/>
            </a:endParaRPr>
          </a:p>
          <a:p>
            <a:pPr marL="38100" marR="30480">
              <a:lnSpc>
                <a:spcPct val="114199"/>
              </a:lnSpc>
              <a:spcBef>
                <a:spcPts val="90"/>
              </a:spcBef>
            </a:pPr>
            <a:endParaRPr lang="en-US" sz="800" spc="40" baseline="32407" dirty="0">
              <a:solidFill>
                <a:srgbClr val="E4E9EF"/>
              </a:solidFill>
              <a:latin typeface="Bookman Old Style"/>
              <a:cs typeface="Arial"/>
            </a:endParaRPr>
          </a:p>
          <a:p>
            <a:pPr marL="38100" marR="30480">
              <a:lnSpc>
                <a:spcPct val="114199"/>
              </a:lnSpc>
              <a:spcBef>
                <a:spcPts val="90"/>
              </a:spcBef>
            </a:pPr>
            <a:r>
              <a:rPr sz="900" spc="82" baseline="32407" dirty="0">
                <a:solidFill>
                  <a:schemeClr val="bg1">
                    <a:lumMod val="95000"/>
                  </a:schemeClr>
                </a:solidFill>
                <a:latin typeface="Arial"/>
                <a:cs typeface="Arial"/>
              </a:rPr>
              <a:t>2</a:t>
            </a:r>
            <a:r>
              <a:rPr lang="en-US" sz="900" spc="82" baseline="32407" dirty="0">
                <a:solidFill>
                  <a:srgbClr val="81A0C1"/>
                </a:solidFill>
                <a:latin typeface="Arial"/>
                <a:cs typeface="Arial"/>
              </a:rPr>
              <a:t> </a:t>
            </a:r>
            <a:r>
              <a:rPr lang="en-US" sz="900" spc="82" baseline="32407" dirty="0">
                <a:solidFill>
                  <a:schemeClr val="tx2">
                    <a:lumMod val="40000"/>
                    <a:lumOff val="60000"/>
                  </a:schemeClr>
                </a:solidFill>
                <a:latin typeface="Arial"/>
                <a:cs typeface="Arial"/>
                <a:hlinkClick r:id="rId3">
                  <a:extLst>
                    <a:ext uri="{A12FA001-AC4F-418D-AE19-62706E023703}">
                      <ahyp:hlinkClr xmlns:ahyp="http://schemas.microsoft.com/office/drawing/2018/hyperlinkcolor" val="tx"/>
                    </a:ext>
                  </a:extLst>
                </a:hlinkClick>
              </a:rPr>
              <a:t>https://www.researchgate.net/publication/36010935_On_the_dynamics_and_control_of_space_manipulators</a:t>
            </a:r>
            <a:endParaRPr lang="en-US" sz="800" spc="55" baseline="32407" dirty="0">
              <a:solidFill>
                <a:schemeClr val="tx2">
                  <a:lumMod val="40000"/>
                  <a:lumOff val="60000"/>
                </a:schemeClr>
              </a:solidFill>
              <a:latin typeface="Bookman Old Style"/>
              <a:cs typeface="Arial"/>
            </a:endParaRPr>
          </a:p>
          <a:p>
            <a:pPr marL="38100" marR="30480">
              <a:lnSpc>
                <a:spcPct val="114199"/>
              </a:lnSpc>
              <a:spcBef>
                <a:spcPts val="90"/>
              </a:spcBef>
            </a:pPr>
            <a:endParaRPr sz="800" dirty="0">
              <a:latin typeface="Bookman Old Style"/>
              <a:cs typeface="Bookman Old Style"/>
            </a:endParaRPr>
          </a:p>
        </p:txBody>
      </p:sp>
      <p:sp>
        <p:nvSpPr>
          <p:cNvPr id="6" name="object 6"/>
          <p:cNvSpPr txBox="1"/>
          <p:nvPr/>
        </p:nvSpPr>
        <p:spPr>
          <a:xfrm>
            <a:off x="5320605" y="3063414"/>
            <a:ext cx="348158" cy="106142"/>
          </a:xfrm>
          <a:prstGeom prst="rect">
            <a:avLst/>
          </a:prstGeom>
        </p:spPr>
        <p:txBody>
          <a:bodyPr vert="horz" wrap="square" lIns="0" tIns="12065" rIns="0" bIns="0" rtlCol="0">
            <a:spAutoFit/>
          </a:bodyPr>
          <a:lstStyle/>
          <a:p>
            <a:pPr marL="12700">
              <a:lnSpc>
                <a:spcPct val="100000"/>
              </a:lnSpc>
              <a:spcBef>
                <a:spcPts val="95"/>
              </a:spcBef>
            </a:pPr>
            <a:r>
              <a:rPr sz="600" spc="-65" dirty="0">
                <a:solidFill>
                  <a:srgbClr val="EBEEF4"/>
                </a:solidFill>
                <a:latin typeface="Arial"/>
                <a:cs typeface="Arial"/>
              </a:rPr>
              <a:t>3</a:t>
            </a:r>
            <a:r>
              <a:rPr sz="600" spc="-15" dirty="0">
                <a:solidFill>
                  <a:srgbClr val="EBEEF4"/>
                </a:solidFill>
                <a:latin typeface="Arial"/>
                <a:cs typeface="Arial"/>
              </a:rPr>
              <a:t> </a:t>
            </a:r>
            <a:r>
              <a:rPr sz="600" spc="400" dirty="0">
                <a:solidFill>
                  <a:srgbClr val="87C0D0"/>
                </a:solidFill>
                <a:latin typeface="Times New Roman"/>
                <a:cs typeface="Times New Roman"/>
              </a:rPr>
              <a:t>ʢ</a:t>
            </a:r>
            <a:r>
              <a:rPr sz="600" dirty="0">
                <a:solidFill>
                  <a:srgbClr val="87C0D0"/>
                </a:solidFill>
                <a:latin typeface="Times New Roman"/>
                <a:cs typeface="Times New Roman"/>
              </a:rPr>
              <a:t> </a:t>
            </a:r>
            <a:r>
              <a:rPr lang="en-US" sz="600" spc="-25" dirty="0">
                <a:solidFill>
                  <a:srgbClr val="EBEEF4"/>
                </a:solidFill>
                <a:latin typeface="Arial"/>
                <a:cs typeface="Arial"/>
              </a:rPr>
              <a:t>34</a:t>
            </a:r>
            <a:endParaRPr sz="600" dirty="0">
              <a:latin typeface="Arial"/>
              <a:cs typeface="Arial"/>
            </a:endParaRP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296" y="51495"/>
            <a:ext cx="2305050" cy="196849"/>
          </a:xfrm>
          <a:prstGeom prst="rect">
            <a:avLst/>
          </a:prstGeom>
        </p:spPr>
        <p:txBody>
          <a:bodyPr vert="horz" wrap="square" lIns="0" tIns="12065" rIns="0" bIns="0" rtlCol="0">
            <a:spAutoFit/>
          </a:bodyPr>
          <a:lstStyle/>
          <a:p>
            <a:pPr marL="12700">
              <a:lnSpc>
                <a:spcPct val="100000"/>
              </a:lnSpc>
              <a:spcBef>
                <a:spcPts val="95"/>
              </a:spcBef>
            </a:pPr>
            <a:r>
              <a:rPr lang="en-US" spc="50" dirty="0"/>
              <a:t>INTRODUCTION</a:t>
            </a:r>
            <a:endParaRPr spc="-10" dirty="0"/>
          </a:p>
        </p:txBody>
      </p:sp>
      <p:sp>
        <p:nvSpPr>
          <p:cNvPr id="3" name="object 3"/>
          <p:cNvSpPr txBox="1">
            <a:spLocks noGrp="1"/>
          </p:cNvSpPr>
          <p:nvPr>
            <p:ph type="body" idx="1"/>
          </p:nvPr>
        </p:nvSpPr>
        <p:spPr>
          <a:xfrm>
            <a:off x="289292" y="668789"/>
            <a:ext cx="5109845" cy="1602361"/>
          </a:xfrm>
          <a:prstGeom prst="rect">
            <a:avLst/>
          </a:prstGeom>
        </p:spPr>
        <p:txBody>
          <a:bodyPr vert="horz" wrap="square" lIns="0" tIns="55244" rIns="0" bIns="0" rtlCol="0">
            <a:spAutoFit/>
          </a:bodyPr>
          <a:lstStyle/>
          <a:p>
            <a:pPr marL="69215">
              <a:lnSpc>
                <a:spcPct val="100000"/>
              </a:lnSpc>
              <a:spcBef>
                <a:spcPts val="434"/>
              </a:spcBef>
            </a:pPr>
            <a:r>
              <a:rPr lang="en-US" sz="1100" spc="-310" dirty="0">
                <a:solidFill>
                  <a:schemeClr val="accent5">
                    <a:lumMod val="60000"/>
                    <a:lumOff val="40000"/>
                  </a:schemeClr>
                </a:solidFill>
                <a:latin typeface="Arial" panose="020B0604020202020204" pitchFamily="34" charset="0"/>
                <a:cs typeface="Arial" panose="020B0604020202020204" pitchFamily="34" charset="0"/>
              </a:rPr>
              <a:t>⊚</a:t>
            </a:r>
            <a:r>
              <a:rPr lang="en-US" dirty="0"/>
              <a:t>   There are two types of space manipulators considered in this thesis paper.</a:t>
            </a:r>
          </a:p>
          <a:p>
            <a:pPr marL="69215">
              <a:lnSpc>
                <a:spcPct val="100000"/>
              </a:lnSpc>
              <a:spcBef>
                <a:spcPts val="434"/>
              </a:spcBef>
            </a:pPr>
            <a:r>
              <a:rPr lang="en-US" b="0" i="0" dirty="0">
                <a:effectLst/>
                <a:latin typeface="Arial" panose="020B0604020202020204" pitchFamily="34" charset="0"/>
              </a:rPr>
              <a:t>	(i) Free-Flying  type (ii) Free-floating type</a:t>
            </a:r>
          </a:p>
          <a:p>
            <a:pPr marL="69215">
              <a:lnSpc>
                <a:spcPct val="100000"/>
              </a:lnSpc>
              <a:spcBef>
                <a:spcPts val="434"/>
              </a:spcBef>
            </a:pPr>
            <a:r>
              <a:rPr lang="en-US" sz="1100" spc="-310" dirty="0">
                <a:solidFill>
                  <a:schemeClr val="accent5">
                    <a:lumMod val="60000"/>
                    <a:lumOff val="40000"/>
                  </a:schemeClr>
                </a:solidFill>
                <a:latin typeface="Arial" panose="020B0604020202020204" pitchFamily="34" charset="0"/>
                <a:cs typeface="Arial" panose="020B0604020202020204" pitchFamily="34" charset="0"/>
              </a:rPr>
              <a:t>⊚</a:t>
            </a:r>
            <a:r>
              <a:rPr lang="en-US" b="0" i="0" dirty="0">
                <a:effectLst/>
                <a:latin typeface="Arial" panose="020B0604020202020204" pitchFamily="34" charset="0"/>
              </a:rPr>
              <a:t>   Both the systems include a spacecraft or a platform in which manipulator(s) are mounted. </a:t>
            </a:r>
          </a:p>
          <a:p>
            <a:pPr marL="69215">
              <a:lnSpc>
                <a:spcPct val="100000"/>
              </a:lnSpc>
              <a:spcBef>
                <a:spcPts val="434"/>
              </a:spcBef>
            </a:pPr>
            <a:r>
              <a:rPr lang="en-US" spc="-310" dirty="0">
                <a:solidFill>
                  <a:srgbClr val="8FBBBA"/>
                </a:solidFill>
                <a:latin typeface="Cambria"/>
                <a:cs typeface="Cambria"/>
              </a:rPr>
              <a:t>⊚</a:t>
            </a:r>
            <a:r>
              <a:rPr lang="en-US" dirty="0">
                <a:latin typeface="Arial" panose="020B0604020202020204" pitchFamily="34" charset="0"/>
              </a:rPr>
              <a:t>   </a:t>
            </a:r>
            <a:r>
              <a:rPr lang="en-US" b="0" i="0" dirty="0">
                <a:effectLst/>
                <a:latin typeface="Arial" panose="020B0604020202020204" pitchFamily="34" charset="0"/>
              </a:rPr>
              <a:t>In case of a free-flying spacecraft the control system is active &amp; can be transferred arbitrarily to any position/orientation.</a:t>
            </a:r>
            <a:endParaRPr lang="en-US" dirty="0">
              <a:latin typeface="Cambria"/>
            </a:endParaRPr>
          </a:p>
          <a:p>
            <a:pPr marL="69215">
              <a:lnSpc>
                <a:spcPct val="100000"/>
              </a:lnSpc>
              <a:spcBef>
                <a:spcPts val="434"/>
              </a:spcBef>
            </a:pPr>
            <a:r>
              <a:rPr lang="en-US" b="0" i="0" dirty="0">
                <a:effectLst/>
                <a:latin typeface="Cambria"/>
              </a:rPr>
              <a:t> </a:t>
            </a:r>
            <a:r>
              <a:rPr lang="en-US" spc="-310" dirty="0">
                <a:solidFill>
                  <a:srgbClr val="8FBBBA"/>
                </a:solidFill>
                <a:latin typeface="Cambria"/>
                <a:cs typeface="Cambria"/>
              </a:rPr>
              <a:t>⊚</a:t>
            </a:r>
            <a:r>
              <a:rPr lang="en-US" b="0" i="0" dirty="0">
                <a:effectLst/>
                <a:latin typeface="Cambria"/>
              </a:rPr>
              <a:t>  </a:t>
            </a:r>
            <a:r>
              <a:rPr lang="en-US" b="0" i="0" dirty="0">
                <a:effectLst/>
                <a:latin typeface="Arial" panose="020B0604020202020204" pitchFamily="34" charset="0"/>
              </a:rPr>
              <a:t>In case of a free-floating spacecraft the control system is turned off &amp; the spacecraft is let to rotate/move by the forces/torques produced by its manipulator.</a:t>
            </a:r>
            <a:endParaRPr spc="-10" dirty="0"/>
          </a:p>
        </p:txBody>
      </p:sp>
      <p:sp>
        <p:nvSpPr>
          <p:cNvPr id="4" name="object 4"/>
          <p:cNvSpPr/>
          <p:nvPr/>
        </p:nvSpPr>
        <p:spPr>
          <a:xfrm>
            <a:off x="108000" y="2613025"/>
            <a:ext cx="5472430" cy="0"/>
          </a:xfrm>
          <a:custGeom>
            <a:avLst/>
            <a:gdLst/>
            <a:ahLst/>
            <a:cxnLst/>
            <a:rect l="l" t="t" r="r" b="b"/>
            <a:pathLst>
              <a:path w="5472430">
                <a:moveTo>
                  <a:pt x="0" y="0"/>
                </a:moveTo>
                <a:lnTo>
                  <a:pt x="5471985" y="0"/>
                </a:lnTo>
              </a:path>
            </a:pathLst>
          </a:custGeom>
          <a:ln w="3175">
            <a:solidFill>
              <a:srgbClr val="A5AAB4"/>
            </a:solidFill>
          </a:ln>
        </p:spPr>
        <p:txBody>
          <a:bodyPr wrap="square" lIns="0" tIns="0" rIns="0" bIns="0" rtlCol="0"/>
          <a:lstStyle/>
          <a:p>
            <a:endParaRPr/>
          </a:p>
        </p:txBody>
      </p:sp>
      <p:sp>
        <p:nvSpPr>
          <p:cNvPr id="5" name="object 5"/>
          <p:cNvSpPr txBox="1"/>
          <p:nvPr/>
        </p:nvSpPr>
        <p:spPr>
          <a:xfrm>
            <a:off x="385652" y="2689225"/>
            <a:ext cx="4917123" cy="656462"/>
          </a:xfrm>
          <a:prstGeom prst="rect">
            <a:avLst/>
          </a:prstGeom>
        </p:spPr>
        <p:txBody>
          <a:bodyPr vert="horz" wrap="square" lIns="0" tIns="11430" rIns="0" bIns="0" rtlCol="0">
            <a:spAutoFit/>
          </a:bodyPr>
          <a:lstStyle/>
          <a:p>
            <a:pPr marL="38100" marR="30480">
              <a:lnSpc>
                <a:spcPct val="150000"/>
              </a:lnSpc>
              <a:spcBef>
                <a:spcPts val="90"/>
              </a:spcBef>
            </a:pPr>
            <a:r>
              <a:rPr sz="900" spc="135" baseline="32407" dirty="0">
                <a:solidFill>
                  <a:schemeClr val="bg1">
                    <a:lumMod val="95000"/>
                  </a:schemeClr>
                </a:solidFill>
                <a:latin typeface="Arial"/>
                <a:cs typeface="Arial"/>
              </a:rPr>
              <a:t>1</a:t>
            </a:r>
            <a:r>
              <a:rPr lang="en-US" sz="900" spc="135" baseline="32407" dirty="0">
                <a:solidFill>
                  <a:srgbClr val="81A0C1"/>
                </a:solidFill>
                <a:latin typeface="Arial"/>
                <a:cs typeface="Arial"/>
              </a:rPr>
              <a:t> </a:t>
            </a:r>
            <a:r>
              <a:rPr lang="en-US" sz="900" spc="135" baseline="32407" dirty="0">
                <a:solidFill>
                  <a:schemeClr val="tx2">
                    <a:lumMod val="40000"/>
                    <a:lumOff val="60000"/>
                  </a:schemeClr>
                </a:solidFill>
                <a:latin typeface="Arial"/>
                <a:cs typeface="Arial"/>
                <a:hlinkClick r:id="rId2">
                  <a:extLst>
                    <a:ext uri="{A12FA001-AC4F-418D-AE19-62706E023703}">
                      <ahyp:hlinkClr xmlns:ahyp="http://schemas.microsoft.com/office/drawing/2018/hyperlinkcolor" val="tx"/>
                    </a:ext>
                  </a:extLst>
                </a:hlinkClick>
              </a:rPr>
              <a:t>https://www.cambridge.org/core/journals/robotica/article/abs/freeflying-robots-in-space-an-overview-of-dynamics-modeling-planning-and-control/2ED87D8AE237FB84EDDE44D4FD124435</a:t>
            </a:r>
            <a:endParaRPr lang="en-US" sz="800" spc="90" baseline="32407" dirty="0">
              <a:solidFill>
                <a:schemeClr val="tx2">
                  <a:lumMod val="40000"/>
                  <a:lumOff val="60000"/>
                </a:schemeClr>
              </a:solidFill>
              <a:latin typeface="Bookman Old Style"/>
              <a:cs typeface="Arial"/>
            </a:endParaRPr>
          </a:p>
          <a:p>
            <a:pPr marL="38100" marR="30480">
              <a:lnSpc>
                <a:spcPct val="114199"/>
              </a:lnSpc>
              <a:spcBef>
                <a:spcPts val="90"/>
              </a:spcBef>
            </a:pPr>
            <a:endParaRPr lang="en-US" sz="800" spc="40" baseline="32407" dirty="0">
              <a:solidFill>
                <a:srgbClr val="E4E9EF"/>
              </a:solidFill>
              <a:latin typeface="Bookman Old Style"/>
              <a:cs typeface="Arial"/>
            </a:endParaRPr>
          </a:p>
          <a:p>
            <a:pPr marL="38100" marR="30480">
              <a:lnSpc>
                <a:spcPct val="114199"/>
              </a:lnSpc>
              <a:spcBef>
                <a:spcPts val="90"/>
              </a:spcBef>
            </a:pPr>
            <a:r>
              <a:rPr sz="900" spc="82" baseline="32407" dirty="0">
                <a:solidFill>
                  <a:schemeClr val="bg1">
                    <a:lumMod val="95000"/>
                  </a:schemeClr>
                </a:solidFill>
                <a:latin typeface="Arial"/>
                <a:cs typeface="Arial"/>
              </a:rPr>
              <a:t>2</a:t>
            </a:r>
            <a:r>
              <a:rPr lang="en-US" sz="900" spc="82" baseline="32407" dirty="0">
                <a:solidFill>
                  <a:srgbClr val="81A0C1"/>
                </a:solidFill>
                <a:latin typeface="Arial"/>
                <a:cs typeface="Arial"/>
              </a:rPr>
              <a:t> </a:t>
            </a:r>
            <a:r>
              <a:rPr lang="en-US" sz="900" spc="82" baseline="32407" dirty="0">
                <a:solidFill>
                  <a:schemeClr val="tx2">
                    <a:lumMod val="40000"/>
                    <a:lumOff val="60000"/>
                  </a:schemeClr>
                </a:solidFill>
                <a:latin typeface="Arial"/>
                <a:cs typeface="Arial"/>
                <a:hlinkClick r:id="rId3">
                  <a:extLst>
                    <a:ext uri="{A12FA001-AC4F-418D-AE19-62706E023703}">
                      <ahyp:hlinkClr xmlns:ahyp="http://schemas.microsoft.com/office/drawing/2018/hyperlinkcolor" val="tx"/>
                    </a:ext>
                  </a:extLst>
                </a:hlinkClick>
              </a:rPr>
              <a:t>https://www.researchgate.net/publication/36010935_On_the_dynamics_and_control_of_space_manipulators</a:t>
            </a:r>
            <a:endParaRPr lang="en-US" sz="800" spc="55" baseline="32407" dirty="0">
              <a:solidFill>
                <a:schemeClr val="tx2">
                  <a:lumMod val="40000"/>
                  <a:lumOff val="60000"/>
                </a:schemeClr>
              </a:solidFill>
              <a:latin typeface="Bookman Old Style"/>
              <a:cs typeface="Arial"/>
            </a:endParaRPr>
          </a:p>
          <a:p>
            <a:pPr marL="38100" marR="30480">
              <a:lnSpc>
                <a:spcPct val="114199"/>
              </a:lnSpc>
              <a:spcBef>
                <a:spcPts val="90"/>
              </a:spcBef>
            </a:pPr>
            <a:endParaRPr sz="800" dirty="0">
              <a:latin typeface="Bookman Old Style"/>
              <a:cs typeface="Bookman Old Style"/>
            </a:endParaRPr>
          </a:p>
        </p:txBody>
      </p:sp>
      <p:sp>
        <p:nvSpPr>
          <p:cNvPr id="6" name="object 6"/>
          <p:cNvSpPr txBox="1"/>
          <p:nvPr/>
        </p:nvSpPr>
        <p:spPr>
          <a:xfrm>
            <a:off x="5380148" y="3063414"/>
            <a:ext cx="348158" cy="106142"/>
          </a:xfrm>
          <a:prstGeom prst="rect">
            <a:avLst/>
          </a:prstGeom>
        </p:spPr>
        <p:txBody>
          <a:bodyPr vert="horz" wrap="square" lIns="0" tIns="12065" rIns="0" bIns="0" rtlCol="0">
            <a:spAutoFit/>
          </a:bodyPr>
          <a:lstStyle/>
          <a:p>
            <a:pPr marL="12700">
              <a:lnSpc>
                <a:spcPct val="100000"/>
              </a:lnSpc>
              <a:spcBef>
                <a:spcPts val="95"/>
              </a:spcBef>
            </a:pPr>
            <a:r>
              <a:rPr lang="en-US" sz="600" spc="-65" dirty="0">
                <a:solidFill>
                  <a:srgbClr val="EBEEF4"/>
                </a:solidFill>
                <a:latin typeface="Arial"/>
                <a:cs typeface="Arial"/>
              </a:rPr>
              <a:t>4  </a:t>
            </a:r>
            <a:r>
              <a:rPr sz="600" spc="400" dirty="0">
                <a:solidFill>
                  <a:srgbClr val="87C0D0"/>
                </a:solidFill>
                <a:latin typeface="Times New Roman"/>
                <a:cs typeface="Times New Roman"/>
              </a:rPr>
              <a:t>ʢ</a:t>
            </a:r>
            <a:r>
              <a:rPr sz="600" dirty="0">
                <a:solidFill>
                  <a:srgbClr val="87C0D0"/>
                </a:solidFill>
                <a:latin typeface="Times New Roman"/>
                <a:cs typeface="Times New Roman"/>
              </a:rPr>
              <a:t> </a:t>
            </a:r>
            <a:r>
              <a:rPr lang="en-US" sz="600" spc="-25" dirty="0">
                <a:solidFill>
                  <a:srgbClr val="EBEEF4"/>
                </a:solidFill>
                <a:latin typeface="Arial"/>
                <a:cs typeface="Arial"/>
              </a:rPr>
              <a:t>34</a:t>
            </a:r>
            <a:endParaRPr sz="600" dirty="0">
              <a:latin typeface="Arial"/>
              <a:cs typeface="Arial"/>
            </a:endParaRPr>
          </a:p>
        </p:txBody>
      </p:sp>
    </p:spTree>
    <p:extLst>
      <p:ext uri="{BB962C8B-B14F-4D97-AF65-F5344CB8AC3E}">
        <p14:creationId xmlns:p14="http://schemas.microsoft.com/office/powerpoint/2010/main" val="2350030008"/>
      </p:ext>
    </p:extLst>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296" y="51495"/>
            <a:ext cx="2305050" cy="196849"/>
          </a:xfrm>
          <a:prstGeom prst="rect">
            <a:avLst/>
          </a:prstGeom>
        </p:spPr>
        <p:txBody>
          <a:bodyPr vert="horz" wrap="square" lIns="0" tIns="12065" rIns="0" bIns="0" rtlCol="0">
            <a:spAutoFit/>
          </a:bodyPr>
          <a:lstStyle/>
          <a:p>
            <a:pPr marL="12700">
              <a:lnSpc>
                <a:spcPct val="100000"/>
              </a:lnSpc>
              <a:spcBef>
                <a:spcPts val="95"/>
              </a:spcBef>
            </a:pPr>
            <a:r>
              <a:rPr lang="en-US" spc="50" dirty="0"/>
              <a:t>INTRODUCTION</a:t>
            </a:r>
            <a:endParaRPr spc="-10" dirty="0"/>
          </a:p>
        </p:txBody>
      </p:sp>
      <p:sp>
        <p:nvSpPr>
          <p:cNvPr id="3" name="object 3"/>
          <p:cNvSpPr txBox="1">
            <a:spLocks noGrp="1"/>
          </p:cNvSpPr>
          <p:nvPr>
            <p:ph type="body" idx="1"/>
          </p:nvPr>
        </p:nvSpPr>
        <p:spPr>
          <a:xfrm>
            <a:off x="289292" y="668789"/>
            <a:ext cx="5109845" cy="1720342"/>
          </a:xfrm>
          <a:prstGeom prst="rect">
            <a:avLst/>
          </a:prstGeom>
        </p:spPr>
        <p:txBody>
          <a:bodyPr vert="horz" wrap="square" lIns="0" tIns="55244" rIns="0" bIns="0" rtlCol="0">
            <a:spAutoFit/>
          </a:bodyPr>
          <a:lstStyle/>
          <a:p>
            <a:pPr marL="69215">
              <a:lnSpc>
                <a:spcPct val="100000"/>
              </a:lnSpc>
              <a:spcBef>
                <a:spcPts val="434"/>
              </a:spcBef>
            </a:pPr>
            <a:r>
              <a:rPr lang="en-US" spc="-310" dirty="0">
                <a:solidFill>
                  <a:srgbClr val="8FBBBA"/>
                </a:solidFill>
                <a:latin typeface="Cambria"/>
              </a:rPr>
              <a:t> </a:t>
            </a:r>
            <a:r>
              <a:rPr lang="en-US" sz="1100" spc="-310" dirty="0">
                <a:solidFill>
                  <a:schemeClr val="accent5">
                    <a:lumMod val="60000"/>
                    <a:lumOff val="40000"/>
                  </a:schemeClr>
                </a:solidFill>
                <a:latin typeface="Arial" panose="020B0604020202020204" pitchFamily="34" charset="0"/>
                <a:cs typeface="Arial" panose="020B0604020202020204" pitchFamily="34" charset="0"/>
              </a:rPr>
              <a:t>⊚</a:t>
            </a:r>
            <a:r>
              <a:rPr lang="en-US" dirty="0"/>
              <a:t>   Impacts between the uncontrolled spacecraft and its environment may limit schemes which allow the spacecraft to be uncontrolled to eliminate the use of reaction jet fuel.</a:t>
            </a:r>
            <a:endParaRPr lang="en-US" b="0" i="0" dirty="0">
              <a:effectLst/>
              <a:latin typeface="Arial" panose="020B0604020202020204" pitchFamily="34" charset="0"/>
            </a:endParaRPr>
          </a:p>
          <a:p>
            <a:pPr marL="69215">
              <a:lnSpc>
                <a:spcPct val="100000"/>
              </a:lnSpc>
              <a:spcBef>
                <a:spcPts val="434"/>
              </a:spcBef>
            </a:pPr>
            <a:r>
              <a:rPr lang="en-US" spc="-310" dirty="0">
                <a:solidFill>
                  <a:srgbClr val="8FBBBA"/>
                </a:solidFill>
                <a:latin typeface="Cambria"/>
                <a:cs typeface="Cambria"/>
              </a:rPr>
              <a:t> </a:t>
            </a:r>
            <a:r>
              <a:rPr lang="en-US" sz="1100" spc="-310" dirty="0">
                <a:solidFill>
                  <a:schemeClr val="accent5">
                    <a:lumMod val="60000"/>
                    <a:lumOff val="40000"/>
                  </a:schemeClr>
                </a:solidFill>
                <a:latin typeface="Arial" panose="020B0604020202020204" pitchFamily="34" charset="0"/>
                <a:cs typeface="Arial" panose="020B0604020202020204" pitchFamily="34" charset="0"/>
              </a:rPr>
              <a:t>⊚</a:t>
            </a:r>
            <a:r>
              <a:rPr lang="en-US" dirty="0"/>
              <a:t>   Lagrangian Formulation is used to describe the dynamics equation to describe the motion of the free-flying body. </a:t>
            </a:r>
            <a:endParaRPr lang="en-US" dirty="0">
              <a:latin typeface="Arial" panose="020B0604020202020204" pitchFamily="34" charset="0"/>
            </a:endParaRPr>
          </a:p>
          <a:p>
            <a:pPr marL="69215">
              <a:lnSpc>
                <a:spcPct val="100000"/>
              </a:lnSpc>
              <a:spcBef>
                <a:spcPts val="434"/>
              </a:spcBef>
            </a:pPr>
            <a:r>
              <a:rPr lang="en-US" b="0" i="0" spc="-310" dirty="0">
                <a:solidFill>
                  <a:srgbClr val="8FBBBA"/>
                </a:solidFill>
                <a:effectLst/>
                <a:latin typeface="Cambria"/>
              </a:rPr>
              <a:t> </a:t>
            </a:r>
            <a:r>
              <a:rPr lang="en-US" sz="1100" spc="-310" dirty="0">
                <a:solidFill>
                  <a:schemeClr val="accent5">
                    <a:lumMod val="60000"/>
                    <a:lumOff val="40000"/>
                  </a:schemeClr>
                </a:solidFill>
                <a:latin typeface="Arial" panose="020B0604020202020204" pitchFamily="34" charset="0"/>
                <a:cs typeface="Arial" panose="020B0604020202020204" pitchFamily="34" charset="0"/>
              </a:rPr>
              <a:t>⊚</a:t>
            </a:r>
            <a:r>
              <a:rPr lang="en-US" b="0" i="0" dirty="0">
                <a:effectLst/>
                <a:latin typeface="Arial" panose="020B0604020202020204" pitchFamily="34" charset="0"/>
              </a:rPr>
              <a:t>   Bary</a:t>
            </a:r>
            <a:r>
              <a:rPr lang="en-US" dirty="0">
                <a:latin typeface="Arial" panose="020B0604020202020204" pitchFamily="34" charset="0"/>
              </a:rPr>
              <a:t>centric vectors are used to represent the position and velocity of the body</a:t>
            </a:r>
            <a:r>
              <a:rPr lang="en-US" b="0" i="0" dirty="0">
                <a:effectLst/>
                <a:latin typeface="Arial" panose="020B0604020202020204" pitchFamily="34" charset="0"/>
              </a:rPr>
              <a:t>.</a:t>
            </a:r>
            <a:endParaRPr sz="1100" dirty="0">
              <a:latin typeface="Cambria"/>
              <a:cs typeface="Cambria"/>
            </a:endParaRPr>
          </a:p>
          <a:p>
            <a:pPr marL="69215">
              <a:lnSpc>
                <a:spcPct val="100000"/>
              </a:lnSpc>
              <a:spcBef>
                <a:spcPts val="335"/>
              </a:spcBef>
            </a:pPr>
            <a:r>
              <a:rPr lang="en-US" sz="1100" spc="-310" dirty="0">
                <a:solidFill>
                  <a:schemeClr val="accent5">
                    <a:lumMod val="60000"/>
                    <a:lumOff val="40000"/>
                  </a:schemeClr>
                </a:solidFill>
                <a:latin typeface="Arial" panose="020B0604020202020204" pitchFamily="34" charset="0"/>
                <a:cs typeface="Arial" panose="020B0604020202020204" pitchFamily="34" charset="0"/>
              </a:rPr>
              <a:t>⊚</a:t>
            </a:r>
            <a:r>
              <a:rPr lang="en-US" b="0" i="0" dirty="0">
                <a:effectLst/>
                <a:latin typeface="Arial" panose="020B0604020202020204" pitchFamily="34" charset="0"/>
              </a:rPr>
              <a:t>   The system’s Center of Mass is used to represent the translational degrees of freedom of the system.</a:t>
            </a:r>
            <a:endParaRPr spc="-10" dirty="0"/>
          </a:p>
        </p:txBody>
      </p:sp>
      <p:sp>
        <p:nvSpPr>
          <p:cNvPr id="4" name="object 4"/>
          <p:cNvSpPr/>
          <p:nvPr/>
        </p:nvSpPr>
        <p:spPr>
          <a:xfrm>
            <a:off x="108000" y="2613025"/>
            <a:ext cx="5472430" cy="0"/>
          </a:xfrm>
          <a:custGeom>
            <a:avLst/>
            <a:gdLst/>
            <a:ahLst/>
            <a:cxnLst/>
            <a:rect l="l" t="t" r="r" b="b"/>
            <a:pathLst>
              <a:path w="5472430">
                <a:moveTo>
                  <a:pt x="0" y="0"/>
                </a:moveTo>
                <a:lnTo>
                  <a:pt x="5471985" y="0"/>
                </a:lnTo>
              </a:path>
            </a:pathLst>
          </a:custGeom>
          <a:ln w="3175">
            <a:solidFill>
              <a:srgbClr val="A5AAB4"/>
            </a:solidFill>
          </a:ln>
        </p:spPr>
        <p:txBody>
          <a:bodyPr wrap="square" lIns="0" tIns="0" rIns="0" bIns="0" rtlCol="0"/>
          <a:lstStyle/>
          <a:p>
            <a:endParaRPr/>
          </a:p>
        </p:txBody>
      </p:sp>
      <p:sp>
        <p:nvSpPr>
          <p:cNvPr id="5" name="object 5"/>
          <p:cNvSpPr txBox="1"/>
          <p:nvPr/>
        </p:nvSpPr>
        <p:spPr>
          <a:xfrm>
            <a:off x="385652" y="2689225"/>
            <a:ext cx="4917123" cy="656462"/>
          </a:xfrm>
          <a:prstGeom prst="rect">
            <a:avLst/>
          </a:prstGeom>
        </p:spPr>
        <p:txBody>
          <a:bodyPr vert="horz" wrap="square" lIns="0" tIns="11430" rIns="0" bIns="0" rtlCol="0">
            <a:spAutoFit/>
          </a:bodyPr>
          <a:lstStyle/>
          <a:p>
            <a:pPr marL="38100" marR="30480">
              <a:lnSpc>
                <a:spcPct val="150000"/>
              </a:lnSpc>
              <a:spcBef>
                <a:spcPts val="90"/>
              </a:spcBef>
            </a:pPr>
            <a:r>
              <a:rPr sz="900" spc="135" baseline="32407" dirty="0">
                <a:solidFill>
                  <a:schemeClr val="bg1">
                    <a:lumMod val="95000"/>
                  </a:schemeClr>
                </a:solidFill>
                <a:latin typeface="Arial"/>
                <a:cs typeface="Arial"/>
              </a:rPr>
              <a:t>1</a:t>
            </a:r>
            <a:r>
              <a:rPr lang="en-US" sz="900" spc="135" baseline="32407" dirty="0">
                <a:solidFill>
                  <a:srgbClr val="81A0C1"/>
                </a:solidFill>
                <a:latin typeface="Arial"/>
                <a:cs typeface="Arial"/>
              </a:rPr>
              <a:t> </a:t>
            </a:r>
            <a:r>
              <a:rPr lang="en-US" sz="900" spc="135" baseline="32407" dirty="0">
                <a:solidFill>
                  <a:schemeClr val="tx2">
                    <a:lumMod val="40000"/>
                    <a:lumOff val="60000"/>
                  </a:schemeClr>
                </a:solidFill>
                <a:latin typeface="Arial"/>
                <a:cs typeface="Arial"/>
                <a:hlinkClick r:id="rId2">
                  <a:extLst>
                    <a:ext uri="{A12FA001-AC4F-418D-AE19-62706E023703}">
                      <ahyp:hlinkClr xmlns:ahyp="http://schemas.microsoft.com/office/drawing/2018/hyperlinkcolor" val="tx"/>
                    </a:ext>
                  </a:extLst>
                </a:hlinkClick>
              </a:rPr>
              <a:t>https://www.cambridge.org/core/journals/robotica/article/abs/freeflying-robots-in-space-an-overview-of-dynamics-modeling-planning-and-control/2ED87D8AE237FB84EDDE44D4FD124435</a:t>
            </a:r>
            <a:endParaRPr lang="en-US" sz="800" spc="90" baseline="32407" dirty="0">
              <a:solidFill>
                <a:schemeClr val="tx2">
                  <a:lumMod val="40000"/>
                  <a:lumOff val="60000"/>
                </a:schemeClr>
              </a:solidFill>
              <a:latin typeface="Bookman Old Style"/>
              <a:cs typeface="Arial"/>
            </a:endParaRPr>
          </a:p>
          <a:p>
            <a:pPr marL="38100" marR="30480">
              <a:lnSpc>
                <a:spcPct val="114199"/>
              </a:lnSpc>
              <a:spcBef>
                <a:spcPts val="90"/>
              </a:spcBef>
            </a:pPr>
            <a:endParaRPr lang="en-US" sz="800" spc="40" baseline="32407" dirty="0">
              <a:solidFill>
                <a:srgbClr val="E4E9EF"/>
              </a:solidFill>
              <a:latin typeface="Bookman Old Style"/>
              <a:cs typeface="Arial"/>
            </a:endParaRPr>
          </a:p>
          <a:p>
            <a:pPr marL="38100" marR="30480">
              <a:lnSpc>
                <a:spcPct val="114199"/>
              </a:lnSpc>
              <a:spcBef>
                <a:spcPts val="90"/>
              </a:spcBef>
            </a:pPr>
            <a:r>
              <a:rPr sz="900" spc="82" baseline="32407" dirty="0">
                <a:solidFill>
                  <a:schemeClr val="bg1">
                    <a:lumMod val="95000"/>
                  </a:schemeClr>
                </a:solidFill>
                <a:latin typeface="Arial"/>
                <a:cs typeface="Arial"/>
              </a:rPr>
              <a:t>2</a:t>
            </a:r>
            <a:r>
              <a:rPr lang="en-US" sz="900" spc="82" baseline="32407" dirty="0">
                <a:solidFill>
                  <a:srgbClr val="81A0C1"/>
                </a:solidFill>
                <a:latin typeface="Arial"/>
                <a:cs typeface="Arial"/>
              </a:rPr>
              <a:t> </a:t>
            </a:r>
            <a:r>
              <a:rPr lang="en-US" sz="900" spc="82" baseline="32407" dirty="0">
                <a:solidFill>
                  <a:schemeClr val="tx2">
                    <a:lumMod val="40000"/>
                    <a:lumOff val="60000"/>
                  </a:schemeClr>
                </a:solidFill>
                <a:latin typeface="Arial"/>
                <a:cs typeface="Arial"/>
                <a:hlinkClick r:id="rId3">
                  <a:extLst>
                    <a:ext uri="{A12FA001-AC4F-418D-AE19-62706E023703}">
                      <ahyp:hlinkClr xmlns:ahyp="http://schemas.microsoft.com/office/drawing/2018/hyperlinkcolor" val="tx"/>
                    </a:ext>
                  </a:extLst>
                </a:hlinkClick>
              </a:rPr>
              <a:t>https://www.researchgate.net/publication/36010935_On_the_dynamics_and_control_of_space_manipulators</a:t>
            </a:r>
            <a:endParaRPr lang="en-US" sz="800" spc="55" baseline="32407" dirty="0">
              <a:solidFill>
                <a:schemeClr val="tx2">
                  <a:lumMod val="40000"/>
                  <a:lumOff val="60000"/>
                </a:schemeClr>
              </a:solidFill>
              <a:latin typeface="Bookman Old Style"/>
              <a:cs typeface="Arial"/>
            </a:endParaRPr>
          </a:p>
          <a:p>
            <a:pPr marL="38100" marR="30480">
              <a:lnSpc>
                <a:spcPct val="114199"/>
              </a:lnSpc>
              <a:spcBef>
                <a:spcPts val="90"/>
              </a:spcBef>
            </a:pPr>
            <a:endParaRPr sz="800" dirty="0">
              <a:latin typeface="Bookman Old Style"/>
              <a:cs typeface="Bookman Old Style"/>
            </a:endParaRPr>
          </a:p>
        </p:txBody>
      </p:sp>
      <p:sp>
        <p:nvSpPr>
          <p:cNvPr id="9" name="object 7">
            <a:extLst>
              <a:ext uri="{FF2B5EF4-FFF2-40B4-BE49-F238E27FC236}">
                <a16:creationId xmlns:a16="http://schemas.microsoft.com/office/drawing/2014/main" id="{402AD349-E68A-AB0F-30B2-ADF749CC8BB2}"/>
              </a:ext>
            </a:extLst>
          </p:cNvPr>
          <p:cNvSpPr txBox="1"/>
          <p:nvPr/>
        </p:nvSpPr>
        <p:spPr>
          <a:xfrm>
            <a:off x="5245100" y="3070225"/>
            <a:ext cx="343420" cy="104516"/>
          </a:xfrm>
          <a:prstGeom prst="rect">
            <a:avLst/>
          </a:prstGeom>
        </p:spPr>
        <p:txBody>
          <a:bodyPr vert="horz" wrap="square" lIns="0" tIns="12065" rIns="0" bIns="0" rtlCol="0">
            <a:spAutoFit/>
          </a:bodyPr>
          <a:lstStyle/>
          <a:p>
            <a:pPr marL="12700">
              <a:lnSpc>
                <a:spcPct val="100000"/>
              </a:lnSpc>
              <a:spcBef>
                <a:spcPts val="95"/>
              </a:spcBef>
            </a:pPr>
            <a:r>
              <a:rPr sz="600" spc="-65" dirty="0">
                <a:solidFill>
                  <a:srgbClr val="EBEEF4"/>
                </a:solidFill>
                <a:latin typeface="Arial"/>
                <a:cs typeface="Arial"/>
              </a:rPr>
              <a:t>5</a:t>
            </a:r>
            <a:r>
              <a:rPr sz="600" spc="-15" dirty="0">
                <a:solidFill>
                  <a:srgbClr val="EBEEF4"/>
                </a:solidFill>
                <a:latin typeface="Arial"/>
                <a:cs typeface="Arial"/>
              </a:rPr>
              <a:t> </a:t>
            </a:r>
            <a:r>
              <a:rPr sz="600" spc="400" dirty="0">
                <a:solidFill>
                  <a:srgbClr val="87C0D0"/>
                </a:solidFill>
                <a:latin typeface="Times New Roman"/>
                <a:cs typeface="Times New Roman"/>
              </a:rPr>
              <a:t>ʢ</a:t>
            </a:r>
            <a:r>
              <a:rPr sz="600" dirty="0">
                <a:solidFill>
                  <a:srgbClr val="87C0D0"/>
                </a:solidFill>
                <a:latin typeface="Times New Roman"/>
                <a:cs typeface="Times New Roman"/>
              </a:rPr>
              <a:t> </a:t>
            </a:r>
            <a:r>
              <a:rPr lang="en-US" sz="600" spc="-25" dirty="0">
                <a:solidFill>
                  <a:srgbClr val="EBEEF4"/>
                </a:solidFill>
                <a:latin typeface="Arial"/>
                <a:cs typeface="Arial"/>
              </a:rPr>
              <a:t>34</a:t>
            </a:r>
            <a:endParaRPr sz="600" dirty="0">
              <a:latin typeface="Arial"/>
              <a:cs typeface="Arial"/>
            </a:endParaRPr>
          </a:p>
        </p:txBody>
      </p:sp>
    </p:spTree>
    <p:extLst>
      <p:ext uri="{BB962C8B-B14F-4D97-AF65-F5344CB8AC3E}">
        <p14:creationId xmlns:p14="http://schemas.microsoft.com/office/powerpoint/2010/main" val="2985093402"/>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296" y="51495"/>
            <a:ext cx="4881004" cy="196849"/>
          </a:xfrm>
          <a:prstGeom prst="rect">
            <a:avLst/>
          </a:prstGeom>
        </p:spPr>
        <p:txBody>
          <a:bodyPr vert="horz" wrap="square" lIns="0" tIns="12065" rIns="0" bIns="0" rtlCol="0">
            <a:spAutoFit/>
          </a:bodyPr>
          <a:lstStyle/>
          <a:p>
            <a:pPr marL="12700">
              <a:lnSpc>
                <a:spcPct val="100000"/>
              </a:lnSpc>
              <a:spcBef>
                <a:spcPts val="95"/>
              </a:spcBef>
            </a:pPr>
            <a:r>
              <a:rPr lang="en-US" spc="105" dirty="0"/>
              <a:t>CONTROL SCHEMES FOR SPACE MANIPULATORS</a:t>
            </a:r>
            <a:endParaRPr lang="en-US" spc="50" dirty="0"/>
          </a:p>
        </p:txBody>
      </p:sp>
      <p:sp>
        <p:nvSpPr>
          <p:cNvPr id="3" name="object 3"/>
          <p:cNvSpPr txBox="1"/>
          <p:nvPr/>
        </p:nvSpPr>
        <p:spPr>
          <a:xfrm>
            <a:off x="236537" y="403225"/>
            <a:ext cx="5292725" cy="2633991"/>
          </a:xfrm>
          <a:prstGeom prst="rect">
            <a:avLst/>
          </a:prstGeom>
        </p:spPr>
        <p:txBody>
          <a:bodyPr vert="horz" wrap="square" lIns="0" tIns="6985" rIns="0" bIns="0" rtlCol="0">
            <a:spAutoFit/>
          </a:bodyPr>
          <a:lstStyle/>
          <a:p>
            <a:pPr marL="50800" marR="17780">
              <a:lnSpc>
                <a:spcPct val="102699"/>
              </a:lnSpc>
              <a:spcBef>
                <a:spcPts val="55"/>
              </a:spcBef>
              <a:spcAft>
                <a:spcPts val="600"/>
              </a:spcAft>
            </a:pPr>
            <a:r>
              <a:rPr lang="en-US" sz="1100" spc="-20" dirty="0">
                <a:solidFill>
                  <a:srgbClr val="E4E9EF"/>
                </a:solidFill>
                <a:latin typeface="Arial"/>
                <a:cs typeface="Arial"/>
              </a:rPr>
              <a:t>For controlling the space manipulators numerous techniques has been proposed. These schemes are classified into three categories: </a:t>
            </a:r>
          </a:p>
          <a:p>
            <a:pPr marL="50800" marR="17780">
              <a:lnSpc>
                <a:spcPct val="102699"/>
              </a:lnSpc>
              <a:spcBef>
                <a:spcPts val="55"/>
              </a:spcBef>
              <a:spcAft>
                <a:spcPts val="600"/>
              </a:spcAft>
            </a:pPr>
            <a:r>
              <a:rPr lang="en-US" sz="1100" spc="-310" dirty="0">
                <a:solidFill>
                  <a:schemeClr val="accent5">
                    <a:lumMod val="60000"/>
                    <a:lumOff val="40000"/>
                  </a:schemeClr>
                </a:solidFill>
                <a:latin typeface="Arial" panose="020B0604020202020204" pitchFamily="34" charset="0"/>
                <a:cs typeface="Arial" panose="020B0604020202020204" pitchFamily="34" charset="0"/>
              </a:rPr>
              <a:t>⊚</a:t>
            </a:r>
            <a:r>
              <a:rPr lang="en-US" sz="1100" spc="-310" dirty="0">
                <a:solidFill>
                  <a:srgbClr val="8FBBBA"/>
                </a:solidFill>
                <a:latin typeface="Cambria" panose="02040503050406030204" pitchFamily="18" charset="0"/>
                <a:ea typeface="Cambria" panose="02040503050406030204" pitchFamily="18" charset="0"/>
                <a:cs typeface="Cambria"/>
              </a:rPr>
              <a:t>  </a:t>
            </a:r>
            <a:r>
              <a:rPr lang="en-US" sz="1100" spc="-20" dirty="0">
                <a:solidFill>
                  <a:srgbClr val="E4E9EF"/>
                </a:solidFill>
                <a:latin typeface="Arial"/>
                <a:cs typeface="Arial"/>
              </a:rPr>
              <a:t>  In the first category, studied by Dubowsky et al., spacecraft position and attitude can be controlled with reaction jets which compensate for the dynamic forces exerted on the spacecraft [1].</a:t>
            </a:r>
          </a:p>
          <a:p>
            <a:pPr marL="50800" marR="17780">
              <a:lnSpc>
                <a:spcPct val="102699"/>
              </a:lnSpc>
              <a:spcBef>
                <a:spcPts val="55"/>
              </a:spcBef>
              <a:spcAft>
                <a:spcPts val="600"/>
              </a:spcAft>
            </a:pPr>
            <a:r>
              <a:rPr lang="en-US" sz="1100" spc="-310" dirty="0">
                <a:solidFill>
                  <a:schemeClr val="accent5">
                    <a:lumMod val="60000"/>
                    <a:lumOff val="40000"/>
                  </a:schemeClr>
                </a:solidFill>
                <a:latin typeface="Arial" panose="020B0604020202020204" pitchFamily="34" charset="0"/>
                <a:cs typeface="Arial" panose="020B0604020202020204" pitchFamily="34" charset="0"/>
              </a:rPr>
              <a:t>⊚</a:t>
            </a:r>
            <a:r>
              <a:rPr lang="en-US" sz="1100" spc="-20" dirty="0">
                <a:solidFill>
                  <a:srgbClr val="E4E9EF"/>
                </a:solidFill>
                <a:latin typeface="Arial"/>
                <a:cs typeface="Arial"/>
              </a:rPr>
              <a:t>  In the second category, studied by Longman et al., spacecraft’s attitude can be controlled but not its translation. This estimates required torques to keep a spacecraft orientation fixed and uses reaction wheels to provide control for spacecraft [2].</a:t>
            </a:r>
          </a:p>
          <a:p>
            <a:pPr marL="50800" marR="17780">
              <a:lnSpc>
                <a:spcPct val="102699"/>
              </a:lnSpc>
              <a:spcBef>
                <a:spcPts val="55"/>
              </a:spcBef>
              <a:spcAft>
                <a:spcPts val="600"/>
              </a:spcAft>
            </a:pPr>
            <a:r>
              <a:rPr lang="en-US" sz="1100" spc="-310" dirty="0">
                <a:solidFill>
                  <a:schemeClr val="accent5">
                    <a:lumMod val="60000"/>
                    <a:lumOff val="40000"/>
                  </a:schemeClr>
                </a:solidFill>
                <a:latin typeface="Arial" panose="020B0604020202020204" pitchFamily="34" charset="0"/>
                <a:cs typeface="Arial" panose="020B0604020202020204" pitchFamily="34" charset="0"/>
              </a:rPr>
              <a:t>⊚</a:t>
            </a:r>
            <a:r>
              <a:rPr lang="en-US" sz="1100" spc="-20" dirty="0">
                <a:solidFill>
                  <a:srgbClr val="E4E9EF"/>
                </a:solidFill>
                <a:latin typeface="Arial"/>
                <a:cs typeface="Arial"/>
              </a:rPr>
              <a:t>  In the third category, studied by Spofford and Akin, spacecraft is assumed as a free-flying system switching between free-flying and free-floating control modes to reduce the usage of reaction jet fuels and to increase the workspace of the manipulator [3].</a:t>
            </a:r>
          </a:p>
          <a:p>
            <a:pPr marL="50800" marR="17780">
              <a:lnSpc>
                <a:spcPct val="102699"/>
              </a:lnSpc>
              <a:spcBef>
                <a:spcPts val="55"/>
              </a:spcBef>
            </a:pPr>
            <a:endParaRPr lang="en-US" sz="1100" spc="-20" dirty="0">
              <a:solidFill>
                <a:srgbClr val="E4E9EF"/>
              </a:solidFill>
              <a:latin typeface="Cambria" panose="02040503050406030204" pitchFamily="18" charset="0"/>
              <a:ea typeface="Cambria" panose="02040503050406030204" pitchFamily="18" charset="0"/>
              <a:cs typeface="Arial"/>
            </a:endParaRPr>
          </a:p>
          <a:p>
            <a:pPr marL="50800" marR="17780">
              <a:lnSpc>
                <a:spcPct val="102699"/>
              </a:lnSpc>
              <a:spcBef>
                <a:spcPts val="55"/>
              </a:spcBef>
            </a:pPr>
            <a:endParaRPr lang="en-US" sz="1100" spc="-20" dirty="0">
              <a:solidFill>
                <a:srgbClr val="E4E9EF"/>
              </a:solidFill>
              <a:latin typeface="Arial"/>
              <a:cs typeface="Arial"/>
            </a:endParaRPr>
          </a:p>
        </p:txBody>
      </p:sp>
      <p:sp>
        <p:nvSpPr>
          <p:cNvPr id="4" name="object 4"/>
          <p:cNvSpPr txBox="1"/>
          <p:nvPr/>
        </p:nvSpPr>
        <p:spPr>
          <a:xfrm>
            <a:off x="2233879" y="3121851"/>
            <a:ext cx="716280" cy="98104"/>
          </a:xfrm>
          <a:prstGeom prst="rect">
            <a:avLst/>
          </a:prstGeom>
        </p:spPr>
        <p:txBody>
          <a:bodyPr vert="horz" wrap="square" lIns="0" tIns="13335" rIns="0" bIns="0" rtlCol="0">
            <a:spAutoFit/>
          </a:bodyPr>
          <a:lstStyle/>
          <a:p>
            <a:pPr marL="12700">
              <a:lnSpc>
                <a:spcPct val="100000"/>
              </a:lnSpc>
              <a:spcBef>
                <a:spcPts val="105"/>
              </a:spcBef>
            </a:pPr>
            <a:endParaRPr lang="en-US" sz="550" dirty="0">
              <a:latin typeface="Bookman Old Style"/>
              <a:cs typeface="Bookman Old Style"/>
            </a:endParaRPr>
          </a:p>
        </p:txBody>
      </p:sp>
      <p:sp>
        <p:nvSpPr>
          <p:cNvPr id="10" name="object 4">
            <a:extLst>
              <a:ext uri="{FF2B5EF4-FFF2-40B4-BE49-F238E27FC236}">
                <a16:creationId xmlns:a16="http://schemas.microsoft.com/office/drawing/2014/main" id="{3E84AE6E-4735-60F1-64BD-32804F1852A1}"/>
              </a:ext>
            </a:extLst>
          </p:cNvPr>
          <p:cNvSpPr/>
          <p:nvPr/>
        </p:nvSpPr>
        <p:spPr>
          <a:xfrm>
            <a:off x="136982" y="2765425"/>
            <a:ext cx="5472430" cy="0"/>
          </a:xfrm>
          <a:custGeom>
            <a:avLst/>
            <a:gdLst/>
            <a:ahLst/>
            <a:cxnLst/>
            <a:rect l="l" t="t" r="r" b="b"/>
            <a:pathLst>
              <a:path w="5472430">
                <a:moveTo>
                  <a:pt x="0" y="0"/>
                </a:moveTo>
                <a:lnTo>
                  <a:pt x="5471985" y="0"/>
                </a:lnTo>
              </a:path>
            </a:pathLst>
          </a:custGeom>
          <a:ln w="3175">
            <a:solidFill>
              <a:srgbClr val="A5AAB4"/>
            </a:solidFill>
          </a:ln>
        </p:spPr>
        <p:txBody>
          <a:bodyPr wrap="square" lIns="0" tIns="0" rIns="0" bIns="0" rtlCol="0"/>
          <a:lstStyle/>
          <a:p>
            <a:endParaRPr/>
          </a:p>
        </p:txBody>
      </p:sp>
      <p:sp>
        <p:nvSpPr>
          <p:cNvPr id="12" name="TextBox 11">
            <a:extLst>
              <a:ext uri="{FF2B5EF4-FFF2-40B4-BE49-F238E27FC236}">
                <a16:creationId xmlns:a16="http://schemas.microsoft.com/office/drawing/2014/main" id="{014F0426-AC19-4FFF-E2A2-C3AD663584A1}"/>
              </a:ext>
            </a:extLst>
          </p:cNvPr>
          <p:cNvSpPr txBox="1"/>
          <p:nvPr/>
        </p:nvSpPr>
        <p:spPr>
          <a:xfrm>
            <a:off x="1587500" y="2745163"/>
            <a:ext cx="3505199" cy="742639"/>
          </a:xfrm>
          <a:prstGeom prst="rect">
            <a:avLst/>
          </a:prstGeom>
          <a:noFill/>
        </p:spPr>
        <p:txBody>
          <a:bodyPr wrap="square">
            <a:spAutoFit/>
          </a:bodyPr>
          <a:lstStyle/>
          <a:p>
            <a:pPr marL="38100" marR="30480">
              <a:lnSpc>
                <a:spcPct val="150000"/>
              </a:lnSpc>
              <a:spcBef>
                <a:spcPts val="90"/>
              </a:spcBef>
            </a:pPr>
            <a:r>
              <a:rPr lang="en-US" sz="900" spc="135" baseline="32407" dirty="0">
                <a:solidFill>
                  <a:schemeClr val="bg1">
                    <a:lumMod val="95000"/>
                  </a:schemeClr>
                </a:solidFill>
                <a:latin typeface="Arial" panose="020B0604020202020204" pitchFamily="34" charset="0"/>
                <a:cs typeface="Arial" panose="020B0604020202020204" pitchFamily="34" charset="0"/>
              </a:rPr>
              <a:t>1</a:t>
            </a:r>
            <a:r>
              <a:rPr lang="en-US" sz="900" spc="135" baseline="32407" dirty="0">
                <a:solidFill>
                  <a:srgbClr val="81A0C1"/>
                </a:solidFill>
                <a:latin typeface="Arial" panose="020B0604020202020204" pitchFamily="34" charset="0"/>
                <a:cs typeface="Arial" panose="020B0604020202020204" pitchFamily="34" charset="0"/>
              </a:rPr>
              <a:t> </a:t>
            </a:r>
            <a:r>
              <a:rPr lang="en-US" sz="900" spc="135" baseline="32407" dirty="0">
                <a:solidFill>
                  <a:schemeClr val="tx2">
                    <a:lumMod val="40000"/>
                    <a:lumOff val="60000"/>
                  </a:schemeClr>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https://ntrs.nasa.gov/citations/19900020555</a:t>
            </a:r>
            <a:endParaRPr lang="en-US" sz="900" spc="40" baseline="32407" dirty="0">
              <a:solidFill>
                <a:srgbClr val="E4E9EF"/>
              </a:solidFill>
              <a:latin typeface="Arial" panose="020B0604020202020204" pitchFamily="34" charset="0"/>
              <a:cs typeface="Arial" panose="020B0604020202020204" pitchFamily="34" charset="0"/>
            </a:endParaRPr>
          </a:p>
          <a:p>
            <a:pPr marL="38100" marR="30480">
              <a:lnSpc>
                <a:spcPct val="114199"/>
              </a:lnSpc>
              <a:spcBef>
                <a:spcPts val="90"/>
              </a:spcBef>
            </a:pPr>
            <a:r>
              <a:rPr lang="en-US" sz="900" spc="82" baseline="32407" dirty="0">
                <a:solidFill>
                  <a:schemeClr val="bg1">
                    <a:lumMod val="95000"/>
                  </a:schemeClr>
                </a:solidFill>
                <a:latin typeface="Arial" panose="020B0604020202020204" pitchFamily="34" charset="0"/>
                <a:cs typeface="Arial" panose="020B0604020202020204" pitchFamily="34" charset="0"/>
              </a:rPr>
              <a:t>2 </a:t>
            </a:r>
            <a:r>
              <a:rPr lang="en-US" sz="900" spc="82" baseline="32407" dirty="0">
                <a:solidFill>
                  <a:schemeClr val="tx2">
                    <a:lumMod val="40000"/>
                    <a:lumOff val="60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https://arc.aiaa.org/doi/abs/10.2514/6.1985-1885</a:t>
            </a:r>
            <a:endParaRPr lang="en-US" sz="900" spc="82" baseline="32407" dirty="0">
              <a:solidFill>
                <a:schemeClr val="tx2">
                  <a:lumMod val="40000"/>
                  <a:lumOff val="60000"/>
                </a:schemeClr>
              </a:solidFill>
              <a:latin typeface="Arial" panose="020B0604020202020204" pitchFamily="34" charset="0"/>
              <a:cs typeface="Arial" panose="020B0604020202020204" pitchFamily="34" charset="0"/>
            </a:endParaRPr>
          </a:p>
          <a:p>
            <a:pPr marL="38100" marR="30480">
              <a:lnSpc>
                <a:spcPct val="114199"/>
              </a:lnSpc>
              <a:spcBef>
                <a:spcPts val="90"/>
              </a:spcBef>
            </a:pPr>
            <a:r>
              <a:rPr lang="en-US" sz="900" spc="82" baseline="32407" dirty="0">
                <a:solidFill>
                  <a:schemeClr val="bg1">
                    <a:lumMod val="95000"/>
                  </a:schemeClr>
                </a:solidFill>
                <a:latin typeface="Arial" panose="020B0604020202020204" pitchFamily="34" charset="0"/>
                <a:cs typeface="Arial" panose="020B0604020202020204" pitchFamily="34" charset="0"/>
              </a:rPr>
              <a:t>3 </a:t>
            </a:r>
            <a:r>
              <a:rPr lang="en-US" sz="900" spc="82" baseline="32407" dirty="0">
                <a:solidFill>
                  <a:srgbClr val="81A0C1"/>
                </a:solidFill>
                <a:latin typeface="Arial" panose="020B0604020202020204" pitchFamily="34" charset="0"/>
                <a:cs typeface="Arial" panose="020B0604020202020204" pitchFamily="34" charset="0"/>
              </a:rPr>
              <a:t> </a:t>
            </a:r>
            <a:r>
              <a:rPr lang="en-US" sz="900" spc="82" baseline="32407" dirty="0">
                <a:solidFill>
                  <a:schemeClr val="tx2">
                    <a:lumMod val="40000"/>
                    <a:lumOff val="60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https://arc.aiaa.org/doi/10.2514/3.25365</a:t>
            </a:r>
            <a:endParaRPr lang="en-US" sz="900" spc="82" baseline="32407" dirty="0">
              <a:solidFill>
                <a:schemeClr val="tx2">
                  <a:lumMod val="40000"/>
                  <a:lumOff val="60000"/>
                </a:schemeClr>
              </a:solidFill>
              <a:latin typeface="Arial" panose="020B0604020202020204" pitchFamily="34" charset="0"/>
              <a:cs typeface="Arial" panose="020B0604020202020204" pitchFamily="34" charset="0"/>
            </a:endParaRPr>
          </a:p>
          <a:p>
            <a:pPr marL="38100" marR="30480">
              <a:lnSpc>
                <a:spcPct val="114199"/>
              </a:lnSpc>
              <a:spcBef>
                <a:spcPts val="90"/>
              </a:spcBef>
            </a:pPr>
            <a:endParaRPr lang="en-US" sz="900" spc="55" baseline="32407" dirty="0">
              <a:solidFill>
                <a:schemeClr val="tx2">
                  <a:lumMod val="40000"/>
                  <a:lumOff val="60000"/>
                </a:schemeClr>
              </a:solidFill>
              <a:latin typeface="Arial" panose="020B0604020202020204" pitchFamily="34" charset="0"/>
              <a:cs typeface="Arial" panose="020B0604020202020204" pitchFamily="34" charset="0"/>
            </a:endParaRPr>
          </a:p>
          <a:p>
            <a:pPr marL="38100" marR="30480">
              <a:lnSpc>
                <a:spcPct val="114199"/>
              </a:lnSpc>
              <a:spcBef>
                <a:spcPts val="90"/>
              </a:spcBef>
            </a:pPr>
            <a:endParaRPr lang="en-US" sz="900" dirty="0">
              <a:latin typeface="Arial" panose="020B0604020202020204" pitchFamily="34" charset="0"/>
              <a:cs typeface="Arial" panose="020B0604020202020204" pitchFamily="34" charset="0"/>
            </a:endParaRPr>
          </a:p>
        </p:txBody>
      </p:sp>
      <p:sp>
        <p:nvSpPr>
          <p:cNvPr id="13" name="object 7">
            <a:extLst>
              <a:ext uri="{FF2B5EF4-FFF2-40B4-BE49-F238E27FC236}">
                <a16:creationId xmlns:a16="http://schemas.microsoft.com/office/drawing/2014/main" id="{CE15F33E-37FD-5048-FF8D-592CE9BAE3C2}"/>
              </a:ext>
            </a:extLst>
          </p:cNvPr>
          <p:cNvSpPr txBox="1"/>
          <p:nvPr/>
        </p:nvSpPr>
        <p:spPr>
          <a:xfrm>
            <a:off x="5321300" y="3070225"/>
            <a:ext cx="343420" cy="104516"/>
          </a:xfrm>
          <a:prstGeom prst="rect">
            <a:avLst/>
          </a:prstGeom>
        </p:spPr>
        <p:txBody>
          <a:bodyPr vert="horz" wrap="square" lIns="0" tIns="12065" rIns="0" bIns="0" rtlCol="0">
            <a:spAutoFit/>
          </a:bodyPr>
          <a:lstStyle/>
          <a:p>
            <a:pPr marL="12700">
              <a:lnSpc>
                <a:spcPct val="100000"/>
              </a:lnSpc>
              <a:spcBef>
                <a:spcPts val="95"/>
              </a:spcBef>
            </a:pPr>
            <a:r>
              <a:rPr lang="en-US" sz="600" spc="-65" dirty="0">
                <a:solidFill>
                  <a:srgbClr val="EBEEF4"/>
                </a:solidFill>
                <a:latin typeface="Arial"/>
                <a:cs typeface="Arial"/>
              </a:rPr>
              <a:t>6</a:t>
            </a:r>
            <a:r>
              <a:rPr sz="600" spc="-15" dirty="0">
                <a:solidFill>
                  <a:srgbClr val="EBEEF4"/>
                </a:solidFill>
                <a:latin typeface="Arial"/>
                <a:cs typeface="Arial"/>
              </a:rPr>
              <a:t> </a:t>
            </a:r>
            <a:r>
              <a:rPr sz="600" spc="400" dirty="0">
                <a:solidFill>
                  <a:srgbClr val="87C0D0"/>
                </a:solidFill>
                <a:latin typeface="Times New Roman"/>
                <a:cs typeface="Times New Roman"/>
              </a:rPr>
              <a:t>ʢ</a:t>
            </a:r>
            <a:r>
              <a:rPr sz="600" dirty="0">
                <a:solidFill>
                  <a:srgbClr val="87C0D0"/>
                </a:solidFill>
                <a:latin typeface="Times New Roman"/>
                <a:cs typeface="Times New Roman"/>
              </a:rPr>
              <a:t> </a:t>
            </a:r>
            <a:r>
              <a:rPr lang="en-US" sz="600" spc="-25" dirty="0">
                <a:solidFill>
                  <a:srgbClr val="EBEEF4"/>
                </a:solidFill>
                <a:latin typeface="Arial"/>
                <a:cs typeface="Arial"/>
              </a:rPr>
              <a:t>34</a:t>
            </a:r>
            <a:endParaRPr sz="600" dirty="0">
              <a:latin typeface="Arial"/>
              <a:cs typeface="Arial"/>
            </a:endParaRP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296" y="51495"/>
            <a:ext cx="4804804" cy="196849"/>
          </a:xfrm>
          <a:prstGeom prst="rect">
            <a:avLst/>
          </a:prstGeom>
        </p:spPr>
        <p:txBody>
          <a:bodyPr vert="horz" wrap="square" lIns="0" tIns="12065" rIns="0" bIns="0" rtlCol="0">
            <a:spAutoFit/>
          </a:bodyPr>
          <a:lstStyle/>
          <a:p>
            <a:pPr marL="12700">
              <a:lnSpc>
                <a:spcPct val="100000"/>
              </a:lnSpc>
              <a:spcBef>
                <a:spcPts val="95"/>
              </a:spcBef>
            </a:pPr>
            <a:r>
              <a:rPr lang="en-US" spc="65" dirty="0"/>
              <a:t>MODELING OF FREE-FLYING MANIPULATOR SYSTEMS</a:t>
            </a:r>
            <a:endParaRPr spc="-10" dirty="0"/>
          </a:p>
        </p:txBody>
      </p:sp>
      <p:sp>
        <p:nvSpPr>
          <p:cNvPr id="3" name="object 3"/>
          <p:cNvSpPr txBox="1"/>
          <p:nvPr/>
        </p:nvSpPr>
        <p:spPr>
          <a:xfrm>
            <a:off x="177280" y="555625"/>
            <a:ext cx="5372619" cy="1216039"/>
          </a:xfrm>
          <a:prstGeom prst="rect">
            <a:avLst/>
          </a:prstGeom>
        </p:spPr>
        <p:txBody>
          <a:bodyPr vert="horz" wrap="square" lIns="0" tIns="6985" rIns="0" bIns="0" rtlCol="0">
            <a:spAutoFit/>
          </a:bodyPr>
          <a:lstStyle/>
          <a:p>
            <a:pPr marL="12700" marR="5080">
              <a:lnSpc>
                <a:spcPct val="102600"/>
              </a:lnSpc>
            </a:pPr>
            <a:r>
              <a:rPr lang="en-US" sz="1100" spc="-310" dirty="0">
                <a:solidFill>
                  <a:schemeClr val="accent5">
                    <a:lumMod val="60000"/>
                    <a:lumOff val="40000"/>
                  </a:schemeClr>
                </a:solidFill>
                <a:latin typeface="Arial" panose="020B0604020202020204" pitchFamily="34" charset="0"/>
                <a:cs typeface="Arial" panose="020B0604020202020204" pitchFamily="34" charset="0"/>
              </a:rPr>
              <a:t>⊚</a:t>
            </a:r>
            <a:r>
              <a:rPr lang="en-US" sz="1100" spc="-55" dirty="0">
                <a:solidFill>
                  <a:srgbClr val="E4E9EF"/>
                </a:solidFill>
                <a:latin typeface="Arial"/>
                <a:cs typeface="Arial"/>
              </a:rPr>
              <a:t>  The primary goal of this project is to obtain analytical equations for the position and velocity of a space manipulator system’s arbitrarily positioned point “m” (shown in figure below)</a:t>
            </a:r>
          </a:p>
          <a:p>
            <a:pPr marL="12700" marR="5080">
              <a:lnSpc>
                <a:spcPct val="102600"/>
              </a:lnSpc>
            </a:pPr>
            <a:endParaRPr lang="en-US" sz="1100" spc="-55" dirty="0">
              <a:solidFill>
                <a:srgbClr val="E4E9EF"/>
              </a:solidFill>
              <a:latin typeface="Arial"/>
              <a:cs typeface="Arial"/>
            </a:endParaRPr>
          </a:p>
          <a:p>
            <a:pPr marL="12700" marR="5080">
              <a:lnSpc>
                <a:spcPct val="102600"/>
              </a:lnSpc>
            </a:pPr>
            <a:r>
              <a:rPr lang="en-US" sz="1100" spc="-55" dirty="0">
                <a:solidFill>
                  <a:srgbClr val="E4E9EF"/>
                </a:solidFill>
                <a:latin typeface="Arial"/>
                <a:cs typeface="Arial"/>
              </a:rPr>
              <a:t> </a:t>
            </a:r>
            <a:r>
              <a:rPr lang="en-US" sz="1100" spc="-310" dirty="0">
                <a:solidFill>
                  <a:schemeClr val="accent5">
                    <a:lumMod val="60000"/>
                    <a:lumOff val="40000"/>
                  </a:schemeClr>
                </a:solidFill>
                <a:latin typeface="Arial" panose="020B0604020202020204" pitchFamily="34" charset="0"/>
                <a:cs typeface="Arial" panose="020B0604020202020204" pitchFamily="34" charset="0"/>
              </a:rPr>
              <a:t>⊚</a:t>
            </a:r>
            <a:r>
              <a:rPr lang="en-US" sz="1100" spc="-55" dirty="0">
                <a:solidFill>
                  <a:srgbClr val="E4E9EF"/>
                </a:solidFill>
                <a:latin typeface="Arial"/>
                <a:cs typeface="Arial"/>
              </a:rPr>
              <a:t>  By differentiating the position vectors, linear velocities can be obtained, and the transformation matrix can be used to find the orientation of the various linkages.  </a:t>
            </a:r>
          </a:p>
          <a:p>
            <a:pPr marL="12700" marR="5080">
              <a:lnSpc>
                <a:spcPct val="102600"/>
              </a:lnSpc>
            </a:pPr>
            <a:endParaRPr lang="en-US" sz="1100" spc="-55" dirty="0">
              <a:solidFill>
                <a:srgbClr val="E4E9EF"/>
              </a:solidFill>
              <a:latin typeface="Arial"/>
              <a:cs typeface="Arial"/>
            </a:endParaRPr>
          </a:p>
          <a:p>
            <a:pPr marL="12700" marR="5080">
              <a:lnSpc>
                <a:spcPct val="102600"/>
              </a:lnSpc>
            </a:pPr>
            <a:r>
              <a:rPr lang="en-US" sz="1100" spc="-55" dirty="0">
                <a:solidFill>
                  <a:srgbClr val="E4E9EF"/>
                </a:solidFill>
                <a:latin typeface="Arial"/>
                <a:cs typeface="Arial"/>
              </a:rPr>
              <a:t> </a:t>
            </a:r>
            <a:r>
              <a:rPr lang="en-US" sz="1100" spc="-310" dirty="0">
                <a:solidFill>
                  <a:schemeClr val="accent5">
                    <a:lumMod val="60000"/>
                    <a:lumOff val="40000"/>
                  </a:schemeClr>
                </a:solidFill>
                <a:latin typeface="Arial" panose="020B0604020202020204" pitchFamily="34" charset="0"/>
                <a:cs typeface="Arial" panose="020B0604020202020204" pitchFamily="34" charset="0"/>
              </a:rPr>
              <a:t>⊚</a:t>
            </a:r>
            <a:r>
              <a:rPr lang="en-US" sz="1100" spc="-55" dirty="0">
                <a:solidFill>
                  <a:srgbClr val="E4E9EF"/>
                </a:solidFill>
                <a:latin typeface="Arial"/>
                <a:cs typeface="Arial"/>
              </a:rPr>
              <a:t>  The body 0 in figure below is the spacecraft and the bodies k represent the manipulator links</a:t>
            </a:r>
          </a:p>
        </p:txBody>
      </p:sp>
      <p:sp>
        <p:nvSpPr>
          <p:cNvPr id="10" name="object 2">
            <a:extLst>
              <a:ext uri="{FF2B5EF4-FFF2-40B4-BE49-F238E27FC236}">
                <a16:creationId xmlns:a16="http://schemas.microsoft.com/office/drawing/2014/main" id="{9A02DBF8-1CA4-4AA4-0F57-20598DEDE8FF}"/>
              </a:ext>
            </a:extLst>
          </p:cNvPr>
          <p:cNvSpPr txBox="1">
            <a:spLocks/>
          </p:cNvSpPr>
          <p:nvPr/>
        </p:nvSpPr>
        <p:spPr>
          <a:xfrm>
            <a:off x="63500" y="358776"/>
            <a:ext cx="4804804" cy="196849"/>
          </a:xfrm>
          <a:prstGeom prst="rect">
            <a:avLst/>
          </a:prstGeom>
        </p:spPr>
        <p:txBody>
          <a:bodyPr vert="horz" wrap="square" lIns="0" tIns="12065" rIns="0" bIns="0" rtlCol="0">
            <a:spAutoFit/>
          </a:bodyPr>
          <a:lstStyle>
            <a:lvl1pPr>
              <a:defRPr sz="1200" b="1" i="0">
                <a:solidFill>
                  <a:srgbClr val="D7DEE9"/>
                </a:solidFill>
                <a:latin typeface="Calibri"/>
                <a:ea typeface="+mj-ea"/>
                <a:cs typeface="Calibri"/>
              </a:defRPr>
            </a:lvl1pPr>
          </a:lstStyle>
          <a:p>
            <a:pPr marL="12700">
              <a:spcBef>
                <a:spcPts val="95"/>
              </a:spcBef>
            </a:pPr>
            <a:r>
              <a:rPr lang="en-US" u="sng" spc="65" dirty="0"/>
              <a:t>SYSTEM KINEMATICS: </a:t>
            </a:r>
            <a:endParaRPr lang="en-US" u="sng" spc="-10" dirty="0"/>
          </a:p>
        </p:txBody>
      </p:sp>
      <p:sp>
        <p:nvSpPr>
          <p:cNvPr id="15" name="object 7">
            <a:extLst>
              <a:ext uri="{FF2B5EF4-FFF2-40B4-BE49-F238E27FC236}">
                <a16:creationId xmlns:a16="http://schemas.microsoft.com/office/drawing/2014/main" id="{17CAD4F7-F27B-3029-A565-FD03C44664C8}"/>
              </a:ext>
            </a:extLst>
          </p:cNvPr>
          <p:cNvSpPr txBox="1"/>
          <p:nvPr/>
        </p:nvSpPr>
        <p:spPr>
          <a:xfrm>
            <a:off x="5282680" y="3070225"/>
            <a:ext cx="343420" cy="104516"/>
          </a:xfrm>
          <a:prstGeom prst="rect">
            <a:avLst/>
          </a:prstGeom>
        </p:spPr>
        <p:txBody>
          <a:bodyPr vert="horz" wrap="square" lIns="0" tIns="12065" rIns="0" bIns="0" rtlCol="0">
            <a:spAutoFit/>
          </a:bodyPr>
          <a:lstStyle/>
          <a:p>
            <a:pPr marL="12700">
              <a:lnSpc>
                <a:spcPct val="100000"/>
              </a:lnSpc>
              <a:spcBef>
                <a:spcPts val="95"/>
              </a:spcBef>
            </a:pPr>
            <a:r>
              <a:rPr lang="en-US" sz="600" spc="-65" dirty="0">
                <a:solidFill>
                  <a:srgbClr val="EBEEF4"/>
                </a:solidFill>
                <a:latin typeface="Arial"/>
                <a:cs typeface="Arial"/>
              </a:rPr>
              <a:t>7</a:t>
            </a:r>
            <a:r>
              <a:rPr sz="600" spc="-15" dirty="0">
                <a:solidFill>
                  <a:srgbClr val="EBEEF4"/>
                </a:solidFill>
                <a:latin typeface="Arial"/>
                <a:cs typeface="Arial"/>
              </a:rPr>
              <a:t> </a:t>
            </a:r>
            <a:r>
              <a:rPr sz="600" spc="400" dirty="0">
                <a:solidFill>
                  <a:srgbClr val="87C0D0"/>
                </a:solidFill>
                <a:latin typeface="Times New Roman"/>
                <a:cs typeface="Times New Roman"/>
              </a:rPr>
              <a:t>ʢ</a:t>
            </a:r>
            <a:r>
              <a:rPr sz="600" dirty="0">
                <a:solidFill>
                  <a:srgbClr val="87C0D0"/>
                </a:solidFill>
                <a:latin typeface="Times New Roman"/>
                <a:cs typeface="Times New Roman"/>
              </a:rPr>
              <a:t> </a:t>
            </a:r>
            <a:r>
              <a:rPr lang="en-US" sz="600" spc="-25" dirty="0">
                <a:solidFill>
                  <a:srgbClr val="EBEEF4"/>
                </a:solidFill>
                <a:latin typeface="Arial"/>
                <a:cs typeface="Arial"/>
              </a:rPr>
              <a:t>34</a:t>
            </a:r>
            <a:endParaRPr sz="600" dirty="0">
              <a:latin typeface="Arial"/>
              <a:cs typeface="Arial"/>
            </a:endParaRPr>
          </a:p>
        </p:txBody>
      </p:sp>
      <p:pic>
        <p:nvPicPr>
          <p:cNvPr id="21" name="Picture 20" descr="A picture containing text, watch&#10;&#10;Description automatically generated">
            <a:extLst>
              <a:ext uri="{FF2B5EF4-FFF2-40B4-BE49-F238E27FC236}">
                <a16:creationId xmlns:a16="http://schemas.microsoft.com/office/drawing/2014/main" id="{80FEDFE4-8E25-271B-313B-79D65F20AB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3700" y="1758964"/>
            <a:ext cx="2583445" cy="1434391"/>
          </a:xfrm>
          <a:prstGeom prst="rect">
            <a:avLst/>
          </a:prstGeom>
        </p:spPr>
      </p:pic>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296" y="51495"/>
            <a:ext cx="4804804" cy="196849"/>
          </a:xfrm>
          <a:prstGeom prst="rect">
            <a:avLst/>
          </a:prstGeom>
        </p:spPr>
        <p:txBody>
          <a:bodyPr vert="horz" wrap="square" lIns="0" tIns="12065" rIns="0" bIns="0" rtlCol="0">
            <a:spAutoFit/>
          </a:bodyPr>
          <a:lstStyle/>
          <a:p>
            <a:pPr marL="12700">
              <a:lnSpc>
                <a:spcPct val="100000"/>
              </a:lnSpc>
              <a:spcBef>
                <a:spcPts val="95"/>
              </a:spcBef>
            </a:pPr>
            <a:r>
              <a:rPr lang="en-US" spc="65" dirty="0"/>
              <a:t>MODELING OF FREE-FLYING MANIPULATOR SYSTEMS</a:t>
            </a:r>
            <a:endParaRPr spc="-10" dirty="0"/>
          </a:p>
        </p:txBody>
      </p:sp>
      <mc:AlternateContent xmlns:mc="http://schemas.openxmlformats.org/markup-compatibility/2006" xmlns:a14="http://schemas.microsoft.com/office/drawing/2010/main">
        <mc:Choice Requires="a14">
          <p:sp>
            <p:nvSpPr>
              <p:cNvPr id="3" name="object 3"/>
              <p:cNvSpPr txBox="1"/>
              <p:nvPr/>
            </p:nvSpPr>
            <p:spPr>
              <a:xfrm>
                <a:off x="177280" y="583507"/>
                <a:ext cx="5304497" cy="2610779"/>
              </a:xfrm>
              <a:prstGeom prst="rect">
                <a:avLst/>
              </a:prstGeom>
            </p:spPr>
            <p:txBody>
              <a:bodyPr vert="horz" wrap="square" lIns="0" tIns="6985" rIns="0" bIns="0" rtlCol="0">
                <a:spAutoFit/>
              </a:bodyPr>
              <a:lstStyle/>
              <a:p>
                <a:pPr marL="12700" marR="5080">
                  <a:lnSpc>
                    <a:spcPct val="102600"/>
                  </a:lnSpc>
                </a:pPr>
                <a:r>
                  <a:rPr lang="en-US" sz="1100" spc="-310" dirty="0">
                    <a:solidFill>
                      <a:schemeClr val="accent5">
                        <a:lumMod val="60000"/>
                        <a:lumOff val="40000"/>
                      </a:schemeClr>
                    </a:solidFill>
                    <a:latin typeface="Arial" panose="020B0604020202020204" pitchFamily="34" charset="0"/>
                    <a:cs typeface="Arial" panose="020B0604020202020204" pitchFamily="34" charset="0"/>
                  </a:rPr>
                  <a:t>⊚</a:t>
                </a:r>
                <a:r>
                  <a:rPr lang="en-US" sz="1100" spc="-55" dirty="0">
                    <a:solidFill>
                      <a:srgbClr val="E4E9EF"/>
                    </a:solidFill>
                    <a:latin typeface="Arial"/>
                    <a:cs typeface="Arial"/>
                  </a:rPr>
                  <a:t>  The position of the end-effector can be found out by using the  equation given below:</a:t>
                </a:r>
              </a:p>
              <a:p>
                <a:pPr marL="12700" marR="5080">
                  <a:lnSpc>
                    <a:spcPct val="102600"/>
                  </a:lnSpc>
                </a:pPr>
                <a:endParaRPr lang="en-US" sz="1100" spc="-55" dirty="0">
                  <a:solidFill>
                    <a:srgbClr val="E4E9EF"/>
                  </a:solidFill>
                  <a:latin typeface="Arial"/>
                  <a:cs typeface="Arial"/>
                </a:endParaRPr>
              </a:p>
              <a:p>
                <a:pPr marL="12700" marR="5080" algn="ctr">
                  <a:lnSpc>
                    <a:spcPct val="102600"/>
                  </a:lnSpc>
                </a:pPr>
                <a:r>
                  <a:rPr lang="nn-NO" sz="1100" b="0" i="0" dirty="0">
                    <a:solidFill>
                      <a:srgbClr val="E4E9EF"/>
                    </a:solidFill>
                    <a:effectLst/>
                    <a:latin typeface="Arial" panose="020B0604020202020204" pitchFamily="34" charset="0"/>
                  </a:rPr>
                  <a:t>v</a:t>
                </a:r>
                <a:r>
                  <a:rPr lang="nn-NO" sz="1100" b="0" i="0" baseline="-25000" dirty="0">
                    <a:solidFill>
                      <a:srgbClr val="E4E9EF"/>
                    </a:solidFill>
                    <a:effectLst/>
                    <a:latin typeface="Arial" panose="020B0604020202020204" pitchFamily="34" charset="0"/>
                  </a:rPr>
                  <a:t>ik,m</a:t>
                </a:r>
                <a:r>
                  <a:rPr lang="nn-NO" sz="1100" b="0" i="0" dirty="0">
                    <a:solidFill>
                      <a:srgbClr val="E4E9EF"/>
                    </a:solidFill>
                    <a:effectLst/>
                    <a:latin typeface="Arial" panose="020B0604020202020204" pitchFamily="34" charset="0"/>
                  </a:rPr>
                  <a:t> = v</a:t>
                </a:r>
                <a:r>
                  <a:rPr lang="nn-NO" sz="1100" b="0" i="0" baseline="-25000" dirty="0">
                    <a:solidFill>
                      <a:srgbClr val="E4E9EF"/>
                    </a:solidFill>
                    <a:effectLst/>
                    <a:latin typeface="Arial" panose="020B0604020202020204" pitchFamily="34" charset="0"/>
                  </a:rPr>
                  <a:t>ik</a:t>
                </a:r>
                <a:r>
                  <a:rPr lang="nn-NO" sz="1100" b="0" i="0" dirty="0">
                    <a:solidFill>
                      <a:srgbClr val="E4E9EF"/>
                    </a:solidFill>
                    <a:effectLst/>
                    <a:latin typeface="Arial" panose="020B0604020202020204" pitchFamily="34" charset="0"/>
                  </a:rPr>
                  <a:t> + δ</a:t>
                </a:r>
                <a:r>
                  <a:rPr lang="nn-NO" sz="1100" b="0" i="0" baseline="-25000" dirty="0">
                    <a:solidFill>
                      <a:srgbClr val="E4E9EF"/>
                    </a:solidFill>
                    <a:effectLst/>
                    <a:latin typeface="Arial" panose="020B0604020202020204" pitchFamily="34" charset="0"/>
                  </a:rPr>
                  <a:t>im</a:t>
                </a:r>
                <a:r>
                  <a:rPr lang="nn-NO" sz="1100" b="0" i="0" dirty="0">
                    <a:solidFill>
                      <a:srgbClr val="E4E9EF"/>
                    </a:solidFill>
                    <a:effectLst/>
                    <a:latin typeface="Arial" panose="020B0604020202020204" pitchFamily="34" charset="0"/>
                  </a:rPr>
                  <a:t> + r</a:t>
                </a:r>
                <a:r>
                  <a:rPr lang="nn-NO" sz="1100" b="0" i="0" baseline="-25000" dirty="0">
                    <a:solidFill>
                      <a:srgbClr val="E4E9EF"/>
                    </a:solidFill>
                    <a:effectLst/>
                    <a:latin typeface="Arial" panose="020B0604020202020204" pitchFamily="34" charset="0"/>
                  </a:rPr>
                  <a:t>k,m</a:t>
                </a:r>
                <a:r>
                  <a:rPr lang="nn-NO" sz="1100" b="0" i="0" dirty="0">
                    <a:solidFill>
                      <a:srgbClr val="E4E9EF"/>
                    </a:solidFill>
                    <a:effectLst/>
                    <a:latin typeface="Arial" panose="020B0604020202020204" pitchFamily="34" charset="0"/>
                  </a:rPr>
                  <a:t>               i,k = 0, ..., N</a:t>
                </a:r>
                <a:endParaRPr lang="en-US" sz="1100" spc="-55" dirty="0">
                  <a:solidFill>
                    <a:srgbClr val="E4E9EF"/>
                  </a:solidFill>
                  <a:latin typeface="Arial"/>
                  <a:cs typeface="Arial"/>
                </a:endParaRPr>
              </a:p>
              <a:p>
                <a:pPr marL="12700" marR="5080">
                  <a:lnSpc>
                    <a:spcPct val="102600"/>
                  </a:lnSpc>
                </a:pPr>
                <a:endParaRPr lang="en-US" sz="1100" spc="-55" dirty="0">
                  <a:solidFill>
                    <a:srgbClr val="E4E9EF"/>
                  </a:solidFill>
                  <a:latin typeface="Arial"/>
                  <a:cs typeface="Arial"/>
                </a:endParaRPr>
              </a:p>
              <a:p>
                <a:pPr marL="12700" marR="5080">
                  <a:lnSpc>
                    <a:spcPct val="102600"/>
                  </a:lnSpc>
                </a:pPr>
                <a:r>
                  <a:rPr lang="en-US" sz="1100" spc="-55" dirty="0">
                    <a:solidFill>
                      <a:srgbClr val="E4E9EF"/>
                    </a:solidFill>
                    <a:latin typeface="Arial"/>
                    <a:cs typeface="Arial"/>
                  </a:rPr>
                  <a:t>where </a:t>
                </a:r>
                <a:r>
                  <a:rPr lang="nn-NO" sz="1100" b="0" i="0" dirty="0">
                    <a:solidFill>
                      <a:srgbClr val="E4E9EF"/>
                    </a:solidFill>
                    <a:effectLst/>
                    <a:latin typeface="Arial" panose="020B0604020202020204" pitchFamily="34" charset="0"/>
                  </a:rPr>
                  <a:t>δ</a:t>
                </a:r>
                <a:r>
                  <a:rPr lang="nn-NO" sz="1100" b="0" i="0" baseline="-25000" dirty="0">
                    <a:solidFill>
                      <a:srgbClr val="E4E9EF"/>
                    </a:solidFill>
                    <a:effectLst/>
                    <a:latin typeface="Arial" panose="020B0604020202020204" pitchFamily="34" charset="0"/>
                  </a:rPr>
                  <a:t>im </a:t>
                </a:r>
                <a:r>
                  <a:rPr lang="nn-NO" sz="1100" b="0" i="0" dirty="0">
                    <a:solidFill>
                      <a:srgbClr val="E4E9EF"/>
                    </a:solidFill>
                    <a:effectLst/>
                    <a:latin typeface="Arial" panose="020B0604020202020204" pitchFamily="34" charset="0"/>
                  </a:rPr>
                  <a:t>is a Kronecker delta and the orientation can be described by using transformation matrices. </a:t>
                </a:r>
              </a:p>
              <a:p>
                <a:pPr marL="12700" marR="5080">
                  <a:lnSpc>
                    <a:spcPct val="102600"/>
                  </a:lnSpc>
                </a:pPr>
                <a:endParaRPr lang="en-US" sz="1100" spc="-55" dirty="0">
                  <a:solidFill>
                    <a:srgbClr val="E4E9EF"/>
                  </a:solidFill>
                  <a:latin typeface="Arial"/>
                  <a:cs typeface="Arial"/>
                </a:endParaRPr>
              </a:p>
              <a:p>
                <a:pPr marL="12700" marR="5080">
                  <a:lnSpc>
                    <a:spcPct val="102600"/>
                  </a:lnSpc>
                </a:pPr>
                <a:r>
                  <a:rPr lang="en-US" sz="1100" spc="-55" dirty="0">
                    <a:solidFill>
                      <a:srgbClr val="E4E9EF"/>
                    </a:solidFill>
                    <a:latin typeface="Arial"/>
                    <a:cs typeface="Arial"/>
                  </a:rPr>
                  <a:t> </a:t>
                </a:r>
                <a:r>
                  <a:rPr lang="en-US" sz="1100" spc="-310" dirty="0">
                    <a:solidFill>
                      <a:schemeClr val="accent5">
                        <a:lumMod val="60000"/>
                        <a:lumOff val="40000"/>
                      </a:schemeClr>
                    </a:solidFill>
                    <a:latin typeface="Arial" panose="020B0604020202020204" pitchFamily="34" charset="0"/>
                    <a:cs typeface="Arial" panose="020B0604020202020204" pitchFamily="34" charset="0"/>
                  </a:rPr>
                  <a:t>⊚</a:t>
                </a:r>
                <a:r>
                  <a:rPr lang="en-US" sz="1100" spc="-55" dirty="0">
                    <a:solidFill>
                      <a:srgbClr val="E4E9EF"/>
                    </a:solidFill>
                    <a:latin typeface="Arial"/>
                    <a:cs typeface="Arial"/>
                  </a:rPr>
                  <a:t>  </a:t>
                </a:r>
                <a:r>
                  <a:rPr lang="en-US" sz="1100" b="0" i="0" dirty="0">
                    <a:solidFill>
                      <a:srgbClr val="E4E9EF"/>
                    </a:solidFill>
                    <a:effectLst/>
                    <a:latin typeface="Arial" panose="020B0604020202020204" pitchFamily="34" charset="0"/>
                  </a:rPr>
                  <a:t>In order to write the expressions for linear velocities of arbitrary system points, derivatives of ρ</a:t>
                </a:r>
                <a:r>
                  <a:rPr lang="en-US" sz="1100" b="0" i="0" baseline="-25000" dirty="0">
                    <a:solidFill>
                      <a:srgbClr val="E4E9EF"/>
                    </a:solidFill>
                    <a:effectLst/>
                    <a:latin typeface="Arial" panose="020B0604020202020204" pitchFamily="34" charset="0"/>
                  </a:rPr>
                  <a:t>k</a:t>
                </a:r>
                <a:r>
                  <a:rPr lang="en-US" sz="1100" b="0" i="0" dirty="0">
                    <a:solidFill>
                      <a:srgbClr val="E4E9EF"/>
                    </a:solidFill>
                    <a:effectLst/>
                    <a:latin typeface="Arial" panose="020B0604020202020204" pitchFamily="34" charset="0"/>
                  </a:rPr>
                  <a:t> must be calculated first. ( ρ</a:t>
                </a:r>
                <a:r>
                  <a:rPr lang="en-US" sz="1100" b="0" i="0" baseline="-25000" dirty="0">
                    <a:solidFill>
                      <a:srgbClr val="E4E9EF"/>
                    </a:solidFill>
                    <a:effectLst/>
                    <a:latin typeface="Arial" panose="020B0604020202020204" pitchFamily="34" charset="0"/>
                  </a:rPr>
                  <a:t>k </a:t>
                </a:r>
                <a:r>
                  <a:rPr lang="en-US" sz="1100" b="0" i="0" dirty="0">
                    <a:solidFill>
                      <a:srgbClr val="E4E9EF"/>
                    </a:solidFill>
                    <a:effectLst/>
                    <a:latin typeface="Arial" panose="020B0604020202020204" pitchFamily="34" charset="0"/>
                  </a:rPr>
                  <a:t>is the distance between system Center of Mass and the individual links Center of Mass)</a:t>
                </a:r>
              </a:p>
              <a:p>
                <a:pPr marL="12700" marR="5080">
                  <a:lnSpc>
                    <a:spcPct val="102600"/>
                  </a:lnSpc>
                </a:pPr>
                <a:endParaRPr lang="en-US" sz="1100" spc="-55" dirty="0">
                  <a:solidFill>
                    <a:srgbClr val="E4E9EF"/>
                  </a:solidFill>
                  <a:latin typeface="Arial"/>
                  <a:cs typeface="Arial"/>
                </a:endParaRPr>
              </a:p>
              <a:p>
                <a:pPr marL="12700" marR="5080" algn="l">
                  <a:lnSpc>
                    <a:spcPct val="102600"/>
                  </a:lnSpc>
                </a:pPr>
                <a:r>
                  <a:rPr lang="en-US" sz="1100" spc="-55" dirty="0">
                    <a:solidFill>
                      <a:srgbClr val="E4E9EF"/>
                    </a:solidFill>
                    <a:latin typeface="Arial"/>
                    <a:cs typeface="Arial"/>
                  </a:rPr>
                  <a:t> </a:t>
                </a:r>
                <a:r>
                  <a:rPr lang="en-US" sz="1100" spc="-310" dirty="0">
                    <a:solidFill>
                      <a:srgbClr val="8FBBBA"/>
                    </a:solidFill>
                    <a:latin typeface="Cambria" panose="02040503050406030204" pitchFamily="18" charset="0"/>
                    <a:ea typeface="Cambria" panose="02040503050406030204" pitchFamily="18" charset="0"/>
                    <a:cs typeface="Cambria"/>
                  </a:rPr>
                  <a:t>⊚</a:t>
                </a:r>
                <a:r>
                  <a:rPr lang="en-US" sz="1100" spc="-55" dirty="0">
                    <a:solidFill>
                      <a:srgbClr val="E4E9EF"/>
                    </a:solidFill>
                    <a:latin typeface="Arial"/>
                    <a:cs typeface="Arial"/>
                  </a:rPr>
                  <a:t>  </a:t>
                </a:r>
                <a:r>
                  <a:rPr lang="en-US" sz="1100" b="0" i="0" dirty="0">
                    <a:solidFill>
                      <a:srgbClr val="E4E9EF"/>
                    </a:solidFill>
                    <a:effectLst/>
                    <a:latin typeface="Arial" panose="020B0604020202020204" pitchFamily="34" charset="0"/>
                  </a:rPr>
                  <a:t>The velocity of the end effector, ̇r</a:t>
                </a:r>
                <a:r>
                  <a:rPr lang="en-US" sz="1100" b="0" i="0" baseline="-25000" dirty="0">
                    <a:solidFill>
                      <a:srgbClr val="E4E9EF"/>
                    </a:solidFill>
                    <a:effectLst/>
                    <a:latin typeface="Arial" panose="020B0604020202020204" pitchFamily="34" charset="0"/>
                  </a:rPr>
                  <a:t>E</a:t>
                </a:r>
                <a:r>
                  <a:rPr lang="en-US" sz="1100" b="0" i="0" dirty="0">
                    <a:solidFill>
                      <a:srgbClr val="E4E9EF"/>
                    </a:solidFill>
                    <a:effectLst/>
                    <a:latin typeface="Arial" panose="020B0604020202020204" pitchFamily="34" charset="0"/>
                  </a:rPr>
                  <a:t> can be interpreted similarly as</a:t>
                </a:r>
              </a:p>
              <a:p>
                <a:pPr marL="12700" marR="5080" algn="ctr">
                  <a:lnSpc>
                    <a:spcPct val="102600"/>
                  </a:lnSpc>
                </a:pPr>
                <a:br>
                  <a:rPr lang="en-US" sz="1100" dirty="0">
                    <a:solidFill>
                      <a:srgbClr val="E4E9EF"/>
                    </a:solidFill>
                  </a:rPr>
                </a:br>
                <a14:m>
                  <m:oMath xmlns:m="http://schemas.openxmlformats.org/officeDocument/2006/math">
                    <m:acc>
                      <m:accPr>
                        <m:chr m:val="̇"/>
                        <m:ctrlPr>
                          <a:rPr lang="en-US" sz="1100" b="0" i="1" smtClean="0">
                            <a:solidFill>
                              <a:srgbClr val="E4E9EF"/>
                            </a:solidFill>
                            <a:effectLst/>
                            <a:latin typeface="Cambria Math" panose="02040503050406030204" pitchFamily="18" charset="0"/>
                          </a:rPr>
                        </m:ctrlPr>
                      </m:accPr>
                      <m:e>
                        <m:r>
                          <a:rPr lang="en-US" sz="1100" b="0" i="1" smtClean="0">
                            <a:solidFill>
                              <a:srgbClr val="E4E9EF"/>
                            </a:solidFill>
                            <a:effectLst/>
                            <a:latin typeface="Cambria Math" panose="02040503050406030204" pitchFamily="18" charset="0"/>
                          </a:rPr>
                          <m:t>𝑟</m:t>
                        </m:r>
                      </m:e>
                    </m:acc>
                  </m:oMath>
                </a14:m>
                <a:r>
                  <a:rPr lang="en-US" sz="1100" b="0" i="0" baseline="-25000" dirty="0">
                    <a:solidFill>
                      <a:srgbClr val="E4E9EF"/>
                    </a:solidFill>
                    <a:effectLst/>
                    <a:latin typeface="Arial" panose="020B0604020202020204" pitchFamily="34" charset="0"/>
                  </a:rPr>
                  <a:t>E</a:t>
                </a:r>
                <a:r>
                  <a:rPr lang="en-US" sz="1100" b="0" i="0" dirty="0">
                    <a:solidFill>
                      <a:srgbClr val="E4E9EF"/>
                    </a:solidFill>
                    <a:effectLst/>
                    <a:latin typeface="Arial" panose="020B0604020202020204" pitchFamily="34" charset="0"/>
                  </a:rPr>
                  <a:t> = </a:t>
                </a:r>
                <a14:m>
                  <m:oMath xmlns:m="http://schemas.openxmlformats.org/officeDocument/2006/math">
                    <m:acc>
                      <m:accPr>
                        <m:chr m:val="̇"/>
                        <m:ctrlPr>
                          <a:rPr lang="en-US" sz="1100" b="0" i="1" smtClean="0">
                            <a:solidFill>
                              <a:srgbClr val="E4E9EF"/>
                            </a:solidFill>
                            <a:effectLst/>
                            <a:latin typeface="Cambria Math" panose="02040503050406030204" pitchFamily="18" charset="0"/>
                          </a:rPr>
                        </m:ctrlPr>
                      </m:accPr>
                      <m:e>
                        <m:r>
                          <a:rPr lang="en-US" sz="1100" b="0" i="1" smtClean="0">
                            <a:solidFill>
                              <a:srgbClr val="E4E9EF"/>
                            </a:solidFill>
                            <a:effectLst/>
                            <a:latin typeface="Cambria Math" panose="02040503050406030204" pitchFamily="18" charset="0"/>
                          </a:rPr>
                          <m:t>𝑟</m:t>
                        </m:r>
                      </m:e>
                    </m:acc>
                  </m:oMath>
                </a14:m>
                <a:r>
                  <a:rPr lang="en-US" sz="1100" b="0" i="0" baseline="-25000" dirty="0">
                    <a:solidFill>
                      <a:srgbClr val="E4E9EF"/>
                    </a:solidFill>
                    <a:effectLst/>
                    <a:latin typeface="Arial" panose="020B0604020202020204" pitchFamily="34" charset="0"/>
                  </a:rPr>
                  <a:t>cm</a:t>
                </a:r>
                <a:r>
                  <a:rPr lang="en-US" sz="1100" b="0" i="0" dirty="0">
                    <a:solidFill>
                      <a:srgbClr val="E4E9EF"/>
                    </a:solidFill>
                    <a:effectLst/>
                    <a:latin typeface="Arial" panose="020B0604020202020204" pitchFamily="34" charset="0"/>
                  </a:rPr>
                  <a:t> +</a:t>
                </a:r>
                <a:r>
                  <a:rPr lang="en-US" sz="1100" b="0" i="0" baseline="30000" dirty="0" err="1">
                    <a:solidFill>
                      <a:srgbClr val="E4E9EF"/>
                    </a:solidFill>
                    <a:effectLst/>
                    <a:latin typeface="Arial" panose="020B0604020202020204" pitchFamily="34" charset="0"/>
                  </a:rPr>
                  <a:t>N</a:t>
                </a:r>
                <a:r>
                  <a:rPr lang="en-US" sz="1100" b="0" i="0" dirty="0" err="1">
                    <a:solidFill>
                      <a:srgbClr val="E4E9EF"/>
                    </a:solidFill>
                    <a:effectLst/>
                    <a:latin typeface="Arial" panose="020B0604020202020204" pitchFamily="34" charset="0"/>
                  </a:rPr>
                  <a:t>∑</a:t>
                </a:r>
                <a:r>
                  <a:rPr lang="en-US" sz="1100" b="0" i="0" baseline="-25000" dirty="0" err="1">
                    <a:solidFill>
                      <a:srgbClr val="E4E9EF"/>
                    </a:solidFill>
                    <a:effectLst/>
                    <a:latin typeface="Arial" panose="020B0604020202020204" pitchFamily="34" charset="0"/>
                  </a:rPr>
                  <a:t>i</a:t>
                </a:r>
                <a:r>
                  <a:rPr lang="en-US" sz="1100" b="0" i="0" baseline="-25000" dirty="0">
                    <a:solidFill>
                      <a:srgbClr val="E4E9EF"/>
                    </a:solidFill>
                    <a:effectLst/>
                    <a:latin typeface="Arial" panose="020B0604020202020204" pitchFamily="34" charset="0"/>
                  </a:rPr>
                  <a:t>=0</a:t>
                </a:r>
                <a:r>
                  <a:rPr lang="en-US" sz="1100" b="0" i="0" dirty="0">
                    <a:solidFill>
                      <a:srgbClr val="E4E9EF"/>
                    </a:solidFill>
                    <a:effectLst/>
                    <a:latin typeface="Arial" panose="020B0604020202020204" pitchFamily="34" charset="0"/>
                  </a:rPr>
                  <a:t> </a:t>
                </a:r>
                <a:r>
                  <a:rPr lang="en-US" sz="1100" b="0" i="0" dirty="0" err="1">
                    <a:solidFill>
                      <a:srgbClr val="E4E9EF"/>
                    </a:solidFill>
                    <a:effectLst/>
                    <a:latin typeface="Arial" panose="020B0604020202020204" pitchFamily="34" charset="0"/>
                  </a:rPr>
                  <a:t>ω</a:t>
                </a:r>
                <a:r>
                  <a:rPr lang="en-US" sz="1100" b="0" i="0" baseline="-25000" dirty="0" err="1">
                    <a:solidFill>
                      <a:srgbClr val="E4E9EF"/>
                    </a:solidFill>
                    <a:effectLst/>
                    <a:latin typeface="Arial" panose="020B0604020202020204" pitchFamily="34" charset="0"/>
                  </a:rPr>
                  <a:t>i</a:t>
                </a:r>
                <a:r>
                  <a:rPr lang="en-US" sz="1100" b="0" i="0" dirty="0">
                    <a:solidFill>
                      <a:srgbClr val="E4E9EF"/>
                    </a:solidFill>
                    <a:effectLst/>
                    <a:latin typeface="Arial" panose="020B0604020202020204" pitchFamily="34" charset="0"/>
                  </a:rPr>
                  <a:t> × </a:t>
                </a:r>
                <a:r>
                  <a:rPr lang="en-US" sz="1100" b="0" i="0" dirty="0" err="1">
                    <a:solidFill>
                      <a:srgbClr val="E4E9EF"/>
                    </a:solidFill>
                    <a:effectLst/>
                    <a:latin typeface="Arial" panose="020B0604020202020204" pitchFamily="34" charset="0"/>
                  </a:rPr>
                  <a:t>v</a:t>
                </a:r>
                <a:r>
                  <a:rPr lang="en-US" sz="1100" b="0" i="0" baseline="-25000" dirty="0" err="1">
                    <a:solidFill>
                      <a:srgbClr val="E4E9EF"/>
                    </a:solidFill>
                    <a:effectLst/>
                    <a:latin typeface="Arial" panose="020B0604020202020204" pitchFamily="34" charset="0"/>
                  </a:rPr>
                  <a:t>iN,E</a:t>
                </a:r>
                <a:br>
                  <a:rPr lang="en-US" sz="1100" dirty="0">
                    <a:solidFill>
                      <a:srgbClr val="E4E9EF"/>
                    </a:solidFill>
                  </a:rPr>
                </a:br>
                <a:endParaRPr lang="en-US" sz="1100" spc="-55" dirty="0">
                  <a:solidFill>
                    <a:srgbClr val="E4E9EF"/>
                  </a:solidFill>
                  <a:latin typeface="Arial"/>
                  <a:cs typeface="Arial"/>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77280" y="583507"/>
                <a:ext cx="5304497" cy="2610779"/>
              </a:xfrm>
              <a:prstGeom prst="rect">
                <a:avLst/>
              </a:prstGeom>
              <a:blipFill>
                <a:blip r:embed="rId2"/>
                <a:stretch>
                  <a:fillRect l="-1379" t="-2103" r="-230"/>
                </a:stretch>
              </a:blipFill>
            </p:spPr>
            <p:txBody>
              <a:bodyPr/>
              <a:lstStyle/>
              <a:p>
                <a:r>
                  <a:rPr lang="en-US">
                    <a:noFill/>
                  </a:rPr>
                  <a:t> </a:t>
                </a:r>
              </a:p>
            </p:txBody>
          </p:sp>
        </mc:Fallback>
      </mc:AlternateContent>
      <p:sp>
        <p:nvSpPr>
          <p:cNvPr id="7" name="object 7"/>
          <p:cNvSpPr txBox="1"/>
          <p:nvPr/>
        </p:nvSpPr>
        <p:spPr>
          <a:xfrm>
            <a:off x="5245100" y="3070225"/>
            <a:ext cx="343420" cy="104516"/>
          </a:xfrm>
          <a:prstGeom prst="rect">
            <a:avLst/>
          </a:prstGeom>
        </p:spPr>
        <p:txBody>
          <a:bodyPr vert="horz" wrap="square" lIns="0" tIns="12065" rIns="0" bIns="0" rtlCol="0">
            <a:spAutoFit/>
          </a:bodyPr>
          <a:lstStyle/>
          <a:p>
            <a:pPr marL="12700">
              <a:lnSpc>
                <a:spcPct val="100000"/>
              </a:lnSpc>
              <a:spcBef>
                <a:spcPts val="95"/>
              </a:spcBef>
            </a:pPr>
            <a:r>
              <a:rPr lang="en-US" sz="600" spc="-65" dirty="0">
                <a:solidFill>
                  <a:srgbClr val="EBEEF4"/>
                </a:solidFill>
                <a:latin typeface="Arial"/>
                <a:cs typeface="Arial"/>
              </a:rPr>
              <a:t>8</a:t>
            </a:r>
            <a:r>
              <a:rPr sz="600" spc="-15" dirty="0">
                <a:solidFill>
                  <a:srgbClr val="EBEEF4"/>
                </a:solidFill>
                <a:latin typeface="Arial"/>
                <a:cs typeface="Arial"/>
              </a:rPr>
              <a:t> </a:t>
            </a:r>
            <a:r>
              <a:rPr sz="600" spc="400" dirty="0">
                <a:solidFill>
                  <a:srgbClr val="87C0D0"/>
                </a:solidFill>
                <a:latin typeface="Times New Roman"/>
                <a:cs typeface="Times New Roman"/>
              </a:rPr>
              <a:t>ʢ</a:t>
            </a:r>
            <a:r>
              <a:rPr sz="600" dirty="0">
                <a:solidFill>
                  <a:srgbClr val="87C0D0"/>
                </a:solidFill>
                <a:latin typeface="Times New Roman"/>
                <a:cs typeface="Times New Roman"/>
              </a:rPr>
              <a:t> </a:t>
            </a:r>
            <a:r>
              <a:rPr lang="en-US" sz="600" spc="-25" dirty="0">
                <a:solidFill>
                  <a:srgbClr val="EBEEF4"/>
                </a:solidFill>
                <a:latin typeface="Arial"/>
                <a:cs typeface="Arial"/>
              </a:rPr>
              <a:t>34</a:t>
            </a:r>
            <a:endParaRPr sz="600" dirty="0">
              <a:latin typeface="Arial"/>
              <a:cs typeface="Arial"/>
            </a:endParaRPr>
          </a:p>
        </p:txBody>
      </p:sp>
      <p:sp>
        <p:nvSpPr>
          <p:cNvPr id="10" name="object 2">
            <a:extLst>
              <a:ext uri="{FF2B5EF4-FFF2-40B4-BE49-F238E27FC236}">
                <a16:creationId xmlns:a16="http://schemas.microsoft.com/office/drawing/2014/main" id="{9A02DBF8-1CA4-4AA4-0F57-20598DEDE8FF}"/>
              </a:ext>
            </a:extLst>
          </p:cNvPr>
          <p:cNvSpPr txBox="1">
            <a:spLocks/>
          </p:cNvSpPr>
          <p:nvPr/>
        </p:nvSpPr>
        <p:spPr>
          <a:xfrm>
            <a:off x="63500" y="358776"/>
            <a:ext cx="4804804" cy="196849"/>
          </a:xfrm>
          <a:prstGeom prst="rect">
            <a:avLst/>
          </a:prstGeom>
        </p:spPr>
        <p:txBody>
          <a:bodyPr vert="horz" wrap="square" lIns="0" tIns="12065" rIns="0" bIns="0" rtlCol="0">
            <a:spAutoFit/>
          </a:bodyPr>
          <a:lstStyle>
            <a:lvl1pPr>
              <a:defRPr sz="1200" b="1" i="0">
                <a:solidFill>
                  <a:srgbClr val="D7DEE9"/>
                </a:solidFill>
                <a:latin typeface="Calibri"/>
                <a:ea typeface="+mj-ea"/>
                <a:cs typeface="Calibri"/>
              </a:defRPr>
            </a:lvl1pPr>
          </a:lstStyle>
          <a:p>
            <a:pPr marL="12700">
              <a:spcBef>
                <a:spcPts val="95"/>
              </a:spcBef>
            </a:pPr>
            <a:r>
              <a:rPr lang="en-US" u="sng" spc="65" dirty="0"/>
              <a:t>SYSTEM KINEMATICS: </a:t>
            </a:r>
            <a:endParaRPr lang="en-US" u="sng" spc="-10" dirty="0"/>
          </a:p>
        </p:txBody>
      </p:sp>
    </p:spTree>
    <p:extLst>
      <p:ext uri="{BB962C8B-B14F-4D97-AF65-F5344CB8AC3E}">
        <p14:creationId xmlns:p14="http://schemas.microsoft.com/office/powerpoint/2010/main" val="505949081"/>
      </p:ext>
    </p:extLst>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5b8b1660-19b1-4dad-9d23-590ac06d3b2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1961A3610D1CC4C8C878ADC00F1C34A" ma:contentTypeVersion="7" ma:contentTypeDescription="Create a new document." ma:contentTypeScope="" ma:versionID="ae5ca89d2a4dca1307df296145684f5b">
  <xsd:schema xmlns:xsd="http://www.w3.org/2001/XMLSchema" xmlns:xs="http://www.w3.org/2001/XMLSchema" xmlns:p="http://schemas.microsoft.com/office/2006/metadata/properties" xmlns:ns3="5b8b1660-19b1-4dad-9d23-590ac06d3b29" xmlns:ns4="fe2d68dd-198d-47b9-a7d9-0342ce06c655" targetNamespace="http://schemas.microsoft.com/office/2006/metadata/properties" ma:root="true" ma:fieldsID="7d6fa8150dc4b7f39924fc0e70c8e94b" ns3:_="" ns4:_="">
    <xsd:import namespace="5b8b1660-19b1-4dad-9d23-590ac06d3b29"/>
    <xsd:import namespace="fe2d68dd-198d-47b9-a7d9-0342ce06c655"/>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4:SharedWithUsers" minOccurs="0"/>
                <xsd:element ref="ns4:SharedWithDetails" minOccurs="0"/>
                <xsd:element ref="ns4:SharingHintHash"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8b1660-19b1-4dad-9d23-590ac06d3b2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_activity" ma:index="14"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2d68dd-198d-47b9-a7d9-0342ce06c655"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654173-BD81-4D42-A313-2295C16C3347}">
  <ds:schemaRefs>
    <ds:schemaRef ds:uri="http://purl.org/dc/dcmitype/"/>
    <ds:schemaRef ds:uri="http://schemas.microsoft.com/office/2006/metadata/properties"/>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fe2d68dd-198d-47b9-a7d9-0342ce06c655"/>
    <ds:schemaRef ds:uri="5b8b1660-19b1-4dad-9d23-590ac06d3b29"/>
    <ds:schemaRef ds:uri="http://www.w3.org/XML/1998/namespace"/>
    <ds:schemaRef ds:uri="http://purl.org/dc/elements/1.1/"/>
  </ds:schemaRefs>
</ds:datastoreItem>
</file>

<file path=customXml/itemProps2.xml><?xml version="1.0" encoding="utf-8"?>
<ds:datastoreItem xmlns:ds="http://schemas.openxmlformats.org/officeDocument/2006/customXml" ds:itemID="{FE427C5F-DA17-4972-91DD-9C403FA88AE3}">
  <ds:schemaRefs>
    <ds:schemaRef ds:uri="http://schemas.microsoft.com/sharepoint/v3/contenttype/forms"/>
  </ds:schemaRefs>
</ds:datastoreItem>
</file>

<file path=customXml/itemProps3.xml><?xml version="1.0" encoding="utf-8"?>
<ds:datastoreItem xmlns:ds="http://schemas.openxmlformats.org/officeDocument/2006/customXml" ds:itemID="{2DE21319-DA5E-494E-B882-2C68600ED1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8b1660-19b1-4dad-9d23-590ac06d3b29"/>
    <ds:schemaRef ds:uri="fe2d68dd-198d-47b9-a7d9-0342ce06c6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2629</TotalTime>
  <Words>3967</Words>
  <Application>Microsoft Office PowerPoint</Application>
  <PresentationFormat>Custom</PresentationFormat>
  <Paragraphs>342</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Bookman Old Style</vt:lpstr>
      <vt:lpstr>Calibri</vt:lpstr>
      <vt:lpstr>Cambria</vt:lpstr>
      <vt:lpstr>Cambria Math</vt:lpstr>
      <vt:lpstr>Times New Roman</vt:lpstr>
      <vt:lpstr>Wingdings</vt:lpstr>
      <vt:lpstr>Office Theme</vt:lpstr>
      <vt:lpstr>PowerPoint Presentation</vt:lpstr>
      <vt:lpstr>Table of contents</vt:lpstr>
      <vt:lpstr>ABSTRACT</vt:lpstr>
      <vt:lpstr>INTRODUCTION</vt:lpstr>
      <vt:lpstr>INTRODUCTION</vt:lpstr>
      <vt:lpstr>INTRODUCTION</vt:lpstr>
      <vt:lpstr>CONTROL SCHEMES FOR SPACE MANIPULATORS</vt:lpstr>
      <vt:lpstr>MODELING OF FREE-FLYING MANIPULATOR SYSTEMS</vt:lpstr>
      <vt:lpstr>MODELING OF FREE-FLYING MANIPULATOR SYSTEMS</vt:lpstr>
      <vt:lpstr>MODELING OF FREE-FLYING MANIPULATOR SYSTEMS</vt:lpstr>
      <vt:lpstr>MODELING OF FREE-FLYING MANIPULATOR SYSTEMS</vt:lpstr>
      <vt:lpstr>MODELING OF FREE-FLYING MANIPULATOR SYSTEMS</vt:lpstr>
      <vt:lpstr>MODELING OF FREE-FLYING MANIPULATOR SYSTEMS</vt:lpstr>
      <vt:lpstr>MODELING OF FREE-FLYING MANIPULATOR SYSTEMS</vt:lpstr>
      <vt:lpstr>MODELING OF FREE-FLYING MANIPULATOR SYSTEMS</vt:lpstr>
      <vt:lpstr>CONTROL MODES FOR SPACE MANIPULATOR SYSTEMS</vt:lpstr>
      <vt:lpstr>CONTROL MODES FOR SPACE MANIPULATOR SYSTEMS</vt:lpstr>
      <vt:lpstr>CONTROL MODES FOR SPACE MANIPULATOR SYSTEMS</vt:lpstr>
      <vt:lpstr>PowerPoint Presentation</vt:lpstr>
      <vt:lpstr>COORDINATED CONTROL FOR SPACE MANIPULATOR SYSTEMS</vt:lpstr>
      <vt:lpstr>COORDINATED CONTROL FOR SPACE MANIPULATOR SYSTEMS</vt:lpstr>
      <vt:lpstr>COORDINATED CONTROL FOR SPACE MANIPULATOR SYSTEMS</vt:lpstr>
      <vt:lpstr>COORDINATED CONTROL FOR SPACE MANIPULATOR SYSTEMS</vt:lpstr>
      <vt:lpstr>COORDINATED CONTROL FOR SPACE MANIPULATOR SYSTEMS</vt:lpstr>
      <vt:lpstr>COORDINATED CONTROL FOR SPACE MANIPULATOR SYSTEMS</vt:lpstr>
      <vt:lpstr>SIMULATION EXAMPLE</vt:lpstr>
      <vt:lpstr>SIMULATION EXAMPLE</vt:lpstr>
      <vt:lpstr>SIMULATION EXAMPLE</vt:lpstr>
      <vt:lpstr>SIMULATION EXAMPLE</vt:lpstr>
      <vt:lpstr>SIMULATION EXAMPLE</vt:lpstr>
      <vt:lpstr>FUTURE DIRECTION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Technical Report on Coordinated Manipulator/Spacecraft motion control for Space Robotic Systems - Project - 01</dc:title>
  <dc:creator>Sandip Sharan Senthil Kumar &amp; Kiran Ajith</dc:creator>
  <cp:lastModifiedBy>Sandip Sharan Senthil Kumar</cp:lastModifiedBy>
  <cp:revision>5</cp:revision>
  <dcterms:created xsi:type="dcterms:W3CDTF">2022-11-22T06:37:59Z</dcterms:created>
  <dcterms:modified xsi:type="dcterms:W3CDTF">2022-11-24T02:46:29Z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2022-11-22T00:00:00Z</vt:filetime>
  </property>
  <property fmtid="{D5CDD505-2E9C-101B-9397-08002B2CF9AE}" pid="3" name="Creator">
    <vt:lpwstr>LaTeX with Beamer class</vt:lpwstr>
  </property>
  <property fmtid="{D5CDD505-2E9C-101B-9397-08002B2CF9AE}" pid="4" name="Producer">
    <vt:lpwstr>xdvipdfmx (20210318)</vt:lpwstr>
  </property>
  <property fmtid="{D5CDD505-2E9C-101B-9397-08002B2CF9AE}" pid="5" name="LastSaved">
    <vt:filetime>2022-11-22T00:00:00Z</vt:filetime>
  </property>
  <property fmtid="{D5CDD505-2E9C-101B-9397-08002B2CF9AE}" pid="6" name="ContentTypeId">
    <vt:lpwstr>0x01010021961A3610D1CC4C8C878ADC00F1C34A</vt:lpwstr>
  </property>
</Properties>
</file>