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2" r:id="rId9"/>
    <p:sldId id="266" r:id="rId10"/>
    <p:sldId id="268" r:id="rId11"/>
    <p:sldId id="269" r:id="rId12"/>
    <p:sldId id="263" r:id="rId13"/>
    <p:sldId id="265" r:id="rId14"/>
    <p:sldId id="270" r:id="rId15"/>
    <p:sldId id="275" r:id="rId16"/>
    <p:sldId id="271" r:id="rId17"/>
    <p:sldId id="273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D742E2-607C-4BA5-AAFF-1DA9F0AE2D41}" v="33" dt="2020-10-17T03:24:51.1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0" autoAdjust="0"/>
    <p:restoredTop sz="94660"/>
  </p:normalViewPr>
  <p:slideViewPr>
    <p:cSldViewPr snapToGrid="0">
      <p:cViewPr>
        <p:scale>
          <a:sx n="66" d="100"/>
          <a:sy n="66" d="100"/>
        </p:scale>
        <p:origin x="1344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yal, Sandipto" userId="ce8b666d-e07a-48aa-9977-3164567db1db" providerId="ADAL" clId="{C0D742E2-607C-4BA5-AAFF-1DA9F0AE2D41}"/>
    <pc:docChg chg="undo custSel addSld modSld">
      <pc:chgData name="Sanyal, Sandipto" userId="ce8b666d-e07a-48aa-9977-3164567db1db" providerId="ADAL" clId="{C0D742E2-607C-4BA5-AAFF-1DA9F0AE2D41}" dt="2020-10-17T03:24:53.816" v="1102" actId="13822"/>
      <pc:docMkLst>
        <pc:docMk/>
      </pc:docMkLst>
      <pc:sldChg chg="modSp">
        <pc:chgData name="Sanyal, Sandipto" userId="ce8b666d-e07a-48aa-9977-3164567db1db" providerId="ADAL" clId="{C0D742E2-607C-4BA5-AAFF-1DA9F0AE2D41}" dt="2020-10-12T14:22:24.896" v="3" actId="20577"/>
        <pc:sldMkLst>
          <pc:docMk/>
          <pc:sldMk cId="3220804687" sldId="260"/>
        </pc:sldMkLst>
        <pc:spChg chg="mod">
          <ac:chgData name="Sanyal, Sandipto" userId="ce8b666d-e07a-48aa-9977-3164567db1db" providerId="ADAL" clId="{C0D742E2-607C-4BA5-AAFF-1DA9F0AE2D41}" dt="2020-10-12T14:22:24.896" v="3" actId="20577"/>
          <ac:spMkLst>
            <pc:docMk/>
            <pc:sldMk cId="3220804687" sldId="260"/>
            <ac:spMk id="5" creationId="{00000000-0000-0000-0000-000000000000}"/>
          </ac:spMkLst>
        </pc:spChg>
        <pc:graphicFrameChg chg="modGraphic">
          <ac:chgData name="Sanyal, Sandipto" userId="ce8b666d-e07a-48aa-9977-3164567db1db" providerId="ADAL" clId="{C0D742E2-607C-4BA5-AAFF-1DA9F0AE2D41}" dt="2020-10-12T14:22:17.544" v="1" actId="14734"/>
          <ac:graphicFrameMkLst>
            <pc:docMk/>
            <pc:sldMk cId="3220804687" sldId="260"/>
            <ac:graphicFrameMk id="8" creationId="{00000000-0000-0000-0000-000000000000}"/>
          </ac:graphicFrameMkLst>
        </pc:graphicFrameChg>
      </pc:sldChg>
      <pc:sldChg chg="addSp delSp modSp">
        <pc:chgData name="Sanyal, Sandipto" userId="ce8b666d-e07a-48aa-9977-3164567db1db" providerId="ADAL" clId="{C0D742E2-607C-4BA5-AAFF-1DA9F0AE2D41}" dt="2020-10-17T02:48:58.253" v="256" actId="20577"/>
        <pc:sldMkLst>
          <pc:docMk/>
          <pc:sldMk cId="3542802514" sldId="270"/>
        </pc:sldMkLst>
        <pc:spChg chg="add del mod">
          <ac:chgData name="Sanyal, Sandipto" userId="ce8b666d-e07a-48aa-9977-3164567db1db" providerId="ADAL" clId="{C0D742E2-607C-4BA5-AAFF-1DA9F0AE2D41}" dt="2020-10-17T02:47:05.754" v="83"/>
          <ac:spMkLst>
            <pc:docMk/>
            <pc:sldMk cId="3542802514" sldId="270"/>
            <ac:spMk id="2" creationId="{BC45C338-D674-4E37-A784-42783D37D7F5}"/>
          </ac:spMkLst>
        </pc:spChg>
        <pc:spChg chg="add mod">
          <ac:chgData name="Sanyal, Sandipto" userId="ce8b666d-e07a-48aa-9977-3164567db1db" providerId="ADAL" clId="{C0D742E2-607C-4BA5-AAFF-1DA9F0AE2D41}" dt="2020-10-17T02:48:58.253" v="256" actId="20577"/>
          <ac:spMkLst>
            <pc:docMk/>
            <pc:sldMk cId="3542802514" sldId="270"/>
            <ac:spMk id="3" creationId="{951C606B-EA2D-486F-96D5-FEDE2EA9AC8D}"/>
          </ac:spMkLst>
        </pc:spChg>
        <pc:spChg chg="add del">
          <ac:chgData name="Sanyal, Sandipto" userId="ce8b666d-e07a-48aa-9977-3164567db1db" providerId="ADAL" clId="{C0D742E2-607C-4BA5-AAFF-1DA9F0AE2D41}" dt="2020-10-17T02:47:05.754" v="83"/>
          <ac:spMkLst>
            <pc:docMk/>
            <pc:sldMk cId="3542802514" sldId="270"/>
            <ac:spMk id="4" creationId="{00000000-0000-0000-0000-000000000000}"/>
          </ac:spMkLst>
        </pc:spChg>
        <pc:picChg chg="add mod">
          <ac:chgData name="Sanyal, Sandipto" userId="ce8b666d-e07a-48aa-9977-3164567db1db" providerId="ADAL" clId="{C0D742E2-607C-4BA5-AAFF-1DA9F0AE2D41}" dt="2020-10-17T02:45:56.758" v="12" actId="1076"/>
          <ac:picMkLst>
            <pc:docMk/>
            <pc:sldMk cId="3542802514" sldId="270"/>
            <ac:picMk id="5" creationId="{0F4D4EF3-15FE-41D2-A97B-8F4318885256}"/>
          </ac:picMkLst>
        </pc:picChg>
      </pc:sldChg>
      <pc:sldChg chg="addSp delSp modSp">
        <pc:chgData name="Sanyal, Sandipto" userId="ce8b666d-e07a-48aa-9977-3164567db1db" providerId="ADAL" clId="{C0D742E2-607C-4BA5-AAFF-1DA9F0AE2D41}" dt="2020-10-17T03:18:06.097" v="1031" actId="20577"/>
        <pc:sldMkLst>
          <pc:docMk/>
          <pc:sldMk cId="689504210" sldId="272"/>
        </pc:sldMkLst>
        <pc:spChg chg="mod">
          <ac:chgData name="Sanyal, Sandipto" userId="ce8b666d-e07a-48aa-9977-3164567db1db" providerId="ADAL" clId="{C0D742E2-607C-4BA5-AAFF-1DA9F0AE2D41}" dt="2020-10-17T03:12:26.722" v="808" actId="20577"/>
          <ac:spMkLst>
            <pc:docMk/>
            <pc:sldMk cId="689504210" sldId="272"/>
            <ac:spMk id="3" creationId="{00000000-0000-0000-0000-000000000000}"/>
          </ac:spMkLst>
        </pc:spChg>
        <pc:spChg chg="add del mod">
          <ac:chgData name="Sanyal, Sandipto" userId="ce8b666d-e07a-48aa-9977-3164567db1db" providerId="ADAL" clId="{C0D742E2-607C-4BA5-AAFF-1DA9F0AE2D41}" dt="2020-10-17T03:09:24.918" v="577" actId="767"/>
          <ac:spMkLst>
            <pc:docMk/>
            <pc:sldMk cId="689504210" sldId="272"/>
            <ac:spMk id="4" creationId="{8C63F481-7691-48AC-960A-201ABE6B10B0}"/>
          </ac:spMkLst>
        </pc:spChg>
        <pc:spChg chg="add mod">
          <ac:chgData name="Sanyal, Sandipto" userId="ce8b666d-e07a-48aa-9977-3164567db1db" providerId="ADAL" clId="{C0D742E2-607C-4BA5-AAFF-1DA9F0AE2D41}" dt="2020-10-17T03:11:14.361" v="798" actId="14100"/>
          <ac:spMkLst>
            <pc:docMk/>
            <pc:sldMk cId="689504210" sldId="272"/>
            <ac:spMk id="5" creationId="{566EAC09-D8D2-47DD-9F44-7E16A22D978B}"/>
          </ac:spMkLst>
        </pc:spChg>
        <pc:spChg chg="add mod">
          <ac:chgData name="Sanyal, Sandipto" userId="ce8b666d-e07a-48aa-9977-3164567db1db" providerId="ADAL" clId="{C0D742E2-607C-4BA5-AAFF-1DA9F0AE2D41}" dt="2020-10-17T03:18:06.097" v="1031" actId="20577"/>
          <ac:spMkLst>
            <pc:docMk/>
            <pc:sldMk cId="689504210" sldId="272"/>
            <ac:spMk id="10" creationId="{4F0897BB-24CF-4FFD-BBE5-4F5D16D48E22}"/>
          </ac:spMkLst>
        </pc:spChg>
        <pc:cxnChg chg="add mod">
          <ac:chgData name="Sanyal, Sandipto" userId="ce8b666d-e07a-48aa-9977-3164567db1db" providerId="ADAL" clId="{C0D742E2-607C-4BA5-AAFF-1DA9F0AE2D41}" dt="2020-10-17T03:11:16.135" v="799" actId="14100"/>
          <ac:cxnSpMkLst>
            <pc:docMk/>
            <pc:sldMk cId="689504210" sldId="272"/>
            <ac:cxnSpMk id="7" creationId="{C9A3959C-7EDA-4B71-9656-E1E837E9DA80}"/>
          </ac:cxnSpMkLst>
        </pc:cxnChg>
        <pc:cxnChg chg="add mod">
          <ac:chgData name="Sanyal, Sandipto" userId="ce8b666d-e07a-48aa-9977-3164567db1db" providerId="ADAL" clId="{C0D742E2-607C-4BA5-AAFF-1DA9F0AE2D41}" dt="2020-10-17T03:17:18.196" v="906" actId="13822"/>
          <ac:cxnSpMkLst>
            <pc:docMk/>
            <pc:sldMk cId="689504210" sldId="272"/>
            <ac:cxnSpMk id="12" creationId="{CCC0DD9A-0E33-4838-8FCE-ED6D5AB489D0}"/>
          </ac:cxnSpMkLst>
        </pc:cxnChg>
      </pc:sldChg>
      <pc:sldChg chg="addSp modSp">
        <pc:chgData name="Sanyal, Sandipto" userId="ce8b666d-e07a-48aa-9977-3164567db1db" providerId="ADAL" clId="{C0D742E2-607C-4BA5-AAFF-1DA9F0AE2D41}" dt="2020-10-17T03:24:53.816" v="1102" actId="13822"/>
        <pc:sldMkLst>
          <pc:docMk/>
          <pc:sldMk cId="3407596738" sldId="273"/>
        </pc:sldMkLst>
        <pc:spChg chg="add mod">
          <ac:chgData name="Sanyal, Sandipto" userId="ce8b666d-e07a-48aa-9977-3164567db1db" providerId="ADAL" clId="{C0D742E2-607C-4BA5-AAFF-1DA9F0AE2D41}" dt="2020-10-17T03:03:38.363" v="351" actId="20577"/>
          <ac:spMkLst>
            <pc:docMk/>
            <pc:sldMk cId="3407596738" sldId="273"/>
            <ac:spMk id="4" creationId="{BAF31D87-85DD-4808-BD12-1ADA69E73919}"/>
          </ac:spMkLst>
        </pc:spChg>
        <pc:spChg chg="add mod">
          <ac:chgData name="Sanyal, Sandipto" userId="ce8b666d-e07a-48aa-9977-3164567db1db" providerId="ADAL" clId="{C0D742E2-607C-4BA5-AAFF-1DA9F0AE2D41}" dt="2020-10-17T03:08:01.991" v="575" actId="20577"/>
          <ac:spMkLst>
            <pc:docMk/>
            <pc:sldMk cId="3407596738" sldId="273"/>
            <ac:spMk id="5" creationId="{2808A547-9BB3-4AB9-9C83-4959E2337D8C}"/>
          </ac:spMkLst>
        </pc:spChg>
        <pc:spChg chg="add mod">
          <ac:chgData name="Sanyal, Sandipto" userId="ce8b666d-e07a-48aa-9977-3164567db1db" providerId="ADAL" clId="{C0D742E2-607C-4BA5-AAFF-1DA9F0AE2D41}" dt="2020-10-17T03:24:38.554" v="1100" actId="20577"/>
          <ac:spMkLst>
            <pc:docMk/>
            <pc:sldMk cId="3407596738" sldId="273"/>
            <ac:spMk id="8" creationId="{0B560B38-B43D-4B3F-BE08-BB9A1630E13E}"/>
          </ac:spMkLst>
        </pc:spChg>
        <pc:cxnChg chg="add mod">
          <ac:chgData name="Sanyal, Sandipto" userId="ce8b666d-e07a-48aa-9977-3164567db1db" providerId="ADAL" clId="{C0D742E2-607C-4BA5-AAFF-1DA9F0AE2D41}" dt="2020-10-17T03:07:51.825" v="559" actId="20577"/>
          <ac:cxnSpMkLst>
            <pc:docMk/>
            <pc:sldMk cId="3407596738" sldId="273"/>
            <ac:cxnSpMk id="7" creationId="{4EF35436-4C2B-4B9C-ADD8-A5351044CA0D}"/>
          </ac:cxnSpMkLst>
        </pc:cxnChg>
        <pc:cxnChg chg="add mod">
          <ac:chgData name="Sanyal, Sandipto" userId="ce8b666d-e07a-48aa-9977-3164567db1db" providerId="ADAL" clId="{C0D742E2-607C-4BA5-AAFF-1DA9F0AE2D41}" dt="2020-10-17T03:24:53.816" v="1102" actId="13822"/>
          <ac:cxnSpMkLst>
            <pc:docMk/>
            <pc:sldMk cId="3407596738" sldId="273"/>
            <ac:cxnSpMk id="10" creationId="{AC6D5BEE-FA6A-4C3F-8454-798309365015}"/>
          </ac:cxnSpMkLst>
        </pc:cxnChg>
      </pc:sldChg>
      <pc:sldChg chg="addSp delSp modSp add">
        <pc:chgData name="Sanyal, Sandipto" userId="ce8b666d-e07a-48aa-9977-3164567db1db" providerId="ADAL" clId="{C0D742E2-607C-4BA5-AAFF-1DA9F0AE2D41}" dt="2020-10-17T02:47:33.654" v="91" actId="1076"/>
        <pc:sldMkLst>
          <pc:docMk/>
          <pc:sldMk cId="3771879573" sldId="275"/>
        </pc:sldMkLst>
        <pc:spChg chg="del">
          <ac:chgData name="Sanyal, Sandipto" userId="ce8b666d-e07a-48aa-9977-3164567db1db" providerId="ADAL" clId="{C0D742E2-607C-4BA5-AAFF-1DA9F0AE2D41}" dt="2020-10-17T02:45:10.377" v="7" actId="478"/>
          <ac:spMkLst>
            <pc:docMk/>
            <pc:sldMk cId="3771879573" sldId="275"/>
            <ac:spMk id="2" creationId="{7504EE30-5FFB-4B38-9FB2-3EC17600D071}"/>
          </ac:spMkLst>
        </pc:spChg>
        <pc:spChg chg="add del mod">
          <ac:chgData name="Sanyal, Sandipto" userId="ce8b666d-e07a-48aa-9977-3164567db1db" providerId="ADAL" clId="{C0D742E2-607C-4BA5-AAFF-1DA9F0AE2D41}" dt="2020-10-17T02:47:29.030" v="90"/>
          <ac:spMkLst>
            <pc:docMk/>
            <pc:sldMk cId="3771879573" sldId="275"/>
            <ac:spMk id="4" creationId="{61858C93-1CC0-4CB1-9A7F-B1B141060093}"/>
          </ac:spMkLst>
        </pc:spChg>
        <pc:spChg chg="add mod">
          <ac:chgData name="Sanyal, Sandipto" userId="ce8b666d-e07a-48aa-9977-3164567db1db" providerId="ADAL" clId="{C0D742E2-607C-4BA5-AAFF-1DA9F0AE2D41}" dt="2020-10-17T02:47:33.654" v="91" actId="1076"/>
          <ac:spMkLst>
            <pc:docMk/>
            <pc:sldMk cId="3771879573" sldId="275"/>
            <ac:spMk id="5" creationId="{3057D948-A810-4CA3-8DCE-FD1D3B09976F}"/>
          </ac:spMkLst>
        </pc:spChg>
        <pc:picChg chg="add mod">
          <ac:chgData name="Sanyal, Sandipto" userId="ce8b666d-e07a-48aa-9977-3164567db1db" providerId="ADAL" clId="{C0D742E2-607C-4BA5-AAFF-1DA9F0AE2D41}" dt="2020-10-17T02:45:41.349" v="11" actId="1076"/>
          <ac:picMkLst>
            <pc:docMk/>
            <pc:sldMk cId="3771879573" sldId="275"/>
            <ac:picMk id="3" creationId="{DB545214-E260-4141-9107-BD947DDDC172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F</a:t>
            </a:r>
            <a:r>
              <a:rPr lang="en-IN" baseline="0"/>
              <a:t> Dist (14,14)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xVal>
            <c:numRef>
              <c:f>Sheet2!$A$5:$A$34</c:f>
              <c:numCache>
                <c:formatCode>General</c:formatCode>
                <c:ptCount val="30"/>
                <c:pt idx="0">
                  <c:v>0</c:v>
                </c:pt>
                <c:pt idx="1">
                  <c:v>0.10000000000000003</c:v>
                </c:pt>
                <c:pt idx="2">
                  <c:v>0.20000000000000004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</c:numCache>
            </c:numRef>
          </c:xVal>
          <c:yVal>
            <c:numRef>
              <c:f>Sheet2!$B$5:$B$34</c:f>
              <c:numCache>
                <c:formatCode>General</c:formatCode>
                <c:ptCount val="30"/>
                <c:pt idx="0">
                  <c:v>0</c:v>
                </c:pt>
                <c:pt idx="1">
                  <c:v>3.1631350267246378E-3</c:v>
                </c:pt>
                <c:pt idx="2">
                  <c:v>5.9876699434346432E-2</c:v>
                </c:pt>
                <c:pt idx="3">
                  <c:v>0.2224005820679186</c:v>
                </c:pt>
                <c:pt idx="4">
                  <c:v>0.44277467402949755</c:v>
                </c:pt>
                <c:pt idx="5">
                  <c:v>0.64292116465734983</c:v>
                </c:pt>
                <c:pt idx="6">
                  <c:v>0.77775546003522156</c:v>
                </c:pt>
                <c:pt idx="7">
                  <c:v>0.83930278521646406</c:v>
                </c:pt>
                <c:pt idx="8">
                  <c:v>0.84011777603167337</c:v>
                </c:pt>
                <c:pt idx="9">
                  <c:v>0.79895067282761756</c:v>
                </c:pt>
                <c:pt idx="10">
                  <c:v>0.73315429687499944</c:v>
                </c:pt>
                <c:pt idx="11">
                  <c:v>0.65599617668303578</c:v>
                </c:pt>
                <c:pt idx="12">
                  <c:v>0.57648135862056471</c:v>
                </c:pt>
                <c:pt idx="13">
                  <c:v>0.50013325544218667</c:v>
                </c:pt>
                <c:pt idx="14">
                  <c:v>0.42995811839303177</c:v>
                </c:pt>
                <c:pt idx="15">
                  <c:v>0.36728463163391978</c:v>
                </c:pt>
                <c:pt idx="16">
                  <c:v>0.31239807412558063</c:v>
                </c:pt>
                <c:pt idx="17">
                  <c:v>0.26498186569747562</c:v>
                </c:pt>
                <c:pt idx="18">
                  <c:v>0.22440778307047837</c:v>
                </c:pt>
                <c:pt idx="19">
                  <c:v>0.18991748858372634</c:v>
                </c:pt>
                <c:pt idx="20">
                  <c:v>0.16073029116433715</c:v>
                </c:pt>
                <c:pt idx="21">
                  <c:v>0.13610289976779968</c:v>
                </c:pt>
                <c:pt idx="22">
                  <c:v>0.11535906091052883</c:v>
                </c:pt>
                <c:pt idx="23">
                  <c:v>9.7901012050928785E-2</c:v>
                </c:pt>
                <c:pt idx="24">
                  <c:v>8.321046236487202E-2</c:v>
                </c:pt>
                <c:pt idx="25">
                  <c:v>7.0843947844719327E-2</c:v>
                </c:pt>
                <c:pt idx="26">
                  <c:v>6.0425520575190343E-2</c:v>
                </c:pt>
                <c:pt idx="27">
                  <c:v>5.1638518214873974E-2</c:v>
                </c:pt>
                <c:pt idx="28">
                  <c:v>4.4217395584597433E-2</c:v>
                </c:pt>
                <c:pt idx="29">
                  <c:v>3.7940129817040619E-2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227-4C47-A889-F365BBB456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1191296"/>
        <c:axId val="341177696"/>
      </c:scatterChart>
      <c:valAx>
        <c:axId val="341191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177696"/>
        <c:crosses val="autoZero"/>
        <c:crossBetween val="midCat"/>
      </c:valAx>
      <c:valAx>
        <c:axId val="3411776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411912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pattFill prst="pct70">
              <a:fgClr>
                <a:srgbClr val="0070C0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Sheet1!$A$1:$A$2</c:f>
              <c:strCache>
                <c:ptCount val="2"/>
                <c:pt idx="0">
                  <c:v>ICL</c:v>
                </c:pt>
                <c:pt idx="1">
                  <c:v>NSIS</c:v>
                </c:pt>
              </c:strCache>
            </c:strRef>
          </c:cat>
          <c:val>
            <c:numRef>
              <c:f>Sheet1!$B$1:$B$2</c:f>
              <c:numCache>
                <c:formatCode>General</c:formatCode>
                <c:ptCount val="2"/>
                <c:pt idx="0">
                  <c:v>0.72</c:v>
                </c:pt>
                <c:pt idx="1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8C-49C2-9286-9C5CFBC666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5348656"/>
        <c:axId val="395349200"/>
      </c:barChart>
      <c:catAx>
        <c:axId val="395348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349200"/>
        <c:crosses val="autoZero"/>
        <c:auto val="1"/>
        <c:lblAlgn val="ctr"/>
        <c:lblOffset val="100"/>
        <c:noMultiLvlLbl val="0"/>
      </c:catAx>
      <c:valAx>
        <c:axId val="395349200"/>
        <c:scaling>
          <c:orientation val="minMax"/>
          <c:min val="0.6300000000000001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348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Comparisons Between Two Populations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5839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F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7168" y="1930400"/>
                <a:ext cx="3669583" cy="388077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38.5714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26.2571</m:t>
                        </m:r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=1.4690</m:t>
                    </m:r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26.2571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38.5714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0.6807</m:t>
                    </m:r>
                  </m:oMath>
                </a14:m>
                <a:endParaRPr lang="en-IN" sz="2400" b="0" dirty="0"/>
              </a:p>
              <a:p>
                <a:r>
                  <a:rPr lang="en-IN" sz="2400" dirty="0" err="1"/>
                  <a:t>Df</a:t>
                </a:r>
                <a:r>
                  <a:rPr lang="en-IN" sz="2400" dirty="0"/>
                  <a:t> = (14,14)</a:t>
                </a:r>
              </a:p>
              <a:p>
                <a:r>
                  <a:rPr lang="en-IN" sz="2400" dirty="0"/>
                  <a:t>P-value = 0.4810</a:t>
                </a:r>
              </a:p>
              <a:p>
                <a:r>
                  <a:rPr lang="en-IN" sz="2400" dirty="0"/>
                  <a:t>Conclusion?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7168" y="1930400"/>
                <a:ext cx="3669583" cy="3880773"/>
              </a:xfrm>
              <a:blipFill rotWithShape="0">
                <a:blip r:embed="rId2"/>
                <a:stretch>
                  <a:fillRect l="-13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3918120"/>
              </p:ext>
            </p:extLst>
          </p:nvPr>
        </p:nvGraphicFramePr>
        <p:xfrm>
          <a:off x="3943130" y="609600"/>
          <a:ext cx="7423565" cy="5431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2" name="Straight Connector 11"/>
          <p:cNvCxnSpPr/>
          <p:nvPr/>
        </p:nvCxnSpPr>
        <p:spPr>
          <a:xfrm flipV="1">
            <a:off x="5468037" y="792479"/>
            <a:ext cx="51975" cy="5117168"/>
          </a:xfrm>
          <a:prstGeom prst="lin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75668" y="5909647"/>
            <a:ext cx="98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0.6807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6903070" y="2159043"/>
            <a:ext cx="8597" cy="3750604"/>
          </a:xfrm>
          <a:prstGeom prst="lin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46954" y="5909647"/>
            <a:ext cx="98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1.4690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276578" y="3305908"/>
            <a:ext cx="699090" cy="13504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77175" y="2936576"/>
            <a:ext cx="99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0.2405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852512" y="3675240"/>
            <a:ext cx="714713" cy="13504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32339" y="3305908"/>
            <a:ext cx="99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0.2405</a:t>
            </a:r>
          </a:p>
        </p:txBody>
      </p:sp>
    </p:spTree>
    <p:extLst>
      <p:ext uri="{BB962C8B-B14F-4D97-AF65-F5344CB8AC3E}">
        <p14:creationId xmlns:p14="http://schemas.microsoft.com/office/powerpoint/2010/main" val="413600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13" grpId="0"/>
      <p:bldP spid="15" grpId="0"/>
      <p:bldP spid="17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Standard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081048"/>
                <a:ext cx="8596668" cy="36923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IN" sz="2800" dirty="0"/>
              </a:p>
              <a:p>
                <a:r>
                  <a:rPr lang="en-IN" sz="2800" dirty="0"/>
                  <a:t>Since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800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/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IN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  <m:sup/>
                    </m:sSubSup>
                    <m:rad>
                      <m:radPr>
                        <m:degHide m:val="on"/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IN" sz="2800" dirty="0"/>
              </a:p>
              <a:p>
                <a:endParaRPr lang="en-IN" sz="2800" dirty="0"/>
              </a:p>
              <a:p>
                <a:r>
                  <a:rPr lang="en-IN" sz="2800" dirty="0"/>
                  <a:t>We need to get a </a:t>
                </a:r>
                <a:r>
                  <a:rPr lang="en-IN" sz="2800" i="1" dirty="0"/>
                  <a:t>SINGLE</a:t>
                </a:r>
                <a:r>
                  <a:rPr lang="en-IN" sz="2800" dirty="0"/>
                  <a:t> S</a:t>
                </a:r>
                <a:r>
                  <a:rPr lang="en-IN" sz="2800" baseline="30000" dirty="0"/>
                  <a:t>2</a:t>
                </a:r>
                <a:r>
                  <a:rPr lang="en-IN" sz="2800" dirty="0"/>
                  <a:t> representing </a:t>
                </a:r>
                <a:r>
                  <a:rPr lang="el-GR" sz="2800" dirty="0"/>
                  <a:t>σ</a:t>
                </a:r>
                <a:r>
                  <a:rPr lang="en-IN" sz="2800" baseline="30000" dirty="0"/>
                  <a:t>2</a:t>
                </a:r>
                <a:r>
                  <a:rPr lang="en-IN" sz="2800" dirty="0"/>
                  <a:t>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081048"/>
                <a:ext cx="8596668" cy="3692300"/>
              </a:xfrm>
              <a:blipFill rotWithShape="0">
                <a:blip r:embed="rId2"/>
                <a:stretch>
                  <a:fillRect l="-851" b="-37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605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Combine the Two Sample Variances!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0"/>
                <a:ext cx="8596668" cy="4282900"/>
              </a:xfrm>
            </p:spPr>
            <p:txBody>
              <a:bodyPr>
                <a:noAutofit/>
              </a:bodyPr>
              <a:lstStyle/>
              <a:p>
                <a:r>
                  <a:rPr lang="en-IN" sz="3200" dirty="0"/>
                  <a:t>Called Pooled Variance denoted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IN" sz="32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bSup>
                          <m:sSubSup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d>
                          <m:d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bSup>
                          <m:sSubSup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d>
                          <m:d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 −2</m:t>
                            </m:r>
                          </m:e>
                        </m:d>
                      </m:den>
                    </m:f>
                  </m:oMath>
                </a14:m>
                <a:endParaRPr lang="en-IN" sz="3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</m:e>
                      <m:sub>
                        <m:d>
                          <m:dPr>
                            <m:ctrlPr>
                              <a:rPr lang="en-IN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IN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3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I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3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begChr m:val="{"/>
                            <m:endChr m:val="}"/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f>
                              <m:f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rad>
                  </m:oMath>
                </a14:m>
                <a:endParaRPr lang="en-IN" sz="3200" dirty="0"/>
              </a:p>
              <a:p>
                <a:endParaRPr lang="en-IN" sz="32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𝐶𝑎𝑙𝑐</m:t>
                        </m:r>
                      </m:sub>
                    </m:sSub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32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)−0</m:t>
                        </m:r>
                      </m:num>
                      <m:den>
                        <m:sSub>
                          <m:sSubPr>
                            <m:ctrlP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sz="3200" dirty="0"/>
                  <a:t> with </a:t>
                </a:r>
                <a:r>
                  <a:rPr lang="en-IN" sz="3200" dirty="0" err="1"/>
                  <a:t>df</a:t>
                </a:r>
                <a:r>
                  <a:rPr lang="en-IN" sz="3200" dirty="0"/>
                  <a:t> = (n</a:t>
                </a:r>
                <a:r>
                  <a:rPr lang="en-IN" sz="3200" baseline="-25000" dirty="0"/>
                  <a:t>1</a:t>
                </a:r>
                <a:r>
                  <a:rPr lang="en-IN" sz="3200" dirty="0"/>
                  <a:t> + n</a:t>
                </a:r>
                <a:r>
                  <a:rPr lang="en-IN" sz="3200" baseline="-25000" dirty="0"/>
                  <a:t>2</a:t>
                </a:r>
                <a:r>
                  <a:rPr lang="en-IN" sz="3200" dirty="0"/>
                  <a:t> – 2)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0"/>
                <a:ext cx="8596668" cy="4282900"/>
              </a:xfrm>
              <a:blipFill rotWithShape="0">
                <a:blip r:embed="rId2"/>
                <a:stretch>
                  <a:fillRect l="-1064" t="-1852" b="-1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28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Hypothesis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0"/>
                <a:ext cx="10137811" cy="4533462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32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26.2571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+ </m:t>
                        </m:r>
                        <m:d>
                          <m:d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 38.5714</m:t>
                        </m:r>
                      </m:num>
                      <m:den>
                        <m:d>
                          <m:d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15 </m:t>
                            </m:r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den>
                    </m:f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=32.4143</m:t>
                    </m:r>
                  </m:oMath>
                </a14:m>
                <a:endParaRPr lang="en-IN" sz="3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𝑆𝐸</m:t>
                        </m:r>
                      </m:e>
                      <m:sub>
                        <m:d>
                          <m:d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en-IN" sz="32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32.4143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den>
                            </m:f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f>
                              <m:f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den>
                            </m:f>
                          </m:e>
                        </m:d>
                      </m:e>
                    </m:rad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=2.0789</m:t>
                    </m:r>
                  </m:oMath>
                </a14:m>
                <a:endParaRPr lang="en-IN" sz="3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𝐶𝑎𝑙𝑐</m:t>
                        </m:r>
                      </m:sub>
                    </m:sSub>
                    <m:r>
                      <a:rPr lang="en-IN" sz="32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2.4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)−0</m:t>
                        </m:r>
                      </m:num>
                      <m:den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2.0789</m:t>
                        </m:r>
                      </m:den>
                    </m:f>
                    <m:r>
                      <a:rPr lang="en-I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=−0.2886</m:t>
                    </m:r>
                  </m:oMath>
                </a14:m>
                <a:endParaRPr lang="en-IN" sz="3200" dirty="0"/>
              </a:p>
              <a:p>
                <a:r>
                  <a:rPr lang="en-IN" sz="3200" dirty="0"/>
                  <a:t>p-value = 0.7750</a:t>
                </a:r>
              </a:p>
              <a:p>
                <a:r>
                  <a:rPr lang="en-IN" sz="3200" dirty="0"/>
                  <a:t>Conclusion?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0"/>
                <a:ext cx="10137811" cy="4533462"/>
              </a:xfrm>
              <a:blipFill rotWithShape="0">
                <a:blip r:embed="rId2"/>
                <a:stretch>
                  <a:fillRect l="-9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062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0213" y="258097"/>
            <a:ext cx="8596668" cy="871470"/>
          </a:xfrm>
        </p:spPr>
        <p:txBody>
          <a:bodyPr/>
          <a:lstStyle/>
          <a:p>
            <a:r>
              <a:rPr lang="en-IN" dirty="0"/>
              <a:t>One More Scenario</a:t>
            </a:r>
          </a:p>
        </p:txBody>
      </p:sp>
      <p:sp>
        <p:nvSpPr>
          <p:cNvPr id="7" name="Rectangle 6"/>
          <p:cNvSpPr/>
          <p:nvPr/>
        </p:nvSpPr>
        <p:spPr>
          <a:xfrm>
            <a:off x="807076" y="1512053"/>
            <a:ext cx="76998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2800" dirty="0">
                <a:solidFill>
                  <a:srgbClr val="0070C0"/>
                </a:solidFill>
              </a:rPr>
              <a:t>σ</a:t>
            </a:r>
            <a:r>
              <a:rPr lang="en-IN" sz="2800" baseline="-25000" dirty="0">
                <a:solidFill>
                  <a:srgbClr val="0070C0"/>
                </a:solidFill>
              </a:rPr>
              <a:t>1</a:t>
            </a:r>
            <a:r>
              <a:rPr lang="en-IN" sz="2800" dirty="0">
                <a:solidFill>
                  <a:srgbClr val="0070C0"/>
                </a:solidFill>
              </a:rPr>
              <a:t> and </a:t>
            </a:r>
            <a:r>
              <a:rPr lang="el-GR" sz="2800" dirty="0">
                <a:solidFill>
                  <a:srgbClr val="0070C0"/>
                </a:solidFill>
              </a:rPr>
              <a:t>σ</a:t>
            </a:r>
            <a:r>
              <a:rPr lang="en-IN" sz="2800" baseline="-25000" dirty="0">
                <a:solidFill>
                  <a:srgbClr val="0070C0"/>
                </a:solidFill>
              </a:rPr>
              <a:t>2</a:t>
            </a:r>
            <a:r>
              <a:rPr lang="en-IN" sz="2800" dirty="0">
                <a:solidFill>
                  <a:srgbClr val="0070C0"/>
                </a:solidFill>
              </a:rPr>
              <a:t> NOT known</a:t>
            </a:r>
          </a:p>
          <a:p>
            <a:pPr algn="ctr"/>
            <a:r>
              <a:rPr lang="en-IN" sz="2800" dirty="0">
                <a:solidFill>
                  <a:srgbClr val="0070C0"/>
                </a:solidFill>
              </a:rPr>
              <a:t>And </a:t>
            </a:r>
            <a:r>
              <a:rPr lang="el-GR" sz="2800" dirty="0">
                <a:solidFill>
                  <a:srgbClr val="0070C0"/>
                </a:solidFill>
              </a:rPr>
              <a:t>σ</a:t>
            </a:r>
            <a:r>
              <a:rPr lang="en-IN" sz="2800" baseline="-25000" dirty="0">
                <a:solidFill>
                  <a:srgbClr val="0070C0"/>
                </a:solidFill>
              </a:rPr>
              <a:t>1</a:t>
            </a:r>
            <a:r>
              <a:rPr lang="en-IN" sz="2800" dirty="0">
                <a:solidFill>
                  <a:srgbClr val="0070C0"/>
                </a:solidFill>
              </a:rPr>
              <a:t> ≠ </a:t>
            </a:r>
            <a:r>
              <a:rPr lang="el-GR" sz="2800" dirty="0">
                <a:solidFill>
                  <a:srgbClr val="0070C0"/>
                </a:solidFill>
              </a:rPr>
              <a:t>σ</a:t>
            </a:r>
            <a:r>
              <a:rPr lang="en-IN" sz="2800" baseline="-25000" dirty="0">
                <a:solidFill>
                  <a:srgbClr val="0070C0"/>
                </a:solidFill>
              </a:rPr>
              <a:t>2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804" y="2764789"/>
            <a:ext cx="7265486" cy="34967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4D4EF3-15FE-41D2-A97B-8F431888525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51600" y="179069"/>
            <a:ext cx="5943600" cy="25857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1C606B-EA2D-486F-96D5-FEDE2EA9AC8D}"/>
              </a:ext>
            </a:extLst>
          </p:cNvPr>
          <p:cNvSpPr txBox="1"/>
          <p:nvPr/>
        </p:nvSpPr>
        <p:spPr>
          <a:xfrm>
            <a:off x="8260080" y="3962400"/>
            <a:ext cx="3566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 complicated formula. All the software packages does these calculations and provide the data in tabular format. Attached SPSS Screen.</a:t>
            </a:r>
          </a:p>
        </p:txBody>
      </p:sp>
    </p:spTree>
    <p:extLst>
      <p:ext uri="{BB962C8B-B14F-4D97-AF65-F5344CB8AC3E}">
        <p14:creationId xmlns:p14="http://schemas.microsoft.com/office/powerpoint/2010/main" val="354280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545214-E260-4141-9107-BD947DDDC1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0634" y="1354900"/>
            <a:ext cx="10750731" cy="5368834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3057D948-A810-4CA3-8DCE-FD1D3B09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634" y="134266"/>
            <a:ext cx="8596668" cy="87147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SPSS screenshot for performing Independent Samples Test</a:t>
            </a:r>
            <a:br>
              <a:rPr lang="en-US" b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1879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300110"/>
            <a:ext cx="8596668" cy="935865"/>
          </a:xfrm>
        </p:spPr>
        <p:txBody>
          <a:bodyPr/>
          <a:lstStyle/>
          <a:p>
            <a:r>
              <a:rPr lang="en-IN" dirty="0"/>
              <a:t>The Seven Point Advantage?</a:t>
            </a: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553710009"/>
              </p:ext>
            </p:extLst>
          </p:nvPr>
        </p:nvGraphicFramePr>
        <p:xfrm>
          <a:off x="2186317" y="1700210"/>
          <a:ext cx="5578699" cy="3480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1502665" y="5324170"/>
            <a:ext cx="6946005" cy="1015663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72 percent of our customers come back to ICL for repurchase </a:t>
            </a:r>
          </a:p>
          <a:p>
            <a:pPr algn="ctr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whereas only 65 percent of NSIS go back to NSIS for repurchases.  </a:t>
            </a:r>
          </a:p>
          <a:p>
            <a:pPr algn="ctr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 </a:t>
            </a: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full </a:t>
            </a: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SEVEN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percentage points more!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75561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Hypothesis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039815"/>
                <a:ext cx="8596668" cy="4501662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/>
                  <a:t>H0: </a:t>
                </a:r>
                <a:r>
                  <a:rPr lang="el-GR" sz="2400" dirty="0"/>
                  <a:t>π</a:t>
                </a:r>
                <a:r>
                  <a:rPr lang="en-IN" sz="2400" baseline="-25000" dirty="0"/>
                  <a:t>1</a:t>
                </a:r>
                <a:r>
                  <a:rPr lang="en-IN" sz="2400" dirty="0"/>
                  <a:t> = </a:t>
                </a:r>
                <a:r>
                  <a:rPr lang="el-GR" sz="2400" dirty="0"/>
                  <a:t>π</a:t>
                </a:r>
                <a:r>
                  <a:rPr lang="en-IN" sz="2400" baseline="-25000" dirty="0"/>
                  <a:t>2</a:t>
                </a:r>
                <a:r>
                  <a:rPr lang="en-IN" sz="2400" dirty="0"/>
                  <a:t> </a:t>
                </a:r>
                <a:r>
                  <a:rPr lang="en-IN" sz="2400" dirty="0">
                    <a:sym typeface="Wingdings" panose="05000000000000000000" pitchFamily="2" charset="2"/>
                  </a:rPr>
                  <a:t> </a:t>
                </a:r>
                <a:r>
                  <a:rPr lang="el-GR" sz="2400" dirty="0"/>
                  <a:t>π</a:t>
                </a:r>
                <a:r>
                  <a:rPr lang="en-IN" sz="2400" baseline="-25000" dirty="0"/>
                  <a:t>1</a:t>
                </a:r>
                <a:r>
                  <a:rPr lang="en-IN" sz="2400" dirty="0"/>
                  <a:t> - </a:t>
                </a:r>
                <a:r>
                  <a:rPr lang="el-GR" sz="2400" dirty="0"/>
                  <a:t>π</a:t>
                </a:r>
                <a:r>
                  <a:rPr lang="en-IN" sz="2400" baseline="-25000" dirty="0"/>
                  <a:t>2</a:t>
                </a:r>
                <a:r>
                  <a:rPr lang="en-IN" sz="2400" dirty="0"/>
                  <a:t> = 0</a:t>
                </a:r>
              </a:p>
              <a:p>
                <a:r>
                  <a:rPr lang="en-IN" sz="2400" dirty="0"/>
                  <a:t>H1: </a:t>
                </a:r>
                <a:r>
                  <a:rPr lang="el-GR" sz="2400" dirty="0"/>
                  <a:t>π</a:t>
                </a:r>
                <a:r>
                  <a:rPr lang="en-IN" sz="2400" baseline="-25000" dirty="0"/>
                  <a:t>1</a:t>
                </a:r>
                <a:r>
                  <a:rPr lang="en-IN" sz="2400" dirty="0"/>
                  <a:t> ≠</a:t>
                </a:r>
                <a:r>
                  <a:rPr lang="el-GR" sz="2400" dirty="0"/>
                  <a:t>π</a:t>
                </a:r>
                <a:r>
                  <a:rPr lang="en-IN" sz="2400" baseline="-25000" dirty="0"/>
                  <a:t>2</a:t>
                </a:r>
                <a:r>
                  <a:rPr lang="en-IN" sz="2400" dirty="0"/>
                  <a:t> </a:t>
                </a:r>
                <a:r>
                  <a:rPr lang="en-IN" sz="2400" dirty="0">
                    <a:sym typeface="Wingdings" panose="05000000000000000000" pitchFamily="2" charset="2"/>
                  </a:rPr>
                  <a:t> </a:t>
                </a:r>
                <a:r>
                  <a:rPr lang="el-GR" sz="2400" dirty="0"/>
                  <a:t>π</a:t>
                </a:r>
                <a:r>
                  <a:rPr lang="en-IN" sz="2400" baseline="-25000" dirty="0"/>
                  <a:t>1</a:t>
                </a:r>
                <a:r>
                  <a:rPr lang="en-IN" sz="2400" dirty="0"/>
                  <a:t> - </a:t>
                </a:r>
                <a:r>
                  <a:rPr lang="el-GR" sz="2400" dirty="0"/>
                  <a:t>π</a:t>
                </a:r>
                <a:r>
                  <a:rPr lang="en-IN" sz="2400" baseline="-25000" dirty="0"/>
                  <a:t>2</a:t>
                </a:r>
                <a:r>
                  <a:rPr lang="en-IN" sz="2400" dirty="0"/>
                  <a:t> ≠ 0</a:t>
                </a:r>
              </a:p>
              <a:p>
                <a:r>
                  <a:rPr lang="en-IN" sz="2400" dirty="0"/>
                  <a:t>Estimator: (p</a:t>
                </a:r>
                <a:r>
                  <a:rPr lang="en-IN" sz="2400" baseline="-25000" dirty="0"/>
                  <a:t>1</a:t>
                </a:r>
                <a:r>
                  <a:rPr lang="en-IN" sz="2400" dirty="0"/>
                  <a:t> – p</a:t>
                </a:r>
                <a:r>
                  <a:rPr lang="en-IN" sz="2400" baseline="-25000" dirty="0"/>
                  <a:t>2</a:t>
                </a:r>
                <a:r>
                  <a:rPr lang="en-IN" sz="2400" dirty="0"/>
                  <a:t>)</a:t>
                </a:r>
              </a:p>
              <a:p>
                <a:r>
                  <a:rPr lang="en-IN" sz="2400" dirty="0"/>
                  <a:t>Distribution of (p</a:t>
                </a:r>
                <a:r>
                  <a:rPr lang="en-IN" sz="2400" baseline="-25000" dirty="0"/>
                  <a:t>1</a:t>
                </a:r>
                <a:r>
                  <a:rPr lang="en-IN" sz="2400" dirty="0"/>
                  <a:t> – p</a:t>
                </a:r>
                <a:r>
                  <a:rPr lang="en-IN" sz="2400" baseline="-25000" dirty="0"/>
                  <a:t>2</a:t>
                </a:r>
                <a:r>
                  <a:rPr lang="en-IN" sz="2400" dirty="0"/>
                  <a:t>):</a:t>
                </a:r>
              </a:p>
              <a:p>
                <a:r>
                  <a:rPr lang="en-IN" sz="2400" dirty="0"/>
                  <a:t>(p</a:t>
                </a:r>
                <a:r>
                  <a:rPr lang="en-IN" sz="2400" baseline="-25000" dirty="0"/>
                  <a:t>1</a:t>
                </a:r>
                <a:r>
                  <a:rPr lang="en-IN" sz="2400" dirty="0"/>
                  <a:t> – p</a:t>
                </a:r>
                <a:r>
                  <a:rPr lang="en-IN" sz="2400" baseline="-25000" dirty="0"/>
                  <a:t>2</a:t>
                </a:r>
                <a:r>
                  <a:rPr lang="en-IN" sz="2400" dirty="0"/>
                  <a:t>) ~ N{(</a:t>
                </a:r>
                <a:r>
                  <a:rPr lang="el-GR" sz="2400" dirty="0"/>
                  <a:t>π</a:t>
                </a:r>
                <a:r>
                  <a:rPr lang="en-IN" sz="2400" baseline="-25000" dirty="0"/>
                  <a:t>1</a:t>
                </a:r>
                <a:r>
                  <a:rPr lang="en-IN" sz="2400" dirty="0"/>
                  <a:t> - </a:t>
                </a:r>
                <a:r>
                  <a:rPr lang="el-GR" sz="2400" dirty="0"/>
                  <a:t>π</a:t>
                </a:r>
                <a:r>
                  <a:rPr lang="en-IN" sz="2400" baseline="-25000" dirty="0"/>
                  <a:t>2</a:t>
                </a:r>
                <a:r>
                  <a:rPr lang="en-IN" sz="2400" dirty="0"/>
                  <a:t>),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d>
                          <m:d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b>
                    </m:sSub>
                  </m:oMath>
                </a14:m>
                <a:r>
                  <a:rPr lang="en-IN" sz="2400" dirty="0"/>
                  <a:t>}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IN" sz="2400" dirty="0"/>
              </a:p>
              <a:p>
                <a:r>
                  <a:rPr lang="en-IN" sz="2400" dirty="0"/>
                  <a:t>If H</a:t>
                </a:r>
                <a:r>
                  <a:rPr lang="en-IN" sz="2400" baseline="-25000" dirty="0"/>
                  <a:t>0</a:t>
                </a:r>
                <a:r>
                  <a:rPr lang="en-IN" sz="2400" dirty="0"/>
                  <a:t> is true (</a:t>
                </a:r>
                <a:r>
                  <a:rPr lang="el-GR" sz="2400" dirty="0"/>
                  <a:t>π</a:t>
                </a:r>
                <a:r>
                  <a:rPr lang="en-IN" sz="2400" baseline="-25000" dirty="0"/>
                  <a:t>1</a:t>
                </a:r>
                <a:r>
                  <a:rPr lang="en-IN" sz="2400" dirty="0"/>
                  <a:t> = </a:t>
                </a:r>
                <a:r>
                  <a:rPr lang="el-GR" sz="2400" dirty="0"/>
                  <a:t>π</a:t>
                </a:r>
                <a:r>
                  <a:rPr lang="en-IN" sz="2400" baseline="-25000" dirty="0"/>
                  <a:t>2</a:t>
                </a:r>
                <a:r>
                  <a:rPr lang="en-IN" sz="2400" dirty="0"/>
                  <a:t> = </a:t>
                </a:r>
                <a:r>
                  <a:rPr lang="el-GR" sz="2400" dirty="0"/>
                  <a:t>π</a:t>
                </a:r>
                <a:r>
                  <a:rPr lang="en-IN" sz="2400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)(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039815"/>
                <a:ext cx="8596668" cy="4501662"/>
              </a:xfrm>
              <a:blipFill rotWithShape="0">
                <a:blip r:embed="rId2"/>
                <a:stretch>
                  <a:fillRect l="-567" t="-10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AF31D87-85DD-4808-BD12-1ADA69E73919}"/>
              </a:ext>
            </a:extLst>
          </p:cNvPr>
          <p:cNvSpPr txBox="1"/>
          <p:nvPr/>
        </p:nvSpPr>
        <p:spPr>
          <a:xfrm>
            <a:off x="4556760" y="609600"/>
            <a:ext cx="722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original contention is this 7% difference is due to sampling variation. Thus H0 is </a:t>
            </a:r>
            <a:r>
              <a:rPr lang="el-GR" dirty="0"/>
              <a:t>π</a:t>
            </a:r>
            <a:r>
              <a:rPr lang="en-IN" baseline="-25000" dirty="0"/>
              <a:t>1</a:t>
            </a:r>
            <a:r>
              <a:rPr lang="en-IN" dirty="0"/>
              <a:t> - </a:t>
            </a:r>
            <a:r>
              <a:rPr lang="el-GR" dirty="0"/>
              <a:t>π</a:t>
            </a:r>
            <a:r>
              <a:rPr lang="en-IN" baseline="-25000" dirty="0"/>
              <a:t>2</a:t>
            </a:r>
            <a:r>
              <a:rPr lang="en-IN" dirty="0"/>
              <a:t> = 0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8A547-9BB3-4AB9-9C83-4959E2337D8C}"/>
              </a:ext>
            </a:extLst>
          </p:cNvPr>
          <p:cNvSpPr txBox="1"/>
          <p:nvPr/>
        </p:nvSpPr>
        <p:spPr>
          <a:xfrm>
            <a:off x="5831904" y="3967480"/>
            <a:ext cx="7223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Since our original contention that both the population proportions are same, we can replace </a:t>
            </a:r>
            <a:r>
              <a:rPr lang="el-GR" dirty="0"/>
              <a:t>π</a:t>
            </a:r>
            <a:r>
              <a:rPr lang="en-IN" baseline="-25000" dirty="0"/>
              <a:t>1</a:t>
            </a:r>
            <a:r>
              <a:rPr lang="en-IN" dirty="0"/>
              <a:t> = </a:t>
            </a:r>
            <a:r>
              <a:rPr lang="el-GR" dirty="0"/>
              <a:t>π</a:t>
            </a:r>
            <a:r>
              <a:rPr lang="en-IN" baseline="-25000" dirty="0"/>
              <a:t>2</a:t>
            </a:r>
            <a:r>
              <a:rPr lang="en-IN" dirty="0"/>
              <a:t> = </a:t>
            </a:r>
            <a:r>
              <a:rPr lang="el-GR" dirty="0"/>
              <a:t>π</a:t>
            </a:r>
            <a:r>
              <a:rPr lang="en-US" dirty="0"/>
              <a:t>. Since p</a:t>
            </a:r>
            <a:r>
              <a:rPr lang="en-US" baseline="-25000" dirty="0"/>
              <a:t>1</a:t>
            </a:r>
            <a:r>
              <a:rPr lang="en-US" dirty="0"/>
              <a:t> and p</a:t>
            </a:r>
            <a:r>
              <a:rPr lang="en-US" baseline="-25000" dirty="0"/>
              <a:t>2</a:t>
            </a:r>
            <a:r>
              <a:rPr lang="en-US" dirty="0"/>
              <a:t> are estimating same </a:t>
            </a:r>
            <a:r>
              <a:rPr lang="el-GR" dirty="0"/>
              <a:t>π</a:t>
            </a:r>
            <a:r>
              <a:rPr lang="en-US" dirty="0"/>
              <a:t> we need to combine them by doing a weighted average. Go to next slide.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F35436-4C2B-4B9C-ADD8-A5351044CA0D}"/>
              </a:ext>
            </a:extLst>
          </p:cNvPr>
          <p:cNvCxnSpPr>
            <a:stCxn id="5" idx="2"/>
          </p:cNvCxnSpPr>
          <p:nvPr/>
        </p:nvCxnSpPr>
        <p:spPr>
          <a:xfrm flipH="1">
            <a:off x="7905510" y="5167809"/>
            <a:ext cx="1538274" cy="272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B560B38-B43D-4B3F-BE08-BB9A1630E13E}"/>
              </a:ext>
            </a:extLst>
          </p:cNvPr>
          <p:cNvSpPr txBox="1"/>
          <p:nvPr/>
        </p:nvSpPr>
        <p:spPr>
          <a:xfrm>
            <a:off x="5565686" y="2212630"/>
            <a:ext cx="722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</a:t>
            </a:r>
            <a:r>
              <a:rPr lang="el-GR" dirty="0"/>
              <a:t>σ</a:t>
            </a:r>
            <a:r>
              <a:rPr lang="en-US" dirty="0"/>
              <a:t> is a function of </a:t>
            </a:r>
            <a:r>
              <a:rPr lang="el-GR" dirty="0"/>
              <a:t>π</a:t>
            </a:r>
            <a:r>
              <a:rPr lang="en-US" dirty="0"/>
              <a:t> itself we are not going for F distribution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6D5BEE-FA6A-4C3F-8454-798309365015}"/>
              </a:ext>
            </a:extLst>
          </p:cNvPr>
          <p:cNvCxnSpPr>
            <a:stCxn id="8" idx="2"/>
          </p:cNvCxnSpPr>
          <p:nvPr/>
        </p:nvCxnSpPr>
        <p:spPr>
          <a:xfrm flipH="1">
            <a:off x="5312780" y="2581962"/>
            <a:ext cx="3864786" cy="2059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596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28246"/>
            <a:ext cx="8596668" cy="853440"/>
          </a:xfrm>
        </p:spPr>
        <p:txBody>
          <a:bodyPr/>
          <a:lstStyle/>
          <a:p>
            <a:r>
              <a:rPr lang="en-IN" dirty="0"/>
              <a:t>Basic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4115" y="1491175"/>
                <a:ext cx="10042247" cy="5148776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/>
                  <a:t>n</a:t>
                </a:r>
                <a:r>
                  <a:rPr lang="en-IN" sz="2400" baseline="-25000" dirty="0"/>
                  <a:t>1</a:t>
                </a:r>
                <a:r>
                  <a:rPr lang="en-IN" sz="2400" dirty="0"/>
                  <a:t> = 150; n</a:t>
                </a:r>
                <a:r>
                  <a:rPr lang="en-IN" sz="2400" baseline="-25000" dirty="0"/>
                  <a:t>2</a:t>
                </a:r>
                <a:r>
                  <a:rPr lang="en-IN" sz="2400" dirty="0"/>
                  <a:t> = 100</a:t>
                </a:r>
              </a:p>
              <a:p>
                <a:r>
                  <a:rPr lang="en-IN" sz="2400" dirty="0"/>
                  <a:t>p</a:t>
                </a:r>
                <a:r>
                  <a:rPr lang="en-IN" sz="2400" baseline="-25000" dirty="0"/>
                  <a:t>1</a:t>
                </a:r>
                <a:r>
                  <a:rPr lang="en-IN" sz="2400" dirty="0"/>
                  <a:t> = 0.72; p</a:t>
                </a:r>
                <a:r>
                  <a:rPr lang="en-IN" sz="2400" baseline="-25000" dirty="0"/>
                  <a:t>2</a:t>
                </a:r>
                <a:r>
                  <a:rPr lang="en-IN" sz="2400" dirty="0"/>
                  <a:t> = 0.65</a:t>
                </a:r>
              </a:p>
              <a:p>
                <a:r>
                  <a:rPr lang="en-IN" sz="2400" dirty="0"/>
                  <a:t>Since we do not know the value of </a:t>
                </a:r>
                <a:r>
                  <a:rPr lang="el-GR" sz="2400" dirty="0"/>
                  <a:t>π</a:t>
                </a:r>
                <a:r>
                  <a:rPr lang="en-IN" sz="2400" baseline="-25000" dirty="0"/>
                  <a:t>1</a:t>
                </a:r>
                <a:r>
                  <a:rPr lang="en-IN" sz="2400" dirty="0"/>
                  <a:t> or </a:t>
                </a:r>
                <a:r>
                  <a:rPr lang="el-GR" sz="2400" dirty="0"/>
                  <a:t>π</a:t>
                </a:r>
                <a:r>
                  <a:rPr lang="en-IN" sz="2400" baseline="-25000" dirty="0"/>
                  <a:t>2</a:t>
                </a:r>
                <a:r>
                  <a:rPr lang="en-IN" sz="2400" dirty="0"/>
                  <a:t> or </a:t>
                </a:r>
                <a:r>
                  <a:rPr lang="el-GR" sz="2400" dirty="0"/>
                  <a:t>π</a:t>
                </a:r>
                <a:r>
                  <a:rPr lang="en-IN" sz="2400" dirty="0"/>
                  <a:t>, use estimate of </a:t>
                </a:r>
                <a:r>
                  <a:rPr lang="el-GR" sz="2400" dirty="0"/>
                  <a:t>π</a:t>
                </a:r>
                <a:endParaRPr lang="en-IN" sz="24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0.72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×150+0.65×100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150+100</m:t>
                        </m:r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=0.692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0.692</m:t>
                        </m:r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1−0.692</m:t>
                            </m:r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150</m:t>
                            </m:r>
                          </m:den>
                        </m:f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=0.0596</m:t>
                    </m:r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d>
                              <m:d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0.72−0.65</m:t>
                            </m:r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−0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0.0596</m:t>
                        </m:r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=1.1745</m:t>
                    </m:r>
                  </m:oMath>
                </a14:m>
                <a:endParaRPr lang="en-IN" sz="2400" b="0" dirty="0"/>
              </a:p>
              <a:p>
                <a:r>
                  <a:rPr lang="en-IN" sz="2400" dirty="0"/>
                  <a:t>p-value = 0.1241x2=0.2402</a:t>
                </a:r>
              </a:p>
              <a:p>
                <a:r>
                  <a:rPr lang="en-IN" sz="2400" dirty="0"/>
                  <a:t>Conclusion?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</a:p>
              <a:p>
                <a:endParaRPr lang="en-IN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4115" y="1491175"/>
                <a:ext cx="10042247" cy="5148776"/>
              </a:xfrm>
              <a:blipFill>
                <a:blip r:embed="rId2"/>
                <a:stretch>
                  <a:fillRect l="-486" t="-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66EAC09-D8D2-47DD-9F44-7E16A22D978B}"/>
              </a:ext>
            </a:extLst>
          </p:cNvPr>
          <p:cNvSpPr txBox="1"/>
          <p:nvPr/>
        </p:nvSpPr>
        <p:spPr>
          <a:xfrm>
            <a:off x="8171727" y="2828835"/>
            <a:ext cx="40202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Why are we taking weighted average? It means irrespective of which company fraction of customers are returning back is being calculated here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A3959C-7EDA-4B71-9656-E1E837E9DA80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6423951" y="3310361"/>
            <a:ext cx="1747776" cy="390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F0897BB-24CF-4FFD-BBE5-4F5D16D48E22}"/>
              </a:ext>
            </a:extLst>
          </p:cNvPr>
          <p:cNvSpPr txBox="1"/>
          <p:nvPr/>
        </p:nvSpPr>
        <p:spPr>
          <a:xfrm>
            <a:off x="3243759" y="5802183"/>
            <a:ext cx="72226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Means this difference of 7% is due to sampling variation and not process variation. No reason to believe ICL is drawing more repurchase. If you take another sample you may end up getting -7% difference.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C0DD9A-0E33-4838-8FCE-ED6D5AB489D0}"/>
              </a:ext>
            </a:extLst>
          </p:cNvPr>
          <p:cNvCxnSpPr/>
          <p:nvPr/>
        </p:nvCxnSpPr>
        <p:spPr>
          <a:xfrm flipH="1" flipV="1">
            <a:off x="2465408" y="6041985"/>
            <a:ext cx="763929" cy="83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504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30324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Paired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916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429" y="172872"/>
            <a:ext cx="4017496" cy="1320800"/>
          </a:xfrm>
        </p:spPr>
        <p:txBody>
          <a:bodyPr/>
          <a:lstStyle/>
          <a:p>
            <a:r>
              <a:rPr lang="en-IN" dirty="0"/>
              <a:t>Chubby Chunky – 1</a:t>
            </a:r>
            <a:br>
              <a:rPr lang="en-IN" dirty="0"/>
            </a:br>
            <a:r>
              <a:rPr lang="en-IN" dirty="0"/>
              <a:t>Matched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349787" y="1493672"/>
                <a:ext cx="3157687" cy="4716059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Is it effective for men?</a:t>
                </a:r>
              </a:p>
              <a:p>
                <a:r>
                  <a:rPr lang="en-IN" dirty="0"/>
                  <a:t>Which is the random Variable?</a:t>
                </a:r>
              </a:p>
              <a:p>
                <a:r>
                  <a:rPr lang="en-IN" dirty="0">
                    <a:solidFill>
                      <a:srgbClr val="0070C0"/>
                    </a:solidFill>
                  </a:rPr>
                  <a:t>H0: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𝑑𝑀</m:t>
                        </m:r>
                      </m:sub>
                    </m:sSub>
                    <m:r>
                      <a:rPr lang="en-IN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IN" b="0" dirty="0">
                  <a:solidFill>
                    <a:srgbClr val="0070C0"/>
                  </a:solidFill>
                  <a:ea typeface="Cambria Math" panose="02040503050406030204" pitchFamily="18" charset="0"/>
                </a:endParaRPr>
              </a:p>
              <a:p>
                <a:r>
                  <a:rPr lang="en-IN" dirty="0">
                    <a:solidFill>
                      <a:srgbClr val="0070C0"/>
                    </a:solidFill>
                  </a:rPr>
                  <a:t>H1: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𝑑𝑀</m:t>
                        </m:r>
                      </m:sub>
                    </m:sSub>
                    <m:r>
                      <a:rPr lang="en-IN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I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IN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𝑑𝑀</m:t>
                        </m:r>
                      </m:sub>
                    </m:sSub>
                  </m:oMath>
                </a14:m>
                <a:r>
                  <a:rPr lang="en-IN" dirty="0"/>
                  <a:t>= 2.4 kg</a:t>
                </a:r>
              </a:p>
              <a:p>
                <a:r>
                  <a:rPr lang="en-IN" dirty="0"/>
                  <a:t>S</a:t>
                </a:r>
                <a:r>
                  <a:rPr lang="en-IN" baseline="-25000" dirty="0"/>
                  <a:t>dM</a:t>
                </a:r>
                <a:r>
                  <a:rPr lang="en-IN" dirty="0"/>
                  <a:t> = 5.1242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type m:val="skw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5.1242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rad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=1.3231</m:t>
                    </m:r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𝑐𝑎𝑙𝑐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2.4−0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1.3231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=1.8140</m:t>
                    </m:r>
                  </m:oMath>
                </a14:m>
                <a:endParaRPr lang="en-IN" b="0" dirty="0"/>
              </a:p>
              <a:p>
                <a:r>
                  <a:rPr lang="en-IN" dirty="0"/>
                  <a:t>P-</a:t>
                </a:r>
                <a:r>
                  <a:rPr lang="en-IN" dirty="0" err="1"/>
                  <a:t>val</a:t>
                </a:r>
                <a:r>
                  <a:rPr lang="en-IN" dirty="0"/>
                  <a:t> = 0.0456</a:t>
                </a:r>
              </a:p>
              <a:p>
                <a:r>
                  <a:rPr lang="en-IN" dirty="0"/>
                  <a:t>Conclusion?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9787" y="1493672"/>
                <a:ext cx="3157687" cy="4716059"/>
              </a:xfrm>
              <a:blipFill rotWithShape="0">
                <a:blip r:embed="rId2"/>
                <a:stretch>
                  <a:fillRect l="-386" t="-7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264925" y="642203"/>
          <a:ext cx="4571238" cy="60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3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Sl. No.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Before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After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5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68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9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78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9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92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97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86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8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95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72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84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87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3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83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81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9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72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97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18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814937" y="641444"/>
          <a:ext cx="1598305" cy="6007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4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Difference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4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4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4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4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4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-8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4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4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4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54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54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-7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54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54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54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39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-5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39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29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429" y="172872"/>
            <a:ext cx="4017496" cy="1320800"/>
          </a:xfrm>
        </p:spPr>
        <p:txBody>
          <a:bodyPr/>
          <a:lstStyle/>
          <a:p>
            <a:r>
              <a:rPr lang="en-IN" dirty="0"/>
              <a:t>Chubby Chunky – 1</a:t>
            </a:r>
            <a:br>
              <a:rPr lang="en-IN" dirty="0"/>
            </a:br>
            <a:r>
              <a:rPr lang="en-IN" dirty="0"/>
              <a:t>Matched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349787" y="1493672"/>
                <a:ext cx="3397965" cy="4716059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Is it effective for Women?</a:t>
                </a:r>
              </a:p>
              <a:p>
                <a:r>
                  <a:rPr lang="en-IN" dirty="0"/>
                  <a:t>Which is the random Variable?</a:t>
                </a:r>
              </a:p>
              <a:p>
                <a:r>
                  <a:rPr lang="en-IN" dirty="0">
                    <a:solidFill>
                      <a:srgbClr val="0070C0"/>
                    </a:solidFill>
                  </a:rPr>
                  <a:t>H0: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𝑑𝑤</m:t>
                        </m:r>
                      </m:sub>
                    </m:sSub>
                    <m:r>
                      <a:rPr lang="en-IN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IN" b="0" dirty="0">
                  <a:solidFill>
                    <a:srgbClr val="0070C0"/>
                  </a:solidFill>
                  <a:ea typeface="Cambria Math" panose="02040503050406030204" pitchFamily="18" charset="0"/>
                </a:endParaRPr>
              </a:p>
              <a:p>
                <a:r>
                  <a:rPr lang="en-IN" dirty="0">
                    <a:solidFill>
                      <a:srgbClr val="0070C0"/>
                    </a:solidFill>
                  </a:rPr>
                  <a:t>H1: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IN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I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IN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</m:sub>
                    </m:sSub>
                  </m:oMath>
                </a14:m>
                <a:r>
                  <a:rPr lang="en-IN" dirty="0"/>
                  <a:t>= 3.0 kg</a:t>
                </a:r>
              </a:p>
              <a:p>
                <a:r>
                  <a:rPr lang="en-IN" dirty="0" err="1"/>
                  <a:t>S</a:t>
                </a:r>
                <a:r>
                  <a:rPr lang="en-IN" baseline="-25000" dirty="0" err="1"/>
                  <a:t>dw</a:t>
                </a:r>
                <a:r>
                  <a:rPr lang="en-IN" dirty="0"/>
                  <a:t> = 6.2106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type m:val="skw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6.2106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rad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=1.6036</m:t>
                    </m:r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𝑐𝑎𝑙𝑐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3.0−0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1.6036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=1.8708</m:t>
                    </m:r>
                  </m:oMath>
                </a14:m>
                <a:endParaRPr lang="en-IN" b="0" dirty="0"/>
              </a:p>
              <a:p>
                <a:r>
                  <a:rPr lang="en-IN" dirty="0"/>
                  <a:t>P-</a:t>
                </a:r>
                <a:r>
                  <a:rPr lang="en-IN" dirty="0" err="1"/>
                  <a:t>val</a:t>
                </a:r>
                <a:r>
                  <a:rPr lang="en-IN" dirty="0"/>
                  <a:t> = 0.0412</a:t>
                </a:r>
              </a:p>
              <a:p>
                <a:r>
                  <a:rPr lang="en-IN" dirty="0"/>
                  <a:t>Conclusion?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9787" y="1493672"/>
                <a:ext cx="3397965" cy="4716059"/>
              </a:xfrm>
              <a:blipFill>
                <a:blip r:embed="rId2"/>
                <a:stretch>
                  <a:fillRect l="-358" t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111402"/>
              </p:ext>
            </p:extLst>
          </p:nvPr>
        </p:nvGraphicFramePr>
        <p:xfrm>
          <a:off x="4264925" y="642203"/>
          <a:ext cx="4571238" cy="6031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3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23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Sl. No.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Before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After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3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92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3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84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3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95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77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3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95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3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88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3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84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3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3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77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3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77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23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23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66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895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103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94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23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23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73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060699"/>
              </p:ext>
            </p:extLst>
          </p:nvPr>
        </p:nvGraphicFramePr>
        <p:xfrm>
          <a:off x="8814937" y="641444"/>
          <a:ext cx="1598305" cy="6007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4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Difference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4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4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4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4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4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-8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4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4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4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54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54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-9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54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54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54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39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-8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39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80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9213641" cy="4278848"/>
              </a:xfrm>
            </p:spPr>
            <p:txBody>
              <a:bodyPr/>
              <a:lstStyle/>
              <a:p>
                <a:r>
                  <a:rPr lang="en-IN" sz="2400" dirty="0"/>
                  <a:t>Scenario 1: </a:t>
                </a:r>
                <a:r>
                  <a:rPr lang="el-GR" sz="2400" dirty="0"/>
                  <a:t>σ</a:t>
                </a:r>
                <a:r>
                  <a:rPr lang="en-IN" sz="2400" baseline="-25000" dirty="0"/>
                  <a:t>1</a:t>
                </a:r>
                <a:r>
                  <a:rPr lang="en-IN" sz="2400" dirty="0"/>
                  <a:t> and </a:t>
                </a:r>
                <a:r>
                  <a:rPr lang="el-GR" sz="2400" dirty="0"/>
                  <a:t>σ</a:t>
                </a:r>
                <a:r>
                  <a:rPr lang="en-IN" sz="2400" baseline="-25000" dirty="0"/>
                  <a:t>2</a:t>
                </a:r>
                <a:r>
                  <a:rPr lang="en-IN" sz="2400" dirty="0"/>
                  <a:t> known</a:t>
                </a:r>
              </a:p>
              <a:p>
                <a:r>
                  <a:rPr lang="en-IN" dirty="0"/>
                  <a:t>Diwali-</a:t>
                </a:r>
                <a:r>
                  <a:rPr lang="en-IN" dirty="0" err="1"/>
                  <a:t>Dusserah</a:t>
                </a:r>
                <a:r>
                  <a:rPr lang="en-IN" dirty="0"/>
                  <a:t> Festival season spending (Designer </a:t>
                </a:r>
                <a:r>
                  <a:rPr lang="en-IN" dirty="0" err="1"/>
                  <a:t>saries</a:t>
                </a:r>
                <a:r>
                  <a:rPr lang="en-IN" dirty="0"/>
                  <a:t>) </a:t>
                </a:r>
              </a:p>
              <a:p>
                <a:r>
                  <a:rPr lang="en-IN" dirty="0"/>
                  <a:t>Is there a difference in spending amounts between Urban (sample 1) and Rural (sample) areas? Should we stock these stores differently?</a:t>
                </a:r>
              </a:p>
              <a:p>
                <a:r>
                  <a:rPr lang="en-IN" dirty="0"/>
                  <a:t>Data Collected</a:t>
                </a:r>
              </a:p>
              <a:p>
                <a:r>
                  <a:rPr lang="en-IN" dirty="0"/>
                  <a:t>Urban areas: n</a:t>
                </a:r>
                <a:r>
                  <a:rPr lang="en-IN" baseline="-25000" dirty="0"/>
                  <a:t>1</a:t>
                </a:r>
                <a:r>
                  <a:rPr lang="en-IN" dirty="0"/>
                  <a:t> = 40</a:t>
                </a:r>
              </a:p>
              <a:p>
                <a:r>
                  <a:rPr lang="en-IN" dirty="0"/>
                  <a:t>Rural areas: n</a:t>
                </a:r>
                <a:r>
                  <a:rPr lang="en-IN" baseline="-25000" dirty="0"/>
                  <a:t>2</a:t>
                </a:r>
                <a:r>
                  <a:rPr lang="en-IN" dirty="0"/>
                  <a:t> = 36</a:t>
                </a:r>
              </a:p>
              <a:p>
                <a:r>
                  <a:rPr lang="el-GR" dirty="0"/>
                  <a:t>σ</a:t>
                </a:r>
                <a:r>
                  <a:rPr lang="en-IN" baseline="-25000" dirty="0"/>
                  <a:t>1</a:t>
                </a:r>
                <a:r>
                  <a:rPr lang="en-IN" dirty="0"/>
                  <a:t> = 35.2 and </a:t>
                </a:r>
                <a:r>
                  <a:rPr lang="el-GR" dirty="0"/>
                  <a:t>σ</a:t>
                </a:r>
                <a:r>
                  <a:rPr lang="en-IN" baseline="-25000" dirty="0"/>
                  <a:t>2</a:t>
                </a:r>
                <a:r>
                  <a:rPr lang="en-IN" dirty="0"/>
                  <a:t> = 20.8 (</a:t>
                </a:r>
                <a:r>
                  <a:rPr lang="en-IN" dirty="0" err="1"/>
                  <a:t>Rs</a:t>
                </a:r>
                <a:r>
                  <a:rPr lang="en-IN" dirty="0"/>
                  <a:t>. Lakhs)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=138.43 </m:t>
                    </m:r>
                  </m:oMath>
                </a14:m>
                <a:r>
                  <a:rPr lang="en-IN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22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81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(</a:t>
                </a:r>
                <a:r>
                  <a:rPr lang="en-IN" dirty="0" err="1"/>
                  <a:t>Rs</a:t>
                </a:r>
                <a:r>
                  <a:rPr lang="en-IN" dirty="0"/>
                  <a:t>. Lakh)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9213641" cy="4278848"/>
              </a:xfrm>
              <a:blipFill rotWithShape="0">
                <a:blip r:embed="rId2"/>
                <a:stretch>
                  <a:fillRect l="-529" t="-11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Difference between Two Population Means with Independent Samples</a:t>
            </a:r>
          </a:p>
        </p:txBody>
      </p:sp>
    </p:spTree>
    <p:extLst>
      <p:ext uri="{BB962C8B-B14F-4D97-AF65-F5344CB8AC3E}">
        <p14:creationId xmlns:p14="http://schemas.microsoft.com/office/powerpoint/2010/main" val="104029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Hypothesis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6954" y="1748465"/>
                <a:ext cx="8917427" cy="440763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H</a:t>
                </a:r>
                <a:r>
                  <a:rPr lang="en-IN" baseline="-25000" dirty="0"/>
                  <a:t>0</a:t>
                </a:r>
                <a:r>
                  <a:rPr lang="en-IN" dirty="0"/>
                  <a:t>: µ</a:t>
                </a:r>
                <a:r>
                  <a:rPr lang="en-IN" baseline="-25000" dirty="0"/>
                  <a:t>1</a:t>
                </a:r>
                <a:r>
                  <a:rPr lang="en-IN" dirty="0"/>
                  <a:t> = µ</a:t>
                </a:r>
                <a:r>
                  <a:rPr lang="en-IN" baseline="-25000" dirty="0"/>
                  <a:t>2 </a:t>
                </a:r>
                <a:r>
                  <a:rPr lang="en-IN" baseline="-25000" dirty="0">
                    <a:sym typeface="Wingdings" panose="05000000000000000000" pitchFamily="2" charset="2"/>
                  </a:rPr>
                  <a:t> </a:t>
                </a:r>
                <a:r>
                  <a:rPr lang="en-IN" dirty="0"/>
                  <a:t>µ</a:t>
                </a:r>
                <a:r>
                  <a:rPr lang="en-IN" baseline="-25000" dirty="0"/>
                  <a:t>1</a:t>
                </a:r>
                <a:r>
                  <a:rPr lang="en-IN" dirty="0"/>
                  <a:t> – µ</a:t>
                </a:r>
                <a:r>
                  <a:rPr lang="en-IN" baseline="-25000" dirty="0"/>
                  <a:t>2  </a:t>
                </a:r>
                <a:r>
                  <a:rPr lang="en-IN" dirty="0"/>
                  <a:t>= 0</a:t>
                </a:r>
              </a:p>
              <a:p>
                <a:r>
                  <a:rPr lang="en-IN" dirty="0"/>
                  <a:t>H</a:t>
                </a:r>
                <a:r>
                  <a:rPr lang="en-IN" baseline="-25000" dirty="0"/>
                  <a:t>1</a:t>
                </a:r>
                <a:r>
                  <a:rPr lang="en-IN" dirty="0"/>
                  <a:t>: µ</a:t>
                </a:r>
                <a:r>
                  <a:rPr lang="en-IN" baseline="-25000" dirty="0"/>
                  <a:t>1</a:t>
                </a:r>
                <a:r>
                  <a:rPr lang="en-IN" dirty="0"/>
                  <a:t> ≠ µ</a:t>
                </a:r>
                <a:r>
                  <a:rPr lang="en-IN" baseline="-25000" dirty="0"/>
                  <a:t>2 </a:t>
                </a:r>
                <a:r>
                  <a:rPr lang="en-IN" baseline="-25000" dirty="0">
                    <a:sym typeface="Wingdings" panose="05000000000000000000" pitchFamily="2" charset="2"/>
                  </a:rPr>
                  <a:t> </a:t>
                </a:r>
                <a:r>
                  <a:rPr lang="en-IN" dirty="0"/>
                  <a:t>µ</a:t>
                </a:r>
                <a:r>
                  <a:rPr lang="en-IN" baseline="-25000" dirty="0"/>
                  <a:t>1</a:t>
                </a:r>
                <a:r>
                  <a:rPr lang="en-IN" dirty="0"/>
                  <a:t> – µ</a:t>
                </a:r>
                <a:r>
                  <a:rPr lang="en-IN" baseline="-25000" dirty="0"/>
                  <a:t>2  </a:t>
                </a:r>
                <a:r>
                  <a:rPr lang="en-IN" dirty="0"/>
                  <a:t>≠ 0</a:t>
                </a:r>
              </a:p>
              <a:p>
                <a:r>
                  <a:rPr lang="en-IN" dirty="0"/>
                  <a:t>This transformation is necessary because we know the distribution of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~ N {(µ</a:t>
                </a:r>
                <a:r>
                  <a:rPr lang="en-IN" baseline="-25000" dirty="0"/>
                  <a:t>1</a:t>
                </a:r>
                <a:r>
                  <a:rPr lang="en-IN" dirty="0"/>
                  <a:t> - µ</a:t>
                </a:r>
                <a:r>
                  <a:rPr lang="en-IN" baseline="-25000" dirty="0"/>
                  <a:t>2</a:t>
                </a:r>
                <a:r>
                  <a:rPr lang="en-IN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IN" dirty="0"/>
                  <a:t>}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I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I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1239.04</m:t>
                            </m:r>
                          </m:num>
                          <m:den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40</m:t>
                            </m:r>
                          </m:den>
                        </m:f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432.64</m:t>
                            </m:r>
                          </m:num>
                          <m:den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36</m:t>
                            </m:r>
                          </m:den>
                        </m:f>
                      </m:e>
                    </m:rad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=6.5570</m:t>
                    </m:r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𝐶𝑎𝑙𝑐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)−0</m:t>
                        </m:r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den>
                    </m:f>
                  </m:oMath>
                </a14:m>
                <a:endParaRPr lang="en-IN" dirty="0"/>
              </a:p>
              <a:p>
                <a:r>
                  <a:rPr lang="en-IN" dirty="0"/>
                  <a:t>Z</a:t>
                </a:r>
                <a:r>
                  <a:rPr lang="en-IN" baseline="-25000" dirty="0"/>
                  <a:t>Calc</a:t>
                </a:r>
                <a:r>
                  <a:rPr lang="en-IN" dirty="0"/>
                  <a:t> = (138.43 – 122.81)/6.5570 = 2.3822</a:t>
                </a:r>
              </a:p>
              <a:p>
                <a:r>
                  <a:rPr lang="en-IN" dirty="0"/>
                  <a:t>P-value (2-sided test) = 2*0.008605 = 0.01721</a:t>
                </a:r>
              </a:p>
              <a:p>
                <a:r>
                  <a:rPr lang="en-IN" dirty="0"/>
                  <a:t>Conclusion?</a:t>
                </a:r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6954" y="1748465"/>
                <a:ext cx="8917427" cy="4407636"/>
              </a:xfrm>
              <a:blipFill>
                <a:blip r:embed="rId2"/>
                <a:stretch>
                  <a:fillRect l="-205" t="-9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68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25821"/>
            <a:ext cx="8596668" cy="825062"/>
          </a:xfrm>
        </p:spPr>
        <p:txBody>
          <a:bodyPr/>
          <a:lstStyle/>
          <a:p>
            <a:r>
              <a:rPr lang="en-IN" dirty="0"/>
              <a:t>Chubby Chunky - 2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41868"/>
                <a:ext cx="8596668" cy="4923691"/>
              </a:xfrm>
            </p:spPr>
            <p:txBody>
              <a:bodyPr>
                <a:normAutofit/>
              </a:bodyPr>
              <a:lstStyle/>
              <a:p>
                <a:r>
                  <a:rPr lang="en-IN" sz="2800" dirty="0"/>
                  <a:t>Is there a significant difference between men and women (weight loss)?</a:t>
                </a:r>
              </a:p>
              <a:p>
                <a:r>
                  <a:rPr lang="en-IN" sz="2800" dirty="0"/>
                  <a:t>H0: µ</a:t>
                </a:r>
                <a:r>
                  <a:rPr lang="en-IN" sz="2800" baseline="-25000" dirty="0"/>
                  <a:t>1</a:t>
                </a:r>
                <a:r>
                  <a:rPr lang="en-IN" sz="2800" dirty="0"/>
                  <a:t> = µ</a:t>
                </a:r>
                <a:r>
                  <a:rPr lang="en-IN" sz="2800" baseline="-25000" dirty="0"/>
                  <a:t>2 </a:t>
                </a:r>
                <a:r>
                  <a:rPr lang="en-IN" sz="2800" baseline="-25000" dirty="0">
                    <a:sym typeface="Wingdings" panose="05000000000000000000" pitchFamily="2" charset="2"/>
                  </a:rPr>
                  <a:t> </a:t>
                </a:r>
                <a:r>
                  <a:rPr lang="en-IN" sz="2800" dirty="0"/>
                  <a:t>µ</a:t>
                </a:r>
                <a:r>
                  <a:rPr lang="en-IN" sz="2800" baseline="-25000" dirty="0"/>
                  <a:t>1</a:t>
                </a:r>
                <a:r>
                  <a:rPr lang="en-IN" sz="2800" dirty="0"/>
                  <a:t> – µ</a:t>
                </a:r>
                <a:r>
                  <a:rPr lang="en-IN" sz="2800" baseline="-25000" dirty="0"/>
                  <a:t>2  </a:t>
                </a:r>
                <a:r>
                  <a:rPr lang="en-IN" sz="2800" dirty="0"/>
                  <a:t>= 0</a:t>
                </a:r>
              </a:p>
              <a:p>
                <a:r>
                  <a:rPr lang="en-IN" sz="2800" dirty="0"/>
                  <a:t>H1: µ</a:t>
                </a:r>
                <a:r>
                  <a:rPr lang="en-IN" sz="2800" baseline="-25000" dirty="0"/>
                  <a:t>1</a:t>
                </a:r>
                <a:r>
                  <a:rPr lang="en-IN" sz="2800" dirty="0"/>
                  <a:t> ≠ µ</a:t>
                </a:r>
                <a:r>
                  <a:rPr lang="en-IN" sz="2800" baseline="-25000" dirty="0"/>
                  <a:t>2 </a:t>
                </a:r>
                <a:r>
                  <a:rPr lang="en-IN" sz="2800" baseline="-25000" dirty="0">
                    <a:sym typeface="Wingdings" panose="05000000000000000000" pitchFamily="2" charset="2"/>
                  </a:rPr>
                  <a:t> </a:t>
                </a:r>
                <a:r>
                  <a:rPr lang="en-IN" sz="2800" dirty="0"/>
                  <a:t>µ</a:t>
                </a:r>
                <a:r>
                  <a:rPr lang="en-IN" sz="2800" baseline="-25000" dirty="0"/>
                  <a:t>1</a:t>
                </a:r>
                <a:r>
                  <a:rPr lang="en-IN" sz="2800" dirty="0"/>
                  <a:t> – µ</a:t>
                </a:r>
                <a:r>
                  <a:rPr lang="en-IN" sz="2800" baseline="-25000" dirty="0"/>
                  <a:t>2  </a:t>
                </a:r>
                <a:r>
                  <a:rPr lang="en-IN" sz="2800" dirty="0"/>
                  <a:t>≠ 0</a:t>
                </a:r>
              </a:p>
              <a:p>
                <a:r>
                  <a:rPr lang="en-IN" sz="2800" dirty="0"/>
                  <a:t>We do not know </a:t>
                </a:r>
                <a:r>
                  <a:rPr lang="el-GR" sz="2800" dirty="0"/>
                  <a:t>σ</a:t>
                </a:r>
                <a:r>
                  <a:rPr lang="en-IN" sz="2800" baseline="-25000" dirty="0"/>
                  <a:t>1</a:t>
                </a:r>
                <a:r>
                  <a:rPr lang="en-IN" sz="2800" dirty="0"/>
                  <a:t> and </a:t>
                </a:r>
                <a:r>
                  <a:rPr lang="el-GR" sz="2800" dirty="0"/>
                  <a:t>σ</a:t>
                </a:r>
                <a:r>
                  <a:rPr lang="en-IN" sz="2800" baseline="-25000" dirty="0"/>
                  <a:t>2</a:t>
                </a:r>
                <a:r>
                  <a:rPr lang="en-IN" sz="2800" dirty="0"/>
                  <a:t> and hence use S</a:t>
                </a:r>
                <a:r>
                  <a:rPr lang="en-IN" sz="2800" baseline="-25000" dirty="0"/>
                  <a:t>1</a:t>
                </a:r>
                <a:r>
                  <a:rPr lang="en-IN" sz="2800" dirty="0"/>
                  <a:t> and S</a:t>
                </a:r>
                <a:r>
                  <a:rPr lang="en-IN" sz="2800" baseline="-25000" dirty="0"/>
                  <a:t>2</a:t>
                </a:r>
                <a:r>
                  <a:rPr lang="en-IN" sz="2800" dirty="0"/>
                  <a:t>    </a:t>
                </a:r>
              </a:p>
              <a:p>
                <a:r>
                  <a:rPr lang="en-IN" sz="2800" dirty="0"/>
                  <a:t>Also, need to use t distribution</a:t>
                </a:r>
              </a:p>
              <a:p>
                <a:r>
                  <a:rPr lang="en-IN" sz="2800" dirty="0"/>
                  <a:t>n</a:t>
                </a:r>
                <a:r>
                  <a:rPr lang="en-IN" sz="2800" baseline="-25000" dirty="0"/>
                  <a:t>1</a:t>
                </a:r>
                <a:r>
                  <a:rPr lang="en-IN" sz="2800" dirty="0"/>
                  <a:t> = 15 and n</a:t>
                </a:r>
                <a:r>
                  <a:rPr lang="en-IN" sz="2800" baseline="-25000" dirty="0"/>
                  <a:t>2</a:t>
                </a:r>
                <a:r>
                  <a:rPr lang="en-IN" sz="2800" dirty="0"/>
                  <a:t> = 15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800" dirty="0"/>
                  <a:t>= 2.4 kg and S</a:t>
                </a:r>
                <a:r>
                  <a:rPr lang="en-IN" sz="2800" baseline="-25000" dirty="0"/>
                  <a:t>1</a:t>
                </a:r>
                <a:r>
                  <a:rPr lang="en-IN" sz="2800" dirty="0"/>
                  <a:t> = 5.1242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800" dirty="0"/>
                  <a:t>= 3.0 kg  S</a:t>
                </a:r>
                <a:r>
                  <a:rPr lang="en-IN" sz="2800" baseline="-25000" dirty="0"/>
                  <a:t>2</a:t>
                </a:r>
                <a:r>
                  <a:rPr lang="en-IN" sz="2800" dirty="0"/>
                  <a:t> = 6.2106</a:t>
                </a:r>
              </a:p>
              <a:p>
                <a:endParaRPr lang="en-IN" sz="2400" dirty="0"/>
              </a:p>
              <a:p>
                <a:endParaRPr lang="en-IN" sz="2400" dirty="0"/>
              </a:p>
              <a:p>
                <a:endParaRPr lang="en-IN" sz="2400" dirty="0"/>
              </a:p>
              <a:p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41868"/>
                <a:ext cx="8596668" cy="4923691"/>
              </a:xfrm>
              <a:blipFill rotWithShape="0">
                <a:blip r:embed="rId2"/>
                <a:stretch>
                  <a:fillRect l="-851" t="-1238" r="-1702" b="-13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004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Difference between Two Population Means with Independent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3690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sz="2400" dirty="0"/>
                  <a:t>Scenario 2: </a:t>
                </a:r>
                <a:r>
                  <a:rPr lang="el-GR" sz="2400" dirty="0"/>
                  <a:t>σ</a:t>
                </a:r>
                <a:r>
                  <a:rPr lang="en-IN" sz="2400" baseline="-25000" dirty="0"/>
                  <a:t>1</a:t>
                </a:r>
                <a:r>
                  <a:rPr lang="en-IN" sz="2400" dirty="0"/>
                  <a:t> and </a:t>
                </a:r>
                <a:r>
                  <a:rPr lang="el-GR" sz="2400" dirty="0"/>
                  <a:t>σ</a:t>
                </a:r>
                <a:r>
                  <a:rPr lang="en-IN" sz="2400" baseline="-25000" dirty="0"/>
                  <a:t>2</a:t>
                </a:r>
                <a:r>
                  <a:rPr lang="en-IN" sz="2400" dirty="0"/>
                  <a:t> NOT known</a:t>
                </a:r>
              </a:p>
              <a:p>
                <a:r>
                  <a:rPr lang="en-IN" sz="2400" dirty="0"/>
                  <a:t>Two Possibilities: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l-GR" sz="2200" dirty="0"/>
                  <a:t>σ</a:t>
                </a:r>
                <a:r>
                  <a:rPr lang="en-IN" sz="2200" baseline="-25000" dirty="0"/>
                  <a:t>1</a:t>
                </a:r>
                <a:r>
                  <a:rPr lang="en-IN" sz="2200" dirty="0"/>
                  <a:t> = </a:t>
                </a:r>
                <a:r>
                  <a:rPr lang="el-GR" sz="2200" dirty="0"/>
                  <a:t>σ</a:t>
                </a:r>
                <a:r>
                  <a:rPr lang="en-IN" sz="2200" baseline="-25000" dirty="0"/>
                  <a:t>2</a:t>
                </a:r>
                <a:r>
                  <a:rPr lang="en-IN" sz="2200" dirty="0"/>
                  <a:t> = </a:t>
                </a:r>
                <a:r>
                  <a:rPr lang="el-GR" sz="2200" dirty="0"/>
                  <a:t>σ</a:t>
                </a:r>
                <a:endParaRPr lang="en-IN" sz="18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l-GR" sz="2200" dirty="0"/>
                  <a:t>σ</a:t>
                </a:r>
                <a:r>
                  <a:rPr lang="en-IN" sz="2200" baseline="-25000" dirty="0"/>
                  <a:t>1</a:t>
                </a:r>
                <a:r>
                  <a:rPr lang="en-IN" sz="2200" dirty="0"/>
                  <a:t> ≠ </a:t>
                </a:r>
                <a:r>
                  <a:rPr lang="el-GR" sz="2200" dirty="0"/>
                  <a:t>σ</a:t>
                </a:r>
                <a:r>
                  <a:rPr lang="en-IN" sz="2200" baseline="-25000" dirty="0"/>
                  <a:t>2</a:t>
                </a:r>
              </a:p>
              <a:p>
                <a:pPr marL="400050" lvl="1" indent="-342900"/>
                <a:r>
                  <a:rPr lang="en-IN" sz="2400" dirty="0"/>
                  <a:t>Consider the first one i.e., </a:t>
                </a:r>
                <a:r>
                  <a:rPr lang="el-GR" sz="2200" dirty="0"/>
                  <a:t>σ</a:t>
                </a:r>
                <a:r>
                  <a:rPr lang="en-IN" sz="2200" baseline="-25000" dirty="0"/>
                  <a:t>1</a:t>
                </a:r>
                <a:r>
                  <a:rPr lang="en-IN" sz="2200" dirty="0"/>
                  <a:t> = </a:t>
                </a:r>
                <a:r>
                  <a:rPr lang="el-GR" sz="2200" dirty="0"/>
                  <a:t>σ</a:t>
                </a:r>
                <a:r>
                  <a:rPr lang="en-IN" sz="2200" baseline="-25000" dirty="0"/>
                  <a:t>2</a:t>
                </a:r>
                <a:r>
                  <a:rPr lang="en-IN" sz="2200" dirty="0"/>
                  <a:t> = </a:t>
                </a:r>
                <a:r>
                  <a:rPr lang="el-GR" sz="2200" dirty="0"/>
                  <a:t>σ</a:t>
                </a:r>
                <a:endParaRPr lang="en-IN" sz="2200" dirty="0"/>
              </a:p>
              <a:p>
                <a:pPr marL="400050" lvl="1" indent="-342900"/>
                <a:endParaRPr lang="en-IN" sz="1800" dirty="0"/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sz="2400" dirty="0"/>
              </a:p>
              <a:p>
                <a:pPr marL="57150" indent="0">
                  <a:buNone/>
                </a:pPr>
                <a:endParaRPr lang="en-IN" sz="2400" dirty="0"/>
              </a:p>
              <a:p>
                <a:pPr marL="57150" indent="0">
                  <a:buNone/>
                </a:pPr>
                <a:endParaRPr lang="en-IN" sz="2400" dirty="0"/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369000"/>
              </a:xfrm>
              <a:blipFill rotWithShape="0">
                <a:blip r:embed="rId2"/>
                <a:stretch>
                  <a:fillRect l="-567" t="-19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516711" y="5282717"/>
            <a:ext cx="618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σ</a:t>
            </a:r>
            <a:r>
              <a:rPr lang="en-IN" sz="2800" baseline="30000" dirty="0"/>
              <a:t>2</a:t>
            </a:r>
            <a:r>
              <a:rPr lang="en-IN" dirty="0"/>
              <a:t>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304147" y="5655212"/>
            <a:ext cx="1212564" cy="495227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5394101" y="5087387"/>
            <a:ext cx="1122610" cy="45694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1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3440"/>
          </a:xfrm>
        </p:spPr>
        <p:txBody>
          <a:bodyPr/>
          <a:lstStyle/>
          <a:p>
            <a:r>
              <a:rPr lang="en-IN" dirty="0"/>
              <a:t>Test for Equality of Variances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1652226"/>
                <a:ext cx="9548491" cy="4575153"/>
              </a:xfrm>
            </p:spPr>
            <p:txBody>
              <a:bodyPr>
                <a:normAutofit/>
              </a:bodyPr>
              <a:lstStyle/>
              <a:p>
                <a:pPr marL="342900" lvl="1" indent="-342900"/>
                <a:r>
                  <a:rPr lang="en-IN" sz="2400" dirty="0"/>
                  <a:t>How do we know that </a:t>
                </a:r>
                <a:r>
                  <a:rPr lang="el-GR" sz="2200" dirty="0"/>
                  <a:t>σ</a:t>
                </a:r>
                <a:r>
                  <a:rPr lang="en-IN" sz="2200" baseline="-25000" dirty="0"/>
                  <a:t>1</a:t>
                </a:r>
                <a:r>
                  <a:rPr lang="en-IN" sz="2200" dirty="0"/>
                  <a:t> = </a:t>
                </a:r>
                <a:r>
                  <a:rPr lang="el-GR" sz="2200" dirty="0"/>
                  <a:t>σ</a:t>
                </a:r>
                <a:r>
                  <a:rPr lang="en-IN" sz="2200" baseline="-25000" dirty="0"/>
                  <a:t>2</a:t>
                </a:r>
                <a:r>
                  <a:rPr lang="en-IN" sz="2200" dirty="0"/>
                  <a:t> = </a:t>
                </a:r>
                <a:r>
                  <a:rPr lang="el-GR" sz="2200" dirty="0"/>
                  <a:t>σ</a:t>
                </a:r>
                <a:r>
                  <a:rPr lang="en-IN" sz="2200" dirty="0"/>
                  <a:t>?</a:t>
                </a:r>
              </a:p>
              <a:p>
                <a:pPr marL="0" lvl="1" indent="0">
                  <a:buNone/>
                </a:pPr>
                <a:r>
                  <a:rPr lang="en-IN" sz="2200" dirty="0"/>
                  <a:t>Test 	H</a:t>
                </a:r>
                <a:r>
                  <a:rPr lang="en-IN" sz="2200" baseline="-25000" dirty="0"/>
                  <a:t>0</a:t>
                </a:r>
                <a:r>
                  <a:rPr lang="en-IN" sz="22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IN" sz="2400" dirty="0"/>
              </a:p>
              <a:p>
                <a:pPr marL="0" lvl="1" indent="0">
                  <a:buNone/>
                </a:pPr>
                <a:r>
                  <a:rPr lang="en-IN" sz="2400" dirty="0"/>
                  <a:t> 	 	H</a:t>
                </a:r>
                <a:r>
                  <a:rPr lang="en-IN" sz="2400" baseline="-25000" dirty="0"/>
                  <a:t>1</a:t>
                </a:r>
                <a:r>
                  <a:rPr lang="en-IN" sz="24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IN" sz="2400" dirty="0"/>
              </a:p>
              <a:p>
                <a:pPr marL="342900" lvl="1" indent="-342900"/>
                <a:r>
                  <a:rPr lang="en-IN" sz="2400" dirty="0"/>
                  <a:t>Use “F” Distribution</a:t>
                </a:r>
              </a:p>
              <a:p>
                <a:pPr marL="342900" lvl="1" indent="-342900"/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num>
                      <m:den>
                        <m:f>
                          <m:fPr>
                            <m:type m:val="skw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den>
                    </m:f>
                  </m:oMath>
                </a14:m>
                <a:r>
                  <a:rPr lang="en-IN" sz="2400" dirty="0"/>
                  <a:t> with </a:t>
                </a:r>
                <a:r>
                  <a:rPr lang="en-IN" sz="2400" dirty="0" err="1"/>
                  <a:t>df</a:t>
                </a:r>
                <a:r>
                  <a:rPr lang="en-IN" sz="2400" dirty="0"/>
                  <a:t> (n</a:t>
                </a:r>
                <a:r>
                  <a:rPr lang="en-IN" sz="2400" baseline="-25000" dirty="0"/>
                  <a:t>1</a:t>
                </a:r>
                <a:r>
                  <a:rPr lang="en-IN" sz="2400" dirty="0"/>
                  <a:t> -1) (numerator) and (n</a:t>
                </a:r>
                <a:r>
                  <a:rPr lang="en-IN" sz="2400" baseline="-25000" dirty="0"/>
                  <a:t>2</a:t>
                </a:r>
                <a:r>
                  <a:rPr lang="en-IN" sz="2400" dirty="0"/>
                  <a:t> -1) (denominator)</a:t>
                </a:r>
              </a:p>
              <a:p>
                <a:pPr marL="342900" lvl="1" indent="-342900"/>
                <a:r>
                  <a:rPr lang="en-IN" sz="2400" dirty="0"/>
                  <a:t>If H</a:t>
                </a:r>
                <a:r>
                  <a:rPr lang="en-IN" sz="2400" baseline="-25000" dirty="0"/>
                  <a:t>0</a:t>
                </a:r>
                <a:r>
                  <a:rPr lang="en-IN" sz="2400" dirty="0"/>
                  <a:t> is true,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 =  </m:t>
                    </m:r>
                    <m:f>
                      <m:fPr>
                        <m:ctrlPr>
                          <a:rPr lang="en-IN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I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I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IN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652226"/>
                <a:ext cx="9548491" cy="4575153"/>
              </a:xfrm>
              <a:blipFill rotWithShape="0">
                <a:blip r:embed="rId2"/>
                <a:stretch>
                  <a:fillRect l="-830" t="-10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95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1003</TotalTime>
  <Words>1133</Words>
  <Application>Microsoft Office PowerPoint</Application>
  <PresentationFormat>Widescreen</PresentationFormat>
  <Paragraphs>262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Trebuchet MS</vt:lpstr>
      <vt:lpstr>Wingdings 3</vt:lpstr>
      <vt:lpstr>Facet</vt:lpstr>
      <vt:lpstr>Comparisons Between Two Populations</vt:lpstr>
      <vt:lpstr>Paired Observations</vt:lpstr>
      <vt:lpstr>Chubby Chunky – 1 Matched Samples</vt:lpstr>
      <vt:lpstr>Chubby Chunky – 1 Matched Samples</vt:lpstr>
      <vt:lpstr>Difference between Two Population Means with Independent Samples</vt:lpstr>
      <vt:lpstr>Hypothesis test</vt:lpstr>
      <vt:lpstr>Chubby Chunky - 2</vt:lpstr>
      <vt:lpstr>Difference between Two Population Means with Independent Samples</vt:lpstr>
      <vt:lpstr>Test for Equality of Variances</vt:lpstr>
      <vt:lpstr>The F Test</vt:lpstr>
      <vt:lpstr>Standard Error</vt:lpstr>
      <vt:lpstr>Combine the Two Sample Variances!</vt:lpstr>
      <vt:lpstr>Hypothesis Test</vt:lpstr>
      <vt:lpstr>One More Scenario</vt:lpstr>
      <vt:lpstr>SPSS screenshot for performing Independent Samples Test </vt:lpstr>
      <vt:lpstr>The Seven Point Advantage?</vt:lpstr>
      <vt:lpstr>Hypothesis Test</vt:lpstr>
      <vt:lpstr>Basic Data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Comparisons Between Two Populations</dc:title>
  <dc:creator>Vishnuprasad Nagadevara</dc:creator>
  <cp:lastModifiedBy>Sanyal, Sandipto</cp:lastModifiedBy>
  <cp:revision>38</cp:revision>
  <dcterms:created xsi:type="dcterms:W3CDTF">2017-04-09T09:10:33Z</dcterms:created>
  <dcterms:modified xsi:type="dcterms:W3CDTF">2020-10-17T03:25:00Z</dcterms:modified>
</cp:coreProperties>
</file>