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 id="2147483685" r:id="rId3"/>
  </p:sldMasterIdLst>
  <p:notesMasterIdLst>
    <p:notesMasterId r:id="rId31"/>
  </p:notesMasterIdLst>
  <p:sldIdLst>
    <p:sldId id="257" r:id="rId4"/>
    <p:sldId id="329" r:id="rId5"/>
    <p:sldId id="284" r:id="rId6"/>
    <p:sldId id="285" r:id="rId7"/>
    <p:sldId id="266" r:id="rId8"/>
    <p:sldId id="270" r:id="rId9"/>
    <p:sldId id="328" r:id="rId10"/>
    <p:sldId id="269" r:id="rId11"/>
    <p:sldId id="327" r:id="rId12"/>
    <p:sldId id="256" r:id="rId13"/>
    <p:sldId id="258" r:id="rId14"/>
    <p:sldId id="259" r:id="rId15"/>
    <p:sldId id="290" r:id="rId16"/>
    <p:sldId id="306" r:id="rId17"/>
    <p:sldId id="307" r:id="rId18"/>
    <p:sldId id="323" r:id="rId19"/>
    <p:sldId id="310" r:id="rId20"/>
    <p:sldId id="318" r:id="rId21"/>
    <p:sldId id="324" r:id="rId22"/>
    <p:sldId id="260" r:id="rId23"/>
    <p:sldId id="325" r:id="rId24"/>
    <p:sldId id="261" r:id="rId25"/>
    <p:sldId id="262" r:id="rId26"/>
    <p:sldId id="263" r:id="rId27"/>
    <p:sldId id="264" r:id="rId28"/>
    <p:sldId id="265" r:id="rId29"/>
    <p:sldId id="326"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38" autoAdjust="0"/>
    <p:restoredTop sz="90929"/>
  </p:normalViewPr>
  <p:slideViewPr>
    <p:cSldViewPr>
      <p:cViewPr varScale="1">
        <p:scale>
          <a:sx n="90" d="100"/>
          <a:sy n="90" d="100"/>
        </p:scale>
        <p:origin x="7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236522165179809"/>
          <c:y val="2.5981993434603501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-50</c:v>
                </c:pt>
                <c:pt idx="1">
                  <c:v>-45</c:v>
                </c:pt>
                <c:pt idx="2">
                  <c:v>-40</c:v>
                </c:pt>
                <c:pt idx="3">
                  <c:v>-35</c:v>
                </c:pt>
                <c:pt idx="4">
                  <c:v>-30</c:v>
                </c:pt>
                <c:pt idx="5">
                  <c:v>-25</c:v>
                </c:pt>
                <c:pt idx="6">
                  <c:v>-20</c:v>
                </c:pt>
                <c:pt idx="7">
                  <c:v>-15</c:v>
                </c:pt>
                <c:pt idx="8">
                  <c:v>-10</c:v>
                </c:pt>
                <c:pt idx="9">
                  <c:v>-5</c:v>
                </c:pt>
                <c:pt idx="10">
                  <c:v>0</c:v>
                </c:pt>
                <c:pt idx="11">
                  <c:v>5</c:v>
                </c:pt>
                <c:pt idx="12">
                  <c:v>10</c:v>
                </c:pt>
                <c:pt idx="13">
                  <c:v>15</c:v>
                </c:pt>
                <c:pt idx="14">
                  <c:v>20</c:v>
                </c:pt>
                <c:pt idx="15">
                  <c:v>25</c:v>
                </c:pt>
                <c:pt idx="16">
                  <c:v>30</c:v>
                </c:pt>
                <c:pt idx="17">
                  <c:v>35</c:v>
                </c:pt>
                <c:pt idx="18">
                  <c:v>40</c:v>
                </c:pt>
                <c:pt idx="19">
                  <c:v>45</c:v>
                </c:pt>
                <c:pt idx="20">
                  <c:v>50</c:v>
                </c:pt>
                <c:pt idx="21">
                  <c:v>55</c:v>
                </c:pt>
                <c:pt idx="22">
                  <c:v>60</c:v>
                </c:pt>
                <c:pt idx="23">
                  <c:v>65</c:v>
                </c:pt>
                <c:pt idx="24">
                  <c:v>70</c:v>
                </c:pt>
                <c:pt idx="25">
                  <c:v>75</c:v>
                </c:pt>
                <c:pt idx="26">
                  <c:v>80</c:v>
                </c:pt>
                <c:pt idx="27">
                  <c:v>85</c:v>
                </c:pt>
                <c:pt idx="28">
                  <c:v>90</c:v>
                </c:pt>
                <c:pt idx="29">
                  <c:v>95</c:v>
                </c:pt>
                <c:pt idx="30">
                  <c:v>100</c:v>
                </c:pt>
                <c:pt idx="31">
                  <c:v>105</c:v>
                </c:pt>
                <c:pt idx="32">
                  <c:v>110</c:v>
                </c:pt>
                <c:pt idx="33">
                  <c:v>115</c:v>
                </c:pt>
                <c:pt idx="34">
                  <c:v>120</c:v>
                </c:pt>
                <c:pt idx="35">
                  <c:v>125</c:v>
                </c:pt>
                <c:pt idx="36">
                  <c:v>130</c:v>
                </c:pt>
                <c:pt idx="37">
                  <c:v>135</c:v>
                </c:pt>
                <c:pt idx="38">
                  <c:v>140</c:v>
                </c:pt>
                <c:pt idx="39">
                  <c:v>145</c:v>
                </c:pt>
                <c:pt idx="40">
                  <c:v>150</c:v>
                </c:pt>
                <c:pt idx="41">
                  <c:v>155</c:v>
                </c:pt>
                <c:pt idx="42">
                  <c:v>160</c:v>
                </c:pt>
                <c:pt idx="43">
                  <c:v>165</c:v>
                </c:pt>
                <c:pt idx="44">
                  <c:v>170</c:v>
                </c:pt>
                <c:pt idx="45">
                  <c:v>175</c:v>
                </c:pt>
                <c:pt idx="46">
                  <c:v>180</c:v>
                </c:pt>
                <c:pt idx="47">
                  <c:v>185</c:v>
                </c:pt>
                <c:pt idx="48">
                  <c:v>190</c:v>
                </c:pt>
                <c:pt idx="49">
                  <c:v>195</c:v>
                </c:pt>
                <c:pt idx="50">
                  <c:v>200</c:v>
                </c:pt>
                <c:pt idx="51">
                  <c:v>205</c:v>
                </c:pt>
                <c:pt idx="52">
                  <c:v>210</c:v>
                </c:pt>
                <c:pt idx="53">
                  <c:v>215</c:v>
                </c:pt>
                <c:pt idx="54">
                  <c:v>220</c:v>
                </c:pt>
                <c:pt idx="55">
                  <c:v>225</c:v>
                </c:pt>
                <c:pt idx="56">
                  <c:v>230</c:v>
                </c:pt>
                <c:pt idx="57">
                  <c:v>235</c:v>
                </c:pt>
                <c:pt idx="58">
                  <c:v>240</c:v>
                </c:pt>
                <c:pt idx="59">
                  <c:v>245</c:v>
                </c:pt>
                <c:pt idx="60">
                  <c:v>250</c:v>
                </c:pt>
                <c:pt idx="61">
                  <c:v>255</c:v>
                </c:pt>
                <c:pt idx="62">
                  <c:v>260</c:v>
                </c:pt>
                <c:pt idx="63">
                  <c:v>265</c:v>
                </c:pt>
                <c:pt idx="64">
                  <c:v>270</c:v>
                </c:pt>
                <c:pt idx="65">
                  <c:v>275</c:v>
                </c:pt>
                <c:pt idx="66">
                  <c:v>280</c:v>
                </c:pt>
                <c:pt idx="67">
                  <c:v>285</c:v>
                </c:pt>
                <c:pt idx="68">
                  <c:v>290</c:v>
                </c:pt>
                <c:pt idx="69">
                  <c:v>295</c:v>
                </c:pt>
                <c:pt idx="70">
                  <c:v>300</c:v>
                </c:pt>
                <c:pt idx="71">
                  <c:v>305</c:v>
                </c:pt>
                <c:pt idx="72">
                  <c:v>310</c:v>
                </c:pt>
                <c:pt idx="73">
                  <c:v>315</c:v>
                </c:pt>
                <c:pt idx="74">
                  <c:v>320</c:v>
                </c:pt>
                <c:pt idx="75">
                  <c:v>325</c:v>
                </c:pt>
                <c:pt idx="76">
                  <c:v>330</c:v>
                </c:pt>
                <c:pt idx="77">
                  <c:v>335</c:v>
                </c:pt>
                <c:pt idx="78">
                  <c:v>340</c:v>
                </c:pt>
                <c:pt idx="79">
                  <c:v>345</c:v>
                </c:pt>
                <c:pt idx="80">
                  <c:v>350</c:v>
                </c:pt>
              </c:numCache>
            </c:numRef>
          </c:xVal>
          <c:yVal>
            <c:numRef>
              <c:f>Normal!$B$2:$B$82</c:f>
              <c:numCache>
                <c:formatCode>General</c:formatCode>
                <c:ptCount val="81"/>
                <c:pt idx="0">
                  <c:v>2.6766045152977074E-6</c:v>
                </c:pt>
                <c:pt idx="1">
                  <c:v>3.9731094278554539E-6</c:v>
                </c:pt>
                <c:pt idx="2">
                  <c:v>5.8389385158292056E-6</c:v>
                </c:pt>
                <c:pt idx="3">
                  <c:v>8.4956054110150288E-6</c:v>
                </c:pt>
                <c:pt idx="4">
                  <c:v>1.2238038602275439E-5</c:v>
                </c:pt>
                <c:pt idx="5">
                  <c:v>1.7453653900915203E-5</c:v>
                </c:pt>
                <c:pt idx="6">
                  <c:v>2.4644383369460397E-5</c:v>
                </c:pt>
                <c:pt idx="7">
                  <c:v>3.4451378781073624E-5</c:v>
                </c:pt>
                <c:pt idx="8">
                  <c:v>4.7681764029296806E-5</c:v>
                </c:pt>
                <c:pt idx="9">
                  <c:v>6.5336381123998368E-5</c:v>
                </c:pt>
                <c:pt idx="10">
                  <c:v>8.8636968238760147E-5</c:v>
                </c:pt>
                <c:pt idx="11">
                  <c:v>1.1905064839551708E-4</c:v>
                </c:pt>
                <c:pt idx="12">
                  <c:v>1.5830903165959937E-4</c:v>
                </c:pt>
                <c:pt idx="13">
                  <c:v>2.0841869628845185E-4</c:v>
                </c:pt>
                <c:pt idx="14">
                  <c:v>2.7165938467371226E-4</c:v>
                </c:pt>
                <c:pt idx="15">
                  <c:v>3.5056600987137083E-4</c:v>
                </c:pt>
                <c:pt idx="16">
                  <c:v>4.4789060589685796E-4</c:v>
                </c:pt>
                <c:pt idx="17">
                  <c:v>5.6654075483202374E-4</c:v>
                </c:pt>
                <c:pt idx="18">
                  <c:v>7.0949185692462851E-4</c:v>
                </c:pt>
                <c:pt idx="19">
                  <c:v>8.7967191960854388E-4</c:v>
                </c:pt>
                <c:pt idx="20">
                  <c:v>1.0798193302637611E-3</c:v>
                </c:pt>
                <c:pt idx="21">
                  <c:v>1.312316295493532E-3</c:v>
                </c:pt>
                <c:pt idx="22">
                  <c:v>1.5790031660178829E-3</c:v>
                </c:pt>
                <c:pt idx="23">
                  <c:v>1.8809815475377388E-3</c:v>
                </c:pt>
                <c:pt idx="24">
                  <c:v>2.218416693589111E-3</c:v>
                </c:pt>
                <c:pt idx="25">
                  <c:v>2.5903519133178348E-3</c:v>
                </c:pt>
                <c:pt idx="26">
                  <c:v>2.9945493127148974E-3</c:v>
                </c:pt>
                <c:pt idx="27">
                  <c:v>3.4273718409561465E-3</c:v>
                </c:pt>
                <c:pt idx="28">
                  <c:v>3.8837210996642588E-3</c:v>
                </c:pt>
                <c:pt idx="29">
                  <c:v>4.3570435406510106E-3</c:v>
                </c:pt>
                <c:pt idx="30">
                  <c:v>4.8394144903828673E-3</c:v>
                </c:pt>
                <c:pt idx="31">
                  <c:v>5.3217049979750967E-3</c:v>
                </c:pt>
                <c:pt idx="32">
                  <c:v>5.7938310552296543E-3</c:v>
                </c:pt>
                <c:pt idx="33">
                  <c:v>6.2450786673352255E-3</c:v>
                </c:pt>
                <c:pt idx="34">
                  <c:v>6.6644920578359922E-3</c:v>
                </c:pt>
                <c:pt idx="35">
                  <c:v>7.0413065352859898E-3</c:v>
                </c:pt>
                <c:pt idx="36">
                  <c:v>7.3654028060664662E-3</c:v>
                </c:pt>
                <c:pt idx="37">
                  <c:v>7.6277563092104822E-3</c:v>
                </c:pt>
                <c:pt idx="38">
                  <c:v>7.8208538795091175E-3</c:v>
                </c:pt>
                <c:pt idx="39">
                  <c:v>7.9390509495402359E-3</c:v>
                </c:pt>
                <c:pt idx="40">
                  <c:v>7.9788456080286535E-3</c:v>
                </c:pt>
                <c:pt idx="41">
                  <c:v>7.9390509495402359E-3</c:v>
                </c:pt>
                <c:pt idx="42">
                  <c:v>7.8208538795091175E-3</c:v>
                </c:pt>
                <c:pt idx="43">
                  <c:v>7.6277563092104822E-3</c:v>
                </c:pt>
                <c:pt idx="44">
                  <c:v>7.3654028060664662E-3</c:v>
                </c:pt>
                <c:pt idx="45">
                  <c:v>7.0413065352859898E-3</c:v>
                </c:pt>
                <c:pt idx="46">
                  <c:v>6.6644920578359922E-3</c:v>
                </c:pt>
                <c:pt idx="47">
                  <c:v>6.2450786673352255E-3</c:v>
                </c:pt>
                <c:pt idx="48">
                  <c:v>5.7938310552296543E-3</c:v>
                </c:pt>
                <c:pt idx="49">
                  <c:v>5.3217049979750967E-3</c:v>
                </c:pt>
                <c:pt idx="50">
                  <c:v>4.8394144903828673E-3</c:v>
                </c:pt>
                <c:pt idx="51">
                  <c:v>4.3570435406510106E-3</c:v>
                </c:pt>
                <c:pt idx="52">
                  <c:v>3.8837210996642588E-3</c:v>
                </c:pt>
                <c:pt idx="53">
                  <c:v>3.4273718409561465E-3</c:v>
                </c:pt>
                <c:pt idx="54">
                  <c:v>2.9945493127148974E-3</c:v>
                </c:pt>
                <c:pt idx="55">
                  <c:v>2.5903519133178348E-3</c:v>
                </c:pt>
                <c:pt idx="56">
                  <c:v>2.218416693589111E-3</c:v>
                </c:pt>
                <c:pt idx="57">
                  <c:v>1.8809815475377388E-3</c:v>
                </c:pt>
                <c:pt idx="58">
                  <c:v>1.5790031660178829E-3</c:v>
                </c:pt>
                <c:pt idx="59">
                  <c:v>1.312316295493532E-3</c:v>
                </c:pt>
                <c:pt idx="60">
                  <c:v>1.0798193302637611E-3</c:v>
                </c:pt>
                <c:pt idx="61">
                  <c:v>8.7967191960854388E-4</c:v>
                </c:pt>
                <c:pt idx="62">
                  <c:v>7.0949185692462851E-4</c:v>
                </c:pt>
                <c:pt idx="63">
                  <c:v>5.6654075483202374E-4</c:v>
                </c:pt>
                <c:pt idx="64">
                  <c:v>4.4789060589685796E-4</c:v>
                </c:pt>
                <c:pt idx="65">
                  <c:v>3.5056600987137083E-4</c:v>
                </c:pt>
                <c:pt idx="66">
                  <c:v>2.7165938467371226E-4</c:v>
                </c:pt>
                <c:pt idx="67">
                  <c:v>2.0841869628845185E-4</c:v>
                </c:pt>
                <c:pt idx="68">
                  <c:v>1.5830903165959937E-4</c:v>
                </c:pt>
                <c:pt idx="69">
                  <c:v>1.1905064839551708E-4</c:v>
                </c:pt>
                <c:pt idx="70">
                  <c:v>8.8636968238760147E-5</c:v>
                </c:pt>
                <c:pt idx="71">
                  <c:v>6.5336381123998368E-5</c:v>
                </c:pt>
                <c:pt idx="72">
                  <c:v>4.7681764029296806E-5</c:v>
                </c:pt>
                <c:pt idx="73">
                  <c:v>3.4451378781073624E-5</c:v>
                </c:pt>
                <c:pt idx="74">
                  <c:v>2.4644383369460397E-5</c:v>
                </c:pt>
                <c:pt idx="75">
                  <c:v>1.7453653900915203E-5</c:v>
                </c:pt>
                <c:pt idx="76">
                  <c:v>1.2238038602275439E-5</c:v>
                </c:pt>
                <c:pt idx="77">
                  <c:v>8.4956054110150288E-6</c:v>
                </c:pt>
                <c:pt idx="78">
                  <c:v>5.8389385158292056E-6</c:v>
                </c:pt>
                <c:pt idx="79">
                  <c:v>3.9731094278554539E-6</c:v>
                </c:pt>
                <c:pt idx="80">
                  <c:v>2.6766045152977074E-6</c:v>
                </c:pt>
              </c:numCache>
            </c:numRef>
          </c:yVal>
          <c:smooth val="1"/>
          <c:extLst>
            <c:ext xmlns:c16="http://schemas.microsoft.com/office/drawing/2014/chart" uri="{C3380CC4-5D6E-409C-BE32-E72D297353CC}">
              <c16:uniqueId val="{00000000-6832-464F-8366-401EAEC705E9}"/>
            </c:ext>
          </c:extLst>
        </c:ser>
        <c:ser>
          <c:idx val="1"/>
          <c:order val="1"/>
          <c:tx>
            <c:v>2</c:v>
          </c:tx>
          <c:marker>
            <c:symbol val="none"/>
          </c:marker>
          <c:xVal>
            <c:numRef>
              <c:f>Normal!$W$4:$W$5</c:f>
              <c:numCache>
                <c:formatCode>General</c:formatCode>
                <c:ptCount val="2"/>
                <c:pt idx="0">
                  <c:v>150</c:v>
                </c:pt>
                <c:pt idx="1">
                  <c:v>150</c:v>
                </c:pt>
              </c:numCache>
            </c:numRef>
          </c:xVal>
          <c:yVal>
            <c:numRef>
              <c:f>Normal!$X$4:$X$5</c:f>
              <c:numCache>
                <c:formatCode>General</c:formatCode>
                <c:ptCount val="2"/>
                <c:pt idx="0">
                  <c:v>0</c:v>
                </c:pt>
                <c:pt idx="1">
                  <c:v>7.9788456080286535E-3</c:v>
                </c:pt>
              </c:numCache>
            </c:numRef>
          </c:yVal>
          <c:smooth val="1"/>
          <c:extLst>
            <c:ext xmlns:c16="http://schemas.microsoft.com/office/drawing/2014/chart" uri="{C3380CC4-5D6E-409C-BE32-E72D297353CC}">
              <c16:uniqueId val="{00000001-6832-464F-8366-401EAEC705E9}"/>
            </c:ext>
          </c:extLst>
        </c:ser>
        <c:dLbls>
          <c:showLegendKey val="0"/>
          <c:showVal val="0"/>
          <c:showCatName val="0"/>
          <c:showSerName val="0"/>
          <c:showPercent val="0"/>
          <c:showBubbleSize val="0"/>
        </c:dLbls>
        <c:axId val="-75282112"/>
        <c:axId val="-75291904"/>
      </c:scatterChart>
      <c:valAx>
        <c:axId val="-75282112"/>
        <c:scaling>
          <c:orientation val="minMax"/>
          <c:max val="500"/>
          <c:min val="-200"/>
        </c:scaling>
        <c:delete val="0"/>
        <c:axPos val="b"/>
        <c:numFmt formatCode="General" sourceLinked="1"/>
        <c:majorTickMark val="out"/>
        <c:minorTickMark val="none"/>
        <c:tickLblPos val="nextTo"/>
        <c:crossAx val="-75291904"/>
        <c:crossesAt val="-200"/>
        <c:crossBetween val="midCat"/>
        <c:majorUnit val="50"/>
      </c:valAx>
      <c:valAx>
        <c:axId val="-75291904"/>
        <c:scaling>
          <c:orientation val="minMax"/>
          <c:max val="1.5000000000000006E-2"/>
          <c:min val="0"/>
        </c:scaling>
        <c:delete val="0"/>
        <c:axPos val="l"/>
        <c:majorGridlines/>
        <c:numFmt formatCode="General" sourceLinked="1"/>
        <c:majorTickMark val="out"/>
        <c:minorTickMark val="none"/>
        <c:tickLblPos val="nextTo"/>
        <c:crossAx val="-75282112"/>
        <c:crossesAt val="-200"/>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273482693854786"/>
          <c:y val="7.363352887661950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995</c:v>
                </c:pt>
                <c:pt idx="1">
                  <c:v>996.66666666666663</c:v>
                </c:pt>
                <c:pt idx="2">
                  <c:v>998.33333333333326</c:v>
                </c:pt>
                <c:pt idx="3">
                  <c:v>999.99999999999989</c:v>
                </c:pt>
                <c:pt idx="4">
                  <c:v>1001.6666666666665</c:v>
                </c:pt>
                <c:pt idx="5">
                  <c:v>1003.3333333333331</c:v>
                </c:pt>
                <c:pt idx="6">
                  <c:v>1004.9999999999998</c:v>
                </c:pt>
                <c:pt idx="7">
                  <c:v>1006.6666666666664</c:v>
                </c:pt>
                <c:pt idx="8">
                  <c:v>1008.333333333333</c:v>
                </c:pt>
                <c:pt idx="9">
                  <c:v>1009.9999999999997</c:v>
                </c:pt>
                <c:pt idx="10">
                  <c:v>1011.6666666666663</c:v>
                </c:pt>
                <c:pt idx="11">
                  <c:v>1013.3333333333329</c:v>
                </c:pt>
                <c:pt idx="12">
                  <c:v>1014.9999999999995</c:v>
                </c:pt>
                <c:pt idx="13">
                  <c:v>1016.6666666666662</c:v>
                </c:pt>
                <c:pt idx="14">
                  <c:v>1018.3333333333328</c:v>
                </c:pt>
                <c:pt idx="15">
                  <c:v>1019.9999999999994</c:v>
                </c:pt>
                <c:pt idx="16">
                  <c:v>1021.6666666666661</c:v>
                </c:pt>
                <c:pt idx="17">
                  <c:v>1023.3333333333327</c:v>
                </c:pt>
                <c:pt idx="18">
                  <c:v>1024.9999999999993</c:v>
                </c:pt>
                <c:pt idx="19">
                  <c:v>1026.6666666666661</c:v>
                </c:pt>
                <c:pt idx="20">
                  <c:v>1028.3333333333328</c:v>
                </c:pt>
                <c:pt idx="21">
                  <c:v>1029.9999999999995</c:v>
                </c:pt>
                <c:pt idx="22">
                  <c:v>1031.6666666666663</c:v>
                </c:pt>
                <c:pt idx="23">
                  <c:v>1033.333333333333</c:v>
                </c:pt>
                <c:pt idx="24">
                  <c:v>1034.9999999999998</c:v>
                </c:pt>
                <c:pt idx="25">
                  <c:v>1036.6666666666665</c:v>
                </c:pt>
                <c:pt idx="26">
                  <c:v>1038.3333333333333</c:v>
                </c:pt>
                <c:pt idx="27">
                  <c:v>1040</c:v>
                </c:pt>
                <c:pt idx="28">
                  <c:v>1041.6666666666667</c:v>
                </c:pt>
                <c:pt idx="29">
                  <c:v>1043.3333333333335</c:v>
                </c:pt>
                <c:pt idx="30">
                  <c:v>1045.0000000000002</c:v>
                </c:pt>
                <c:pt idx="31">
                  <c:v>1046.666666666667</c:v>
                </c:pt>
                <c:pt idx="32">
                  <c:v>1048.3333333333337</c:v>
                </c:pt>
                <c:pt idx="33">
                  <c:v>1050.0000000000005</c:v>
                </c:pt>
                <c:pt idx="34">
                  <c:v>1051.6666666666672</c:v>
                </c:pt>
                <c:pt idx="35">
                  <c:v>1053.3333333333339</c:v>
                </c:pt>
                <c:pt idx="36">
                  <c:v>1055.0000000000007</c:v>
                </c:pt>
                <c:pt idx="37">
                  <c:v>1056.6666666666674</c:v>
                </c:pt>
                <c:pt idx="38">
                  <c:v>1058.3333333333342</c:v>
                </c:pt>
                <c:pt idx="39">
                  <c:v>1060.0000000000009</c:v>
                </c:pt>
                <c:pt idx="40">
                  <c:v>1061.6666666666677</c:v>
                </c:pt>
                <c:pt idx="41">
                  <c:v>1063.3333333333344</c:v>
                </c:pt>
                <c:pt idx="42">
                  <c:v>1065.0000000000011</c:v>
                </c:pt>
                <c:pt idx="43">
                  <c:v>1066.6666666666679</c:v>
                </c:pt>
                <c:pt idx="44">
                  <c:v>1068.3333333333346</c:v>
                </c:pt>
                <c:pt idx="45">
                  <c:v>1070.0000000000014</c:v>
                </c:pt>
                <c:pt idx="46">
                  <c:v>1071.6666666666681</c:v>
                </c:pt>
                <c:pt idx="47">
                  <c:v>1073.3333333333348</c:v>
                </c:pt>
                <c:pt idx="48">
                  <c:v>1075.0000000000016</c:v>
                </c:pt>
                <c:pt idx="49">
                  <c:v>1076.6666666666683</c:v>
                </c:pt>
                <c:pt idx="50">
                  <c:v>1078.3333333333351</c:v>
                </c:pt>
                <c:pt idx="51">
                  <c:v>1080.0000000000018</c:v>
                </c:pt>
                <c:pt idx="52">
                  <c:v>1081.6666666666686</c:v>
                </c:pt>
                <c:pt idx="53">
                  <c:v>1083.3333333333353</c:v>
                </c:pt>
                <c:pt idx="54">
                  <c:v>1085.000000000002</c:v>
                </c:pt>
                <c:pt idx="55">
                  <c:v>1086.6666666666688</c:v>
                </c:pt>
                <c:pt idx="56">
                  <c:v>1088.3333333333355</c:v>
                </c:pt>
                <c:pt idx="57">
                  <c:v>1090.0000000000023</c:v>
                </c:pt>
                <c:pt idx="58">
                  <c:v>1091.666666666669</c:v>
                </c:pt>
                <c:pt idx="59">
                  <c:v>1093.3333333333358</c:v>
                </c:pt>
                <c:pt idx="60">
                  <c:v>1095.0000000000025</c:v>
                </c:pt>
                <c:pt idx="61">
                  <c:v>1096.6666666666692</c:v>
                </c:pt>
                <c:pt idx="62">
                  <c:v>1098.333333333336</c:v>
                </c:pt>
                <c:pt idx="63">
                  <c:v>1100.0000000000027</c:v>
                </c:pt>
                <c:pt idx="64">
                  <c:v>1101.6666666666695</c:v>
                </c:pt>
                <c:pt idx="65">
                  <c:v>1103.3333333333362</c:v>
                </c:pt>
                <c:pt idx="66">
                  <c:v>1105.000000000003</c:v>
                </c:pt>
                <c:pt idx="67">
                  <c:v>1106.6666666666697</c:v>
                </c:pt>
                <c:pt idx="68">
                  <c:v>1108.3333333333364</c:v>
                </c:pt>
                <c:pt idx="69">
                  <c:v>1110.0000000000032</c:v>
                </c:pt>
                <c:pt idx="70">
                  <c:v>1111.6666666666699</c:v>
                </c:pt>
                <c:pt idx="71">
                  <c:v>1113.3333333333367</c:v>
                </c:pt>
                <c:pt idx="72">
                  <c:v>1115.0000000000034</c:v>
                </c:pt>
                <c:pt idx="73">
                  <c:v>1116.6666666666702</c:v>
                </c:pt>
                <c:pt idx="74">
                  <c:v>1118.3333333333369</c:v>
                </c:pt>
                <c:pt idx="75">
                  <c:v>1120.0000000000036</c:v>
                </c:pt>
                <c:pt idx="76">
                  <c:v>1121.6666666666704</c:v>
                </c:pt>
                <c:pt idx="77">
                  <c:v>1123.3333333333371</c:v>
                </c:pt>
                <c:pt idx="78">
                  <c:v>1125.0000000000039</c:v>
                </c:pt>
                <c:pt idx="79">
                  <c:v>1126.6666666666706</c:v>
                </c:pt>
                <c:pt idx="80">
                  <c:v>1128.3333333333374</c:v>
                </c:pt>
              </c:numCache>
            </c:numRef>
          </c:xVal>
          <c:yVal>
            <c:numRef>
              <c:f>Normal!$B$2:$B$82</c:f>
              <c:numCache>
                <c:formatCode>General</c:formatCode>
                <c:ptCount val="81"/>
                <c:pt idx="0">
                  <c:v>3.6455297098939717E-9</c:v>
                </c:pt>
                <c:pt idx="1">
                  <c:v>8.9203170884048033E-7</c:v>
                </c:pt>
                <c:pt idx="2">
                  <c:v>8.0298135458916662E-5</c:v>
                </c:pt>
                <c:pt idx="3">
                  <c:v>2.6591090471622609E-3</c:v>
                </c:pt>
                <c:pt idx="4">
                  <c:v>3.239457990790693E-2</c:v>
                </c:pt>
                <c:pt idx="5">
                  <c:v>0.14518243471146949</c:v>
                </c:pt>
                <c:pt idx="6">
                  <c:v>0.23936536824085961</c:v>
                </c:pt>
                <c:pt idx="7">
                  <c:v>0.14518243471150916</c:v>
                </c:pt>
                <c:pt idx="8">
                  <c:v>3.2394579907924624E-2</c:v>
                </c:pt>
                <c:pt idx="9">
                  <c:v>2.6591090471644384E-3</c:v>
                </c:pt>
                <c:pt idx="10">
                  <c:v>8.0298135459004252E-5</c:v>
                </c:pt>
                <c:pt idx="11">
                  <c:v>8.9203170884169582E-7</c:v>
                </c:pt>
                <c:pt idx="12">
                  <c:v>3.6455297098999555E-9</c:v>
                </c:pt>
                <c:pt idx="13">
                  <c:v>5.4808322450301081E-12</c:v>
                </c:pt>
                <c:pt idx="14">
                  <c:v>3.0313626501298681E-15</c:v>
                </c:pt>
                <c:pt idx="15">
                  <c:v>6.1678641430202816E-19</c:v>
                </c:pt>
                <c:pt idx="16">
                  <c:v>4.6167591760406477E-23</c:v>
                </c:pt>
                <c:pt idx="17">
                  <c:v>1.271291552111032E-27</c:v>
                </c:pt>
                <c:pt idx="18">
                  <c:v>1.2878302414041683E-32</c:v>
                </c:pt>
                <c:pt idx="19">
                  <c:v>4.7992966542267977E-38</c:v>
                </c:pt>
                <c:pt idx="20">
                  <c:v>6.5796393563632813E-44</c:v>
                </c:pt>
                <c:pt idx="21">
                  <c:v>3.3184257299202785E-50</c:v>
                </c:pt>
                <c:pt idx="22">
                  <c:v>6.1569784367738205E-57</c:v>
                </c:pt>
                <c:pt idx="23">
                  <c:v>4.2025092806040482E-64</c:v>
                </c:pt>
                <c:pt idx="24">
                  <c:v>1.0552497255597015E-71</c:v>
                </c:pt>
                <c:pt idx="25">
                  <c:v>9.7478162206588241E-80</c:v>
                </c:pt>
                <c:pt idx="26">
                  <c:v>3.3125690172988706E-88</c:v>
                </c:pt>
                <c:pt idx="27">
                  <c:v>4.1412176520763317E-97</c:v>
                </c:pt>
                <c:pt idx="28">
                  <c:v>1.9045689316932087E-106</c:v>
                </c:pt>
                <c:pt idx="29">
                  <c:v>3.222336219005761E-116</c:v>
                </c:pt>
                <c:pt idx="30">
                  <c:v>2.0056286650701763E-126</c:v>
                </c:pt>
                <c:pt idx="31">
                  <c:v>4.5923578418307516E-137</c:v>
                </c:pt>
                <c:pt idx="32">
                  <c:v>3.8683559828158423E-148</c:v>
                </c:pt>
                <c:pt idx="33">
                  <c:v>1.1987335554922456E-159</c:v>
                </c:pt>
                <c:pt idx="34">
                  <c:v>1.3665464872298785E-171</c:v>
                </c:pt>
                <c:pt idx="35">
                  <c:v>5.7310167251090346E-184</c:v>
                </c:pt>
                <c:pt idx="36">
                  <c:v>8.8418768091627235E-197</c:v>
                </c:pt>
                <c:pt idx="37">
                  <c:v>5.0183709634431319E-210</c:v>
                </c:pt>
                <c:pt idx="38">
                  <c:v>1.0478197540385888E-223</c:v>
                </c:pt>
                <c:pt idx="39">
                  <c:v>8.0485180039511291E-238</c:v>
                </c:pt>
                <c:pt idx="40">
                  <c:v>2.2743158400102144E-252</c:v>
                </c:pt>
                <c:pt idx="41">
                  <c:v>2.3642377662292021E-267</c:v>
                </c:pt>
                <c:pt idx="42">
                  <c:v>9.0414283055003442E-283</c:v>
                </c:pt>
                <c:pt idx="43">
                  <c:v>1.2720039308806354E-298</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numCache>
            </c:numRef>
          </c:yVal>
          <c:smooth val="1"/>
          <c:extLst>
            <c:ext xmlns:c16="http://schemas.microsoft.com/office/drawing/2014/chart" uri="{C3380CC4-5D6E-409C-BE32-E72D297353CC}">
              <c16:uniqueId val="{00000000-3B23-4C2F-A785-10ECCE1D2257}"/>
            </c:ext>
          </c:extLst>
        </c:ser>
        <c:ser>
          <c:idx val="1"/>
          <c:order val="1"/>
          <c:tx>
            <c:v>2</c:v>
          </c:tx>
          <c:marker>
            <c:symbol val="none"/>
          </c:marker>
          <c:xVal>
            <c:numRef>
              <c:f>Normal!$W$4:$W$5</c:f>
              <c:numCache>
                <c:formatCode>General</c:formatCode>
                <c:ptCount val="2"/>
                <c:pt idx="0">
                  <c:v>1005</c:v>
                </c:pt>
                <c:pt idx="1">
                  <c:v>1005</c:v>
                </c:pt>
              </c:numCache>
            </c:numRef>
          </c:xVal>
          <c:yVal>
            <c:numRef>
              <c:f>Normal!$X$4:$X$5</c:f>
              <c:numCache>
                <c:formatCode>General</c:formatCode>
                <c:ptCount val="2"/>
                <c:pt idx="0">
                  <c:v>0</c:v>
                </c:pt>
                <c:pt idx="1">
                  <c:v>0.24</c:v>
                </c:pt>
              </c:numCache>
            </c:numRef>
          </c:yVal>
          <c:smooth val="1"/>
          <c:extLst>
            <c:ext xmlns:c16="http://schemas.microsoft.com/office/drawing/2014/chart" uri="{C3380CC4-5D6E-409C-BE32-E72D297353CC}">
              <c16:uniqueId val="{00000001-3B23-4C2F-A785-10ECCE1D2257}"/>
            </c:ext>
          </c:extLst>
        </c:ser>
        <c:dLbls>
          <c:showLegendKey val="0"/>
          <c:showVal val="0"/>
          <c:showCatName val="0"/>
          <c:showSerName val="0"/>
          <c:showPercent val="0"/>
          <c:showBubbleSize val="0"/>
        </c:dLbls>
        <c:axId val="102520704"/>
        <c:axId val="102522240"/>
      </c:scatterChart>
      <c:valAx>
        <c:axId val="102520704"/>
        <c:scaling>
          <c:orientation val="minMax"/>
          <c:max val="1013"/>
          <c:min val="997.5"/>
        </c:scaling>
        <c:delete val="0"/>
        <c:axPos val="b"/>
        <c:title>
          <c:tx>
            <c:rich>
              <a:bodyPr/>
              <a:lstStyle/>
              <a:p>
                <a:pPr>
                  <a:defRPr/>
                </a:pPr>
                <a:r>
                  <a:rPr lang="en-US"/>
                  <a:t>Grams</a:t>
                </a:r>
              </a:p>
            </c:rich>
          </c:tx>
          <c:overlay val="0"/>
        </c:title>
        <c:numFmt formatCode="General" sourceLinked="1"/>
        <c:majorTickMark val="out"/>
        <c:minorTickMark val="none"/>
        <c:tickLblPos val="nextTo"/>
        <c:crossAx val="102522240"/>
        <c:crossesAt val="-200"/>
        <c:crossBetween val="midCat"/>
        <c:majorUnit val="2.5"/>
      </c:valAx>
      <c:valAx>
        <c:axId val="102522240"/>
        <c:scaling>
          <c:orientation val="minMax"/>
          <c:max val="0.25"/>
          <c:min val="0"/>
        </c:scaling>
        <c:delete val="1"/>
        <c:axPos val="l"/>
        <c:majorGridlines/>
        <c:numFmt formatCode="General" sourceLinked="1"/>
        <c:majorTickMark val="out"/>
        <c:minorTickMark val="none"/>
        <c:tickLblPos val="nextTo"/>
        <c:crossAx val="102520704"/>
        <c:crossesAt val="-200"/>
        <c:crossBetween val="midCat"/>
      </c:valAx>
      <c:spPr>
        <a:ln>
          <a:solidFill>
            <a:schemeClr val="accent1"/>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273482693854786"/>
          <c:y val="7.363352887661950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995</c:v>
                </c:pt>
                <c:pt idx="1">
                  <c:v>996.66666666666663</c:v>
                </c:pt>
                <c:pt idx="2">
                  <c:v>998.33333333333326</c:v>
                </c:pt>
                <c:pt idx="3">
                  <c:v>999.99999999999989</c:v>
                </c:pt>
                <c:pt idx="4">
                  <c:v>1001.6666666666665</c:v>
                </c:pt>
                <c:pt idx="5">
                  <c:v>1003.3333333333331</c:v>
                </c:pt>
                <c:pt idx="6">
                  <c:v>1004.9999999999998</c:v>
                </c:pt>
                <c:pt idx="7">
                  <c:v>1006.6666666666664</c:v>
                </c:pt>
                <c:pt idx="8">
                  <c:v>1008.333333333333</c:v>
                </c:pt>
                <c:pt idx="9">
                  <c:v>1009.9999999999997</c:v>
                </c:pt>
                <c:pt idx="10">
                  <c:v>1011.6666666666663</c:v>
                </c:pt>
                <c:pt idx="11">
                  <c:v>1013.3333333333329</c:v>
                </c:pt>
                <c:pt idx="12">
                  <c:v>1014.9999999999995</c:v>
                </c:pt>
                <c:pt idx="13">
                  <c:v>1016.6666666666662</c:v>
                </c:pt>
                <c:pt idx="14">
                  <c:v>1018.3333333333328</c:v>
                </c:pt>
                <c:pt idx="15">
                  <c:v>1019.9999999999994</c:v>
                </c:pt>
                <c:pt idx="16">
                  <c:v>1021.6666666666661</c:v>
                </c:pt>
                <c:pt idx="17">
                  <c:v>1023.3333333333327</c:v>
                </c:pt>
                <c:pt idx="18">
                  <c:v>1024.9999999999993</c:v>
                </c:pt>
                <c:pt idx="19">
                  <c:v>1026.6666666666661</c:v>
                </c:pt>
                <c:pt idx="20">
                  <c:v>1028.3333333333328</c:v>
                </c:pt>
                <c:pt idx="21">
                  <c:v>1029.9999999999995</c:v>
                </c:pt>
                <c:pt idx="22">
                  <c:v>1031.6666666666663</c:v>
                </c:pt>
                <c:pt idx="23">
                  <c:v>1033.333333333333</c:v>
                </c:pt>
                <c:pt idx="24">
                  <c:v>1034.9999999999998</c:v>
                </c:pt>
                <c:pt idx="25">
                  <c:v>1036.6666666666665</c:v>
                </c:pt>
                <c:pt idx="26">
                  <c:v>1038.3333333333333</c:v>
                </c:pt>
                <c:pt idx="27">
                  <c:v>1040</c:v>
                </c:pt>
                <c:pt idx="28">
                  <c:v>1041.6666666666667</c:v>
                </c:pt>
                <c:pt idx="29">
                  <c:v>1043.3333333333335</c:v>
                </c:pt>
                <c:pt idx="30">
                  <c:v>1045.0000000000002</c:v>
                </c:pt>
                <c:pt idx="31">
                  <c:v>1046.666666666667</c:v>
                </c:pt>
                <c:pt idx="32">
                  <c:v>1048.3333333333337</c:v>
                </c:pt>
                <c:pt idx="33">
                  <c:v>1050.0000000000005</c:v>
                </c:pt>
                <c:pt idx="34">
                  <c:v>1051.6666666666672</c:v>
                </c:pt>
                <c:pt idx="35">
                  <c:v>1053.3333333333339</c:v>
                </c:pt>
                <c:pt idx="36">
                  <c:v>1055.0000000000007</c:v>
                </c:pt>
                <c:pt idx="37">
                  <c:v>1056.6666666666674</c:v>
                </c:pt>
                <c:pt idx="38">
                  <c:v>1058.3333333333342</c:v>
                </c:pt>
                <c:pt idx="39">
                  <c:v>1060.0000000000009</c:v>
                </c:pt>
                <c:pt idx="40">
                  <c:v>1061.6666666666677</c:v>
                </c:pt>
                <c:pt idx="41">
                  <c:v>1063.3333333333344</c:v>
                </c:pt>
                <c:pt idx="42">
                  <c:v>1065.0000000000011</c:v>
                </c:pt>
                <c:pt idx="43">
                  <c:v>1066.6666666666679</c:v>
                </c:pt>
                <c:pt idx="44">
                  <c:v>1068.3333333333346</c:v>
                </c:pt>
                <c:pt idx="45">
                  <c:v>1070.0000000000014</c:v>
                </c:pt>
                <c:pt idx="46">
                  <c:v>1071.6666666666681</c:v>
                </c:pt>
                <c:pt idx="47">
                  <c:v>1073.3333333333348</c:v>
                </c:pt>
                <c:pt idx="48">
                  <c:v>1075.0000000000016</c:v>
                </c:pt>
                <c:pt idx="49">
                  <c:v>1076.6666666666683</c:v>
                </c:pt>
                <c:pt idx="50">
                  <c:v>1078.3333333333351</c:v>
                </c:pt>
                <c:pt idx="51">
                  <c:v>1080.0000000000018</c:v>
                </c:pt>
                <c:pt idx="52">
                  <c:v>1081.6666666666686</c:v>
                </c:pt>
                <c:pt idx="53">
                  <c:v>1083.3333333333353</c:v>
                </c:pt>
                <c:pt idx="54">
                  <c:v>1085.000000000002</c:v>
                </c:pt>
                <c:pt idx="55">
                  <c:v>1086.6666666666688</c:v>
                </c:pt>
                <c:pt idx="56">
                  <c:v>1088.3333333333355</c:v>
                </c:pt>
                <c:pt idx="57">
                  <c:v>1090.0000000000023</c:v>
                </c:pt>
                <c:pt idx="58">
                  <c:v>1091.666666666669</c:v>
                </c:pt>
                <c:pt idx="59">
                  <c:v>1093.3333333333358</c:v>
                </c:pt>
                <c:pt idx="60">
                  <c:v>1095.0000000000025</c:v>
                </c:pt>
                <c:pt idx="61">
                  <c:v>1096.6666666666692</c:v>
                </c:pt>
                <c:pt idx="62">
                  <c:v>1098.333333333336</c:v>
                </c:pt>
                <c:pt idx="63">
                  <c:v>1100.0000000000027</c:v>
                </c:pt>
                <c:pt idx="64">
                  <c:v>1101.6666666666695</c:v>
                </c:pt>
                <c:pt idx="65">
                  <c:v>1103.3333333333362</c:v>
                </c:pt>
                <c:pt idx="66">
                  <c:v>1105.000000000003</c:v>
                </c:pt>
                <c:pt idx="67">
                  <c:v>1106.6666666666697</c:v>
                </c:pt>
                <c:pt idx="68">
                  <c:v>1108.3333333333364</c:v>
                </c:pt>
                <c:pt idx="69">
                  <c:v>1110.0000000000032</c:v>
                </c:pt>
                <c:pt idx="70">
                  <c:v>1111.6666666666699</c:v>
                </c:pt>
                <c:pt idx="71">
                  <c:v>1113.3333333333367</c:v>
                </c:pt>
                <c:pt idx="72">
                  <c:v>1115.0000000000034</c:v>
                </c:pt>
                <c:pt idx="73">
                  <c:v>1116.6666666666702</c:v>
                </c:pt>
                <c:pt idx="74">
                  <c:v>1118.3333333333369</c:v>
                </c:pt>
                <c:pt idx="75">
                  <c:v>1120.0000000000036</c:v>
                </c:pt>
                <c:pt idx="76">
                  <c:v>1121.6666666666704</c:v>
                </c:pt>
                <c:pt idx="77">
                  <c:v>1123.3333333333371</c:v>
                </c:pt>
                <c:pt idx="78">
                  <c:v>1125.0000000000039</c:v>
                </c:pt>
                <c:pt idx="79">
                  <c:v>1126.6666666666706</c:v>
                </c:pt>
                <c:pt idx="80">
                  <c:v>1128.3333333333374</c:v>
                </c:pt>
              </c:numCache>
            </c:numRef>
          </c:xVal>
          <c:yVal>
            <c:numRef>
              <c:f>Normal!$B$2:$B$82</c:f>
              <c:numCache>
                <c:formatCode>General</c:formatCode>
                <c:ptCount val="81"/>
                <c:pt idx="0">
                  <c:v>3.6455297098939717E-9</c:v>
                </c:pt>
                <c:pt idx="1">
                  <c:v>8.9203170884048033E-7</c:v>
                </c:pt>
                <c:pt idx="2">
                  <c:v>8.0298135458916662E-5</c:v>
                </c:pt>
                <c:pt idx="3">
                  <c:v>2.6591090471622609E-3</c:v>
                </c:pt>
                <c:pt idx="4">
                  <c:v>3.239457990790693E-2</c:v>
                </c:pt>
                <c:pt idx="5">
                  <c:v>0.14518243471146949</c:v>
                </c:pt>
                <c:pt idx="6">
                  <c:v>0.23936536824085961</c:v>
                </c:pt>
                <c:pt idx="7">
                  <c:v>0.14518243471150916</c:v>
                </c:pt>
                <c:pt idx="8">
                  <c:v>3.2394579907924624E-2</c:v>
                </c:pt>
                <c:pt idx="9">
                  <c:v>2.6591090471644384E-3</c:v>
                </c:pt>
                <c:pt idx="10">
                  <c:v>8.0298135459004252E-5</c:v>
                </c:pt>
                <c:pt idx="11">
                  <c:v>8.9203170884169582E-7</c:v>
                </c:pt>
                <c:pt idx="12">
                  <c:v>3.6455297098999555E-9</c:v>
                </c:pt>
                <c:pt idx="13">
                  <c:v>5.4808322450301081E-12</c:v>
                </c:pt>
                <c:pt idx="14">
                  <c:v>3.0313626501298681E-15</c:v>
                </c:pt>
                <c:pt idx="15">
                  <c:v>6.1678641430202816E-19</c:v>
                </c:pt>
                <c:pt idx="16">
                  <c:v>4.6167591760406477E-23</c:v>
                </c:pt>
                <c:pt idx="17">
                  <c:v>1.271291552111032E-27</c:v>
                </c:pt>
                <c:pt idx="18">
                  <c:v>1.2878302414041683E-32</c:v>
                </c:pt>
                <c:pt idx="19">
                  <c:v>4.7992966542267977E-38</c:v>
                </c:pt>
                <c:pt idx="20">
                  <c:v>6.5796393563632813E-44</c:v>
                </c:pt>
                <c:pt idx="21">
                  <c:v>3.3184257299202785E-50</c:v>
                </c:pt>
                <c:pt idx="22">
                  <c:v>6.1569784367738205E-57</c:v>
                </c:pt>
                <c:pt idx="23">
                  <c:v>4.2025092806040482E-64</c:v>
                </c:pt>
                <c:pt idx="24">
                  <c:v>1.0552497255597015E-71</c:v>
                </c:pt>
                <c:pt idx="25">
                  <c:v>9.7478162206588241E-80</c:v>
                </c:pt>
                <c:pt idx="26">
                  <c:v>3.3125690172988706E-88</c:v>
                </c:pt>
                <c:pt idx="27">
                  <c:v>4.1412176520763317E-97</c:v>
                </c:pt>
                <c:pt idx="28">
                  <c:v>1.9045689316932087E-106</c:v>
                </c:pt>
                <c:pt idx="29">
                  <c:v>3.222336219005761E-116</c:v>
                </c:pt>
                <c:pt idx="30">
                  <c:v>2.0056286650701763E-126</c:v>
                </c:pt>
                <c:pt idx="31">
                  <c:v>4.5923578418307516E-137</c:v>
                </c:pt>
                <c:pt idx="32">
                  <c:v>3.8683559828158423E-148</c:v>
                </c:pt>
                <c:pt idx="33">
                  <c:v>1.1987335554922456E-159</c:v>
                </c:pt>
                <c:pt idx="34">
                  <c:v>1.3665464872298785E-171</c:v>
                </c:pt>
                <c:pt idx="35">
                  <c:v>5.7310167251090346E-184</c:v>
                </c:pt>
                <c:pt idx="36">
                  <c:v>8.8418768091627235E-197</c:v>
                </c:pt>
                <c:pt idx="37">
                  <c:v>5.0183709634431319E-210</c:v>
                </c:pt>
                <c:pt idx="38">
                  <c:v>1.0478197540385888E-223</c:v>
                </c:pt>
                <c:pt idx="39">
                  <c:v>8.0485180039511291E-238</c:v>
                </c:pt>
                <c:pt idx="40">
                  <c:v>2.2743158400102144E-252</c:v>
                </c:pt>
                <c:pt idx="41">
                  <c:v>2.3642377662292021E-267</c:v>
                </c:pt>
                <c:pt idx="42">
                  <c:v>9.0414283055003442E-283</c:v>
                </c:pt>
                <c:pt idx="43">
                  <c:v>1.2720039308806354E-298</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numCache>
            </c:numRef>
          </c:yVal>
          <c:smooth val="1"/>
          <c:extLst>
            <c:ext xmlns:c16="http://schemas.microsoft.com/office/drawing/2014/chart" uri="{C3380CC4-5D6E-409C-BE32-E72D297353CC}">
              <c16:uniqueId val="{00000000-2A43-41B9-A4B6-F8D0BD866FB2}"/>
            </c:ext>
          </c:extLst>
        </c:ser>
        <c:ser>
          <c:idx val="1"/>
          <c:order val="1"/>
          <c:tx>
            <c:v>2</c:v>
          </c:tx>
          <c:marker>
            <c:symbol val="none"/>
          </c:marker>
          <c:xVal>
            <c:numRef>
              <c:f>Normal!$W$4:$W$5</c:f>
              <c:numCache>
                <c:formatCode>General</c:formatCode>
                <c:ptCount val="2"/>
                <c:pt idx="0">
                  <c:v>1005</c:v>
                </c:pt>
                <c:pt idx="1">
                  <c:v>1005</c:v>
                </c:pt>
              </c:numCache>
            </c:numRef>
          </c:xVal>
          <c:yVal>
            <c:numRef>
              <c:f>Normal!$X$4:$X$5</c:f>
              <c:numCache>
                <c:formatCode>General</c:formatCode>
                <c:ptCount val="2"/>
                <c:pt idx="0">
                  <c:v>0</c:v>
                </c:pt>
                <c:pt idx="1">
                  <c:v>0.24</c:v>
                </c:pt>
              </c:numCache>
            </c:numRef>
          </c:yVal>
          <c:smooth val="1"/>
          <c:extLst>
            <c:ext xmlns:c16="http://schemas.microsoft.com/office/drawing/2014/chart" uri="{C3380CC4-5D6E-409C-BE32-E72D297353CC}">
              <c16:uniqueId val="{00000001-2A43-41B9-A4B6-F8D0BD866FB2}"/>
            </c:ext>
          </c:extLst>
        </c:ser>
        <c:dLbls>
          <c:showLegendKey val="0"/>
          <c:showVal val="0"/>
          <c:showCatName val="0"/>
          <c:showSerName val="0"/>
          <c:showPercent val="0"/>
          <c:showBubbleSize val="0"/>
        </c:dLbls>
        <c:axId val="102520704"/>
        <c:axId val="102522240"/>
      </c:scatterChart>
      <c:valAx>
        <c:axId val="102520704"/>
        <c:scaling>
          <c:orientation val="minMax"/>
          <c:max val="1013"/>
          <c:min val="997.5"/>
        </c:scaling>
        <c:delete val="1"/>
        <c:axPos val="b"/>
        <c:title>
          <c:tx>
            <c:rich>
              <a:bodyPr/>
              <a:lstStyle/>
              <a:p>
                <a:pPr>
                  <a:defRPr/>
                </a:pPr>
                <a:r>
                  <a:rPr lang="en-US" sz="1200" dirty="0"/>
                  <a:t>Grams</a:t>
                </a:r>
              </a:p>
            </c:rich>
          </c:tx>
          <c:layout>
            <c:manualLayout>
              <c:xMode val="edge"/>
              <c:yMode val="edge"/>
              <c:x val="0.81187675751372723"/>
              <c:y val="0.8909822128807604"/>
            </c:manualLayout>
          </c:layout>
          <c:overlay val="0"/>
        </c:title>
        <c:numFmt formatCode="General" sourceLinked="1"/>
        <c:majorTickMark val="out"/>
        <c:minorTickMark val="none"/>
        <c:tickLblPos val="nextTo"/>
        <c:crossAx val="102522240"/>
        <c:crossesAt val="-200"/>
        <c:crossBetween val="midCat"/>
        <c:majorUnit val="2.5"/>
      </c:valAx>
      <c:valAx>
        <c:axId val="102522240"/>
        <c:scaling>
          <c:orientation val="minMax"/>
          <c:max val="0.25"/>
          <c:min val="0"/>
        </c:scaling>
        <c:delete val="1"/>
        <c:axPos val="l"/>
        <c:majorGridlines/>
        <c:numFmt formatCode="General" sourceLinked="1"/>
        <c:majorTickMark val="out"/>
        <c:minorTickMark val="none"/>
        <c:tickLblPos val="nextTo"/>
        <c:crossAx val="102520704"/>
        <c:crossesAt val="-200"/>
        <c:crossBetween val="midCat"/>
      </c:valAx>
      <c:spPr>
        <a:ln>
          <a:solidFill>
            <a:schemeClr val="accent1"/>
          </a:solid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273482693854786"/>
          <c:y val="7.363352887661950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995</c:v>
                </c:pt>
                <c:pt idx="1">
                  <c:v>996.66666666666663</c:v>
                </c:pt>
                <c:pt idx="2">
                  <c:v>998.33333333333326</c:v>
                </c:pt>
                <c:pt idx="3">
                  <c:v>999.99999999999989</c:v>
                </c:pt>
                <c:pt idx="4">
                  <c:v>1001.6666666666665</c:v>
                </c:pt>
                <c:pt idx="5">
                  <c:v>1003.3333333333331</c:v>
                </c:pt>
                <c:pt idx="6">
                  <c:v>1004.9999999999998</c:v>
                </c:pt>
                <c:pt idx="7">
                  <c:v>1006.6666666666664</c:v>
                </c:pt>
                <c:pt idx="8">
                  <c:v>1008.333333333333</c:v>
                </c:pt>
                <c:pt idx="9">
                  <c:v>1009.9999999999997</c:v>
                </c:pt>
                <c:pt idx="10">
                  <c:v>1011.6666666666663</c:v>
                </c:pt>
                <c:pt idx="11">
                  <c:v>1013.3333333333329</c:v>
                </c:pt>
                <c:pt idx="12">
                  <c:v>1014.9999999999995</c:v>
                </c:pt>
                <c:pt idx="13">
                  <c:v>1016.6666666666662</c:v>
                </c:pt>
                <c:pt idx="14">
                  <c:v>1018.3333333333328</c:v>
                </c:pt>
                <c:pt idx="15">
                  <c:v>1019.9999999999994</c:v>
                </c:pt>
                <c:pt idx="16">
                  <c:v>1021.6666666666661</c:v>
                </c:pt>
                <c:pt idx="17">
                  <c:v>1023.3333333333327</c:v>
                </c:pt>
                <c:pt idx="18">
                  <c:v>1024.9999999999993</c:v>
                </c:pt>
                <c:pt idx="19">
                  <c:v>1026.6666666666661</c:v>
                </c:pt>
                <c:pt idx="20">
                  <c:v>1028.3333333333328</c:v>
                </c:pt>
                <c:pt idx="21">
                  <c:v>1029.9999999999995</c:v>
                </c:pt>
                <c:pt idx="22">
                  <c:v>1031.6666666666663</c:v>
                </c:pt>
                <c:pt idx="23">
                  <c:v>1033.333333333333</c:v>
                </c:pt>
                <c:pt idx="24">
                  <c:v>1034.9999999999998</c:v>
                </c:pt>
                <c:pt idx="25">
                  <c:v>1036.6666666666665</c:v>
                </c:pt>
                <c:pt idx="26">
                  <c:v>1038.3333333333333</c:v>
                </c:pt>
                <c:pt idx="27">
                  <c:v>1040</c:v>
                </c:pt>
                <c:pt idx="28">
                  <c:v>1041.6666666666667</c:v>
                </c:pt>
                <c:pt idx="29">
                  <c:v>1043.3333333333335</c:v>
                </c:pt>
                <c:pt idx="30">
                  <c:v>1045.0000000000002</c:v>
                </c:pt>
                <c:pt idx="31">
                  <c:v>1046.666666666667</c:v>
                </c:pt>
                <c:pt idx="32">
                  <c:v>1048.3333333333337</c:v>
                </c:pt>
                <c:pt idx="33">
                  <c:v>1050.0000000000005</c:v>
                </c:pt>
                <c:pt idx="34">
                  <c:v>1051.6666666666672</c:v>
                </c:pt>
                <c:pt idx="35">
                  <c:v>1053.3333333333339</c:v>
                </c:pt>
                <c:pt idx="36">
                  <c:v>1055.0000000000007</c:v>
                </c:pt>
                <c:pt idx="37">
                  <c:v>1056.6666666666674</c:v>
                </c:pt>
                <c:pt idx="38">
                  <c:v>1058.3333333333342</c:v>
                </c:pt>
                <c:pt idx="39">
                  <c:v>1060.0000000000009</c:v>
                </c:pt>
                <c:pt idx="40">
                  <c:v>1061.6666666666677</c:v>
                </c:pt>
                <c:pt idx="41">
                  <c:v>1063.3333333333344</c:v>
                </c:pt>
                <c:pt idx="42">
                  <c:v>1065.0000000000011</c:v>
                </c:pt>
                <c:pt idx="43">
                  <c:v>1066.6666666666679</c:v>
                </c:pt>
                <c:pt idx="44">
                  <c:v>1068.3333333333346</c:v>
                </c:pt>
                <c:pt idx="45">
                  <c:v>1070.0000000000014</c:v>
                </c:pt>
                <c:pt idx="46">
                  <c:v>1071.6666666666681</c:v>
                </c:pt>
                <c:pt idx="47">
                  <c:v>1073.3333333333348</c:v>
                </c:pt>
                <c:pt idx="48">
                  <c:v>1075.0000000000016</c:v>
                </c:pt>
                <c:pt idx="49">
                  <c:v>1076.6666666666683</c:v>
                </c:pt>
                <c:pt idx="50">
                  <c:v>1078.3333333333351</c:v>
                </c:pt>
                <c:pt idx="51">
                  <c:v>1080.0000000000018</c:v>
                </c:pt>
                <c:pt idx="52">
                  <c:v>1081.6666666666686</c:v>
                </c:pt>
                <c:pt idx="53">
                  <c:v>1083.3333333333353</c:v>
                </c:pt>
                <c:pt idx="54">
                  <c:v>1085.000000000002</c:v>
                </c:pt>
                <c:pt idx="55">
                  <c:v>1086.6666666666688</c:v>
                </c:pt>
                <c:pt idx="56">
                  <c:v>1088.3333333333355</c:v>
                </c:pt>
                <c:pt idx="57">
                  <c:v>1090.0000000000023</c:v>
                </c:pt>
                <c:pt idx="58">
                  <c:v>1091.666666666669</c:v>
                </c:pt>
                <c:pt idx="59">
                  <c:v>1093.3333333333358</c:v>
                </c:pt>
                <c:pt idx="60">
                  <c:v>1095.0000000000025</c:v>
                </c:pt>
                <c:pt idx="61">
                  <c:v>1096.6666666666692</c:v>
                </c:pt>
                <c:pt idx="62">
                  <c:v>1098.333333333336</c:v>
                </c:pt>
                <c:pt idx="63">
                  <c:v>1100.0000000000027</c:v>
                </c:pt>
                <c:pt idx="64">
                  <c:v>1101.6666666666695</c:v>
                </c:pt>
                <c:pt idx="65">
                  <c:v>1103.3333333333362</c:v>
                </c:pt>
                <c:pt idx="66">
                  <c:v>1105.000000000003</c:v>
                </c:pt>
                <c:pt idx="67">
                  <c:v>1106.6666666666697</c:v>
                </c:pt>
                <c:pt idx="68">
                  <c:v>1108.3333333333364</c:v>
                </c:pt>
                <c:pt idx="69">
                  <c:v>1110.0000000000032</c:v>
                </c:pt>
                <c:pt idx="70">
                  <c:v>1111.6666666666699</c:v>
                </c:pt>
                <c:pt idx="71">
                  <c:v>1113.3333333333367</c:v>
                </c:pt>
                <c:pt idx="72">
                  <c:v>1115.0000000000034</c:v>
                </c:pt>
                <c:pt idx="73">
                  <c:v>1116.6666666666702</c:v>
                </c:pt>
                <c:pt idx="74">
                  <c:v>1118.3333333333369</c:v>
                </c:pt>
                <c:pt idx="75">
                  <c:v>1120.0000000000036</c:v>
                </c:pt>
                <c:pt idx="76">
                  <c:v>1121.6666666666704</c:v>
                </c:pt>
                <c:pt idx="77">
                  <c:v>1123.3333333333371</c:v>
                </c:pt>
                <c:pt idx="78">
                  <c:v>1125.0000000000039</c:v>
                </c:pt>
                <c:pt idx="79">
                  <c:v>1126.6666666666706</c:v>
                </c:pt>
                <c:pt idx="80">
                  <c:v>1128.3333333333374</c:v>
                </c:pt>
              </c:numCache>
            </c:numRef>
          </c:xVal>
          <c:yVal>
            <c:numRef>
              <c:f>Normal!$B$2:$B$82</c:f>
              <c:numCache>
                <c:formatCode>General</c:formatCode>
                <c:ptCount val="81"/>
                <c:pt idx="0">
                  <c:v>3.6455297098939717E-9</c:v>
                </c:pt>
                <c:pt idx="1">
                  <c:v>8.9203170884048033E-7</c:v>
                </c:pt>
                <c:pt idx="2">
                  <c:v>8.0298135458916662E-5</c:v>
                </c:pt>
                <c:pt idx="3">
                  <c:v>2.6591090471622609E-3</c:v>
                </c:pt>
                <c:pt idx="4">
                  <c:v>3.239457990790693E-2</c:v>
                </c:pt>
                <c:pt idx="5">
                  <c:v>0.14518243471146949</c:v>
                </c:pt>
                <c:pt idx="6">
                  <c:v>0.23936536824085961</c:v>
                </c:pt>
                <c:pt idx="7">
                  <c:v>0.14518243471150916</c:v>
                </c:pt>
                <c:pt idx="8">
                  <c:v>3.2394579907924624E-2</c:v>
                </c:pt>
                <c:pt idx="9">
                  <c:v>2.6591090471644384E-3</c:v>
                </c:pt>
                <c:pt idx="10">
                  <c:v>8.0298135459004252E-5</c:v>
                </c:pt>
                <c:pt idx="11">
                  <c:v>8.9203170884169582E-7</c:v>
                </c:pt>
                <c:pt idx="12">
                  <c:v>3.6455297098999555E-9</c:v>
                </c:pt>
                <c:pt idx="13">
                  <c:v>5.4808322450301081E-12</c:v>
                </c:pt>
                <c:pt idx="14">
                  <c:v>3.0313626501298681E-15</c:v>
                </c:pt>
                <c:pt idx="15">
                  <c:v>6.1678641430202816E-19</c:v>
                </c:pt>
                <c:pt idx="16">
                  <c:v>4.6167591760406477E-23</c:v>
                </c:pt>
                <c:pt idx="17">
                  <c:v>1.271291552111032E-27</c:v>
                </c:pt>
                <c:pt idx="18">
                  <c:v>1.2878302414041683E-32</c:v>
                </c:pt>
                <c:pt idx="19">
                  <c:v>4.7992966542267977E-38</c:v>
                </c:pt>
                <c:pt idx="20">
                  <c:v>6.5796393563632813E-44</c:v>
                </c:pt>
                <c:pt idx="21">
                  <c:v>3.3184257299202785E-50</c:v>
                </c:pt>
                <c:pt idx="22">
                  <c:v>6.1569784367738205E-57</c:v>
                </c:pt>
                <c:pt idx="23">
                  <c:v>4.2025092806040482E-64</c:v>
                </c:pt>
                <c:pt idx="24">
                  <c:v>1.0552497255597015E-71</c:v>
                </c:pt>
                <c:pt idx="25">
                  <c:v>9.7478162206588241E-80</c:v>
                </c:pt>
                <c:pt idx="26">
                  <c:v>3.3125690172988706E-88</c:v>
                </c:pt>
                <c:pt idx="27">
                  <c:v>4.1412176520763317E-97</c:v>
                </c:pt>
                <c:pt idx="28">
                  <c:v>1.9045689316932087E-106</c:v>
                </c:pt>
                <c:pt idx="29">
                  <c:v>3.222336219005761E-116</c:v>
                </c:pt>
                <c:pt idx="30">
                  <c:v>2.0056286650701763E-126</c:v>
                </c:pt>
                <c:pt idx="31">
                  <c:v>4.5923578418307516E-137</c:v>
                </c:pt>
                <c:pt idx="32">
                  <c:v>3.8683559828158423E-148</c:v>
                </c:pt>
                <c:pt idx="33">
                  <c:v>1.1987335554922456E-159</c:v>
                </c:pt>
                <c:pt idx="34">
                  <c:v>1.3665464872298785E-171</c:v>
                </c:pt>
                <c:pt idx="35">
                  <c:v>5.7310167251090346E-184</c:v>
                </c:pt>
                <c:pt idx="36">
                  <c:v>8.8418768091627235E-197</c:v>
                </c:pt>
                <c:pt idx="37">
                  <c:v>5.0183709634431319E-210</c:v>
                </c:pt>
                <c:pt idx="38">
                  <c:v>1.0478197540385888E-223</c:v>
                </c:pt>
                <c:pt idx="39">
                  <c:v>8.0485180039511291E-238</c:v>
                </c:pt>
                <c:pt idx="40">
                  <c:v>2.2743158400102144E-252</c:v>
                </c:pt>
                <c:pt idx="41">
                  <c:v>2.3642377662292021E-267</c:v>
                </c:pt>
                <c:pt idx="42">
                  <c:v>9.0414283055003442E-283</c:v>
                </c:pt>
                <c:pt idx="43">
                  <c:v>1.2720039308806354E-298</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numCache>
            </c:numRef>
          </c:yVal>
          <c:smooth val="1"/>
          <c:extLst>
            <c:ext xmlns:c16="http://schemas.microsoft.com/office/drawing/2014/chart" uri="{C3380CC4-5D6E-409C-BE32-E72D297353CC}">
              <c16:uniqueId val="{00000000-B0AF-4EEA-82A1-7129141403CD}"/>
            </c:ext>
          </c:extLst>
        </c:ser>
        <c:ser>
          <c:idx val="1"/>
          <c:order val="1"/>
          <c:tx>
            <c:v>2</c:v>
          </c:tx>
          <c:marker>
            <c:symbol val="none"/>
          </c:marker>
          <c:xVal>
            <c:numRef>
              <c:f>Normal!$W$4:$W$5</c:f>
              <c:numCache>
                <c:formatCode>General</c:formatCode>
                <c:ptCount val="2"/>
                <c:pt idx="0">
                  <c:v>1005</c:v>
                </c:pt>
                <c:pt idx="1">
                  <c:v>1005</c:v>
                </c:pt>
              </c:numCache>
            </c:numRef>
          </c:xVal>
          <c:yVal>
            <c:numRef>
              <c:f>Normal!$X$4:$X$5</c:f>
              <c:numCache>
                <c:formatCode>General</c:formatCode>
                <c:ptCount val="2"/>
                <c:pt idx="0">
                  <c:v>0</c:v>
                </c:pt>
                <c:pt idx="1">
                  <c:v>0.24</c:v>
                </c:pt>
              </c:numCache>
            </c:numRef>
          </c:yVal>
          <c:smooth val="1"/>
          <c:extLst>
            <c:ext xmlns:c16="http://schemas.microsoft.com/office/drawing/2014/chart" uri="{C3380CC4-5D6E-409C-BE32-E72D297353CC}">
              <c16:uniqueId val="{00000001-B0AF-4EEA-82A1-7129141403CD}"/>
            </c:ext>
          </c:extLst>
        </c:ser>
        <c:dLbls>
          <c:showLegendKey val="0"/>
          <c:showVal val="0"/>
          <c:showCatName val="0"/>
          <c:showSerName val="0"/>
          <c:showPercent val="0"/>
          <c:showBubbleSize val="0"/>
        </c:dLbls>
        <c:axId val="102520704"/>
        <c:axId val="102522240"/>
      </c:scatterChart>
      <c:valAx>
        <c:axId val="102520704"/>
        <c:scaling>
          <c:orientation val="minMax"/>
          <c:max val="1013"/>
          <c:min val="997.5"/>
        </c:scaling>
        <c:delete val="1"/>
        <c:axPos val="b"/>
        <c:title>
          <c:tx>
            <c:rich>
              <a:bodyPr/>
              <a:lstStyle/>
              <a:p>
                <a:pPr>
                  <a:defRPr/>
                </a:pPr>
                <a:r>
                  <a:rPr lang="en-US" sz="1200" dirty="0"/>
                  <a:t>Grams</a:t>
                </a:r>
              </a:p>
            </c:rich>
          </c:tx>
          <c:layout>
            <c:manualLayout>
              <c:xMode val="edge"/>
              <c:yMode val="edge"/>
              <c:x val="0.81187675751372723"/>
              <c:y val="0.8909822128807604"/>
            </c:manualLayout>
          </c:layout>
          <c:overlay val="0"/>
        </c:title>
        <c:numFmt formatCode="General" sourceLinked="1"/>
        <c:majorTickMark val="out"/>
        <c:minorTickMark val="none"/>
        <c:tickLblPos val="nextTo"/>
        <c:crossAx val="102522240"/>
        <c:crossesAt val="-200"/>
        <c:crossBetween val="midCat"/>
        <c:majorUnit val="2.5"/>
      </c:valAx>
      <c:valAx>
        <c:axId val="102522240"/>
        <c:scaling>
          <c:orientation val="minMax"/>
          <c:max val="0.25"/>
          <c:min val="0"/>
        </c:scaling>
        <c:delete val="1"/>
        <c:axPos val="l"/>
        <c:majorGridlines/>
        <c:numFmt formatCode="General" sourceLinked="1"/>
        <c:majorTickMark val="out"/>
        <c:minorTickMark val="none"/>
        <c:tickLblPos val="nextTo"/>
        <c:crossAx val="102520704"/>
        <c:crossesAt val="-200"/>
        <c:crossBetween val="midCat"/>
      </c:valAx>
      <c:spPr>
        <a:ln>
          <a:solidFill>
            <a:schemeClr val="accent1"/>
          </a:solidFill>
        </a:ln>
      </c:spPr>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273482693854786"/>
          <c:y val="7.363352887661950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995</c:v>
                </c:pt>
                <c:pt idx="1">
                  <c:v>996.66666666666663</c:v>
                </c:pt>
                <c:pt idx="2">
                  <c:v>998.33333333333326</c:v>
                </c:pt>
                <c:pt idx="3">
                  <c:v>999.99999999999989</c:v>
                </c:pt>
                <c:pt idx="4">
                  <c:v>1001.6666666666665</c:v>
                </c:pt>
                <c:pt idx="5">
                  <c:v>1003.3333333333331</c:v>
                </c:pt>
                <c:pt idx="6">
                  <c:v>1004.9999999999998</c:v>
                </c:pt>
                <c:pt idx="7">
                  <c:v>1006.6666666666664</c:v>
                </c:pt>
                <c:pt idx="8">
                  <c:v>1008.333333333333</c:v>
                </c:pt>
                <c:pt idx="9">
                  <c:v>1009.9999999999997</c:v>
                </c:pt>
                <c:pt idx="10">
                  <c:v>1011.6666666666663</c:v>
                </c:pt>
                <c:pt idx="11">
                  <c:v>1013.3333333333329</c:v>
                </c:pt>
                <c:pt idx="12">
                  <c:v>1014.9999999999995</c:v>
                </c:pt>
                <c:pt idx="13">
                  <c:v>1016.6666666666662</c:v>
                </c:pt>
                <c:pt idx="14">
                  <c:v>1018.3333333333328</c:v>
                </c:pt>
                <c:pt idx="15">
                  <c:v>1019.9999999999994</c:v>
                </c:pt>
                <c:pt idx="16">
                  <c:v>1021.6666666666661</c:v>
                </c:pt>
                <c:pt idx="17">
                  <c:v>1023.3333333333327</c:v>
                </c:pt>
                <c:pt idx="18">
                  <c:v>1024.9999999999993</c:v>
                </c:pt>
                <c:pt idx="19">
                  <c:v>1026.6666666666661</c:v>
                </c:pt>
                <c:pt idx="20">
                  <c:v>1028.3333333333328</c:v>
                </c:pt>
                <c:pt idx="21">
                  <c:v>1029.9999999999995</c:v>
                </c:pt>
                <c:pt idx="22">
                  <c:v>1031.6666666666663</c:v>
                </c:pt>
                <c:pt idx="23">
                  <c:v>1033.333333333333</c:v>
                </c:pt>
                <c:pt idx="24">
                  <c:v>1034.9999999999998</c:v>
                </c:pt>
                <c:pt idx="25">
                  <c:v>1036.6666666666665</c:v>
                </c:pt>
                <c:pt idx="26">
                  <c:v>1038.3333333333333</c:v>
                </c:pt>
                <c:pt idx="27">
                  <c:v>1040</c:v>
                </c:pt>
                <c:pt idx="28">
                  <c:v>1041.6666666666667</c:v>
                </c:pt>
                <c:pt idx="29">
                  <c:v>1043.3333333333335</c:v>
                </c:pt>
                <c:pt idx="30">
                  <c:v>1045.0000000000002</c:v>
                </c:pt>
                <c:pt idx="31">
                  <c:v>1046.666666666667</c:v>
                </c:pt>
                <c:pt idx="32">
                  <c:v>1048.3333333333337</c:v>
                </c:pt>
                <c:pt idx="33">
                  <c:v>1050.0000000000005</c:v>
                </c:pt>
                <c:pt idx="34">
                  <c:v>1051.6666666666672</c:v>
                </c:pt>
                <c:pt idx="35">
                  <c:v>1053.3333333333339</c:v>
                </c:pt>
                <c:pt idx="36">
                  <c:v>1055.0000000000007</c:v>
                </c:pt>
                <c:pt idx="37">
                  <c:v>1056.6666666666674</c:v>
                </c:pt>
                <c:pt idx="38">
                  <c:v>1058.3333333333342</c:v>
                </c:pt>
                <c:pt idx="39">
                  <c:v>1060.0000000000009</c:v>
                </c:pt>
                <c:pt idx="40">
                  <c:v>1061.6666666666677</c:v>
                </c:pt>
                <c:pt idx="41">
                  <c:v>1063.3333333333344</c:v>
                </c:pt>
                <c:pt idx="42">
                  <c:v>1065.0000000000011</c:v>
                </c:pt>
                <c:pt idx="43">
                  <c:v>1066.6666666666679</c:v>
                </c:pt>
                <c:pt idx="44">
                  <c:v>1068.3333333333346</c:v>
                </c:pt>
                <c:pt idx="45">
                  <c:v>1070.0000000000014</c:v>
                </c:pt>
                <c:pt idx="46">
                  <c:v>1071.6666666666681</c:v>
                </c:pt>
                <c:pt idx="47">
                  <c:v>1073.3333333333348</c:v>
                </c:pt>
                <c:pt idx="48">
                  <c:v>1075.0000000000016</c:v>
                </c:pt>
                <c:pt idx="49">
                  <c:v>1076.6666666666683</c:v>
                </c:pt>
                <c:pt idx="50">
                  <c:v>1078.3333333333351</c:v>
                </c:pt>
                <c:pt idx="51">
                  <c:v>1080.0000000000018</c:v>
                </c:pt>
                <c:pt idx="52">
                  <c:v>1081.6666666666686</c:v>
                </c:pt>
                <c:pt idx="53">
                  <c:v>1083.3333333333353</c:v>
                </c:pt>
                <c:pt idx="54">
                  <c:v>1085.000000000002</c:v>
                </c:pt>
                <c:pt idx="55">
                  <c:v>1086.6666666666688</c:v>
                </c:pt>
                <c:pt idx="56">
                  <c:v>1088.3333333333355</c:v>
                </c:pt>
                <c:pt idx="57">
                  <c:v>1090.0000000000023</c:v>
                </c:pt>
                <c:pt idx="58">
                  <c:v>1091.666666666669</c:v>
                </c:pt>
                <c:pt idx="59">
                  <c:v>1093.3333333333358</c:v>
                </c:pt>
                <c:pt idx="60">
                  <c:v>1095.0000000000025</c:v>
                </c:pt>
                <c:pt idx="61">
                  <c:v>1096.6666666666692</c:v>
                </c:pt>
                <c:pt idx="62">
                  <c:v>1098.333333333336</c:v>
                </c:pt>
                <c:pt idx="63">
                  <c:v>1100.0000000000027</c:v>
                </c:pt>
                <c:pt idx="64">
                  <c:v>1101.6666666666695</c:v>
                </c:pt>
                <c:pt idx="65">
                  <c:v>1103.3333333333362</c:v>
                </c:pt>
                <c:pt idx="66">
                  <c:v>1105.000000000003</c:v>
                </c:pt>
                <c:pt idx="67">
                  <c:v>1106.6666666666697</c:v>
                </c:pt>
                <c:pt idx="68">
                  <c:v>1108.3333333333364</c:v>
                </c:pt>
                <c:pt idx="69">
                  <c:v>1110.0000000000032</c:v>
                </c:pt>
                <c:pt idx="70">
                  <c:v>1111.6666666666699</c:v>
                </c:pt>
                <c:pt idx="71">
                  <c:v>1113.3333333333367</c:v>
                </c:pt>
                <c:pt idx="72">
                  <c:v>1115.0000000000034</c:v>
                </c:pt>
                <c:pt idx="73">
                  <c:v>1116.6666666666702</c:v>
                </c:pt>
                <c:pt idx="74">
                  <c:v>1118.3333333333369</c:v>
                </c:pt>
                <c:pt idx="75">
                  <c:v>1120.0000000000036</c:v>
                </c:pt>
                <c:pt idx="76">
                  <c:v>1121.6666666666704</c:v>
                </c:pt>
                <c:pt idx="77">
                  <c:v>1123.3333333333371</c:v>
                </c:pt>
                <c:pt idx="78">
                  <c:v>1125.0000000000039</c:v>
                </c:pt>
                <c:pt idx="79">
                  <c:v>1126.6666666666706</c:v>
                </c:pt>
                <c:pt idx="80">
                  <c:v>1128.3333333333374</c:v>
                </c:pt>
              </c:numCache>
            </c:numRef>
          </c:xVal>
          <c:yVal>
            <c:numRef>
              <c:f>Normal!$B$2:$B$82</c:f>
              <c:numCache>
                <c:formatCode>General</c:formatCode>
                <c:ptCount val="81"/>
                <c:pt idx="0">
                  <c:v>3.6455297098939717E-9</c:v>
                </c:pt>
                <c:pt idx="1">
                  <c:v>8.9203170884048033E-7</c:v>
                </c:pt>
                <c:pt idx="2">
                  <c:v>8.0298135458916662E-5</c:v>
                </c:pt>
                <c:pt idx="3">
                  <c:v>2.6591090471622609E-3</c:v>
                </c:pt>
                <c:pt idx="4">
                  <c:v>3.239457990790693E-2</c:v>
                </c:pt>
                <c:pt idx="5">
                  <c:v>0.14518243471146949</c:v>
                </c:pt>
                <c:pt idx="6">
                  <c:v>0.23936536824085961</c:v>
                </c:pt>
                <c:pt idx="7">
                  <c:v>0.14518243471150916</c:v>
                </c:pt>
                <c:pt idx="8">
                  <c:v>3.2394579907924624E-2</c:v>
                </c:pt>
                <c:pt idx="9">
                  <c:v>2.6591090471644384E-3</c:v>
                </c:pt>
                <c:pt idx="10">
                  <c:v>8.0298135459004252E-5</c:v>
                </c:pt>
                <c:pt idx="11">
                  <c:v>8.9203170884169582E-7</c:v>
                </c:pt>
                <c:pt idx="12">
                  <c:v>3.6455297098999555E-9</c:v>
                </c:pt>
                <c:pt idx="13">
                  <c:v>5.4808322450301081E-12</c:v>
                </c:pt>
                <c:pt idx="14">
                  <c:v>3.0313626501298681E-15</c:v>
                </c:pt>
                <c:pt idx="15">
                  <c:v>6.1678641430202816E-19</c:v>
                </c:pt>
                <c:pt idx="16">
                  <c:v>4.6167591760406477E-23</c:v>
                </c:pt>
                <c:pt idx="17">
                  <c:v>1.271291552111032E-27</c:v>
                </c:pt>
                <c:pt idx="18">
                  <c:v>1.2878302414041683E-32</c:v>
                </c:pt>
                <c:pt idx="19">
                  <c:v>4.7992966542267977E-38</c:v>
                </c:pt>
                <c:pt idx="20">
                  <c:v>6.5796393563632813E-44</c:v>
                </c:pt>
                <c:pt idx="21">
                  <c:v>3.3184257299202785E-50</c:v>
                </c:pt>
                <c:pt idx="22">
                  <c:v>6.1569784367738205E-57</c:v>
                </c:pt>
                <c:pt idx="23">
                  <c:v>4.2025092806040482E-64</c:v>
                </c:pt>
                <c:pt idx="24">
                  <c:v>1.0552497255597015E-71</c:v>
                </c:pt>
                <c:pt idx="25">
                  <c:v>9.7478162206588241E-80</c:v>
                </c:pt>
                <c:pt idx="26">
                  <c:v>3.3125690172988706E-88</c:v>
                </c:pt>
                <c:pt idx="27">
                  <c:v>4.1412176520763317E-97</c:v>
                </c:pt>
                <c:pt idx="28">
                  <c:v>1.9045689316932087E-106</c:v>
                </c:pt>
                <c:pt idx="29">
                  <c:v>3.222336219005761E-116</c:v>
                </c:pt>
                <c:pt idx="30">
                  <c:v>2.0056286650701763E-126</c:v>
                </c:pt>
                <c:pt idx="31">
                  <c:v>4.5923578418307516E-137</c:v>
                </c:pt>
                <c:pt idx="32">
                  <c:v>3.8683559828158423E-148</c:v>
                </c:pt>
                <c:pt idx="33">
                  <c:v>1.1987335554922456E-159</c:v>
                </c:pt>
                <c:pt idx="34">
                  <c:v>1.3665464872298785E-171</c:v>
                </c:pt>
                <c:pt idx="35">
                  <c:v>5.7310167251090346E-184</c:v>
                </c:pt>
                <c:pt idx="36">
                  <c:v>8.8418768091627235E-197</c:v>
                </c:pt>
                <c:pt idx="37">
                  <c:v>5.0183709634431319E-210</c:v>
                </c:pt>
                <c:pt idx="38">
                  <c:v>1.0478197540385888E-223</c:v>
                </c:pt>
                <c:pt idx="39">
                  <c:v>8.0485180039511291E-238</c:v>
                </c:pt>
                <c:pt idx="40">
                  <c:v>2.2743158400102144E-252</c:v>
                </c:pt>
                <c:pt idx="41">
                  <c:v>2.3642377662292021E-267</c:v>
                </c:pt>
                <c:pt idx="42">
                  <c:v>9.0414283055003442E-283</c:v>
                </c:pt>
                <c:pt idx="43">
                  <c:v>1.2720039308806354E-298</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numCache>
            </c:numRef>
          </c:yVal>
          <c:smooth val="1"/>
          <c:extLst>
            <c:ext xmlns:c16="http://schemas.microsoft.com/office/drawing/2014/chart" uri="{C3380CC4-5D6E-409C-BE32-E72D297353CC}">
              <c16:uniqueId val="{00000000-7972-4435-A1EF-9B00421EA9DE}"/>
            </c:ext>
          </c:extLst>
        </c:ser>
        <c:ser>
          <c:idx val="1"/>
          <c:order val="1"/>
          <c:tx>
            <c:v>2</c:v>
          </c:tx>
          <c:marker>
            <c:symbol val="none"/>
          </c:marker>
          <c:xVal>
            <c:numRef>
              <c:f>Normal!$W$4:$W$5</c:f>
              <c:numCache>
                <c:formatCode>General</c:formatCode>
                <c:ptCount val="2"/>
                <c:pt idx="0">
                  <c:v>1005</c:v>
                </c:pt>
                <c:pt idx="1">
                  <c:v>1005</c:v>
                </c:pt>
              </c:numCache>
            </c:numRef>
          </c:xVal>
          <c:yVal>
            <c:numRef>
              <c:f>Normal!$X$4:$X$5</c:f>
              <c:numCache>
                <c:formatCode>General</c:formatCode>
                <c:ptCount val="2"/>
                <c:pt idx="0">
                  <c:v>0</c:v>
                </c:pt>
                <c:pt idx="1">
                  <c:v>0.24</c:v>
                </c:pt>
              </c:numCache>
            </c:numRef>
          </c:yVal>
          <c:smooth val="1"/>
          <c:extLst>
            <c:ext xmlns:c16="http://schemas.microsoft.com/office/drawing/2014/chart" uri="{C3380CC4-5D6E-409C-BE32-E72D297353CC}">
              <c16:uniqueId val="{00000001-7972-4435-A1EF-9B00421EA9DE}"/>
            </c:ext>
          </c:extLst>
        </c:ser>
        <c:dLbls>
          <c:showLegendKey val="0"/>
          <c:showVal val="0"/>
          <c:showCatName val="0"/>
          <c:showSerName val="0"/>
          <c:showPercent val="0"/>
          <c:showBubbleSize val="0"/>
        </c:dLbls>
        <c:axId val="102520704"/>
        <c:axId val="102522240"/>
      </c:scatterChart>
      <c:valAx>
        <c:axId val="102520704"/>
        <c:scaling>
          <c:orientation val="minMax"/>
          <c:max val="1013"/>
          <c:min val="997.5"/>
        </c:scaling>
        <c:delete val="1"/>
        <c:axPos val="b"/>
        <c:title>
          <c:tx>
            <c:rich>
              <a:bodyPr/>
              <a:lstStyle/>
              <a:p>
                <a:pPr>
                  <a:defRPr/>
                </a:pPr>
                <a:r>
                  <a:rPr lang="en-US" sz="1200" dirty="0"/>
                  <a:t>Grams</a:t>
                </a:r>
              </a:p>
            </c:rich>
          </c:tx>
          <c:layout>
            <c:manualLayout>
              <c:xMode val="edge"/>
              <c:yMode val="edge"/>
              <c:x val="0.81187675751372723"/>
              <c:y val="0.8909822128807604"/>
            </c:manualLayout>
          </c:layout>
          <c:overlay val="0"/>
        </c:title>
        <c:numFmt formatCode="General" sourceLinked="1"/>
        <c:majorTickMark val="out"/>
        <c:minorTickMark val="none"/>
        <c:tickLblPos val="nextTo"/>
        <c:crossAx val="102522240"/>
        <c:crossesAt val="-200"/>
        <c:crossBetween val="midCat"/>
        <c:majorUnit val="2.5"/>
      </c:valAx>
      <c:valAx>
        <c:axId val="102522240"/>
        <c:scaling>
          <c:orientation val="minMax"/>
          <c:max val="0.25"/>
          <c:min val="0"/>
        </c:scaling>
        <c:delete val="1"/>
        <c:axPos val="l"/>
        <c:majorGridlines/>
        <c:numFmt formatCode="General" sourceLinked="1"/>
        <c:majorTickMark val="out"/>
        <c:minorTickMark val="none"/>
        <c:tickLblPos val="nextTo"/>
        <c:crossAx val="102520704"/>
        <c:crossesAt val="-200"/>
        <c:crossBetween val="midCat"/>
      </c:valAx>
      <c:spPr>
        <a:ln>
          <a:solidFill>
            <a:schemeClr val="accent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4T12:59:30.023"/>
    </inkml:context>
    <inkml:brush xml:id="br0">
      <inkml:brushProperty name="width" value="0.14111" units="cm"/>
      <inkml:brushProperty name="height" value="0.14111" units="cm"/>
      <inkml:brushProperty name="color" value="#2683C6"/>
    </inkml:brush>
  </inkml:definitions>
  <inkml:trace contextRef="#ctx0" brushRef="#br0">10846 14 2560,'-1'0'366,"-7"-1"217,8 1-506,0-1 0,0 1 0,-1-1-1,1 1 1,0 0 0,0 0 0,0-1 0,0 1 0,0 0 0,0-1 0,0 1-1,0-1 1,0 1 0,0 0 0,0 0 0,0-1 0,0 1 0,0-1-1,0 1 1,0-1 0,0 1 0,1 0 0,-1 0 0,0-1 0,0 1 0,1 0-1,-1-1 1,0 1 0,0-1 0,0 1 0,0 0 0,1 0 0,-1 0-1,1-1-87,0 1 0,0 0 0,0 0 0,0-1 0,-1 1 0,2 0 0,-1 0-1,-1 0 1,1 0 0,0 1 0,0-1 0,0 0 0,0 0 0,0 1 0,-1-1-1,1 0 1,1 0 0,-2 1 0,1-1 0,0 1 0,0 0 0,0 0-1,0-1 24,-1 0 0,0 0 0,0 1 0,1-1-1,-1 0 1,0 0 0,0 1 0,0-1 0,0 0-1,0 0 1,0 0 0,0 0 0,0 1 0,0-1-1,0 0 1,0 0 0,0 1 0,1-1 0,-1 0-1,0 1 1,0-1 0,0 0 0,0 0 0,-1 0-1,1 0 1,0 1 0,0-1 0,0 0 0,0 1-1,0-1 1,0 0 0,0 1 0,0-1 0,0 0-1,0 0 1,0 0 0,0 0 0,0 0 0,-1 1-1,1-1 1,-1 0 0,1 0 14,0 0 0,-1 0-1,1 0 1,0 0 0,0-1 0,0 1 0,0 0-1,-1 0 1,1 0 0,0 0 0,-1 0 0,1 0 0,0 0-1,0-1 1,-1 1 0,1 0 0,0-1 0,0 1-1,0 0 1,0-1 0,0 1 0,0 0 0,0 0 0,0 0-1,0 0 1,0-1 0,0 1 0,0 0 0,0-1-1,0 1 1,0-1 0,0 1 0,0 0 0,0 0-1,0 0 1,0-1 0,-15 0 486,14 1-448,1 0-149,6 4 63,1 0 44,0-4-22,-2 0 21,-5 0 86,1 0 21,3 0 0,-3 0 0,0-1-22,3-4-63,-8 4 108,2 1-122,0-1 0,1 1 0,-1 0 0,1-1 0,-1 1 0,0 0 0,1 0 0,-1 1-1,1-1 1,-4 1 0,-4 3-12,6-4-16,-1 2-1,1-1 1,0 1-1,0-1 0,0 1 1,0 0-1,0 0 1,0 0-1,1 0 0,-5 5 1,-21 23-33,-34 29 0,49-48 21,-1-2 0,0 1 1,0-1-1,0-1 0,-27 10 1,-139 65 10,143-65 0,-74 39 0,-69 32 0,87-49-214,0-4 1,-158 37 0,147-49-111,-264 62-99,82-21 619,-91 27 56,-187 64-721,513-143 495,-3 1 89,-56 7 0,-197 28 525,13-5-228,162-27-312,-60 6-65,-170 30 58,126-20-166,40-6 18,114-12 59,-67 12-30,-262 29-80,235-31 132,-78 7 54,149-25-58,-118 5 84,128-11-82,-118-4-26,-159 5 219,252 3-157,-39 9 18,39-2-49,-107-3 7,-151 16 77,230-9 10,-43 8 117,73-6-41,-2-3 0,-176-4 0,288-12-199,-340-1-192,292 6 111,-96 17-1,-54 27 185,22-4-43,152-38-27,0-2-1,-53 0 1,-65-10 12,87 2 129,-104 5 0,112 5-78,0 2 0,1 3 0,-60 20 0,32-7-110,48-15-30,1 0 0,1 3-1,-1 0 1,-44 26 0,62-31-66,13-7-87,9-7-264,14-17-1224,-6 2 405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4T13:00:42.863"/>
    </inkml:context>
    <inkml:brush xml:id="br0">
      <inkml:brushProperty name="width" value="0.05" units="cm"/>
      <inkml:brushProperty name="height" value="0.05" units="cm"/>
      <inkml:brushProperty name="color" value="#E71224"/>
    </inkml:brush>
  </inkml:definitions>
  <inkml:trace contextRef="#ctx0" brushRef="#br0">13 1 4864,'-13'19'2432,"18"-22"-2304,-5 3 2432,0-5-2560,0 5 0,0 0-128,0 0 0,0 0-128,0 0 0,0 0-384,-5 5 128,5 9-768,5 13 128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C18DD-3C18-4A58-896C-82502B5C1D94}" type="datetimeFigureOut">
              <a:rPr lang="en-US" smtClean="0"/>
              <a:t>8/29/2020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BF39B-E389-46D7-BC3E-4BE7F7DC1F18}" type="slidenum">
              <a:rPr lang="en-US" smtClean="0"/>
              <a:t>‹#›</a:t>
            </a:fld>
            <a:endParaRPr lang="en-US"/>
          </a:p>
        </p:txBody>
      </p:sp>
    </p:spTree>
    <p:extLst>
      <p:ext uri="{BB962C8B-B14F-4D97-AF65-F5344CB8AC3E}">
        <p14:creationId xmlns:p14="http://schemas.microsoft.com/office/powerpoint/2010/main" val="5988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2BF39B-E389-46D7-BC3E-4BE7F7DC1F18}" type="slidenum">
              <a:rPr lang="en-US" smtClean="0"/>
              <a:t>1</a:t>
            </a:fld>
            <a:endParaRPr lang="en-US"/>
          </a:p>
        </p:txBody>
      </p:sp>
    </p:spTree>
    <p:extLst>
      <p:ext uri="{BB962C8B-B14F-4D97-AF65-F5344CB8AC3E}">
        <p14:creationId xmlns:p14="http://schemas.microsoft.com/office/powerpoint/2010/main" val="262716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463233B-8D28-6047-ABF2-AAC1339D760F}" type="slidenum">
              <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
        <p:nvSpPr>
          <p:cNvPr id="57346" name="Rectangle 2"/>
          <p:cNvSpPr>
            <a:spLocks noGrp="1" noRot="1" noChangeAspect="1" noChangeArrowheads="1" noTextEdit="1"/>
          </p:cNvSpPr>
          <p:nvPr>
            <p:ph type="sldImg"/>
          </p:nvPr>
        </p:nvSpPr>
        <p:spPr bwMode="auto">
          <a:xfrm>
            <a:off x="993775" y="768350"/>
            <a:ext cx="5116513"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Let’s move to a continuous distribution now. Let me start by claiming that if you had time to study only one continuous distribution, it would have to be Normal. Why?</a:t>
            </a:r>
          </a:p>
          <a:p>
            <a:endParaRPr lang="en-US" altLang="en-US">
              <a:ea typeface="ＭＳ Ｐゴシック" charset="-128"/>
            </a:endParaRPr>
          </a:p>
          <a:p>
            <a:pPr>
              <a:buFontTx/>
              <a:buAutoNum type="romanLcParenBoth"/>
            </a:pPr>
            <a:r>
              <a:rPr lang="en-US" altLang="en-US">
                <a:ea typeface="ＭＳ Ｐゴシック" charset="-128"/>
              </a:rPr>
              <a:t>Beautiful and elegant mathematics</a:t>
            </a:r>
          </a:p>
          <a:p>
            <a:pPr>
              <a:buFontTx/>
              <a:buAutoNum type="romanLcParenBoth"/>
            </a:pPr>
            <a:r>
              <a:rPr lang="en-US" altLang="en-US">
                <a:ea typeface="ＭＳ Ｐゴシック" charset="-128"/>
              </a:rPr>
              <a:t>Found in many business contexts</a:t>
            </a:r>
          </a:p>
          <a:p>
            <a:endParaRPr lang="en-US" altLang="en-US">
              <a:ea typeface="ＭＳ Ｐゴシック" charset="-128"/>
            </a:endParaRPr>
          </a:p>
          <a:p>
            <a:r>
              <a:rPr lang="en-US" altLang="en-US">
                <a:ea typeface="ＭＳ Ｐゴシック" charset="-128"/>
              </a:rPr>
              <a:t>Answer is a combination of both. It has nice and elegant math but so do some others and this turns out to be useful. But also, many RVs of business interest can be modeled as normal distribution.</a:t>
            </a:r>
          </a:p>
          <a:p>
            <a:endParaRPr lang="en-US" altLang="en-US">
              <a:ea typeface="ＭＳ Ｐゴシック" charset="-128"/>
            </a:endParaRPr>
          </a:p>
          <a:p>
            <a:r>
              <a:rPr lang="en-US" altLang="en-US">
                <a:ea typeface="ＭＳ Ｐゴシック" charset="-128"/>
              </a:rPr>
              <a:t>The picture that you see here is called the probability density function of the normal distribution or pdf. So first it is a continuous distribution. You need only two things to completely specify a distribution – mean and variance. You cannot have two distributions with the same mean and variance. It is symmetric around the mean, which is also its median and mode.</a:t>
            </a:r>
          </a:p>
          <a:p>
            <a:endParaRPr lang="en-US" altLang="en-US">
              <a:ea typeface="ＭＳ Ｐゴシック" charset="-128"/>
            </a:endParaRPr>
          </a:p>
          <a:p>
            <a:r>
              <a:rPr lang="en-US" altLang="en-US">
                <a:ea typeface="ＭＳ Ｐゴシック" charset="-128"/>
              </a:rPr>
              <a:t>Now think what happens to the distribution if you increase the mean – it shifts rightward. What happens if I increase the standard deviation but not the mean – it will squish.</a:t>
            </a:r>
          </a:p>
        </p:txBody>
      </p:sp>
    </p:spTree>
    <p:extLst>
      <p:ext uri="{BB962C8B-B14F-4D97-AF65-F5344CB8AC3E}">
        <p14:creationId xmlns:p14="http://schemas.microsoft.com/office/powerpoint/2010/main" val="201297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FBE100-2CFF-2F43-84BA-A8D2DBD61992}" type="slidenum">
              <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
        <p:nvSpPr>
          <p:cNvPr id="59394" name="Rectangle 2"/>
          <p:cNvSpPr>
            <a:spLocks noGrp="1" noRot="1" noChangeAspect="1" noChangeArrowheads="1" noTextEdit="1"/>
          </p:cNvSpPr>
          <p:nvPr>
            <p:ph type="sldImg"/>
          </p:nvPr>
        </p:nvSpPr>
        <p:spPr bwMode="auto">
          <a:xfrm>
            <a:off x="993775" y="768350"/>
            <a:ext cx="5116513"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Tree>
    <p:extLst>
      <p:ext uri="{BB962C8B-B14F-4D97-AF65-F5344CB8AC3E}">
        <p14:creationId xmlns:p14="http://schemas.microsoft.com/office/powerpoint/2010/main" val="108354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charset="0"/>
                <a:ea typeface="ＭＳ Ｐゴシック" charset="-128"/>
              </a:defRPr>
            </a:lvl1pPr>
            <a:lvl2pPr marL="804986" indent="-309610">
              <a:spcBef>
                <a:spcPct val="30000"/>
              </a:spcBef>
              <a:defRPr sz="1300">
                <a:solidFill>
                  <a:schemeClr val="tx1"/>
                </a:solidFill>
                <a:latin typeface="Calibri" charset="0"/>
                <a:ea typeface="ＭＳ Ｐゴシック" charset="-128"/>
              </a:defRPr>
            </a:lvl2pPr>
            <a:lvl3pPr marL="1238441" indent="-247688">
              <a:spcBef>
                <a:spcPct val="30000"/>
              </a:spcBef>
              <a:defRPr sz="1300">
                <a:solidFill>
                  <a:schemeClr val="tx1"/>
                </a:solidFill>
                <a:latin typeface="Calibri" charset="0"/>
                <a:ea typeface="ＭＳ Ｐゴシック" charset="-128"/>
              </a:defRPr>
            </a:lvl3pPr>
            <a:lvl4pPr marL="1733817" indent="-247688">
              <a:spcBef>
                <a:spcPct val="30000"/>
              </a:spcBef>
              <a:defRPr sz="1300">
                <a:solidFill>
                  <a:schemeClr val="tx1"/>
                </a:solidFill>
                <a:latin typeface="Calibri" charset="0"/>
                <a:ea typeface="ＭＳ Ｐゴシック" charset="-128"/>
              </a:defRPr>
            </a:lvl4pPr>
            <a:lvl5pPr marL="2229193" indent="-247688">
              <a:spcBef>
                <a:spcPct val="30000"/>
              </a:spcBef>
              <a:defRPr sz="1300">
                <a:solidFill>
                  <a:schemeClr val="tx1"/>
                </a:solidFill>
                <a:latin typeface="Calibri" charset="0"/>
                <a:ea typeface="ＭＳ Ｐゴシック" charset="-128"/>
              </a:defRPr>
            </a:lvl5pPr>
            <a:lvl6pPr marL="2724569" indent="-247688" eaLnBrk="0" fontAlgn="base" hangingPunct="0">
              <a:spcBef>
                <a:spcPct val="30000"/>
              </a:spcBef>
              <a:spcAft>
                <a:spcPct val="0"/>
              </a:spcAft>
              <a:defRPr sz="1300">
                <a:solidFill>
                  <a:schemeClr val="tx1"/>
                </a:solidFill>
                <a:latin typeface="Calibri" charset="0"/>
                <a:ea typeface="ＭＳ Ｐゴシック" charset="-128"/>
              </a:defRPr>
            </a:lvl6pPr>
            <a:lvl7pPr marL="3219945" indent="-247688" eaLnBrk="0" fontAlgn="base" hangingPunct="0">
              <a:spcBef>
                <a:spcPct val="30000"/>
              </a:spcBef>
              <a:spcAft>
                <a:spcPct val="0"/>
              </a:spcAft>
              <a:defRPr sz="1300">
                <a:solidFill>
                  <a:schemeClr val="tx1"/>
                </a:solidFill>
                <a:latin typeface="Calibri" charset="0"/>
                <a:ea typeface="ＭＳ Ｐゴシック" charset="-128"/>
              </a:defRPr>
            </a:lvl7pPr>
            <a:lvl8pPr marL="3715322" indent="-247688" eaLnBrk="0" fontAlgn="base" hangingPunct="0">
              <a:spcBef>
                <a:spcPct val="30000"/>
              </a:spcBef>
              <a:spcAft>
                <a:spcPct val="0"/>
              </a:spcAft>
              <a:defRPr sz="1300">
                <a:solidFill>
                  <a:schemeClr val="tx1"/>
                </a:solidFill>
                <a:latin typeface="Calibri" charset="0"/>
                <a:ea typeface="ＭＳ Ｐゴシック" charset="-128"/>
              </a:defRPr>
            </a:lvl8pPr>
            <a:lvl9pPr marL="4210698" indent="-247688" eaLnBrk="0" fontAlgn="base" hangingPunct="0">
              <a:spcBef>
                <a:spcPct val="30000"/>
              </a:spcBef>
              <a:spcAft>
                <a:spcPct val="0"/>
              </a:spcAft>
              <a:defRPr sz="1300">
                <a:solidFill>
                  <a:schemeClr val="tx1"/>
                </a:solidFill>
                <a:latin typeface="Calibri" charset="0"/>
                <a:ea typeface="ＭＳ Ｐゴシック" charset="-128"/>
              </a:defRPr>
            </a:lvl9pPr>
          </a:lstStyle>
          <a:p>
            <a:pPr>
              <a:spcBef>
                <a:spcPct val="0"/>
              </a:spcBef>
            </a:pPr>
            <a:fld id="{3120BDA3-F857-BA40-B9F0-2DB0B694EF01}" type="slidenum">
              <a:rPr lang="en-US" altLang="en-US"/>
              <a:pPr>
                <a:spcBef>
                  <a:spcPct val="0"/>
                </a:spcBef>
              </a:pPr>
              <a:t>17</a:t>
            </a:fld>
            <a:endParaRPr lang="en-US" altLang="en-US"/>
          </a:p>
        </p:txBody>
      </p:sp>
      <p:sp>
        <p:nvSpPr>
          <p:cNvPr id="65538" name="Rectangle 2"/>
          <p:cNvSpPr>
            <a:spLocks noGrp="1" noRot="1" noChangeAspect="1" noChangeArrowheads="1" noTextEdit="1"/>
          </p:cNvSpPr>
          <p:nvPr>
            <p:ph type="sldImg"/>
          </p:nvPr>
        </p:nvSpPr>
        <p:spPr bwMode="auto">
          <a:xfrm>
            <a:off x="817563" y="860425"/>
            <a:ext cx="5722937" cy="42941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Now going forward, we are going to make extensive use of normal distribution in our calculation. So as a caution it is also important to check if the data is approximately normal or not. You can obviously have skewed distributions – median is less than or more than the mean. You can have more than one mode, which might denote a mixture distribution.</a:t>
            </a:r>
          </a:p>
          <a:p>
            <a:endParaRPr lang="en-US" altLang="en-US">
              <a:ea typeface="ＭＳ Ｐゴシック" charset="-128"/>
            </a:endParaRPr>
          </a:p>
          <a:p>
            <a:r>
              <a:rPr lang="en-US" altLang="en-US">
                <a:ea typeface="ＭＳ Ｐゴシック" charset="-128"/>
              </a:rPr>
              <a:t>In terms of actually quantifying it, you can look at skewness and kurtosis. These are zero for normal distribution and farther the numbers are from zero, less likely is the distribution to be normal.</a:t>
            </a:r>
          </a:p>
          <a:p>
            <a:endParaRPr lang="en-US" altLang="en-US">
              <a:ea typeface="ＭＳ Ｐゴシック" charset="-128"/>
            </a:endParaRPr>
          </a:p>
          <a:p>
            <a:r>
              <a:rPr lang="en-US" altLang="en-US">
                <a:ea typeface="ＭＳ Ｐゴシック" charset="-128"/>
              </a:rPr>
              <a:t>There is another graphical way rather than just inspecting the histogram</a:t>
            </a:r>
          </a:p>
        </p:txBody>
      </p:sp>
    </p:spTree>
    <p:extLst>
      <p:ext uri="{BB962C8B-B14F-4D97-AF65-F5344CB8AC3E}">
        <p14:creationId xmlns:p14="http://schemas.microsoft.com/office/powerpoint/2010/main" val="261655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356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235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03567106-000F-4E31-BC83-65C587892B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5D159E-6F1D-4867-A58D-75CA2132ED5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55941F7-141C-4711-9052-9393EF919EB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059A66-8C4A-4434-B89C-E82235467FF2}"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3047709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59A66-8C4A-4434-B89C-E82235467FF2}"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1508456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59A66-8C4A-4434-B89C-E82235467FF2}"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1610599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059A66-8C4A-4434-B89C-E82235467FF2}"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3295930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059A66-8C4A-4434-B89C-E82235467FF2}" type="datetimeFigureOut">
              <a:rPr lang="en-US" smtClean="0"/>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3226424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059A66-8C4A-4434-B89C-E82235467FF2}" type="datetimeFigureOut">
              <a:rPr lang="en-US" smtClean="0"/>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280805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59A66-8C4A-4434-B89C-E82235467FF2}" type="datetimeFigureOut">
              <a:rPr lang="en-US" smtClean="0"/>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4110295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59A66-8C4A-4434-B89C-E82235467FF2}"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203634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EC2C909-C2D9-4C7E-9316-6C1B2F6DAE6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59A66-8C4A-4434-B89C-E82235467FF2}"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3778402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59A66-8C4A-4434-B89C-E82235467FF2}"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1824747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59A66-8C4A-4434-B89C-E82235467FF2}"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0A340-75FB-44D8-AAA9-95155E0B052A}" type="slidenum">
              <a:rPr lang="en-US" smtClean="0"/>
              <a:t>‹#›</a:t>
            </a:fld>
            <a:endParaRPr lang="en-US"/>
          </a:p>
        </p:txBody>
      </p:sp>
    </p:spTree>
    <p:extLst>
      <p:ext uri="{BB962C8B-B14F-4D97-AF65-F5344CB8AC3E}">
        <p14:creationId xmlns:p14="http://schemas.microsoft.com/office/powerpoint/2010/main" val="1498484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1" y="3085765"/>
            <a:ext cx="8474199"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9446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340864"/>
            <a:ext cx="8272211"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084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393951"/>
            <a:ext cx="8272211" cy="2147467"/>
          </a:xfrm>
        </p:spPr>
        <p:txBody>
          <a:bodyPr anchor="b">
            <a:normAutofit/>
          </a:bodyPr>
          <a:lstStyle>
            <a:lvl1pPr algn="l">
              <a:defRPr sz="27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91256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3896075"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2030" y="2228004"/>
            <a:ext cx="389607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29744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5894" y="2250891"/>
            <a:ext cx="3896077" cy="557784"/>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2926053"/>
            <a:ext cx="389607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2029" y="2250893"/>
            <a:ext cx="3896078" cy="553373"/>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812028" y="2926053"/>
            <a:ext cx="3896078"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461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7989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71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77C158A-215D-4228-BD6D-05B299B931E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601201"/>
            <a:ext cx="276204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5893" y="933451"/>
            <a:ext cx="2273889" cy="1722419"/>
          </a:xfrm>
        </p:spPr>
        <p:txBody>
          <a:bodyPr anchor="b">
            <a:normAutofit/>
          </a:bodyPr>
          <a:lstStyle>
            <a:lvl1pPr algn="l">
              <a:defRPr sz="18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75697" y="1179829"/>
            <a:ext cx="4988243" cy="4658216"/>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5893" y="2836654"/>
            <a:ext cx="2273889" cy="3001392"/>
          </a:xfrm>
        </p:spPr>
        <p:txBody>
          <a:bodyPr anchor="t">
            <a:normAutofit/>
          </a:bodyPr>
          <a:lstStyle>
            <a:lvl1pPr marL="0" indent="0" algn="l">
              <a:buNone/>
              <a:defRPr sz="1200">
                <a:solidFill>
                  <a:srgbClr val="FFFFFF"/>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5704464" y="6456917"/>
            <a:ext cx="2133599" cy="365125"/>
          </a:xfrm>
        </p:spPr>
        <p:txBody>
          <a:bodyPr/>
          <a:lstStyle/>
          <a:p>
            <a:fld id="{D82884F1-FFEA-405F-9602-3DCA865EDA4E}" type="datetime1">
              <a:rPr lang="en-US" smtClean="0"/>
              <a:t>8/29/2020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435894" y="6452591"/>
            <a:ext cx="5187908"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7918725" y="6456917"/>
            <a:ext cx="789383"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90561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641351"/>
            <a:ext cx="8468144" cy="365124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7"/>
            <a:ext cx="8272213" cy="998148"/>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7593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2295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043613" y="599725"/>
            <a:ext cx="2765487"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53150" y="863600"/>
            <a:ext cx="234315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1193" y="863600"/>
            <a:ext cx="5371219"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334901" y="457200"/>
            <a:ext cx="277749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6031610" y="453643"/>
            <a:ext cx="277749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3181373" y="457200"/>
            <a:ext cx="277749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006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C4CCC41-3AAC-47DE-B5DB-430D29ACECF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49088AC-8351-45E5-BA9C-50C8786354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146250F0-DFA7-470F-96F1-AC5EAB633A0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05BF8C5C-B129-46DC-9752-35FE4FEEF7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1212A87-56A3-4EA2-A2CA-0B174D658A9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484CC18-928B-4355-924F-983E8B3108D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2253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2253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2253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2253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2253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2253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7177"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17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539"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22540"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22541"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B75823A8-FC30-4663-9CF9-B8EA78707C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59A66-8C4A-4434-B89C-E82235467FF2}" type="datetimeFigureOut">
              <a:rPr lang="en-US" smtClean="0"/>
              <a:t>8/29/2020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0A340-75FB-44D8-AAA9-95155E0B052A}" type="slidenum">
              <a:rPr lang="en-US" smtClean="0"/>
              <a:t>‹#›</a:t>
            </a:fld>
            <a:endParaRPr lang="en-US"/>
          </a:p>
        </p:txBody>
      </p:sp>
    </p:spTree>
    <p:extLst>
      <p:ext uri="{BB962C8B-B14F-4D97-AF65-F5344CB8AC3E}">
        <p14:creationId xmlns:p14="http://schemas.microsoft.com/office/powerpoint/2010/main" val="32619788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6423915"/>
            <a:ext cx="2133599" cy="365125"/>
          </a:xfrm>
          <a:prstGeom prst="rect">
            <a:avLst/>
          </a:prstGeom>
        </p:spPr>
        <p:txBody>
          <a:bodyPr vert="horz" lIns="91440" tIns="45720" rIns="91440" bIns="45720" rtlCol="0" anchor="ctr"/>
          <a:lstStyle>
            <a:lvl1pPr algn="r">
              <a:defRPr sz="675">
                <a:solidFill>
                  <a:schemeClr val="tx1">
                    <a:lumMod val="75000"/>
                    <a:lumOff val="25000"/>
                  </a:schemeClr>
                </a:solidFill>
              </a:defRPr>
            </a:lvl1pPr>
          </a:lstStyle>
          <a:p>
            <a:fld id="{ED291B17-9318-49DB-B28B-6E5994AE9581}" type="datetime1">
              <a:rPr lang="en-US" smtClean="0"/>
              <a:t>8/29/2020</a:t>
            </a:fld>
            <a:endParaRPr lang="en-US" dirty="0"/>
          </a:p>
        </p:txBody>
      </p:sp>
      <p:sp>
        <p:nvSpPr>
          <p:cNvPr id="5" name="Footer Placeholder 4"/>
          <p:cNvSpPr>
            <a:spLocks noGrp="1"/>
          </p:cNvSpPr>
          <p:nvPr>
            <p:ph type="ftr" sz="quarter" idx="3"/>
          </p:nvPr>
        </p:nvSpPr>
        <p:spPr>
          <a:xfrm>
            <a:off x="435894" y="6423915"/>
            <a:ext cx="5187908" cy="365125"/>
          </a:xfrm>
          <a:prstGeom prst="rect">
            <a:avLst/>
          </a:prstGeom>
        </p:spPr>
        <p:txBody>
          <a:bodyPr vert="horz" lIns="91440" tIns="45720" rIns="91440" bIns="45720" rtlCol="0" anchor="ctr"/>
          <a:lstStyle>
            <a:lvl1pPr algn="l">
              <a:defRPr sz="675"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918725" y="6423915"/>
            <a:ext cx="789383" cy="365125"/>
          </a:xfrm>
          <a:prstGeom prst="rect">
            <a:avLst/>
          </a:prstGeom>
        </p:spPr>
        <p:txBody>
          <a:bodyPr vert="horz" lIns="91440" tIns="45720" rIns="91440" bIns="45720" rtlCol="0" anchor="ctr"/>
          <a:lstStyle>
            <a:lvl1pPr algn="r">
              <a:defRPr sz="675">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334901" y="457200"/>
            <a:ext cx="277749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550363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342900" rtl="0" eaLnBrk="1" latinLnBrk="0" hangingPunct="1">
        <a:lnSpc>
          <a:spcPct val="100000"/>
        </a:lnSpc>
        <a:spcBef>
          <a:spcPct val="0"/>
        </a:spcBef>
        <a:buNone/>
        <a:defRPr sz="21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275" kern="1200">
          <a:solidFill>
            <a:schemeClr val="tx1">
              <a:lumMod val="75000"/>
              <a:lumOff val="25000"/>
            </a:schemeClr>
          </a:solidFill>
          <a:latin typeface="+mn-lt"/>
          <a:ea typeface="+mn-ea"/>
          <a:cs typeface="+mn-cs"/>
        </a:defRPr>
      </a:lvl1pPr>
      <a:lvl2pPr marL="472500" indent="-229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1050" kern="1200">
          <a:solidFill>
            <a:schemeClr val="tx1">
              <a:lumMod val="75000"/>
              <a:lumOff val="25000"/>
            </a:schemeClr>
          </a:solidFill>
          <a:latin typeface="+mn-lt"/>
          <a:ea typeface="+mn-ea"/>
          <a:cs typeface="+mn-cs"/>
        </a:defRPr>
      </a:lvl2pPr>
      <a:lvl3pPr marL="675000" indent="-202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975" kern="1200">
          <a:solidFill>
            <a:schemeClr val="tx1">
              <a:lumMod val="75000"/>
              <a:lumOff val="25000"/>
            </a:schemeClr>
          </a:solidFill>
          <a:latin typeface="+mn-lt"/>
          <a:ea typeface="+mn-ea"/>
          <a:cs typeface="+mn-cs"/>
        </a:defRPr>
      </a:lvl3pPr>
      <a:lvl4pPr marL="93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4pPr>
      <a:lvl5pPr marL="120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gadevara_v@isb.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Normal%20Dist.xlsx"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3.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0.png"/><Relationship Id="rId1" Type="http://schemas.openxmlformats.org/officeDocument/2006/relationships/slideLayout" Target="../slideLayouts/slideLayout24.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5.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838200" y="762000"/>
            <a:ext cx="7467600" cy="990600"/>
          </a:xfrm>
        </p:spPr>
        <p:txBody>
          <a:bodyPr/>
          <a:lstStyle/>
          <a:p>
            <a:pPr eaLnBrk="1" hangingPunct="1"/>
            <a:r>
              <a:rPr lang="en-US" b="1" dirty="0">
                <a:latin typeface="Arial" charset="0"/>
                <a:cs typeface="Times New Roman" pitchFamily="18" charset="0"/>
              </a:rPr>
              <a:t>Statistical Analysis 1</a:t>
            </a:r>
            <a:endParaRPr lang="en-US" b="1" dirty="0">
              <a:latin typeface="Shruti" pitchFamily="2"/>
              <a:cs typeface="Times New Roman" pitchFamily="18" charset="0"/>
            </a:endParaRPr>
          </a:p>
        </p:txBody>
      </p:sp>
      <p:sp>
        <p:nvSpPr>
          <p:cNvPr id="9219" name="Rectangle 3"/>
          <p:cNvSpPr>
            <a:spLocks noGrp="1" noChangeArrowheads="1"/>
          </p:cNvSpPr>
          <p:nvPr>
            <p:ph type="subTitle" idx="1"/>
          </p:nvPr>
        </p:nvSpPr>
        <p:spPr>
          <a:xfrm>
            <a:off x="457200" y="3429000"/>
            <a:ext cx="8382000" cy="2971800"/>
          </a:xfrm>
        </p:spPr>
        <p:txBody>
          <a:bodyPr/>
          <a:lstStyle/>
          <a:p>
            <a:pPr eaLnBrk="1" hangingPunct="1"/>
            <a:r>
              <a:rPr lang="en-US" dirty="0"/>
              <a:t>Prof Vishnuprasad Nagadevara</a:t>
            </a:r>
          </a:p>
          <a:p>
            <a:pPr eaLnBrk="1" hangingPunct="1"/>
            <a:r>
              <a:rPr lang="en-US" dirty="0">
                <a:hlinkClick r:id="rId3"/>
              </a:rPr>
              <a:t>Nagadevara_v@isb.edu</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Agony of Attrition</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143000" y="2895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5" name="Straight Connector 4"/>
          <p:cNvCxnSpPr>
            <a:stCxn id="3" idx="7"/>
            <a:endCxn id="13" idx="2"/>
          </p:cNvCxnSpPr>
          <p:nvPr/>
        </p:nvCxnSpPr>
        <p:spPr>
          <a:xfrm rot="5400000" flipH="1" flipV="1">
            <a:off x="1906354" y="1581150"/>
            <a:ext cx="932096" cy="1808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5"/>
            <a:endCxn id="20" idx="2"/>
          </p:cNvCxnSpPr>
          <p:nvPr/>
        </p:nvCxnSpPr>
        <p:spPr>
          <a:xfrm rot="16200000" flipH="1">
            <a:off x="1601554" y="3087454"/>
            <a:ext cx="1617896" cy="188459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33600" y="20574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10" name="TextBox 9"/>
          <p:cNvSpPr txBox="1"/>
          <p:nvPr/>
        </p:nvSpPr>
        <p:spPr>
          <a:xfrm>
            <a:off x="2057400" y="34290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p>
        </p:txBody>
      </p:sp>
      <p:sp>
        <p:nvSpPr>
          <p:cNvPr id="11" name="TextBox 10"/>
          <p:cNvSpPr txBox="1"/>
          <p:nvPr/>
        </p:nvSpPr>
        <p:spPr>
          <a:xfrm>
            <a:off x="2362200" y="23622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0.8</a:t>
            </a:r>
          </a:p>
        </p:txBody>
      </p:sp>
      <p:sp>
        <p:nvSpPr>
          <p:cNvPr id="12" name="TextBox 11"/>
          <p:cNvSpPr txBox="1"/>
          <p:nvPr/>
        </p:nvSpPr>
        <p:spPr>
          <a:xfrm>
            <a:off x="2133600" y="4038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0.2</a:t>
            </a:r>
          </a:p>
        </p:txBody>
      </p:sp>
      <p:sp>
        <p:nvSpPr>
          <p:cNvPr id="13" name="Oval 12"/>
          <p:cNvSpPr/>
          <p:nvPr/>
        </p:nvSpPr>
        <p:spPr>
          <a:xfrm>
            <a:off x="3276600" y="1828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Straight Connector 13"/>
          <p:cNvCxnSpPr>
            <a:stCxn id="13" idx="7"/>
            <a:endCxn id="27" idx="2"/>
          </p:cNvCxnSpPr>
          <p:nvPr/>
        </p:nvCxnSpPr>
        <p:spPr>
          <a:xfrm rot="5400000" flipH="1" flipV="1">
            <a:off x="4192354" y="666750"/>
            <a:ext cx="627296" cy="1808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5"/>
            <a:endCxn id="64" idx="2"/>
          </p:cNvCxnSpPr>
          <p:nvPr/>
        </p:nvCxnSpPr>
        <p:spPr>
          <a:xfrm rot="16200000" flipH="1">
            <a:off x="4306654" y="1449154"/>
            <a:ext cx="474896" cy="188459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14800" y="12954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17" name="TextBox 16"/>
          <p:cNvSpPr txBox="1"/>
          <p:nvPr/>
        </p:nvSpPr>
        <p:spPr>
          <a:xfrm>
            <a:off x="4191000" y="1981200"/>
            <a:ext cx="381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p>
        </p:txBody>
      </p:sp>
      <p:sp>
        <p:nvSpPr>
          <p:cNvPr id="18" name="TextBox 17"/>
          <p:cNvSpPr txBox="1"/>
          <p:nvPr/>
        </p:nvSpPr>
        <p:spPr>
          <a:xfrm>
            <a:off x="4343400" y="15240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0.8</a:t>
            </a:r>
          </a:p>
        </p:txBody>
      </p:sp>
      <p:sp>
        <p:nvSpPr>
          <p:cNvPr id="19" name="TextBox 18"/>
          <p:cNvSpPr txBox="1"/>
          <p:nvPr/>
        </p:nvSpPr>
        <p:spPr>
          <a:xfrm>
            <a:off x="4419600" y="24384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0.2</a:t>
            </a:r>
          </a:p>
        </p:txBody>
      </p:sp>
      <p:sp>
        <p:nvSpPr>
          <p:cNvPr id="20" name="Oval 19"/>
          <p:cNvSpPr/>
          <p:nvPr/>
        </p:nvSpPr>
        <p:spPr>
          <a:xfrm>
            <a:off x="3352800" y="4648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1" name="Straight Connector 20"/>
          <p:cNvCxnSpPr>
            <a:stCxn id="20" idx="7"/>
            <a:endCxn id="71" idx="2"/>
          </p:cNvCxnSpPr>
          <p:nvPr/>
        </p:nvCxnSpPr>
        <p:spPr>
          <a:xfrm rot="5400000" flipH="1" flipV="1">
            <a:off x="4344754" y="3486150"/>
            <a:ext cx="551096" cy="1884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5"/>
            <a:endCxn id="78" idx="2"/>
          </p:cNvCxnSpPr>
          <p:nvPr/>
        </p:nvCxnSpPr>
        <p:spPr>
          <a:xfrm rot="16200000" flipH="1">
            <a:off x="4306654" y="4344754"/>
            <a:ext cx="703496" cy="1960796"/>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14800" y="41910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24" name="TextBox 23"/>
          <p:cNvSpPr txBox="1"/>
          <p:nvPr/>
        </p:nvSpPr>
        <p:spPr>
          <a:xfrm>
            <a:off x="4114800" y="48768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p>
        </p:txBody>
      </p:sp>
      <p:sp>
        <p:nvSpPr>
          <p:cNvPr id="25" name="TextBox 24"/>
          <p:cNvSpPr txBox="1"/>
          <p:nvPr/>
        </p:nvSpPr>
        <p:spPr>
          <a:xfrm>
            <a:off x="4267200" y="4419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0.8</a:t>
            </a:r>
          </a:p>
        </p:txBody>
      </p:sp>
      <p:sp>
        <p:nvSpPr>
          <p:cNvPr id="26" name="TextBox 25"/>
          <p:cNvSpPr txBox="1"/>
          <p:nvPr/>
        </p:nvSpPr>
        <p:spPr>
          <a:xfrm>
            <a:off x="4419600" y="52578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0.2</a:t>
            </a:r>
          </a:p>
        </p:txBody>
      </p:sp>
      <p:sp>
        <p:nvSpPr>
          <p:cNvPr id="27" name="Oval 26"/>
          <p:cNvSpPr/>
          <p:nvPr/>
        </p:nvSpPr>
        <p:spPr>
          <a:xfrm>
            <a:off x="5410200" y="10668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a:stCxn id="27" idx="7"/>
          </p:cNvCxnSpPr>
          <p:nvPr/>
        </p:nvCxnSpPr>
        <p:spPr>
          <a:xfrm rot="5400000" flipH="1" flipV="1">
            <a:off x="6078304" y="266700"/>
            <a:ext cx="512996" cy="119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p:cNvCxnSpPr>
          <p:nvPr/>
        </p:nvCxnSpPr>
        <p:spPr>
          <a:xfrm rot="16200000" flipH="1">
            <a:off x="6230704" y="896704"/>
            <a:ext cx="284396" cy="1274996"/>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0" y="5334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31" name="TextBox 30"/>
          <p:cNvSpPr txBox="1"/>
          <p:nvPr/>
        </p:nvSpPr>
        <p:spPr>
          <a:xfrm>
            <a:off x="6172200" y="12192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p>
        </p:txBody>
      </p:sp>
      <p:sp>
        <p:nvSpPr>
          <p:cNvPr id="32" name="TextBox 31"/>
          <p:cNvSpPr txBox="1"/>
          <p:nvPr/>
        </p:nvSpPr>
        <p:spPr>
          <a:xfrm>
            <a:off x="6324600" y="7620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0.8</a:t>
            </a:r>
          </a:p>
        </p:txBody>
      </p:sp>
      <p:sp>
        <p:nvSpPr>
          <p:cNvPr id="33" name="TextBox 32"/>
          <p:cNvSpPr txBox="1"/>
          <p:nvPr/>
        </p:nvSpPr>
        <p:spPr>
          <a:xfrm>
            <a:off x="6400800" y="15240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0.2</a:t>
            </a:r>
          </a:p>
        </p:txBody>
      </p:sp>
      <p:sp>
        <p:nvSpPr>
          <p:cNvPr id="64" name="Oval 63"/>
          <p:cNvSpPr/>
          <p:nvPr/>
        </p:nvSpPr>
        <p:spPr>
          <a:xfrm>
            <a:off x="5486400" y="2438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65" name="Straight Connector 64"/>
          <p:cNvCxnSpPr>
            <a:stCxn id="64" idx="7"/>
          </p:cNvCxnSpPr>
          <p:nvPr/>
        </p:nvCxnSpPr>
        <p:spPr>
          <a:xfrm rot="5400000" flipH="1" flipV="1">
            <a:off x="6154504" y="1638300"/>
            <a:ext cx="512996" cy="119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4" idx="5"/>
          </p:cNvCxnSpPr>
          <p:nvPr/>
        </p:nvCxnSpPr>
        <p:spPr>
          <a:xfrm rot="16200000" flipH="1">
            <a:off x="6306904" y="2268304"/>
            <a:ext cx="284396" cy="12749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172200" y="19050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68" name="TextBox 67"/>
          <p:cNvSpPr txBox="1"/>
          <p:nvPr/>
        </p:nvSpPr>
        <p:spPr>
          <a:xfrm>
            <a:off x="6248400" y="25908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p>
        </p:txBody>
      </p:sp>
      <p:sp>
        <p:nvSpPr>
          <p:cNvPr id="69" name="TextBox 68"/>
          <p:cNvSpPr txBox="1"/>
          <p:nvPr/>
        </p:nvSpPr>
        <p:spPr>
          <a:xfrm>
            <a:off x="6400800" y="2133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0.8</a:t>
            </a:r>
          </a:p>
        </p:txBody>
      </p:sp>
      <p:sp>
        <p:nvSpPr>
          <p:cNvPr id="70" name="TextBox 69"/>
          <p:cNvSpPr txBox="1"/>
          <p:nvPr/>
        </p:nvSpPr>
        <p:spPr>
          <a:xfrm>
            <a:off x="6477000" y="2895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0.2</a:t>
            </a:r>
          </a:p>
        </p:txBody>
      </p:sp>
      <p:sp>
        <p:nvSpPr>
          <p:cNvPr id="71" name="Oval 70"/>
          <p:cNvSpPr/>
          <p:nvPr/>
        </p:nvSpPr>
        <p:spPr>
          <a:xfrm>
            <a:off x="5562600" y="3962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72" name="Straight Connector 71"/>
          <p:cNvCxnSpPr>
            <a:stCxn id="71" idx="7"/>
          </p:cNvCxnSpPr>
          <p:nvPr/>
        </p:nvCxnSpPr>
        <p:spPr>
          <a:xfrm rot="5400000" flipH="1" flipV="1">
            <a:off x="6230704" y="3162300"/>
            <a:ext cx="512996" cy="119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5"/>
          </p:cNvCxnSpPr>
          <p:nvPr/>
        </p:nvCxnSpPr>
        <p:spPr>
          <a:xfrm rot="16200000" flipH="1">
            <a:off x="6383104" y="3792304"/>
            <a:ext cx="284396" cy="1274996"/>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248400" y="34290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75" name="TextBox 74"/>
          <p:cNvSpPr txBox="1"/>
          <p:nvPr/>
        </p:nvSpPr>
        <p:spPr>
          <a:xfrm>
            <a:off x="6324600" y="41148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p>
        </p:txBody>
      </p:sp>
      <p:sp>
        <p:nvSpPr>
          <p:cNvPr id="76" name="TextBox 75"/>
          <p:cNvSpPr txBox="1"/>
          <p:nvPr/>
        </p:nvSpPr>
        <p:spPr>
          <a:xfrm>
            <a:off x="6477000" y="3657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0.8</a:t>
            </a:r>
          </a:p>
        </p:txBody>
      </p:sp>
      <p:sp>
        <p:nvSpPr>
          <p:cNvPr id="77" name="TextBox 76"/>
          <p:cNvSpPr txBox="1"/>
          <p:nvPr/>
        </p:nvSpPr>
        <p:spPr>
          <a:xfrm>
            <a:off x="6553200" y="4419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0.2</a:t>
            </a:r>
          </a:p>
        </p:txBody>
      </p:sp>
      <p:sp>
        <p:nvSpPr>
          <p:cNvPr id="78" name="Oval 77"/>
          <p:cNvSpPr/>
          <p:nvPr/>
        </p:nvSpPr>
        <p:spPr>
          <a:xfrm>
            <a:off x="5638800" y="5486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79" name="Straight Connector 78"/>
          <p:cNvCxnSpPr>
            <a:stCxn id="78" idx="7"/>
          </p:cNvCxnSpPr>
          <p:nvPr/>
        </p:nvCxnSpPr>
        <p:spPr>
          <a:xfrm rot="5400000" flipH="1" flipV="1">
            <a:off x="6306904" y="4686300"/>
            <a:ext cx="512996" cy="119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5"/>
          </p:cNvCxnSpPr>
          <p:nvPr/>
        </p:nvCxnSpPr>
        <p:spPr>
          <a:xfrm rot="16200000" flipH="1">
            <a:off x="6459304" y="5316304"/>
            <a:ext cx="284396" cy="1274996"/>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324600" y="50292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82" name="TextBox 81"/>
          <p:cNvSpPr txBox="1"/>
          <p:nvPr/>
        </p:nvSpPr>
        <p:spPr>
          <a:xfrm>
            <a:off x="6400800" y="56388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p>
        </p:txBody>
      </p:sp>
      <p:sp>
        <p:nvSpPr>
          <p:cNvPr id="83" name="TextBox 82"/>
          <p:cNvSpPr txBox="1"/>
          <p:nvPr/>
        </p:nvSpPr>
        <p:spPr>
          <a:xfrm>
            <a:off x="6553200" y="5181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0.8</a:t>
            </a:r>
          </a:p>
        </p:txBody>
      </p:sp>
      <p:sp>
        <p:nvSpPr>
          <p:cNvPr id="84" name="TextBox 83"/>
          <p:cNvSpPr txBox="1"/>
          <p:nvPr/>
        </p:nvSpPr>
        <p:spPr>
          <a:xfrm>
            <a:off x="6629400" y="5943600"/>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0.2</a:t>
            </a:r>
          </a:p>
        </p:txBody>
      </p:sp>
      <p:sp>
        <p:nvSpPr>
          <p:cNvPr id="104" name="TextBox 103"/>
          <p:cNvSpPr txBox="1"/>
          <p:nvPr/>
        </p:nvSpPr>
        <p:spPr>
          <a:xfrm>
            <a:off x="1676400" y="152400"/>
            <a:ext cx="990600" cy="369332"/>
          </a:xfrm>
          <a:prstGeom prst="rect">
            <a:avLst/>
          </a:prstGeom>
          <a:no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Dinesh</a:t>
            </a:r>
          </a:p>
        </p:txBody>
      </p:sp>
      <p:sp>
        <p:nvSpPr>
          <p:cNvPr id="105" name="TextBox 104"/>
          <p:cNvSpPr txBox="1"/>
          <p:nvPr/>
        </p:nvSpPr>
        <p:spPr>
          <a:xfrm>
            <a:off x="3581400" y="152400"/>
            <a:ext cx="990600" cy="369332"/>
          </a:xfrm>
          <a:prstGeom prst="rect">
            <a:avLst/>
          </a:prstGeom>
          <a:no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Lakshmi</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6" name="TextBox 105"/>
          <p:cNvSpPr txBox="1"/>
          <p:nvPr/>
        </p:nvSpPr>
        <p:spPr>
          <a:xfrm>
            <a:off x="5715000" y="152400"/>
            <a:ext cx="990600" cy="369332"/>
          </a:xfrm>
          <a:prstGeom prst="rect">
            <a:avLst/>
          </a:prstGeom>
          <a:no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Partho</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7" name="TextBox 106"/>
          <p:cNvSpPr txBox="1"/>
          <p:nvPr/>
        </p:nvSpPr>
        <p:spPr>
          <a:xfrm>
            <a:off x="8077200" y="4572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0.512</a:t>
            </a:r>
          </a:p>
        </p:txBody>
      </p:sp>
      <p:sp>
        <p:nvSpPr>
          <p:cNvPr id="108" name="TextBox 107"/>
          <p:cNvSpPr txBox="1"/>
          <p:nvPr/>
        </p:nvSpPr>
        <p:spPr>
          <a:xfrm>
            <a:off x="8077200" y="13716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0.128</a:t>
            </a:r>
          </a:p>
        </p:txBody>
      </p:sp>
      <p:sp>
        <p:nvSpPr>
          <p:cNvPr id="109" name="TextBox 108"/>
          <p:cNvSpPr txBox="1"/>
          <p:nvPr/>
        </p:nvSpPr>
        <p:spPr>
          <a:xfrm>
            <a:off x="8077200" y="18288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0.128</a:t>
            </a:r>
          </a:p>
        </p:txBody>
      </p:sp>
      <p:sp>
        <p:nvSpPr>
          <p:cNvPr id="110" name="TextBox 109"/>
          <p:cNvSpPr txBox="1"/>
          <p:nvPr/>
        </p:nvSpPr>
        <p:spPr>
          <a:xfrm>
            <a:off x="8077200" y="28194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0.032</a:t>
            </a:r>
          </a:p>
        </p:txBody>
      </p:sp>
      <p:sp>
        <p:nvSpPr>
          <p:cNvPr id="111" name="TextBox 110"/>
          <p:cNvSpPr txBox="1"/>
          <p:nvPr/>
        </p:nvSpPr>
        <p:spPr>
          <a:xfrm>
            <a:off x="8077200" y="33528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0.128</a:t>
            </a:r>
          </a:p>
        </p:txBody>
      </p:sp>
      <p:sp>
        <p:nvSpPr>
          <p:cNvPr id="112" name="TextBox 111"/>
          <p:cNvSpPr txBox="1"/>
          <p:nvPr/>
        </p:nvSpPr>
        <p:spPr>
          <a:xfrm>
            <a:off x="8077200" y="44196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0.032</a:t>
            </a:r>
          </a:p>
        </p:txBody>
      </p:sp>
      <p:sp>
        <p:nvSpPr>
          <p:cNvPr id="113" name="TextBox 112"/>
          <p:cNvSpPr txBox="1"/>
          <p:nvPr/>
        </p:nvSpPr>
        <p:spPr>
          <a:xfrm>
            <a:off x="8077200" y="48768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0.032</a:t>
            </a:r>
          </a:p>
        </p:txBody>
      </p:sp>
      <p:sp>
        <p:nvSpPr>
          <p:cNvPr id="114" name="TextBox 113"/>
          <p:cNvSpPr txBox="1"/>
          <p:nvPr/>
        </p:nvSpPr>
        <p:spPr>
          <a:xfrm>
            <a:off x="8077200" y="58674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0.008</a:t>
            </a:r>
          </a:p>
        </p:txBody>
      </p:sp>
      <p:sp>
        <p:nvSpPr>
          <p:cNvPr id="115" name="TextBox 114"/>
          <p:cNvSpPr txBox="1"/>
          <p:nvPr/>
        </p:nvSpPr>
        <p:spPr>
          <a:xfrm>
            <a:off x="7010400" y="4572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
        <p:nvSpPr>
          <p:cNvPr id="116" name="TextBox 115"/>
          <p:cNvSpPr txBox="1"/>
          <p:nvPr/>
        </p:nvSpPr>
        <p:spPr>
          <a:xfrm>
            <a:off x="7086600" y="13716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
        <p:nvSpPr>
          <p:cNvPr id="117" name="TextBox 116"/>
          <p:cNvSpPr txBox="1"/>
          <p:nvPr/>
        </p:nvSpPr>
        <p:spPr>
          <a:xfrm>
            <a:off x="7162800" y="18288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
        <p:nvSpPr>
          <p:cNvPr id="118" name="TextBox 117"/>
          <p:cNvSpPr txBox="1"/>
          <p:nvPr/>
        </p:nvSpPr>
        <p:spPr>
          <a:xfrm>
            <a:off x="7086600" y="28194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
        <p:nvSpPr>
          <p:cNvPr id="119" name="TextBox 118"/>
          <p:cNvSpPr txBox="1"/>
          <p:nvPr/>
        </p:nvSpPr>
        <p:spPr>
          <a:xfrm>
            <a:off x="7162800" y="33528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
        <p:nvSpPr>
          <p:cNvPr id="120" name="TextBox 119"/>
          <p:cNvSpPr txBox="1"/>
          <p:nvPr/>
        </p:nvSpPr>
        <p:spPr>
          <a:xfrm>
            <a:off x="7162800" y="44196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
        <p:nvSpPr>
          <p:cNvPr id="121" name="TextBox 120"/>
          <p:cNvSpPr txBox="1"/>
          <p:nvPr/>
        </p:nvSpPr>
        <p:spPr>
          <a:xfrm>
            <a:off x="7239000" y="48768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S</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
        <p:nvSpPr>
          <p:cNvPr id="122" name="TextBox 121"/>
          <p:cNvSpPr txBox="1"/>
          <p:nvPr/>
        </p:nvSpPr>
        <p:spPr>
          <a:xfrm>
            <a:off x="7239000" y="58674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1</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2</a:t>
            </a:r>
            <a:r>
              <a:rPr kumimoji="0" lang="en-US" sz="1800" b="0" i="0" u="none" strike="noStrike" kern="1200" cap="none" spc="0" normalizeH="0" baseline="0" noProof="0" dirty="0">
                <a:ln>
                  <a:noFill/>
                </a:ln>
                <a:solidFill>
                  <a:prstClr val="black"/>
                </a:solidFill>
                <a:effectLst/>
                <a:uLnTx/>
                <a:uFillTx/>
                <a:latin typeface="Calibri"/>
                <a:ea typeface="+mn-ea"/>
                <a:cs typeface="+mn-cs"/>
              </a:rPr>
              <a:t>L</a:t>
            </a:r>
            <a:r>
              <a:rPr kumimoji="0" lang="en-US" sz="1800" b="0" i="0" u="none" strike="noStrike" kern="1200" cap="none" spc="0" normalizeH="0" baseline="-25000" noProof="0" dirty="0">
                <a:ln>
                  <a:noFill/>
                </a:ln>
                <a:solidFill>
                  <a:prstClr val="black"/>
                </a:solidFill>
                <a:effectLst/>
                <a:uLnTx/>
                <a:uFillTx/>
                <a:latin typeface="Calibri"/>
                <a:ea typeface="+mn-ea"/>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ox(in)">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ox(in)">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5"/>
                                        </p:tgtEl>
                                        <p:attrNameLst>
                                          <p:attrName>style.visibility</p:attrName>
                                        </p:attrNameLst>
                                      </p:cBhvr>
                                      <p:to>
                                        <p:strVal val="visible"/>
                                      </p:to>
                                    </p:set>
                                    <p:animEffect transition="in" filter="blinds(horizontal)">
                                      <p:cBhvr>
                                        <p:cTn id="48" dur="500"/>
                                        <p:tgtEl>
                                          <p:spTgt spid="10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box(in)">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box(in)">
                                      <p:cBhvr>
                                        <p:cTn id="102" dur="500"/>
                                        <p:tgtEl>
                                          <p:spTgt spid="1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ox(in)">
                                      <p:cBhvr>
                                        <p:cTn id="107" dur="500"/>
                                        <p:tgtEl>
                                          <p:spTgt spid="26"/>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box(in)">
                                      <p:cBhvr>
                                        <p:cTn id="110" dur="500"/>
                                        <p:tgtEl>
                                          <p:spTgt spid="25"/>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06"/>
                                        </p:tgtEl>
                                        <p:attrNameLst>
                                          <p:attrName>style.visibility</p:attrName>
                                        </p:attrNameLst>
                                      </p:cBhvr>
                                      <p:to>
                                        <p:strVal val="visible"/>
                                      </p:to>
                                    </p:set>
                                    <p:animEffect transition="in" filter="blinds(horizontal)">
                                      <p:cBhvr>
                                        <p:cTn id="115" dur="500"/>
                                        <p:tgtEl>
                                          <p:spTgt spid="106"/>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27"/>
                                        </p:tgtEl>
                                        <p:attrNameLst>
                                          <p:attrName>style.visibility</p:attrName>
                                        </p:attrNameLst>
                                      </p:cBhvr>
                                      <p:to>
                                        <p:strVal val="visible"/>
                                      </p:to>
                                    </p:set>
                                    <p:anim calcmode="lin" valueType="num">
                                      <p:cBhvr additive="base">
                                        <p:cTn id="120" dur="500" fill="hold"/>
                                        <p:tgtEl>
                                          <p:spTgt spid="27"/>
                                        </p:tgtEl>
                                        <p:attrNameLst>
                                          <p:attrName>ppt_x</p:attrName>
                                        </p:attrNameLst>
                                      </p:cBhvr>
                                      <p:tavLst>
                                        <p:tav tm="0">
                                          <p:val>
                                            <p:strVal val="#ppt_x"/>
                                          </p:val>
                                        </p:tav>
                                        <p:tav tm="100000">
                                          <p:val>
                                            <p:strVal val="#ppt_x"/>
                                          </p:val>
                                        </p:tav>
                                      </p:tavLst>
                                    </p:anim>
                                    <p:anim calcmode="lin" valueType="num">
                                      <p:cBhvr additive="base">
                                        <p:cTn id="121" dur="500" fill="hold"/>
                                        <p:tgtEl>
                                          <p:spTgt spid="27"/>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cBhvr additive="base">
                                        <p:cTn id="128" dur="500" fill="hold"/>
                                        <p:tgtEl>
                                          <p:spTgt spid="28"/>
                                        </p:tgtEl>
                                        <p:attrNameLst>
                                          <p:attrName>ppt_x</p:attrName>
                                        </p:attrNameLst>
                                      </p:cBhvr>
                                      <p:tavLst>
                                        <p:tav tm="0">
                                          <p:val>
                                            <p:strVal val="#ppt_x"/>
                                          </p:val>
                                        </p:tav>
                                        <p:tav tm="100000">
                                          <p:val>
                                            <p:strVal val="#ppt_x"/>
                                          </p:val>
                                        </p:tav>
                                      </p:tavLst>
                                    </p:anim>
                                    <p:anim calcmode="lin" valueType="num">
                                      <p:cBhvr additive="base">
                                        <p:cTn id="129" dur="500" fill="hold"/>
                                        <p:tgtEl>
                                          <p:spTgt spid="28"/>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29"/>
                                        </p:tgtEl>
                                        <p:attrNameLst>
                                          <p:attrName>style.visibility</p:attrName>
                                        </p:attrNameLst>
                                      </p:cBhvr>
                                      <p:to>
                                        <p:strVal val="visible"/>
                                      </p:to>
                                    </p:set>
                                    <p:anim calcmode="lin" valueType="num">
                                      <p:cBhvr additive="base">
                                        <p:cTn id="132" dur="500" fill="hold"/>
                                        <p:tgtEl>
                                          <p:spTgt spid="29"/>
                                        </p:tgtEl>
                                        <p:attrNameLst>
                                          <p:attrName>ppt_x</p:attrName>
                                        </p:attrNameLst>
                                      </p:cBhvr>
                                      <p:tavLst>
                                        <p:tav tm="0">
                                          <p:val>
                                            <p:strVal val="#ppt_x"/>
                                          </p:val>
                                        </p:tav>
                                        <p:tav tm="100000">
                                          <p:val>
                                            <p:strVal val="#ppt_x"/>
                                          </p:val>
                                        </p:tav>
                                      </p:tavLst>
                                    </p:anim>
                                    <p:anim calcmode="lin" valueType="num">
                                      <p:cBhvr additive="base">
                                        <p:cTn id="133" dur="500" fill="hold"/>
                                        <p:tgtEl>
                                          <p:spTgt spid="29"/>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31"/>
                                        </p:tgtEl>
                                        <p:attrNameLst>
                                          <p:attrName>style.visibility</p:attrName>
                                        </p:attrNameLst>
                                      </p:cBhvr>
                                      <p:to>
                                        <p:strVal val="visible"/>
                                      </p:to>
                                    </p:set>
                                    <p:anim calcmode="lin" valueType="num">
                                      <p:cBhvr additive="base">
                                        <p:cTn id="136" dur="500" fill="hold"/>
                                        <p:tgtEl>
                                          <p:spTgt spid="31"/>
                                        </p:tgtEl>
                                        <p:attrNameLst>
                                          <p:attrName>ppt_x</p:attrName>
                                        </p:attrNameLst>
                                      </p:cBhvr>
                                      <p:tavLst>
                                        <p:tav tm="0">
                                          <p:val>
                                            <p:strVal val="#ppt_x"/>
                                          </p:val>
                                        </p:tav>
                                        <p:tav tm="100000">
                                          <p:val>
                                            <p:strVal val="#ppt_x"/>
                                          </p:val>
                                        </p:tav>
                                      </p:tavLst>
                                    </p:anim>
                                    <p:anim calcmode="lin" valueType="num">
                                      <p:cBhvr additive="base">
                                        <p:cTn id="1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64"/>
                                        </p:tgtEl>
                                        <p:attrNameLst>
                                          <p:attrName>style.visibility</p:attrName>
                                        </p:attrNameLst>
                                      </p:cBhvr>
                                      <p:to>
                                        <p:strVal val="visible"/>
                                      </p:to>
                                    </p:set>
                                    <p:anim calcmode="lin" valueType="num">
                                      <p:cBhvr additive="base">
                                        <p:cTn id="142" dur="500" fill="hold"/>
                                        <p:tgtEl>
                                          <p:spTgt spid="64"/>
                                        </p:tgtEl>
                                        <p:attrNameLst>
                                          <p:attrName>ppt_x</p:attrName>
                                        </p:attrNameLst>
                                      </p:cBhvr>
                                      <p:tavLst>
                                        <p:tav tm="0">
                                          <p:val>
                                            <p:strVal val="#ppt_x"/>
                                          </p:val>
                                        </p:tav>
                                        <p:tav tm="100000">
                                          <p:val>
                                            <p:strVal val="#ppt_x"/>
                                          </p:val>
                                        </p:tav>
                                      </p:tavLst>
                                    </p:anim>
                                    <p:anim calcmode="lin" valueType="num">
                                      <p:cBhvr additive="base">
                                        <p:cTn id="143" dur="500" fill="hold"/>
                                        <p:tgtEl>
                                          <p:spTgt spid="64"/>
                                        </p:tgtEl>
                                        <p:attrNameLst>
                                          <p:attrName>ppt_y</p:attrName>
                                        </p:attrNameLst>
                                      </p:cBhvr>
                                      <p:tavLst>
                                        <p:tav tm="0">
                                          <p:val>
                                            <p:strVal val="1+#ppt_h/2"/>
                                          </p:val>
                                        </p:tav>
                                        <p:tav tm="100000">
                                          <p:val>
                                            <p:strVal val="#ppt_y"/>
                                          </p:val>
                                        </p:tav>
                                      </p:tavLst>
                                    </p:anim>
                                  </p:childTnLst>
                                </p:cTn>
                              </p:par>
                              <p:par>
                                <p:cTn id="144" presetID="2" presetClass="entr" presetSubtype="4" fill="hold" nodeType="withEffect">
                                  <p:stCondLst>
                                    <p:cond delay="0"/>
                                  </p:stCondLst>
                                  <p:childTnLst>
                                    <p:set>
                                      <p:cBhvr>
                                        <p:cTn id="145" dur="1" fill="hold">
                                          <p:stCondLst>
                                            <p:cond delay="0"/>
                                          </p:stCondLst>
                                        </p:cTn>
                                        <p:tgtEl>
                                          <p:spTgt spid="65"/>
                                        </p:tgtEl>
                                        <p:attrNameLst>
                                          <p:attrName>style.visibility</p:attrName>
                                        </p:attrNameLst>
                                      </p:cBhvr>
                                      <p:to>
                                        <p:strVal val="visible"/>
                                      </p:to>
                                    </p:set>
                                    <p:anim calcmode="lin" valueType="num">
                                      <p:cBhvr additive="base">
                                        <p:cTn id="146" dur="500" fill="hold"/>
                                        <p:tgtEl>
                                          <p:spTgt spid="65"/>
                                        </p:tgtEl>
                                        <p:attrNameLst>
                                          <p:attrName>ppt_x</p:attrName>
                                        </p:attrNameLst>
                                      </p:cBhvr>
                                      <p:tavLst>
                                        <p:tav tm="0">
                                          <p:val>
                                            <p:strVal val="#ppt_x"/>
                                          </p:val>
                                        </p:tav>
                                        <p:tav tm="100000">
                                          <p:val>
                                            <p:strVal val="#ppt_x"/>
                                          </p:val>
                                        </p:tav>
                                      </p:tavLst>
                                    </p:anim>
                                    <p:anim calcmode="lin" valueType="num">
                                      <p:cBhvr additive="base">
                                        <p:cTn id="147" dur="500" fill="hold"/>
                                        <p:tgtEl>
                                          <p:spTgt spid="65"/>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67"/>
                                        </p:tgtEl>
                                        <p:attrNameLst>
                                          <p:attrName>style.visibility</p:attrName>
                                        </p:attrNameLst>
                                      </p:cBhvr>
                                      <p:to>
                                        <p:strVal val="visible"/>
                                      </p:to>
                                    </p:set>
                                    <p:anim calcmode="lin" valueType="num">
                                      <p:cBhvr additive="base">
                                        <p:cTn id="150" dur="500" fill="hold"/>
                                        <p:tgtEl>
                                          <p:spTgt spid="67"/>
                                        </p:tgtEl>
                                        <p:attrNameLst>
                                          <p:attrName>ppt_x</p:attrName>
                                        </p:attrNameLst>
                                      </p:cBhvr>
                                      <p:tavLst>
                                        <p:tav tm="0">
                                          <p:val>
                                            <p:strVal val="#ppt_x"/>
                                          </p:val>
                                        </p:tav>
                                        <p:tav tm="100000">
                                          <p:val>
                                            <p:strVal val="#ppt_x"/>
                                          </p:val>
                                        </p:tav>
                                      </p:tavLst>
                                    </p:anim>
                                    <p:anim calcmode="lin" valueType="num">
                                      <p:cBhvr additive="base">
                                        <p:cTn id="151" dur="500" fill="hold"/>
                                        <p:tgtEl>
                                          <p:spTgt spid="67"/>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68"/>
                                        </p:tgtEl>
                                        <p:attrNameLst>
                                          <p:attrName>style.visibility</p:attrName>
                                        </p:attrNameLst>
                                      </p:cBhvr>
                                      <p:to>
                                        <p:strVal val="visible"/>
                                      </p:to>
                                    </p:set>
                                    <p:anim calcmode="lin" valueType="num">
                                      <p:cBhvr additive="base">
                                        <p:cTn id="154" dur="500" fill="hold"/>
                                        <p:tgtEl>
                                          <p:spTgt spid="68"/>
                                        </p:tgtEl>
                                        <p:attrNameLst>
                                          <p:attrName>ppt_x</p:attrName>
                                        </p:attrNameLst>
                                      </p:cBhvr>
                                      <p:tavLst>
                                        <p:tav tm="0">
                                          <p:val>
                                            <p:strVal val="#ppt_x"/>
                                          </p:val>
                                        </p:tav>
                                        <p:tav tm="100000">
                                          <p:val>
                                            <p:strVal val="#ppt_x"/>
                                          </p:val>
                                        </p:tav>
                                      </p:tavLst>
                                    </p:anim>
                                    <p:anim calcmode="lin" valueType="num">
                                      <p:cBhvr additive="base">
                                        <p:cTn id="155" dur="500" fill="hold"/>
                                        <p:tgtEl>
                                          <p:spTgt spid="68"/>
                                        </p:tgtEl>
                                        <p:attrNameLst>
                                          <p:attrName>ppt_y</p:attrName>
                                        </p:attrNameLst>
                                      </p:cBhvr>
                                      <p:tavLst>
                                        <p:tav tm="0">
                                          <p:val>
                                            <p:strVal val="1+#ppt_h/2"/>
                                          </p:val>
                                        </p:tav>
                                        <p:tav tm="100000">
                                          <p:val>
                                            <p:strVal val="#ppt_y"/>
                                          </p:val>
                                        </p:tav>
                                      </p:tavLst>
                                    </p:anim>
                                  </p:childTnLst>
                                </p:cTn>
                              </p:par>
                              <p:par>
                                <p:cTn id="156" presetID="2" presetClass="entr" presetSubtype="4" fill="hold" nodeType="withEffect">
                                  <p:stCondLst>
                                    <p:cond delay="0"/>
                                  </p:stCondLst>
                                  <p:childTnLst>
                                    <p:set>
                                      <p:cBhvr>
                                        <p:cTn id="157" dur="1" fill="hold">
                                          <p:stCondLst>
                                            <p:cond delay="0"/>
                                          </p:stCondLst>
                                        </p:cTn>
                                        <p:tgtEl>
                                          <p:spTgt spid="66"/>
                                        </p:tgtEl>
                                        <p:attrNameLst>
                                          <p:attrName>style.visibility</p:attrName>
                                        </p:attrNameLst>
                                      </p:cBhvr>
                                      <p:to>
                                        <p:strVal val="visible"/>
                                      </p:to>
                                    </p:set>
                                    <p:anim calcmode="lin" valueType="num">
                                      <p:cBhvr additive="base">
                                        <p:cTn id="158" dur="500" fill="hold"/>
                                        <p:tgtEl>
                                          <p:spTgt spid="66"/>
                                        </p:tgtEl>
                                        <p:attrNameLst>
                                          <p:attrName>ppt_x</p:attrName>
                                        </p:attrNameLst>
                                      </p:cBhvr>
                                      <p:tavLst>
                                        <p:tav tm="0">
                                          <p:val>
                                            <p:strVal val="#ppt_x"/>
                                          </p:val>
                                        </p:tav>
                                        <p:tav tm="100000">
                                          <p:val>
                                            <p:strVal val="#ppt_x"/>
                                          </p:val>
                                        </p:tav>
                                      </p:tavLst>
                                    </p:anim>
                                    <p:anim calcmode="lin" valueType="num">
                                      <p:cBhvr additive="base">
                                        <p:cTn id="159" dur="500" fill="hold"/>
                                        <p:tgtEl>
                                          <p:spTgt spid="66"/>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71"/>
                                        </p:tgtEl>
                                        <p:attrNameLst>
                                          <p:attrName>style.visibility</p:attrName>
                                        </p:attrNameLst>
                                      </p:cBhvr>
                                      <p:to>
                                        <p:strVal val="visible"/>
                                      </p:to>
                                    </p:set>
                                    <p:anim calcmode="lin" valueType="num">
                                      <p:cBhvr additive="base">
                                        <p:cTn id="162" dur="500" fill="hold"/>
                                        <p:tgtEl>
                                          <p:spTgt spid="71"/>
                                        </p:tgtEl>
                                        <p:attrNameLst>
                                          <p:attrName>ppt_x</p:attrName>
                                        </p:attrNameLst>
                                      </p:cBhvr>
                                      <p:tavLst>
                                        <p:tav tm="0">
                                          <p:val>
                                            <p:strVal val="#ppt_x"/>
                                          </p:val>
                                        </p:tav>
                                        <p:tav tm="100000">
                                          <p:val>
                                            <p:strVal val="#ppt_x"/>
                                          </p:val>
                                        </p:tav>
                                      </p:tavLst>
                                    </p:anim>
                                    <p:anim calcmode="lin" valueType="num">
                                      <p:cBhvr additive="base">
                                        <p:cTn id="163" dur="500" fill="hold"/>
                                        <p:tgtEl>
                                          <p:spTgt spid="71"/>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72"/>
                                        </p:tgtEl>
                                        <p:attrNameLst>
                                          <p:attrName>style.visibility</p:attrName>
                                        </p:attrNameLst>
                                      </p:cBhvr>
                                      <p:to>
                                        <p:strVal val="visible"/>
                                      </p:to>
                                    </p:set>
                                    <p:anim calcmode="lin" valueType="num">
                                      <p:cBhvr additive="base">
                                        <p:cTn id="166" dur="500" fill="hold"/>
                                        <p:tgtEl>
                                          <p:spTgt spid="72"/>
                                        </p:tgtEl>
                                        <p:attrNameLst>
                                          <p:attrName>ppt_x</p:attrName>
                                        </p:attrNameLst>
                                      </p:cBhvr>
                                      <p:tavLst>
                                        <p:tav tm="0">
                                          <p:val>
                                            <p:strVal val="#ppt_x"/>
                                          </p:val>
                                        </p:tav>
                                        <p:tav tm="100000">
                                          <p:val>
                                            <p:strVal val="#ppt_x"/>
                                          </p:val>
                                        </p:tav>
                                      </p:tavLst>
                                    </p:anim>
                                    <p:anim calcmode="lin" valueType="num">
                                      <p:cBhvr additive="base">
                                        <p:cTn id="167" dur="500" fill="hold"/>
                                        <p:tgtEl>
                                          <p:spTgt spid="72"/>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73"/>
                                        </p:tgtEl>
                                        <p:attrNameLst>
                                          <p:attrName>style.visibility</p:attrName>
                                        </p:attrNameLst>
                                      </p:cBhvr>
                                      <p:to>
                                        <p:strVal val="visible"/>
                                      </p:to>
                                    </p:set>
                                    <p:anim calcmode="lin" valueType="num">
                                      <p:cBhvr additive="base">
                                        <p:cTn id="170" dur="500" fill="hold"/>
                                        <p:tgtEl>
                                          <p:spTgt spid="73"/>
                                        </p:tgtEl>
                                        <p:attrNameLst>
                                          <p:attrName>ppt_x</p:attrName>
                                        </p:attrNameLst>
                                      </p:cBhvr>
                                      <p:tavLst>
                                        <p:tav tm="0">
                                          <p:val>
                                            <p:strVal val="#ppt_x"/>
                                          </p:val>
                                        </p:tav>
                                        <p:tav tm="100000">
                                          <p:val>
                                            <p:strVal val="#ppt_x"/>
                                          </p:val>
                                        </p:tav>
                                      </p:tavLst>
                                    </p:anim>
                                    <p:anim calcmode="lin" valueType="num">
                                      <p:cBhvr additive="base">
                                        <p:cTn id="171" dur="500" fill="hold"/>
                                        <p:tgtEl>
                                          <p:spTgt spid="73"/>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75"/>
                                        </p:tgtEl>
                                        <p:attrNameLst>
                                          <p:attrName>style.visibility</p:attrName>
                                        </p:attrNameLst>
                                      </p:cBhvr>
                                      <p:to>
                                        <p:strVal val="visible"/>
                                      </p:to>
                                    </p:set>
                                    <p:anim calcmode="lin" valueType="num">
                                      <p:cBhvr additive="base">
                                        <p:cTn id="174" dur="500" fill="hold"/>
                                        <p:tgtEl>
                                          <p:spTgt spid="75"/>
                                        </p:tgtEl>
                                        <p:attrNameLst>
                                          <p:attrName>ppt_x</p:attrName>
                                        </p:attrNameLst>
                                      </p:cBhvr>
                                      <p:tavLst>
                                        <p:tav tm="0">
                                          <p:val>
                                            <p:strVal val="#ppt_x"/>
                                          </p:val>
                                        </p:tav>
                                        <p:tav tm="100000">
                                          <p:val>
                                            <p:strVal val="#ppt_x"/>
                                          </p:val>
                                        </p:tav>
                                      </p:tavLst>
                                    </p:anim>
                                    <p:anim calcmode="lin" valueType="num">
                                      <p:cBhvr additive="base">
                                        <p:cTn id="175" dur="500" fill="hold"/>
                                        <p:tgtEl>
                                          <p:spTgt spid="75"/>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74"/>
                                        </p:tgtEl>
                                        <p:attrNameLst>
                                          <p:attrName>style.visibility</p:attrName>
                                        </p:attrNameLst>
                                      </p:cBhvr>
                                      <p:to>
                                        <p:strVal val="visible"/>
                                      </p:to>
                                    </p:set>
                                    <p:anim calcmode="lin" valueType="num">
                                      <p:cBhvr additive="base">
                                        <p:cTn id="178" dur="500" fill="hold"/>
                                        <p:tgtEl>
                                          <p:spTgt spid="74"/>
                                        </p:tgtEl>
                                        <p:attrNameLst>
                                          <p:attrName>ppt_x</p:attrName>
                                        </p:attrNameLst>
                                      </p:cBhvr>
                                      <p:tavLst>
                                        <p:tav tm="0">
                                          <p:val>
                                            <p:strVal val="#ppt_x"/>
                                          </p:val>
                                        </p:tav>
                                        <p:tav tm="100000">
                                          <p:val>
                                            <p:strVal val="#ppt_x"/>
                                          </p:val>
                                        </p:tav>
                                      </p:tavLst>
                                    </p:anim>
                                    <p:anim calcmode="lin" valueType="num">
                                      <p:cBhvr additive="base">
                                        <p:cTn id="179" dur="500" fill="hold"/>
                                        <p:tgtEl>
                                          <p:spTgt spid="74"/>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78"/>
                                        </p:tgtEl>
                                        <p:attrNameLst>
                                          <p:attrName>style.visibility</p:attrName>
                                        </p:attrNameLst>
                                      </p:cBhvr>
                                      <p:to>
                                        <p:strVal val="visible"/>
                                      </p:to>
                                    </p:set>
                                    <p:anim calcmode="lin" valueType="num">
                                      <p:cBhvr additive="base">
                                        <p:cTn id="182" dur="500" fill="hold"/>
                                        <p:tgtEl>
                                          <p:spTgt spid="78"/>
                                        </p:tgtEl>
                                        <p:attrNameLst>
                                          <p:attrName>ppt_x</p:attrName>
                                        </p:attrNameLst>
                                      </p:cBhvr>
                                      <p:tavLst>
                                        <p:tav tm="0">
                                          <p:val>
                                            <p:strVal val="#ppt_x"/>
                                          </p:val>
                                        </p:tav>
                                        <p:tav tm="100000">
                                          <p:val>
                                            <p:strVal val="#ppt_x"/>
                                          </p:val>
                                        </p:tav>
                                      </p:tavLst>
                                    </p:anim>
                                    <p:anim calcmode="lin" valueType="num">
                                      <p:cBhvr additive="base">
                                        <p:cTn id="183" dur="500" fill="hold"/>
                                        <p:tgtEl>
                                          <p:spTgt spid="78"/>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 calcmode="lin" valueType="num">
                                      <p:cBhvr additive="base">
                                        <p:cTn id="186" dur="500" fill="hold"/>
                                        <p:tgtEl>
                                          <p:spTgt spid="81"/>
                                        </p:tgtEl>
                                        <p:attrNameLst>
                                          <p:attrName>ppt_x</p:attrName>
                                        </p:attrNameLst>
                                      </p:cBhvr>
                                      <p:tavLst>
                                        <p:tav tm="0">
                                          <p:val>
                                            <p:strVal val="#ppt_x"/>
                                          </p:val>
                                        </p:tav>
                                        <p:tav tm="100000">
                                          <p:val>
                                            <p:strVal val="#ppt_x"/>
                                          </p:val>
                                        </p:tav>
                                      </p:tavLst>
                                    </p:anim>
                                    <p:anim calcmode="lin" valueType="num">
                                      <p:cBhvr additive="base">
                                        <p:cTn id="187" dur="500" fill="hold"/>
                                        <p:tgtEl>
                                          <p:spTgt spid="81"/>
                                        </p:tgtEl>
                                        <p:attrNameLst>
                                          <p:attrName>ppt_y</p:attrName>
                                        </p:attrNameLst>
                                      </p:cBhvr>
                                      <p:tavLst>
                                        <p:tav tm="0">
                                          <p:val>
                                            <p:strVal val="1+#ppt_h/2"/>
                                          </p:val>
                                        </p:tav>
                                        <p:tav tm="100000">
                                          <p:val>
                                            <p:strVal val="#ppt_y"/>
                                          </p:val>
                                        </p:tav>
                                      </p:tavLst>
                                    </p:anim>
                                  </p:childTnLst>
                                </p:cTn>
                              </p:par>
                              <p:par>
                                <p:cTn id="188" presetID="2" presetClass="entr" presetSubtype="4" fill="hold" nodeType="withEffect">
                                  <p:stCondLst>
                                    <p:cond delay="0"/>
                                  </p:stCondLst>
                                  <p:childTnLst>
                                    <p:set>
                                      <p:cBhvr>
                                        <p:cTn id="189" dur="1" fill="hold">
                                          <p:stCondLst>
                                            <p:cond delay="0"/>
                                          </p:stCondLst>
                                        </p:cTn>
                                        <p:tgtEl>
                                          <p:spTgt spid="79"/>
                                        </p:tgtEl>
                                        <p:attrNameLst>
                                          <p:attrName>style.visibility</p:attrName>
                                        </p:attrNameLst>
                                      </p:cBhvr>
                                      <p:to>
                                        <p:strVal val="visible"/>
                                      </p:to>
                                    </p:set>
                                    <p:anim calcmode="lin" valueType="num">
                                      <p:cBhvr additive="base">
                                        <p:cTn id="190" dur="500" fill="hold"/>
                                        <p:tgtEl>
                                          <p:spTgt spid="79"/>
                                        </p:tgtEl>
                                        <p:attrNameLst>
                                          <p:attrName>ppt_x</p:attrName>
                                        </p:attrNameLst>
                                      </p:cBhvr>
                                      <p:tavLst>
                                        <p:tav tm="0">
                                          <p:val>
                                            <p:strVal val="#ppt_x"/>
                                          </p:val>
                                        </p:tav>
                                        <p:tav tm="100000">
                                          <p:val>
                                            <p:strVal val="#ppt_x"/>
                                          </p:val>
                                        </p:tav>
                                      </p:tavLst>
                                    </p:anim>
                                    <p:anim calcmode="lin" valueType="num">
                                      <p:cBhvr additive="base">
                                        <p:cTn id="191" dur="500" fill="hold"/>
                                        <p:tgtEl>
                                          <p:spTgt spid="79"/>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82"/>
                                        </p:tgtEl>
                                        <p:attrNameLst>
                                          <p:attrName>style.visibility</p:attrName>
                                        </p:attrNameLst>
                                      </p:cBhvr>
                                      <p:to>
                                        <p:strVal val="visible"/>
                                      </p:to>
                                    </p:set>
                                    <p:anim calcmode="lin" valueType="num">
                                      <p:cBhvr additive="base">
                                        <p:cTn id="194" dur="500" fill="hold"/>
                                        <p:tgtEl>
                                          <p:spTgt spid="82"/>
                                        </p:tgtEl>
                                        <p:attrNameLst>
                                          <p:attrName>ppt_x</p:attrName>
                                        </p:attrNameLst>
                                      </p:cBhvr>
                                      <p:tavLst>
                                        <p:tav tm="0">
                                          <p:val>
                                            <p:strVal val="#ppt_x"/>
                                          </p:val>
                                        </p:tav>
                                        <p:tav tm="100000">
                                          <p:val>
                                            <p:strVal val="#ppt_x"/>
                                          </p:val>
                                        </p:tav>
                                      </p:tavLst>
                                    </p:anim>
                                    <p:anim calcmode="lin" valueType="num">
                                      <p:cBhvr additive="base">
                                        <p:cTn id="195" dur="500" fill="hold"/>
                                        <p:tgtEl>
                                          <p:spTgt spid="82"/>
                                        </p:tgtEl>
                                        <p:attrNameLst>
                                          <p:attrName>ppt_y</p:attrName>
                                        </p:attrNameLst>
                                      </p:cBhvr>
                                      <p:tavLst>
                                        <p:tav tm="0">
                                          <p:val>
                                            <p:strVal val="1+#ppt_h/2"/>
                                          </p:val>
                                        </p:tav>
                                        <p:tav tm="100000">
                                          <p:val>
                                            <p:strVal val="#ppt_y"/>
                                          </p:val>
                                        </p:tav>
                                      </p:tavLst>
                                    </p:anim>
                                  </p:childTnLst>
                                </p:cTn>
                              </p:par>
                              <p:par>
                                <p:cTn id="196" presetID="2" presetClass="entr" presetSubtype="4" fill="hold" nodeType="withEffect">
                                  <p:stCondLst>
                                    <p:cond delay="0"/>
                                  </p:stCondLst>
                                  <p:childTnLst>
                                    <p:set>
                                      <p:cBhvr>
                                        <p:cTn id="197" dur="1" fill="hold">
                                          <p:stCondLst>
                                            <p:cond delay="0"/>
                                          </p:stCondLst>
                                        </p:cTn>
                                        <p:tgtEl>
                                          <p:spTgt spid="80"/>
                                        </p:tgtEl>
                                        <p:attrNameLst>
                                          <p:attrName>style.visibility</p:attrName>
                                        </p:attrNameLst>
                                      </p:cBhvr>
                                      <p:to>
                                        <p:strVal val="visible"/>
                                      </p:to>
                                    </p:set>
                                    <p:anim calcmode="lin" valueType="num">
                                      <p:cBhvr additive="base">
                                        <p:cTn id="198" dur="500" fill="hold"/>
                                        <p:tgtEl>
                                          <p:spTgt spid="80"/>
                                        </p:tgtEl>
                                        <p:attrNameLst>
                                          <p:attrName>ppt_x</p:attrName>
                                        </p:attrNameLst>
                                      </p:cBhvr>
                                      <p:tavLst>
                                        <p:tav tm="0">
                                          <p:val>
                                            <p:strVal val="#ppt_x"/>
                                          </p:val>
                                        </p:tav>
                                        <p:tav tm="100000">
                                          <p:val>
                                            <p:strVal val="#ppt_x"/>
                                          </p:val>
                                        </p:tav>
                                      </p:tavLst>
                                    </p:anim>
                                    <p:anim calcmode="lin" valueType="num">
                                      <p:cBhvr additive="base">
                                        <p:cTn id="199"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 presetClass="entr" presetSubtype="16" fill="hold" grpId="0" nodeType="clickEffect">
                                  <p:stCondLst>
                                    <p:cond delay="0"/>
                                  </p:stCondLst>
                                  <p:childTnLst>
                                    <p:set>
                                      <p:cBhvr>
                                        <p:cTn id="203" dur="1" fill="hold">
                                          <p:stCondLst>
                                            <p:cond delay="0"/>
                                          </p:stCondLst>
                                        </p:cTn>
                                        <p:tgtEl>
                                          <p:spTgt spid="84"/>
                                        </p:tgtEl>
                                        <p:attrNameLst>
                                          <p:attrName>style.visibility</p:attrName>
                                        </p:attrNameLst>
                                      </p:cBhvr>
                                      <p:to>
                                        <p:strVal val="visible"/>
                                      </p:to>
                                    </p:set>
                                    <p:animEffect transition="in" filter="box(in)">
                                      <p:cBhvr>
                                        <p:cTn id="204" dur="500"/>
                                        <p:tgtEl>
                                          <p:spTgt spid="84"/>
                                        </p:tgtEl>
                                      </p:cBhvr>
                                    </p:animEffect>
                                  </p:childTnLst>
                                </p:cTn>
                              </p:par>
                              <p:par>
                                <p:cTn id="205" presetID="4" presetClass="entr" presetSubtype="16" fill="hold" grpId="0" nodeType="with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box(in)">
                                      <p:cBhvr>
                                        <p:cTn id="207" dur="500"/>
                                        <p:tgtEl>
                                          <p:spTgt spid="32"/>
                                        </p:tgtEl>
                                      </p:cBhvr>
                                    </p:animEffect>
                                  </p:childTnLst>
                                </p:cTn>
                              </p:par>
                              <p:par>
                                <p:cTn id="208" presetID="4" presetClass="entr" presetSubtype="16" fill="hold" grpId="0" nodeType="withEffect">
                                  <p:stCondLst>
                                    <p:cond delay="0"/>
                                  </p:stCondLst>
                                  <p:childTnLst>
                                    <p:set>
                                      <p:cBhvr>
                                        <p:cTn id="209" dur="1" fill="hold">
                                          <p:stCondLst>
                                            <p:cond delay="0"/>
                                          </p:stCondLst>
                                        </p:cTn>
                                        <p:tgtEl>
                                          <p:spTgt spid="33"/>
                                        </p:tgtEl>
                                        <p:attrNameLst>
                                          <p:attrName>style.visibility</p:attrName>
                                        </p:attrNameLst>
                                      </p:cBhvr>
                                      <p:to>
                                        <p:strVal val="visible"/>
                                      </p:to>
                                    </p:set>
                                    <p:animEffect transition="in" filter="box(in)">
                                      <p:cBhvr>
                                        <p:cTn id="210" dur="500"/>
                                        <p:tgtEl>
                                          <p:spTgt spid="33"/>
                                        </p:tgtEl>
                                      </p:cBhvr>
                                    </p:animEffect>
                                  </p:childTnLst>
                                </p:cTn>
                              </p:par>
                              <p:par>
                                <p:cTn id="211" presetID="4" presetClass="entr" presetSubtype="16" fill="hold" grpId="0" nodeType="withEffect">
                                  <p:stCondLst>
                                    <p:cond delay="0"/>
                                  </p:stCondLst>
                                  <p:childTnLst>
                                    <p:set>
                                      <p:cBhvr>
                                        <p:cTn id="212" dur="1" fill="hold">
                                          <p:stCondLst>
                                            <p:cond delay="0"/>
                                          </p:stCondLst>
                                        </p:cTn>
                                        <p:tgtEl>
                                          <p:spTgt spid="69"/>
                                        </p:tgtEl>
                                        <p:attrNameLst>
                                          <p:attrName>style.visibility</p:attrName>
                                        </p:attrNameLst>
                                      </p:cBhvr>
                                      <p:to>
                                        <p:strVal val="visible"/>
                                      </p:to>
                                    </p:set>
                                    <p:animEffect transition="in" filter="box(in)">
                                      <p:cBhvr>
                                        <p:cTn id="213" dur="500"/>
                                        <p:tgtEl>
                                          <p:spTgt spid="69"/>
                                        </p:tgtEl>
                                      </p:cBhvr>
                                    </p:animEffect>
                                  </p:childTnLst>
                                </p:cTn>
                              </p:par>
                              <p:par>
                                <p:cTn id="214" presetID="4" presetClass="entr" presetSubtype="16" fill="hold" grpId="0" nodeType="with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box(in)">
                                      <p:cBhvr>
                                        <p:cTn id="216" dur="500"/>
                                        <p:tgtEl>
                                          <p:spTgt spid="70"/>
                                        </p:tgtEl>
                                      </p:cBhvr>
                                    </p:animEffect>
                                  </p:childTnLst>
                                </p:cTn>
                              </p:par>
                              <p:par>
                                <p:cTn id="217" presetID="4" presetClass="entr" presetSubtype="16" fill="hold" grpId="0" nodeType="withEffect">
                                  <p:stCondLst>
                                    <p:cond delay="0"/>
                                  </p:stCondLst>
                                  <p:childTnLst>
                                    <p:set>
                                      <p:cBhvr>
                                        <p:cTn id="218" dur="1" fill="hold">
                                          <p:stCondLst>
                                            <p:cond delay="0"/>
                                          </p:stCondLst>
                                        </p:cTn>
                                        <p:tgtEl>
                                          <p:spTgt spid="76"/>
                                        </p:tgtEl>
                                        <p:attrNameLst>
                                          <p:attrName>style.visibility</p:attrName>
                                        </p:attrNameLst>
                                      </p:cBhvr>
                                      <p:to>
                                        <p:strVal val="visible"/>
                                      </p:to>
                                    </p:set>
                                    <p:animEffect transition="in" filter="box(in)">
                                      <p:cBhvr>
                                        <p:cTn id="219" dur="500"/>
                                        <p:tgtEl>
                                          <p:spTgt spid="76"/>
                                        </p:tgtEl>
                                      </p:cBhvr>
                                    </p:animEffect>
                                  </p:childTnLst>
                                </p:cTn>
                              </p:par>
                              <p:par>
                                <p:cTn id="220" presetID="4" presetClass="entr" presetSubtype="16" fill="hold" grpId="0" nodeType="withEffect">
                                  <p:stCondLst>
                                    <p:cond delay="0"/>
                                  </p:stCondLst>
                                  <p:childTnLst>
                                    <p:set>
                                      <p:cBhvr>
                                        <p:cTn id="221" dur="1" fill="hold">
                                          <p:stCondLst>
                                            <p:cond delay="0"/>
                                          </p:stCondLst>
                                        </p:cTn>
                                        <p:tgtEl>
                                          <p:spTgt spid="77"/>
                                        </p:tgtEl>
                                        <p:attrNameLst>
                                          <p:attrName>style.visibility</p:attrName>
                                        </p:attrNameLst>
                                      </p:cBhvr>
                                      <p:to>
                                        <p:strVal val="visible"/>
                                      </p:to>
                                    </p:set>
                                    <p:animEffect transition="in" filter="box(in)">
                                      <p:cBhvr>
                                        <p:cTn id="222" dur="500"/>
                                        <p:tgtEl>
                                          <p:spTgt spid="77"/>
                                        </p:tgtEl>
                                      </p:cBhvr>
                                    </p:animEffect>
                                  </p:childTnLst>
                                </p:cTn>
                              </p:par>
                              <p:par>
                                <p:cTn id="223" presetID="4" presetClass="entr" presetSubtype="16" fill="hold" grpId="0" nodeType="withEffect">
                                  <p:stCondLst>
                                    <p:cond delay="0"/>
                                  </p:stCondLst>
                                  <p:childTnLst>
                                    <p:set>
                                      <p:cBhvr>
                                        <p:cTn id="224" dur="1" fill="hold">
                                          <p:stCondLst>
                                            <p:cond delay="0"/>
                                          </p:stCondLst>
                                        </p:cTn>
                                        <p:tgtEl>
                                          <p:spTgt spid="83"/>
                                        </p:tgtEl>
                                        <p:attrNameLst>
                                          <p:attrName>style.visibility</p:attrName>
                                        </p:attrNameLst>
                                      </p:cBhvr>
                                      <p:to>
                                        <p:strVal val="visible"/>
                                      </p:to>
                                    </p:set>
                                    <p:animEffect transition="in" filter="box(in)">
                                      <p:cBhvr>
                                        <p:cTn id="225" dur="500"/>
                                        <p:tgtEl>
                                          <p:spTgt spid="83"/>
                                        </p:tgtEl>
                                      </p:cBhvr>
                                    </p:animEffect>
                                  </p:childTnLst>
                                </p:cTn>
                              </p:par>
                            </p:childTnLst>
                          </p:cTn>
                        </p:par>
                      </p:childTnLst>
                    </p:cTn>
                  </p:par>
                  <p:par>
                    <p:cTn id="226" fill="hold">
                      <p:stCondLst>
                        <p:cond delay="indefinite"/>
                      </p:stCondLst>
                      <p:childTnLst>
                        <p:par>
                          <p:cTn id="227" fill="hold">
                            <p:stCondLst>
                              <p:cond delay="0"/>
                            </p:stCondLst>
                            <p:childTnLst>
                              <p:par>
                                <p:cTn id="228" presetID="5" presetClass="entr" presetSubtype="10" fill="hold" grpId="0" nodeType="clickEffect">
                                  <p:stCondLst>
                                    <p:cond delay="0"/>
                                  </p:stCondLst>
                                  <p:childTnLst>
                                    <p:set>
                                      <p:cBhvr>
                                        <p:cTn id="229" dur="1" fill="hold">
                                          <p:stCondLst>
                                            <p:cond delay="0"/>
                                          </p:stCondLst>
                                        </p:cTn>
                                        <p:tgtEl>
                                          <p:spTgt spid="115"/>
                                        </p:tgtEl>
                                        <p:attrNameLst>
                                          <p:attrName>style.visibility</p:attrName>
                                        </p:attrNameLst>
                                      </p:cBhvr>
                                      <p:to>
                                        <p:strVal val="visible"/>
                                      </p:to>
                                    </p:set>
                                    <p:animEffect transition="in" filter="checkerboard(across)">
                                      <p:cBhvr>
                                        <p:cTn id="230" dur="500"/>
                                        <p:tgtEl>
                                          <p:spTgt spid="115"/>
                                        </p:tgtEl>
                                      </p:cBhvr>
                                    </p:animEffect>
                                  </p:childTnLst>
                                </p:cTn>
                              </p:par>
                            </p:childTnLst>
                          </p:cTn>
                        </p:par>
                      </p:childTnLst>
                    </p:cTn>
                  </p:par>
                  <p:par>
                    <p:cTn id="231" fill="hold">
                      <p:stCondLst>
                        <p:cond delay="indefinite"/>
                      </p:stCondLst>
                      <p:childTnLst>
                        <p:par>
                          <p:cTn id="232" fill="hold">
                            <p:stCondLst>
                              <p:cond delay="0"/>
                            </p:stCondLst>
                            <p:childTnLst>
                              <p:par>
                                <p:cTn id="233" presetID="5" presetClass="entr" presetSubtype="10" fill="hold" grpId="0" nodeType="clickEffect">
                                  <p:stCondLst>
                                    <p:cond delay="0"/>
                                  </p:stCondLst>
                                  <p:childTnLst>
                                    <p:set>
                                      <p:cBhvr>
                                        <p:cTn id="234" dur="1" fill="hold">
                                          <p:stCondLst>
                                            <p:cond delay="0"/>
                                          </p:stCondLst>
                                        </p:cTn>
                                        <p:tgtEl>
                                          <p:spTgt spid="116"/>
                                        </p:tgtEl>
                                        <p:attrNameLst>
                                          <p:attrName>style.visibility</p:attrName>
                                        </p:attrNameLst>
                                      </p:cBhvr>
                                      <p:to>
                                        <p:strVal val="visible"/>
                                      </p:to>
                                    </p:set>
                                    <p:animEffect transition="in" filter="checkerboard(across)">
                                      <p:cBhvr>
                                        <p:cTn id="235" dur="500"/>
                                        <p:tgtEl>
                                          <p:spTgt spid="116"/>
                                        </p:tgtEl>
                                      </p:cBhvr>
                                    </p:animEffect>
                                  </p:childTnLst>
                                </p:cTn>
                              </p:par>
                            </p:childTnLst>
                          </p:cTn>
                        </p:par>
                      </p:childTnLst>
                    </p:cTn>
                  </p:par>
                  <p:par>
                    <p:cTn id="236" fill="hold">
                      <p:stCondLst>
                        <p:cond delay="indefinite"/>
                      </p:stCondLst>
                      <p:childTnLst>
                        <p:par>
                          <p:cTn id="237" fill="hold">
                            <p:stCondLst>
                              <p:cond delay="0"/>
                            </p:stCondLst>
                            <p:childTnLst>
                              <p:par>
                                <p:cTn id="238" presetID="5" presetClass="entr" presetSubtype="10" fill="hold" grpId="0" nodeType="clickEffect">
                                  <p:stCondLst>
                                    <p:cond delay="0"/>
                                  </p:stCondLst>
                                  <p:childTnLst>
                                    <p:set>
                                      <p:cBhvr>
                                        <p:cTn id="239" dur="1" fill="hold">
                                          <p:stCondLst>
                                            <p:cond delay="0"/>
                                          </p:stCondLst>
                                        </p:cTn>
                                        <p:tgtEl>
                                          <p:spTgt spid="117"/>
                                        </p:tgtEl>
                                        <p:attrNameLst>
                                          <p:attrName>style.visibility</p:attrName>
                                        </p:attrNameLst>
                                      </p:cBhvr>
                                      <p:to>
                                        <p:strVal val="visible"/>
                                      </p:to>
                                    </p:set>
                                    <p:animEffect transition="in" filter="checkerboard(across)">
                                      <p:cBhvr>
                                        <p:cTn id="240" dur="500"/>
                                        <p:tgtEl>
                                          <p:spTgt spid="117"/>
                                        </p:tgtEl>
                                      </p:cBhvr>
                                    </p:animEffect>
                                  </p:childTnLst>
                                </p:cTn>
                              </p:par>
                            </p:childTnLst>
                          </p:cTn>
                        </p:par>
                      </p:childTnLst>
                    </p:cTn>
                  </p:par>
                  <p:par>
                    <p:cTn id="241" fill="hold">
                      <p:stCondLst>
                        <p:cond delay="indefinite"/>
                      </p:stCondLst>
                      <p:childTnLst>
                        <p:par>
                          <p:cTn id="242" fill="hold">
                            <p:stCondLst>
                              <p:cond delay="0"/>
                            </p:stCondLst>
                            <p:childTnLst>
                              <p:par>
                                <p:cTn id="243" presetID="5" presetClass="entr" presetSubtype="10" fill="hold" grpId="0" nodeType="clickEffect">
                                  <p:stCondLst>
                                    <p:cond delay="0"/>
                                  </p:stCondLst>
                                  <p:childTnLst>
                                    <p:set>
                                      <p:cBhvr>
                                        <p:cTn id="244" dur="1" fill="hold">
                                          <p:stCondLst>
                                            <p:cond delay="0"/>
                                          </p:stCondLst>
                                        </p:cTn>
                                        <p:tgtEl>
                                          <p:spTgt spid="118"/>
                                        </p:tgtEl>
                                        <p:attrNameLst>
                                          <p:attrName>style.visibility</p:attrName>
                                        </p:attrNameLst>
                                      </p:cBhvr>
                                      <p:to>
                                        <p:strVal val="visible"/>
                                      </p:to>
                                    </p:set>
                                    <p:animEffect transition="in" filter="checkerboard(across)">
                                      <p:cBhvr>
                                        <p:cTn id="245" dur="500"/>
                                        <p:tgtEl>
                                          <p:spTgt spid="118"/>
                                        </p:tgtEl>
                                      </p:cBhvr>
                                    </p:animEffect>
                                  </p:childTnLst>
                                </p:cTn>
                              </p:par>
                            </p:childTnLst>
                          </p:cTn>
                        </p:par>
                      </p:childTnLst>
                    </p:cTn>
                  </p:par>
                  <p:par>
                    <p:cTn id="246" fill="hold">
                      <p:stCondLst>
                        <p:cond delay="indefinite"/>
                      </p:stCondLst>
                      <p:childTnLst>
                        <p:par>
                          <p:cTn id="247" fill="hold">
                            <p:stCondLst>
                              <p:cond delay="0"/>
                            </p:stCondLst>
                            <p:childTnLst>
                              <p:par>
                                <p:cTn id="248" presetID="5" presetClass="entr" presetSubtype="10" fill="hold" grpId="0" nodeType="clickEffect">
                                  <p:stCondLst>
                                    <p:cond delay="0"/>
                                  </p:stCondLst>
                                  <p:childTnLst>
                                    <p:set>
                                      <p:cBhvr>
                                        <p:cTn id="249" dur="1" fill="hold">
                                          <p:stCondLst>
                                            <p:cond delay="0"/>
                                          </p:stCondLst>
                                        </p:cTn>
                                        <p:tgtEl>
                                          <p:spTgt spid="119"/>
                                        </p:tgtEl>
                                        <p:attrNameLst>
                                          <p:attrName>style.visibility</p:attrName>
                                        </p:attrNameLst>
                                      </p:cBhvr>
                                      <p:to>
                                        <p:strVal val="visible"/>
                                      </p:to>
                                    </p:set>
                                    <p:animEffect transition="in" filter="checkerboard(across)">
                                      <p:cBhvr>
                                        <p:cTn id="250" dur="500"/>
                                        <p:tgtEl>
                                          <p:spTgt spid="119"/>
                                        </p:tgtEl>
                                      </p:cBhvr>
                                    </p:animEffect>
                                  </p:childTnLst>
                                </p:cTn>
                              </p:par>
                            </p:childTnLst>
                          </p:cTn>
                        </p:par>
                      </p:childTnLst>
                    </p:cTn>
                  </p:par>
                  <p:par>
                    <p:cTn id="251" fill="hold">
                      <p:stCondLst>
                        <p:cond delay="indefinite"/>
                      </p:stCondLst>
                      <p:childTnLst>
                        <p:par>
                          <p:cTn id="252" fill="hold">
                            <p:stCondLst>
                              <p:cond delay="0"/>
                            </p:stCondLst>
                            <p:childTnLst>
                              <p:par>
                                <p:cTn id="253" presetID="5" presetClass="entr" presetSubtype="10" fill="hold" grpId="0" nodeType="clickEffect">
                                  <p:stCondLst>
                                    <p:cond delay="0"/>
                                  </p:stCondLst>
                                  <p:childTnLst>
                                    <p:set>
                                      <p:cBhvr>
                                        <p:cTn id="254" dur="1" fill="hold">
                                          <p:stCondLst>
                                            <p:cond delay="0"/>
                                          </p:stCondLst>
                                        </p:cTn>
                                        <p:tgtEl>
                                          <p:spTgt spid="120"/>
                                        </p:tgtEl>
                                        <p:attrNameLst>
                                          <p:attrName>style.visibility</p:attrName>
                                        </p:attrNameLst>
                                      </p:cBhvr>
                                      <p:to>
                                        <p:strVal val="visible"/>
                                      </p:to>
                                    </p:set>
                                    <p:animEffect transition="in" filter="checkerboard(across)">
                                      <p:cBhvr>
                                        <p:cTn id="255" dur="500"/>
                                        <p:tgtEl>
                                          <p:spTgt spid="120"/>
                                        </p:tgtEl>
                                      </p:cBhvr>
                                    </p:animEffect>
                                  </p:childTnLst>
                                </p:cTn>
                              </p:par>
                            </p:childTnLst>
                          </p:cTn>
                        </p:par>
                      </p:childTnLst>
                    </p:cTn>
                  </p:par>
                  <p:par>
                    <p:cTn id="256" fill="hold">
                      <p:stCondLst>
                        <p:cond delay="indefinite"/>
                      </p:stCondLst>
                      <p:childTnLst>
                        <p:par>
                          <p:cTn id="257" fill="hold">
                            <p:stCondLst>
                              <p:cond delay="0"/>
                            </p:stCondLst>
                            <p:childTnLst>
                              <p:par>
                                <p:cTn id="258" presetID="5" presetClass="entr" presetSubtype="10" fill="hold" grpId="0" nodeType="clickEffect">
                                  <p:stCondLst>
                                    <p:cond delay="0"/>
                                  </p:stCondLst>
                                  <p:childTnLst>
                                    <p:set>
                                      <p:cBhvr>
                                        <p:cTn id="259" dur="1" fill="hold">
                                          <p:stCondLst>
                                            <p:cond delay="0"/>
                                          </p:stCondLst>
                                        </p:cTn>
                                        <p:tgtEl>
                                          <p:spTgt spid="121"/>
                                        </p:tgtEl>
                                        <p:attrNameLst>
                                          <p:attrName>style.visibility</p:attrName>
                                        </p:attrNameLst>
                                      </p:cBhvr>
                                      <p:to>
                                        <p:strVal val="visible"/>
                                      </p:to>
                                    </p:set>
                                    <p:animEffect transition="in" filter="checkerboard(across)">
                                      <p:cBhvr>
                                        <p:cTn id="260" dur="500"/>
                                        <p:tgtEl>
                                          <p:spTgt spid="121"/>
                                        </p:tgtEl>
                                      </p:cBhvr>
                                    </p:animEffect>
                                  </p:childTnLst>
                                </p:cTn>
                              </p:par>
                            </p:childTnLst>
                          </p:cTn>
                        </p:par>
                      </p:childTnLst>
                    </p:cTn>
                  </p:par>
                  <p:par>
                    <p:cTn id="261" fill="hold">
                      <p:stCondLst>
                        <p:cond delay="indefinite"/>
                      </p:stCondLst>
                      <p:childTnLst>
                        <p:par>
                          <p:cTn id="262" fill="hold">
                            <p:stCondLst>
                              <p:cond delay="0"/>
                            </p:stCondLst>
                            <p:childTnLst>
                              <p:par>
                                <p:cTn id="263" presetID="5" presetClass="entr" presetSubtype="10" fill="hold" grpId="0" nodeType="clickEffect">
                                  <p:stCondLst>
                                    <p:cond delay="0"/>
                                  </p:stCondLst>
                                  <p:childTnLst>
                                    <p:set>
                                      <p:cBhvr>
                                        <p:cTn id="264" dur="1" fill="hold">
                                          <p:stCondLst>
                                            <p:cond delay="0"/>
                                          </p:stCondLst>
                                        </p:cTn>
                                        <p:tgtEl>
                                          <p:spTgt spid="122"/>
                                        </p:tgtEl>
                                        <p:attrNameLst>
                                          <p:attrName>style.visibility</p:attrName>
                                        </p:attrNameLst>
                                      </p:cBhvr>
                                      <p:to>
                                        <p:strVal val="visible"/>
                                      </p:to>
                                    </p:set>
                                    <p:animEffect transition="in" filter="checkerboard(across)">
                                      <p:cBhvr>
                                        <p:cTn id="265" dur="500"/>
                                        <p:tgtEl>
                                          <p:spTgt spid="122"/>
                                        </p:tgtEl>
                                      </p:cBhvr>
                                    </p:animEffect>
                                  </p:childTnLst>
                                </p:cTn>
                              </p:par>
                            </p:childTnLst>
                          </p:cTn>
                        </p:par>
                      </p:childTnLst>
                    </p:cTn>
                  </p:par>
                  <p:par>
                    <p:cTn id="266" fill="hold">
                      <p:stCondLst>
                        <p:cond delay="indefinite"/>
                      </p:stCondLst>
                      <p:childTnLst>
                        <p:par>
                          <p:cTn id="267" fill="hold">
                            <p:stCondLst>
                              <p:cond delay="0"/>
                            </p:stCondLst>
                            <p:childTnLst>
                              <p:par>
                                <p:cTn id="268" presetID="8" presetClass="entr" presetSubtype="16" fill="hold" grpId="0"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amond(in)">
                                      <p:cBhvr>
                                        <p:cTn id="270" dur="20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8" presetClass="entr" presetSubtype="16" fill="hold" grpId="0" nodeType="clickEffect">
                                  <p:stCondLst>
                                    <p:cond delay="0"/>
                                  </p:stCondLst>
                                  <p:childTnLst>
                                    <p:set>
                                      <p:cBhvr>
                                        <p:cTn id="274" dur="1" fill="hold">
                                          <p:stCondLst>
                                            <p:cond delay="0"/>
                                          </p:stCondLst>
                                        </p:cTn>
                                        <p:tgtEl>
                                          <p:spTgt spid="108"/>
                                        </p:tgtEl>
                                        <p:attrNameLst>
                                          <p:attrName>style.visibility</p:attrName>
                                        </p:attrNameLst>
                                      </p:cBhvr>
                                      <p:to>
                                        <p:strVal val="visible"/>
                                      </p:to>
                                    </p:set>
                                    <p:animEffect transition="in" filter="diamond(in)">
                                      <p:cBhvr>
                                        <p:cTn id="275" dur="2000"/>
                                        <p:tgtEl>
                                          <p:spTgt spid="108"/>
                                        </p:tgtEl>
                                      </p:cBhvr>
                                    </p:animEffect>
                                  </p:childTnLst>
                                </p:cTn>
                              </p:par>
                            </p:childTnLst>
                          </p:cTn>
                        </p:par>
                      </p:childTnLst>
                    </p:cTn>
                  </p:par>
                  <p:par>
                    <p:cTn id="276" fill="hold">
                      <p:stCondLst>
                        <p:cond delay="indefinite"/>
                      </p:stCondLst>
                      <p:childTnLst>
                        <p:par>
                          <p:cTn id="277" fill="hold">
                            <p:stCondLst>
                              <p:cond delay="0"/>
                            </p:stCondLst>
                            <p:childTnLst>
                              <p:par>
                                <p:cTn id="278" presetID="8" presetClass="entr" presetSubtype="16" fill="hold" grpId="0" nodeType="clickEffect">
                                  <p:stCondLst>
                                    <p:cond delay="0"/>
                                  </p:stCondLst>
                                  <p:childTnLst>
                                    <p:set>
                                      <p:cBhvr>
                                        <p:cTn id="279" dur="1" fill="hold">
                                          <p:stCondLst>
                                            <p:cond delay="0"/>
                                          </p:stCondLst>
                                        </p:cTn>
                                        <p:tgtEl>
                                          <p:spTgt spid="109"/>
                                        </p:tgtEl>
                                        <p:attrNameLst>
                                          <p:attrName>style.visibility</p:attrName>
                                        </p:attrNameLst>
                                      </p:cBhvr>
                                      <p:to>
                                        <p:strVal val="visible"/>
                                      </p:to>
                                    </p:set>
                                    <p:animEffect transition="in" filter="diamond(in)">
                                      <p:cBhvr>
                                        <p:cTn id="280" dur="2000"/>
                                        <p:tgtEl>
                                          <p:spTgt spid="109"/>
                                        </p:tgtEl>
                                      </p:cBhvr>
                                    </p:animEffect>
                                  </p:childTnLst>
                                </p:cTn>
                              </p:par>
                            </p:childTnLst>
                          </p:cTn>
                        </p:par>
                      </p:childTnLst>
                    </p:cTn>
                  </p:par>
                  <p:par>
                    <p:cTn id="281" fill="hold">
                      <p:stCondLst>
                        <p:cond delay="indefinite"/>
                      </p:stCondLst>
                      <p:childTnLst>
                        <p:par>
                          <p:cTn id="282" fill="hold">
                            <p:stCondLst>
                              <p:cond delay="0"/>
                            </p:stCondLst>
                            <p:childTnLst>
                              <p:par>
                                <p:cTn id="283" presetID="8" presetClass="entr" presetSubtype="16" fill="hold" grpId="0" nodeType="clickEffect">
                                  <p:stCondLst>
                                    <p:cond delay="0"/>
                                  </p:stCondLst>
                                  <p:childTnLst>
                                    <p:set>
                                      <p:cBhvr>
                                        <p:cTn id="284" dur="1" fill="hold">
                                          <p:stCondLst>
                                            <p:cond delay="0"/>
                                          </p:stCondLst>
                                        </p:cTn>
                                        <p:tgtEl>
                                          <p:spTgt spid="110"/>
                                        </p:tgtEl>
                                        <p:attrNameLst>
                                          <p:attrName>style.visibility</p:attrName>
                                        </p:attrNameLst>
                                      </p:cBhvr>
                                      <p:to>
                                        <p:strVal val="visible"/>
                                      </p:to>
                                    </p:set>
                                    <p:animEffect transition="in" filter="diamond(in)">
                                      <p:cBhvr>
                                        <p:cTn id="285" dur="2000"/>
                                        <p:tgtEl>
                                          <p:spTgt spid="110"/>
                                        </p:tgtEl>
                                      </p:cBhvr>
                                    </p:animEffect>
                                  </p:childTnLst>
                                </p:cTn>
                              </p:par>
                            </p:childTnLst>
                          </p:cTn>
                        </p:par>
                      </p:childTnLst>
                    </p:cTn>
                  </p:par>
                  <p:par>
                    <p:cTn id="286" fill="hold">
                      <p:stCondLst>
                        <p:cond delay="indefinite"/>
                      </p:stCondLst>
                      <p:childTnLst>
                        <p:par>
                          <p:cTn id="287" fill="hold">
                            <p:stCondLst>
                              <p:cond delay="0"/>
                            </p:stCondLst>
                            <p:childTnLst>
                              <p:par>
                                <p:cTn id="288" presetID="8" presetClass="entr" presetSubtype="16" fill="hold" grpId="0" nodeType="clickEffect">
                                  <p:stCondLst>
                                    <p:cond delay="0"/>
                                  </p:stCondLst>
                                  <p:childTnLst>
                                    <p:set>
                                      <p:cBhvr>
                                        <p:cTn id="289" dur="1" fill="hold">
                                          <p:stCondLst>
                                            <p:cond delay="0"/>
                                          </p:stCondLst>
                                        </p:cTn>
                                        <p:tgtEl>
                                          <p:spTgt spid="111"/>
                                        </p:tgtEl>
                                        <p:attrNameLst>
                                          <p:attrName>style.visibility</p:attrName>
                                        </p:attrNameLst>
                                      </p:cBhvr>
                                      <p:to>
                                        <p:strVal val="visible"/>
                                      </p:to>
                                    </p:set>
                                    <p:animEffect transition="in" filter="diamond(in)">
                                      <p:cBhvr>
                                        <p:cTn id="290" dur="2000"/>
                                        <p:tgtEl>
                                          <p:spTgt spid="111"/>
                                        </p:tgtEl>
                                      </p:cBhvr>
                                    </p:animEffect>
                                  </p:childTnLst>
                                </p:cTn>
                              </p:par>
                            </p:childTnLst>
                          </p:cTn>
                        </p:par>
                      </p:childTnLst>
                    </p:cTn>
                  </p:par>
                  <p:par>
                    <p:cTn id="291" fill="hold">
                      <p:stCondLst>
                        <p:cond delay="indefinite"/>
                      </p:stCondLst>
                      <p:childTnLst>
                        <p:par>
                          <p:cTn id="292" fill="hold">
                            <p:stCondLst>
                              <p:cond delay="0"/>
                            </p:stCondLst>
                            <p:childTnLst>
                              <p:par>
                                <p:cTn id="293" presetID="5" presetClass="entr" presetSubtype="10" fill="hold" grpId="0" nodeType="clickEffect">
                                  <p:stCondLst>
                                    <p:cond delay="0"/>
                                  </p:stCondLst>
                                  <p:childTnLst>
                                    <p:set>
                                      <p:cBhvr>
                                        <p:cTn id="294" dur="1" fill="hold">
                                          <p:stCondLst>
                                            <p:cond delay="0"/>
                                          </p:stCondLst>
                                        </p:cTn>
                                        <p:tgtEl>
                                          <p:spTgt spid="112"/>
                                        </p:tgtEl>
                                        <p:attrNameLst>
                                          <p:attrName>style.visibility</p:attrName>
                                        </p:attrNameLst>
                                      </p:cBhvr>
                                      <p:to>
                                        <p:strVal val="visible"/>
                                      </p:to>
                                    </p:set>
                                    <p:animEffect transition="in" filter="checkerboard(across)">
                                      <p:cBhvr>
                                        <p:cTn id="295" dur="500"/>
                                        <p:tgtEl>
                                          <p:spTgt spid="112"/>
                                        </p:tgtEl>
                                      </p:cBhvr>
                                    </p:animEffect>
                                  </p:childTnLst>
                                </p:cTn>
                              </p:par>
                            </p:childTnLst>
                          </p:cTn>
                        </p:par>
                      </p:childTnLst>
                    </p:cTn>
                  </p:par>
                  <p:par>
                    <p:cTn id="296" fill="hold">
                      <p:stCondLst>
                        <p:cond delay="indefinite"/>
                      </p:stCondLst>
                      <p:childTnLst>
                        <p:par>
                          <p:cTn id="297" fill="hold">
                            <p:stCondLst>
                              <p:cond delay="0"/>
                            </p:stCondLst>
                            <p:childTnLst>
                              <p:par>
                                <p:cTn id="298" presetID="5" presetClass="entr" presetSubtype="10" fill="hold" grpId="0" nodeType="clickEffect">
                                  <p:stCondLst>
                                    <p:cond delay="0"/>
                                  </p:stCondLst>
                                  <p:childTnLst>
                                    <p:set>
                                      <p:cBhvr>
                                        <p:cTn id="299" dur="1" fill="hold">
                                          <p:stCondLst>
                                            <p:cond delay="0"/>
                                          </p:stCondLst>
                                        </p:cTn>
                                        <p:tgtEl>
                                          <p:spTgt spid="113"/>
                                        </p:tgtEl>
                                        <p:attrNameLst>
                                          <p:attrName>style.visibility</p:attrName>
                                        </p:attrNameLst>
                                      </p:cBhvr>
                                      <p:to>
                                        <p:strVal val="visible"/>
                                      </p:to>
                                    </p:set>
                                    <p:animEffect transition="in" filter="checkerboard(across)">
                                      <p:cBhvr>
                                        <p:cTn id="300" dur="500"/>
                                        <p:tgtEl>
                                          <p:spTgt spid="113"/>
                                        </p:tgtEl>
                                      </p:cBhvr>
                                    </p:animEffect>
                                  </p:childTnLst>
                                </p:cTn>
                              </p:par>
                            </p:childTnLst>
                          </p:cTn>
                        </p:par>
                      </p:childTnLst>
                    </p:cTn>
                  </p:par>
                  <p:par>
                    <p:cTn id="301" fill="hold">
                      <p:stCondLst>
                        <p:cond delay="indefinite"/>
                      </p:stCondLst>
                      <p:childTnLst>
                        <p:par>
                          <p:cTn id="302" fill="hold">
                            <p:stCondLst>
                              <p:cond delay="0"/>
                            </p:stCondLst>
                            <p:childTnLst>
                              <p:par>
                                <p:cTn id="303" presetID="8" presetClass="entr" presetSubtype="16" fill="hold" grpId="0" nodeType="clickEffect">
                                  <p:stCondLst>
                                    <p:cond delay="0"/>
                                  </p:stCondLst>
                                  <p:childTnLst>
                                    <p:set>
                                      <p:cBhvr>
                                        <p:cTn id="304" dur="1" fill="hold">
                                          <p:stCondLst>
                                            <p:cond delay="0"/>
                                          </p:stCondLst>
                                        </p:cTn>
                                        <p:tgtEl>
                                          <p:spTgt spid="114"/>
                                        </p:tgtEl>
                                        <p:attrNameLst>
                                          <p:attrName>style.visibility</p:attrName>
                                        </p:attrNameLst>
                                      </p:cBhvr>
                                      <p:to>
                                        <p:strVal val="visible"/>
                                      </p:to>
                                    </p:set>
                                    <p:animEffect transition="in" filter="diamond(in)">
                                      <p:cBhvr>
                                        <p:cTn id="305"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p:bldP spid="11" grpId="0"/>
      <p:bldP spid="12" grpId="0"/>
      <p:bldP spid="13" grpId="0" animBg="1"/>
      <p:bldP spid="16" grpId="0"/>
      <p:bldP spid="17" grpId="0"/>
      <p:bldP spid="18" grpId="0"/>
      <p:bldP spid="19" grpId="0"/>
      <p:bldP spid="20" grpId="0" animBg="1"/>
      <p:bldP spid="23" grpId="0"/>
      <p:bldP spid="24" grpId="0"/>
      <p:bldP spid="25" grpId="0"/>
      <p:bldP spid="26" grpId="0"/>
      <p:bldP spid="27" grpId="0" animBg="1"/>
      <p:bldP spid="30" grpId="0"/>
      <p:bldP spid="31" grpId="0"/>
      <p:bldP spid="32" grpId="0"/>
      <p:bldP spid="33" grpId="0"/>
      <p:bldP spid="64" grpId="0" animBg="1"/>
      <p:bldP spid="67" grpId="0"/>
      <p:bldP spid="68" grpId="0"/>
      <p:bldP spid="69" grpId="0"/>
      <p:bldP spid="70" grpId="0"/>
      <p:bldP spid="71" grpId="0" animBg="1"/>
      <p:bldP spid="74" grpId="0"/>
      <p:bldP spid="75" grpId="0"/>
      <p:bldP spid="76" grpId="0"/>
      <p:bldP spid="77" grpId="0"/>
      <p:bldP spid="78" grpId="0" animBg="1"/>
      <p:bldP spid="81" grpId="0"/>
      <p:bldP spid="82" grpId="0"/>
      <p:bldP spid="83" grpId="0"/>
      <p:bldP spid="84" grpId="0"/>
      <p:bldP spid="104" grpId="0" animBg="1"/>
      <p:bldP spid="105" grpId="0" animBg="1"/>
      <p:bldP spid="106" grpId="0" animBg="1"/>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Mass Function</a:t>
            </a:r>
          </a:p>
        </p:txBody>
      </p:sp>
      <p:graphicFrame>
        <p:nvGraphicFramePr>
          <p:cNvPr id="4" name="Content Placeholder 3"/>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ctr"/>
                      <a:r>
                        <a:rPr lang="en-US" dirty="0"/>
                        <a:t>X = No. Leaving</a:t>
                      </a:r>
                    </a:p>
                  </a:txBody>
                  <a:tcPr/>
                </a:tc>
                <a:tc>
                  <a:txBody>
                    <a:bodyPr/>
                    <a:lstStyle/>
                    <a:p>
                      <a:pPr algn="ctr"/>
                      <a:r>
                        <a:rPr lang="en-US" dirty="0"/>
                        <a:t>Probability</a:t>
                      </a:r>
                    </a:p>
                  </a:txBody>
                  <a:tcPr/>
                </a:tc>
                <a:tc>
                  <a:txBody>
                    <a:bodyPr/>
                    <a:lstStyle/>
                    <a:p>
                      <a:r>
                        <a:rPr lang="en-US" dirty="0"/>
                        <a:t>Calculation</a:t>
                      </a:r>
                    </a:p>
                  </a:txBody>
                  <a:tcPr/>
                </a:tc>
                <a:tc>
                  <a:txBody>
                    <a:bodyPr/>
                    <a:lstStyle/>
                    <a:p>
                      <a:r>
                        <a:rPr lang="en-US" dirty="0"/>
                        <a:t>Formula</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0.512</a:t>
                      </a:r>
                    </a:p>
                  </a:txBody>
                  <a:tcPr/>
                </a:tc>
                <a:tc>
                  <a:txBody>
                    <a:bodyPr/>
                    <a:lstStyle/>
                    <a:p>
                      <a:r>
                        <a:rPr lang="en-US" dirty="0"/>
                        <a:t>     (1) (0.8)(0.8)(0.8)</a:t>
                      </a:r>
                    </a:p>
                  </a:txBody>
                  <a:tcPr/>
                </a:tc>
                <a:tc>
                  <a:txBody>
                    <a:bodyPr/>
                    <a:lstStyle/>
                    <a:p>
                      <a:r>
                        <a:rPr lang="en-US" dirty="0"/>
                        <a:t>(</a:t>
                      </a:r>
                      <a:r>
                        <a:rPr lang="en-US" baseline="30000" dirty="0"/>
                        <a:t>3</a:t>
                      </a:r>
                      <a:r>
                        <a:rPr lang="en-US" dirty="0"/>
                        <a:t>C</a:t>
                      </a:r>
                      <a:r>
                        <a:rPr lang="en-US" baseline="-25000" dirty="0"/>
                        <a:t>0</a:t>
                      </a:r>
                      <a:r>
                        <a:rPr lang="en-US" dirty="0"/>
                        <a:t>)(0.8)</a:t>
                      </a:r>
                      <a:r>
                        <a:rPr lang="en-US" baseline="30000" dirty="0"/>
                        <a:t>3</a:t>
                      </a:r>
                      <a:r>
                        <a:rPr lang="en-US" dirty="0"/>
                        <a:t>(0.2)</a:t>
                      </a:r>
                      <a:r>
                        <a:rPr lang="en-US" baseline="30000"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0.384</a:t>
                      </a:r>
                    </a:p>
                  </a:txBody>
                  <a:tcPr/>
                </a:tc>
                <a:tc>
                  <a:txBody>
                    <a:bodyPr/>
                    <a:lstStyle/>
                    <a:p>
                      <a:r>
                        <a:rPr lang="en-US" dirty="0"/>
                        <a:t>    (3) (0.8)(0.8)(0.2)</a:t>
                      </a:r>
                    </a:p>
                  </a:txBody>
                  <a:tcPr/>
                </a:tc>
                <a:tc>
                  <a:txBody>
                    <a:bodyPr/>
                    <a:lstStyle/>
                    <a:p>
                      <a:r>
                        <a:rPr lang="en-US" dirty="0"/>
                        <a:t>(</a:t>
                      </a:r>
                      <a:r>
                        <a:rPr lang="en-US" baseline="30000" dirty="0"/>
                        <a:t>3</a:t>
                      </a:r>
                      <a:r>
                        <a:rPr lang="en-US" dirty="0"/>
                        <a:t>C</a:t>
                      </a:r>
                      <a:r>
                        <a:rPr lang="en-US" baseline="-25000" dirty="0"/>
                        <a:t>1</a:t>
                      </a:r>
                      <a:r>
                        <a:rPr lang="en-US" dirty="0"/>
                        <a:t>)(0.8)</a:t>
                      </a:r>
                      <a:r>
                        <a:rPr lang="en-US" baseline="30000" dirty="0"/>
                        <a:t>2</a:t>
                      </a:r>
                      <a:r>
                        <a:rPr lang="en-US" dirty="0"/>
                        <a:t>(0.2)</a:t>
                      </a:r>
                      <a:r>
                        <a:rPr lang="en-US" baseline="30000" dirty="0"/>
                        <a:t>1</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0.096</a:t>
                      </a:r>
                    </a:p>
                  </a:txBody>
                  <a:tcPr/>
                </a:tc>
                <a:tc>
                  <a:txBody>
                    <a:bodyPr/>
                    <a:lstStyle/>
                    <a:p>
                      <a:r>
                        <a:rPr lang="en-US" dirty="0"/>
                        <a:t>    (3) (0.8)(0.2)(0.2)</a:t>
                      </a:r>
                    </a:p>
                  </a:txBody>
                  <a:tcPr/>
                </a:tc>
                <a:tc>
                  <a:txBody>
                    <a:bodyPr/>
                    <a:lstStyle/>
                    <a:p>
                      <a:r>
                        <a:rPr lang="en-US" dirty="0"/>
                        <a:t>(</a:t>
                      </a:r>
                      <a:r>
                        <a:rPr lang="en-US" baseline="30000" dirty="0"/>
                        <a:t>3</a:t>
                      </a:r>
                      <a:r>
                        <a:rPr lang="en-US" dirty="0"/>
                        <a:t>C</a:t>
                      </a:r>
                      <a:r>
                        <a:rPr lang="en-US" baseline="-25000" dirty="0"/>
                        <a:t>2</a:t>
                      </a:r>
                      <a:r>
                        <a:rPr lang="en-US" dirty="0"/>
                        <a:t>)(0.8)</a:t>
                      </a:r>
                      <a:r>
                        <a:rPr lang="en-US" baseline="30000" dirty="0"/>
                        <a:t>1</a:t>
                      </a:r>
                      <a:r>
                        <a:rPr lang="en-US" dirty="0"/>
                        <a:t>(0.2)</a:t>
                      </a:r>
                      <a:r>
                        <a:rPr lang="en-US" baseline="30000" dirty="0"/>
                        <a:t>2</a:t>
                      </a:r>
                    </a:p>
                  </a:txBody>
                  <a:tcPr/>
                </a:tc>
                <a:extLst>
                  <a:ext uri="{0D108BD9-81ED-4DB2-BD59-A6C34878D82A}">
                    <a16:rowId xmlns:a16="http://schemas.microsoft.com/office/drawing/2014/main" val="10003"/>
                  </a:ext>
                </a:extLst>
              </a:tr>
              <a:tr h="370840">
                <a:tc>
                  <a:txBody>
                    <a:bodyPr/>
                    <a:lstStyle/>
                    <a:p>
                      <a:pPr algn="ctr"/>
                      <a:r>
                        <a:rPr lang="en-US" dirty="0"/>
                        <a:t>3</a:t>
                      </a:r>
                    </a:p>
                  </a:txBody>
                  <a:tcPr/>
                </a:tc>
                <a:tc>
                  <a:txBody>
                    <a:bodyPr/>
                    <a:lstStyle/>
                    <a:p>
                      <a:pPr algn="ctr"/>
                      <a:r>
                        <a:rPr lang="en-US" dirty="0"/>
                        <a:t>0.008</a:t>
                      </a:r>
                    </a:p>
                  </a:txBody>
                  <a:tcPr/>
                </a:tc>
                <a:tc>
                  <a:txBody>
                    <a:bodyPr/>
                    <a:lstStyle/>
                    <a:p>
                      <a:r>
                        <a:rPr lang="en-US" dirty="0"/>
                        <a:t>     (1)(0.2)(0.2)(0.2)</a:t>
                      </a:r>
                    </a:p>
                  </a:txBody>
                  <a:tcPr/>
                </a:tc>
                <a:tc>
                  <a:txBody>
                    <a:bodyPr/>
                    <a:lstStyle/>
                    <a:p>
                      <a:r>
                        <a:rPr lang="en-US" dirty="0"/>
                        <a:t>(</a:t>
                      </a:r>
                      <a:r>
                        <a:rPr lang="en-US" baseline="30000" dirty="0"/>
                        <a:t>3</a:t>
                      </a:r>
                      <a:r>
                        <a:rPr lang="en-US" dirty="0"/>
                        <a:t>C</a:t>
                      </a:r>
                      <a:r>
                        <a:rPr lang="en-US" baseline="-25000" dirty="0"/>
                        <a:t>3</a:t>
                      </a:r>
                      <a:r>
                        <a:rPr lang="en-US" dirty="0"/>
                        <a:t>)(0.8)</a:t>
                      </a:r>
                      <a:r>
                        <a:rPr lang="en-US" baseline="30000" dirty="0"/>
                        <a:t>0</a:t>
                      </a:r>
                      <a:r>
                        <a:rPr lang="en-US" dirty="0"/>
                        <a:t>(0.2)</a:t>
                      </a:r>
                      <a:r>
                        <a:rPr lang="en-US" baseline="30000" dirty="0"/>
                        <a:t>3</a:t>
                      </a:r>
                    </a:p>
                  </a:txBody>
                  <a:tcPr/>
                </a:tc>
                <a:extLst>
                  <a:ext uri="{0D108BD9-81ED-4DB2-BD59-A6C34878D82A}">
                    <a16:rowId xmlns:a16="http://schemas.microsoft.com/office/drawing/2014/main" val="10004"/>
                  </a:ext>
                </a:extLst>
              </a:tr>
              <a:tr h="370840">
                <a:tc>
                  <a:txBody>
                    <a:bodyPr/>
                    <a:lstStyle/>
                    <a:p>
                      <a:pPr algn="ctr"/>
                      <a:r>
                        <a:rPr lang="en-US" dirty="0"/>
                        <a:t>Total</a:t>
                      </a:r>
                    </a:p>
                  </a:txBody>
                  <a:tcPr/>
                </a:tc>
                <a:tc>
                  <a:txBody>
                    <a:bodyPr/>
                    <a:lstStyle/>
                    <a:p>
                      <a:pPr algn="ctr"/>
                      <a:r>
                        <a:rPr lang="en-US" dirty="0"/>
                        <a:t>1.000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A1A71F1A-7217-4551-9481-B9064471E907}"/>
              </a:ext>
            </a:extLst>
          </p:cNvPr>
          <p:cNvSpPr txBox="1"/>
          <p:nvPr/>
        </p:nvSpPr>
        <p:spPr>
          <a:xfrm>
            <a:off x="3505200" y="5943600"/>
            <a:ext cx="2133600" cy="461665"/>
          </a:xfrm>
          <a:prstGeom prst="rect">
            <a:avLst/>
          </a:prstGeom>
          <a:solidFill>
            <a:schemeClr val="tx2">
              <a:lumMod val="40000"/>
              <a:lumOff val="60000"/>
            </a:schemeClr>
          </a:solidFill>
        </p:spPr>
        <p:txBody>
          <a:bodyPr wrap="square" rtlCol="0">
            <a:spAutoFit/>
          </a:bodyPr>
          <a:lstStyle/>
          <a:p>
            <a:pPr algn="ctr"/>
            <a:r>
              <a:rPr lang="en-US" dirty="0"/>
              <a:t>USE EXCEL</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1DB7FC-64CC-43EA-B753-F56DBCECAC3D}"/>
                  </a:ext>
                </a:extLst>
              </p:cNvPr>
              <p:cNvSpPr txBox="1"/>
              <p:nvPr/>
            </p:nvSpPr>
            <p:spPr>
              <a:xfrm>
                <a:off x="1676400" y="4191000"/>
                <a:ext cx="5791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𝑛</m:t>
                          </m:r>
                        </m:sup>
                        <m:e>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𝑋</m:t>
                              </m:r>
                            </m:sub>
                          </m:sSub>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rPr>
                                <m:t>𝑋</m:t>
                              </m:r>
                            </m:sup>
                          </m:sSup>
                          <m:sSup>
                            <m:sSupPr>
                              <m:ctrlPr>
                                <a:rPr lang="en-IN" i="1" smtClean="0">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𝑋</m:t>
                              </m:r>
                            </m:sup>
                          </m:sSup>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=0,1,…,</m:t>
                          </m:r>
                          <m:r>
                            <a:rPr lang="en-US" b="0" i="1" smtClean="0">
                              <a:latin typeface="Cambria Math" panose="02040503050406030204" pitchFamily="18" charset="0"/>
                            </a:rPr>
                            <m:t>𝑛</m:t>
                          </m:r>
                        </m:e>
                      </m:sPre>
                    </m:oMath>
                  </m:oMathPara>
                </a14:m>
                <a:endParaRPr lang="en-IN" dirty="0"/>
              </a:p>
            </p:txBody>
          </p:sp>
        </mc:Choice>
        <mc:Fallback xmlns="">
          <p:sp>
            <p:nvSpPr>
              <p:cNvPr id="6" name="TextBox 5">
                <a:extLst>
                  <a:ext uri="{FF2B5EF4-FFF2-40B4-BE49-F238E27FC236}">
                    <a16:creationId xmlns:a16="http://schemas.microsoft.com/office/drawing/2014/main" id="{641DB7FC-64CC-43EA-B753-F56DBCECAC3D}"/>
                  </a:ext>
                </a:extLst>
              </p:cNvPr>
              <p:cNvSpPr txBox="1">
                <a:spLocks noRot="1" noChangeAspect="1" noMove="1" noResize="1" noEditPoints="1" noAdjustHandles="1" noChangeArrowheads="1" noChangeShapeType="1" noTextEdit="1"/>
              </p:cNvSpPr>
              <p:nvPr/>
            </p:nvSpPr>
            <p:spPr>
              <a:xfrm>
                <a:off x="1676400" y="4191000"/>
                <a:ext cx="5791200" cy="461665"/>
              </a:xfrm>
              <a:prstGeom prst="rect">
                <a:avLst/>
              </a:prstGeom>
              <a:blipFill>
                <a:blip r:embed="rId2"/>
                <a:stretch>
                  <a:fillRect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AFBFD6-311D-4929-BD75-18CAF8CD3AD9}"/>
                  </a:ext>
                </a:extLst>
              </p:cNvPr>
              <p:cNvSpPr txBox="1"/>
              <p:nvPr/>
            </p:nvSpPr>
            <p:spPr>
              <a:xfrm>
                <a:off x="3238500" y="4700676"/>
                <a:ext cx="2667000" cy="830997"/>
              </a:xfrm>
              <a:prstGeom prst="rect">
                <a:avLst/>
              </a:prstGeom>
              <a:noFill/>
            </p:spPr>
            <p:txBody>
              <a:bodyPr wrap="square" rtlCol="0">
                <a:spAutoFit/>
              </a:bodyPr>
              <a:lstStyle/>
              <a:p>
                <a:pPr algn="ctr"/>
                <a:r>
                  <a:rPr lang="en-US" dirty="0"/>
                  <a:t>E(X)=</a:t>
                </a:r>
                <a:r>
                  <a:rPr lang="en-US" dirty="0">
                    <a:ea typeface="Cambria Math" panose="02040503050406030204" pitchFamily="18" charset="0"/>
                  </a:rPr>
                  <a:t> </a:t>
                </a:r>
                <a:r>
                  <a:rPr lang="en-US" i="1" dirty="0">
                    <a:ea typeface="Cambria Math" panose="02040503050406030204" pitchFamily="18" charset="0"/>
                  </a:rPr>
                  <a:t>n</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𝜋</m:t>
                    </m:r>
                  </m:oMath>
                </a14:m>
                <a:endParaRPr lang="en-IN" dirty="0"/>
              </a:p>
              <a:p>
                <a:pPr algn="ctr"/>
                <a:r>
                  <a:rPr lang="en-IN" dirty="0"/>
                  <a:t>V(X)= </a:t>
                </a:r>
                <a:r>
                  <a:rPr lang="en-US" i="1" dirty="0">
                    <a:ea typeface="Cambria Math" panose="02040503050406030204" pitchFamily="18" charset="0"/>
                  </a:rPr>
                  <a:t>n</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𝜋</m:t>
                    </m:r>
                  </m:oMath>
                </a14:m>
                <a:r>
                  <a:rPr lang="en-US" i="1"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oMath>
                </a14:m>
                <a:endParaRPr lang="en-IN" dirty="0"/>
              </a:p>
            </p:txBody>
          </p:sp>
        </mc:Choice>
        <mc:Fallback xmlns="">
          <p:sp>
            <p:nvSpPr>
              <p:cNvPr id="7" name="TextBox 6">
                <a:extLst>
                  <a:ext uri="{FF2B5EF4-FFF2-40B4-BE49-F238E27FC236}">
                    <a16:creationId xmlns:a16="http://schemas.microsoft.com/office/drawing/2014/main" id="{96AFBFD6-311D-4929-BD75-18CAF8CD3AD9}"/>
                  </a:ext>
                </a:extLst>
              </p:cNvPr>
              <p:cNvSpPr txBox="1">
                <a:spLocks noRot="1" noChangeAspect="1" noMove="1" noResize="1" noEditPoints="1" noAdjustHandles="1" noChangeArrowheads="1" noChangeShapeType="1" noTextEdit="1"/>
              </p:cNvSpPr>
              <p:nvPr/>
            </p:nvSpPr>
            <p:spPr>
              <a:xfrm>
                <a:off x="3238500" y="4700676"/>
                <a:ext cx="2667000" cy="830997"/>
              </a:xfrm>
              <a:prstGeom prst="rect">
                <a:avLst/>
              </a:prstGeom>
              <a:blipFill>
                <a:blip r:embed="rId3"/>
                <a:stretch>
                  <a:fillRect l="-3196" t="-6618" r="-1370" b="-15441"/>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BD39-9C0E-4EA6-96C7-9525DFEDDB14}"/>
              </a:ext>
            </a:extLst>
          </p:cNvPr>
          <p:cNvSpPr>
            <a:spLocks noGrp="1"/>
          </p:cNvSpPr>
          <p:nvPr>
            <p:ph type="title"/>
          </p:nvPr>
        </p:nvSpPr>
        <p:spPr/>
        <p:txBody>
          <a:bodyPr/>
          <a:lstStyle/>
          <a:p>
            <a:r>
              <a:rPr lang="en-US" dirty="0"/>
              <a:t>Normal Distribution</a:t>
            </a:r>
          </a:p>
        </p:txBody>
      </p:sp>
      <p:sp>
        <p:nvSpPr>
          <p:cNvPr id="3" name="Content Placeholder 2">
            <a:extLst>
              <a:ext uri="{FF2B5EF4-FFF2-40B4-BE49-F238E27FC236}">
                <a16:creationId xmlns:a16="http://schemas.microsoft.com/office/drawing/2014/main" id="{348DDC6B-FF91-46AD-A7F3-E9F2A7382D44}"/>
              </a:ext>
            </a:extLst>
          </p:cNvPr>
          <p:cNvSpPr>
            <a:spLocks noGrp="1"/>
          </p:cNvSpPr>
          <p:nvPr>
            <p:ph idx="1"/>
          </p:nvPr>
        </p:nvSpPr>
        <p:spPr/>
        <p:txBody>
          <a:bodyPr/>
          <a:lstStyle/>
          <a:p>
            <a:r>
              <a:rPr lang="en-US" dirty="0"/>
              <a:t>Normal Distribution</a:t>
            </a:r>
          </a:p>
        </p:txBody>
      </p:sp>
    </p:spTree>
    <p:extLst>
      <p:ext uri="{BB962C8B-B14F-4D97-AF65-F5344CB8AC3E}">
        <p14:creationId xmlns:p14="http://schemas.microsoft.com/office/powerpoint/2010/main" val="258763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447800" y="413192"/>
            <a:ext cx="6410325" cy="628650"/>
          </a:xfrm>
        </p:spPr>
        <p:txBody>
          <a:bodyPr>
            <a:normAutofit fontScale="90000"/>
          </a:bodyPr>
          <a:lstStyle/>
          <a:p>
            <a:r>
              <a:rPr lang="en-US" altLang="en-US" dirty="0">
                <a:ea typeface="ＭＳ Ｐゴシック" charset="-128"/>
              </a:rPr>
              <a:t>Normal Distribution “Model”</a:t>
            </a:r>
          </a:p>
        </p:txBody>
      </p:sp>
      <p:sp>
        <p:nvSpPr>
          <p:cNvPr id="56322" name="Rectangle 3"/>
          <p:cNvSpPr>
            <a:spLocks noGrp="1" noChangeArrowheads="1"/>
          </p:cNvSpPr>
          <p:nvPr>
            <p:ph type="body" idx="1"/>
          </p:nvPr>
        </p:nvSpPr>
        <p:spPr>
          <a:xfrm>
            <a:off x="1066800" y="3553589"/>
            <a:ext cx="7467600" cy="1989959"/>
          </a:xfrm>
        </p:spPr>
        <p:txBody>
          <a:bodyPr>
            <a:noAutofit/>
          </a:bodyPr>
          <a:lstStyle/>
          <a:p>
            <a:pPr>
              <a:spcBef>
                <a:spcPts val="900"/>
              </a:spcBef>
            </a:pPr>
            <a:r>
              <a:rPr lang="en-US" altLang="en-US" sz="2000" dirty="0">
                <a:ea typeface="ＭＳ Ｐゴシック" charset="-128"/>
              </a:rPr>
              <a:t>The graph of the </a:t>
            </a:r>
            <a:r>
              <a:rPr lang="en-US" altLang="en-US" sz="2000" dirty="0">
                <a:solidFill>
                  <a:srgbClr val="0000FF"/>
                </a:solidFill>
                <a:ea typeface="ＭＳ Ｐゴシック" charset="-128"/>
              </a:rPr>
              <a:t>pdf (probability density function)</a:t>
            </a:r>
            <a:r>
              <a:rPr lang="en-US" altLang="en-US" sz="2000" dirty="0">
                <a:ea typeface="ＭＳ Ｐゴシック" charset="-128"/>
              </a:rPr>
              <a:t> is a bell shaped curve</a:t>
            </a:r>
          </a:p>
          <a:p>
            <a:pPr>
              <a:spcBef>
                <a:spcPts val="900"/>
              </a:spcBef>
            </a:pPr>
            <a:r>
              <a:rPr lang="en-US" altLang="en-US" sz="2000" dirty="0">
                <a:ea typeface="ＭＳ Ｐゴシック" charset="-128"/>
              </a:rPr>
              <a:t>The normal random variable takes values from - ∞ to +∞</a:t>
            </a:r>
          </a:p>
          <a:p>
            <a:pPr>
              <a:spcBef>
                <a:spcPts val="900"/>
              </a:spcBef>
            </a:pPr>
            <a:r>
              <a:rPr lang="en-US" altLang="en-US" sz="2000" dirty="0">
                <a:ea typeface="ＭＳ Ｐゴシック" charset="-128"/>
              </a:rPr>
              <a:t>It is symmetric and centered around the mean (which is also the median and mode)</a:t>
            </a:r>
          </a:p>
          <a:p>
            <a:pPr>
              <a:spcBef>
                <a:spcPts val="900"/>
              </a:spcBef>
            </a:pPr>
            <a:r>
              <a:rPr lang="en-US" altLang="en-US" sz="2000" dirty="0">
                <a:ea typeface="ＭＳ Ｐゴシック" charset="-128"/>
              </a:rPr>
              <a:t>Any normal distribution can be specified with just two parameters – the mean (µ</a:t>
            </a:r>
            <a:r>
              <a:rPr lang="en-US" altLang="en-US" sz="2000" dirty="0">
                <a:ea typeface="ＭＳ Ｐゴシック" charset="-128"/>
                <a:sym typeface="Mathematica1" charset="0"/>
              </a:rPr>
              <a:t>) and the standard deviation (</a:t>
            </a:r>
            <a:r>
              <a:rPr lang="el-GR" altLang="en-US" sz="2000" dirty="0">
                <a:ea typeface="ＭＳ Ｐゴシック" charset="-128"/>
              </a:rPr>
              <a:t>σ</a:t>
            </a:r>
            <a:r>
              <a:rPr lang="en-US" altLang="en-US" sz="2000" dirty="0">
                <a:ea typeface="ＭＳ Ｐゴシック" charset="-128"/>
              </a:rPr>
              <a:t>)</a:t>
            </a:r>
          </a:p>
          <a:p>
            <a:pPr>
              <a:spcBef>
                <a:spcPts val="900"/>
              </a:spcBef>
            </a:pPr>
            <a:r>
              <a:rPr lang="en-US" altLang="en-US" sz="2000" dirty="0">
                <a:ea typeface="ＭＳ Ｐゴシック" charset="-128"/>
              </a:rPr>
              <a:t>We write this as X~N(µ,</a:t>
            </a:r>
            <a:r>
              <a:rPr lang="el-GR" altLang="en-US" sz="2000" dirty="0">
                <a:ea typeface="ＭＳ Ｐゴシック" charset="-128"/>
              </a:rPr>
              <a:t>σ</a:t>
            </a:r>
            <a:r>
              <a:rPr lang="en-US" altLang="en-US" sz="2000" baseline="30000" dirty="0">
                <a:ea typeface="ＭＳ Ｐゴシック" charset="-128"/>
              </a:rPr>
              <a:t>2</a:t>
            </a:r>
            <a:r>
              <a:rPr lang="en-US" altLang="en-US" sz="2000" dirty="0">
                <a:ea typeface="ＭＳ Ｐゴシック" charset="-128"/>
              </a:rPr>
              <a:t>)</a:t>
            </a:r>
            <a:endParaRPr lang="en-US" altLang="en-US" sz="2000" baseline="30000" dirty="0">
              <a:ea typeface="ＭＳ Ｐゴシック" charset="-128"/>
            </a:endParaRPr>
          </a:p>
        </p:txBody>
      </p:sp>
      <p:sp>
        <p:nvSpPr>
          <p:cNvPr id="563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400">
                <a:solidFill>
                  <a:schemeClr val="tx1"/>
                </a:solidFill>
                <a:latin typeface="Calibri" charset="0"/>
                <a:ea typeface="ＭＳ Ｐゴシック" charset="-128"/>
              </a:defRPr>
            </a:lvl1pPr>
            <a:lvl2pPr marL="557213" indent="-214313">
              <a:spcBef>
                <a:spcPct val="20000"/>
              </a:spcBef>
              <a:buFont typeface="Arial" charset="0"/>
              <a:buChar char="–"/>
              <a:defRPr sz="2100">
                <a:solidFill>
                  <a:schemeClr val="tx1"/>
                </a:solidFill>
                <a:latin typeface="Calibri" charset="0"/>
                <a:ea typeface="ＭＳ Ｐゴシック" charset="-128"/>
              </a:defRPr>
            </a:lvl2pPr>
            <a:lvl3pPr marL="857250" indent="-171450">
              <a:spcBef>
                <a:spcPct val="20000"/>
              </a:spcBef>
              <a:buFont typeface="Arial" charset="0"/>
              <a:buChar char="•"/>
              <a:defRPr sz="1800">
                <a:solidFill>
                  <a:schemeClr val="tx1"/>
                </a:solidFill>
                <a:latin typeface="Calibri" charset="0"/>
                <a:ea typeface="ＭＳ Ｐゴシック" charset="-128"/>
              </a:defRPr>
            </a:lvl3pPr>
            <a:lvl4pPr marL="1200150" indent="-171450">
              <a:spcBef>
                <a:spcPct val="20000"/>
              </a:spcBef>
              <a:buFont typeface="Arial" charset="0"/>
              <a:buChar char="–"/>
              <a:defRPr sz="1500">
                <a:solidFill>
                  <a:schemeClr val="tx1"/>
                </a:solidFill>
                <a:latin typeface="Calibri" charset="0"/>
                <a:ea typeface="ＭＳ Ｐゴシック" charset="-128"/>
              </a:defRPr>
            </a:lvl4pPr>
            <a:lvl5pPr marL="1543050" indent="-171450">
              <a:spcBef>
                <a:spcPct val="20000"/>
              </a:spcBef>
              <a:buFont typeface="Arial" charset="0"/>
              <a:buChar char="»"/>
              <a:defRPr sz="1500">
                <a:solidFill>
                  <a:schemeClr val="tx1"/>
                </a:solidFill>
                <a:latin typeface="Calibri" charset="0"/>
                <a:ea typeface="ＭＳ Ｐゴシック" charset="-128"/>
              </a:defRPr>
            </a:lvl5pPr>
            <a:lvl6pPr marL="18859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6pPr>
            <a:lvl7pPr marL="22288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7pPr>
            <a:lvl8pPr marL="25717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8pPr>
            <a:lvl9pPr marL="29146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9pPr>
          </a:lstStyle>
          <a:p>
            <a:pPr fontAlgn="base">
              <a:spcBef>
                <a:spcPct val="0"/>
              </a:spcBef>
              <a:spcAft>
                <a:spcPct val="0"/>
              </a:spcAft>
              <a:buNone/>
            </a:pPr>
            <a:fld id="{8F8E218E-843A-9C45-9336-20127089ED9D}" type="slidenum">
              <a:rPr lang="en-US" altLang="en-US" sz="900">
                <a:solidFill>
                  <a:srgbClr val="FFFFFF"/>
                </a:solidFill>
              </a:rPr>
              <a:pPr fontAlgn="base">
                <a:spcBef>
                  <a:spcPct val="0"/>
                </a:spcBef>
                <a:spcAft>
                  <a:spcPct val="0"/>
                </a:spcAft>
                <a:buNone/>
              </a:pPr>
              <a:t>14</a:t>
            </a:fld>
            <a:endParaRPr lang="en-US" altLang="en-US" sz="900">
              <a:solidFill>
                <a:srgbClr val="FFFFFF"/>
              </a:solidFill>
            </a:endParaRPr>
          </a:p>
        </p:txBody>
      </p:sp>
      <p:graphicFrame>
        <p:nvGraphicFramePr>
          <p:cNvPr id="6" name="Chart 5">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94554121"/>
              </p:ext>
            </p:extLst>
          </p:nvPr>
        </p:nvGraphicFramePr>
        <p:xfrm>
          <a:off x="1828800" y="1295400"/>
          <a:ext cx="4613672" cy="1724789"/>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ACC09AD4-E9AB-4528-B0CA-D1F52D0D10A8}"/>
              </a:ext>
            </a:extLst>
          </p:cNvPr>
          <p:cNvSpPr txBox="1"/>
          <p:nvPr/>
        </p:nvSpPr>
        <p:spPr>
          <a:xfrm>
            <a:off x="4752753" y="1828800"/>
            <a:ext cx="1371600" cy="553998"/>
          </a:xfrm>
          <a:prstGeom prst="rect">
            <a:avLst/>
          </a:prstGeom>
          <a:noFill/>
        </p:spPr>
        <p:txBody>
          <a:bodyPr wrap="square" rtlCol="0">
            <a:spAutoFit/>
          </a:bodyPr>
          <a:lstStyle/>
          <a:p>
            <a:pPr fontAlgn="base">
              <a:spcBef>
                <a:spcPct val="0"/>
              </a:spcBef>
              <a:spcAft>
                <a:spcPct val="0"/>
              </a:spcAft>
            </a:pPr>
            <a:r>
              <a:rPr lang="en-US" sz="1500" dirty="0">
                <a:solidFill>
                  <a:srgbClr val="000000"/>
                </a:solidFill>
              </a:rPr>
              <a:t>µ=150</a:t>
            </a:r>
          </a:p>
          <a:p>
            <a:pPr fontAlgn="base">
              <a:spcBef>
                <a:spcPct val="0"/>
              </a:spcBef>
              <a:spcAft>
                <a:spcPct val="0"/>
              </a:spcAft>
            </a:pPr>
            <a:r>
              <a:rPr lang="el-GR" sz="1500" dirty="0">
                <a:solidFill>
                  <a:srgbClr val="000000"/>
                </a:solidFill>
              </a:rPr>
              <a:t>σ</a:t>
            </a:r>
            <a:r>
              <a:rPr lang="en-US" sz="1500" dirty="0">
                <a:solidFill>
                  <a:srgbClr val="000000"/>
                </a:solidFill>
              </a:rPr>
              <a:t>=50</a:t>
            </a:r>
          </a:p>
        </p:txBody>
      </p:sp>
    </p:spTree>
    <p:extLst>
      <p:ext uri="{BB962C8B-B14F-4D97-AF65-F5344CB8AC3E}">
        <p14:creationId xmlns:p14="http://schemas.microsoft.com/office/powerpoint/2010/main" val="397453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447800" y="521694"/>
            <a:ext cx="6629400" cy="628650"/>
          </a:xfrm>
        </p:spPr>
        <p:txBody>
          <a:bodyPr>
            <a:normAutofit fontScale="90000"/>
          </a:bodyPr>
          <a:lstStyle/>
          <a:p>
            <a:r>
              <a:rPr lang="en-US" altLang="en-US" dirty="0">
                <a:ea typeface="ＭＳ Ｐゴシック" charset="-128"/>
              </a:rPr>
              <a:t>Probability Calculations for the Normal “Model”</a:t>
            </a:r>
          </a:p>
        </p:txBody>
      </p:sp>
      <p:sp>
        <p:nvSpPr>
          <p:cNvPr id="58370" name="Rectangle 3"/>
          <p:cNvSpPr>
            <a:spLocks noGrp="1" noChangeArrowheads="1"/>
          </p:cNvSpPr>
          <p:nvPr>
            <p:ph type="body" idx="1"/>
          </p:nvPr>
        </p:nvSpPr>
        <p:spPr>
          <a:xfrm>
            <a:off x="1263502" y="1666701"/>
            <a:ext cx="6934200" cy="1762300"/>
          </a:xfrm>
        </p:spPr>
        <p:txBody>
          <a:bodyPr>
            <a:noAutofit/>
          </a:bodyPr>
          <a:lstStyle/>
          <a:p>
            <a:pPr>
              <a:spcBef>
                <a:spcPts val="1350"/>
              </a:spcBef>
            </a:pPr>
            <a:r>
              <a:rPr lang="en-US" altLang="en-US" sz="2000" dirty="0">
                <a:ea typeface="ＭＳ Ｐゴシック" charset="-128"/>
              </a:rPr>
              <a:t>The probability associated with any single value of the random variable is not defined</a:t>
            </a:r>
          </a:p>
          <a:p>
            <a:pPr>
              <a:spcBef>
                <a:spcPts val="1350"/>
              </a:spcBef>
            </a:pPr>
            <a:r>
              <a:rPr lang="en-US" altLang="en-US" sz="2000" dirty="0">
                <a:ea typeface="ＭＳ Ｐゴシック" charset="-128"/>
              </a:rPr>
              <a:t>Probability of values being in a range = Area under the pdf curve in that range </a:t>
            </a:r>
          </a:p>
          <a:p>
            <a:endParaRPr lang="en-US" altLang="en-US" sz="2000" dirty="0">
              <a:ea typeface="ＭＳ Ｐゴシック" charset="-128"/>
            </a:endParaRPr>
          </a:p>
          <a:p>
            <a:endParaRPr lang="en-US" altLang="en-US" sz="2000" dirty="0">
              <a:ea typeface="ＭＳ Ｐゴシック" charset="-128"/>
            </a:endParaRPr>
          </a:p>
          <a:p>
            <a:endParaRPr lang="en-US" altLang="en-US" sz="2000" dirty="0">
              <a:ea typeface="ＭＳ Ｐゴシック" charset="-128"/>
            </a:endParaRPr>
          </a:p>
          <a:p>
            <a:endParaRPr lang="en-US" altLang="en-US" sz="2000" dirty="0">
              <a:ea typeface="ＭＳ Ｐゴシック" charset="-128"/>
            </a:endParaRPr>
          </a:p>
          <a:p>
            <a:endParaRPr lang="en-US" altLang="en-US" sz="2000" dirty="0">
              <a:ea typeface="ＭＳ Ｐゴシック" charset="-128"/>
            </a:endParaRPr>
          </a:p>
          <a:p>
            <a:r>
              <a:rPr lang="en-US" altLang="en-US" sz="2000" dirty="0">
                <a:ea typeface="ＭＳ Ｐゴシック" charset="-128"/>
              </a:rPr>
              <a:t>Area under the entire curve = </a:t>
            </a:r>
            <a:r>
              <a:rPr lang="en-US" altLang="en-US" sz="2000" dirty="0">
                <a:solidFill>
                  <a:srgbClr val="000000"/>
                </a:solidFill>
                <a:ea typeface="ＭＳ Ｐゴシック" charset="-128"/>
              </a:rPr>
              <a:t>P(-</a:t>
            </a:r>
            <a:r>
              <a:rPr lang="en-US" altLang="en-US" sz="2000" dirty="0">
                <a:ea typeface="ＭＳ Ｐゴシック" charset="-128"/>
              </a:rPr>
              <a:t> ∞</a:t>
            </a:r>
            <a:r>
              <a:rPr lang="en-US" altLang="en-US" sz="2000" dirty="0">
                <a:solidFill>
                  <a:srgbClr val="000000"/>
                </a:solidFill>
                <a:ea typeface="ＭＳ Ｐゴシック" charset="-128"/>
              </a:rPr>
              <a:t> ≤ X ≤ +</a:t>
            </a:r>
            <a:r>
              <a:rPr lang="en-US" altLang="en-US" sz="2000" dirty="0">
                <a:ea typeface="ＭＳ Ｐゴシック" charset="-128"/>
              </a:rPr>
              <a:t> ∞</a:t>
            </a:r>
            <a:r>
              <a:rPr lang="en-US" altLang="en-US" sz="2000" dirty="0">
                <a:solidFill>
                  <a:srgbClr val="000000"/>
                </a:solidFill>
                <a:ea typeface="ＭＳ Ｐゴシック" charset="-128"/>
              </a:rPr>
              <a:t>) </a:t>
            </a:r>
            <a:r>
              <a:rPr lang="en-US" altLang="en-US" sz="2000" dirty="0">
                <a:ea typeface="ＭＳ Ｐゴシック" charset="-128"/>
              </a:rPr>
              <a:t>= 1</a:t>
            </a:r>
          </a:p>
          <a:p>
            <a:pPr>
              <a:spcBef>
                <a:spcPts val="1350"/>
              </a:spcBef>
            </a:pPr>
            <a:r>
              <a:rPr lang="en-US" altLang="en-US" sz="2000" dirty="0">
                <a:ea typeface="ＭＳ Ｐゴシック" charset="-128"/>
              </a:rPr>
              <a:t>Two methods to calculate P(X ≤ x)</a:t>
            </a:r>
          </a:p>
          <a:p>
            <a:pPr lvl="1"/>
            <a:r>
              <a:rPr lang="en-US" altLang="en-US" sz="2000" dirty="0">
                <a:ea typeface="ＭＳ Ｐゴシック" charset="-128"/>
                <a:hlinkClick r:id="rId3" action="ppaction://hlinkfile"/>
              </a:rPr>
              <a:t>Use MS Excel®: NORMDIST(x, μ</a:t>
            </a:r>
            <a:r>
              <a:rPr lang="en-US" altLang="en-US" sz="2000" dirty="0">
                <a:ea typeface="ＭＳ Ｐゴシック" charset="-128"/>
                <a:sym typeface="Mathematica1" charset="0"/>
                <a:hlinkClick r:id="rId3" action="ppaction://hlinkfile"/>
              </a:rPr>
              <a:t>, </a:t>
            </a:r>
            <a:r>
              <a:rPr lang="el-GR" altLang="en-US" sz="2000" dirty="0">
                <a:ea typeface="ＭＳ Ｐゴシック" charset="-128"/>
                <a:hlinkClick r:id="rId3" action="ppaction://hlinkfile"/>
              </a:rPr>
              <a:t>σ</a:t>
            </a:r>
            <a:r>
              <a:rPr lang="en-US" altLang="en-US" sz="2000" dirty="0">
                <a:ea typeface="ＭＳ Ｐゴシック" charset="-128"/>
                <a:hlinkClick r:id="rId3" action="ppaction://hlinkfile"/>
              </a:rPr>
              <a:t>, 1)</a:t>
            </a:r>
            <a:endParaRPr lang="en-US" altLang="en-US" sz="2000" dirty="0">
              <a:ea typeface="ＭＳ Ｐゴシック" charset="-128"/>
            </a:endParaRPr>
          </a:p>
          <a:p>
            <a:pPr lvl="1"/>
            <a:r>
              <a:rPr lang="en-US" altLang="en-US" sz="2000" dirty="0">
                <a:ea typeface="ＭＳ Ｐゴシック" charset="-128"/>
              </a:rPr>
              <a:t>Use Z-scores and Standard Normal Distribution</a:t>
            </a:r>
          </a:p>
        </p:txBody>
      </p:sp>
      <p:pic>
        <p:nvPicPr>
          <p:cNvPr id="58371" name="Picture 2"/>
          <p:cNvPicPr>
            <a:picLocks noChangeAspect="1" noChangeArrowheads="1"/>
          </p:cNvPicPr>
          <p:nvPr/>
        </p:nvPicPr>
        <p:blipFill>
          <a:blip r:embed="rId4">
            <a:extLst>
              <a:ext uri="{28A0092B-C50C-407E-A947-70E740481C1C}">
                <a14:useLocalDpi xmlns:a14="http://schemas.microsoft.com/office/drawing/2010/main" val="0"/>
              </a:ext>
            </a:extLst>
          </a:blip>
          <a:srcRect l="52380"/>
          <a:stretch>
            <a:fillRect/>
          </a:stretch>
        </p:blipFill>
        <p:spPr bwMode="auto">
          <a:xfrm>
            <a:off x="1412358" y="3352800"/>
            <a:ext cx="1726406" cy="145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400">
                <a:solidFill>
                  <a:schemeClr val="tx1"/>
                </a:solidFill>
                <a:latin typeface="Calibri" charset="0"/>
                <a:ea typeface="ＭＳ Ｐゴシック" charset="-128"/>
              </a:defRPr>
            </a:lvl1pPr>
            <a:lvl2pPr marL="557213" indent="-214313">
              <a:spcBef>
                <a:spcPct val="20000"/>
              </a:spcBef>
              <a:buFont typeface="Arial" charset="0"/>
              <a:buChar char="–"/>
              <a:defRPr sz="2100">
                <a:solidFill>
                  <a:schemeClr val="tx1"/>
                </a:solidFill>
                <a:latin typeface="Calibri" charset="0"/>
                <a:ea typeface="ＭＳ Ｐゴシック" charset="-128"/>
              </a:defRPr>
            </a:lvl2pPr>
            <a:lvl3pPr marL="857250" indent="-171450">
              <a:spcBef>
                <a:spcPct val="20000"/>
              </a:spcBef>
              <a:buFont typeface="Arial" charset="0"/>
              <a:buChar char="•"/>
              <a:defRPr sz="1800">
                <a:solidFill>
                  <a:schemeClr val="tx1"/>
                </a:solidFill>
                <a:latin typeface="Calibri" charset="0"/>
                <a:ea typeface="ＭＳ Ｐゴシック" charset="-128"/>
              </a:defRPr>
            </a:lvl3pPr>
            <a:lvl4pPr marL="1200150" indent="-171450">
              <a:spcBef>
                <a:spcPct val="20000"/>
              </a:spcBef>
              <a:buFont typeface="Arial" charset="0"/>
              <a:buChar char="–"/>
              <a:defRPr sz="1500">
                <a:solidFill>
                  <a:schemeClr val="tx1"/>
                </a:solidFill>
                <a:latin typeface="Calibri" charset="0"/>
                <a:ea typeface="ＭＳ Ｐゴシック" charset="-128"/>
              </a:defRPr>
            </a:lvl4pPr>
            <a:lvl5pPr marL="1543050" indent="-171450">
              <a:spcBef>
                <a:spcPct val="20000"/>
              </a:spcBef>
              <a:buFont typeface="Arial" charset="0"/>
              <a:buChar char="»"/>
              <a:defRPr sz="1500">
                <a:solidFill>
                  <a:schemeClr val="tx1"/>
                </a:solidFill>
                <a:latin typeface="Calibri" charset="0"/>
                <a:ea typeface="ＭＳ Ｐゴシック" charset="-128"/>
              </a:defRPr>
            </a:lvl5pPr>
            <a:lvl6pPr marL="18859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6pPr>
            <a:lvl7pPr marL="22288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7pPr>
            <a:lvl8pPr marL="25717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8pPr>
            <a:lvl9pPr marL="2914650" indent="-171450" eaLnBrk="0" fontAlgn="base" hangingPunct="0">
              <a:spcBef>
                <a:spcPct val="20000"/>
              </a:spcBef>
              <a:spcAft>
                <a:spcPct val="0"/>
              </a:spcAft>
              <a:buFont typeface="Arial" charset="0"/>
              <a:buChar char="»"/>
              <a:defRPr sz="1500">
                <a:solidFill>
                  <a:schemeClr val="tx1"/>
                </a:solidFill>
                <a:latin typeface="Calibri" charset="0"/>
                <a:ea typeface="ＭＳ Ｐゴシック" charset="-128"/>
              </a:defRPr>
            </a:lvl9pPr>
          </a:lstStyle>
          <a:p>
            <a:pPr fontAlgn="base">
              <a:spcBef>
                <a:spcPct val="0"/>
              </a:spcBef>
              <a:spcAft>
                <a:spcPct val="0"/>
              </a:spcAft>
              <a:buNone/>
            </a:pPr>
            <a:fld id="{8D31530F-AB88-454B-BCBE-678173EC988E}" type="slidenum">
              <a:rPr lang="en-US" altLang="en-US" sz="900">
                <a:solidFill>
                  <a:srgbClr val="FFFFFF"/>
                </a:solidFill>
              </a:rPr>
              <a:pPr fontAlgn="base">
                <a:spcBef>
                  <a:spcPct val="0"/>
                </a:spcBef>
                <a:spcAft>
                  <a:spcPct val="0"/>
                </a:spcAft>
                <a:buNone/>
              </a:pPr>
              <a:t>15</a:t>
            </a:fld>
            <a:endParaRPr lang="en-US" altLang="en-US" sz="900">
              <a:solidFill>
                <a:srgbClr val="FFFFFF"/>
              </a:solidFill>
            </a:endParaRPr>
          </a:p>
        </p:txBody>
      </p:sp>
      <p:sp>
        <p:nvSpPr>
          <p:cNvPr id="3" name="TextBox 2"/>
          <p:cNvSpPr txBox="1"/>
          <p:nvPr/>
        </p:nvSpPr>
        <p:spPr>
          <a:xfrm>
            <a:off x="3962400" y="3848982"/>
            <a:ext cx="2514600" cy="300082"/>
          </a:xfrm>
          <a:prstGeom prst="borderCallout2">
            <a:avLst>
              <a:gd name="adj1" fmla="val 18750"/>
              <a:gd name="adj2" fmla="val -8333"/>
              <a:gd name="adj3" fmla="val 18750"/>
              <a:gd name="adj4" fmla="val -16667"/>
              <a:gd name="adj5" fmla="val 172627"/>
              <a:gd name="adj6" fmla="val -59524"/>
            </a:avLst>
          </a:prstGeom>
          <a:ln w="12700"/>
        </p:spPr>
        <p:style>
          <a:lnRef idx="2">
            <a:schemeClr val="dk1"/>
          </a:lnRef>
          <a:fillRef idx="1">
            <a:schemeClr val="lt1"/>
          </a:fillRef>
          <a:effectRef idx="0">
            <a:schemeClr val="dk1"/>
          </a:effectRef>
          <a:fontRef idx="minor">
            <a:schemeClr val="dk1"/>
          </a:fontRef>
        </p:style>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fontAlgn="base">
              <a:spcBef>
                <a:spcPct val="20000"/>
              </a:spcBef>
              <a:spcAft>
                <a:spcPct val="0"/>
              </a:spcAft>
              <a:defRPr/>
            </a:pPr>
            <a:r>
              <a:rPr lang="en-US" altLang="en-US" sz="1350">
                <a:solidFill>
                  <a:srgbClr val="000000"/>
                </a:solidFill>
                <a:latin typeface="Calibri" charset="0"/>
              </a:rPr>
              <a:t>P(x</a:t>
            </a:r>
            <a:r>
              <a:rPr lang="en-US" altLang="en-US" sz="1350" baseline="-25000">
                <a:solidFill>
                  <a:srgbClr val="000000"/>
                </a:solidFill>
                <a:latin typeface="Calibri" charset="0"/>
              </a:rPr>
              <a:t>1</a:t>
            </a:r>
            <a:r>
              <a:rPr lang="en-US" altLang="en-US" sz="1350">
                <a:solidFill>
                  <a:srgbClr val="000000"/>
                </a:solidFill>
                <a:latin typeface="Calibri" charset="0"/>
              </a:rPr>
              <a:t> ≤ X ≤ x</a:t>
            </a:r>
            <a:r>
              <a:rPr lang="en-US" altLang="en-US" sz="1350" baseline="-25000">
                <a:solidFill>
                  <a:srgbClr val="000000"/>
                </a:solidFill>
                <a:latin typeface="Calibri" charset="0"/>
              </a:rPr>
              <a:t>2</a:t>
            </a:r>
            <a:r>
              <a:rPr lang="en-US" altLang="en-US" sz="1350">
                <a:solidFill>
                  <a:srgbClr val="000000"/>
                </a:solidFill>
                <a:latin typeface="Calibri" charset="0"/>
              </a:rPr>
              <a:t>) = P(X≤ x</a:t>
            </a:r>
            <a:r>
              <a:rPr lang="en-US" altLang="en-US" sz="1350" baseline="-25000">
                <a:solidFill>
                  <a:srgbClr val="000000"/>
                </a:solidFill>
                <a:latin typeface="Calibri" charset="0"/>
              </a:rPr>
              <a:t>2</a:t>
            </a:r>
            <a:r>
              <a:rPr lang="en-US" altLang="en-US" sz="1350">
                <a:solidFill>
                  <a:srgbClr val="000000"/>
                </a:solidFill>
                <a:latin typeface="Calibri" charset="0"/>
              </a:rPr>
              <a:t>) - P(X≤ x</a:t>
            </a:r>
            <a:r>
              <a:rPr lang="en-US" altLang="en-US" sz="1350" baseline="-25000">
                <a:solidFill>
                  <a:srgbClr val="000000"/>
                </a:solidFill>
                <a:latin typeface="Calibri" charset="0"/>
              </a:rPr>
              <a:t>1</a:t>
            </a:r>
            <a:r>
              <a:rPr lang="en-US" altLang="en-US" sz="1350">
                <a:solidFill>
                  <a:srgbClr val="000000"/>
                </a:solidFill>
                <a:latin typeface="Calibri" charset="0"/>
              </a:rPr>
              <a:t>) </a:t>
            </a:r>
          </a:p>
        </p:txBody>
      </p:sp>
    </p:spTree>
    <p:extLst>
      <p:ext uri="{BB962C8B-B14F-4D97-AF65-F5344CB8AC3E}">
        <p14:creationId xmlns:p14="http://schemas.microsoft.com/office/powerpoint/2010/main" val="11680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B1A7-1FBC-4595-953E-DB756E8FA7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66E61E-EDA7-4868-9532-09F3F3E294B1}"/>
              </a:ext>
            </a:extLst>
          </p:cNvPr>
          <p:cNvSpPr>
            <a:spLocks noGrp="1"/>
          </p:cNvSpPr>
          <p:nvPr>
            <p:ph idx="1"/>
          </p:nvPr>
        </p:nvSpPr>
        <p:spPr/>
        <p:txBody>
          <a:bodyPr/>
          <a:lstStyle/>
          <a:p>
            <a:r>
              <a:rPr lang="en-US" dirty="0"/>
              <a:t>Use Excel Sheet</a:t>
            </a:r>
          </a:p>
        </p:txBody>
      </p:sp>
    </p:spTree>
    <p:extLst>
      <p:ext uri="{BB962C8B-B14F-4D97-AF65-F5344CB8AC3E}">
        <p14:creationId xmlns:p14="http://schemas.microsoft.com/office/powerpoint/2010/main" val="953427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066800" y="268079"/>
            <a:ext cx="7315200" cy="838200"/>
          </a:xfrm>
        </p:spPr>
        <p:txBody>
          <a:bodyPr/>
          <a:lstStyle/>
          <a:p>
            <a:r>
              <a:rPr lang="en-US" altLang="en-US" sz="3600" dirty="0">
                <a:ea typeface="ＭＳ Ｐゴシック" charset="-128"/>
              </a:rPr>
              <a:t>Evaluation of the Normal “Model”</a:t>
            </a:r>
          </a:p>
        </p:txBody>
      </p:sp>
      <p:sp>
        <p:nvSpPr>
          <p:cNvPr id="64514" name="Rectangle 3"/>
          <p:cNvSpPr>
            <a:spLocks noGrp="1" noChangeArrowheads="1"/>
          </p:cNvSpPr>
          <p:nvPr>
            <p:ph idx="1"/>
          </p:nvPr>
        </p:nvSpPr>
        <p:spPr>
          <a:xfrm>
            <a:off x="381000" y="1085056"/>
            <a:ext cx="8534400" cy="5391944"/>
          </a:xfrm>
        </p:spPr>
        <p:txBody>
          <a:bodyPr rIns="0">
            <a:normAutofit fontScale="92500"/>
          </a:bodyPr>
          <a:lstStyle/>
          <a:p>
            <a:r>
              <a:rPr lang="en-US" altLang="en-US" sz="2200" b="1" dirty="0">
                <a:ea typeface="ＭＳ Ｐゴシック" charset="-128"/>
              </a:rPr>
              <a:t>How can we say that the normal distribution is a reasonable approximation of the data?</a:t>
            </a:r>
          </a:p>
          <a:p>
            <a:r>
              <a:rPr lang="en-US" altLang="en-US" sz="2200" b="1" dirty="0">
                <a:ea typeface="ＭＳ Ｐゴシック" charset="-128"/>
              </a:rPr>
              <a:t>How can data look different from a normal distribution?</a:t>
            </a:r>
          </a:p>
          <a:p>
            <a:pPr lvl="1"/>
            <a:r>
              <a:rPr lang="en-US" altLang="en-US" sz="2000" dirty="0">
                <a:ea typeface="ＭＳ Ｐゴシック" charset="-128"/>
              </a:rPr>
              <a:t>Single mode: </a:t>
            </a:r>
            <a:r>
              <a:rPr lang="en-US" altLang="en-US" sz="2000" dirty="0">
                <a:solidFill>
                  <a:srgbClr val="0070C0"/>
                </a:solidFill>
                <a:ea typeface="ＭＳ Ｐゴシック" charset="-128"/>
              </a:rPr>
              <a:t>More than one mode suggesting data come from distinct groups</a:t>
            </a:r>
          </a:p>
          <a:p>
            <a:pPr lvl="1"/>
            <a:r>
              <a:rPr lang="en-US" altLang="en-US" sz="2000" dirty="0">
                <a:ea typeface="ＭＳ Ｐゴシック" charset="-128"/>
              </a:rPr>
              <a:t>Symmetric: </a:t>
            </a:r>
            <a:r>
              <a:rPr lang="en-US" altLang="en-US" sz="2000" dirty="0">
                <a:solidFill>
                  <a:srgbClr val="0070C0"/>
                </a:solidFill>
                <a:ea typeface="ＭＳ Ｐゴシック" charset="-128"/>
              </a:rPr>
              <a:t>Lack of symmetry</a:t>
            </a:r>
          </a:p>
          <a:p>
            <a:pPr lvl="1"/>
            <a:r>
              <a:rPr lang="en-US" altLang="en-US" sz="2000" dirty="0">
                <a:solidFill>
                  <a:srgbClr val="0070C0"/>
                </a:solidFill>
                <a:ea typeface="ＭＳ Ｐゴシック" charset="-128"/>
              </a:rPr>
              <a:t>Unusual extreme values</a:t>
            </a:r>
          </a:p>
          <a:p>
            <a:r>
              <a:rPr lang="en-US" altLang="en-US" sz="2200" b="1" dirty="0">
                <a:ea typeface="ＭＳ Ｐゴシック" charset="-128"/>
              </a:rPr>
              <a:t>We can identify these differences by looking at</a:t>
            </a:r>
          </a:p>
          <a:p>
            <a:pPr lvl="1"/>
            <a:r>
              <a:rPr lang="en-US" altLang="en-US" sz="2000" dirty="0">
                <a:ea typeface="ＭＳ Ｐゴシック" charset="-128"/>
              </a:rPr>
              <a:t>Visual inspection of the </a:t>
            </a:r>
            <a:r>
              <a:rPr lang="en-US" altLang="en-US" sz="2000" dirty="0">
                <a:solidFill>
                  <a:srgbClr val="0000FF"/>
                </a:solidFill>
                <a:ea typeface="ＭＳ Ｐゴシック" charset="-128"/>
              </a:rPr>
              <a:t>histogram</a:t>
            </a:r>
            <a:r>
              <a:rPr lang="en-US" altLang="en-US" sz="2000" dirty="0">
                <a:ea typeface="ＭＳ Ｐゴシック" charset="-128"/>
              </a:rPr>
              <a:t> (not very accurate)</a:t>
            </a:r>
          </a:p>
          <a:p>
            <a:pPr lvl="1"/>
            <a:r>
              <a:rPr lang="en-US" altLang="en-US" sz="2000" dirty="0">
                <a:ea typeface="ＭＳ Ｐゴシック" charset="-128"/>
              </a:rPr>
              <a:t>Numerical summaries like </a:t>
            </a:r>
            <a:r>
              <a:rPr lang="en-US" altLang="en-US" sz="2000" dirty="0">
                <a:solidFill>
                  <a:srgbClr val="0000FF"/>
                </a:solidFill>
                <a:ea typeface="ＭＳ Ｐゴシック" charset="-128"/>
              </a:rPr>
              <a:t>Skewness</a:t>
            </a:r>
            <a:r>
              <a:rPr lang="en-US" altLang="en-US" sz="2000" dirty="0">
                <a:ea typeface="ＭＳ Ｐゴシック" charset="-128"/>
              </a:rPr>
              <a:t> and </a:t>
            </a:r>
            <a:r>
              <a:rPr lang="en-US" altLang="en-US" sz="2000" dirty="0">
                <a:solidFill>
                  <a:srgbClr val="0000FF"/>
                </a:solidFill>
                <a:ea typeface="ＭＳ Ｐゴシック" charset="-128"/>
              </a:rPr>
              <a:t>Kurtosis</a:t>
            </a:r>
          </a:p>
          <a:p>
            <a:pPr lvl="1"/>
            <a:r>
              <a:rPr lang="en-US" altLang="en-US" sz="2000" dirty="0">
                <a:ea typeface="ＭＳ Ｐゴシック" charset="-128"/>
              </a:rPr>
              <a:t>Graphical summaries (</a:t>
            </a:r>
            <a:r>
              <a:rPr lang="en-US" altLang="en-US" sz="2000" dirty="0">
                <a:solidFill>
                  <a:srgbClr val="0000FF"/>
                </a:solidFill>
                <a:ea typeface="ＭＳ Ｐゴシック" charset="-128"/>
              </a:rPr>
              <a:t>Normal Quantile plot</a:t>
            </a:r>
            <a:r>
              <a:rPr lang="en-US" altLang="en-US" sz="2000" dirty="0">
                <a:ea typeface="ＭＳ Ｐゴシック" charset="-128"/>
              </a:rPr>
              <a:t>)</a:t>
            </a:r>
          </a:p>
          <a:p>
            <a:pPr lvl="1"/>
            <a:endParaRPr lang="en-US" altLang="en-US" sz="2000" dirty="0">
              <a:ea typeface="ＭＳ Ｐゴシック" charset="-128"/>
            </a:endParaRPr>
          </a:p>
          <a:p>
            <a:r>
              <a:rPr lang="en-US" altLang="en-US" sz="2200" b="1" dirty="0">
                <a:ea typeface="ＭＳ Ｐゴシック" charset="-128"/>
              </a:rPr>
              <a:t>Empirical Rule</a:t>
            </a:r>
          </a:p>
          <a:p>
            <a:pPr lvl="1"/>
            <a:r>
              <a:rPr lang="en-US" altLang="en-US" sz="2000" dirty="0">
                <a:ea typeface="ＭＳ Ｐゴシック" charset="-128"/>
              </a:rPr>
              <a:t>P(µ - </a:t>
            </a:r>
            <a:r>
              <a:rPr lang="el-GR" altLang="en-US" sz="2000" dirty="0">
                <a:ea typeface="ＭＳ Ｐゴシック" charset="-128"/>
              </a:rPr>
              <a:t>σ</a:t>
            </a:r>
            <a:r>
              <a:rPr lang="en-US" altLang="en-US" sz="2000" dirty="0">
                <a:ea typeface="ＭＳ Ｐゴシック" charset="-128"/>
              </a:rPr>
              <a:t> ≤ X ≤ µ + </a:t>
            </a:r>
            <a:r>
              <a:rPr lang="el-GR" altLang="en-US" sz="2000" dirty="0">
                <a:ea typeface="ＭＳ Ｐゴシック" charset="-128"/>
              </a:rPr>
              <a:t>σ</a:t>
            </a:r>
            <a:r>
              <a:rPr lang="en-US" altLang="en-US" sz="2000" dirty="0">
                <a:ea typeface="ＭＳ Ｐゴシック" charset="-128"/>
              </a:rPr>
              <a:t> ) = P(-1 ≤ Z ≤ +1) = 0.6827</a:t>
            </a:r>
          </a:p>
          <a:p>
            <a:pPr lvl="1"/>
            <a:r>
              <a:rPr lang="en-US" altLang="en-US" sz="2000" dirty="0">
                <a:ea typeface="ＭＳ Ｐゴシック" charset="-128"/>
              </a:rPr>
              <a:t>P(µ - 2</a:t>
            </a:r>
            <a:r>
              <a:rPr lang="el-GR" altLang="en-US" sz="2000" dirty="0">
                <a:ea typeface="ＭＳ Ｐゴシック" charset="-128"/>
              </a:rPr>
              <a:t>σ</a:t>
            </a:r>
            <a:r>
              <a:rPr lang="en-US" altLang="en-US" sz="2000" dirty="0">
                <a:ea typeface="ＭＳ Ｐゴシック" charset="-128"/>
              </a:rPr>
              <a:t> ≤ X ≤ µ + 2</a:t>
            </a:r>
            <a:r>
              <a:rPr lang="el-GR" altLang="en-US" sz="2000" dirty="0">
                <a:ea typeface="ＭＳ Ｐゴシック" charset="-128"/>
              </a:rPr>
              <a:t>σ</a:t>
            </a:r>
            <a:r>
              <a:rPr lang="en-US" altLang="en-US" sz="2000" dirty="0">
                <a:ea typeface="ＭＳ Ｐゴシック" charset="-128"/>
              </a:rPr>
              <a:t> ) = P(-2 ≤ Z ≤ +2) = 0.0.9545</a:t>
            </a:r>
          </a:p>
          <a:p>
            <a:pPr lvl="1"/>
            <a:r>
              <a:rPr lang="en-US" altLang="en-US" sz="2000" dirty="0">
                <a:ea typeface="ＭＳ Ｐゴシック" charset="-128"/>
              </a:rPr>
              <a:t>P(µ - 3</a:t>
            </a:r>
            <a:r>
              <a:rPr lang="el-GR" altLang="en-US" sz="2000" dirty="0">
                <a:ea typeface="ＭＳ Ｐゴシック" charset="-128"/>
              </a:rPr>
              <a:t>σ</a:t>
            </a:r>
            <a:r>
              <a:rPr lang="en-US" altLang="en-US" sz="2000" dirty="0">
                <a:ea typeface="ＭＳ Ｐゴシック" charset="-128"/>
              </a:rPr>
              <a:t> ≤ X ≤ µ + 3</a:t>
            </a:r>
            <a:r>
              <a:rPr lang="el-GR" altLang="en-US" sz="2000" dirty="0">
                <a:ea typeface="ＭＳ Ｐゴシック" charset="-128"/>
              </a:rPr>
              <a:t>σ</a:t>
            </a:r>
            <a:r>
              <a:rPr lang="en-US" altLang="en-US" sz="2000" dirty="0">
                <a:ea typeface="ＭＳ Ｐゴシック" charset="-128"/>
              </a:rPr>
              <a:t> ) = P(-3 ≤ Z ≤ +3) = 0.9974</a:t>
            </a:r>
          </a:p>
        </p:txBody>
      </p:sp>
      <p:sp>
        <p:nvSpPr>
          <p:cNvPr id="6451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fontAlgn="base">
              <a:spcBef>
                <a:spcPct val="0"/>
              </a:spcBef>
              <a:spcAft>
                <a:spcPct val="0"/>
              </a:spcAft>
              <a:buFontTx/>
              <a:buNone/>
            </a:pPr>
            <a:fld id="{D12BD316-7FB3-684F-86E7-0FED3A29367B}" type="slidenum">
              <a:rPr lang="en-US" altLang="en-US" sz="1200">
                <a:solidFill>
                  <a:schemeClr val="bg1"/>
                </a:solidFill>
              </a:rPr>
              <a:pPr fontAlgn="base">
                <a:spcBef>
                  <a:spcPct val="0"/>
                </a:spcBef>
                <a:spcAft>
                  <a:spcPct val="0"/>
                </a:spcAft>
                <a:buFontTx/>
                <a:buNone/>
              </a:pPr>
              <a:t>17</a:t>
            </a:fld>
            <a:endParaRPr lang="en-US" altLang="en-US" sz="1200" dirty="0">
              <a:solidFill>
                <a:schemeClr val="bg1"/>
              </a:solidFill>
            </a:endParaRPr>
          </a:p>
        </p:txBody>
      </p:sp>
      <p:sp>
        <p:nvSpPr>
          <p:cNvPr id="2" name="TextBox 1">
            <a:extLst>
              <a:ext uri="{FF2B5EF4-FFF2-40B4-BE49-F238E27FC236}">
                <a16:creationId xmlns:a16="http://schemas.microsoft.com/office/drawing/2014/main" id="{6CDE5F12-30B1-4010-9059-07A172543EE9}"/>
              </a:ext>
            </a:extLst>
          </p:cNvPr>
          <p:cNvSpPr txBox="1"/>
          <p:nvPr/>
        </p:nvSpPr>
        <p:spPr>
          <a:xfrm>
            <a:off x="7315200" y="5257800"/>
            <a:ext cx="1371600" cy="830997"/>
          </a:xfrm>
          <a:prstGeom prst="rect">
            <a:avLst/>
          </a:prstGeom>
          <a:solidFill>
            <a:schemeClr val="tx2">
              <a:lumMod val="40000"/>
              <a:lumOff val="60000"/>
            </a:schemeClr>
          </a:solidFill>
        </p:spPr>
        <p:txBody>
          <a:bodyPr wrap="square" rtlCol="0">
            <a:spAutoFit/>
          </a:bodyPr>
          <a:lstStyle/>
          <a:p>
            <a:r>
              <a:rPr lang="en-US" dirty="0"/>
              <a:t>Launch Poll 2</a:t>
            </a:r>
            <a:endParaRPr lang="en-IN" dirty="0"/>
          </a:p>
        </p:txBody>
      </p:sp>
    </p:spTree>
    <p:extLst>
      <p:ext uri="{BB962C8B-B14F-4D97-AF65-F5344CB8AC3E}">
        <p14:creationId xmlns:p14="http://schemas.microsoft.com/office/powerpoint/2010/main" val="2692276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5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1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5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51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51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51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514">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EBFCD1-A485-444E-9641-8110638B042E}"/>
              </a:ext>
            </a:extLst>
          </p:cNvPr>
          <p:cNvPicPr>
            <a:picLocks noChangeAspect="1"/>
          </p:cNvPicPr>
          <p:nvPr/>
        </p:nvPicPr>
        <p:blipFill>
          <a:blip r:embed="rId2"/>
          <a:stretch>
            <a:fillRect/>
          </a:stretch>
        </p:blipFill>
        <p:spPr>
          <a:xfrm>
            <a:off x="971384" y="541425"/>
            <a:ext cx="4267200" cy="5610578"/>
          </a:xfrm>
          <a:prstGeom prst="rect">
            <a:avLst/>
          </a:prstGeom>
        </p:spPr>
      </p:pic>
      <p:pic>
        <p:nvPicPr>
          <p:cNvPr id="8" name="Picture 7">
            <a:extLst>
              <a:ext uri="{FF2B5EF4-FFF2-40B4-BE49-F238E27FC236}">
                <a16:creationId xmlns:a16="http://schemas.microsoft.com/office/drawing/2014/main" id="{B8B3A0AE-F805-4DEB-8BF5-6B6FAF527C66}"/>
              </a:ext>
            </a:extLst>
          </p:cNvPr>
          <p:cNvPicPr>
            <a:picLocks noChangeAspect="1"/>
          </p:cNvPicPr>
          <p:nvPr/>
        </p:nvPicPr>
        <p:blipFill>
          <a:blip r:embed="rId3"/>
          <a:stretch>
            <a:fillRect/>
          </a:stretch>
        </p:blipFill>
        <p:spPr>
          <a:xfrm>
            <a:off x="5181599" y="587856"/>
            <a:ext cx="2819400" cy="2819400"/>
          </a:xfrm>
          <a:prstGeom prst="rect">
            <a:avLst/>
          </a:prstGeom>
        </p:spPr>
      </p:pic>
      <p:sp>
        <p:nvSpPr>
          <p:cNvPr id="10" name="TextBox 9">
            <a:extLst>
              <a:ext uri="{FF2B5EF4-FFF2-40B4-BE49-F238E27FC236}">
                <a16:creationId xmlns:a16="http://schemas.microsoft.com/office/drawing/2014/main" id="{D9BE606F-5C4B-49D9-A74C-5F0F5D0B1BBE}"/>
              </a:ext>
            </a:extLst>
          </p:cNvPr>
          <p:cNvSpPr txBox="1"/>
          <p:nvPr/>
        </p:nvSpPr>
        <p:spPr>
          <a:xfrm>
            <a:off x="1143000" y="5923232"/>
            <a:ext cx="7239000" cy="707886"/>
          </a:xfrm>
          <a:prstGeom prst="rect">
            <a:avLst/>
          </a:prstGeom>
          <a:solidFill>
            <a:srgbClr val="FFC000"/>
          </a:solidFill>
        </p:spPr>
        <p:txBody>
          <a:bodyPr wrap="square" rtlCol="0">
            <a:spAutoFit/>
          </a:bodyPr>
          <a:lstStyle/>
          <a:p>
            <a:r>
              <a:rPr lang="en-US" sz="2000" dirty="0"/>
              <a:t>Can we model the glucose by a normal distribution with </a:t>
            </a:r>
            <a:r>
              <a:rPr lang="el-GR" sz="2000" dirty="0"/>
              <a:t>μ</a:t>
            </a:r>
            <a:r>
              <a:rPr lang="en-US" sz="2000" dirty="0"/>
              <a:t> = 91 and </a:t>
            </a:r>
            <a:r>
              <a:rPr lang="el-GR" sz="2000" dirty="0"/>
              <a:t>σ</a:t>
            </a:r>
            <a:r>
              <a:rPr lang="en-US" sz="2000" dirty="0"/>
              <a:t> = 11.5?</a:t>
            </a:r>
          </a:p>
        </p:txBody>
      </p:sp>
      <p:pic>
        <p:nvPicPr>
          <p:cNvPr id="11" name="Picture 10">
            <a:extLst>
              <a:ext uri="{FF2B5EF4-FFF2-40B4-BE49-F238E27FC236}">
                <a16:creationId xmlns:a16="http://schemas.microsoft.com/office/drawing/2014/main" id="{9F0C6D19-BA8C-49CB-8AF4-CED988F2DEC5}"/>
              </a:ext>
            </a:extLst>
          </p:cNvPr>
          <p:cNvPicPr>
            <a:picLocks noChangeAspect="1"/>
          </p:cNvPicPr>
          <p:nvPr/>
        </p:nvPicPr>
        <p:blipFill>
          <a:blip r:embed="rId4"/>
          <a:stretch>
            <a:fillRect/>
          </a:stretch>
        </p:blipFill>
        <p:spPr>
          <a:xfrm>
            <a:off x="5181600" y="3407256"/>
            <a:ext cx="2804668" cy="2231544"/>
          </a:xfrm>
          <a:prstGeom prst="rect">
            <a:avLst/>
          </a:prstGeom>
        </p:spPr>
      </p:pic>
    </p:spTree>
    <p:extLst>
      <p:ext uri="{BB962C8B-B14F-4D97-AF65-F5344CB8AC3E}">
        <p14:creationId xmlns:p14="http://schemas.microsoft.com/office/powerpoint/2010/main" val="17029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dirty="0">
              <a:solidFill>
                <a:prstClr val="white"/>
              </a:solidFill>
              <a:latin typeface="Franklin Gothic Book" panose="020B0502020104020203"/>
            </a:endParaRPr>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35894" y="1622574"/>
            <a:ext cx="8245162" cy="757010"/>
          </a:xfrm>
        </p:spPr>
        <p:txBody>
          <a:bodyPr>
            <a:normAutofit/>
          </a:bodyPr>
          <a:lstStyle/>
          <a:p>
            <a:r>
              <a:rPr lang="en-US" dirty="0"/>
              <a:t>Case - How Much to pack?</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35895" y="2728834"/>
            <a:ext cx="8245160" cy="351175"/>
          </a:xfrm>
        </p:spPr>
        <p:txBody>
          <a:bodyPr>
            <a:normAutofit/>
          </a:bodyPr>
          <a:lstStyle/>
          <a:p>
            <a:r>
              <a:rPr lang="en-US" dirty="0"/>
              <a:t>Vishnuprasad Nagadevara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1" y="1200150"/>
            <a:ext cx="2777490" cy="7124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3" y="120015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1197482"/>
            <a:ext cx="2777490" cy="73916"/>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6550" y="3168650"/>
            <a:ext cx="8445500" cy="248285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DE0273-0A10-4A7B-B877-88FDD4294AD1}"/>
              </a:ext>
            </a:extLst>
          </p:cNvPr>
          <p:cNvSpPr>
            <a:spLocks noGrp="1"/>
          </p:cNvSpPr>
          <p:nvPr>
            <p:ph type="title"/>
          </p:nvPr>
        </p:nvSpPr>
        <p:spPr/>
        <p:txBody>
          <a:bodyPr/>
          <a:lstStyle/>
          <a:p>
            <a:r>
              <a:rPr lang="en-US" dirty="0"/>
              <a:t>My Journey</a:t>
            </a:r>
          </a:p>
        </p:txBody>
      </p:sp>
      <p:sp>
        <p:nvSpPr>
          <p:cNvPr id="5" name="TextBox 4">
            <a:extLst>
              <a:ext uri="{FF2B5EF4-FFF2-40B4-BE49-F238E27FC236}">
                <a16:creationId xmlns:a16="http://schemas.microsoft.com/office/drawing/2014/main" id="{A372E246-96C0-49F1-AD29-C092365DC5AE}"/>
              </a:ext>
            </a:extLst>
          </p:cNvPr>
          <p:cNvSpPr txBox="1"/>
          <p:nvPr/>
        </p:nvSpPr>
        <p:spPr>
          <a:xfrm>
            <a:off x="609600" y="2286000"/>
            <a:ext cx="2590800" cy="830997"/>
          </a:xfrm>
          <a:prstGeom prst="rect">
            <a:avLst/>
          </a:prstGeom>
          <a:noFill/>
        </p:spPr>
        <p:txBody>
          <a:bodyPr wrap="square" rtlCol="0">
            <a:spAutoFit/>
          </a:bodyPr>
          <a:lstStyle/>
          <a:p>
            <a:pPr algn="ctr"/>
            <a:r>
              <a:rPr lang="en-US" dirty="0"/>
              <a:t>Agricultural College Bapatla </a:t>
            </a:r>
          </a:p>
        </p:txBody>
      </p:sp>
      <p:sp>
        <p:nvSpPr>
          <p:cNvPr id="6" name="TextBox 5">
            <a:extLst>
              <a:ext uri="{FF2B5EF4-FFF2-40B4-BE49-F238E27FC236}">
                <a16:creationId xmlns:a16="http://schemas.microsoft.com/office/drawing/2014/main" id="{A56E142B-1F89-459C-88FD-A896157F80AA}"/>
              </a:ext>
            </a:extLst>
          </p:cNvPr>
          <p:cNvSpPr txBox="1"/>
          <p:nvPr/>
        </p:nvSpPr>
        <p:spPr>
          <a:xfrm>
            <a:off x="1447800" y="3116997"/>
            <a:ext cx="914400" cy="461665"/>
          </a:xfrm>
          <a:prstGeom prst="rect">
            <a:avLst/>
          </a:prstGeom>
          <a:noFill/>
        </p:spPr>
        <p:txBody>
          <a:bodyPr wrap="square" rtlCol="0">
            <a:spAutoFit/>
          </a:bodyPr>
          <a:lstStyle/>
          <a:p>
            <a:r>
              <a:rPr lang="en-US" dirty="0"/>
              <a:t>1968</a:t>
            </a:r>
          </a:p>
        </p:txBody>
      </p:sp>
      <p:sp>
        <p:nvSpPr>
          <p:cNvPr id="7" name="TextBox 6">
            <a:extLst>
              <a:ext uri="{FF2B5EF4-FFF2-40B4-BE49-F238E27FC236}">
                <a16:creationId xmlns:a16="http://schemas.microsoft.com/office/drawing/2014/main" id="{5C62DB18-388A-4667-8C50-BD7A477ABF94}"/>
              </a:ext>
            </a:extLst>
          </p:cNvPr>
          <p:cNvSpPr txBox="1"/>
          <p:nvPr/>
        </p:nvSpPr>
        <p:spPr>
          <a:xfrm>
            <a:off x="5460569" y="1953159"/>
            <a:ext cx="3124200" cy="830997"/>
          </a:xfrm>
          <a:prstGeom prst="rect">
            <a:avLst/>
          </a:prstGeom>
          <a:noFill/>
        </p:spPr>
        <p:txBody>
          <a:bodyPr wrap="square" rtlCol="0">
            <a:spAutoFit/>
          </a:bodyPr>
          <a:lstStyle/>
          <a:p>
            <a:r>
              <a:rPr lang="en-US" dirty="0"/>
              <a:t>GB Pant University of </a:t>
            </a:r>
            <a:r>
              <a:rPr lang="en-US" dirty="0" err="1"/>
              <a:t>Agrl</a:t>
            </a:r>
            <a:r>
              <a:rPr lang="en-US" dirty="0"/>
              <a:t> and Technology</a:t>
            </a:r>
          </a:p>
        </p:txBody>
      </p:sp>
      <p:sp>
        <p:nvSpPr>
          <p:cNvPr id="9" name="TextBox 8">
            <a:extLst>
              <a:ext uri="{FF2B5EF4-FFF2-40B4-BE49-F238E27FC236}">
                <a16:creationId xmlns:a16="http://schemas.microsoft.com/office/drawing/2014/main" id="{CA4D81B8-EC9D-4FBD-B0D5-A899B8DB996B}"/>
              </a:ext>
            </a:extLst>
          </p:cNvPr>
          <p:cNvSpPr txBox="1"/>
          <p:nvPr/>
        </p:nvSpPr>
        <p:spPr>
          <a:xfrm>
            <a:off x="6565469" y="2784156"/>
            <a:ext cx="914400" cy="461665"/>
          </a:xfrm>
          <a:prstGeom prst="rect">
            <a:avLst/>
          </a:prstGeom>
          <a:noFill/>
        </p:spPr>
        <p:txBody>
          <a:bodyPr wrap="square" rtlCol="0">
            <a:spAutoFit/>
          </a:bodyPr>
          <a:lstStyle/>
          <a:p>
            <a:r>
              <a:rPr lang="en-US" dirty="0"/>
              <a:t>1970</a:t>
            </a:r>
          </a:p>
        </p:txBody>
      </p:sp>
      <p:sp>
        <p:nvSpPr>
          <p:cNvPr id="10" name="TextBox 9">
            <a:extLst>
              <a:ext uri="{FF2B5EF4-FFF2-40B4-BE49-F238E27FC236}">
                <a16:creationId xmlns:a16="http://schemas.microsoft.com/office/drawing/2014/main" id="{664C4D82-F26B-49A3-BB33-7086ABDD33B1}"/>
              </a:ext>
            </a:extLst>
          </p:cNvPr>
          <p:cNvSpPr txBox="1"/>
          <p:nvPr/>
        </p:nvSpPr>
        <p:spPr>
          <a:xfrm>
            <a:off x="762000" y="4409659"/>
            <a:ext cx="3048000" cy="830997"/>
          </a:xfrm>
          <a:prstGeom prst="rect">
            <a:avLst/>
          </a:prstGeom>
          <a:noFill/>
        </p:spPr>
        <p:txBody>
          <a:bodyPr wrap="square" rtlCol="0">
            <a:spAutoFit/>
          </a:bodyPr>
          <a:lstStyle/>
          <a:p>
            <a:pPr algn="ctr"/>
            <a:r>
              <a:rPr lang="en-US" dirty="0"/>
              <a:t>Iowa State University</a:t>
            </a:r>
          </a:p>
          <a:p>
            <a:pPr algn="ctr"/>
            <a:r>
              <a:rPr lang="en-US" dirty="0"/>
              <a:t>1974</a:t>
            </a:r>
          </a:p>
        </p:txBody>
      </p:sp>
      <p:sp>
        <p:nvSpPr>
          <p:cNvPr id="11" name="TextBox 10">
            <a:extLst>
              <a:ext uri="{FF2B5EF4-FFF2-40B4-BE49-F238E27FC236}">
                <a16:creationId xmlns:a16="http://schemas.microsoft.com/office/drawing/2014/main" id="{782AC17A-9260-4FB8-962F-D46E81764A9A}"/>
              </a:ext>
            </a:extLst>
          </p:cNvPr>
          <p:cNvSpPr txBox="1"/>
          <p:nvPr/>
        </p:nvSpPr>
        <p:spPr>
          <a:xfrm>
            <a:off x="5753100" y="4403001"/>
            <a:ext cx="2286000" cy="461665"/>
          </a:xfrm>
          <a:prstGeom prst="rect">
            <a:avLst/>
          </a:prstGeom>
          <a:noFill/>
        </p:spPr>
        <p:txBody>
          <a:bodyPr wrap="square" rtlCol="0">
            <a:spAutoFit/>
          </a:bodyPr>
          <a:lstStyle/>
          <a:p>
            <a:r>
              <a:rPr lang="en-US" dirty="0"/>
              <a:t>IIM Bangalore</a:t>
            </a:r>
          </a:p>
        </p:txBody>
      </p:sp>
      <p:sp>
        <p:nvSpPr>
          <p:cNvPr id="12" name="TextBox 11">
            <a:extLst>
              <a:ext uri="{FF2B5EF4-FFF2-40B4-BE49-F238E27FC236}">
                <a16:creationId xmlns:a16="http://schemas.microsoft.com/office/drawing/2014/main" id="{7C407DA2-7537-4D53-846C-D5108DD0A566}"/>
              </a:ext>
            </a:extLst>
          </p:cNvPr>
          <p:cNvSpPr txBox="1"/>
          <p:nvPr/>
        </p:nvSpPr>
        <p:spPr>
          <a:xfrm>
            <a:off x="5943600" y="4864666"/>
            <a:ext cx="1905000" cy="461665"/>
          </a:xfrm>
          <a:prstGeom prst="rect">
            <a:avLst/>
          </a:prstGeom>
          <a:noFill/>
        </p:spPr>
        <p:txBody>
          <a:bodyPr wrap="square" rtlCol="0">
            <a:spAutoFit/>
          </a:bodyPr>
          <a:lstStyle/>
          <a:p>
            <a:r>
              <a:rPr lang="en-US" dirty="0"/>
              <a:t>1976-2014</a:t>
            </a:r>
          </a:p>
        </p:txBody>
      </p:sp>
      <p:cxnSp>
        <p:nvCxnSpPr>
          <p:cNvPr id="14" name="Connector: Curved 13">
            <a:extLst>
              <a:ext uri="{FF2B5EF4-FFF2-40B4-BE49-F238E27FC236}">
                <a16:creationId xmlns:a16="http://schemas.microsoft.com/office/drawing/2014/main" id="{A5981670-E1AC-4620-B13B-A62B4032D02F}"/>
              </a:ext>
            </a:extLst>
          </p:cNvPr>
          <p:cNvCxnSpPr>
            <a:stCxn id="5" idx="3"/>
            <a:endCxn id="7" idx="1"/>
          </p:cNvCxnSpPr>
          <p:nvPr/>
        </p:nvCxnSpPr>
        <p:spPr bwMode="auto">
          <a:xfrm flipV="1">
            <a:off x="3200400" y="2368658"/>
            <a:ext cx="2260169" cy="332841"/>
          </a:xfrm>
          <a:prstGeom prst="curvedConnector3">
            <a:avLst>
              <a:gd name="adj1" fmla="val 5000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0" name="Connector: Curved 19">
            <a:extLst>
              <a:ext uri="{FF2B5EF4-FFF2-40B4-BE49-F238E27FC236}">
                <a16:creationId xmlns:a16="http://schemas.microsoft.com/office/drawing/2014/main" id="{324475FD-3317-4C96-9BE4-B0EAD2D2FA0F}"/>
              </a:ext>
            </a:extLst>
          </p:cNvPr>
          <p:cNvCxnSpPr>
            <a:cxnSpLocks/>
            <a:stCxn id="7" idx="2"/>
            <a:endCxn id="10" idx="0"/>
          </p:cNvCxnSpPr>
          <p:nvPr/>
        </p:nvCxnSpPr>
        <p:spPr bwMode="auto">
          <a:xfrm rot="5400000">
            <a:off x="3841584" y="1228573"/>
            <a:ext cx="1625503" cy="4736669"/>
          </a:xfrm>
          <a:prstGeom prst="curvedConnector3">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Connector: Curved 23">
            <a:extLst>
              <a:ext uri="{FF2B5EF4-FFF2-40B4-BE49-F238E27FC236}">
                <a16:creationId xmlns:a16="http://schemas.microsoft.com/office/drawing/2014/main" id="{E41A7C7B-B4F1-4E97-BDCA-7F57FE043052}"/>
              </a:ext>
            </a:extLst>
          </p:cNvPr>
          <p:cNvCxnSpPr>
            <a:stCxn id="10" idx="2"/>
            <a:endCxn id="11" idx="1"/>
          </p:cNvCxnSpPr>
          <p:nvPr/>
        </p:nvCxnSpPr>
        <p:spPr bwMode="auto">
          <a:xfrm rot="5400000" flipH="1" flipV="1">
            <a:off x="3716139" y="3203695"/>
            <a:ext cx="606822" cy="3467100"/>
          </a:xfrm>
          <a:prstGeom prst="curvedConnector4">
            <a:avLst>
              <a:gd name="adj1" fmla="val -37672"/>
              <a:gd name="adj2" fmla="val 71978"/>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8683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2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circle(in)">
                                      <p:cBhvr>
                                        <p:cTn id="28" dur="20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circle(in)">
                                      <p:cBhvr>
                                        <p:cTn id="37" dur="20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46E9-48F3-460F-A6C7-DEB4E3DCFC1F}"/>
              </a:ext>
            </a:extLst>
          </p:cNvPr>
          <p:cNvSpPr>
            <a:spLocks noGrp="1"/>
          </p:cNvSpPr>
          <p:nvPr>
            <p:ph type="title"/>
          </p:nvPr>
        </p:nvSpPr>
        <p:spPr>
          <a:xfrm>
            <a:off x="435894" y="1383868"/>
            <a:ext cx="8272212" cy="603881"/>
          </a:xfrm>
        </p:spPr>
        <p:txBody>
          <a:bodyPr/>
          <a:lstStyle/>
          <a:p>
            <a:r>
              <a:rPr lang="en-US" dirty="0"/>
              <a:t>What we know</a:t>
            </a:r>
          </a:p>
        </p:txBody>
      </p:sp>
      <p:sp>
        <p:nvSpPr>
          <p:cNvPr id="3" name="Content Placeholder 2">
            <a:extLst>
              <a:ext uri="{FF2B5EF4-FFF2-40B4-BE49-F238E27FC236}">
                <a16:creationId xmlns:a16="http://schemas.microsoft.com/office/drawing/2014/main" id="{4BC64F3C-89F2-41B4-829C-FDF075304AD1}"/>
              </a:ext>
            </a:extLst>
          </p:cNvPr>
          <p:cNvSpPr>
            <a:spLocks noGrp="1"/>
          </p:cNvSpPr>
          <p:nvPr>
            <p:ph idx="1"/>
          </p:nvPr>
        </p:nvSpPr>
        <p:spPr>
          <a:xfrm>
            <a:off x="435895" y="2169915"/>
            <a:ext cx="8272211" cy="3487936"/>
          </a:xfrm>
        </p:spPr>
        <p:txBody>
          <a:bodyPr>
            <a:normAutofit lnSpcReduction="10000"/>
          </a:bodyPr>
          <a:lstStyle/>
          <a:p>
            <a:r>
              <a:rPr lang="en-US" sz="1800" dirty="0"/>
              <a:t>The weight of cereal follows normal distribution</a:t>
            </a:r>
          </a:p>
          <a:p>
            <a:r>
              <a:rPr lang="en-US" sz="1800" dirty="0"/>
              <a:t>Akash has set the machine to fill at an average level of 1005 </a:t>
            </a:r>
            <a:r>
              <a:rPr lang="en-US" sz="1800" dirty="0" err="1"/>
              <a:t>gms</a:t>
            </a:r>
            <a:r>
              <a:rPr lang="en-US" sz="1800" dirty="0"/>
              <a:t>. (5 </a:t>
            </a:r>
            <a:r>
              <a:rPr lang="en-US" sz="1800" dirty="0" err="1"/>
              <a:t>gms</a:t>
            </a:r>
            <a:r>
              <a:rPr lang="en-US" sz="1800" dirty="0"/>
              <a:t> higher than 1000 </a:t>
            </a:r>
            <a:r>
              <a:rPr lang="en-US" sz="1800" dirty="0" err="1"/>
              <a:t>gms</a:t>
            </a:r>
            <a:r>
              <a:rPr lang="en-US" sz="1800" dirty="0"/>
              <a:t>)</a:t>
            </a:r>
          </a:p>
          <a:p>
            <a:r>
              <a:rPr lang="en-US" sz="1800" dirty="0"/>
              <a:t>Akash is proud that not a single packet was under weight</a:t>
            </a:r>
          </a:p>
          <a:p>
            <a:r>
              <a:rPr lang="en-US" sz="1800" dirty="0"/>
              <a:t>We also know that P(µ </a:t>
            </a:r>
            <a:r>
              <a:rPr lang="en-US" sz="1350" b="1" dirty="0">
                <a:latin typeface="Arial" panose="020B0604020202020204" pitchFamily="34" charset="0"/>
                <a:ea typeface="Times New Roman" panose="02020603050405020304" pitchFamily="18" charset="0"/>
              </a:rPr>
              <a:t>– </a:t>
            </a:r>
            <a:r>
              <a:rPr lang="en-US" sz="1800" dirty="0"/>
              <a:t>3</a:t>
            </a:r>
            <a:r>
              <a:rPr lang="el-GR" sz="1800" dirty="0"/>
              <a:t>σ</a:t>
            </a:r>
            <a:r>
              <a:rPr lang="en-US" sz="1800" dirty="0"/>
              <a:t> ≤ X ≤ </a:t>
            </a:r>
            <a:r>
              <a:rPr lang="el-GR" sz="1800" dirty="0"/>
              <a:t>µ</a:t>
            </a:r>
            <a:r>
              <a:rPr lang="en-US" sz="1800" dirty="0"/>
              <a:t> + 3</a:t>
            </a:r>
            <a:r>
              <a:rPr lang="el-GR" sz="1800" dirty="0"/>
              <a:t>σ</a:t>
            </a:r>
            <a:r>
              <a:rPr lang="en-US" sz="1800" dirty="0"/>
              <a:t>) = 0.9974 ≈ 1.00</a:t>
            </a:r>
          </a:p>
          <a:p>
            <a:r>
              <a:rPr lang="en-US" sz="1800" dirty="0"/>
              <a:t>FDA requirements:</a:t>
            </a:r>
          </a:p>
          <a:p>
            <a:pPr marL="628763" lvl="1" indent="-385763">
              <a:buFont typeface="+mj-lt"/>
              <a:buAutoNum type="romanLcPeriod"/>
            </a:pPr>
            <a:r>
              <a:rPr lang="en-US" sz="1575" dirty="0"/>
              <a:t>No more than 1% of the packets/products can be below the weight/amount specified by the label.</a:t>
            </a:r>
          </a:p>
          <a:p>
            <a:pPr marL="628763" lvl="1" indent="-385763">
              <a:buFont typeface="+mj-lt"/>
              <a:buAutoNum type="romanLcPeriod"/>
            </a:pPr>
            <a:r>
              <a:rPr lang="en-US" sz="1575" dirty="0"/>
              <a:t>Among the under-weighed packets, the average deficiency can be no higher than 0.5% of the amount specified by the label.</a:t>
            </a:r>
          </a:p>
          <a:p>
            <a:endParaRPr lang="en-US" dirty="0"/>
          </a:p>
        </p:txBody>
      </p:sp>
    </p:spTree>
    <p:extLst>
      <p:ext uri="{BB962C8B-B14F-4D97-AF65-F5344CB8AC3E}">
        <p14:creationId xmlns:p14="http://schemas.microsoft.com/office/powerpoint/2010/main" val="104795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E570-6081-4EE6-B3F0-698E3EB13CF0}"/>
              </a:ext>
            </a:extLst>
          </p:cNvPr>
          <p:cNvSpPr>
            <a:spLocks noGrp="1"/>
          </p:cNvSpPr>
          <p:nvPr>
            <p:ph type="title"/>
          </p:nvPr>
        </p:nvSpPr>
        <p:spPr/>
        <p:txBody>
          <a:bodyPr/>
          <a:lstStyle/>
          <a:p>
            <a:r>
              <a:rPr lang="en-US" dirty="0"/>
              <a:t>Issues in the case</a:t>
            </a:r>
          </a:p>
        </p:txBody>
      </p:sp>
      <p:sp>
        <p:nvSpPr>
          <p:cNvPr id="3" name="Content Placeholder 2">
            <a:extLst>
              <a:ext uri="{FF2B5EF4-FFF2-40B4-BE49-F238E27FC236}">
                <a16:creationId xmlns:a16="http://schemas.microsoft.com/office/drawing/2014/main" id="{367616B7-5594-438D-B96C-E82C0ACA99A3}"/>
              </a:ext>
            </a:extLst>
          </p:cNvPr>
          <p:cNvSpPr>
            <a:spLocks noGrp="1"/>
          </p:cNvSpPr>
          <p:nvPr>
            <p:ph idx="1"/>
          </p:nvPr>
        </p:nvSpPr>
        <p:spPr/>
        <p:txBody>
          <a:bodyPr/>
          <a:lstStyle/>
          <a:p>
            <a:r>
              <a:rPr lang="en-US" sz="1800" dirty="0"/>
              <a:t>The weight of cereal follows normal distribution, but we don’t know the standard deviation (</a:t>
            </a:r>
            <a:r>
              <a:rPr lang="el-GR" sz="1800" dirty="0"/>
              <a:t>σ</a:t>
            </a:r>
            <a:r>
              <a:rPr lang="en-US" sz="1800" dirty="0"/>
              <a:t>).  Can we get an approximate value?</a:t>
            </a:r>
          </a:p>
          <a:p>
            <a:r>
              <a:rPr lang="en-US" sz="1800" dirty="0"/>
              <a:t>Mean (µ) is where the machine is set</a:t>
            </a:r>
          </a:p>
          <a:p>
            <a:r>
              <a:rPr lang="en-US" sz="1800" dirty="0"/>
              <a:t>What is the level at which Akash should set the machine so that the FDA guidelines are not violated(?)</a:t>
            </a:r>
          </a:p>
          <a:p>
            <a:pPr marL="0" indent="0">
              <a:buNone/>
            </a:pPr>
            <a:endParaRPr lang="en-US" dirty="0"/>
          </a:p>
        </p:txBody>
      </p:sp>
    </p:spTree>
    <p:extLst>
      <p:ext uri="{BB962C8B-B14F-4D97-AF65-F5344CB8AC3E}">
        <p14:creationId xmlns:p14="http://schemas.microsoft.com/office/powerpoint/2010/main" val="421910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A43D62-69D3-4D55-86FE-13D7B54BE2C8}"/>
              </a:ext>
            </a:extLst>
          </p:cNvPr>
          <p:cNvSpPr>
            <a:spLocks noGrp="1"/>
          </p:cNvSpPr>
          <p:nvPr>
            <p:ph type="title"/>
          </p:nvPr>
        </p:nvSpPr>
        <p:spPr/>
        <p:txBody>
          <a:bodyPr/>
          <a:lstStyle/>
          <a:p>
            <a:r>
              <a:rPr lang="en-US" dirty="0"/>
              <a:t>Present scenario</a:t>
            </a:r>
          </a:p>
        </p:txBody>
      </p:sp>
      <p:graphicFrame>
        <p:nvGraphicFramePr>
          <p:cNvPr id="5" name="Chart 4">
            <a:extLst>
              <a:ext uri="{FF2B5EF4-FFF2-40B4-BE49-F238E27FC236}">
                <a16:creationId xmlns:a16="http://schemas.microsoft.com/office/drawing/2014/main" id="{00000000-0008-0000-0000-000004000000}"/>
              </a:ext>
            </a:extLst>
          </p:cNvPr>
          <p:cNvGraphicFramePr>
            <a:graphicFrameLocks/>
          </p:cNvGraphicFramePr>
          <p:nvPr/>
        </p:nvGraphicFramePr>
        <p:xfrm>
          <a:off x="276873" y="2145742"/>
          <a:ext cx="4674395" cy="343814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FE82641E-EE00-4C06-A931-67597EFF2027}"/>
              </a:ext>
            </a:extLst>
          </p:cNvPr>
          <p:cNvCxnSpPr>
            <a:cxnSpLocks/>
          </p:cNvCxnSpPr>
          <p:nvPr/>
        </p:nvCxnSpPr>
        <p:spPr>
          <a:xfrm flipV="1">
            <a:off x="1414463" y="2764632"/>
            <a:ext cx="0" cy="23895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21C2E9-CF43-4771-B242-47C392690F6A}"/>
              </a:ext>
            </a:extLst>
          </p:cNvPr>
          <p:cNvCxnSpPr>
            <a:cxnSpLocks/>
          </p:cNvCxnSpPr>
          <p:nvPr/>
        </p:nvCxnSpPr>
        <p:spPr>
          <a:xfrm flipH="1" flipV="1">
            <a:off x="3637955" y="2705695"/>
            <a:ext cx="50007" cy="2448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F16D535-D8EA-4E4F-A7F0-A58D4572AC36}"/>
              </a:ext>
            </a:extLst>
          </p:cNvPr>
          <p:cNvSpPr txBox="1"/>
          <p:nvPr/>
        </p:nvSpPr>
        <p:spPr>
          <a:xfrm>
            <a:off x="1903162" y="4655939"/>
            <a:ext cx="471487"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3</a:t>
            </a:r>
            <a:r>
              <a:rPr lang="el-GR" sz="1350" dirty="0">
                <a:solidFill>
                  <a:prstClr val="black"/>
                </a:solidFill>
                <a:latin typeface="Corbel" panose="020B0503020204020204" pitchFamily="34" charset="0"/>
              </a:rPr>
              <a:t>σ</a:t>
            </a:r>
            <a:endParaRPr lang="en-US" sz="1350" dirty="0">
              <a:solidFill>
                <a:prstClr val="black"/>
              </a:solidFill>
              <a:latin typeface="Franklin Gothic Book" panose="020B0502020104020203"/>
            </a:endParaRPr>
          </a:p>
        </p:txBody>
      </p:sp>
      <p:cxnSp>
        <p:nvCxnSpPr>
          <p:cNvPr id="6" name="Straight Arrow Connector 5">
            <a:extLst>
              <a:ext uri="{FF2B5EF4-FFF2-40B4-BE49-F238E27FC236}">
                <a16:creationId xmlns:a16="http://schemas.microsoft.com/office/drawing/2014/main" id="{3DD9FAB1-7334-41B6-9EB4-4F77D31525BF}"/>
              </a:ext>
            </a:extLst>
          </p:cNvPr>
          <p:cNvCxnSpPr>
            <a:cxnSpLocks/>
          </p:cNvCxnSpPr>
          <p:nvPr/>
        </p:nvCxnSpPr>
        <p:spPr>
          <a:xfrm>
            <a:off x="1432322" y="4915515"/>
            <a:ext cx="1119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B09168-0978-4EA6-A7EE-764B9948EDD4}"/>
              </a:ext>
            </a:extLst>
          </p:cNvPr>
          <p:cNvSpPr txBox="1"/>
          <p:nvPr/>
        </p:nvSpPr>
        <p:spPr>
          <a:xfrm>
            <a:off x="3029388" y="4777015"/>
            <a:ext cx="471487"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3</a:t>
            </a:r>
            <a:r>
              <a:rPr lang="el-GR" sz="1350" dirty="0">
                <a:solidFill>
                  <a:prstClr val="black"/>
                </a:solidFill>
                <a:latin typeface="Corbel" panose="020B0503020204020204" pitchFamily="34" charset="0"/>
              </a:rPr>
              <a:t>σ</a:t>
            </a:r>
            <a:endParaRPr lang="en-US" sz="1350" dirty="0">
              <a:solidFill>
                <a:prstClr val="black"/>
              </a:solidFill>
              <a:latin typeface="Franklin Gothic Book" panose="020B0502020104020203"/>
            </a:endParaRPr>
          </a:p>
        </p:txBody>
      </p:sp>
      <p:cxnSp>
        <p:nvCxnSpPr>
          <p:cNvPr id="11" name="Straight Arrow Connector 10">
            <a:extLst>
              <a:ext uri="{FF2B5EF4-FFF2-40B4-BE49-F238E27FC236}">
                <a16:creationId xmlns:a16="http://schemas.microsoft.com/office/drawing/2014/main" id="{D88055EE-E262-4153-BAC6-A76CB426DFBC}"/>
              </a:ext>
            </a:extLst>
          </p:cNvPr>
          <p:cNvCxnSpPr>
            <a:cxnSpLocks/>
          </p:cNvCxnSpPr>
          <p:nvPr/>
        </p:nvCxnSpPr>
        <p:spPr>
          <a:xfrm>
            <a:off x="2558548" y="5036591"/>
            <a:ext cx="1119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B49D8F-913E-4F5B-8E20-2E6D4184D9A7}"/>
              </a:ext>
            </a:extLst>
          </p:cNvPr>
          <p:cNvSpPr txBox="1"/>
          <p:nvPr/>
        </p:nvSpPr>
        <p:spPr>
          <a:xfrm>
            <a:off x="5309593" y="2250281"/>
            <a:ext cx="3595092" cy="923330"/>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The distance from 1000 to 1005 is equal to 3</a:t>
            </a:r>
            <a:r>
              <a:rPr lang="el-GR" sz="1350" dirty="0">
                <a:solidFill>
                  <a:prstClr val="black"/>
                </a:solidFill>
                <a:latin typeface="Corbel" panose="020B0503020204020204" pitchFamily="34" charset="0"/>
              </a:rPr>
              <a:t>σ</a:t>
            </a:r>
            <a:endParaRPr lang="en-US" sz="1350" dirty="0">
              <a:solidFill>
                <a:prstClr val="black"/>
              </a:solidFill>
              <a:latin typeface="Franklin Gothic Book" panose="020B0502020104020203"/>
            </a:endParaRPr>
          </a:p>
          <a:p>
            <a:pPr defTabSz="685800" fontAlgn="auto">
              <a:spcBef>
                <a:spcPts val="0"/>
              </a:spcBef>
              <a:spcAft>
                <a:spcPts val="0"/>
              </a:spcAft>
            </a:pPr>
            <a:r>
              <a:rPr lang="en-US" sz="1350" dirty="0">
                <a:solidFill>
                  <a:prstClr val="black"/>
                </a:solidFill>
                <a:latin typeface="Franklin Gothic Book" panose="020B0502020104020203"/>
              </a:rPr>
              <a:t> i.e., 3</a:t>
            </a:r>
            <a:r>
              <a:rPr lang="el-GR" sz="1350" dirty="0">
                <a:solidFill>
                  <a:prstClr val="black"/>
                </a:solidFill>
                <a:latin typeface="Corbel" panose="020B0503020204020204" pitchFamily="34" charset="0"/>
              </a:rPr>
              <a:t>σ</a:t>
            </a:r>
            <a:r>
              <a:rPr lang="en-US" sz="1350" dirty="0">
                <a:solidFill>
                  <a:prstClr val="black"/>
                </a:solidFill>
                <a:latin typeface="Franklin Gothic Book" panose="020B0502020104020203"/>
              </a:rPr>
              <a:t> = 5</a:t>
            </a:r>
          </a:p>
          <a:p>
            <a:pPr defTabSz="685800" fontAlgn="auto">
              <a:spcBef>
                <a:spcPts val="0"/>
              </a:spcBef>
              <a:spcAft>
                <a:spcPts val="0"/>
              </a:spcAft>
            </a:pPr>
            <a:endParaRPr lang="en-US" sz="1350" dirty="0">
              <a:solidFill>
                <a:prstClr val="black"/>
              </a:solidFill>
              <a:latin typeface="Franklin Gothic Book" panose="020B0502020104020203"/>
            </a:endParaRPr>
          </a:p>
          <a:p>
            <a:pPr defTabSz="685800" fontAlgn="auto">
              <a:spcBef>
                <a:spcPts val="0"/>
              </a:spcBef>
              <a:spcAft>
                <a:spcPts val="0"/>
              </a:spcAft>
            </a:pPr>
            <a:r>
              <a:rPr lang="en-US" sz="1350" dirty="0">
                <a:solidFill>
                  <a:prstClr val="black"/>
                </a:solidFill>
                <a:latin typeface="Franklin Gothic Book" panose="020B0502020104020203"/>
              </a:rPr>
              <a:t>Then </a:t>
            </a:r>
            <a:r>
              <a:rPr lang="el-GR" sz="1350" dirty="0">
                <a:solidFill>
                  <a:prstClr val="black"/>
                </a:solidFill>
                <a:latin typeface="Corbel" panose="020B0503020204020204" pitchFamily="34" charset="0"/>
              </a:rPr>
              <a:t>σ</a:t>
            </a:r>
            <a:r>
              <a:rPr lang="en-US" sz="1350" dirty="0">
                <a:solidFill>
                  <a:prstClr val="black"/>
                </a:solidFill>
                <a:latin typeface="Franklin Gothic Book" panose="020B0502020104020203"/>
              </a:rPr>
              <a:t> = 5/3 </a:t>
            </a:r>
            <a:r>
              <a:rPr lang="en-US" sz="1350" dirty="0" err="1">
                <a:solidFill>
                  <a:prstClr val="black"/>
                </a:solidFill>
                <a:latin typeface="Franklin Gothic Book" panose="020B0502020104020203"/>
              </a:rPr>
              <a:t>gms</a:t>
            </a:r>
            <a:r>
              <a:rPr lang="en-US" sz="1350" dirty="0">
                <a:solidFill>
                  <a:prstClr val="black"/>
                </a:solidFill>
                <a:latin typeface="Franklin Gothic Book" panose="020B0502020104020203"/>
              </a:rPr>
              <a:t>.</a:t>
            </a:r>
          </a:p>
        </p:txBody>
      </p:sp>
    </p:spTree>
    <p:extLst>
      <p:ext uri="{BB962C8B-B14F-4D97-AF65-F5344CB8AC3E}">
        <p14:creationId xmlns:p14="http://schemas.microsoft.com/office/powerpoint/2010/main" val="40962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EAD53D-9C01-4E30-9D82-74CF5E94D3A9}"/>
              </a:ext>
            </a:extLst>
          </p:cNvPr>
          <p:cNvSpPr>
            <a:spLocks noGrp="1"/>
          </p:cNvSpPr>
          <p:nvPr>
            <p:ph type="title"/>
          </p:nvPr>
        </p:nvSpPr>
        <p:spPr>
          <a:xfrm>
            <a:off x="435894" y="1383867"/>
            <a:ext cx="8272212" cy="641387"/>
          </a:xfrm>
        </p:spPr>
        <p:txBody>
          <a:bodyPr/>
          <a:lstStyle/>
          <a:p>
            <a:r>
              <a:rPr lang="en-US" dirty="0"/>
              <a:t>FDA requirement – 1</a:t>
            </a:r>
          </a:p>
        </p:txBody>
      </p:sp>
      <p:sp>
        <p:nvSpPr>
          <p:cNvPr id="4" name="Content Placeholder 3">
            <a:extLst>
              <a:ext uri="{FF2B5EF4-FFF2-40B4-BE49-F238E27FC236}">
                <a16:creationId xmlns:a16="http://schemas.microsoft.com/office/drawing/2014/main" id="{862EF0E2-19AB-41FF-B1D8-3EB69367A3DE}"/>
              </a:ext>
            </a:extLst>
          </p:cNvPr>
          <p:cNvSpPr>
            <a:spLocks noGrp="1"/>
          </p:cNvSpPr>
          <p:nvPr>
            <p:ph idx="1"/>
          </p:nvPr>
        </p:nvSpPr>
        <p:spPr>
          <a:xfrm>
            <a:off x="435895" y="2104798"/>
            <a:ext cx="8272211" cy="516065"/>
          </a:xfrm>
        </p:spPr>
        <p:txBody>
          <a:bodyPr>
            <a:normAutofit/>
          </a:bodyPr>
          <a:lstStyle/>
          <a:p>
            <a:r>
              <a:rPr lang="en-US" sz="1500" dirty="0"/>
              <a:t>No more than 1% of the packets/products can be below the weight/amount specified by the label.</a:t>
            </a:r>
          </a:p>
        </p:txBody>
      </p:sp>
      <p:graphicFrame>
        <p:nvGraphicFramePr>
          <p:cNvPr id="5" name="Chart 4">
            <a:extLst>
              <a:ext uri="{FF2B5EF4-FFF2-40B4-BE49-F238E27FC236}">
                <a16:creationId xmlns:a16="http://schemas.microsoft.com/office/drawing/2014/main" id="{00000000-0008-0000-0000-000004000000}"/>
              </a:ext>
            </a:extLst>
          </p:cNvPr>
          <p:cNvGraphicFramePr>
            <a:graphicFrameLocks/>
          </p:cNvGraphicFramePr>
          <p:nvPr/>
        </p:nvGraphicFramePr>
        <p:xfrm>
          <a:off x="0" y="2872383"/>
          <a:ext cx="4674395" cy="298846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8272239-AA8E-46EA-9DF1-01C5F9FABDAE}"/>
              </a:ext>
            </a:extLst>
          </p:cNvPr>
          <p:cNvSpPr txBox="1"/>
          <p:nvPr/>
        </p:nvSpPr>
        <p:spPr>
          <a:xfrm>
            <a:off x="2157708" y="5474133"/>
            <a:ext cx="251818"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µ</a:t>
            </a:r>
          </a:p>
        </p:txBody>
      </p:sp>
      <p:cxnSp>
        <p:nvCxnSpPr>
          <p:cNvPr id="8" name="Straight Connector 7">
            <a:extLst>
              <a:ext uri="{FF2B5EF4-FFF2-40B4-BE49-F238E27FC236}">
                <a16:creationId xmlns:a16="http://schemas.microsoft.com/office/drawing/2014/main" id="{3DDA652F-9CC3-4EE9-A4E9-F2E9A099FBBF}"/>
              </a:ext>
            </a:extLst>
          </p:cNvPr>
          <p:cNvCxnSpPr/>
          <p:nvPr/>
        </p:nvCxnSpPr>
        <p:spPr>
          <a:xfrm flipV="1">
            <a:off x="1530651" y="3375423"/>
            <a:ext cx="53578" cy="20987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C7A36A6-B9B9-4E03-8360-A1430C90E45C}"/>
              </a:ext>
            </a:extLst>
          </p:cNvPr>
          <p:cNvSpPr txBox="1"/>
          <p:nvPr/>
        </p:nvSpPr>
        <p:spPr>
          <a:xfrm>
            <a:off x="1290336" y="5474132"/>
            <a:ext cx="680656"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1000</a:t>
            </a:r>
          </a:p>
        </p:txBody>
      </p:sp>
      <p:cxnSp>
        <p:nvCxnSpPr>
          <p:cNvPr id="11" name="Straight Arrow Connector 10">
            <a:extLst>
              <a:ext uri="{FF2B5EF4-FFF2-40B4-BE49-F238E27FC236}">
                <a16:creationId xmlns:a16="http://schemas.microsoft.com/office/drawing/2014/main" id="{62F6766E-661D-4E2F-867A-4030EDBC9029}"/>
              </a:ext>
            </a:extLst>
          </p:cNvPr>
          <p:cNvCxnSpPr>
            <a:cxnSpLocks/>
          </p:cNvCxnSpPr>
          <p:nvPr/>
        </p:nvCxnSpPr>
        <p:spPr>
          <a:xfrm>
            <a:off x="838065" y="4894306"/>
            <a:ext cx="573876" cy="52149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AC88F-1E2C-4596-8604-EF8D0A1CD98D}"/>
              </a:ext>
            </a:extLst>
          </p:cNvPr>
          <p:cNvSpPr txBox="1"/>
          <p:nvPr/>
        </p:nvSpPr>
        <p:spPr>
          <a:xfrm>
            <a:off x="541585" y="4650410"/>
            <a:ext cx="434035"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a:t>
            </a:r>
          </a:p>
        </p:txBody>
      </p:sp>
      <p:pic>
        <p:nvPicPr>
          <p:cNvPr id="16" name="Picture 15">
            <a:extLst>
              <a:ext uri="{FF2B5EF4-FFF2-40B4-BE49-F238E27FC236}">
                <a16:creationId xmlns:a16="http://schemas.microsoft.com/office/drawing/2014/main" id="{3DB48D49-19D8-4A6B-8E41-39BF19E9F55A}"/>
              </a:ext>
            </a:extLst>
          </p:cNvPr>
          <p:cNvPicPr>
            <a:picLocks noChangeAspect="1"/>
          </p:cNvPicPr>
          <p:nvPr/>
        </p:nvPicPr>
        <p:blipFill>
          <a:blip r:embed="rId3"/>
          <a:stretch>
            <a:fillRect/>
          </a:stretch>
        </p:blipFill>
        <p:spPr>
          <a:xfrm>
            <a:off x="4296335" y="2554537"/>
            <a:ext cx="4741629" cy="1207278"/>
          </a:xfrm>
          <a:prstGeom prst="rect">
            <a:avLst/>
          </a:prstGeom>
        </p:spPr>
      </p:pic>
      <p:pic>
        <p:nvPicPr>
          <p:cNvPr id="17" name="Picture 16">
            <a:extLst>
              <a:ext uri="{FF2B5EF4-FFF2-40B4-BE49-F238E27FC236}">
                <a16:creationId xmlns:a16="http://schemas.microsoft.com/office/drawing/2014/main" id="{C526CBB8-8586-4711-B359-181392F739F6}"/>
              </a:ext>
            </a:extLst>
          </p:cNvPr>
          <p:cNvPicPr>
            <a:picLocks noChangeAspect="1"/>
          </p:cNvPicPr>
          <p:nvPr/>
        </p:nvPicPr>
        <p:blipFill>
          <a:blip r:embed="rId4"/>
          <a:stretch>
            <a:fillRect/>
          </a:stretch>
        </p:blipFill>
        <p:spPr>
          <a:xfrm>
            <a:off x="4208930" y="4007440"/>
            <a:ext cx="4829033" cy="1285941"/>
          </a:xfrm>
          <a:prstGeom prst="rect">
            <a:avLst/>
          </a:prstGeom>
        </p:spPr>
      </p:pic>
      <p:sp>
        <p:nvSpPr>
          <p:cNvPr id="20" name="Rectangle 19">
            <a:extLst>
              <a:ext uri="{FF2B5EF4-FFF2-40B4-BE49-F238E27FC236}">
                <a16:creationId xmlns:a16="http://schemas.microsoft.com/office/drawing/2014/main" id="{6DADA5D2-A17C-43EC-A808-BE53652AC2C2}"/>
              </a:ext>
            </a:extLst>
          </p:cNvPr>
          <p:cNvSpPr/>
          <p:nvPr/>
        </p:nvSpPr>
        <p:spPr>
          <a:xfrm>
            <a:off x="4434381" y="4310419"/>
            <a:ext cx="1320961" cy="204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Franklin Gothic Book" panose="020B0502020104020203"/>
            </a:endParaRPr>
          </a:p>
        </p:txBody>
      </p:sp>
      <p:cxnSp>
        <p:nvCxnSpPr>
          <p:cNvPr id="22" name="Straight Arrow Connector 21">
            <a:extLst>
              <a:ext uri="{FF2B5EF4-FFF2-40B4-BE49-F238E27FC236}">
                <a16:creationId xmlns:a16="http://schemas.microsoft.com/office/drawing/2014/main" id="{522CCF7E-5451-44F4-BE04-5D102AAFDB82}"/>
              </a:ext>
            </a:extLst>
          </p:cNvPr>
          <p:cNvCxnSpPr/>
          <p:nvPr/>
        </p:nvCxnSpPr>
        <p:spPr>
          <a:xfrm>
            <a:off x="4861111" y="2620863"/>
            <a:ext cx="510989" cy="4887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65233F4-F15C-4586-8A02-D08C838B104B}"/>
              </a:ext>
            </a:extLst>
          </p:cNvPr>
          <p:cNvSpPr txBox="1"/>
          <p:nvPr/>
        </p:nvSpPr>
        <p:spPr>
          <a:xfrm>
            <a:off x="4434381" y="5539006"/>
            <a:ext cx="2669242"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The Required Z value = </a:t>
            </a:r>
            <a:r>
              <a:rPr lang="en-US" sz="1350" b="1" dirty="0">
                <a:solidFill>
                  <a:prstClr val="black"/>
                </a:solidFill>
                <a:latin typeface="Arial" panose="020B0604020202020204" pitchFamily="34" charset="0"/>
                <a:ea typeface="Times New Roman" panose="02020603050405020304" pitchFamily="18" charset="0"/>
              </a:rPr>
              <a:t>–</a:t>
            </a:r>
            <a:r>
              <a:rPr lang="en-US" sz="1350" dirty="0">
                <a:solidFill>
                  <a:prstClr val="black"/>
                </a:solidFill>
                <a:latin typeface="Franklin Gothic Book" panose="020B0502020104020203"/>
              </a:rPr>
              <a:t> 2.3263</a:t>
            </a:r>
          </a:p>
        </p:txBody>
      </p:sp>
    </p:spTree>
    <p:extLst>
      <p:ext uri="{BB962C8B-B14F-4D97-AF65-F5344CB8AC3E}">
        <p14:creationId xmlns:p14="http://schemas.microsoft.com/office/powerpoint/2010/main" val="410023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9" grpId="0"/>
      <p:bldP spid="14" grpId="0"/>
      <p:bldP spid="20"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906C5F-59C6-4464-B799-0B0B6E1C4FBD}"/>
                  </a:ext>
                </a:extLst>
              </p:cNvPr>
              <p:cNvSpPr>
                <a:spLocks noGrp="1"/>
              </p:cNvSpPr>
              <p:nvPr>
                <p:ph type="title"/>
              </p:nvPr>
            </p:nvSpPr>
            <p:spPr/>
            <p:txBody>
              <a:bodyPr/>
              <a:lstStyle/>
              <a:p>
                <a:r>
                  <a:rPr lang="en-US" dirty="0"/>
                  <a:t>Calculation of </a:t>
                </a:r>
                <a14:m>
                  <m:oMath xmlns:m="http://schemas.openxmlformats.org/officeDocument/2006/math">
                    <m:r>
                      <a:rPr lang="en-US" sz="3000" i="1">
                        <a:latin typeface="Cambria Math" panose="02040503050406030204" pitchFamily="18" charset="0"/>
                        <a:ea typeface="Cambria Math" panose="02040503050406030204" pitchFamily="18" charset="0"/>
                      </a:rPr>
                      <m:t>𝜇</m:t>
                    </m:r>
                  </m:oMath>
                </a14:m>
                <a:br>
                  <a:rPr lang="en-US" dirty="0"/>
                </a:br>
                <a:endParaRPr lang="en-US" dirty="0"/>
              </a:p>
            </p:txBody>
          </p:sp>
        </mc:Choice>
        <mc:Fallback xmlns="">
          <p:sp>
            <p:nvSpPr>
              <p:cNvPr id="2" name="Title 1">
                <a:extLst>
                  <a:ext uri="{FF2B5EF4-FFF2-40B4-BE49-F238E27FC236}">
                    <a16:creationId xmlns:a16="http://schemas.microsoft.com/office/drawing/2014/main" id="{50906C5F-59C6-4464-B799-0B0B6E1C4FBD}"/>
                  </a:ext>
                </a:extLst>
              </p:cNvPr>
              <p:cNvSpPr>
                <a:spLocks noGrp="1" noRot="1" noChangeAspect="1" noMove="1" noResize="1" noEditPoints="1" noAdjustHandles="1" noChangeArrowheads="1" noChangeShapeType="1" noTextEdit="1"/>
              </p:cNvSpPr>
              <p:nvPr>
                <p:ph type="title"/>
              </p:nvPr>
            </p:nvSpPr>
            <p:spPr>
              <a:blipFill>
                <a:blip r:embed="rId2"/>
                <a:stretch>
                  <a:fillRect l="-1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52F329-11B2-4BDE-BCCB-70C46F5CD880}"/>
                  </a:ext>
                </a:extLst>
              </p:cNvPr>
              <p:cNvSpPr>
                <a:spLocks noGrp="1"/>
              </p:cNvSpPr>
              <p:nvPr>
                <p:ph idx="1"/>
              </p:nvPr>
            </p:nvSpPr>
            <p:spPr>
              <a:xfrm>
                <a:off x="435895" y="2175869"/>
                <a:ext cx="3201535" cy="2090211"/>
              </a:xfrm>
            </p:spPr>
            <p:txBody>
              <a:bodyPr/>
              <a:lstStyle/>
              <a:p>
                <a14:m>
                  <m:oMath xmlns:m="http://schemas.openxmlformats.org/officeDocument/2006/math">
                    <m:f>
                      <m:fPr>
                        <m:ctrlPr>
                          <a:rPr lang="en-US" sz="1800" i="1">
                            <a:latin typeface="Cambria Math" panose="02040503050406030204" pitchFamily="18" charset="0"/>
                          </a:rPr>
                        </m:ctrlPr>
                      </m:fPr>
                      <m:num>
                        <m:d>
                          <m:dPr>
                            <m:ctrlPr>
                              <a:rPr lang="en-US" sz="1800" i="1">
                                <a:latin typeface="Cambria Math" panose="02040503050406030204" pitchFamily="18" charset="0"/>
                              </a:rPr>
                            </m:ctrlPr>
                          </m:dPr>
                          <m:e>
                            <m:r>
                              <a:rPr lang="en-US" sz="1800" i="1">
                                <a:latin typeface="Cambria Math" panose="02040503050406030204" pitchFamily="18" charset="0"/>
                              </a:rPr>
                              <m:t>1000−</m:t>
                            </m:r>
                            <m:r>
                              <a:rPr lang="en-US" sz="1800" i="1">
                                <a:latin typeface="Cambria Math" panose="02040503050406030204" pitchFamily="18" charset="0"/>
                                <a:ea typeface="Cambria Math" panose="02040503050406030204" pitchFamily="18" charset="0"/>
                              </a:rPr>
                              <m:t>𝜇</m:t>
                            </m:r>
                          </m:e>
                        </m:d>
                      </m:num>
                      <m:den>
                        <m:r>
                          <a:rPr lang="en-US" sz="1800" i="1">
                            <a:latin typeface="Cambria Math" panose="02040503050406030204" pitchFamily="18" charset="0"/>
                          </a:rPr>
                          <m:t>5/3</m:t>
                        </m:r>
                      </m:den>
                    </m:f>
                    <m:r>
                      <a:rPr lang="en-US" sz="1800" i="1">
                        <a:latin typeface="Cambria Math" panose="02040503050406030204" pitchFamily="18" charset="0"/>
                      </a:rPr>
                      <m:t>=−2.3263</m:t>
                    </m:r>
                  </m:oMath>
                </a14:m>
                <a:endParaRPr lang="en-US" sz="1800" dirty="0"/>
              </a:p>
              <a:p>
                <a:r>
                  <a:rPr lang="en-US" sz="1800" dirty="0"/>
                  <a:t>µ = 1000+2.3263x(5/3) = 1003.877 </a:t>
                </a:r>
                <a:r>
                  <a:rPr lang="en-US" sz="1800" dirty="0" err="1"/>
                  <a:t>gms</a:t>
                </a:r>
                <a:r>
                  <a:rPr lang="en-US" sz="1800" dirty="0"/>
                  <a:t>.</a:t>
                </a:r>
              </a:p>
            </p:txBody>
          </p:sp>
        </mc:Choice>
        <mc:Fallback xmlns="">
          <p:sp>
            <p:nvSpPr>
              <p:cNvPr id="3" name="Content Placeholder 2">
                <a:extLst>
                  <a:ext uri="{FF2B5EF4-FFF2-40B4-BE49-F238E27FC236}">
                    <a16:creationId xmlns:a16="http://schemas.microsoft.com/office/drawing/2014/main" id="{BE52F329-11B2-4BDE-BCCB-70C46F5CD880}"/>
                  </a:ext>
                </a:extLst>
              </p:cNvPr>
              <p:cNvSpPr>
                <a:spLocks noGrp="1" noRot="1" noChangeAspect="1" noMove="1" noResize="1" noEditPoints="1" noAdjustHandles="1" noChangeArrowheads="1" noChangeShapeType="1" noTextEdit="1"/>
              </p:cNvSpPr>
              <p:nvPr>
                <p:ph idx="1"/>
              </p:nvPr>
            </p:nvSpPr>
            <p:spPr>
              <a:xfrm>
                <a:off x="435895" y="2175869"/>
                <a:ext cx="3201535" cy="2090211"/>
              </a:xfrm>
              <a:blipFill>
                <a:blip r:embed="rId3"/>
                <a:stretch>
                  <a:fillRect l="-762"/>
                </a:stretch>
              </a:blipFill>
            </p:spPr>
            <p:txBody>
              <a:bodyPr/>
              <a:lstStyle/>
              <a:p>
                <a:r>
                  <a:rPr lang="en-IN">
                    <a:noFill/>
                  </a:rPr>
                  <a:t> </a:t>
                </a:r>
              </a:p>
            </p:txBody>
          </p:sp>
        </mc:Fallback>
      </mc:AlternateContent>
      <p:graphicFrame>
        <p:nvGraphicFramePr>
          <p:cNvPr id="4" name="Chart 3">
            <a:extLst>
              <a:ext uri="{FF2B5EF4-FFF2-40B4-BE49-F238E27FC236}">
                <a16:creationId xmlns:a16="http://schemas.microsoft.com/office/drawing/2014/main" id="{F8ACC5CC-CBD1-4226-8DA8-F82225C0DB91}"/>
              </a:ext>
            </a:extLst>
          </p:cNvPr>
          <p:cNvGraphicFramePr>
            <a:graphicFrameLocks/>
          </p:cNvGraphicFramePr>
          <p:nvPr/>
        </p:nvGraphicFramePr>
        <p:xfrm>
          <a:off x="4161865" y="1689042"/>
          <a:ext cx="4674395" cy="2988469"/>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5FF904E-0FED-4749-8574-5E272EB3E30C}"/>
              </a:ext>
            </a:extLst>
          </p:cNvPr>
          <p:cNvSpPr txBox="1"/>
          <p:nvPr/>
        </p:nvSpPr>
        <p:spPr>
          <a:xfrm>
            <a:off x="6077526" y="4279527"/>
            <a:ext cx="856673"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1003.88</a:t>
            </a:r>
          </a:p>
        </p:txBody>
      </p:sp>
      <p:cxnSp>
        <p:nvCxnSpPr>
          <p:cNvPr id="6" name="Straight Connector 5">
            <a:extLst>
              <a:ext uri="{FF2B5EF4-FFF2-40B4-BE49-F238E27FC236}">
                <a16:creationId xmlns:a16="http://schemas.microsoft.com/office/drawing/2014/main" id="{6B3293F7-240E-4362-B684-FCF0EE5B25D3}"/>
              </a:ext>
            </a:extLst>
          </p:cNvPr>
          <p:cNvCxnSpPr/>
          <p:nvPr/>
        </p:nvCxnSpPr>
        <p:spPr>
          <a:xfrm flipV="1">
            <a:off x="5692516" y="2180817"/>
            <a:ext cx="53578" cy="20987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B78F4E-4595-4E29-90DB-21FC5099539E}"/>
              </a:ext>
            </a:extLst>
          </p:cNvPr>
          <p:cNvSpPr txBox="1"/>
          <p:nvPr/>
        </p:nvSpPr>
        <p:spPr>
          <a:xfrm>
            <a:off x="5387578" y="4279526"/>
            <a:ext cx="603087"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1000</a:t>
            </a:r>
          </a:p>
        </p:txBody>
      </p:sp>
      <p:sp>
        <p:nvSpPr>
          <p:cNvPr id="8" name="TextBox 7">
            <a:extLst>
              <a:ext uri="{FF2B5EF4-FFF2-40B4-BE49-F238E27FC236}">
                <a16:creationId xmlns:a16="http://schemas.microsoft.com/office/drawing/2014/main" id="{BAFC3A32-5ABF-45DC-80E0-688DE6884F54}"/>
              </a:ext>
            </a:extLst>
          </p:cNvPr>
          <p:cNvSpPr txBox="1"/>
          <p:nvPr/>
        </p:nvSpPr>
        <p:spPr>
          <a:xfrm>
            <a:off x="4703449" y="3455804"/>
            <a:ext cx="520733"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&lt;1%</a:t>
            </a:r>
          </a:p>
        </p:txBody>
      </p:sp>
      <p:cxnSp>
        <p:nvCxnSpPr>
          <p:cNvPr id="9" name="Straight Arrow Connector 8">
            <a:extLst>
              <a:ext uri="{FF2B5EF4-FFF2-40B4-BE49-F238E27FC236}">
                <a16:creationId xmlns:a16="http://schemas.microsoft.com/office/drawing/2014/main" id="{0A56DE2C-6965-40E5-8B72-85C328D129B2}"/>
              </a:ext>
            </a:extLst>
          </p:cNvPr>
          <p:cNvCxnSpPr>
            <a:cxnSpLocks/>
          </p:cNvCxnSpPr>
          <p:nvPr/>
        </p:nvCxnSpPr>
        <p:spPr>
          <a:xfrm>
            <a:off x="5014289" y="3710554"/>
            <a:ext cx="573876" cy="52149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07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3D5-D149-44D0-9ED0-059A766B05F1}"/>
              </a:ext>
            </a:extLst>
          </p:cNvPr>
          <p:cNvSpPr>
            <a:spLocks noGrp="1"/>
          </p:cNvSpPr>
          <p:nvPr>
            <p:ph type="title"/>
          </p:nvPr>
        </p:nvSpPr>
        <p:spPr>
          <a:xfrm>
            <a:off x="435894" y="1383867"/>
            <a:ext cx="8272212" cy="562595"/>
          </a:xfrm>
        </p:spPr>
        <p:txBody>
          <a:bodyPr/>
          <a:lstStyle/>
          <a:p>
            <a:r>
              <a:rPr lang="en-US" dirty="0"/>
              <a:t>FDA requirement </a:t>
            </a:r>
            <a:r>
              <a:rPr lang="en-US" b="1" dirty="0">
                <a:latin typeface="Arial" panose="020B0604020202020204" pitchFamily="34" charset="0"/>
                <a:ea typeface="Times New Roman" panose="02020603050405020304" pitchFamily="18" charset="0"/>
              </a:rPr>
              <a:t>–</a:t>
            </a:r>
            <a:r>
              <a:rPr lang="en-US" dirty="0"/>
              <a:t> 2</a:t>
            </a:r>
          </a:p>
        </p:txBody>
      </p:sp>
      <p:sp>
        <p:nvSpPr>
          <p:cNvPr id="3" name="Content Placeholder 2">
            <a:extLst>
              <a:ext uri="{FF2B5EF4-FFF2-40B4-BE49-F238E27FC236}">
                <a16:creationId xmlns:a16="http://schemas.microsoft.com/office/drawing/2014/main" id="{A8673685-4903-443F-A14E-61746DD3604E}"/>
              </a:ext>
            </a:extLst>
          </p:cNvPr>
          <p:cNvSpPr>
            <a:spLocks noGrp="1"/>
          </p:cNvSpPr>
          <p:nvPr>
            <p:ph idx="1"/>
          </p:nvPr>
        </p:nvSpPr>
        <p:spPr>
          <a:xfrm>
            <a:off x="435895" y="2011696"/>
            <a:ext cx="8272211" cy="853081"/>
          </a:xfrm>
        </p:spPr>
        <p:txBody>
          <a:bodyPr/>
          <a:lstStyle/>
          <a:p>
            <a:r>
              <a:rPr lang="en-US" sz="1350" dirty="0"/>
              <a:t>Among the under-weighed packets, the average deficiency can be no higher than 0.5% of the amount specified by the label.</a:t>
            </a:r>
          </a:p>
          <a:p>
            <a:endParaRPr lang="en-US" dirty="0"/>
          </a:p>
        </p:txBody>
      </p:sp>
      <p:graphicFrame>
        <p:nvGraphicFramePr>
          <p:cNvPr id="4" name="Chart 3">
            <a:extLst>
              <a:ext uri="{FF2B5EF4-FFF2-40B4-BE49-F238E27FC236}">
                <a16:creationId xmlns:a16="http://schemas.microsoft.com/office/drawing/2014/main" id="{4AC23238-4D10-4904-B1C6-C5E5B6105D9F}"/>
              </a:ext>
            </a:extLst>
          </p:cNvPr>
          <p:cNvGraphicFramePr>
            <a:graphicFrameLocks/>
          </p:cNvGraphicFramePr>
          <p:nvPr/>
        </p:nvGraphicFramePr>
        <p:xfrm>
          <a:off x="4814047" y="2744635"/>
          <a:ext cx="4674395" cy="298846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126E81A-3564-45DB-8D59-F925FDF078E7}"/>
              </a:ext>
            </a:extLst>
          </p:cNvPr>
          <p:cNvSpPr txBox="1"/>
          <p:nvPr/>
        </p:nvSpPr>
        <p:spPr>
          <a:xfrm>
            <a:off x="6729709" y="5335120"/>
            <a:ext cx="833583"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1003.88</a:t>
            </a:r>
          </a:p>
        </p:txBody>
      </p:sp>
      <p:cxnSp>
        <p:nvCxnSpPr>
          <p:cNvPr id="6" name="Straight Connector 5">
            <a:extLst>
              <a:ext uri="{FF2B5EF4-FFF2-40B4-BE49-F238E27FC236}">
                <a16:creationId xmlns:a16="http://schemas.microsoft.com/office/drawing/2014/main" id="{2E4F2AE4-82A8-4651-9146-427134A3051F}"/>
              </a:ext>
            </a:extLst>
          </p:cNvPr>
          <p:cNvCxnSpPr/>
          <p:nvPr/>
        </p:nvCxnSpPr>
        <p:spPr>
          <a:xfrm flipV="1">
            <a:off x="6344699" y="3236410"/>
            <a:ext cx="53578" cy="20987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D616948-8043-4D14-9F0B-32EDEA7001F1}"/>
              </a:ext>
            </a:extLst>
          </p:cNvPr>
          <p:cNvSpPr txBox="1"/>
          <p:nvPr/>
        </p:nvSpPr>
        <p:spPr>
          <a:xfrm>
            <a:off x="6019800" y="5335120"/>
            <a:ext cx="623048"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1000</a:t>
            </a:r>
          </a:p>
        </p:txBody>
      </p:sp>
      <p:sp>
        <p:nvSpPr>
          <p:cNvPr id="8" name="TextBox 7">
            <a:extLst>
              <a:ext uri="{FF2B5EF4-FFF2-40B4-BE49-F238E27FC236}">
                <a16:creationId xmlns:a16="http://schemas.microsoft.com/office/drawing/2014/main" id="{B85C0BF0-EDCE-41E4-813E-AD0189DA0719}"/>
              </a:ext>
            </a:extLst>
          </p:cNvPr>
          <p:cNvSpPr txBox="1"/>
          <p:nvPr/>
        </p:nvSpPr>
        <p:spPr>
          <a:xfrm>
            <a:off x="5050362" y="4317031"/>
            <a:ext cx="1189987" cy="507831"/>
          </a:xfrm>
          <a:prstGeom prst="rect">
            <a:avLst/>
          </a:prstGeom>
          <a:noFill/>
        </p:spPr>
        <p:txBody>
          <a:bodyPr wrap="square" rtlCol="0">
            <a:spAutoFit/>
          </a:bodyPr>
          <a:lstStyle/>
          <a:p>
            <a:pPr algn="ctr" defTabSz="685800" fontAlgn="auto">
              <a:spcBef>
                <a:spcPts val="0"/>
              </a:spcBef>
              <a:spcAft>
                <a:spcPts val="0"/>
              </a:spcAft>
            </a:pPr>
            <a:r>
              <a:rPr lang="en-US" sz="1350" dirty="0">
                <a:solidFill>
                  <a:prstClr val="black"/>
                </a:solidFill>
                <a:latin typeface="Franklin Gothic Book" panose="020B0502020104020203"/>
              </a:rPr>
              <a:t>Under-weight packets</a:t>
            </a:r>
          </a:p>
        </p:txBody>
      </p:sp>
      <p:cxnSp>
        <p:nvCxnSpPr>
          <p:cNvPr id="9" name="Straight Arrow Connector 8">
            <a:extLst>
              <a:ext uri="{FF2B5EF4-FFF2-40B4-BE49-F238E27FC236}">
                <a16:creationId xmlns:a16="http://schemas.microsoft.com/office/drawing/2014/main" id="{22D7D055-1C86-45DD-9910-863E84B8F4B8}"/>
              </a:ext>
            </a:extLst>
          </p:cNvPr>
          <p:cNvCxnSpPr>
            <a:cxnSpLocks/>
          </p:cNvCxnSpPr>
          <p:nvPr/>
        </p:nvCxnSpPr>
        <p:spPr>
          <a:xfrm>
            <a:off x="5666472" y="4766147"/>
            <a:ext cx="573876" cy="52149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AA6E86E-777D-42D8-AEC9-7E4EE3F1DB58}"/>
              </a:ext>
            </a:extLst>
          </p:cNvPr>
          <p:cNvSpPr/>
          <p:nvPr/>
        </p:nvSpPr>
        <p:spPr>
          <a:xfrm>
            <a:off x="5298142" y="4801779"/>
            <a:ext cx="1344707" cy="9824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Franklin Gothic Book" panose="020B0502020104020203"/>
            </a:endParaRPr>
          </a:p>
        </p:txBody>
      </p:sp>
      <p:sp>
        <p:nvSpPr>
          <p:cNvPr id="30" name="Rectangle 29">
            <a:extLst>
              <a:ext uri="{FF2B5EF4-FFF2-40B4-BE49-F238E27FC236}">
                <a16:creationId xmlns:a16="http://schemas.microsoft.com/office/drawing/2014/main" id="{3C90B440-0B5B-4FD3-9B09-6BCBB44B54D0}"/>
              </a:ext>
            </a:extLst>
          </p:cNvPr>
          <p:cNvSpPr/>
          <p:nvPr/>
        </p:nvSpPr>
        <p:spPr>
          <a:xfrm>
            <a:off x="908518" y="2999896"/>
            <a:ext cx="3914822" cy="853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Franklin Gothic Book" panose="020B0502020104020203"/>
            </a:endParaRPr>
          </a:p>
        </p:txBody>
      </p:sp>
      <mc:AlternateContent xmlns:mc="http://schemas.openxmlformats.org/markup-compatibility/2006" xmlns:p14="http://schemas.microsoft.com/office/powerpoint/2010/main">
        <mc:Choice Requires="p14">
          <p:contentPart p14:bwMode="auto" r:id="rId3">
            <p14:nvContentPartPr>
              <p14:cNvPr id="53" name="Ink 52">
                <a:extLst>
                  <a:ext uri="{FF2B5EF4-FFF2-40B4-BE49-F238E27FC236}">
                    <a16:creationId xmlns:a16="http://schemas.microsoft.com/office/drawing/2014/main" id="{B727A5A3-8DE9-4C52-9948-81ADA4DB18BD}"/>
                  </a:ext>
                </a:extLst>
              </p14:cNvPr>
              <p14:cNvContentPartPr/>
              <p14:nvPr/>
            </p14:nvContentPartPr>
            <p14:xfrm>
              <a:off x="908518" y="3020146"/>
              <a:ext cx="3915362" cy="687901"/>
            </p14:xfrm>
          </p:contentPart>
        </mc:Choice>
        <mc:Fallback xmlns="">
          <p:pic>
            <p:nvPicPr>
              <p:cNvPr id="53" name="Ink 52">
                <a:extLst>
                  <a:ext uri="{FF2B5EF4-FFF2-40B4-BE49-F238E27FC236}">
                    <a16:creationId xmlns:a16="http://schemas.microsoft.com/office/drawing/2014/main" id="{B727A5A3-8DE9-4C52-9948-81ADA4DB18BD}"/>
                  </a:ext>
                </a:extLst>
              </p:cNvPr>
              <p:cNvPicPr/>
              <p:nvPr/>
            </p:nvPicPr>
            <p:blipFill>
              <a:blip r:embed="rId4"/>
              <a:stretch>
                <a:fillRect/>
              </a:stretch>
            </p:blipFill>
            <p:spPr>
              <a:xfrm>
                <a:off x="882958" y="2994588"/>
                <a:ext cx="3965762" cy="738297"/>
              </a:xfrm>
              <a:prstGeom prst="rect">
                <a:avLst/>
              </a:prstGeom>
            </p:spPr>
          </p:pic>
        </mc:Fallback>
      </mc:AlternateContent>
      <p:cxnSp>
        <p:nvCxnSpPr>
          <p:cNvPr id="54" name="Straight Connector 53">
            <a:extLst>
              <a:ext uri="{FF2B5EF4-FFF2-40B4-BE49-F238E27FC236}">
                <a16:creationId xmlns:a16="http://schemas.microsoft.com/office/drawing/2014/main" id="{0B1C1D86-2CC6-413F-8B76-65E0EAF5DDE3}"/>
              </a:ext>
            </a:extLst>
          </p:cNvPr>
          <p:cNvCxnSpPr>
            <a:cxnSpLocks/>
          </p:cNvCxnSpPr>
          <p:nvPr/>
        </p:nvCxnSpPr>
        <p:spPr>
          <a:xfrm flipH="1" flipV="1">
            <a:off x="4515831" y="2571754"/>
            <a:ext cx="17618" cy="12812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C58C2B9-29D9-46A6-B834-FA48E3EDF539}"/>
              </a:ext>
            </a:extLst>
          </p:cNvPr>
          <p:cNvSpPr txBox="1"/>
          <p:nvPr/>
        </p:nvSpPr>
        <p:spPr>
          <a:xfrm>
            <a:off x="4268501" y="3867817"/>
            <a:ext cx="599710"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1000</a:t>
            </a:r>
          </a:p>
        </p:txBody>
      </p:sp>
      <mc:AlternateContent xmlns:mc="http://schemas.openxmlformats.org/markup-compatibility/2006" xmlns:p14="http://schemas.microsoft.com/office/powerpoint/2010/main">
        <mc:Choice Requires="p14">
          <p:contentPart p14:bwMode="auto" r:id="rId5">
            <p14:nvContentPartPr>
              <p14:cNvPr id="56" name="Ink 55">
                <a:extLst>
                  <a:ext uri="{FF2B5EF4-FFF2-40B4-BE49-F238E27FC236}">
                    <a16:creationId xmlns:a16="http://schemas.microsoft.com/office/drawing/2014/main" id="{E2CF4CAC-19B2-404D-A5B7-A4CB585CDE46}"/>
                  </a:ext>
                </a:extLst>
              </p14:cNvPr>
              <p14:cNvContentPartPr/>
              <p14:nvPr/>
            </p14:nvContentPartPr>
            <p14:xfrm>
              <a:off x="3674129" y="4423463"/>
              <a:ext cx="4860" cy="20790"/>
            </p14:xfrm>
          </p:contentPart>
        </mc:Choice>
        <mc:Fallback xmlns="">
          <p:pic>
            <p:nvPicPr>
              <p:cNvPr id="56" name="Ink 55">
                <a:extLst>
                  <a:ext uri="{FF2B5EF4-FFF2-40B4-BE49-F238E27FC236}">
                    <a16:creationId xmlns:a16="http://schemas.microsoft.com/office/drawing/2014/main" id="{E2CF4CAC-19B2-404D-A5B7-A4CB585CDE46}"/>
                  </a:ext>
                </a:extLst>
              </p:cNvPr>
              <p:cNvPicPr/>
              <p:nvPr/>
            </p:nvPicPr>
            <p:blipFill>
              <a:blip r:embed="rId6"/>
              <a:stretch>
                <a:fillRect/>
              </a:stretch>
            </p:blipFill>
            <p:spPr>
              <a:xfrm>
                <a:off x="3665450" y="4414502"/>
                <a:ext cx="21870" cy="38354"/>
              </a:xfrm>
              <a:prstGeom prst="rect">
                <a:avLst/>
              </a:prstGeom>
            </p:spPr>
          </p:pic>
        </mc:Fallback>
      </mc:AlternateContent>
      <p:sp>
        <p:nvSpPr>
          <p:cNvPr id="57" name="TextBox 56">
            <a:extLst>
              <a:ext uri="{FF2B5EF4-FFF2-40B4-BE49-F238E27FC236}">
                <a16:creationId xmlns:a16="http://schemas.microsoft.com/office/drawing/2014/main" id="{2332A417-C1B5-41F3-8D7F-2B5B33379D42}"/>
              </a:ext>
            </a:extLst>
          </p:cNvPr>
          <p:cNvSpPr txBox="1"/>
          <p:nvPr/>
        </p:nvSpPr>
        <p:spPr>
          <a:xfrm>
            <a:off x="2862098" y="3873836"/>
            <a:ext cx="538464"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995</a:t>
            </a:r>
          </a:p>
        </p:txBody>
      </p:sp>
      <p:cxnSp>
        <p:nvCxnSpPr>
          <p:cNvPr id="58" name="Straight Connector 57">
            <a:extLst>
              <a:ext uri="{FF2B5EF4-FFF2-40B4-BE49-F238E27FC236}">
                <a16:creationId xmlns:a16="http://schemas.microsoft.com/office/drawing/2014/main" id="{78556171-E3D3-4E81-A45C-F306F698326B}"/>
              </a:ext>
            </a:extLst>
          </p:cNvPr>
          <p:cNvCxnSpPr>
            <a:cxnSpLocks/>
          </p:cNvCxnSpPr>
          <p:nvPr/>
        </p:nvCxnSpPr>
        <p:spPr>
          <a:xfrm flipV="1">
            <a:off x="3046862" y="2571754"/>
            <a:ext cx="0" cy="12812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9F43D9E-1079-4D32-8EFB-F6938F20593C}"/>
              </a:ext>
            </a:extLst>
          </p:cNvPr>
          <p:cNvCxnSpPr>
            <a:cxnSpLocks/>
          </p:cNvCxnSpPr>
          <p:nvPr/>
        </p:nvCxnSpPr>
        <p:spPr>
          <a:xfrm flipV="1">
            <a:off x="1120385" y="2571754"/>
            <a:ext cx="0" cy="129509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28C021B-1D3C-4CD2-8801-99EA30BA47BE}"/>
              </a:ext>
            </a:extLst>
          </p:cNvPr>
          <p:cNvSpPr txBox="1"/>
          <p:nvPr/>
        </p:nvSpPr>
        <p:spPr>
          <a:xfrm>
            <a:off x="3785664" y="3456616"/>
            <a:ext cx="206889"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A</a:t>
            </a:r>
          </a:p>
        </p:txBody>
      </p:sp>
      <p:sp>
        <p:nvSpPr>
          <p:cNvPr id="74" name="TextBox 73">
            <a:extLst>
              <a:ext uri="{FF2B5EF4-FFF2-40B4-BE49-F238E27FC236}">
                <a16:creationId xmlns:a16="http://schemas.microsoft.com/office/drawing/2014/main" id="{57C91E18-848A-4C56-9074-D4E89B540739}"/>
              </a:ext>
            </a:extLst>
          </p:cNvPr>
          <p:cNvSpPr txBox="1"/>
          <p:nvPr/>
        </p:nvSpPr>
        <p:spPr>
          <a:xfrm>
            <a:off x="2043491" y="3569547"/>
            <a:ext cx="206889"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A</a:t>
            </a:r>
          </a:p>
        </p:txBody>
      </p:sp>
      <p:sp>
        <p:nvSpPr>
          <p:cNvPr id="75" name="TextBox 74">
            <a:extLst>
              <a:ext uri="{FF2B5EF4-FFF2-40B4-BE49-F238E27FC236}">
                <a16:creationId xmlns:a16="http://schemas.microsoft.com/office/drawing/2014/main" id="{1F1FAC4D-982C-4E78-881C-323016A97C20}"/>
              </a:ext>
            </a:extLst>
          </p:cNvPr>
          <p:cNvSpPr txBox="1"/>
          <p:nvPr/>
        </p:nvSpPr>
        <p:spPr>
          <a:xfrm>
            <a:off x="3172063" y="4178530"/>
            <a:ext cx="1016606"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0.00996</a:t>
            </a:r>
          </a:p>
        </p:txBody>
      </p:sp>
      <p:cxnSp>
        <p:nvCxnSpPr>
          <p:cNvPr id="80" name="Straight Arrow Connector 79">
            <a:extLst>
              <a:ext uri="{FF2B5EF4-FFF2-40B4-BE49-F238E27FC236}">
                <a16:creationId xmlns:a16="http://schemas.microsoft.com/office/drawing/2014/main" id="{20A84642-A1D1-4542-AE48-DB029CD95C72}"/>
              </a:ext>
            </a:extLst>
          </p:cNvPr>
          <p:cNvCxnSpPr>
            <a:cxnSpLocks/>
            <a:stCxn id="63" idx="2"/>
          </p:cNvCxnSpPr>
          <p:nvPr/>
        </p:nvCxnSpPr>
        <p:spPr>
          <a:xfrm flipH="1">
            <a:off x="3738217" y="3756698"/>
            <a:ext cx="150892" cy="387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3660A8D-EE4C-413A-829E-6CC7B9E31C9A}"/>
              </a:ext>
            </a:extLst>
          </p:cNvPr>
          <p:cNvSpPr/>
          <p:nvPr/>
        </p:nvSpPr>
        <p:spPr>
          <a:xfrm>
            <a:off x="893493" y="4759038"/>
            <a:ext cx="3914822" cy="853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Franklin Gothic Book" panose="020B0502020104020203"/>
            </a:endParaRPr>
          </a:p>
        </p:txBody>
      </p:sp>
      <p:cxnSp>
        <p:nvCxnSpPr>
          <p:cNvPr id="83" name="Straight Connector 82">
            <a:extLst>
              <a:ext uri="{FF2B5EF4-FFF2-40B4-BE49-F238E27FC236}">
                <a16:creationId xmlns:a16="http://schemas.microsoft.com/office/drawing/2014/main" id="{4A7BFB63-0903-43D0-8C10-D1414941CC1A}"/>
              </a:ext>
            </a:extLst>
          </p:cNvPr>
          <p:cNvCxnSpPr>
            <a:cxnSpLocks/>
          </p:cNvCxnSpPr>
          <p:nvPr/>
        </p:nvCxnSpPr>
        <p:spPr>
          <a:xfrm flipH="1" flipV="1">
            <a:off x="4578251" y="4316036"/>
            <a:ext cx="17618" cy="12812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2C4F37A-4D09-4000-BE69-8576BCD5A0BC}"/>
              </a:ext>
            </a:extLst>
          </p:cNvPr>
          <p:cNvSpPr txBox="1"/>
          <p:nvPr/>
        </p:nvSpPr>
        <p:spPr>
          <a:xfrm>
            <a:off x="4330920" y="5612100"/>
            <a:ext cx="695569"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1000</a:t>
            </a:r>
          </a:p>
        </p:txBody>
      </p:sp>
      <p:sp>
        <p:nvSpPr>
          <p:cNvPr id="85" name="TextBox 84">
            <a:extLst>
              <a:ext uri="{FF2B5EF4-FFF2-40B4-BE49-F238E27FC236}">
                <a16:creationId xmlns:a16="http://schemas.microsoft.com/office/drawing/2014/main" id="{8038BC1C-5333-48D1-AC65-46AD4F59A600}"/>
              </a:ext>
            </a:extLst>
          </p:cNvPr>
          <p:cNvSpPr txBox="1"/>
          <p:nvPr/>
        </p:nvSpPr>
        <p:spPr>
          <a:xfrm>
            <a:off x="2924518" y="5618119"/>
            <a:ext cx="538464"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995</a:t>
            </a:r>
          </a:p>
        </p:txBody>
      </p:sp>
      <p:cxnSp>
        <p:nvCxnSpPr>
          <p:cNvPr id="86" name="Straight Connector 85">
            <a:extLst>
              <a:ext uri="{FF2B5EF4-FFF2-40B4-BE49-F238E27FC236}">
                <a16:creationId xmlns:a16="http://schemas.microsoft.com/office/drawing/2014/main" id="{1599E064-54C6-4DA5-B43E-1EA42B22E175}"/>
              </a:ext>
            </a:extLst>
          </p:cNvPr>
          <p:cNvCxnSpPr>
            <a:cxnSpLocks/>
          </p:cNvCxnSpPr>
          <p:nvPr/>
        </p:nvCxnSpPr>
        <p:spPr>
          <a:xfrm flipV="1">
            <a:off x="3109283" y="4316036"/>
            <a:ext cx="0" cy="12812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D3CDD63-2884-4F47-A6C6-5C4494D9CE1E}"/>
              </a:ext>
            </a:extLst>
          </p:cNvPr>
          <p:cNvCxnSpPr>
            <a:cxnSpLocks/>
          </p:cNvCxnSpPr>
          <p:nvPr/>
        </p:nvCxnSpPr>
        <p:spPr>
          <a:xfrm flipV="1">
            <a:off x="1539152" y="4316036"/>
            <a:ext cx="0" cy="129509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1B297DC-1DD1-4B43-B9EA-BDCE933F5D78}"/>
              </a:ext>
            </a:extLst>
          </p:cNvPr>
          <p:cNvCxnSpPr>
            <a:stCxn id="82" idx="1"/>
            <a:endCxn id="82" idx="3"/>
          </p:cNvCxnSpPr>
          <p:nvPr/>
        </p:nvCxnSpPr>
        <p:spPr>
          <a:xfrm>
            <a:off x="893493" y="5185579"/>
            <a:ext cx="391482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0DCBE32-775D-4BC3-923C-67087B5DF30B}"/>
              </a:ext>
            </a:extLst>
          </p:cNvPr>
          <p:cNvSpPr txBox="1"/>
          <p:nvPr/>
        </p:nvSpPr>
        <p:spPr>
          <a:xfrm>
            <a:off x="1324318" y="5645737"/>
            <a:ext cx="538464" cy="300082"/>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Franklin Gothic Book" panose="020B0502020104020203"/>
              </a:rPr>
              <a:t>990</a:t>
            </a:r>
          </a:p>
        </p:txBody>
      </p:sp>
    </p:spTree>
    <p:extLst>
      <p:ext uri="{BB962C8B-B14F-4D97-AF65-F5344CB8AC3E}">
        <p14:creationId xmlns:p14="http://schemas.microsoft.com/office/powerpoint/2010/main" val="83482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7" grpId="0"/>
      <p:bldP spid="8" grpId="0"/>
      <p:bldP spid="10" grpId="0" animBg="1"/>
      <p:bldP spid="30" grpId="0" animBg="1"/>
      <p:bldP spid="55" grpId="0"/>
      <p:bldP spid="57" grpId="0"/>
      <p:bldP spid="63" grpId="0"/>
      <p:bldP spid="74" grpId="0"/>
      <p:bldP spid="75" grpId="0"/>
      <p:bldP spid="82" grpId="0" animBg="1"/>
      <p:bldP spid="84" grpId="0"/>
      <p:bldP spid="85" grpId="0"/>
      <p:bldP spid="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0CE8-22D5-4709-AA6E-B1DE69C2D0D6}"/>
              </a:ext>
            </a:extLst>
          </p:cNvPr>
          <p:cNvSpPr>
            <a:spLocks noGrp="1"/>
          </p:cNvSpPr>
          <p:nvPr>
            <p:ph type="title"/>
          </p:nvPr>
        </p:nvSpPr>
        <p:spPr/>
        <p:txBody>
          <a:bodyPr/>
          <a:lstStyle/>
          <a:p>
            <a:r>
              <a:rPr lang="en-US" dirty="0"/>
              <a:t>What is the probability that requirement 2 is violated?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6370BD-60AD-40A2-ADDE-A994B70E73D2}"/>
                  </a:ext>
                </a:extLst>
              </p:cNvPr>
              <p:cNvSpPr>
                <a:spLocks noGrp="1"/>
              </p:cNvSpPr>
              <p:nvPr>
                <p:ph idx="1"/>
              </p:nvPr>
            </p:nvSpPr>
            <p:spPr>
              <a:xfrm>
                <a:off x="435895" y="2612898"/>
                <a:ext cx="8272211" cy="3051676"/>
              </a:xfrm>
            </p:spPr>
            <p:txBody>
              <a:bodyPr>
                <a:normAutofit/>
              </a:bodyPr>
              <a:lstStyle/>
              <a:p>
                <a:r>
                  <a:rPr lang="en-US" sz="1800" dirty="0">
                    <a:latin typeface="Arial" panose="020B0604020202020204" pitchFamily="34" charset="0"/>
                    <a:cs typeface="Arial" panose="020B0604020202020204" pitchFamily="34" charset="0"/>
                  </a:rPr>
                  <a:t>If there is a single packet which weighs less than 990 </a:t>
                </a:r>
                <a:r>
                  <a:rPr lang="en-US" sz="1800" dirty="0" err="1">
                    <a:latin typeface="Arial" panose="020B0604020202020204" pitchFamily="34" charset="0"/>
                    <a:cs typeface="Arial" panose="020B0604020202020204" pitchFamily="34" charset="0"/>
                  </a:rPr>
                  <a:t>gms</a:t>
                </a:r>
                <a:r>
                  <a:rPr lang="en-US" sz="1800" dirty="0">
                    <a:latin typeface="Arial" panose="020B0604020202020204" pitchFamily="34" charset="0"/>
                    <a:cs typeface="Arial" panose="020B0604020202020204" pitchFamily="34" charset="0"/>
                  </a:rPr>
                  <a:t>, then the average of the underweight packets may be less than 995 </a:t>
                </a:r>
                <a:r>
                  <a:rPr lang="en-US" sz="1800" dirty="0" err="1">
                    <a:latin typeface="Arial" panose="020B0604020202020204" pitchFamily="34" charset="0"/>
                    <a:cs typeface="Arial" panose="020B0604020202020204" pitchFamily="34" charset="0"/>
                  </a:rPr>
                  <a:t>gms</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Given µ = 1003.88 and </a:t>
                </a:r>
                <a:r>
                  <a:rPr lang="el-GR" sz="1800" dirty="0">
                    <a:latin typeface="Arial" panose="020B0604020202020204" pitchFamily="34" charset="0"/>
                    <a:cs typeface="Arial" panose="020B0604020202020204" pitchFamily="34" charset="0"/>
                  </a:rPr>
                  <a:t>σ</a:t>
                </a:r>
                <a:r>
                  <a:rPr lang="en-US" sz="1800" dirty="0">
                    <a:latin typeface="Arial" panose="020B0604020202020204" pitchFamily="34" charset="0"/>
                    <a:cs typeface="Arial" panose="020B0604020202020204" pitchFamily="34" charset="0"/>
                  </a:rPr>
                  <a:t> = 5/3, what is the probability that X ≤ 990 </a:t>
                </a:r>
                <a:r>
                  <a:rPr lang="en-US" sz="1800" dirty="0" err="1">
                    <a:latin typeface="Arial" panose="020B0604020202020204" pitchFamily="34" charset="0"/>
                    <a:cs typeface="Arial" panose="020B0604020202020204" pitchFamily="34" charset="0"/>
                  </a:rPr>
                  <a:t>gms</a:t>
                </a:r>
                <a:r>
                  <a:rPr lang="en-US" sz="1800" dirty="0">
                    <a:latin typeface="Arial" panose="020B0604020202020204" pitchFamily="34" charset="0"/>
                    <a:cs typeface="Arial" panose="020B0604020202020204" pitchFamily="34" charset="0"/>
                  </a:rPr>
                  <a:t>?</a:t>
                </a:r>
              </a:p>
              <a:p>
                <a:r>
                  <a:rPr lang="en-US" sz="1800" dirty="0"/>
                  <a:t> Z =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(990 −1003.88)</m:t>
                        </m:r>
                      </m:num>
                      <m:den>
                        <m:r>
                          <a:rPr lang="en-US" sz="1800" i="1">
                            <a:latin typeface="Cambria Math" panose="02040503050406030204" pitchFamily="18" charset="0"/>
                          </a:rPr>
                          <m:t>5/3</m:t>
                        </m:r>
                      </m:den>
                    </m:f>
                    <m:r>
                      <a:rPr lang="en-US" sz="1800" i="1">
                        <a:latin typeface="Cambria Math" panose="02040503050406030204" pitchFamily="18" charset="0"/>
                      </a:rPr>
                      <m:t>=−8.328</m:t>
                    </m:r>
                  </m:oMath>
                </a14:m>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Corresponding probability = </a:t>
                </a:r>
                <a:r>
                  <a:rPr lang="en-US" sz="1800" dirty="0">
                    <a:solidFill>
                      <a:srgbClr val="000000"/>
                    </a:solidFill>
                    <a:latin typeface="Arial" panose="020B0604020202020204" pitchFamily="34" charset="0"/>
                    <a:cs typeface="Arial" panose="020B0604020202020204" pitchFamily="34" charset="0"/>
                  </a:rPr>
                  <a:t>4.11098x10</a:t>
                </a:r>
                <a:r>
                  <a:rPr lang="en-US" sz="1800" b="1" baseline="50000" dirty="0">
                    <a:latin typeface="Arial" panose="020B0604020202020204" pitchFamily="34" charset="0"/>
                    <a:ea typeface="Times New Roman" panose="02020603050405020304" pitchFamily="18" charset="0"/>
                    <a:cs typeface="Arial" panose="020B0604020202020204" pitchFamily="34" charset="0"/>
                  </a:rPr>
                  <a:t>–17</a:t>
                </a:r>
                <a:r>
                  <a:rPr lang="en-US" sz="1800" baseline="300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Akash is likely to get into trouble once in 25 million years, if the annual production is 1 million tons.</a:t>
                </a:r>
              </a:p>
            </p:txBody>
          </p:sp>
        </mc:Choice>
        <mc:Fallback xmlns="">
          <p:sp>
            <p:nvSpPr>
              <p:cNvPr id="3" name="Content Placeholder 2">
                <a:extLst>
                  <a:ext uri="{FF2B5EF4-FFF2-40B4-BE49-F238E27FC236}">
                    <a16:creationId xmlns:a16="http://schemas.microsoft.com/office/drawing/2014/main" id="{CC6370BD-60AD-40A2-ADDE-A994B70E73D2}"/>
                  </a:ext>
                </a:extLst>
              </p:cNvPr>
              <p:cNvSpPr>
                <a:spLocks noGrp="1" noRot="1" noChangeAspect="1" noMove="1" noResize="1" noEditPoints="1" noAdjustHandles="1" noChangeArrowheads="1" noChangeShapeType="1" noTextEdit="1"/>
              </p:cNvSpPr>
              <p:nvPr>
                <p:ph idx="1"/>
              </p:nvPr>
            </p:nvSpPr>
            <p:spPr>
              <a:xfrm>
                <a:off x="435895" y="2612898"/>
                <a:ext cx="8272211" cy="3051676"/>
              </a:xfrm>
              <a:blipFill>
                <a:blip r:embed="rId2"/>
                <a:stretch>
                  <a:fillRect l="-295" b="-200"/>
                </a:stretch>
              </a:blipFill>
            </p:spPr>
            <p:txBody>
              <a:bodyPr/>
              <a:lstStyle/>
              <a:p>
                <a:r>
                  <a:rPr lang="en-IN">
                    <a:noFill/>
                  </a:rPr>
                  <a:t> </a:t>
                </a:r>
              </a:p>
            </p:txBody>
          </p:sp>
        </mc:Fallback>
      </mc:AlternateContent>
    </p:spTree>
    <p:extLst>
      <p:ext uri="{BB962C8B-B14F-4D97-AF65-F5344CB8AC3E}">
        <p14:creationId xmlns:p14="http://schemas.microsoft.com/office/powerpoint/2010/main" val="177473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EA16-8BD6-4829-A3F6-F301984B5CE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0D9AF57-CC80-4EC6-ADE3-12C14D6F53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315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11D871AB-4A6F-4E65-9035-F70269A6A215}"/>
              </a:ext>
            </a:extLst>
          </p:cNvPr>
          <p:cNvGraphicFramePr>
            <a:graphicFrameLocks noGrp="1"/>
          </p:cNvGraphicFramePr>
          <p:nvPr>
            <p:ph idx="1"/>
            <p:extLst>
              <p:ext uri="{D42A27DB-BD31-4B8C-83A1-F6EECF244321}">
                <p14:modId xmlns:p14="http://schemas.microsoft.com/office/powerpoint/2010/main" val="856810100"/>
              </p:ext>
            </p:extLst>
          </p:nvPr>
        </p:nvGraphicFramePr>
        <p:xfrm>
          <a:off x="200024" y="228600"/>
          <a:ext cx="8639175" cy="6547935"/>
        </p:xfrm>
        <a:graphic>
          <a:graphicData uri="http://schemas.openxmlformats.org/drawingml/2006/table">
            <a:tbl>
              <a:tblPr firstRow="1" firstCol="1" bandRow="1">
                <a:tableStyleId>{5C22544A-7EE6-4342-B048-85BDC9FD1C3A}</a:tableStyleId>
              </a:tblPr>
              <a:tblGrid>
                <a:gridCol w="996828">
                  <a:extLst>
                    <a:ext uri="{9D8B030D-6E8A-4147-A177-3AD203B41FA5}">
                      <a16:colId xmlns:a16="http://schemas.microsoft.com/office/drawing/2014/main" val="2316966810"/>
                    </a:ext>
                  </a:extLst>
                </a:gridCol>
                <a:gridCol w="1841897">
                  <a:extLst>
                    <a:ext uri="{9D8B030D-6E8A-4147-A177-3AD203B41FA5}">
                      <a16:colId xmlns:a16="http://schemas.microsoft.com/office/drawing/2014/main" val="2056402869"/>
                    </a:ext>
                  </a:extLst>
                </a:gridCol>
                <a:gridCol w="4581251">
                  <a:extLst>
                    <a:ext uri="{9D8B030D-6E8A-4147-A177-3AD203B41FA5}">
                      <a16:colId xmlns:a16="http://schemas.microsoft.com/office/drawing/2014/main" val="3090583953"/>
                    </a:ext>
                  </a:extLst>
                </a:gridCol>
                <a:gridCol w="1219199">
                  <a:extLst>
                    <a:ext uri="{9D8B030D-6E8A-4147-A177-3AD203B41FA5}">
                      <a16:colId xmlns:a16="http://schemas.microsoft.com/office/drawing/2014/main" val="420223321"/>
                    </a:ext>
                  </a:extLst>
                </a:gridCol>
              </a:tblGrid>
              <a:tr h="381000">
                <a:tc>
                  <a:txBody>
                    <a:bodyPr/>
                    <a:lstStyle/>
                    <a:p>
                      <a:pPr>
                        <a:lnSpc>
                          <a:spcPct val="107000"/>
                        </a:lnSpc>
                        <a:spcAft>
                          <a:spcPts val="800"/>
                        </a:spcAft>
                      </a:pPr>
                      <a:r>
                        <a:rPr lang="en-IN" sz="1600" baseline="0" dirty="0">
                          <a:effectLst/>
                        </a:rPr>
                        <a:t>Session No.</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r>
                        <a:rPr lang="en-IN" sz="1600" baseline="0">
                          <a:effectLst/>
                        </a:rPr>
                        <a:t>Topics</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r>
                        <a:rPr lang="en-IN" sz="1600" baseline="0">
                          <a:effectLst/>
                        </a:rPr>
                        <a:t>Readings</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extLst>
                  <a:ext uri="{0D108BD9-81ED-4DB2-BD59-A6C34878D82A}">
                    <a16:rowId xmlns:a16="http://schemas.microsoft.com/office/drawing/2014/main" val="584352915"/>
                  </a:ext>
                </a:extLst>
              </a:tr>
              <a:tr h="914947">
                <a:tc>
                  <a:txBody>
                    <a:bodyPr/>
                    <a:lstStyle/>
                    <a:p>
                      <a:pPr algn="ctr">
                        <a:lnSpc>
                          <a:spcPct val="107000"/>
                        </a:lnSpc>
                        <a:spcAft>
                          <a:spcPts val="800"/>
                        </a:spcAft>
                      </a:pPr>
                      <a:r>
                        <a:rPr lang="en-IN" sz="1600" baseline="0" dirty="0">
                          <a:effectLst/>
                        </a:rPr>
                        <a:t>1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tc gridSpan="2">
                  <a:txBody>
                    <a:bodyPr/>
                    <a:lstStyle/>
                    <a:p>
                      <a:pPr>
                        <a:lnSpc>
                          <a:spcPct val="100000"/>
                        </a:lnSpc>
                        <a:spcAft>
                          <a:spcPts val="0"/>
                        </a:spcAft>
                      </a:pPr>
                      <a:r>
                        <a:rPr lang="en-IN" sz="1400" baseline="0" dirty="0">
                          <a:effectLst/>
                          <a:latin typeface="Arial" panose="020B0604020202020204" pitchFamily="34" charset="0"/>
                          <a:cs typeface="Arial" panose="020B0604020202020204" pitchFamily="34" charset="0"/>
                        </a:rPr>
                        <a:t>Review of Probability Concepts and Bayes’ Theorem, discrete and continuous distributions</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Agony of Attrition</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How much to pack?</a:t>
                      </a:r>
                      <a:endParaRPr lang="en-IN" sz="1400" baseline="0" dirty="0">
                        <a:effectLst/>
                        <a:latin typeface="Arial" panose="020B0604020202020204" pitchFamily="34" charset="0"/>
                        <a:ea typeface="Calibri" panose="020F0502020204030204" pitchFamily="34" charset="0"/>
                        <a:cs typeface="Arial" panose="020B0604020202020204" pitchFamily="34" charset="0"/>
                      </a:endParaRPr>
                    </a:p>
                  </a:txBody>
                  <a:tcPr marL="47458" marR="47458" marT="0" marB="0"/>
                </a:tc>
                <a:tc hMerge="1">
                  <a:txBody>
                    <a:bodyPr/>
                    <a:lstStyle/>
                    <a:p>
                      <a:pPr>
                        <a:lnSpc>
                          <a:spcPct val="107000"/>
                        </a:lnSpc>
                        <a:spcAft>
                          <a:spcPts val="800"/>
                        </a:spcAft>
                      </a:pP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r>
                        <a:rPr lang="en-IN" sz="1200" baseline="0" dirty="0">
                          <a:effectLst/>
                        </a:rPr>
                        <a:t>Ch 2, 3 and 4</a:t>
                      </a:r>
                      <a:endParaRPr lang="en-IN" sz="12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extLst>
                  <a:ext uri="{0D108BD9-81ED-4DB2-BD59-A6C34878D82A}">
                    <a16:rowId xmlns:a16="http://schemas.microsoft.com/office/drawing/2014/main" val="3571613922"/>
                  </a:ext>
                </a:extLst>
              </a:tr>
              <a:tr h="1001014">
                <a:tc>
                  <a:txBody>
                    <a:bodyPr/>
                    <a:lstStyle/>
                    <a:p>
                      <a:pPr algn="ctr">
                        <a:lnSpc>
                          <a:spcPct val="107000"/>
                        </a:lnSpc>
                        <a:spcAft>
                          <a:spcPts val="800"/>
                        </a:spcAft>
                      </a:pPr>
                      <a:r>
                        <a:rPr lang="en-IN" sz="1600" baseline="0" dirty="0">
                          <a:effectLst/>
                        </a:rPr>
                        <a:t>2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tc gridSpan="2">
                  <a:txBody>
                    <a:bodyPr/>
                    <a:lstStyle/>
                    <a:p>
                      <a:pPr>
                        <a:lnSpc>
                          <a:spcPct val="100000"/>
                        </a:lnSpc>
                        <a:spcAft>
                          <a:spcPts val="0"/>
                        </a:spcAft>
                      </a:pPr>
                      <a:r>
                        <a:rPr lang="en-IN" sz="1400" baseline="0" dirty="0">
                          <a:effectLst/>
                          <a:latin typeface="Arial" panose="020B0604020202020204" pitchFamily="34" charset="0"/>
                          <a:cs typeface="Arial" panose="020B0604020202020204" pitchFamily="34" charset="0"/>
                        </a:rPr>
                        <a:t>Sampling Variation, Central Limit Theorem</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Exercise on Sampling </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Confidence Intervals (I): Population Mean (σ known)</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Is </a:t>
                      </a:r>
                      <a:r>
                        <a:rPr lang="en-IN" sz="1400" baseline="0" dirty="0" err="1">
                          <a:effectLst/>
                          <a:latin typeface="Arial" panose="020B0604020202020204" pitchFamily="34" charset="0"/>
                          <a:cs typeface="Arial" panose="020B0604020202020204" pitchFamily="34" charset="0"/>
                        </a:rPr>
                        <a:t>Medworld</a:t>
                      </a:r>
                      <a:r>
                        <a:rPr lang="en-IN" sz="1400" baseline="0" dirty="0">
                          <a:effectLst/>
                          <a:latin typeface="Arial" panose="020B0604020202020204" pitchFamily="34" charset="0"/>
                          <a:cs typeface="Arial" panose="020B0604020202020204" pitchFamily="34" charset="0"/>
                        </a:rPr>
                        <a:t> Cheating?</a:t>
                      </a:r>
                      <a:endParaRPr lang="en-IN" sz="1400" baseline="0" dirty="0">
                        <a:effectLst/>
                        <a:latin typeface="Arial" panose="020B0604020202020204" pitchFamily="34" charset="0"/>
                        <a:ea typeface="Calibri" panose="020F0502020204030204" pitchFamily="34" charset="0"/>
                        <a:cs typeface="Arial" panose="020B0604020202020204" pitchFamily="34" charset="0"/>
                      </a:endParaRPr>
                    </a:p>
                  </a:txBody>
                  <a:tcPr marL="47458" marR="47458" marT="0" marB="0"/>
                </a:tc>
                <a:tc hMerge="1">
                  <a:txBody>
                    <a:bodyPr/>
                    <a:lstStyle/>
                    <a:p>
                      <a:pPr>
                        <a:lnSpc>
                          <a:spcPct val="107000"/>
                        </a:lnSpc>
                        <a:spcAft>
                          <a:spcPts val="800"/>
                        </a:spcAft>
                      </a:pP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r>
                        <a:rPr lang="en-IN" sz="1200" baseline="0" dirty="0">
                          <a:effectLst/>
                        </a:rPr>
                        <a:t>Ch. 5</a:t>
                      </a:r>
                    </a:p>
                    <a:p>
                      <a:pPr>
                        <a:lnSpc>
                          <a:spcPct val="107000"/>
                        </a:lnSpc>
                        <a:spcAft>
                          <a:spcPts val="800"/>
                        </a:spcAft>
                      </a:pPr>
                      <a:r>
                        <a:rPr lang="en-IN" sz="1200" baseline="0" dirty="0">
                          <a:effectLst/>
                        </a:rPr>
                        <a:t>Ch. 6.1-6.2</a:t>
                      </a:r>
                      <a:endParaRPr lang="en-IN" sz="12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extLst>
                  <a:ext uri="{0D108BD9-81ED-4DB2-BD59-A6C34878D82A}">
                    <a16:rowId xmlns:a16="http://schemas.microsoft.com/office/drawing/2014/main" val="145743371"/>
                  </a:ext>
                </a:extLst>
              </a:tr>
              <a:tr h="1752600">
                <a:tc>
                  <a:txBody>
                    <a:bodyPr/>
                    <a:lstStyle/>
                    <a:p>
                      <a:pPr algn="ctr">
                        <a:lnSpc>
                          <a:spcPct val="107000"/>
                        </a:lnSpc>
                        <a:spcAft>
                          <a:spcPts val="800"/>
                        </a:spcAft>
                      </a:pPr>
                      <a:r>
                        <a:rPr lang="en-IN" sz="1600" baseline="0" dirty="0">
                          <a:effectLst/>
                        </a:rPr>
                        <a:t>3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tc gridSpan="2">
                  <a:txBody>
                    <a:bodyPr/>
                    <a:lstStyle/>
                    <a:p>
                      <a:pPr>
                        <a:lnSpc>
                          <a:spcPct val="100000"/>
                        </a:lnSpc>
                        <a:spcAft>
                          <a:spcPts val="0"/>
                        </a:spcAft>
                      </a:pPr>
                      <a:r>
                        <a:rPr lang="en-IN" sz="1400" baseline="0" dirty="0">
                          <a:effectLst/>
                          <a:latin typeface="Arial" panose="020B0604020202020204" pitchFamily="34" charset="0"/>
                          <a:cs typeface="Arial" panose="020B0604020202020204" pitchFamily="34" charset="0"/>
                        </a:rPr>
                        <a:t>Determining sample size</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Is </a:t>
                      </a:r>
                      <a:r>
                        <a:rPr lang="en-IN" sz="1400" baseline="0" dirty="0" err="1">
                          <a:effectLst/>
                          <a:latin typeface="Arial" panose="020B0604020202020204" pitchFamily="34" charset="0"/>
                          <a:cs typeface="Arial" panose="020B0604020202020204" pitchFamily="34" charset="0"/>
                        </a:rPr>
                        <a:t>Medworld</a:t>
                      </a:r>
                      <a:r>
                        <a:rPr lang="en-IN" sz="1400" baseline="0" dirty="0">
                          <a:effectLst/>
                          <a:latin typeface="Arial" panose="020B0604020202020204" pitchFamily="34" charset="0"/>
                          <a:cs typeface="Arial" panose="020B0604020202020204" pitchFamily="34" charset="0"/>
                        </a:rPr>
                        <a:t> Cheating?</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Confidence Intervals (II): Population mean (σ not known)</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Determining sample size</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Is </a:t>
                      </a:r>
                      <a:r>
                        <a:rPr lang="en-IN" sz="1400" baseline="0" dirty="0" err="1">
                          <a:effectLst/>
                          <a:latin typeface="Arial" panose="020B0604020202020204" pitchFamily="34" charset="0"/>
                          <a:cs typeface="Arial" panose="020B0604020202020204" pitchFamily="34" charset="0"/>
                        </a:rPr>
                        <a:t>Medworld</a:t>
                      </a:r>
                      <a:r>
                        <a:rPr lang="en-IN" sz="1400" baseline="0" dirty="0">
                          <a:effectLst/>
                          <a:latin typeface="Arial" panose="020B0604020202020204" pitchFamily="34" charset="0"/>
                          <a:cs typeface="Arial" panose="020B0604020202020204" pitchFamily="34" charset="0"/>
                        </a:rPr>
                        <a:t> Cheating? </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Confidence intervals for population proportion</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Determining minimum sample size required</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Is </a:t>
                      </a:r>
                      <a:r>
                        <a:rPr lang="en-IN" sz="1400" baseline="0" dirty="0" err="1">
                          <a:effectLst/>
                          <a:latin typeface="Arial" panose="020B0604020202020204" pitchFamily="34" charset="0"/>
                          <a:cs typeface="Arial" panose="020B0604020202020204" pitchFamily="34" charset="0"/>
                        </a:rPr>
                        <a:t>Medworld</a:t>
                      </a:r>
                      <a:r>
                        <a:rPr lang="en-IN" sz="1400" baseline="0" dirty="0">
                          <a:effectLst/>
                          <a:latin typeface="Arial" panose="020B0604020202020204" pitchFamily="34" charset="0"/>
                          <a:cs typeface="Arial" panose="020B0604020202020204" pitchFamily="34" charset="0"/>
                        </a:rPr>
                        <a:t> cheating?</a:t>
                      </a:r>
                      <a:endParaRPr lang="en-IN" sz="1400" baseline="0" dirty="0">
                        <a:effectLst/>
                        <a:latin typeface="Arial" panose="020B0604020202020204" pitchFamily="34" charset="0"/>
                        <a:ea typeface="Calibri" panose="020F0502020204030204" pitchFamily="34" charset="0"/>
                        <a:cs typeface="Arial" panose="020B0604020202020204" pitchFamily="34" charset="0"/>
                      </a:endParaRPr>
                    </a:p>
                  </a:txBody>
                  <a:tcPr marL="47458" marR="47458" marT="0" marB="0"/>
                </a:tc>
                <a:tc hMerge="1">
                  <a:txBody>
                    <a:bodyPr/>
                    <a:lstStyle/>
                    <a:p>
                      <a:pPr>
                        <a:lnSpc>
                          <a:spcPct val="107000"/>
                        </a:lnSpc>
                        <a:spcAft>
                          <a:spcPts val="800"/>
                        </a:spcAft>
                      </a:pP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r>
                        <a:rPr lang="en-IN" sz="1200" baseline="0" dirty="0">
                          <a:effectLst/>
                        </a:rPr>
                        <a:t>Ch. 6.3-6.6</a:t>
                      </a:r>
                      <a:endParaRPr lang="en-IN" sz="12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extLst>
                  <a:ext uri="{0D108BD9-81ED-4DB2-BD59-A6C34878D82A}">
                    <a16:rowId xmlns:a16="http://schemas.microsoft.com/office/drawing/2014/main" val="3766300312"/>
                  </a:ext>
                </a:extLst>
              </a:tr>
              <a:tr h="990600">
                <a:tc>
                  <a:txBody>
                    <a:bodyPr/>
                    <a:lstStyle/>
                    <a:p>
                      <a:pPr algn="ctr">
                        <a:lnSpc>
                          <a:spcPct val="107000"/>
                        </a:lnSpc>
                        <a:spcAft>
                          <a:spcPts val="800"/>
                        </a:spcAft>
                      </a:pPr>
                      <a:r>
                        <a:rPr lang="en-IN" sz="1600" baseline="0" dirty="0">
                          <a:effectLst/>
                        </a:rPr>
                        <a:t>4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tc gridSpan="2">
                  <a:txBody>
                    <a:bodyPr/>
                    <a:lstStyle/>
                    <a:p>
                      <a:pPr>
                        <a:lnSpc>
                          <a:spcPct val="100000"/>
                        </a:lnSpc>
                        <a:spcAft>
                          <a:spcPts val="0"/>
                        </a:spcAft>
                      </a:pPr>
                      <a:r>
                        <a:rPr lang="en-IN" sz="1400" baseline="0" dirty="0">
                          <a:effectLst/>
                          <a:latin typeface="Arial" panose="020B0604020202020204" pitchFamily="34" charset="0"/>
                          <a:cs typeface="Arial" panose="020B0604020202020204" pitchFamily="34" charset="0"/>
                        </a:rPr>
                        <a:t>Hypothesis Testing; introduction to Type I and Type II errors</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Conducting two-sided hypothesis test for mean</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Calculation and interpretation of p-value</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How much to pack</a:t>
                      </a:r>
                      <a:endParaRPr lang="en-IN" sz="1400" baseline="0" dirty="0">
                        <a:effectLst/>
                        <a:latin typeface="Arial" panose="020B0604020202020204" pitchFamily="34" charset="0"/>
                        <a:ea typeface="Calibri" panose="020F0502020204030204" pitchFamily="34" charset="0"/>
                        <a:cs typeface="Arial" panose="020B0604020202020204" pitchFamily="34" charset="0"/>
                      </a:endParaRPr>
                    </a:p>
                  </a:txBody>
                  <a:tcPr marL="47458" marR="47458" marT="0" marB="0"/>
                </a:tc>
                <a:tc hMerge="1">
                  <a:txBody>
                    <a:bodyPr/>
                    <a:lstStyle/>
                    <a:p>
                      <a:pPr>
                        <a:lnSpc>
                          <a:spcPct val="107000"/>
                        </a:lnSpc>
                        <a:spcAft>
                          <a:spcPts val="800"/>
                        </a:spcAft>
                      </a:pP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r>
                        <a:rPr lang="en-IN" sz="1200" baseline="0" dirty="0">
                          <a:effectLst/>
                        </a:rPr>
                        <a:t>Ch. 7.1`-7.2</a:t>
                      </a:r>
                      <a:endParaRPr lang="en-IN" sz="12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extLst>
                  <a:ext uri="{0D108BD9-81ED-4DB2-BD59-A6C34878D82A}">
                    <a16:rowId xmlns:a16="http://schemas.microsoft.com/office/drawing/2014/main" val="2779281175"/>
                  </a:ext>
                </a:extLst>
              </a:tr>
              <a:tr h="1381028">
                <a:tc>
                  <a:txBody>
                    <a:bodyPr/>
                    <a:lstStyle/>
                    <a:p>
                      <a:pPr algn="ctr">
                        <a:lnSpc>
                          <a:spcPct val="107000"/>
                        </a:lnSpc>
                        <a:spcAft>
                          <a:spcPts val="800"/>
                        </a:spcAft>
                      </a:pPr>
                      <a:r>
                        <a:rPr lang="en-IN" sz="1600" baseline="0" dirty="0">
                          <a:effectLst/>
                        </a:rPr>
                        <a:t>5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tc gridSpan="2">
                  <a:txBody>
                    <a:bodyPr/>
                    <a:lstStyle/>
                    <a:p>
                      <a:pPr>
                        <a:lnSpc>
                          <a:spcPct val="100000"/>
                        </a:lnSpc>
                        <a:spcAft>
                          <a:spcPts val="0"/>
                        </a:spcAft>
                      </a:pPr>
                      <a:r>
                        <a:rPr lang="en-IN" sz="1400" baseline="0" dirty="0">
                          <a:effectLst/>
                          <a:latin typeface="Arial" panose="020B0604020202020204" pitchFamily="34" charset="0"/>
                          <a:cs typeface="Arial" panose="020B0604020202020204" pitchFamily="34" charset="0"/>
                        </a:rPr>
                        <a:t>Hypothesis test for mean (σ not known)</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Conducting two-sided hypothesis test for proportion</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One-sided hypothesis test</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Bending of </a:t>
                      </a:r>
                      <a:r>
                        <a:rPr lang="en-IN" sz="1400" baseline="0" dirty="0" err="1">
                          <a:effectLst/>
                          <a:latin typeface="Arial" panose="020B0604020202020204" pitchFamily="34" charset="0"/>
                          <a:cs typeface="Arial" panose="020B0604020202020204" pitchFamily="34" charset="0"/>
                        </a:rPr>
                        <a:t>Belmadi</a:t>
                      </a:r>
                      <a:endParaRPr lang="en-IN" sz="1400" baseline="0" dirty="0">
                        <a:effectLst/>
                        <a:latin typeface="Arial" panose="020B0604020202020204" pitchFamily="34" charset="0"/>
                        <a:cs typeface="Arial" panose="020B0604020202020204" pitchFamily="34" charset="0"/>
                      </a:endParaRPr>
                    </a:p>
                    <a:p>
                      <a:pPr>
                        <a:lnSpc>
                          <a:spcPct val="100000"/>
                        </a:lnSpc>
                        <a:spcAft>
                          <a:spcPts val="0"/>
                        </a:spcAft>
                      </a:pPr>
                      <a:r>
                        <a:rPr lang="en-IN" sz="1400" baseline="0" dirty="0">
                          <a:effectLst/>
                          <a:latin typeface="Arial" panose="020B0604020202020204" pitchFamily="34" charset="0"/>
                          <a:cs typeface="Arial" panose="020B0604020202020204" pitchFamily="34" charset="0"/>
                        </a:rPr>
                        <a:t>Determining sample size</a:t>
                      </a:r>
                    </a:p>
                    <a:p>
                      <a:pPr>
                        <a:lnSpc>
                          <a:spcPct val="100000"/>
                        </a:lnSpc>
                        <a:spcAft>
                          <a:spcPts val="0"/>
                        </a:spcAft>
                      </a:pPr>
                      <a:r>
                        <a:rPr lang="en-IN" sz="1400" baseline="0" dirty="0">
                          <a:effectLst/>
                          <a:latin typeface="Arial" panose="020B0604020202020204" pitchFamily="34" charset="0"/>
                          <a:cs typeface="Arial" panose="020B0604020202020204" pitchFamily="34" charset="0"/>
                        </a:rPr>
                        <a:t>Case: Breaking Windshields</a:t>
                      </a:r>
                      <a:endParaRPr lang="en-IN" sz="1400" baseline="0" dirty="0">
                        <a:effectLst/>
                        <a:latin typeface="Arial" panose="020B0604020202020204" pitchFamily="34" charset="0"/>
                        <a:ea typeface="Calibri" panose="020F0502020204030204" pitchFamily="34" charset="0"/>
                        <a:cs typeface="Arial" panose="020B0604020202020204" pitchFamily="34" charset="0"/>
                      </a:endParaRPr>
                    </a:p>
                  </a:txBody>
                  <a:tcPr marL="47458" marR="47458" marT="0" marB="0"/>
                </a:tc>
                <a:tc hMerge="1">
                  <a:txBody>
                    <a:bodyPr/>
                    <a:lstStyle/>
                    <a:p>
                      <a:pPr>
                        <a:lnSpc>
                          <a:spcPct val="107000"/>
                        </a:lnSpc>
                        <a:spcAft>
                          <a:spcPts val="800"/>
                        </a:spcAft>
                      </a:pP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tc>
                <a:tc>
                  <a:txBody>
                    <a:bodyPr/>
                    <a:lstStyle/>
                    <a:p>
                      <a:pPr>
                        <a:lnSpc>
                          <a:spcPct val="107000"/>
                        </a:lnSpc>
                        <a:spcAft>
                          <a:spcPts val="800"/>
                        </a:spcAft>
                      </a:pPr>
                      <a:r>
                        <a:rPr lang="en-IN" sz="1200" baseline="0" dirty="0">
                          <a:effectLst/>
                        </a:rPr>
                        <a:t>Ch. 7.2-7.5</a:t>
                      </a:r>
                      <a:endParaRPr lang="en-IN" sz="12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47458" marR="47458" marT="0" marB="0" anchor="ctr"/>
                </a:tc>
                <a:extLst>
                  <a:ext uri="{0D108BD9-81ED-4DB2-BD59-A6C34878D82A}">
                    <a16:rowId xmlns:a16="http://schemas.microsoft.com/office/drawing/2014/main" val="3234992142"/>
                  </a:ext>
                </a:extLst>
              </a:tr>
            </a:tbl>
          </a:graphicData>
        </a:graphic>
      </p:graphicFrame>
    </p:spTree>
    <p:extLst>
      <p:ext uri="{BB962C8B-B14F-4D97-AF65-F5344CB8AC3E}">
        <p14:creationId xmlns:p14="http://schemas.microsoft.com/office/powerpoint/2010/main" val="92740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Grading Scheme</a:t>
            </a:r>
            <a:endParaRPr lang="en-IN" dirty="0"/>
          </a:p>
        </p:txBody>
      </p:sp>
      <p:sp>
        <p:nvSpPr>
          <p:cNvPr id="3" name="Content Placeholder 2"/>
          <p:cNvSpPr>
            <a:spLocks noGrp="1"/>
          </p:cNvSpPr>
          <p:nvPr>
            <p:ph idx="1"/>
          </p:nvPr>
        </p:nvSpPr>
        <p:spPr>
          <a:xfrm>
            <a:off x="1182688" y="2514599"/>
            <a:ext cx="7772400" cy="3617913"/>
          </a:xfrm>
        </p:spPr>
        <p:txBody>
          <a:bodyPr/>
          <a:lstStyle/>
          <a:p>
            <a:pPr lvl="1"/>
            <a:r>
              <a:rPr lang="en-IN" dirty="0"/>
              <a:t>Assignment 50%</a:t>
            </a:r>
          </a:p>
          <a:p>
            <a:pPr lvl="1"/>
            <a:r>
              <a:rPr lang="en-IN" dirty="0"/>
              <a:t>Final 50%</a:t>
            </a:r>
          </a:p>
        </p:txBody>
      </p:sp>
    </p:spTree>
    <p:extLst>
      <p:ext uri="{BB962C8B-B14F-4D97-AF65-F5344CB8AC3E}">
        <p14:creationId xmlns:p14="http://schemas.microsoft.com/office/powerpoint/2010/main" val="87903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b="1">
                <a:latin typeface="Arial" charset="0"/>
                <a:cs typeface="Arial" charset="0"/>
              </a:rPr>
              <a:t>PROBABILITY</a:t>
            </a:r>
            <a:endParaRPr lang="en-US">
              <a:latin typeface="Shruti" pitchFamily="2"/>
              <a:cs typeface="Times New Roman" pitchFamily="18" charset="0"/>
            </a:endParaRPr>
          </a:p>
        </p:txBody>
      </p:sp>
      <p:sp>
        <p:nvSpPr>
          <p:cNvPr id="14339" name="Rectangle 3"/>
          <p:cNvSpPr>
            <a:spLocks noGrp="1" noChangeArrowheads="1"/>
          </p:cNvSpPr>
          <p:nvPr>
            <p:ph type="body" idx="1"/>
          </p:nvPr>
        </p:nvSpPr>
        <p:spPr>
          <a:xfrm>
            <a:off x="685800" y="2286000"/>
            <a:ext cx="7772400" cy="4267200"/>
          </a:xfrm>
        </p:spPr>
        <p:txBody>
          <a:bodyPr/>
          <a:lstStyle/>
          <a:p>
            <a:pPr eaLnBrk="1" hangingPunct="1">
              <a:lnSpc>
                <a:spcPct val="90000"/>
              </a:lnSpc>
            </a:pPr>
            <a:r>
              <a:rPr lang="en-GB" sz="2000" b="1" dirty="0">
                <a:latin typeface="Arial" charset="0"/>
                <a:cs typeface="Arial" charset="0"/>
              </a:rPr>
              <a:t>TYPES OF PROBABILITY</a:t>
            </a:r>
            <a:endParaRPr lang="en-US" sz="2000" dirty="0">
              <a:latin typeface="Shruti" pitchFamily="2"/>
              <a:cs typeface="Times New Roman" pitchFamily="18" charset="0"/>
            </a:endParaRPr>
          </a:p>
          <a:p>
            <a:pPr eaLnBrk="1" hangingPunct="1">
              <a:lnSpc>
                <a:spcPct val="90000"/>
              </a:lnSpc>
            </a:pPr>
            <a:r>
              <a:rPr lang="en-GB" sz="2000" b="1" dirty="0">
                <a:latin typeface="Arial" charset="0"/>
                <a:cs typeface="Arial" charset="0"/>
              </a:rPr>
              <a:t>CLASSICAL PROBABILITY:</a:t>
            </a:r>
            <a:endParaRPr lang="en-US" sz="2000" dirty="0">
              <a:latin typeface="Shruti" pitchFamily="2"/>
              <a:cs typeface="Times New Roman" pitchFamily="18" charset="0"/>
            </a:endParaRPr>
          </a:p>
          <a:p>
            <a:pPr lvl="1" eaLnBrk="1" hangingPunct="1">
              <a:lnSpc>
                <a:spcPct val="90000"/>
              </a:lnSpc>
            </a:pPr>
            <a:r>
              <a:rPr lang="en-GB" sz="2000" b="1" dirty="0">
                <a:latin typeface="Arial" charset="0"/>
                <a:cs typeface="Arial" charset="0"/>
              </a:rPr>
              <a:t>NUMBER OF OUTCOMES WHERE THE EVENT OCCURS/TOTAL NUMBER OF POSSIBLE OUTCOMES</a:t>
            </a:r>
            <a:endParaRPr lang="en-US" sz="2000" dirty="0">
              <a:latin typeface="Shruti" pitchFamily="2"/>
              <a:cs typeface="Times New Roman" pitchFamily="18" charset="0"/>
            </a:endParaRPr>
          </a:p>
          <a:p>
            <a:pPr lvl="1" eaLnBrk="1" hangingPunct="1">
              <a:lnSpc>
                <a:spcPct val="90000"/>
              </a:lnSpc>
            </a:pPr>
            <a:r>
              <a:rPr lang="en-GB" sz="2000" b="1" dirty="0">
                <a:latin typeface="Arial" charset="0"/>
                <a:cs typeface="Arial" charset="0"/>
              </a:rPr>
              <a:t>(ASSUMPTION:EACH POSSIBLE OUTCOME IS EQUALLY LIKELY)</a:t>
            </a:r>
            <a:endParaRPr lang="en-US" sz="2000" dirty="0">
              <a:latin typeface="Shruti" pitchFamily="2"/>
              <a:cs typeface="Times New Roman" pitchFamily="18" charset="0"/>
            </a:endParaRPr>
          </a:p>
          <a:p>
            <a:pPr eaLnBrk="1" hangingPunct="1">
              <a:lnSpc>
                <a:spcPct val="90000"/>
              </a:lnSpc>
            </a:pPr>
            <a:r>
              <a:rPr lang="en-GB" sz="2000" b="1" dirty="0">
                <a:latin typeface="Arial" charset="0"/>
                <a:cs typeface="Arial" charset="0"/>
              </a:rPr>
              <a:t>RELATIVE FREQUENCY</a:t>
            </a:r>
            <a:endParaRPr lang="en-US" sz="2000" dirty="0">
              <a:latin typeface="Shruti" pitchFamily="2"/>
              <a:cs typeface="Times New Roman" pitchFamily="18" charset="0"/>
            </a:endParaRPr>
          </a:p>
          <a:p>
            <a:pPr eaLnBrk="1" hangingPunct="1">
              <a:lnSpc>
                <a:spcPct val="90000"/>
              </a:lnSpc>
            </a:pPr>
            <a:r>
              <a:rPr lang="en-GB" sz="2000" b="1" dirty="0">
                <a:latin typeface="Arial" charset="0"/>
                <a:cs typeface="Arial" charset="0"/>
              </a:rPr>
              <a:t>SUBJECTIVE PROBABILITY</a:t>
            </a:r>
          </a:p>
          <a:p>
            <a:pPr eaLnBrk="1" hangingPunct="1">
              <a:lnSpc>
                <a:spcPct val="90000"/>
              </a:lnSpc>
            </a:pPr>
            <a:endParaRPr lang="en-US" sz="2000" dirty="0">
              <a:latin typeface="Shruti" pitchFamily="2"/>
              <a:cs typeface="Times New Roman" pitchFamily="18" charset="0"/>
            </a:endParaRPr>
          </a:p>
          <a:p>
            <a:pPr eaLnBrk="1" hangingPunct="1">
              <a:lnSpc>
                <a:spcPct val="90000"/>
              </a:lnSpc>
            </a:pPr>
            <a:r>
              <a:rPr lang="en-GB" sz="2000" b="1" dirty="0">
                <a:latin typeface="Arial" charset="0"/>
                <a:cs typeface="Arial" charset="0"/>
              </a:rPr>
              <a:t>THE VALUES LIE IN THE INTERVAL (0,1)</a:t>
            </a:r>
            <a:endParaRPr lang="en-US" sz="2000" dirty="0">
              <a:latin typeface="Shruti" pitchFamily="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7" dur="500"/>
                                        <p:tgtEl>
                                          <p:spTgt spid="143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0" dur="500"/>
                                        <p:tgtEl>
                                          <p:spTgt spid="143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3" dur="500"/>
                                        <p:tgtEl>
                                          <p:spTgt spid="1433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animEffect transition="in" filter="box(in)">
                                      <p:cBhvr>
                                        <p:cTn id="18" dur="500"/>
                                        <p:tgtEl>
                                          <p:spTgt spid="1433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animEffect transition="in" filter="checkerboard(across)">
                                      <p:cBhvr>
                                        <p:cTn id="23" dur="500"/>
                                        <p:tgtEl>
                                          <p:spTgt spid="1433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339">
                                            <p:txEl>
                                              <p:pRg st="7" end="7"/>
                                            </p:txEl>
                                          </p:spTgt>
                                        </p:tgtEl>
                                        <p:attrNameLst>
                                          <p:attrName>style.visibility</p:attrName>
                                        </p:attrNameLst>
                                      </p:cBhvr>
                                      <p:to>
                                        <p:strVal val="visible"/>
                                      </p:to>
                                    </p:set>
                                    <p:anim calcmode="lin" valueType="num">
                                      <p:cBhvr additive="base">
                                        <p:cTn id="28"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Probability</a:t>
            </a:r>
          </a:p>
        </p:txBody>
      </p:sp>
      <p:sp>
        <p:nvSpPr>
          <p:cNvPr id="16387" name="Rectangle 3"/>
          <p:cNvSpPr>
            <a:spLocks noGrp="1" noChangeArrowheads="1"/>
          </p:cNvSpPr>
          <p:nvPr>
            <p:ph type="body" idx="1"/>
          </p:nvPr>
        </p:nvSpPr>
        <p:spPr/>
        <p:txBody>
          <a:bodyPr/>
          <a:lstStyle/>
          <a:p>
            <a:pPr eaLnBrk="1" hangingPunct="1"/>
            <a:r>
              <a:rPr lang="en-US"/>
              <a:t>Marginal Probability</a:t>
            </a:r>
          </a:p>
          <a:p>
            <a:pPr lvl="1" eaLnBrk="1" hangingPunct="1"/>
            <a:r>
              <a:rPr lang="en-US"/>
              <a:t>P(E)</a:t>
            </a:r>
          </a:p>
          <a:p>
            <a:pPr eaLnBrk="1" hangingPunct="1"/>
            <a:r>
              <a:rPr lang="en-US"/>
              <a:t>Joint Probability</a:t>
            </a:r>
          </a:p>
          <a:p>
            <a:pPr lvl="1" eaLnBrk="1" hangingPunct="1"/>
            <a:r>
              <a:rPr lang="en-US"/>
              <a:t>P(E and S)</a:t>
            </a:r>
          </a:p>
          <a:p>
            <a:pPr eaLnBrk="1" hangingPunct="1"/>
            <a:r>
              <a:rPr lang="en-US"/>
              <a:t>Conditional Probability</a:t>
            </a:r>
          </a:p>
          <a:p>
            <a:pPr lvl="1" eaLnBrk="1" hangingPunct="1"/>
            <a:r>
              <a:rPr lang="en-US"/>
              <a:t>P(E|S)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07188" y="304801"/>
            <a:ext cx="6627211" cy="1143000"/>
          </a:xfrm>
        </p:spPr>
        <p:txBody>
          <a:bodyPr/>
          <a:lstStyle/>
          <a:p>
            <a:pPr eaLnBrk="1" hangingPunct="1"/>
            <a:r>
              <a:rPr lang="en-US" dirty="0"/>
              <a:t>Finance Companies Data</a:t>
            </a:r>
          </a:p>
        </p:txBody>
      </p:sp>
      <p:graphicFrame>
        <p:nvGraphicFramePr>
          <p:cNvPr id="2" name="Table 1">
            <a:extLst>
              <a:ext uri="{FF2B5EF4-FFF2-40B4-BE49-F238E27FC236}">
                <a16:creationId xmlns:a16="http://schemas.microsoft.com/office/drawing/2014/main" id="{7E0B93BA-EFB0-4859-A0C2-BD2C3DECCFE7}"/>
              </a:ext>
            </a:extLst>
          </p:cNvPr>
          <p:cNvGraphicFramePr>
            <a:graphicFrameLocks noGrp="1"/>
          </p:cNvGraphicFramePr>
          <p:nvPr>
            <p:extLst>
              <p:ext uri="{D42A27DB-BD31-4B8C-83A1-F6EECF244321}">
                <p14:modId xmlns:p14="http://schemas.microsoft.com/office/powerpoint/2010/main" val="3082028792"/>
              </p:ext>
            </p:extLst>
          </p:nvPr>
        </p:nvGraphicFramePr>
        <p:xfrm>
          <a:off x="1907190" y="4495800"/>
          <a:ext cx="5255610" cy="2209799"/>
        </p:xfrm>
        <a:graphic>
          <a:graphicData uri="http://schemas.openxmlformats.org/drawingml/2006/table">
            <a:tbl>
              <a:tblPr>
                <a:tableStyleId>{5C22544A-7EE6-4342-B048-85BDC9FD1C3A}</a:tableStyleId>
              </a:tblPr>
              <a:tblGrid>
                <a:gridCol w="1721441">
                  <a:extLst>
                    <a:ext uri="{9D8B030D-6E8A-4147-A177-3AD203B41FA5}">
                      <a16:colId xmlns:a16="http://schemas.microsoft.com/office/drawing/2014/main" val="1910320274"/>
                    </a:ext>
                  </a:extLst>
                </a:gridCol>
                <a:gridCol w="1278040">
                  <a:extLst>
                    <a:ext uri="{9D8B030D-6E8A-4147-A177-3AD203B41FA5}">
                      <a16:colId xmlns:a16="http://schemas.microsoft.com/office/drawing/2014/main" val="1685956672"/>
                    </a:ext>
                  </a:extLst>
                </a:gridCol>
                <a:gridCol w="1095461">
                  <a:extLst>
                    <a:ext uri="{9D8B030D-6E8A-4147-A177-3AD203B41FA5}">
                      <a16:colId xmlns:a16="http://schemas.microsoft.com/office/drawing/2014/main" val="1057664438"/>
                    </a:ext>
                  </a:extLst>
                </a:gridCol>
                <a:gridCol w="1160668">
                  <a:extLst>
                    <a:ext uri="{9D8B030D-6E8A-4147-A177-3AD203B41FA5}">
                      <a16:colId xmlns:a16="http://schemas.microsoft.com/office/drawing/2014/main" val="2372625396"/>
                    </a:ext>
                  </a:extLst>
                </a:gridCol>
              </a:tblGrid>
              <a:tr h="245533">
                <a:tc gridSpan="4">
                  <a:txBody>
                    <a:bodyPr/>
                    <a:lstStyle/>
                    <a:p>
                      <a:pPr algn="ctr" fontAlgn="b"/>
                      <a:r>
                        <a:rPr lang="en-IN" sz="1400" u="none" strike="noStrike" dirty="0">
                          <a:effectLst/>
                          <a:latin typeface="Arial" panose="020B0604020202020204" pitchFamily="34" charset="0"/>
                          <a:cs typeface="Arial" panose="020B0604020202020204" pitchFamily="34" charset="0"/>
                        </a:rPr>
                        <a:t>Performance</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6760403"/>
                  </a:ext>
                </a:extLst>
              </a:tr>
              <a:tr h="491068">
                <a:tc>
                  <a:txBody>
                    <a:bodyPr/>
                    <a:lstStyle/>
                    <a:p>
                      <a:pPr algn="ctr" fontAlgn="b"/>
                      <a:r>
                        <a:rPr lang="en-IN" sz="1400" u="none" strike="noStrike" dirty="0">
                          <a:effectLst/>
                          <a:latin typeface="Arial" panose="020B0604020202020204" pitchFamily="34" charset="0"/>
                          <a:cs typeface="Arial" panose="020B0604020202020204" pitchFamily="34" charset="0"/>
                        </a:rPr>
                        <a:t>Operating Profit (Rs. Mill)</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Frequency</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Relative Frequency</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1450320062"/>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&lt; 0</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dirty="0">
                          <a:effectLst/>
                          <a:latin typeface="Arial" panose="020B0604020202020204" pitchFamily="34" charset="0"/>
                          <a:cs typeface="Arial" panose="020B0604020202020204" pitchFamily="34" charset="0"/>
                        </a:rPr>
                        <a:t>Poor</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14</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0.14</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1072154113"/>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0 - 2.5</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Low</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26</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0.26</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2393982987"/>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2.5 - 15</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Good</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32</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0.32</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301060662"/>
                  </a:ext>
                </a:extLst>
              </a:tr>
              <a:tr h="245533">
                <a:tc>
                  <a:txBody>
                    <a:bodyPr/>
                    <a:lstStyle/>
                    <a:p>
                      <a:pPr algn="l" fontAlgn="b"/>
                      <a:r>
                        <a:rPr lang="en-IN" sz="1400" u="none" strike="noStrike" dirty="0">
                          <a:effectLst/>
                          <a:latin typeface="Arial" panose="020B0604020202020204" pitchFamily="34" charset="0"/>
                          <a:cs typeface="Arial" panose="020B0604020202020204" pitchFamily="34" charset="0"/>
                        </a:rPr>
                        <a:t>15 - 100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Excellent</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18</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0.18</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1659214115"/>
                  </a:ext>
                </a:extLst>
              </a:tr>
              <a:tr h="245533">
                <a:tc>
                  <a:txBody>
                    <a:bodyPr/>
                    <a:lstStyle/>
                    <a:p>
                      <a:pPr algn="l" fontAlgn="b"/>
                      <a:r>
                        <a:rPr lang="en-IN" sz="1400" u="none" strike="noStrike" dirty="0">
                          <a:effectLst/>
                          <a:latin typeface="Arial" panose="020B0604020202020204" pitchFamily="34" charset="0"/>
                          <a:cs typeface="Arial" panose="020B0604020202020204" pitchFamily="34" charset="0"/>
                        </a:rPr>
                        <a:t>≥ 100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Outstanding</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10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0.10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1081884754"/>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Total</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100</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1.00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3049293163"/>
                  </a:ext>
                </a:extLst>
              </a:tr>
            </a:tbl>
          </a:graphicData>
        </a:graphic>
      </p:graphicFrame>
      <p:graphicFrame>
        <p:nvGraphicFramePr>
          <p:cNvPr id="3" name="Table 2">
            <a:extLst>
              <a:ext uri="{FF2B5EF4-FFF2-40B4-BE49-F238E27FC236}">
                <a16:creationId xmlns:a16="http://schemas.microsoft.com/office/drawing/2014/main" id="{9A3B0F7D-EE3A-4C46-8174-27A40C8F9E05}"/>
              </a:ext>
            </a:extLst>
          </p:cNvPr>
          <p:cNvGraphicFramePr>
            <a:graphicFrameLocks noGrp="1"/>
          </p:cNvGraphicFramePr>
          <p:nvPr>
            <p:extLst>
              <p:ext uri="{D42A27DB-BD31-4B8C-83A1-F6EECF244321}">
                <p14:modId xmlns:p14="http://schemas.microsoft.com/office/powerpoint/2010/main" val="3901972926"/>
              </p:ext>
            </p:extLst>
          </p:nvPr>
        </p:nvGraphicFramePr>
        <p:xfrm>
          <a:off x="1940859" y="1905000"/>
          <a:ext cx="5221940" cy="2212827"/>
        </p:xfrm>
        <a:graphic>
          <a:graphicData uri="http://schemas.openxmlformats.org/drawingml/2006/table">
            <a:tbl>
              <a:tblPr>
                <a:tableStyleId>{5C22544A-7EE6-4342-B048-85BDC9FD1C3A}</a:tableStyleId>
              </a:tblPr>
              <a:tblGrid>
                <a:gridCol w="1860449">
                  <a:extLst>
                    <a:ext uri="{9D8B030D-6E8A-4147-A177-3AD203B41FA5}">
                      <a16:colId xmlns:a16="http://schemas.microsoft.com/office/drawing/2014/main" val="3595988795"/>
                    </a:ext>
                  </a:extLst>
                </a:gridCol>
                <a:gridCol w="923177">
                  <a:extLst>
                    <a:ext uri="{9D8B030D-6E8A-4147-A177-3AD203B41FA5}">
                      <a16:colId xmlns:a16="http://schemas.microsoft.com/office/drawing/2014/main" val="1182492195"/>
                    </a:ext>
                  </a:extLst>
                </a:gridCol>
                <a:gridCol w="1183921">
                  <a:extLst>
                    <a:ext uri="{9D8B030D-6E8A-4147-A177-3AD203B41FA5}">
                      <a16:colId xmlns:a16="http://schemas.microsoft.com/office/drawing/2014/main" val="1955143300"/>
                    </a:ext>
                  </a:extLst>
                </a:gridCol>
                <a:gridCol w="1254393">
                  <a:extLst>
                    <a:ext uri="{9D8B030D-6E8A-4147-A177-3AD203B41FA5}">
                      <a16:colId xmlns:a16="http://schemas.microsoft.com/office/drawing/2014/main" val="78838132"/>
                    </a:ext>
                  </a:extLst>
                </a:gridCol>
              </a:tblGrid>
              <a:tr h="245533">
                <a:tc gridSpan="4">
                  <a:txBody>
                    <a:bodyPr/>
                    <a:lstStyle/>
                    <a:p>
                      <a:pPr algn="ctr" fontAlgn="b"/>
                      <a:r>
                        <a:rPr lang="en-IN" sz="1400" u="none" strike="noStrike" dirty="0">
                          <a:effectLst/>
                          <a:latin typeface="Arial" panose="020B0604020202020204" pitchFamily="34" charset="0"/>
                          <a:cs typeface="Arial" panose="020B0604020202020204" pitchFamily="34" charset="0"/>
                        </a:rPr>
                        <a:t>Size</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1437507"/>
                  </a:ext>
                </a:extLst>
              </a:tr>
              <a:tr h="494096">
                <a:tc>
                  <a:txBody>
                    <a:bodyPr/>
                    <a:lstStyle/>
                    <a:p>
                      <a:pPr algn="ctr" fontAlgn="b"/>
                      <a:r>
                        <a:rPr lang="en-IN" sz="1400" u="none" strike="noStrike">
                          <a:effectLst/>
                          <a:latin typeface="Arial" panose="020B0604020202020204" pitchFamily="34" charset="0"/>
                          <a:cs typeface="Arial" panose="020B0604020202020204" pitchFamily="34" charset="0"/>
                        </a:rPr>
                        <a:t>Operating Income (Rs. Mill)</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Frequency</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Relative Frequency</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2779921262"/>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&lt; 1</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Tiny</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15</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0.15</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892150077"/>
                  </a:ext>
                </a:extLst>
              </a:tr>
              <a:tr h="245533">
                <a:tc>
                  <a:txBody>
                    <a:bodyPr/>
                    <a:lstStyle/>
                    <a:p>
                      <a:pPr algn="l" fontAlgn="b"/>
                      <a:r>
                        <a:rPr lang="en-IN" sz="1400" u="none" strike="noStrike" dirty="0">
                          <a:effectLst/>
                          <a:latin typeface="Arial" panose="020B0604020202020204" pitchFamily="34" charset="0"/>
                          <a:cs typeface="Arial" panose="020B0604020202020204" pitchFamily="34" charset="0"/>
                        </a:rPr>
                        <a:t>1 - 5</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Small</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20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0.20</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2661718950"/>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5 - 10</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Medium</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14</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0.14</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3423606969"/>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10 - 50</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dirty="0">
                          <a:effectLst/>
                          <a:latin typeface="Arial" panose="020B0604020202020204" pitchFamily="34" charset="0"/>
                          <a:cs typeface="Arial" panose="020B0604020202020204" pitchFamily="34" charset="0"/>
                        </a:rPr>
                        <a:t>Big</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25</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0.25</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3764673124"/>
                  </a:ext>
                </a:extLst>
              </a:tr>
              <a:tr h="245533">
                <a:tc>
                  <a:txBody>
                    <a:bodyPr/>
                    <a:lstStyle/>
                    <a:p>
                      <a:pPr algn="l" fontAlgn="b"/>
                      <a:r>
                        <a:rPr lang="en-IN" sz="1400" u="none" strike="noStrike" dirty="0">
                          <a:effectLst/>
                          <a:latin typeface="Arial" panose="020B0604020202020204" pitchFamily="34" charset="0"/>
                          <a:cs typeface="Arial" panose="020B0604020202020204" pitchFamily="34" charset="0"/>
                        </a:rPr>
                        <a:t>≥ 50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r>
                        <a:rPr lang="en-IN" sz="1400" u="none" strike="noStrike">
                          <a:effectLst/>
                          <a:latin typeface="Arial" panose="020B0604020202020204" pitchFamily="34" charset="0"/>
                          <a:cs typeface="Arial" panose="020B0604020202020204" pitchFamily="34" charset="0"/>
                        </a:rPr>
                        <a:t>Hyper</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26</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a:effectLst/>
                          <a:latin typeface="Arial" panose="020B0604020202020204" pitchFamily="34" charset="0"/>
                          <a:cs typeface="Arial" panose="020B0604020202020204" pitchFamily="34" charset="0"/>
                        </a:rPr>
                        <a:t>0.26</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641026882"/>
                  </a:ext>
                </a:extLst>
              </a:tr>
              <a:tr h="245533">
                <a:tc>
                  <a:txBody>
                    <a:bodyPr/>
                    <a:lstStyle/>
                    <a:p>
                      <a:pPr algn="l" fontAlgn="b"/>
                      <a:r>
                        <a:rPr lang="en-IN" sz="1400" u="none" strike="noStrike">
                          <a:effectLst/>
                          <a:latin typeface="Arial" panose="020B0604020202020204" pitchFamily="34" charset="0"/>
                          <a:cs typeface="Arial" panose="020B0604020202020204" pitchFamily="34" charset="0"/>
                        </a:rPr>
                        <a:t>Total</a:t>
                      </a:r>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l" fontAlgn="b"/>
                      <a:endParaRPr lang="en-IN" sz="1400" b="1" i="0" u="none" strike="noStrike">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100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tc>
                  <a:txBody>
                    <a:bodyPr/>
                    <a:lstStyle/>
                    <a:p>
                      <a:pPr algn="ctr" fontAlgn="b"/>
                      <a:r>
                        <a:rPr lang="en-IN" sz="1400" u="none" strike="noStrike" dirty="0">
                          <a:effectLst/>
                          <a:latin typeface="Arial" panose="020B0604020202020204" pitchFamily="34" charset="0"/>
                          <a:cs typeface="Arial" panose="020B0604020202020204" pitchFamily="34" charset="0"/>
                        </a:rPr>
                        <a:t>1.00</a:t>
                      </a:r>
                      <a:endParaRPr lang="en-IN" sz="1400" b="1" i="0" u="none" strike="noStrike" dirty="0">
                        <a:effectLst/>
                        <a:latin typeface="Arial" panose="020B0604020202020204" pitchFamily="34" charset="0"/>
                        <a:cs typeface="Arial" panose="020B0604020202020204" pitchFamily="34" charset="0"/>
                      </a:endParaRPr>
                    </a:p>
                  </a:txBody>
                  <a:tcPr marL="4763" marR="4763" marT="4763" marB="0" anchor="b"/>
                </a:tc>
                <a:extLst>
                  <a:ext uri="{0D108BD9-81ED-4DB2-BD59-A6C34878D82A}">
                    <a16:rowId xmlns:a16="http://schemas.microsoft.com/office/drawing/2014/main" val="1757748085"/>
                  </a:ext>
                </a:extLst>
              </a:tr>
            </a:tbl>
          </a:graphicData>
        </a:graphic>
      </p:graphicFrame>
      <p:sp>
        <p:nvSpPr>
          <p:cNvPr id="4" name="TextBox 3">
            <a:extLst>
              <a:ext uri="{FF2B5EF4-FFF2-40B4-BE49-F238E27FC236}">
                <a16:creationId xmlns:a16="http://schemas.microsoft.com/office/drawing/2014/main" id="{44BA1858-CF6E-4D41-9E25-AF4D5098FCE7}"/>
              </a:ext>
            </a:extLst>
          </p:cNvPr>
          <p:cNvSpPr txBox="1"/>
          <p:nvPr/>
        </p:nvSpPr>
        <p:spPr>
          <a:xfrm>
            <a:off x="7620000" y="4724400"/>
            <a:ext cx="1295400" cy="830997"/>
          </a:xfrm>
          <a:prstGeom prst="rect">
            <a:avLst/>
          </a:prstGeom>
          <a:solidFill>
            <a:srgbClr val="00B0F0"/>
          </a:solidFill>
        </p:spPr>
        <p:txBody>
          <a:bodyPr wrap="square" rtlCol="0">
            <a:spAutoFit/>
          </a:bodyPr>
          <a:lstStyle/>
          <a:p>
            <a:pPr algn="ctr"/>
            <a:r>
              <a:rPr lang="en-US" dirty="0"/>
              <a:t>Launch Poll 1</a:t>
            </a:r>
            <a:endParaRPr lang="en-IN" dirty="0"/>
          </a:p>
        </p:txBody>
      </p:sp>
    </p:spTree>
    <p:extLst>
      <p:ext uri="{BB962C8B-B14F-4D97-AF65-F5344CB8AC3E}">
        <p14:creationId xmlns:p14="http://schemas.microsoft.com/office/powerpoint/2010/main" val="128759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350963" y="617538"/>
            <a:ext cx="7793037" cy="1143000"/>
          </a:xfrm>
        </p:spPr>
        <p:txBody>
          <a:bodyPr/>
          <a:lstStyle/>
          <a:p>
            <a:pPr eaLnBrk="1" hangingPunct="1"/>
            <a:r>
              <a:rPr lang="en-US"/>
              <a:t>Finance Companies Data</a:t>
            </a:r>
          </a:p>
        </p:txBody>
      </p:sp>
      <p:graphicFrame>
        <p:nvGraphicFramePr>
          <p:cNvPr id="6146" name="Object 3"/>
          <p:cNvGraphicFramePr>
            <a:graphicFrameLocks noChangeAspect="1"/>
          </p:cNvGraphicFramePr>
          <p:nvPr/>
        </p:nvGraphicFramePr>
        <p:xfrm>
          <a:off x="1371600" y="1981200"/>
          <a:ext cx="6096000" cy="4465638"/>
        </p:xfrm>
        <a:graphic>
          <a:graphicData uri="http://schemas.openxmlformats.org/presentationml/2006/ole">
            <mc:AlternateContent xmlns:mc="http://schemas.openxmlformats.org/markup-compatibility/2006">
              <mc:Choice xmlns:v="urn:schemas-microsoft-com:vml" Requires="v">
                <p:oleObj spid="_x0000_s6174" name="Worksheet" r:id="rId3" imgW="6277680" imgH="4590000" progId="Excel.Sheet.8">
                  <p:embed/>
                </p:oleObj>
              </mc:Choice>
              <mc:Fallback>
                <p:oleObj name="Worksheet" r:id="rId3" imgW="6277680" imgH="45900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81200"/>
                        <a:ext cx="6096000"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8CE2-DF68-4355-BAAC-19F5EA70472B}"/>
              </a:ext>
            </a:extLst>
          </p:cNvPr>
          <p:cNvSpPr>
            <a:spLocks noGrp="1"/>
          </p:cNvSpPr>
          <p:nvPr>
            <p:ph type="title"/>
          </p:nvPr>
        </p:nvSpPr>
        <p:spPr/>
        <p:txBody>
          <a:bodyPr/>
          <a:lstStyle/>
          <a:p>
            <a:r>
              <a:rPr lang="en-US" dirty="0"/>
              <a:t>Review the Following</a:t>
            </a:r>
            <a:endParaRPr lang="en-IN" dirty="0"/>
          </a:p>
        </p:txBody>
      </p:sp>
      <p:sp>
        <p:nvSpPr>
          <p:cNvPr id="3" name="Content Placeholder 2">
            <a:extLst>
              <a:ext uri="{FF2B5EF4-FFF2-40B4-BE49-F238E27FC236}">
                <a16:creationId xmlns:a16="http://schemas.microsoft.com/office/drawing/2014/main" id="{02F5D63D-B56A-4A34-BEF2-196B827E9192}"/>
              </a:ext>
            </a:extLst>
          </p:cNvPr>
          <p:cNvSpPr>
            <a:spLocks noGrp="1"/>
          </p:cNvSpPr>
          <p:nvPr>
            <p:ph idx="1"/>
          </p:nvPr>
        </p:nvSpPr>
        <p:spPr/>
        <p:txBody>
          <a:bodyPr/>
          <a:lstStyle/>
          <a:p>
            <a:r>
              <a:rPr lang="en-US" dirty="0"/>
              <a:t>Collectively exhaustive events</a:t>
            </a:r>
          </a:p>
          <a:p>
            <a:r>
              <a:rPr lang="en-US" dirty="0"/>
              <a:t>Mutually exclusive events</a:t>
            </a:r>
          </a:p>
          <a:p>
            <a:r>
              <a:rPr lang="en-IN" dirty="0"/>
              <a:t>Statistical independence</a:t>
            </a:r>
          </a:p>
          <a:p>
            <a:r>
              <a:rPr lang="en-IN" dirty="0"/>
              <a:t>Bayes Theorem</a:t>
            </a:r>
          </a:p>
        </p:txBody>
      </p:sp>
    </p:spTree>
    <p:extLst>
      <p:ext uri="{BB962C8B-B14F-4D97-AF65-F5344CB8AC3E}">
        <p14:creationId xmlns:p14="http://schemas.microsoft.com/office/powerpoint/2010/main" val="393681983"/>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905</TotalTime>
  <Words>1664</Words>
  <Application>Microsoft Office PowerPoint</Application>
  <PresentationFormat>On-screen Show (4:3)</PresentationFormat>
  <Paragraphs>327</Paragraphs>
  <Slides>27</Slides>
  <Notes>4</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41" baseType="lpstr">
      <vt:lpstr>Arial</vt:lpstr>
      <vt:lpstr>Calibri</vt:lpstr>
      <vt:lpstr>Cambria Math</vt:lpstr>
      <vt:lpstr>Corbel</vt:lpstr>
      <vt:lpstr>Franklin Gothic Book</vt:lpstr>
      <vt:lpstr>Franklin Gothic Demi</vt:lpstr>
      <vt:lpstr>Shruti</vt:lpstr>
      <vt:lpstr>Tahoma</vt:lpstr>
      <vt:lpstr>Wingdings</vt:lpstr>
      <vt:lpstr>Wingdings 2</vt:lpstr>
      <vt:lpstr>Blends</vt:lpstr>
      <vt:lpstr>Office Theme</vt:lpstr>
      <vt:lpstr>DividendVTI</vt:lpstr>
      <vt:lpstr>Worksheet</vt:lpstr>
      <vt:lpstr>Statistical Analysis 1</vt:lpstr>
      <vt:lpstr>My Journey</vt:lpstr>
      <vt:lpstr>PowerPoint Presentation</vt:lpstr>
      <vt:lpstr>Grading Scheme</vt:lpstr>
      <vt:lpstr>PROBABILITY</vt:lpstr>
      <vt:lpstr>Probability</vt:lpstr>
      <vt:lpstr>Finance Companies Data</vt:lpstr>
      <vt:lpstr>Finance Companies Data</vt:lpstr>
      <vt:lpstr>Review the Following</vt:lpstr>
      <vt:lpstr>Agony of Attrition</vt:lpstr>
      <vt:lpstr>PowerPoint Presentation</vt:lpstr>
      <vt:lpstr>Probability Mass Function</vt:lpstr>
      <vt:lpstr>Normal Distribution</vt:lpstr>
      <vt:lpstr>Normal Distribution “Model”</vt:lpstr>
      <vt:lpstr>Probability Calculations for the Normal “Model”</vt:lpstr>
      <vt:lpstr>PowerPoint Presentation</vt:lpstr>
      <vt:lpstr>Evaluation of the Normal “Model”</vt:lpstr>
      <vt:lpstr>PowerPoint Presentation</vt:lpstr>
      <vt:lpstr>Case - How Much to pack?</vt:lpstr>
      <vt:lpstr>What we know</vt:lpstr>
      <vt:lpstr>Issues in the case</vt:lpstr>
      <vt:lpstr>Present scenario</vt:lpstr>
      <vt:lpstr>FDA requirement – 1</vt:lpstr>
      <vt:lpstr>Calculation of μ </vt:lpstr>
      <vt:lpstr>FDA requirement – 2</vt:lpstr>
      <vt:lpstr>What is the probability that requirement 2 is violated?</vt:lpstr>
      <vt:lpstr>Questions?</vt:lpstr>
    </vt:vector>
  </TitlesOfParts>
  <Company>iimb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EGMP - V</dc:title>
  <dc:creator>nagadev</dc:creator>
  <cp:lastModifiedBy>Nagadevara V</cp:lastModifiedBy>
  <cp:revision>40</cp:revision>
  <dcterms:created xsi:type="dcterms:W3CDTF">2006-07-15T04:55:02Z</dcterms:created>
  <dcterms:modified xsi:type="dcterms:W3CDTF">2020-08-29T07:01:19Z</dcterms:modified>
</cp:coreProperties>
</file>