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3" r:id="rId3"/>
    <p:sldMasterId id="2147483665" r:id="rId4"/>
    <p:sldMasterId id="2147483674" r:id="rId5"/>
    <p:sldMasterId id="2147483681" r:id="rId6"/>
    <p:sldMasterId id="2147483693" r:id="rId7"/>
  </p:sldMasterIdLst>
  <p:notesMasterIdLst>
    <p:notesMasterId r:id="rId20"/>
  </p:notesMasterIdLst>
  <p:sldIdLst>
    <p:sldId id="406" r:id="rId8"/>
    <p:sldId id="497" r:id="rId9"/>
    <p:sldId id="491" r:id="rId10"/>
    <p:sldId id="492" r:id="rId11"/>
    <p:sldId id="493" r:id="rId12"/>
    <p:sldId id="494" r:id="rId13"/>
    <p:sldId id="495" r:id="rId14"/>
    <p:sldId id="496" r:id="rId15"/>
    <p:sldId id="488" r:id="rId16"/>
    <p:sldId id="484" r:id="rId17"/>
    <p:sldId id="485" r:id="rId18"/>
    <p:sldId id="469" r:id="rId19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shwajeet Prasad" initials="B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43ED-B681-4907-932A-C656C9025503}" type="doc">
      <dgm:prSet loTypeId="urn:microsoft.com/office/officeart/2005/8/layout/default#7" loCatId="list" qsTypeId="urn:microsoft.com/office/officeart/2005/8/quickstyle/simple1#17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E9959415-09BE-42C1-ABD4-ADB656846C34}">
      <dgm:prSet custT="1"/>
      <dgm:spPr>
        <a:ln w="3175"/>
      </dgm:spPr>
      <dgm:t>
        <a:bodyPr/>
        <a:lstStyle/>
        <a:p>
          <a:pPr rtl="0"/>
          <a:r>
            <a:rPr lang="en-US" sz="1200" dirty="0"/>
            <a:t>Product Group (Asset)</a:t>
          </a:r>
        </a:p>
      </dgm:t>
    </dgm:pt>
    <dgm:pt modelId="{A3662139-79FE-441E-ADFB-0262BE1F5AEC}" type="parTrans" cxnId="{ECF8C968-F696-4C6B-BDC2-C2E7AC32FD4A}">
      <dgm:prSet/>
      <dgm:spPr/>
      <dgm:t>
        <a:bodyPr/>
        <a:lstStyle/>
        <a:p>
          <a:endParaRPr lang="en-US" sz="2000"/>
        </a:p>
      </dgm:t>
    </dgm:pt>
    <dgm:pt modelId="{0E7A03E2-2BD9-4CAE-8711-1E93F2F852D8}" type="sibTrans" cxnId="{ECF8C968-F696-4C6B-BDC2-C2E7AC32FD4A}">
      <dgm:prSet/>
      <dgm:spPr/>
      <dgm:t>
        <a:bodyPr/>
        <a:lstStyle/>
        <a:p>
          <a:endParaRPr lang="en-US" sz="2000"/>
        </a:p>
      </dgm:t>
    </dgm:pt>
    <dgm:pt modelId="{C08FAE65-4D5C-4429-8BD6-5F6A81375B30}">
      <dgm:prSet custT="1"/>
      <dgm:spPr>
        <a:ln w="3175"/>
      </dgm:spPr>
      <dgm:t>
        <a:bodyPr/>
        <a:lstStyle/>
        <a:p>
          <a:pPr rtl="0"/>
          <a:r>
            <a:rPr lang="en-US" sz="1200" dirty="0"/>
            <a:t>Product Type</a:t>
          </a:r>
        </a:p>
      </dgm:t>
    </dgm:pt>
    <dgm:pt modelId="{2EAD1B75-1CF7-4754-8E2D-1499CE38F336}" type="parTrans" cxnId="{9A5C9ED7-7E61-4EDF-8071-DBCEFE547E79}">
      <dgm:prSet/>
      <dgm:spPr/>
      <dgm:t>
        <a:bodyPr/>
        <a:lstStyle/>
        <a:p>
          <a:endParaRPr lang="en-US" sz="2000"/>
        </a:p>
      </dgm:t>
    </dgm:pt>
    <dgm:pt modelId="{2EA604E3-913D-4DC7-86BE-F461F64A71F8}" type="sibTrans" cxnId="{9A5C9ED7-7E61-4EDF-8071-DBCEFE547E79}">
      <dgm:prSet/>
      <dgm:spPr/>
      <dgm:t>
        <a:bodyPr/>
        <a:lstStyle/>
        <a:p>
          <a:endParaRPr lang="en-US" sz="2000"/>
        </a:p>
      </dgm:t>
    </dgm:pt>
    <dgm:pt modelId="{76B38D3D-99DA-40E7-9B43-7E0384CDFCC0}">
      <dgm:prSet custT="1"/>
      <dgm:spPr>
        <a:ln w="3175"/>
      </dgm:spPr>
      <dgm:t>
        <a:bodyPr/>
        <a:lstStyle/>
        <a:p>
          <a:pPr rtl="0"/>
          <a:r>
            <a:rPr lang="en-US" sz="1200" dirty="0"/>
            <a:t>Customer Zone</a:t>
          </a:r>
        </a:p>
      </dgm:t>
    </dgm:pt>
    <dgm:pt modelId="{B790989C-C08B-4096-9701-70CC1EB4BE6E}" type="parTrans" cxnId="{CF19CB32-9352-494E-9B7D-169178161794}">
      <dgm:prSet/>
      <dgm:spPr/>
      <dgm:t>
        <a:bodyPr/>
        <a:lstStyle/>
        <a:p>
          <a:endParaRPr lang="en-US" sz="1600"/>
        </a:p>
      </dgm:t>
    </dgm:pt>
    <dgm:pt modelId="{66C681F5-3ADC-48F1-9AB8-DF433AF7132A}" type="sibTrans" cxnId="{CF19CB32-9352-494E-9B7D-169178161794}">
      <dgm:prSet/>
      <dgm:spPr/>
      <dgm:t>
        <a:bodyPr/>
        <a:lstStyle/>
        <a:p>
          <a:endParaRPr lang="en-US" sz="1600"/>
        </a:p>
      </dgm:t>
    </dgm:pt>
    <dgm:pt modelId="{FB6EA98D-7021-42D2-9199-91B45D843392}">
      <dgm:prSet custT="1"/>
      <dgm:spPr>
        <a:ln w="3175"/>
      </dgm:spPr>
      <dgm:t>
        <a:bodyPr/>
        <a:lstStyle/>
        <a:p>
          <a:pPr rtl="0"/>
          <a:r>
            <a:rPr lang="en-US" sz="1200" dirty="0"/>
            <a:t>Sub Modality </a:t>
          </a:r>
        </a:p>
      </dgm:t>
    </dgm:pt>
    <dgm:pt modelId="{32CC7082-C594-465B-8763-26EBDC469CFA}" type="parTrans" cxnId="{891877E2-2BAC-40EF-A3E3-AF83355A26A5}">
      <dgm:prSet/>
      <dgm:spPr/>
      <dgm:t>
        <a:bodyPr/>
        <a:lstStyle/>
        <a:p>
          <a:endParaRPr lang="en-US" sz="1600"/>
        </a:p>
      </dgm:t>
    </dgm:pt>
    <dgm:pt modelId="{A98EE58E-4061-4979-8D92-ECC36B082EBF}" type="sibTrans" cxnId="{891877E2-2BAC-40EF-A3E3-AF83355A26A5}">
      <dgm:prSet/>
      <dgm:spPr/>
      <dgm:t>
        <a:bodyPr/>
        <a:lstStyle/>
        <a:p>
          <a:endParaRPr lang="en-US" sz="1600"/>
        </a:p>
      </dgm:t>
    </dgm:pt>
    <dgm:pt modelId="{40C8C62B-ADCE-49E6-B349-838D7DD9AFBF}">
      <dgm:prSet custT="1"/>
      <dgm:spPr>
        <a:ln w="3175"/>
      </dgm:spPr>
      <dgm:t>
        <a:bodyPr/>
        <a:lstStyle/>
        <a:p>
          <a:pPr rtl="0"/>
          <a:r>
            <a:rPr lang="en-US" sz="1200" dirty="0"/>
            <a:t>Manufacturer</a:t>
          </a:r>
        </a:p>
      </dgm:t>
    </dgm:pt>
    <dgm:pt modelId="{166FE200-B1AA-4B3A-A0C7-4D26F0EFEA50}" type="parTrans" cxnId="{9507C3A6-13B2-460E-92D2-63F318A55D6F}">
      <dgm:prSet/>
      <dgm:spPr/>
      <dgm:t>
        <a:bodyPr/>
        <a:lstStyle/>
        <a:p>
          <a:endParaRPr lang="en-US" sz="1600"/>
        </a:p>
      </dgm:t>
    </dgm:pt>
    <dgm:pt modelId="{ED3249DC-5D13-45A3-93DF-3FF5C53916B4}" type="sibTrans" cxnId="{9507C3A6-13B2-460E-92D2-63F318A55D6F}">
      <dgm:prSet/>
      <dgm:spPr/>
      <dgm:t>
        <a:bodyPr/>
        <a:lstStyle/>
        <a:p>
          <a:endParaRPr lang="en-US" sz="1600"/>
        </a:p>
      </dgm:t>
    </dgm:pt>
    <dgm:pt modelId="{53D8EA7D-8724-4CEB-A63D-5739A24F753F}">
      <dgm:prSet custT="1"/>
      <dgm:spPr>
        <a:ln w="3175"/>
      </dgm:spPr>
      <dgm:t>
        <a:bodyPr/>
        <a:lstStyle/>
        <a:p>
          <a:pPr rtl="0"/>
          <a:r>
            <a:rPr lang="en-US" sz="1200" dirty="0" smtClean="0"/>
            <a:t>Age of the Asset</a:t>
          </a:r>
          <a:endParaRPr lang="en-US" sz="1200" dirty="0"/>
        </a:p>
      </dgm:t>
    </dgm:pt>
    <dgm:pt modelId="{C09AA086-1757-4538-AAC5-A5B23B82C5B0}" type="parTrans" cxnId="{D121D21B-E81D-45F0-853B-DE11124AF076}">
      <dgm:prSet/>
      <dgm:spPr/>
      <dgm:t>
        <a:bodyPr/>
        <a:lstStyle/>
        <a:p>
          <a:endParaRPr lang="en-US" sz="1600"/>
        </a:p>
      </dgm:t>
    </dgm:pt>
    <dgm:pt modelId="{F7747B00-FCF0-4898-B48E-C3A8EFA93D99}" type="sibTrans" cxnId="{D121D21B-E81D-45F0-853B-DE11124AF076}">
      <dgm:prSet/>
      <dgm:spPr/>
      <dgm:t>
        <a:bodyPr/>
        <a:lstStyle/>
        <a:p>
          <a:endParaRPr lang="en-US" sz="1600"/>
        </a:p>
      </dgm:t>
    </dgm:pt>
    <dgm:pt modelId="{FE14AD1B-C3B8-4142-B2D4-1C34B7CF8FAA}">
      <dgm:prSet custT="1"/>
      <dgm:spPr>
        <a:ln w="3175"/>
      </dgm:spPr>
      <dgm:t>
        <a:bodyPr/>
        <a:lstStyle/>
        <a:p>
          <a:pPr rtl="0"/>
          <a:r>
            <a:rPr lang="en-US" sz="1200" dirty="0"/>
            <a:t>Customer Class</a:t>
          </a:r>
        </a:p>
      </dgm:t>
    </dgm:pt>
    <dgm:pt modelId="{FB478AAD-35E4-4B03-8DDD-F595592328D5}" type="parTrans" cxnId="{23068FC9-D684-48E9-9BED-423695F7AA73}">
      <dgm:prSet/>
      <dgm:spPr/>
      <dgm:t>
        <a:bodyPr/>
        <a:lstStyle/>
        <a:p>
          <a:endParaRPr lang="en-US" sz="1600"/>
        </a:p>
      </dgm:t>
    </dgm:pt>
    <dgm:pt modelId="{A4BB7BEB-3AC9-4EE8-B5F5-63CFEE374508}" type="sibTrans" cxnId="{23068FC9-D684-48E9-9BED-423695F7AA73}">
      <dgm:prSet/>
      <dgm:spPr/>
      <dgm:t>
        <a:bodyPr/>
        <a:lstStyle/>
        <a:p>
          <a:endParaRPr lang="en-US" sz="1600"/>
        </a:p>
      </dgm:t>
    </dgm:pt>
    <dgm:pt modelId="{3946A60D-B152-4CC9-AACB-90EFE37D131D}">
      <dgm:prSet custT="1"/>
      <dgm:spPr>
        <a:ln w="3175"/>
      </dgm:spPr>
      <dgm:t>
        <a:bodyPr/>
        <a:lstStyle/>
        <a:p>
          <a:pPr rtl="0"/>
          <a:r>
            <a:rPr lang="en-US" sz="1200" dirty="0" smtClean="0"/>
            <a:t>Annual Service Frequency</a:t>
          </a:r>
          <a:endParaRPr lang="en-US" sz="1200" dirty="0"/>
        </a:p>
      </dgm:t>
    </dgm:pt>
    <dgm:pt modelId="{5EB42616-E072-4118-9260-28303DB8EE6A}" type="parTrans" cxnId="{37E8D753-6578-405A-B35E-63FD4736EBD2}">
      <dgm:prSet/>
      <dgm:spPr/>
      <dgm:t>
        <a:bodyPr/>
        <a:lstStyle/>
        <a:p>
          <a:endParaRPr lang="en-US"/>
        </a:p>
      </dgm:t>
    </dgm:pt>
    <dgm:pt modelId="{BA4CB0E8-F04C-4FF9-9178-7CD2965F71CE}" type="sibTrans" cxnId="{37E8D753-6578-405A-B35E-63FD4736EBD2}">
      <dgm:prSet/>
      <dgm:spPr/>
      <dgm:t>
        <a:bodyPr/>
        <a:lstStyle/>
        <a:p>
          <a:endParaRPr lang="en-US"/>
        </a:p>
      </dgm:t>
    </dgm:pt>
    <dgm:pt modelId="{8D4BDB40-FC65-4A01-8EEB-75427D29497E}">
      <dgm:prSet custT="1"/>
      <dgm:spPr>
        <a:ln w="3175"/>
      </dgm:spPr>
      <dgm:t>
        <a:bodyPr/>
        <a:lstStyle/>
        <a:p>
          <a:pPr rtl="0"/>
          <a:r>
            <a:rPr lang="en-US" sz="1200" dirty="0" smtClean="0"/>
            <a:t>Annual spending on Services</a:t>
          </a:r>
          <a:endParaRPr lang="en-US" sz="1200" dirty="0"/>
        </a:p>
      </dgm:t>
    </dgm:pt>
    <dgm:pt modelId="{A7F1A2DC-45BB-487D-96AB-5DDC26E33CBB}" type="parTrans" cxnId="{382DC8D0-01A3-4893-BE5E-03FB5E108F3D}">
      <dgm:prSet/>
      <dgm:spPr/>
      <dgm:t>
        <a:bodyPr/>
        <a:lstStyle/>
        <a:p>
          <a:endParaRPr lang="en-US"/>
        </a:p>
      </dgm:t>
    </dgm:pt>
    <dgm:pt modelId="{F1F7D33F-FDA6-4876-B602-DDC7D555C1B3}" type="sibTrans" cxnId="{382DC8D0-01A3-4893-BE5E-03FB5E108F3D}">
      <dgm:prSet/>
      <dgm:spPr/>
      <dgm:t>
        <a:bodyPr/>
        <a:lstStyle/>
        <a:p>
          <a:endParaRPr lang="en-US"/>
        </a:p>
      </dgm:t>
    </dgm:pt>
    <dgm:pt modelId="{DF851114-F61C-42E3-B8CE-2319EFD6BADF}">
      <dgm:prSet custT="1"/>
      <dgm:spPr>
        <a:ln w="3175"/>
      </dgm:spPr>
      <dgm:t>
        <a:bodyPr/>
        <a:lstStyle/>
        <a:p>
          <a:pPr rtl="0"/>
          <a:r>
            <a:rPr lang="en-US" sz="1200" dirty="0" smtClean="0"/>
            <a:t>No of Assets customer possess</a:t>
          </a:r>
          <a:endParaRPr lang="en-US" sz="1200" dirty="0"/>
        </a:p>
      </dgm:t>
    </dgm:pt>
    <dgm:pt modelId="{C3FCF35E-B673-4A1A-94D1-194F7D17BAB1}" type="parTrans" cxnId="{C577B35C-DE7C-43FE-A72C-93B489533688}">
      <dgm:prSet/>
      <dgm:spPr/>
      <dgm:t>
        <a:bodyPr/>
        <a:lstStyle/>
        <a:p>
          <a:endParaRPr lang="en-US"/>
        </a:p>
      </dgm:t>
    </dgm:pt>
    <dgm:pt modelId="{9B86B173-E7D8-4317-9305-B46BE701EA56}" type="sibTrans" cxnId="{C577B35C-DE7C-43FE-A72C-93B489533688}">
      <dgm:prSet/>
      <dgm:spPr/>
      <dgm:t>
        <a:bodyPr/>
        <a:lstStyle/>
        <a:p>
          <a:endParaRPr lang="en-US"/>
        </a:p>
      </dgm:t>
    </dgm:pt>
    <dgm:pt modelId="{82B770D2-0B45-46AB-9B17-9DA833014EB6}" type="pres">
      <dgm:prSet presAssocID="{FBE843ED-B681-4907-932A-C656C90255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614C25-8C01-4366-A2A8-957A8158AD96}" type="pres">
      <dgm:prSet presAssocID="{E9959415-09BE-42C1-ABD4-ADB656846C34}" presName="node" presStyleLbl="node1" presStyleIdx="0" presStyleCnt="10" custLinFactNeighborX="-671" custLinFactNeighborY="1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8776C-E6BA-4D54-838F-D4B9DF966A08}" type="pres">
      <dgm:prSet presAssocID="{0E7A03E2-2BD9-4CAE-8711-1E93F2F852D8}" presName="sibTrans" presStyleCnt="0"/>
      <dgm:spPr/>
    </dgm:pt>
    <dgm:pt modelId="{E092C19E-52A4-45FE-9F87-9EE3B03F3869}" type="pres">
      <dgm:prSet presAssocID="{C08FAE65-4D5C-4429-8BD6-5F6A81375B30}" presName="node" presStyleLbl="node1" presStyleIdx="1" presStyleCnt="10" custLinFactNeighborX="2685" custLinFactNeighborY="3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8E7DE-AFB0-43AE-ABE4-8C5E80B2AF80}" type="pres">
      <dgm:prSet presAssocID="{2EA604E3-913D-4DC7-86BE-F461F64A71F8}" presName="sibTrans" presStyleCnt="0"/>
      <dgm:spPr/>
    </dgm:pt>
    <dgm:pt modelId="{707C271F-C9DA-49D6-98C8-FE1E76E4A1E4}" type="pres">
      <dgm:prSet presAssocID="{FB6EA98D-7021-42D2-9199-91B45D843392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84983-5991-41C5-A658-49C1EF124820}" type="pres">
      <dgm:prSet presAssocID="{A98EE58E-4061-4979-8D92-ECC36B082EBF}" presName="sibTrans" presStyleCnt="0"/>
      <dgm:spPr/>
    </dgm:pt>
    <dgm:pt modelId="{F185A47F-0705-49BE-A0F1-AB931686254E}" type="pres">
      <dgm:prSet presAssocID="{40C8C62B-ADCE-49E6-B349-838D7DD9AFB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C6BA-1E58-4866-BDAF-7A7C3796F050}" type="pres">
      <dgm:prSet presAssocID="{ED3249DC-5D13-45A3-93DF-3FF5C53916B4}" presName="sibTrans" presStyleCnt="0"/>
      <dgm:spPr/>
    </dgm:pt>
    <dgm:pt modelId="{8AC0819D-785C-4DF4-93E8-377D848275F7}" type="pres">
      <dgm:prSet presAssocID="{53D8EA7D-8724-4CEB-A63D-5739A24F753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C03D-CD7D-470D-9019-547CAB825EC7}" type="pres">
      <dgm:prSet presAssocID="{F7747B00-FCF0-4898-B48E-C3A8EFA93D99}" presName="sibTrans" presStyleCnt="0"/>
      <dgm:spPr/>
    </dgm:pt>
    <dgm:pt modelId="{79825120-D809-4BFB-9F35-9E58AD94FC40}" type="pres">
      <dgm:prSet presAssocID="{76B38D3D-99DA-40E7-9B43-7E0384CDFCC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44B2-20B5-4B8D-BD1F-F6EB85C557F5}" type="pres">
      <dgm:prSet presAssocID="{66C681F5-3ADC-48F1-9AB8-DF433AF7132A}" presName="sibTrans" presStyleCnt="0"/>
      <dgm:spPr/>
    </dgm:pt>
    <dgm:pt modelId="{4F9C099F-F3D6-481E-BC80-54027EAD38D1}" type="pres">
      <dgm:prSet presAssocID="{FE14AD1B-C3B8-4142-B2D4-1C34B7CF8FAA}" presName="node" presStyleLbl="node1" presStyleIdx="6" presStyleCnt="10" custLinFactNeighborX="-56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FFB90-BE94-4326-A352-459CD77FD19A}" type="pres">
      <dgm:prSet presAssocID="{A4BB7BEB-3AC9-4EE8-B5F5-63CFEE374508}" presName="sibTrans" presStyleCnt="0"/>
      <dgm:spPr/>
    </dgm:pt>
    <dgm:pt modelId="{9AFB170C-C754-4465-8CED-A5237FAA435D}" type="pres">
      <dgm:prSet presAssocID="{3946A60D-B152-4CC9-AACB-90EFE37D131D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F602B-6B1B-401E-8099-808331AC98AD}" type="pres">
      <dgm:prSet presAssocID="{BA4CB0E8-F04C-4FF9-9178-7CD2965F71CE}" presName="sibTrans" presStyleCnt="0"/>
      <dgm:spPr/>
    </dgm:pt>
    <dgm:pt modelId="{B15273E8-71EF-41D1-94C5-7AFA80CB1AE0}" type="pres">
      <dgm:prSet presAssocID="{8D4BDB40-FC65-4A01-8EEB-75427D29497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66B9C-AE2F-4290-A715-0ACE9038026A}" type="pres">
      <dgm:prSet presAssocID="{F1F7D33F-FDA6-4876-B602-DDC7D555C1B3}" presName="sibTrans" presStyleCnt="0"/>
      <dgm:spPr/>
    </dgm:pt>
    <dgm:pt modelId="{4234F364-4FFA-4D0A-B361-2048FC28C366}" type="pres">
      <dgm:prSet presAssocID="{DF851114-F61C-42E3-B8CE-2319EFD6BAD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21D21B-E81D-45F0-853B-DE11124AF076}" srcId="{FBE843ED-B681-4907-932A-C656C9025503}" destId="{53D8EA7D-8724-4CEB-A63D-5739A24F753F}" srcOrd="4" destOrd="0" parTransId="{C09AA086-1757-4538-AAC5-A5B23B82C5B0}" sibTransId="{F7747B00-FCF0-4898-B48E-C3A8EFA93D99}"/>
    <dgm:cxn modelId="{23068FC9-D684-48E9-9BED-423695F7AA73}" srcId="{FBE843ED-B681-4907-932A-C656C9025503}" destId="{FE14AD1B-C3B8-4142-B2D4-1C34B7CF8FAA}" srcOrd="6" destOrd="0" parTransId="{FB478AAD-35E4-4B03-8DDD-F595592328D5}" sibTransId="{A4BB7BEB-3AC9-4EE8-B5F5-63CFEE374508}"/>
    <dgm:cxn modelId="{0CFFA6B9-3936-4D37-8B12-C3D922E87AD6}" type="presOf" srcId="{FB6EA98D-7021-42D2-9199-91B45D843392}" destId="{707C271F-C9DA-49D6-98C8-FE1E76E4A1E4}" srcOrd="0" destOrd="0" presId="urn:microsoft.com/office/officeart/2005/8/layout/default#7"/>
    <dgm:cxn modelId="{ECF8C968-F696-4C6B-BDC2-C2E7AC32FD4A}" srcId="{FBE843ED-B681-4907-932A-C656C9025503}" destId="{E9959415-09BE-42C1-ABD4-ADB656846C34}" srcOrd="0" destOrd="0" parTransId="{A3662139-79FE-441E-ADFB-0262BE1F5AEC}" sibTransId="{0E7A03E2-2BD9-4CAE-8711-1E93F2F852D8}"/>
    <dgm:cxn modelId="{C577B35C-DE7C-43FE-A72C-93B489533688}" srcId="{FBE843ED-B681-4907-932A-C656C9025503}" destId="{DF851114-F61C-42E3-B8CE-2319EFD6BADF}" srcOrd="9" destOrd="0" parTransId="{C3FCF35E-B673-4A1A-94D1-194F7D17BAB1}" sibTransId="{9B86B173-E7D8-4317-9305-B46BE701EA56}"/>
    <dgm:cxn modelId="{0E7F8A40-E4AF-4FE2-8201-E9785F72F675}" type="presOf" srcId="{76B38D3D-99DA-40E7-9B43-7E0384CDFCC0}" destId="{79825120-D809-4BFB-9F35-9E58AD94FC40}" srcOrd="0" destOrd="0" presId="urn:microsoft.com/office/officeart/2005/8/layout/default#7"/>
    <dgm:cxn modelId="{37E8D753-6578-405A-B35E-63FD4736EBD2}" srcId="{FBE843ED-B681-4907-932A-C656C9025503}" destId="{3946A60D-B152-4CC9-AACB-90EFE37D131D}" srcOrd="7" destOrd="0" parTransId="{5EB42616-E072-4118-9260-28303DB8EE6A}" sibTransId="{BA4CB0E8-F04C-4FF9-9178-7CD2965F71CE}"/>
    <dgm:cxn modelId="{382DC8D0-01A3-4893-BE5E-03FB5E108F3D}" srcId="{FBE843ED-B681-4907-932A-C656C9025503}" destId="{8D4BDB40-FC65-4A01-8EEB-75427D29497E}" srcOrd="8" destOrd="0" parTransId="{A7F1A2DC-45BB-487D-96AB-5DDC26E33CBB}" sibTransId="{F1F7D33F-FDA6-4876-B602-DDC7D555C1B3}"/>
    <dgm:cxn modelId="{3D0DDB9F-3825-46F4-9D2B-790118636FCD}" type="presOf" srcId="{E9959415-09BE-42C1-ABD4-ADB656846C34}" destId="{E5614C25-8C01-4366-A2A8-957A8158AD96}" srcOrd="0" destOrd="0" presId="urn:microsoft.com/office/officeart/2005/8/layout/default#7"/>
    <dgm:cxn modelId="{2DCB4733-DB2B-4E90-8432-E1D5C42E8591}" type="presOf" srcId="{FBE843ED-B681-4907-932A-C656C9025503}" destId="{82B770D2-0B45-46AB-9B17-9DA833014EB6}" srcOrd="0" destOrd="0" presId="urn:microsoft.com/office/officeart/2005/8/layout/default#7"/>
    <dgm:cxn modelId="{1906C7F7-4261-44F7-9E1E-3B26297C67E9}" type="presOf" srcId="{DF851114-F61C-42E3-B8CE-2319EFD6BADF}" destId="{4234F364-4FFA-4D0A-B361-2048FC28C366}" srcOrd="0" destOrd="0" presId="urn:microsoft.com/office/officeart/2005/8/layout/default#7"/>
    <dgm:cxn modelId="{9936E038-44B0-4B21-887E-365AE4539649}" type="presOf" srcId="{8D4BDB40-FC65-4A01-8EEB-75427D29497E}" destId="{B15273E8-71EF-41D1-94C5-7AFA80CB1AE0}" srcOrd="0" destOrd="0" presId="urn:microsoft.com/office/officeart/2005/8/layout/default#7"/>
    <dgm:cxn modelId="{891877E2-2BAC-40EF-A3E3-AF83355A26A5}" srcId="{FBE843ED-B681-4907-932A-C656C9025503}" destId="{FB6EA98D-7021-42D2-9199-91B45D843392}" srcOrd="2" destOrd="0" parTransId="{32CC7082-C594-465B-8763-26EBDC469CFA}" sibTransId="{A98EE58E-4061-4979-8D92-ECC36B082EBF}"/>
    <dgm:cxn modelId="{CF19CB32-9352-494E-9B7D-169178161794}" srcId="{FBE843ED-B681-4907-932A-C656C9025503}" destId="{76B38D3D-99DA-40E7-9B43-7E0384CDFCC0}" srcOrd="5" destOrd="0" parTransId="{B790989C-C08B-4096-9701-70CC1EB4BE6E}" sibTransId="{66C681F5-3ADC-48F1-9AB8-DF433AF7132A}"/>
    <dgm:cxn modelId="{9A5C9ED7-7E61-4EDF-8071-DBCEFE547E79}" srcId="{FBE843ED-B681-4907-932A-C656C9025503}" destId="{C08FAE65-4D5C-4429-8BD6-5F6A81375B30}" srcOrd="1" destOrd="0" parTransId="{2EAD1B75-1CF7-4754-8E2D-1499CE38F336}" sibTransId="{2EA604E3-913D-4DC7-86BE-F461F64A71F8}"/>
    <dgm:cxn modelId="{B237CEB4-8E8B-4198-A4BC-66DFB59C8276}" type="presOf" srcId="{53D8EA7D-8724-4CEB-A63D-5739A24F753F}" destId="{8AC0819D-785C-4DF4-93E8-377D848275F7}" srcOrd="0" destOrd="0" presId="urn:microsoft.com/office/officeart/2005/8/layout/default#7"/>
    <dgm:cxn modelId="{FB52B17E-686B-47A8-8009-252DD46FBCE4}" type="presOf" srcId="{3946A60D-B152-4CC9-AACB-90EFE37D131D}" destId="{9AFB170C-C754-4465-8CED-A5237FAA435D}" srcOrd="0" destOrd="0" presId="urn:microsoft.com/office/officeart/2005/8/layout/default#7"/>
    <dgm:cxn modelId="{30967B64-35F3-4FBF-923A-515D0F907974}" type="presOf" srcId="{C08FAE65-4D5C-4429-8BD6-5F6A81375B30}" destId="{E092C19E-52A4-45FE-9F87-9EE3B03F3869}" srcOrd="0" destOrd="0" presId="urn:microsoft.com/office/officeart/2005/8/layout/default#7"/>
    <dgm:cxn modelId="{0ECE4996-DE72-4D06-94A1-4D8B124A5247}" type="presOf" srcId="{FE14AD1B-C3B8-4142-B2D4-1C34B7CF8FAA}" destId="{4F9C099F-F3D6-481E-BC80-54027EAD38D1}" srcOrd="0" destOrd="0" presId="urn:microsoft.com/office/officeart/2005/8/layout/default#7"/>
    <dgm:cxn modelId="{9507C3A6-13B2-460E-92D2-63F318A55D6F}" srcId="{FBE843ED-B681-4907-932A-C656C9025503}" destId="{40C8C62B-ADCE-49E6-B349-838D7DD9AFBF}" srcOrd="3" destOrd="0" parTransId="{166FE200-B1AA-4B3A-A0C7-4D26F0EFEA50}" sibTransId="{ED3249DC-5D13-45A3-93DF-3FF5C53916B4}"/>
    <dgm:cxn modelId="{367001C4-C295-4816-BF76-F3CC0D14FF90}" type="presOf" srcId="{40C8C62B-ADCE-49E6-B349-838D7DD9AFBF}" destId="{F185A47F-0705-49BE-A0F1-AB931686254E}" srcOrd="0" destOrd="0" presId="urn:microsoft.com/office/officeart/2005/8/layout/default#7"/>
    <dgm:cxn modelId="{DA1BE501-D8CE-4960-809C-2FBCF941A5F6}" type="presParOf" srcId="{82B770D2-0B45-46AB-9B17-9DA833014EB6}" destId="{E5614C25-8C01-4366-A2A8-957A8158AD96}" srcOrd="0" destOrd="0" presId="urn:microsoft.com/office/officeart/2005/8/layout/default#7"/>
    <dgm:cxn modelId="{5C097221-90A9-4E8B-AAF1-2B65D21C609C}" type="presParOf" srcId="{82B770D2-0B45-46AB-9B17-9DA833014EB6}" destId="{8E08776C-E6BA-4D54-838F-D4B9DF966A08}" srcOrd="1" destOrd="0" presId="urn:microsoft.com/office/officeart/2005/8/layout/default#7"/>
    <dgm:cxn modelId="{4303D9F8-D313-4B03-A93A-238572162AF6}" type="presParOf" srcId="{82B770D2-0B45-46AB-9B17-9DA833014EB6}" destId="{E092C19E-52A4-45FE-9F87-9EE3B03F3869}" srcOrd="2" destOrd="0" presId="urn:microsoft.com/office/officeart/2005/8/layout/default#7"/>
    <dgm:cxn modelId="{80F374CD-F1CA-4034-ABC3-0088A38DB55D}" type="presParOf" srcId="{82B770D2-0B45-46AB-9B17-9DA833014EB6}" destId="{DBF8E7DE-AFB0-43AE-ABE4-8C5E80B2AF80}" srcOrd="3" destOrd="0" presId="urn:microsoft.com/office/officeart/2005/8/layout/default#7"/>
    <dgm:cxn modelId="{0606AA38-1D97-4D87-AC4E-F52748D1BFBC}" type="presParOf" srcId="{82B770D2-0B45-46AB-9B17-9DA833014EB6}" destId="{707C271F-C9DA-49D6-98C8-FE1E76E4A1E4}" srcOrd="4" destOrd="0" presId="urn:microsoft.com/office/officeart/2005/8/layout/default#7"/>
    <dgm:cxn modelId="{3B60DEC7-072E-47F8-B002-94824C58DC10}" type="presParOf" srcId="{82B770D2-0B45-46AB-9B17-9DA833014EB6}" destId="{8C984983-5991-41C5-A658-49C1EF124820}" srcOrd="5" destOrd="0" presId="urn:microsoft.com/office/officeart/2005/8/layout/default#7"/>
    <dgm:cxn modelId="{C499549D-E687-4E63-B316-5625BEE6932B}" type="presParOf" srcId="{82B770D2-0B45-46AB-9B17-9DA833014EB6}" destId="{F185A47F-0705-49BE-A0F1-AB931686254E}" srcOrd="6" destOrd="0" presId="urn:microsoft.com/office/officeart/2005/8/layout/default#7"/>
    <dgm:cxn modelId="{B7E8D408-F91E-4787-9368-315AC731D1B6}" type="presParOf" srcId="{82B770D2-0B45-46AB-9B17-9DA833014EB6}" destId="{C7F5C6BA-1E58-4866-BDAF-7A7C3796F050}" srcOrd="7" destOrd="0" presId="urn:microsoft.com/office/officeart/2005/8/layout/default#7"/>
    <dgm:cxn modelId="{D52F1478-98E4-4CF6-B15C-2C3FEBE7B3CA}" type="presParOf" srcId="{82B770D2-0B45-46AB-9B17-9DA833014EB6}" destId="{8AC0819D-785C-4DF4-93E8-377D848275F7}" srcOrd="8" destOrd="0" presId="urn:microsoft.com/office/officeart/2005/8/layout/default#7"/>
    <dgm:cxn modelId="{14CE851A-89AD-4251-8624-994DC3D9BAA8}" type="presParOf" srcId="{82B770D2-0B45-46AB-9B17-9DA833014EB6}" destId="{8875C03D-CD7D-470D-9019-547CAB825EC7}" srcOrd="9" destOrd="0" presId="urn:microsoft.com/office/officeart/2005/8/layout/default#7"/>
    <dgm:cxn modelId="{1FDBCF0E-B86F-4428-948E-45F59D3D6122}" type="presParOf" srcId="{82B770D2-0B45-46AB-9B17-9DA833014EB6}" destId="{79825120-D809-4BFB-9F35-9E58AD94FC40}" srcOrd="10" destOrd="0" presId="urn:microsoft.com/office/officeart/2005/8/layout/default#7"/>
    <dgm:cxn modelId="{9398B31E-58F6-4DA4-AE8C-D1654611EA46}" type="presParOf" srcId="{82B770D2-0B45-46AB-9B17-9DA833014EB6}" destId="{4CE444B2-20B5-4B8D-BD1F-F6EB85C557F5}" srcOrd="11" destOrd="0" presId="urn:microsoft.com/office/officeart/2005/8/layout/default#7"/>
    <dgm:cxn modelId="{DBB34EBE-B444-41DF-A33E-4446C35AFFDD}" type="presParOf" srcId="{82B770D2-0B45-46AB-9B17-9DA833014EB6}" destId="{4F9C099F-F3D6-481E-BC80-54027EAD38D1}" srcOrd="12" destOrd="0" presId="urn:microsoft.com/office/officeart/2005/8/layout/default#7"/>
    <dgm:cxn modelId="{9438C064-116D-45BE-8019-DD7D0D766D6A}" type="presParOf" srcId="{82B770D2-0B45-46AB-9B17-9DA833014EB6}" destId="{6B4FFB90-BE94-4326-A352-459CD77FD19A}" srcOrd="13" destOrd="0" presId="urn:microsoft.com/office/officeart/2005/8/layout/default#7"/>
    <dgm:cxn modelId="{22D07C89-1207-4709-8699-2B761565BBAA}" type="presParOf" srcId="{82B770D2-0B45-46AB-9B17-9DA833014EB6}" destId="{9AFB170C-C754-4465-8CED-A5237FAA435D}" srcOrd="14" destOrd="0" presId="urn:microsoft.com/office/officeart/2005/8/layout/default#7"/>
    <dgm:cxn modelId="{DD319B9B-2212-4759-A379-41C32DDC7D26}" type="presParOf" srcId="{82B770D2-0B45-46AB-9B17-9DA833014EB6}" destId="{9D5F602B-6B1B-401E-8099-808331AC98AD}" srcOrd="15" destOrd="0" presId="urn:microsoft.com/office/officeart/2005/8/layout/default#7"/>
    <dgm:cxn modelId="{E5059ADA-95F7-49F3-AF8D-9E8722A9DC79}" type="presParOf" srcId="{82B770D2-0B45-46AB-9B17-9DA833014EB6}" destId="{B15273E8-71EF-41D1-94C5-7AFA80CB1AE0}" srcOrd="16" destOrd="0" presId="urn:microsoft.com/office/officeart/2005/8/layout/default#7"/>
    <dgm:cxn modelId="{D79CEE7C-1BD9-4878-B300-BC614722B001}" type="presParOf" srcId="{82B770D2-0B45-46AB-9B17-9DA833014EB6}" destId="{B4D66B9C-AE2F-4290-A715-0ACE9038026A}" srcOrd="17" destOrd="0" presId="urn:microsoft.com/office/officeart/2005/8/layout/default#7"/>
    <dgm:cxn modelId="{361C9550-31CB-4382-BD26-1481FEEF4AE4}" type="presParOf" srcId="{82B770D2-0B45-46AB-9B17-9DA833014EB6}" destId="{4234F364-4FFA-4D0A-B361-2048FC28C366}" srcOrd="18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79B65F-7144-4030-AE2F-D46347071A12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852FDC-2592-423B-97B7-733E25B14CFF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100" dirty="0"/>
            <a:t>Basic Model</a:t>
          </a:r>
        </a:p>
      </dgm:t>
    </dgm:pt>
    <dgm:pt modelId="{6B43BCAB-C814-49D8-B5B8-12C128EC084E}" type="parTrans" cxnId="{95D9E7CE-7EE1-4745-8A07-59E8FEF80E55}">
      <dgm:prSet/>
      <dgm:spPr/>
      <dgm:t>
        <a:bodyPr/>
        <a:lstStyle/>
        <a:p>
          <a:endParaRPr lang="en-US" sz="1100"/>
        </a:p>
      </dgm:t>
    </dgm:pt>
    <dgm:pt modelId="{DE7EF69A-24DD-4D08-A0DE-C2809CCCD1E8}" type="sibTrans" cxnId="{95D9E7CE-7EE1-4745-8A07-59E8FEF80E55}">
      <dgm:prSet/>
      <dgm:spPr/>
      <dgm:t>
        <a:bodyPr/>
        <a:lstStyle/>
        <a:p>
          <a:endParaRPr lang="en-US" sz="1100"/>
        </a:p>
      </dgm:t>
    </dgm:pt>
    <dgm:pt modelId="{2FD0D935-DA0D-4B17-99DD-5287F2BB8CAC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100" dirty="0"/>
            <a:t>Model Parameter Tuning</a:t>
          </a:r>
        </a:p>
      </dgm:t>
    </dgm:pt>
    <dgm:pt modelId="{3FFA6E86-CB46-4B5B-82DE-8A7B6F319989}" type="parTrans" cxnId="{A469A667-579F-48A4-864B-B8D448D6D3CD}">
      <dgm:prSet/>
      <dgm:spPr/>
      <dgm:t>
        <a:bodyPr/>
        <a:lstStyle/>
        <a:p>
          <a:endParaRPr lang="en-US" sz="1100"/>
        </a:p>
      </dgm:t>
    </dgm:pt>
    <dgm:pt modelId="{21805AC4-3BE9-4872-BF06-6FA829462AC5}" type="sibTrans" cxnId="{A469A667-579F-48A4-864B-B8D448D6D3CD}">
      <dgm:prSet/>
      <dgm:spPr/>
      <dgm:t>
        <a:bodyPr/>
        <a:lstStyle/>
        <a:p>
          <a:endParaRPr lang="en-US" sz="1100"/>
        </a:p>
      </dgm:t>
    </dgm:pt>
    <dgm:pt modelId="{2BA38054-7A3B-4731-94E6-C341499B2C2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100" dirty="0"/>
            <a:t>Accuracy Test</a:t>
          </a:r>
        </a:p>
      </dgm:t>
    </dgm:pt>
    <dgm:pt modelId="{71A236F4-316A-41C1-BDDF-EA8E75273AF0}" type="parTrans" cxnId="{3B58C7DE-4C7C-43D3-B166-96EE533A0737}">
      <dgm:prSet/>
      <dgm:spPr/>
      <dgm:t>
        <a:bodyPr/>
        <a:lstStyle/>
        <a:p>
          <a:endParaRPr lang="en-US" sz="1100"/>
        </a:p>
      </dgm:t>
    </dgm:pt>
    <dgm:pt modelId="{8935E6B9-E93E-400A-BE73-90F54F189AAC}" type="sibTrans" cxnId="{3B58C7DE-4C7C-43D3-B166-96EE533A0737}">
      <dgm:prSet/>
      <dgm:spPr/>
      <dgm:t>
        <a:bodyPr/>
        <a:lstStyle/>
        <a:p>
          <a:endParaRPr lang="en-US" sz="1100"/>
        </a:p>
      </dgm:t>
    </dgm:pt>
    <dgm:pt modelId="{082C12FC-4E77-4476-8C50-0E388D648C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100" dirty="0"/>
            <a:t>Finding Most Robust Model</a:t>
          </a:r>
        </a:p>
      </dgm:t>
    </dgm:pt>
    <dgm:pt modelId="{73C52F21-45E1-4012-A045-AA9D0D4C788C}" type="parTrans" cxnId="{DF8CF470-A621-444E-8563-B5F4A56E970D}">
      <dgm:prSet/>
      <dgm:spPr/>
      <dgm:t>
        <a:bodyPr/>
        <a:lstStyle/>
        <a:p>
          <a:endParaRPr lang="en-US" sz="1100"/>
        </a:p>
      </dgm:t>
    </dgm:pt>
    <dgm:pt modelId="{C641CE92-7633-493F-BDE6-D9874FE8F12F}" type="sibTrans" cxnId="{DF8CF470-A621-444E-8563-B5F4A56E970D}">
      <dgm:prSet/>
      <dgm:spPr/>
      <dgm:t>
        <a:bodyPr/>
        <a:lstStyle/>
        <a:p>
          <a:endParaRPr lang="en-US" sz="1100"/>
        </a:p>
      </dgm:t>
    </dgm:pt>
    <dgm:pt modelId="{4D82E011-5C45-46F1-98C6-E3FF432B5045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1100" dirty="0"/>
            <a:t>Additional</a:t>
          </a:r>
          <a:r>
            <a:rPr lang="en-US" sz="1100" baseline="0" dirty="0"/>
            <a:t> Features </a:t>
          </a:r>
          <a:endParaRPr lang="en-US" sz="1100" dirty="0"/>
        </a:p>
      </dgm:t>
    </dgm:pt>
    <dgm:pt modelId="{20341BB3-7724-4D80-A4C3-1FD080547820}" type="parTrans" cxnId="{E1CAAF4F-FC65-4DF3-83FD-A86669F08E7F}">
      <dgm:prSet/>
      <dgm:spPr/>
      <dgm:t>
        <a:bodyPr/>
        <a:lstStyle/>
        <a:p>
          <a:endParaRPr lang="en-US" sz="1100"/>
        </a:p>
      </dgm:t>
    </dgm:pt>
    <dgm:pt modelId="{539B8F2E-C1D3-4859-B904-FA55FE5EA891}" type="sibTrans" cxnId="{E1CAAF4F-FC65-4DF3-83FD-A86669F08E7F}">
      <dgm:prSet/>
      <dgm:spPr/>
      <dgm:t>
        <a:bodyPr/>
        <a:lstStyle/>
        <a:p>
          <a:endParaRPr lang="en-US" sz="1100"/>
        </a:p>
      </dgm:t>
    </dgm:pt>
    <dgm:pt modelId="{9DCF043A-6995-4514-AECF-750EA754B3F3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1100" dirty="0"/>
            <a:t>Deployment</a:t>
          </a:r>
        </a:p>
      </dgm:t>
    </dgm:pt>
    <dgm:pt modelId="{6AE5BB2D-A28A-4AB0-BB1B-78DD175E2F53}" type="parTrans" cxnId="{425A471B-EB6A-4858-B9BD-7FD21ECC7532}">
      <dgm:prSet/>
      <dgm:spPr/>
      <dgm:t>
        <a:bodyPr/>
        <a:lstStyle/>
        <a:p>
          <a:endParaRPr lang="en-US" sz="1100"/>
        </a:p>
      </dgm:t>
    </dgm:pt>
    <dgm:pt modelId="{8817861A-44B9-4209-ACE5-8B81200B13F6}" type="sibTrans" cxnId="{425A471B-EB6A-4858-B9BD-7FD21ECC7532}">
      <dgm:prSet/>
      <dgm:spPr/>
      <dgm:t>
        <a:bodyPr/>
        <a:lstStyle/>
        <a:p>
          <a:endParaRPr lang="en-US" sz="1100"/>
        </a:p>
      </dgm:t>
    </dgm:pt>
    <dgm:pt modelId="{08FB41CA-ECEA-4F69-BD2A-AD199A63AD4F}" type="pres">
      <dgm:prSet presAssocID="{D879B65F-7144-4030-AE2F-D46347071A1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F40CA8-544F-461A-ABC5-67CEF81B88AD}" type="pres">
      <dgm:prSet presAssocID="{D879B65F-7144-4030-AE2F-D46347071A12}" presName="arrow" presStyleLbl="bgShp" presStyleIdx="0" presStyleCnt="1" custScaleX="117647"/>
      <dgm:spPr/>
    </dgm:pt>
    <dgm:pt modelId="{1AA8B178-6B06-476D-8A24-BFBB2AC34D94}" type="pres">
      <dgm:prSet presAssocID="{D879B65F-7144-4030-AE2F-D46347071A12}" presName="linearProcess" presStyleCnt="0"/>
      <dgm:spPr/>
    </dgm:pt>
    <dgm:pt modelId="{69B6D67A-ECA9-4157-8450-8B95FE32DCAA}" type="pres">
      <dgm:prSet presAssocID="{06852FDC-2592-423B-97B7-733E25B14CFF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A49D7-451A-4062-9954-A68EF39146DF}" type="pres">
      <dgm:prSet presAssocID="{DE7EF69A-24DD-4D08-A0DE-C2809CCCD1E8}" presName="sibTrans" presStyleCnt="0"/>
      <dgm:spPr/>
    </dgm:pt>
    <dgm:pt modelId="{1B993868-1987-4DED-941E-5DB6C9A30E4F}" type="pres">
      <dgm:prSet presAssocID="{2FD0D935-DA0D-4B17-99DD-5287F2BB8CA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3CE2-8F08-4B81-98C5-E6FAA1D3278D}" type="pres">
      <dgm:prSet presAssocID="{21805AC4-3BE9-4872-BF06-6FA829462AC5}" presName="sibTrans" presStyleCnt="0"/>
      <dgm:spPr/>
    </dgm:pt>
    <dgm:pt modelId="{25EBC699-5F8C-455C-A926-926B76EC4F2B}" type="pres">
      <dgm:prSet presAssocID="{2BA38054-7A3B-4731-94E6-C341499B2C2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D807F-32A4-4B30-92B9-AD926DAD6CE2}" type="pres">
      <dgm:prSet presAssocID="{8935E6B9-E93E-400A-BE73-90F54F189AAC}" presName="sibTrans" presStyleCnt="0"/>
      <dgm:spPr/>
    </dgm:pt>
    <dgm:pt modelId="{499130FB-6E49-4D2D-891D-FF4172BCC516}" type="pres">
      <dgm:prSet presAssocID="{082C12FC-4E77-4476-8C50-0E388D648CA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86F24-C47B-44EE-84A7-08EDC5F2A9C7}" type="pres">
      <dgm:prSet presAssocID="{C641CE92-7633-493F-BDE6-D9874FE8F12F}" presName="sibTrans" presStyleCnt="0"/>
      <dgm:spPr/>
    </dgm:pt>
    <dgm:pt modelId="{76310C8A-CB73-4CF1-BBF0-D73312A4071C}" type="pres">
      <dgm:prSet presAssocID="{4D82E011-5C45-46F1-98C6-E3FF432B5045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324DF-332D-4B92-A808-E276B6A03F70}" type="pres">
      <dgm:prSet presAssocID="{539B8F2E-C1D3-4859-B904-FA55FE5EA891}" presName="sibTrans" presStyleCnt="0"/>
      <dgm:spPr/>
    </dgm:pt>
    <dgm:pt modelId="{D6C4D667-7C4D-49F8-A2CF-710E868964DE}" type="pres">
      <dgm:prSet presAssocID="{9DCF043A-6995-4514-AECF-750EA754B3F3}" presName="textNode" presStyleLbl="node1" presStyleIdx="5" presStyleCnt="6" custLinFactNeighborX="-18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58C7DE-4C7C-43D3-B166-96EE533A0737}" srcId="{D879B65F-7144-4030-AE2F-D46347071A12}" destId="{2BA38054-7A3B-4731-94E6-C341499B2C2A}" srcOrd="2" destOrd="0" parTransId="{71A236F4-316A-41C1-BDDF-EA8E75273AF0}" sibTransId="{8935E6B9-E93E-400A-BE73-90F54F189AAC}"/>
    <dgm:cxn modelId="{D73EF073-8385-49A6-AC69-F1C44C8DC4AC}" type="presOf" srcId="{06852FDC-2592-423B-97B7-733E25B14CFF}" destId="{69B6D67A-ECA9-4157-8450-8B95FE32DCAA}" srcOrd="0" destOrd="0" presId="urn:microsoft.com/office/officeart/2005/8/layout/hProcess9"/>
    <dgm:cxn modelId="{0E906EC8-F9F4-4E87-BAA9-55A1586AC153}" type="presOf" srcId="{2FD0D935-DA0D-4B17-99DD-5287F2BB8CAC}" destId="{1B993868-1987-4DED-941E-5DB6C9A30E4F}" srcOrd="0" destOrd="0" presId="urn:microsoft.com/office/officeart/2005/8/layout/hProcess9"/>
    <dgm:cxn modelId="{425A471B-EB6A-4858-B9BD-7FD21ECC7532}" srcId="{D879B65F-7144-4030-AE2F-D46347071A12}" destId="{9DCF043A-6995-4514-AECF-750EA754B3F3}" srcOrd="5" destOrd="0" parTransId="{6AE5BB2D-A28A-4AB0-BB1B-78DD175E2F53}" sibTransId="{8817861A-44B9-4209-ACE5-8B81200B13F6}"/>
    <dgm:cxn modelId="{AD80C984-04A8-44D4-80CC-5DD44B39460C}" type="presOf" srcId="{D879B65F-7144-4030-AE2F-D46347071A12}" destId="{08FB41CA-ECEA-4F69-BD2A-AD199A63AD4F}" srcOrd="0" destOrd="0" presId="urn:microsoft.com/office/officeart/2005/8/layout/hProcess9"/>
    <dgm:cxn modelId="{95D9E7CE-7EE1-4745-8A07-59E8FEF80E55}" srcId="{D879B65F-7144-4030-AE2F-D46347071A12}" destId="{06852FDC-2592-423B-97B7-733E25B14CFF}" srcOrd="0" destOrd="0" parTransId="{6B43BCAB-C814-49D8-B5B8-12C128EC084E}" sibTransId="{DE7EF69A-24DD-4D08-A0DE-C2809CCCD1E8}"/>
    <dgm:cxn modelId="{CA043BEC-C888-4386-A58B-F29D5A729966}" type="presOf" srcId="{082C12FC-4E77-4476-8C50-0E388D648CA1}" destId="{499130FB-6E49-4D2D-891D-FF4172BCC516}" srcOrd="0" destOrd="0" presId="urn:microsoft.com/office/officeart/2005/8/layout/hProcess9"/>
    <dgm:cxn modelId="{18D9B103-F53C-41E0-B8D0-98377BCCFD7D}" type="presOf" srcId="{4D82E011-5C45-46F1-98C6-E3FF432B5045}" destId="{76310C8A-CB73-4CF1-BBF0-D73312A4071C}" srcOrd="0" destOrd="0" presId="urn:microsoft.com/office/officeart/2005/8/layout/hProcess9"/>
    <dgm:cxn modelId="{D46DB9EE-3C58-4B89-A943-7CDD80BAA64E}" type="presOf" srcId="{9DCF043A-6995-4514-AECF-750EA754B3F3}" destId="{D6C4D667-7C4D-49F8-A2CF-710E868964DE}" srcOrd="0" destOrd="0" presId="urn:microsoft.com/office/officeart/2005/8/layout/hProcess9"/>
    <dgm:cxn modelId="{E1CAAF4F-FC65-4DF3-83FD-A86669F08E7F}" srcId="{D879B65F-7144-4030-AE2F-D46347071A12}" destId="{4D82E011-5C45-46F1-98C6-E3FF432B5045}" srcOrd="4" destOrd="0" parTransId="{20341BB3-7724-4D80-A4C3-1FD080547820}" sibTransId="{539B8F2E-C1D3-4859-B904-FA55FE5EA891}"/>
    <dgm:cxn modelId="{DF8CF470-A621-444E-8563-B5F4A56E970D}" srcId="{D879B65F-7144-4030-AE2F-D46347071A12}" destId="{082C12FC-4E77-4476-8C50-0E388D648CA1}" srcOrd="3" destOrd="0" parTransId="{73C52F21-45E1-4012-A045-AA9D0D4C788C}" sibTransId="{C641CE92-7633-493F-BDE6-D9874FE8F12F}"/>
    <dgm:cxn modelId="{4C54662A-AD33-4AED-AE80-1CC8DC44944C}" type="presOf" srcId="{2BA38054-7A3B-4731-94E6-C341499B2C2A}" destId="{25EBC699-5F8C-455C-A926-926B76EC4F2B}" srcOrd="0" destOrd="0" presId="urn:microsoft.com/office/officeart/2005/8/layout/hProcess9"/>
    <dgm:cxn modelId="{A469A667-579F-48A4-864B-B8D448D6D3CD}" srcId="{D879B65F-7144-4030-AE2F-D46347071A12}" destId="{2FD0D935-DA0D-4B17-99DD-5287F2BB8CAC}" srcOrd="1" destOrd="0" parTransId="{3FFA6E86-CB46-4B5B-82DE-8A7B6F319989}" sibTransId="{21805AC4-3BE9-4872-BF06-6FA829462AC5}"/>
    <dgm:cxn modelId="{C4B34388-EC19-48CB-A98E-896DE7BFDCD9}" type="presParOf" srcId="{08FB41CA-ECEA-4F69-BD2A-AD199A63AD4F}" destId="{D4F40CA8-544F-461A-ABC5-67CEF81B88AD}" srcOrd="0" destOrd="0" presId="urn:microsoft.com/office/officeart/2005/8/layout/hProcess9"/>
    <dgm:cxn modelId="{D60D1870-F485-441C-8A59-D0946368902D}" type="presParOf" srcId="{08FB41CA-ECEA-4F69-BD2A-AD199A63AD4F}" destId="{1AA8B178-6B06-476D-8A24-BFBB2AC34D94}" srcOrd="1" destOrd="0" presId="urn:microsoft.com/office/officeart/2005/8/layout/hProcess9"/>
    <dgm:cxn modelId="{7C6828E6-C6EA-4E7E-A7AA-C11AF69933BE}" type="presParOf" srcId="{1AA8B178-6B06-476D-8A24-BFBB2AC34D94}" destId="{69B6D67A-ECA9-4157-8450-8B95FE32DCAA}" srcOrd="0" destOrd="0" presId="urn:microsoft.com/office/officeart/2005/8/layout/hProcess9"/>
    <dgm:cxn modelId="{EEDB045E-C88A-47F5-8489-3C6CC1B5F6CE}" type="presParOf" srcId="{1AA8B178-6B06-476D-8A24-BFBB2AC34D94}" destId="{60CA49D7-451A-4062-9954-A68EF39146DF}" srcOrd="1" destOrd="0" presId="urn:microsoft.com/office/officeart/2005/8/layout/hProcess9"/>
    <dgm:cxn modelId="{DB224F44-756D-4272-87ED-2E7DFA55BD63}" type="presParOf" srcId="{1AA8B178-6B06-476D-8A24-BFBB2AC34D94}" destId="{1B993868-1987-4DED-941E-5DB6C9A30E4F}" srcOrd="2" destOrd="0" presId="urn:microsoft.com/office/officeart/2005/8/layout/hProcess9"/>
    <dgm:cxn modelId="{504E6DF8-CEC4-4CB2-8FB7-C4678A784EEF}" type="presParOf" srcId="{1AA8B178-6B06-476D-8A24-BFBB2AC34D94}" destId="{9B773CE2-8F08-4B81-98C5-E6FAA1D3278D}" srcOrd="3" destOrd="0" presId="urn:microsoft.com/office/officeart/2005/8/layout/hProcess9"/>
    <dgm:cxn modelId="{20B9AF48-3005-4589-99DC-D5FE4215B3D2}" type="presParOf" srcId="{1AA8B178-6B06-476D-8A24-BFBB2AC34D94}" destId="{25EBC699-5F8C-455C-A926-926B76EC4F2B}" srcOrd="4" destOrd="0" presId="urn:microsoft.com/office/officeart/2005/8/layout/hProcess9"/>
    <dgm:cxn modelId="{6664E5D5-53FD-4E34-949F-EC07F71AD4EA}" type="presParOf" srcId="{1AA8B178-6B06-476D-8A24-BFBB2AC34D94}" destId="{736D807F-32A4-4B30-92B9-AD926DAD6CE2}" srcOrd="5" destOrd="0" presId="urn:microsoft.com/office/officeart/2005/8/layout/hProcess9"/>
    <dgm:cxn modelId="{D7C9A754-1261-4434-B477-FBDFE1481A8B}" type="presParOf" srcId="{1AA8B178-6B06-476D-8A24-BFBB2AC34D94}" destId="{499130FB-6E49-4D2D-891D-FF4172BCC516}" srcOrd="6" destOrd="0" presId="urn:microsoft.com/office/officeart/2005/8/layout/hProcess9"/>
    <dgm:cxn modelId="{B908C81C-63FF-410F-9DCF-CB00804029A0}" type="presParOf" srcId="{1AA8B178-6B06-476D-8A24-BFBB2AC34D94}" destId="{F4786F24-C47B-44EE-84A7-08EDC5F2A9C7}" srcOrd="7" destOrd="0" presId="urn:microsoft.com/office/officeart/2005/8/layout/hProcess9"/>
    <dgm:cxn modelId="{DD1E2B57-1C95-4E0D-BBA2-72EF42D460FC}" type="presParOf" srcId="{1AA8B178-6B06-476D-8A24-BFBB2AC34D94}" destId="{76310C8A-CB73-4CF1-BBF0-D73312A4071C}" srcOrd="8" destOrd="0" presId="urn:microsoft.com/office/officeart/2005/8/layout/hProcess9"/>
    <dgm:cxn modelId="{4BE998BE-BF84-4666-84F0-27FC1B0DC591}" type="presParOf" srcId="{1AA8B178-6B06-476D-8A24-BFBB2AC34D94}" destId="{50B324DF-332D-4B92-A808-E276B6A03F70}" srcOrd="9" destOrd="0" presId="urn:microsoft.com/office/officeart/2005/8/layout/hProcess9"/>
    <dgm:cxn modelId="{8C9531D6-37BE-472A-AE2C-60AD20AB88E3}" type="presParOf" srcId="{1AA8B178-6B06-476D-8A24-BFBB2AC34D94}" destId="{D6C4D667-7C4D-49F8-A2CF-710E868964D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4C25-8C01-4366-A2A8-957A8158AD96}">
      <dsp:nvSpPr>
        <dsp:cNvPr id="0" name=""/>
        <dsp:cNvSpPr/>
      </dsp:nvSpPr>
      <dsp:spPr>
        <a:xfrm>
          <a:off x="0" y="328525"/>
          <a:ext cx="1105261" cy="663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Product Group (Asset)</a:t>
          </a:r>
        </a:p>
      </dsp:txBody>
      <dsp:txXfrm>
        <a:off x="0" y="328525"/>
        <a:ext cx="1105261" cy="663157"/>
      </dsp:txXfrm>
    </dsp:sp>
    <dsp:sp modelId="{E092C19E-52A4-45FE-9F87-9EE3B03F3869}">
      <dsp:nvSpPr>
        <dsp:cNvPr id="0" name=""/>
        <dsp:cNvSpPr/>
      </dsp:nvSpPr>
      <dsp:spPr>
        <a:xfrm>
          <a:off x="1216355" y="337855"/>
          <a:ext cx="1105261" cy="663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Product Type</a:t>
          </a:r>
        </a:p>
      </dsp:txBody>
      <dsp:txXfrm>
        <a:off x="1216355" y="337855"/>
        <a:ext cx="1105261" cy="663157"/>
      </dsp:txXfrm>
    </dsp:sp>
    <dsp:sp modelId="{707C271F-C9DA-49D6-98C8-FE1E76E4A1E4}">
      <dsp:nvSpPr>
        <dsp:cNvPr id="0" name=""/>
        <dsp:cNvSpPr/>
      </dsp:nvSpPr>
      <dsp:spPr>
        <a:xfrm>
          <a:off x="283" y="1089171"/>
          <a:ext cx="1105261" cy="663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Sub Modality </a:t>
          </a:r>
        </a:p>
      </dsp:txBody>
      <dsp:txXfrm>
        <a:off x="283" y="1089171"/>
        <a:ext cx="1105261" cy="663157"/>
      </dsp:txXfrm>
    </dsp:sp>
    <dsp:sp modelId="{F185A47F-0705-49BE-A0F1-AB931686254E}">
      <dsp:nvSpPr>
        <dsp:cNvPr id="0" name=""/>
        <dsp:cNvSpPr/>
      </dsp:nvSpPr>
      <dsp:spPr>
        <a:xfrm>
          <a:off x="1216071" y="1089171"/>
          <a:ext cx="1105261" cy="663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Manufacturer</a:t>
          </a:r>
        </a:p>
      </dsp:txBody>
      <dsp:txXfrm>
        <a:off x="1216071" y="1089171"/>
        <a:ext cx="1105261" cy="663157"/>
      </dsp:txXfrm>
    </dsp:sp>
    <dsp:sp modelId="{8AC0819D-785C-4DF4-93E8-377D848275F7}">
      <dsp:nvSpPr>
        <dsp:cNvPr id="0" name=""/>
        <dsp:cNvSpPr/>
      </dsp:nvSpPr>
      <dsp:spPr>
        <a:xfrm>
          <a:off x="283" y="1862854"/>
          <a:ext cx="1105261" cy="663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Age of the Asset</a:t>
          </a:r>
          <a:endParaRPr lang="en-US" sz="1200" kern="1200" dirty="0"/>
        </a:p>
      </dsp:txBody>
      <dsp:txXfrm>
        <a:off x="283" y="1862854"/>
        <a:ext cx="1105261" cy="663157"/>
      </dsp:txXfrm>
    </dsp:sp>
    <dsp:sp modelId="{79825120-D809-4BFB-9F35-9E58AD94FC40}">
      <dsp:nvSpPr>
        <dsp:cNvPr id="0" name=""/>
        <dsp:cNvSpPr/>
      </dsp:nvSpPr>
      <dsp:spPr>
        <a:xfrm>
          <a:off x="1216071" y="1862854"/>
          <a:ext cx="1105261" cy="663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Customer Zone</a:t>
          </a:r>
        </a:p>
      </dsp:txBody>
      <dsp:txXfrm>
        <a:off x="1216071" y="1862854"/>
        <a:ext cx="1105261" cy="663157"/>
      </dsp:txXfrm>
    </dsp:sp>
    <dsp:sp modelId="{4F9C099F-F3D6-481E-BC80-54027EAD38D1}">
      <dsp:nvSpPr>
        <dsp:cNvPr id="0" name=""/>
        <dsp:cNvSpPr/>
      </dsp:nvSpPr>
      <dsp:spPr>
        <a:xfrm>
          <a:off x="0" y="2636537"/>
          <a:ext cx="1105261" cy="663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Customer Class</a:t>
          </a:r>
        </a:p>
      </dsp:txBody>
      <dsp:txXfrm>
        <a:off x="0" y="2636537"/>
        <a:ext cx="1105261" cy="663157"/>
      </dsp:txXfrm>
    </dsp:sp>
    <dsp:sp modelId="{9AFB170C-C754-4465-8CED-A5237FAA435D}">
      <dsp:nvSpPr>
        <dsp:cNvPr id="0" name=""/>
        <dsp:cNvSpPr/>
      </dsp:nvSpPr>
      <dsp:spPr>
        <a:xfrm>
          <a:off x="1216071" y="2636537"/>
          <a:ext cx="1105261" cy="663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Annual Service Frequency</a:t>
          </a:r>
          <a:endParaRPr lang="en-US" sz="1200" kern="1200" dirty="0"/>
        </a:p>
      </dsp:txBody>
      <dsp:txXfrm>
        <a:off x="1216071" y="2636537"/>
        <a:ext cx="1105261" cy="663157"/>
      </dsp:txXfrm>
    </dsp:sp>
    <dsp:sp modelId="{B15273E8-71EF-41D1-94C5-7AFA80CB1AE0}">
      <dsp:nvSpPr>
        <dsp:cNvPr id="0" name=""/>
        <dsp:cNvSpPr/>
      </dsp:nvSpPr>
      <dsp:spPr>
        <a:xfrm>
          <a:off x="283" y="3410221"/>
          <a:ext cx="1105261" cy="663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Annual spending on Services</a:t>
          </a:r>
          <a:endParaRPr lang="en-US" sz="1200" kern="1200" dirty="0"/>
        </a:p>
      </dsp:txBody>
      <dsp:txXfrm>
        <a:off x="283" y="3410221"/>
        <a:ext cx="1105261" cy="663157"/>
      </dsp:txXfrm>
    </dsp:sp>
    <dsp:sp modelId="{4234F364-4FFA-4D0A-B361-2048FC28C366}">
      <dsp:nvSpPr>
        <dsp:cNvPr id="0" name=""/>
        <dsp:cNvSpPr/>
      </dsp:nvSpPr>
      <dsp:spPr>
        <a:xfrm>
          <a:off x="1216071" y="3410221"/>
          <a:ext cx="1105261" cy="663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 of Assets customer possess</a:t>
          </a:r>
          <a:endParaRPr lang="en-US" sz="1200" kern="1200" dirty="0"/>
        </a:p>
      </dsp:txBody>
      <dsp:txXfrm>
        <a:off x="1216071" y="3410221"/>
        <a:ext cx="1105261" cy="66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40CA8-544F-461A-ABC5-67CEF81B88AD}">
      <dsp:nvSpPr>
        <dsp:cNvPr id="0" name=""/>
        <dsp:cNvSpPr/>
      </dsp:nvSpPr>
      <dsp:spPr>
        <a:xfrm>
          <a:off x="2" y="0"/>
          <a:ext cx="11780635" cy="9867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D67A-ECA9-4157-8450-8B95FE32DCAA}">
      <dsp:nvSpPr>
        <dsp:cNvPr id="0" name=""/>
        <dsp:cNvSpPr/>
      </dsp:nvSpPr>
      <dsp:spPr>
        <a:xfrm>
          <a:off x="143" y="296013"/>
          <a:ext cx="1723954" cy="39468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Basic Model</a:t>
          </a:r>
        </a:p>
      </dsp:txBody>
      <dsp:txXfrm>
        <a:off x="19410" y="315280"/>
        <a:ext cx="1685420" cy="356151"/>
      </dsp:txXfrm>
    </dsp:sp>
    <dsp:sp modelId="{1B993868-1987-4DED-941E-5DB6C9A30E4F}">
      <dsp:nvSpPr>
        <dsp:cNvPr id="0" name=""/>
        <dsp:cNvSpPr/>
      </dsp:nvSpPr>
      <dsp:spPr>
        <a:xfrm>
          <a:off x="2011423" y="296013"/>
          <a:ext cx="1723954" cy="39468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Model Parameter Tuning</a:t>
          </a:r>
        </a:p>
      </dsp:txBody>
      <dsp:txXfrm>
        <a:off x="2030690" y="315280"/>
        <a:ext cx="1685420" cy="356151"/>
      </dsp:txXfrm>
    </dsp:sp>
    <dsp:sp modelId="{25EBC699-5F8C-455C-A926-926B76EC4F2B}">
      <dsp:nvSpPr>
        <dsp:cNvPr id="0" name=""/>
        <dsp:cNvSpPr/>
      </dsp:nvSpPr>
      <dsp:spPr>
        <a:xfrm>
          <a:off x="4022703" y="296013"/>
          <a:ext cx="1723954" cy="39468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Accuracy Test</a:t>
          </a:r>
        </a:p>
      </dsp:txBody>
      <dsp:txXfrm>
        <a:off x="4041970" y="315280"/>
        <a:ext cx="1685420" cy="356151"/>
      </dsp:txXfrm>
    </dsp:sp>
    <dsp:sp modelId="{499130FB-6E49-4D2D-891D-FF4172BCC516}">
      <dsp:nvSpPr>
        <dsp:cNvPr id="0" name=""/>
        <dsp:cNvSpPr/>
      </dsp:nvSpPr>
      <dsp:spPr>
        <a:xfrm>
          <a:off x="6033983" y="296013"/>
          <a:ext cx="1723954" cy="39468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Finding Most Robust Model</a:t>
          </a:r>
        </a:p>
      </dsp:txBody>
      <dsp:txXfrm>
        <a:off x="6053250" y="315280"/>
        <a:ext cx="1685420" cy="356151"/>
      </dsp:txXfrm>
    </dsp:sp>
    <dsp:sp modelId="{76310C8A-CB73-4CF1-BBF0-D73312A4071C}">
      <dsp:nvSpPr>
        <dsp:cNvPr id="0" name=""/>
        <dsp:cNvSpPr/>
      </dsp:nvSpPr>
      <dsp:spPr>
        <a:xfrm>
          <a:off x="8045263" y="296013"/>
          <a:ext cx="1723954" cy="394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Additional</a:t>
          </a:r>
          <a:r>
            <a:rPr lang="en-US" sz="1100" kern="1200" baseline="0" dirty="0"/>
            <a:t> Features </a:t>
          </a:r>
          <a:endParaRPr lang="en-US" sz="1100" kern="1200" dirty="0"/>
        </a:p>
      </dsp:txBody>
      <dsp:txXfrm>
        <a:off x="8064530" y="315280"/>
        <a:ext cx="1685420" cy="356151"/>
      </dsp:txXfrm>
    </dsp:sp>
    <dsp:sp modelId="{D6C4D667-7C4D-49F8-A2CF-710E868964DE}">
      <dsp:nvSpPr>
        <dsp:cNvPr id="0" name=""/>
        <dsp:cNvSpPr/>
      </dsp:nvSpPr>
      <dsp:spPr>
        <a:xfrm>
          <a:off x="10003376" y="296013"/>
          <a:ext cx="1723954" cy="394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Deployment</a:t>
          </a:r>
        </a:p>
      </dsp:txBody>
      <dsp:txXfrm>
        <a:off x="10022643" y="315280"/>
        <a:ext cx="1685420" cy="35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2D95-862C-4425-A1D9-218A8AA53A0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AEB16-9488-4876-B1EC-7778B35349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5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8723" y="6384273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5" dirty="0">
                <a:solidFill>
                  <a:prstClr val="white"/>
                </a:solidFill>
                <a:latin typeface="+mj-lt"/>
              </a:rPr>
              <a:t>|   Copyright © 2017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2400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56"/>
            <a:ext cx="12195721" cy="6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5693" y="6364369"/>
            <a:ext cx="3048793" cy="329089"/>
          </a:xfrm>
          <a:prstGeom prst="rect">
            <a:avLst/>
          </a:prstGeom>
        </p:spPr>
      </p:pic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588" y="3742301"/>
            <a:ext cx="9208675" cy="2233319"/>
          </a:xfrm>
          <a:prstGeom prst="rect">
            <a:avLst/>
          </a:prstGeom>
          <a:solidFill>
            <a:srgbClr val="7FBA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6199" tIns="38099" rIns="76199" bIns="38099" rtlCol="0" anchor="b"/>
          <a:lstStyle/>
          <a:p>
            <a:pPr algn="ctr" defTabSz="913765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3742300"/>
            <a:ext cx="9213983" cy="1479053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221352"/>
            <a:ext cx="9210263" cy="733301"/>
          </a:xfrm>
        </p:spPr>
        <p:txBody>
          <a:bodyPr anchor="ctr"/>
          <a:lstStyle>
            <a:lvl1pPr marL="29210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745352" y="6571898"/>
            <a:ext cx="3446648" cy="256109"/>
          </a:xfrm>
          <a:prstGeom prst="rect">
            <a:avLst/>
          </a:prstGeom>
        </p:spPr>
        <p:txBody>
          <a:bodyPr wrap="none" lIns="91343" tIns="45675" rIns="91343" bIns="45675" anchor="ctr">
            <a:noAutofit/>
          </a:bodyPr>
          <a:lstStyle>
            <a:lvl1pPr marL="0" indent="0" algn="ctr">
              <a:buNone/>
              <a:defRPr sz="131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097F8A5B-702C-4954-A79B-64C43621A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0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>
            <a:fillRect/>
          </a:stretch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5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865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3765">
              <a:defRPr/>
            </a:pPr>
            <a:endParaRPr lang="en-US" sz="1865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6" y="2080611"/>
            <a:ext cx="9542777" cy="530352"/>
          </a:xfrm>
        </p:spPr>
        <p:txBody>
          <a:bodyPr>
            <a:noAutofit/>
          </a:bodyPr>
          <a:lstStyle>
            <a:lvl1pPr algn="l">
              <a:defRPr sz="3065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6" y="2675800"/>
            <a:ext cx="9542777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768" y="6303891"/>
            <a:ext cx="2475555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Sep-2017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2490" dirty="0">
              <a:solidFill>
                <a:srgbClr val="0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132628"/>
            <a:ext cx="2454503" cy="1125173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392341" y="281942"/>
            <a:ext cx="109997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2490" u="sng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11541" y="205742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8724" y="6384273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935" dirty="0">
                <a:solidFill>
                  <a:prstClr val="white"/>
                </a:solidFill>
              </a:rPr>
              <a:t>|   Copyright © 2017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383652"/>
            <a:ext cx="3048000" cy="2032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1065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TCS- GE Confidential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64" y="314210"/>
            <a:ext cx="457240" cy="4511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>
            <a:fillRect/>
          </a:stretch>
        </p:blipFill>
        <p:spPr bwMode="auto">
          <a:xfrm>
            <a:off x="0" y="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2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en-US" sz="1865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65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3" y="6387401"/>
            <a:ext cx="237066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>
            <a:fillRect/>
          </a:stretch>
        </p:blipFill>
        <p:spPr>
          <a:xfrm flipH="1">
            <a:off x="9737498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|   Copyright © 2017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8"/>
            <a:ext cx="3241040" cy="284661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5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3765">
              <a:defRPr/>
            </a:pPr>
            <a:endParaRPr lang="en-US" sz="1865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11403309" y="170093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2490" dirty="0">
              <a:solidFill>
                <a:srgbClr val="000000"/>
              </a:solidFill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392341" y="194858"/>
            <a:ext cx="109997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2490" u="sng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611541" y="75115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ination at work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64" y="208194"/>
            <a:ext cx="457240" cy="4511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3" y="6518755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9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51" y="924947"/>
            <a:ext cx="1134885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8D81D8-34DE-420E-85D0-4E6B95C9EBCB}" type="datetimeFigureOut">
              <a:rPr lang="en-IN" sz="18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24-05-2018</a:t>
            </a:fld>
            <a:endParaRPr lang="en-IN" sz="18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8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7F2110-B081-466A-B515-27AE7232FF87}" type="slidenum">
              <a:rPr lang="en-IN" sz="18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‹#›</a:t>
            </a:fld>
            <a:endParaRPr lang="en-IN" sz="18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41" tIns="53318" rIns="53318" bIns="53318">
            <a:noAutofit/>
          </a:bodyPr>
          <a:lstStyle>
            <a:lvl1pPr marL="0" indent="0">
              <a:buNone/>
              <a:defRPr sz="2800">
                <a:solidFill>
                  <a:srgbClr val="0070C0"/>
                </a:solidFill>
                <a:latin typeface="Segoe UI Light" panose="020B0502040204020203" pitchFamily="34" charset="0"/>
              </a:defRPr>
            </a:lvl1pPr>
            <a:lvl2pPr marL="281940" indent="0">
              <a:buNone/>
              <a:defRPr/>
            </a:lvl2pPr>
            <a:lvl3pPr marL="588645" indent="0">
              <a:buNone/>
              <a:defRPr/>
            </a:lvl3pPr>
            <a:lvl4pPr marL="870585" indent="0">
              <a:buNone/>
              <a:defRPr/>
            </a:lvl4pPr>
            <a:lvl5pPr marL="110553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62002" y="1524000"/>
            <a:ext cx="10668000" cy="4572000"/>
          </a:xfrm>
        </p:spPr>
        <p:txBody>
          <a:bodyPr>
            <a:normAutofit/>
          </a:bodyPr>
          <a:lstStyle>
            <a:lvl1pPr marL="347345" indent="-347345">
              <a:buClr>
                <a:srgbClr val="0070C0"/>
              </a:buClr>
              <a:defRPr sz="3200">
                <a:solidFill>
                  <a:srgbClr val="0070C0"/>
                </a:solidFill>
                <a:latin typeface="+mj-lt"/>
              </a:defRPr>
            </a:lvl1pPr>
            <a:lvl2pPr marL="623570" indent="-342900">
              <a:defRPr sz="2800">
                <a:latin typeface="+mj-lt"/>
              </a:defRPr>
            </a:lvl2pPr>
            <a:lvl3pPr marL="798195" indent="-210820">
              <a:defRPr sz="2400">
                <a:latin typeface="+mj-lt"/>
              </a:defRPr>
            </a:lvl3pPr>
            <a:lvl4pPr marL="1146175" indent="-276225">
              <a:defRPr sz="2000">
                <a:latin typeface="+mj-lt"/>
              </a:defRPr>
            </a:lvl4pPr>
            <a:lvl5pPr marL="1379220" indent="-233045"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/>
            </a:lvl1pPr>
          </a:lstStyle>
          <a:p>
            <a:pPr defTabSz="1218565"/>
            <a:fld id="{0E4635FC-D003-49C4-A1DB-64116217BE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5559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2" y="6478589"/>
            <a:ext cx="761998" cy="37941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defTabSz="1218565"/>
            <a:fld id="{0E4635FC-D003-49C4-A1DB-64116217BE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41" tIns="53318" rIns="53318" bIns="53318">
            <a:noAutofit/>
          </a:bodyPr>
          <a:lstStyle>
            <a:lvl1pPr marL="0" indent="0">
              <a:buNone/>
              <a:defRPr sz="2800">
                <a:latin typeface="Segoe UI Light" panose="020B0502040204020203" pitchFamily="34" charset="0"/>
              </a:defRPr>
            </a:lvl1pPr>
            <a:lvl2pPr marL="281940" indent="0">
              <a:buNone/>
              <a:defRPr/>
            </a:lvl2pPr>
            <a:lvl3pPr marL="588645" indent="0">
              <a:buNone/>
              <a:defRPr/>
            </a:lvl3pPr>
            <a:lvl4pPr marL="870585" indent="0">
              <a:buNone/>
              <a:defRPr/>
            </a:lvl4pPr>
            <a:lvl5pPr marL="110553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366998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1" y="6478325"/>
            <a:ext cx="762000" cy="3783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​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8565"/>
            <a:fld id="{0E4635FC-D003-49C4-A1DB-64116217BE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2007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257"/>
            <a:ext cx="12195721" cy="6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1587" y="3742301"/>
            <a:ext cx="9208676" cy="2233318"/>
          </a:xfrm>
          <a:prstGeom prst="rect">
            <a:avLst/>
          </a:prstGeom>
          <a:solidFill>
            <a:schemeClr val="tx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6189" tIns="38094" rIns="76189" bIns="38094" rtlCol="0" anchor="b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" y="3742302"/>
            <a:ext cx="9210261" cy="1366729"/>
          </a:xfrm>
          <a:prstGeom prst="rect">
            <a:avLst/>
          </a:prstGeom>
        </p:spPr>
        <p:txBody>
          <a:bodyPr lIns="380841" anchor="b">
            <a:noAutofit/>
          </a:bodyPr>
          <a:lstStyle>
            <a:lvl1pPr marL="0" indent="0" algn="l" defTabSz="1087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58" baseline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" y="5161323"/>
            <a:ext cx="9210261" cy="814295"/>
          </a:xfrm>
          <a:prstGeom prst="rect">
            <a:avLst/>
          </a:prstGeom>
        </p:spPr>
        <p:txBody>
          <a:bodyPr lIns="380841" anchor="ctr">
            <a:noAutofit/>
          </a:bodyPr>
          <a:lstStyle>
            <a:lvl1pPr marL="292100" indent="0" algn="l" defTabSz="1087755" rtl="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0072C6"/>
              </a:buClr>
              <a:buSzPct val="100000"/>
              <a:buFont typeface="Wingdings" panose="05000000000000000000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775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pic>
        <p:nvPicPr>
          <p:cNvPr id="15" name="Picture 14" descr="logo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5693" y="6364369"/>
            <a:ext cx="3048793" cy="3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202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 marL="373380" marR="0" indent="-373380" algn="l" defTabSz="9944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defRPr lang="en-US" sz="2400" b="0" kern="1200" noProof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806450" indent="-311150" algn="l" defTabSz="99441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marL="373380" marR="0" lvl="0" indent="-373380" algn="l" defTabSz="9944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/>
              <a:t>Click to edit Master text styles</a:t>
            </a:r>
          </a:p>
          <a:p>
            <a:pPr marL="373380" marR="0" lvl="1" indent="-373380" algn="l" defTabSz="9944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/>
              <a:t>Second level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4978400" y="6340478"/>
            <a:ext cx="2844800" cy="365124"/>
          </a:xfrm>
          <a:prstGeom prst="rect">
            <a:avLst/>
          </a:prstGeom>
        </p:spPr>
        <p:txBody>
          <a:bodyPr vert="horz" lIns="99487" tIns="49744" rIns="99487" bIns="4974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5" dirty="0"/>
              <a:t>TCS-Microsoft Confidential</a:t>
            </a:r>
          </a:p>
        </p:txBody>
      </p:sp>
      <p:sp>
        <p:nvSpPr>
          <p:cNvPr id="7" name="Slide Number Placeholder 5"/>
          <p:cNvSpPr txBox="1"/>
          <p:nvPr/>
        </p:nvSpPr>
        <p:spPr>
          <a:xfrm>
            <a:off x="9042400" y="6340478"/>
            <a:ext cx="2844800" cy="365124"/>
          </a:xfrm>
          <a:prstGeom prst="rect">
            <a:avLst/>
          </a:prstGeom>
        </p:spPr>
        <p:txBody>
          <a:bodyPr vert="horz" lIns="99487" tIns="49744" rIns="99487" bIns="4974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ED6D08F-D38E-41B6-8CE5-0C5B7BF669C3}" type="slidenum">
              <a:rPr lang="en-US" sz="1335" smtClean="0"/>
              <a:t>‹#›</a:t>
            </a:fld>
            <a:endParaRPr lang="en-US" sz="1335" dirty="0"/>
          </a:p>
        </p:txBody>
      </p:sp>
    </p:spTree>
    <p:extLst>
      <p:ext uri="{BB962C8B-B14F-4D97-AF65-F5344CB8AC3E}">
        <p14:creationId xmlns:p14="http://schemas.microsoft.com/office/powerpoint/2010/main" val="42621446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935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935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AB5430F1-7663-4CC0-AEA4-E289EAED24B6}" type="slidenum">
              <a:rPr lang="en-US" dirty="0" smtClean="0"/>
              <a:t>‹#›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06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7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68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8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7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1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42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67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6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4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8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921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178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16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9199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649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690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587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473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078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8504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1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0204355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88"/>
            <a:ext cx="12230799" cy="685808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70" dirty="0">
              <a:solidFill>
                <a:sysClr val="windowText" lastClr="000000"/>
              </a:solidFill>
            </a:endParaRPr>
          </a:p>
        </p:txBody>
      </p:sp>
      <p:sp>
        <p:nvSpPr>
          <p:cNvPr id="5" name="Freeform 5"/>
          <p:cNvSpPr/>
          <p:nvPr userDrawn="1"/>
        </p:nvSpPr>
        <p:spPr bwMode="auto">
          <a:xfrm>
            <a:off x="3105151" y="2736851"/>
            <a:ext cx="6180667" cy="4140200"/>
          </a:xfrm>
          <a:custGeom>
            <a:avLst/>
            <a:gdLst>
              <a:gd name="T0" fmla="*/ 0 w 2920"/>
              <a:gd name="T1" fmla="*/ 8 h 1956"/>
              <a:gd name="T2" fmla="*/ 2609 w 2920"/>
              <a:gd name="T3" fmla="*/ 1956 h 1956"/>
              <a:gd name="T4" fmla="*/ 2920 w 2920"/>
              <a:gd name="T5" fmla="*/ 1956 h 1956"/>
              <a:gd name="T6" fmla="*/ 299 w 2920"/>
              <a:gd name="T7" fmla="*/ 0 h 1956"/>
              <a:gd name="T8" fmla="*/ 0 w 2920"/>
              <a:gd name="T9" fmla="*/ 8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0" h="1956">
                <a:moveTo>
                  <a:pt x="0" y="8"/>
                </a:moveTo>
                <a:lnTo>
                  <a:pt x="2609" y="1956"/>
                </a:lnTo>
                <a:lnTo>
                  <a:pt x="2920" y="1956"/>
                </a:lnTo>
                <a:lnTo>
                  <a:pt x="299" y="0"/>
                </a:lnTo>
                <a:lnTo>
                  <a:pt x="0" y="8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118872" tIns="59436" rIns="118872" bIns="59436" numCol="1" anchor="t" anchorCtr="0" compatLnSpc="1"/>
          <a:lstStyle/>
          <a:p>
            <a:endParaRPr lang="en-US" sz="3070" dirty="0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1348317" y="4480984"/>
            <a:ext cx="3615267" cy="2377016"/>
          </a:xfrm>
          <a:custGeom>
            <a:avLst/>
            <a:gdLst>
              <a:gd name="T0" fmla="*/ 0 w 1708"/>
              <a:gd name="T1" fmla="*/ 0 h 1136"/>
              <a:gd name="T2" fmla="*/ 1523 w 1708"/>
              <a:gd name="T3" fmla="*/ 1136 h 1136"/>
              <a:gd name="T4" fmla="*/ 1708 w 1708"/>
              <a:gd name="T5" fmla="*/ 1136 h 1136"/>
              <a:gd name="T6" fmla="*/ 189 w 1708"/>
              <a:gd name="T7" fmla="*/ 2 h 1136"/>
              <a:gd name="T8" fmla="*/ 0 w 1708"/>
              <a:gd name="T9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8" h="1136">
                <a:moveTo>
                  <a:pt x="0" y="0"/>
                </a:moveTo>
                <a:lnTo>
                  <a:pt x="1523" y="1136"/>
                </a:lnTo>
                <a:lnTo>
                  <a:pt x="1708" y="1136"/>
                </a:lnTo>
                <a:lnTo>
                  <a:pt x="189" y="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18872" tIns="59436" rIns="118872" bIns="59436" numCol="1" anchor="t" anchorCtr="0" compatLnSpc="1"/>
          <a:lstStyle/>
          <a:p>
            <a:pPr lvl="0"/>
            <a:endParaRPr lang="en-US" sz="3070" dirty="0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0" y="2728386"/>
            <a:ext cx="3996267" cy="2976033"/>
          </a:xfrm>
          <a:custGeom>
            <a:avLst/>
            <a:gdLst>
              <a:gd name="T0" fmla="*/ 0 w 1888"/>
              <a:gd name="T1" fmla="*/ 139 h 1406"/>
              <a:gd name="T2" fmla="*/ 1699 w 1888"/>
              <a:gd name="T3" fmla="*/ 1406 h 1406"/>
              <a:gd name="T4" fmla="*/ 1888 w 1888"/>
              <a:gd name="T5" fmla="*/ 1406 h 1406"/>
              <a:gd name="T6" fmla="*/ 6 w 1888"/>
              <a:gd name="T7" fmla="*/ 0 h 1406"/>
              <a:gd name="T8" fmla="*/ 0 w 1888"/>
              <a:gd name="T9" fmla="*/ 13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06">
                <a:moveTo>
                  <a:pt x="0" y="139"/>
                </a:moveTo>
                <a:lnTo>
                  <a:pt x="1699" y="1406"/>
                </a:lnTo>
                <a:lnTo>
                  <a:pt x="1888" y="1406"/>
                </a:lnTo>
                <a:lnTo>
                  <a:pt x="6" y="0"/>
                </a:lnTo>
                <a:lnTo>
                  <a:pt x="0" y="139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154" tIns="44577" rIns="89154" bIns="44577" rtlCol="0" anchor="ctr"/>
          <a:lstStyle/>
          <a:p>
            <a:pPr lvl="0" algn="ctr"/>
            <a:endParaRPr lang="en-US" sz="307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8" name="Freeform 8"/>
          <p:cNvSpPr/>
          <p:nvPr userDrawn="1"/>
        </p:nvSpPr>
        <p:spPr bwMode="auto">
          <a:xfrm>
            <a:off x="164447" y="2"/>
            <a:ext cx="4250267" cy="2724151"/>
          </a:xfrm>
          <a:custGeom>
            <a:avLst/>
            <a:gdLst>
              <a:gd name="T0" fmla="*/ 0 w 2008"/>
              <a:gd name="T1" fmla="*/ 0 h 1287"/>
              <a:gd name="T2" fmla="*/ 1724 w 2008"/>
              <a:gd name="T3" fmla="*/ 1287 h 1287"/>
              <a:gd name="T4" fmla="*/ 2008 w 2008"/>
              <a:gd name="T5" fmla="*/ 1287 h 1287"/>
              <a:gd name="T6" fmla="*/ 287 w 2008"/>
              <a:gd name="T7" fmla="*/ 0 h 1287"/>
              <a:gd name="T8" fmla="*/ 0 w 2008"/>
              <a:gd name="T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8" h="1287">
                <a:moveTo>
                  <a:pt x="0" y="0"/>
                </a:moveTo>
                <a:lnTo>
                  <a:pt x="1724" y="1287"/>
                </a:lnTo>
                <a:lnTo>
                  <a:pt x="2008" y="1287"/>
                </a:lnTo>
                <a:lnTo>
                  <a:pt x="28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154" tIns="44577" rIns="89154" bIns="44577" rtlCol="0" anchor="ctr"/>
          <a:lstStyle/>
          <a:p>
            <a:pPr lvl="0" algn="ctr"/>
            <a:endParaRPr lang="en-US" sz="307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771375" y="-1"/>
            <a:ext cx="7917543" cy="4131733"/>
          </a:xfrm>
          <a:custGeom>
            <a:avLst/>
            <a:gdLst>
              <a:gd name="connsiteX0" fmla="*/ 0 w 5938157"/>
              <a:gd name="connsiteY0" fmla="*/ 0 h 3098800"/>
              <a:gd name="connsiteX1" fmla="*/ 267607 w 5938157"/>
              <a:gd name="connsiteY1" fmla="*/ 0 h 3098800"/>
              <a:gd name="connsiteX2" fmla="*/ 311150 w 5938157"/>
              <a:gd name="connsiteY2" fmla="*/ 0 h 3098800"/>
              <a:gd name="connsiteX3" fmla="*/ 1788432 w 5938157"/>
              <a:gd name="connsiteY3" fmla="*/ 0 h 3098800"/>
              <a:gd name="connsiteX4" fmla="*/ 5938157 w 5938157"/>
              <a:gd name="connsiteY4" fmla="*/ 3098800 h 3098800"/>
              <a:gd name="connsiteX5" fmla="*/ 4098245 w 5938157"/>
              <a:gd name="connsiteY5" fmla="*/ 3098800 h 3098800"/>
              <a:gd name="connsiteX6" fmla="*/ 2688545 w 5938157"/>
              <a:gd name="connsiteY6" fmla="*/ 2043113 h 3098800"/>
              <a:gd name="connsiteX7" fmla="*/ 2732087 w 5938157"/>
              <a:gd name="connsiteY7" fmla="*/ 2043113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8157" h="3098800">
                <a:moveTo>
                  <a:pt x="0" y="0"/>
                </a:moveTo>
                <a:lnTo>
                  <a:pt x="267607" y="0"/>
                </a:lnTo>
                <a:lnTo>
                  <a:pt x="311150" y="0"/>
                </a:lnTo>
                <a:lnTo>
                  <a:pt x="1788432" y="0"/>
                </a:lnTo>
                <a:lnTo>
                  <a:pt x="5938157" y="3098800"/>
                </a:lnTo>
                <a:lnTo>
                  <a:pt x="4098245" y="3098800"/>
                </a:lnTo>
                <a:lnTo>
                  <a:pt x="2688545" y="2043113"/>
                </a:lnTo>
                <a:lnTo>
                  <a:pt x="2732087" y="20431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18872" tIns="59436" rIns="118872" bIns="59436" numCol="1" anchor="t" anchorCtr="0" compatLnSpc="1"/>
          <a:lstStyle/>
          <a:p>
            <a:pPr lvl="0"/>
            <a:endParaRPr lang="en-US" sz="3070" dirty="0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3155951" y="1"/>
            <a:ext cx="9036050" cy="4131733"/>
          </a:xfrm>
          <a:custGeom>
            <a:avLst/>
            <a:gdLst>
              <a:gd name="T0" fmla="*/ 0 w 4269"/>
              <a:gd name="T1" fmla="*/ 0 h 1952"/>
              <a:gd name="T2" fmla="*/ 2614 w 4269"/>
              <a:gd name="T3" fmla="*/ 1952 h 1952"/>
              <a:gd name="T4" fmla="*/ 4269 w 4269"/>
              <a:gd name="T5" fmla="*/ 1952 h 1952"/>
              <a:gd name="T6" fmla="*/ 4269 w 4269"/>
              <a:gd name="T7" fmla="*/ 0 h 1952"/>
              <a:gd name="T8" fmla="*/ 0 w 4269"/>
              <a:gd name="T9" fmla="*/ 0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9" h="1952">
                <a:moveTo>
                  <a:pt x="0" y="0"/>
                </a:moveTo>
                <a:lnTo>
                  <a:pt x="2614" y="1952"/>
                </a:lnTo>
                <a:lnTo>
                  <a:pt x="4269" y="1952"/>
                </a:lnTo>
                <a:lnTo>
                  <a:pt x="4269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9154" tIns="44577" rIns="89154" bIns="44577" rtlCol="0" anchor="ctr"/>
          <a:lstStyle/>
          <a:p>
            <a:pPr lvl="0" algn="ctr"/>
            <a:endParaRPr lang="en-US" sz="307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1420243" y="155577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</p:spPr>
        <p:txBody>
          <a:bodyPr vert="horz" wrap="square" lIns="89154" tIns="44577" rIns="89154" bIns="44577" numCol="1" anchor="t" anchorCtr="0" compatLnSpc="1"/>
          <a:lstStyle/>
          <a:p>
            <a:endParaRPr lang="en-US" sz="3070" dirty="0">
              <a:latin typeface="Myriad Pro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55138" y="231777"/>
            <a:ext cx="2670170" cy="314217"/>
            <a:chOff x="641353" y="173831"/>
            <a:chExt cx="2002628" cy="235663"/>
          </a:xfrm>
        </p:grpSpPr>
        <p:grpSp>
          <p:nvGrpSpPr>
            <p:cNvPr id="19" name="Group 15"/>
            <p:cNvGrpSpPr/>
            <p:nvPr/>
          </p:nvGrpSpPr>
          <p:grpSpPr>
            <a:xfrm>
              <a:off x="641353" y="1738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07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07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307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765110" y="3166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8915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2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6861025" y="2253935"/>
            <a:ext cx="5098748" cy="457817"/>
          </a:xfrm>
        </p:spPr>
        <p:txBody>
          <a:bodyPr anchor="t">
            <a:noAutofit/>
          </a:bodyPr>
          <a:lstStyle>
            <a:lvl1pPr algn="l">
              <a:defRPr sz="234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61025" y="1673351"/>
            <a:ext cx="5176157" cy="535239"/>
          </a:xfrm>
        </p:spPr>
        <p:txBody>
          <a:bodyPr anchor="b">
            <a:noAutofit/>
          </a:bodyPr>
          <a:lstStyle>
            <a:lvl1pPr marL="0" indent="0" algn="l">
              <a:buNone/>
              <a:defRPr sz="2990" b="0">
                <a:solidFill>
                  <a:schemeClr val="bg1"/>
                </a:solidFill>
                <a:latin typeface="+mj-lt"/>
              </a:defRPr>
            </a:lvl1pPr>
            <a:lvl2pPr marL="44577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93350" y="2983801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2080">
                <a:solidFill>
                  <a:schemeClr val="bg1"/>
                </a:solidFill>
                <a:latin typeface="+mj-lt"/>
              </a:defRPr>
            </a:lvl1pPr>
            <a:lvl2pPr marL="445770" indent="0">
              <a:buNone/>
              <a:defRPr/>
            </a:lvl2pPr>
            <a:lvl3pPr marL="891540" indent="0">
              <a:buNone/>
              <a:defRPr/>
            </a:lvl3pPr>
            <a:lvl4pPr marL="1337310" indent="0">
              <a:buNone/>
              <a:defRPr/>
            </a:lvl4pPr>
            <a:lvl5pPr marL="178308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1" name="Freeform 5"/>
          <p:cNvSpPr/>
          <p:nvPr userDrawn="1"/>
        </p:nvSpPr>
        <p:spPr bwMode="auto">
          <a:xfrm>
            <a:off x="6272530" y="6591301"/>
            <a:ext cx="5949951" cy="266700"/>
          </a:xfrm>
          <a:custGeom>
            <a:avLst/>
            <a:gdLst>
              <a:gd name="T0" fmla="*/ 0 w 2811"/>
              <a:gd name="T1" fmla="*/ 0 h 126"/>
              <a:gd name="T2" fmla="*/ 2633 w 2811"/>
              <a:gd name="T3" fmla="*/ 0 h 126"/>
              <a:gd name="T4" fmla="*/ 2811 w 2811"/>
              <a:gd name="T5" fmla="*/ 126 h 126"/>
              <a:gd name="T6" fmla="*/ 191 w 2811"/>
              <a:gd name="T7" fmla="*/ 126 h 126"/>
              <a:gd name="T8" fmla="*/ 0 w 2811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1" h="126">
                <a:moveTo>
                  <a:pt x="0" y="0"/>
                </a:moveTo>
                <a:lnTo>
                  <a:pt x="2633" y="0"/>
                </a:lnTo>
                <a:lnTo>
                  <a:pt x="2811" y="126"/>
                </a:lnTo>
                <a:lnTo>
                  <a:pt x="191" y="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18872" tIns="59436" rIns="118872" bIns="59436" numCol="1" anchor="t" anchorCtr="0" compatLnSpc="1"/>
          <a:lstStyle/>
          <a:p>
            <a:endParaRPr lang="en-US" sz="307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84497" y="658277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4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063184" y="6598372"/>
            <a:ext cx="2854496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10" dirty="0">
                <a:solidFill>
                  <a:schemeClr val="bg1"/>
                </a:solidFill>
                <a:latin typeface="+mj-lt"/>
              </a:rPr>
              <a:t>|   Copyright © 2016 Tata Consultancy Services Limited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microsoft.com/office/2007/relationships/hdphoto" Target="../media/hdphoto1.wdp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5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65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B55AB4-0D57-4FBE-946B-A81E4A9D2A4C}" type="slidenum">
              <a:rPr lang="en-US" sz="1065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‹#›</a:t>
            </a:fld>
            <a:r>
              <a:rPr lang="en-US" sz="1065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2400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73" r:id="rId11"/>
  </p:sldLayoutIdLst>
  <p:txStyles>
    <p:titleStyle>
      <a:lvl1pPr algn="l" defTabSz="913765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Clr>
          <a:srgbClr val="4E84C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defTabSz="913765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3765" rtl="0" eaLnBrk="1" latinLnBrk="0" hangingPunct="1">
        <a:spcBef>
          <a:spcPct val="20000"/>
        </a:spcBef>
        <a:buClr>
          <a:srgbClr val="4E84C4"/>
        </a:buClr>
        <a:buFont typeface="Courier New" panose="02070309020205020404" pitchFamily="49" charset="0"/>
        <a:buChar char="o"/>
        <a:defRPr sz="1865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3765" rtl="0" eaLnBrk="1" latinLnBrk="0" hangingPunct="1">
        <a:spcBef>
          <a:spcPct val="20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65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B55AB4-0D57-4FBE-946B-A81E4A9D2A4C}" type="slidenum">
              <a:rPr lang="en-US" sz="1065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lang="en-US" sz="1065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5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065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865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3765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Clr>
          <a:srgbClr val="4E84C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3765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3765" rtl="0" eaLnBrk="1" latinLnBrk="0" hangingPunct="1">
        <a:spcBef>
          <a:spcPct val="20000"/>
        </a:spcBef>
        <a:buClr>
          <a:srgbClr val="4E84C4"/>
        </a:buClr>
        <a:buFont typeface="Courier New" panose="02070309020205020404" pitchFamily="49" charset="0"/>
        <a:buChar char="o"/>
        <a:defRPr sz="186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3765" rtl="0" eaLnBrk="1" latinLnBrk="0" hangingPunct="1">
        <a:spcBef>
          <a:spcPct val="20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401" y="3"/>
            <a:ext cx="1221740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-1" fmla="*/ 0 w 9144000"/>
              <a:gd name="connsiteY0-2" fmla="*/ 0 h 4648200"/>
              <a:gd name="connsiteX1-3" fmla="*/ 9144000 w 9144000"/>
              <a:gd name="connsiteY1-4" fmla="*/ 0 h 4648200"/>
              <a:gd name="connsiteX2-5" fmla="*/ 9144000 w 9144000"/>
              <a:gd name="connsiteY2-6" fmla="*/ 4648200 h 4648200"/>
              <a:gd name="connsiteX3-7" fmla="*/ 952500 w 9144000"/>
              <a:gd name="connsiteY3-8" fmla="*/ 4648200 h 4648200"/>
              <a:gd name="connsiteX4-9" fmla="*/ 0 w 9144000"/>
              <a:gd name="connsiteY4-10" fmla="*/ 4648200 h 4648200"/>
              <a:gd name="connsiteX5" fmla="*/ 0 w 9144000"/>
              <a:gd name="connsiteY5" fmla="*/ 0 h 4648200"/>
              <a:gd name="connsiteX0-11" fmla="*/ 0 w 9144000"/>
              <a:gd name="connsiteY0-12" fmla="*/ 0 h 4648200"/>
              <a:gd name="connsiteX1-13" fmla="*/ 9144000 w 9144000"/>
              <a:gd name="connsiteY1-14" fmla="*/ 0 h 4648200"/>
              <a:gd name="connsiteX2-15" fmla="*/ 9144000 w 9144000"/>
              <a:gd name="connsiteY2-16" fmla="*/ 4648200 h 4648200"/>
              <a:gd name="connsiteX3-17" fmla="*/ 952500 w 9144000"/>
              <a:gd name="connsiteY3-18" fmla="*/ 4648200 h 4648200"/>
              <a:gd name="connsiteX4-19" fmla="*/ 819150 w 9144000"/>
              <a:gd name="connsiteY4-20" fmla="*/ 4648200 h 4648200"/>
              <a:gd name="connsiteX5-21" fmla="*/ 0 w 9144000"/>
              <a:gd name="connsiteY5-22" fmla="*/ 4648200 h 4648200"/>
              <a:gd name="connsiteX6" fmla="*/ 0 w 9144000"/>
              <a:gd name="connsiteY6" fmla="*/ 0 h 4648200"/>
              <a:gd name="connsiteX0-23" fmla="*/ 0 w 9144000"/>
              <a:gd name="connsiteY0-24" fmla="*/ 0 h 6181725"/>
              <a:gd name="connsiteX1-25" fmla="*/ 9144000 w 9144000"/>
              <a:gd name="connsiteY1-26" fmla="*/ 0 h 6181725"/>
              <a:gd name="connsiteX2-27" fmla="*/ 9144000 w 9144000"/>
              <a:gd name="connsiteY2-28" fmla="*/ 4648200 h 6181725"/>
              <a:gd name="connsiteX3-29" fmla="*/ 952500 w 9144000"/>
              <a:gd name="connsiteY3-30" fmla="*/ 4648200 h 6181725"/>
              <a:gd name="connsiteX4-31" fmla="*/ 942975 w 9144000"/>
              <a:gd name="connsiteY4-32" fmla="*/ 6181725 h 6181725"/>
              <a:gd name="connsiteX5-33" fmla="*/ 0 w 9144000"/>
              <a:gd name="connsiteY5-34" fmla="*/ 4648200 h 6181725"/>
              <a:gd name="connsiteX6-35" fmla="*/ 0 w 9144000"/>
              <a:gd name="connsiteY6-36" fmla="*/ 0 h 6181725"/>
              <a:gd name="connsiteX0-37" fmla="*/ 0 w 9144000"/>
              <a:gd name="connsiteY0-38" fmla="*/ 0 h 6181725"/>
              <a:gd name="connsiteX1-39" fmla="*/ 9144000 w 9144000"/>
              <a:gd name="connsiteY1-40" fmla="*/ 0 h 6181725"/>
              <a:gd name="connsiteX2-41" fmla="*/ 9144000 w 9144000"/>
              <a:gd name="connsiteY2-42" fmla="*/ 4648200 h 6181725"/>
              <a:gd name="connsiteX3-43" fmla="*/ 952500 w 9144000"/>
              <a:gd name="connsiteY3-44" fmla="*/ 4648200 h 6181725"/>
              <a:gd name="connsiteX4-45" fmla="*/ 942975 w 9144000"/>
              <a:gd name="connsiteY4-46" fmla="*/ 6181725 h 6181725"/>
              <a:gd name="connsiteX5-47" fmla="*/ 552450 w 9144000"/>
              <a:gd name="connsiteY5-48" fmla="*/ 5534025 h 6181725"/>
              <a:gd name="connsiteX6-49" fmla="*/ 0 w 9144000"/>
              <a:gd name="connsiteY6-50" fmla="*/ 4648200 h 6181725"/>
              <a:gd name="connsiteX7" fmla="*/ 0 w 9144000"/>
              <a:gd name="connsiteY7" fmla="*/ 0 h 6181725"/>
              <a:gd name="connsiteX0-51" fmla="*/ 9525 w 9153525"/>
              <a:gd name="connsiteY0-52" fmla="*/ 0 h 6267450"/>
              <a:gd name="connsiteX1-53" fmla="*/ 9153525 w 9153525"/>
              <a:gd name="connsiteY1-54" fmla="*/ 0 h 6267450"/>
              <a:gd name="connsiteX2-55" fmla="*/ 9153525 w 9153525"/>
              <a:gd name="connsiteY2-56" fmla="*/ 4648200 h 6267450"/>
              <a:gd name="connsiteX3-57" fmla="*/ 962025 w 9153525"/>
              <a:gd name="connsiteY3-58" fmla="*/ 4648200 h 6267450"/>
              <a:gd name="connsiteX4-59" fmla="*/ 952500 w 9153525"/>
              <a:gd name="connsiteY4-60" fmla="*/ 6181725 h 6267450"/>
              <a:gd name="connsiteX5-61" fmla="*/ 0 w 9153525"/>
              <a:gd name="connsiteY5-62" fmla="*/ 6267450 h 6267450"/>
              <a:gd name="connsiteX6-63" fmla="*/ 9525 w 9153525"/>
              <a:gd name="connsiteY6-64" fmla="*/ 4648200 h 6267450"/>
              <a:gd name="connsiteX7-65" fmla="*/ 9525 w 9153525"/>
              <a:gd name="connsiteY7-66" fmla="*/ 0 h 6267450"/>
              <a:gd name="connsiteX0-67" fmla="*/ 9525 w 9153525"/>
              <a:gd name="connsiteY0-68" fmla="*/ 0 h 6315075"/>
              <a:gd name="connsiteX1-69" fmla="*/ 9153525 w 9153525"/>
              <a:gd name="connsiteY1-70" fmla="*/ 0 h 6315075"/>
              <a:gd name="connsiteX2-71" fmla="*/ 9153525 w 9153525"/>
              <a:gd name="connsiteY2-72" fmla="*/ 4648200 h 6315075"/>
              <a:gd name="connsiteX3-73" fmla="*/ 962025 w 9153525"/>
              <a:gd name="connsiteY3-74" fmla="*/ 4648200 h 6315075"/>
              <a:gd name="connsiteX4-75" fmla="*/ 1076325 w 9153525"/>
              <a:gd name="connsiteY4-76" fmla="*/ 6315075 h 6315075"/>
              <a:gd name="connsiteX5-77" fmla="*/ 0 w 9153525"/>
              <a:gd name="connsiteY5-78" fmla="*/ 6267450 h 6315075"/>
              <a:gd name="connsiteX6-79" fmla="*/ 9525 w 9153525"/>
              <a:gd name="connsiteY6-80" fmla="*/ 4648200 h 6315075"/>
              <a:gd name="connsiteX7-81" fmla="*/ 9525 w 9153525"/>
              <a:gd name="connsiteY7-82" fmla="*/ 0 h 6315075"/>
              <a:gd name="connsiteX0-83" fmla="*/ 9525 w 9153525"/>
              <a:gd name="connsiteY0-84" fmla="*/ 0 h 6315075"/>
              <a:gd name="connsiteX1-85" fmla="*/ 9153525 w 9153525"/>
              <a:gd name="connsiteY1-86" fmla="*/ 0 h 6315075"/>
              <a:gd name="connsiteX2-87" fmla="*/ 9153525 w 9153525"/>
              <a:gd name="connsiteY2-88" fmla="*/ 4648200 h 6315075"/>
              <a:gd name="connsiteX3-89" fmla="*/ 1076325 w 9153525"/>
              <a:gd name="connsiteY3-90" fmla="*/ 4648200 h 6315075"/>
              <a:gd name="connsiteX4-91" fmla="*/ 1076325 w 9153525"/>
              <a:gd name="connsiteY4-92" fmla="*/ 6315075 h 6315075"/>
              <a:gd name="connsiteX5-93" fmla="*/ 0 w 9153525"/>
              <a:gd name="connsiteY5-94" fmla="*/ 6267450 h 6315075"/>
              <a:gd name="connsiteX6-95" fmla="*/ 9525 w 9153525"/>
              <a:gd name="connsiteY6-96" fmla="*/ 4648200 h 6315075"/>
              <a:gd name="connsiteX7-97" fmla="*/ 9525 w 9153525"/>
              <a:gd name="connsiteY7-98" fmla="*/ 0 h 6315075"/>
              <a:gd name="connsiteX0-99" fmla="*/ 19050 w 9163050"/>
              <a:gd name="connsiteY0-100" fmla="*/ 0 h 6324600"/>
              <a:gd name="connsiteX1-101" fmla="*/ 9163050 w 9163050"/>
              <a:gd name="connsiteY1-102" fmla="*/ 0 h 6324600"/>
              <a:gd name="connsiteX2-103" fmla="*/ 9163050 w 9163050"/>
              <a:gd name="connsiteY2-104" fmla="*/ 4648200 h 6324600"/>
              <a:gd name="connsiteX3-105" fmla="*/ 1085850 w 9163050"/>
              <a:gd name="connsiteY3-106" fmla="*/ 4648200 h 6324600"/>
              <a:gd name="connsiteX4-107" fmla="*/ 1085850 w 9163050"/>
              <a:gd name="connsiteY4-108" fmla="*/ 6315075 h 6324600"/>
              <a:gd name="connsiteX5-109" fmla="*/ 0 w 9163050"/>
              <a:gd name="connsiteY5-110" fmla="*/ 6324600 h 6324600"/>
              <a:gd name="connsiteX6-111" fmla="*/ 19050 w 9163050"/>
              <a:gd name="connsiteY6-112" fmla="*/ 4648200 h 6324600"/>
              <a:gd name="connsiteX7-113" fmla="*/ 19050 w 9163050"/>
              <a:gd name="connsiteY7-114" fmla="*/ 0 h 6324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65" y="connsiteY7-66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933701"/>
            <a:ext cx="10769600" cy="553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algn="l" defTabSz="913765" rtl="0" eaLnBrk="1" latinLnBrk="0" hangingPunct="1">
              <a:spcBef>
                <a:spcPct val="0"/>
              </a:spcBef>
              <a:buNone/>
            </a:pPr>
            <a:r>
              <a:rPr lang="en-US" sz="3065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5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064" y="5943600"/>
            <a:ext cx="2611997" cy="8187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r>
              <a:rPr lang="en-US" sz="1465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465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465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865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65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30632" y="6514322"/>
            <a:ext cx="147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01 I 2017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3765" rtl="0" eaLnBrk="1" latinLnBrk="0" hangingPunct="1">
        <a:spcBef>
          <a:spcPct val="0"/>
        </a:spcBef>
        <a:buNone/>
        <a:defRPr sz="3065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2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en-US" sz="1865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2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1865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3" y="6473953"/>
            <a:ext cx="884767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3765">
              <a:defRPr/>
            </a:pPr>
            <a:fld id="{13B55AB4-0D57-4FBE-946B-A81E4A9D2A4C}" type="slidenum">
              <a:rPr lang="en-US" sz="1065" b="1" smtClean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rPr>
              <a:t>‹#›</a:t>
            </a:fld>
            <a:r>
              <a:rPr lang="en-US" sz="1065" b="1" dirty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2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en-US" sz="249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056480" y="6477000"/>
            <a:ext cx="885825" cy="331144"/>
            <a:chOff x="7032639" y="6477000"/>
            <a:chExt cx="885825" cy="331144"/>
          </a:xfrm>
          <a:solidFill>
            <a:srgbClr val="8E867C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7032639" y="6482843"/>
              <a:ext cx="762000" cy="321784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en-US" sz="249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18464" y="6477000"/>
              <a:ext cx="0" cy="331144"/>
            </a:xfrm>
            <a:prstGeom prst="line">
              <a:avLst/>
            </a:prstGeom>
            <a:grpFill/>
            <a:ln w="22225">
              <a:solidFill>
                <a:srgbClr val="8E86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94337" y="6359865"/>
            <a:ext cx="4258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84C4"/>
                </a:solidFill>
                <a:latin typeface="Arial" panose="020B0604020202020204" pitchFamily="34" charset="0"/>
              </a:rPr>
              <a:t>TCS-GE Confidential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49" y="6456682"/>
            <a:ext cx="368633" cy="3637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ftr="0" dt="0"/>
  <p:txStyles>
    <p:titleStyle>
      <a:lvl1pPr algn="r" defTabSz="913765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Clr>
          <a:srgbClr val="4E84C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defTabSz="913765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3765" rtl="0" eaLnBrk="1" latinLnBrk="0" hangingPunct="1">
        <a:spcBef>
          <a:spcPct val="20000"/>
        </a:spcBef>
        <a:buClr>
          <a:srgbClr val="4E84C4"/>
        </a:buClr>
        <a:buFont typeface="Courier New" panose="02070309020205020404" pitchFamily="49" charset="0"/>
        <a:buChar char="o"/>
        <a:defRPr sz="1865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3765" rtl="0" eaLnBrk="1" latinLnBrk="0" hangingPunct="1">
        <a:spcBef>
          <a:spcPct val="20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1" y="6477875"/>
            <a:ext cx="8382000" cy="380127"/>
          </a:xfrm>
          <a:prstGeom prst="rect">
            <a:avLst/>
          </a:prstGeom>
        </p:spPr>
        <p:txBody>
          <a:bodyPr vert="horz" lIns="76169" tIns="38084" rIns="76169" bIns="38084" rtlCol="0" anchor="ctr"/>
          <a:lstStyle>
            <a:lvl1pPr algn="l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2" y="1524002"/>
            <a:ext cx="10668000" cy="4571999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565"/>
            <a:fld id="{0E4635FC-D003-49C4-A1DB-64116217BE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logo1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3" y="6582989"/>
            <a:ext cx="2514599" cy="2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xStyles>
    <p:titleStyle>
      <a:lvl1pPr marL="0" algn="l" defTabSz="108775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190500" indent="-190500" algn="l" defTabSz="1087755" rtl="0" eaLnBrk="1" latinLnBrk="0" hangingPunct="1">
        <a:spcBef>
          <a:spcPct val="20000"/>
        </a:spcBef>
        <a:buClr>
          <a:srgbClr val="0072C6"/>
        </a:buClr>
        <a:buSzPct val="100000"/>
        <a:buFont typeface="Wingdings" panose="05000000000000000000" pitchFamily="2" charset="2"/>
        <a:buChar char="§"/>
        <a:defRPr sz="2400" kern="1200">
          <a:solidFill>
            <a:srgbClr val="0072C6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76250" indent="-194310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762000" indent="-17335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047750" indent="-177165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285875" indent="-179705" algn="l" defTabSz="108775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992755" indent="-27178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0" indent="-27178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145" indent="-27178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340" indent="-27178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775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EAE9-5640-43D7-9E0A-F2A635402CA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A92D-7453-44CD-9B32-E5D698C6EC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E180-6643-466B-84F1-C669ED72F6D8}" type="datetimeFigureOut">
              <a:rPr lang="en-IN" smtClean="0"/>
              <a:t>24-05-2018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9CC8-0E09-4FEC-B3FB-705C06E692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41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5977"/>
            <a:ext cx="9196251" cy="2259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" y="5054600"/>
            <a:ext cx="9541510" cy="706755"/>
          </a:xfrm>
        </p:spPr>
        <p:txBody>
          <a:bodyPr>
            <a:noAutofit/>
          </a:bodyPr>
          <a:lstStyle/>
          <a:p>
            <a:pPr algn="l"/>
            <a:r>
              <a:rPr lang="en-IN" sz="4000" b="1" dirty="0">
                <a:sym typeface="+mn-ea"/>
              </a:rPr>
              <a:t>Service Shop </a:t>
            </a:r>
            <a:r>
              <a:rPr lang="en-IN" sz="4000" b="1" dirty="0" smtClean="0">
                <a:sym typeface="+mn-ea"/>
              </a:rPr>
              <a:t>Analytics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/>
            </a:r>
            <a:b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IN" sz="4000" b="1" dirty="0">
                <a:sym typeface="+mn-ea"/>
              </a:rPr>
              <a:t> 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uble Bracket 11"/>
          <p:cNvSpPr/>
          <p:nvPr/>
        </p:nvSpPr>
        <p:spPr>
          <a:xfrm>
            <a:off x="6782137" y="839132"/>
            <a:ext cx="5196205" cy="1078865"/>
          </a:xfrm>
          <a:prstGeom prst="bracketPair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6803" y="917237"/>
            <a:ext cx="4886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Considered: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Non-contractual Consumption (2012-2018)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3 observations were available for 2012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RFM Model Output</a:t>
            </a:r>
            <a:endParaRPr kumimoji="0" lang="en-US" sz="4800" b="1" i="0" u="none" strike="noStrike" kern="1200" cap="none" spc="-58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0346" y="646045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8287" y="750881"/>
            <a:ext cx="4587875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the best combination of weights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8285" y="3945255"/>
            <a:ext cx="1313180" cy="227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959" y="4591367"/>
            <a:ext cx="974090" cy="981075"/>
          </a:xfrm>
          <a:prstGeom prst="rect">
            <a:avLst/>
          </a:prstGeom>
        </p:spPr>
      </p:pic>
      <p:sp>
        <p:nvSpPr>
          <p:cNvPr id="22" name="Double Bracket 21"/>
          <p:cNvSpPr/>
          <p:nvPr/>
        </p:nvSpPr>
        <p:spPr>
          <a:xfrm>
            <a:off x="6782137" y="2251372"/>
            <a:ext cx="5196205" cy="1078865"/>
          </a:xfrm>
          <a:prstGeom prst="bracketPair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-533" r="-571" b="43033"/>
          <a:stretch/>
        </p:blipFill>
        <p:spPr>
          <a:xfrm>
            <a:off x="273201" y="1378902"/>
            <a:ext cx="4678045" cy="2103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6" y="3574473"/>
            <a:ext cx="5206812" cy="312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3574473"/>
            <a:ext cx="5206813" cy="312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373" y="2421030"/>
            <a:ext cx="4827732" cy="7395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4486" y="2034039"/>
            <a:ext cx="1645817" cy="5232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Weights Selected with minimum error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9A3A-56C2-4D14-8209-A1216B9ABE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06162" y="1612648"/>
            <a:ext cx="941233" cy="421391"/>
          </a:xfrm>
          <a:prstGeom prst="bentConnector2">
            <a:avLst/>
          </a:prstGeom>
          <a:ln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AEA2B0E-32DC-492C-B936-3340F7303C59}"/>
              </a:ext>
            </a:extLst>
          </p:cNvPr>
          <p:cNvCxnSpPr>
            <a:stCxn id="48" idx="2"/>
            <a:endCxn id="60" idx="2"/>
          </p:cNvCxnSpPr>
          <p:nvPr/>
        </p:nvCxnSpPr>
        <p:spPr>
          <a:xfrm rot="5400000">
            <a:off x="5010616" y="-583587"/>
            <a:ext cx="2453439" cy="9797932"/>
          </a:xfrm>
          <a:prstGeom prst="bentConnector3">
            <a:avLst>
              <a:gd name="adj1" fmla="val 109318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4709030" y="2837309"/>
            <a:ext cx="1544012" cy="874070"/>
          </a:xfrm>
          <a:prstGeom prst="rightArrow">
            <a:avLst>
              <a:gd name="adj1" fmla="val 100000"/>
              <a:gd name="adj2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Consumption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2881" y="927181"/>
            <a:ext cx="2590975" cy="4614918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 fontScale="95000"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Propensity Score Model</a:t>
            </a:r>
          </a:p>
        </p:txBody>
      </p:sp>
      <p:graphicFrame>
        <p:nvGraphicFramePr>
          <p:cNvPr id="39" name="Diagram 38"/>
          <p:cNvGraphicFramePr/>
          <p:nvPr>
            <p:extLst/>
          </p:nvPr>
        </p:nvGraphicFramePr>
        <p:xfrm>
          <a:off x="174038" y="1153232"/>
          <a:ext cx="2321617" cy="438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AFBFC"/>
              </a:clrFrom>
              <a:clrTo>
                <a:srgbClr val="FAFBFC">
                  <a:alpha val="0"/>
                </a:srgbClr>
              </a:clrTo>
            </a:clrChange>
          </a:blip>
          <a:srcRect l="25601" t="6720" r="27478" b="5828"/>
          <a:stretch>
            <a:fillRect/>
          </a:stretch>
        </p:blipFill>
        <p:spPr>
          <a:xfrm>
            <a:off x="3147141" y="1624872"/>
            <a:ext cx="876429" cy="8589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170346" y="646045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>
            <a:off x="9519330" y="188237"/>
            <a:ext cx="2646458" cy="280431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in progress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2806322" y="2460024"/>
            <a:ext cx="1544013" cy="83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3350" y="2555249"/>
            <a:ext cx="154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using contractual consumption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3222" y="3738994"/>
            <a:ext cx="197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consumption when asset is out of contract/warranty coverage</a:t>
            </a:r>
          </a:p>
        </p:txBody>
      </p:sp>
      <p:graphicFrame>
        <p:nvGraphicFramePr>
          <p:cNvPr id="23" name="Diagram 22"/>
          <p:cNvGraphicFramePr/>
          <p:nvPr>
            <p:extLst/>
          </p:nvPr>
        </p:nvGraphicFramePr>
        <p:xfrm>
          <a:off x="170346" y="5886031"/>
          <a:ext cx="11780641" cy="98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669930" y="5274608"/>
            <a:ext cx="1283117" cy="792621"/>
            <a:chOff x="1411758" y="3764320"/>
            <a:chExt cx="1283117" cy="769870"/>
          </a:xfrm>
          <a:solidFill>
            <a:schemeClr val="accent2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411758" y="3764320"/>
              <a:ext cx="1283117" cy="769870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1411758" y="3764320"/>
              <a:ext cx="1283117" cy="769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Segment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18916" y="5290287"/>
            <a:ext cx="1283117" cy="761262"/>
            <a:chOff x="0" y="4623316"/>
            <a:chExt cx="1283117" cy="76987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0" y="4623316"/>
              <a:ext cx="1283117" cy="769870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0" y="4623316"/>
              <a:ext cx="1283117" cy="769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RFM Score*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7908350" y="1903191"/>
            <a:ext cx="2154129" cy="12703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Tests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27231" y="3246435"/>
            <a:ext cx="214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assessment and optimization of the modeling approach further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06814" y="2011442"/>
            <a:ext cx="2058974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additional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statistically significant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to include into existing model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016890" y="5283577"/>
            <a:ext cx="1283117" cy="774682"/>
            <a:chOff x="329" y="3764320"/>
            <a:chExt cx="1283117" cy="76987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58" name="Rectangle 57"/>
            <p:cNvSpPr/>
            <p:nvPr/>
          </p:nvSpPr>
          <p:spPr>
            <a:xfrm>
              <a:off x="329" y="3764320"/>
              <a:ext cx="1283117" cy="769870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329" y="3764320"/>
              <a:ext cx="1283117" cy="769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…..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0C0F0-4957-4AD8-9EF2-CF97058CC66E}"/>
              </a:ext>
            </a:extLst>
          </p:cNvPr>
          <p:cNvCxnSpPr/>
          <p:nvPr/>
        </p:nvCxnSpPr>
        <p:spPr>
          <a:xfrm>
            <a:off x="2633856" y="2878414"/>
            <a:ext cx="179494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ight Arrow 2">
            <a:extLst>
              <a:ext uri="{FF2B5EF4-FFF2-40B4-BE49-F238E27FC236}">
                <a16:creationId xmlns:a16="http://schemas.microsoft.com/office/drawing/2014/main" id="{76AD621A-E04B-40B1-875E-72EE0C0CDED4}"/>
              </a:ext>
            </a:extLst>
          </p:cNvPr>
          <p:cNvSpPr/>
          <p:nvPr/>
        </p:nvSpPr>
        <p:spPr>
          <a:xfrm>
            <a:off x="4691564" y="1323111"/>
            <a:ext cx="1544012" cy="87407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Spending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62FE8A-C674-4FA6-BA77-C4B07A561FBC}"/>
              </a:ext>
            </a:extLst>
          </p:cNvPr>
          <p:cNvCxnSpPr>
            <a:cxnSpLocks/>
          </p:cNvCxnSpPr>
          <p:nvPr/>
        </p:nvCxnSpPr>
        <p:spPr>
          <a:xfrm>
            <a:off x="5481035" y="2188979"/>
            <a:ext cx="0" cy="666975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331A16-CE90-4780-95C0-05A1F4668753}"/>
              </a:ext>
            </a:extLst>
          </p:cNvPr>
          <p:cNvSpPr txBox="1"/>
          <p:nvPr/>
        </p:nvSpPr>
        <p:spPr>
          <a:xfrm>
            <a:off x="4866084" y="2389262"/>
            <a:ext cx="12831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CA18B6-AFD1-44D2-805B-977FF95D79D9}"/>
              </a:ext>
            </a:extLst>
          </p:cNvPr>
          <p:cNvSpPr/>
          <p:nvPr/>
        </p:nvSpPr>
        <p:spPr>
          <a:xfrm>
            <a:off x="6470116" y="1828727"/>
            <a:ext cx="1386529" cy="141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21821" y="2024094"/>
            <a:ext cx="12831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Propensity Score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4CDA94-1747-4541-B032-C17359911EC2}"/>
              </a:ext>
            </a:extLst>
          </p:cNvPr>
          <p:cNvCxnSpPr>
            <a:cxnSpLocks/>
          </p:cNvCxnSpPr>
          <p:nvPr/>
        </p:nvCxnSpPr>
        <p:spPr>
          <a:xfrm>
            <a:off x="5943457" y="2538382"/>
            <a:ext cx="51705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1D7541-72AB-4339-8016-4980B79AD6A1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4357362" y="2878415"/>
            <a:ext cx="351668" cy="39592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578924" y="5274608"/>
            <a:ext cx="1283117" cy="774682"/>
            <a:chOff x="329" y="3764320"/>
            <a:chExt cx="1283117" cy="76987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50" name="Rectangle 49"/>
            <p:cNvSpPr/>
            <p:nvPr/>
          </p:nvSpPr>
          <p:spPr>
            <a:xfrm>
              <a:off x="329" y="3764320"/>
              <a:ext cx="1283117" cy="769870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/>
            <p:cNvSpPr txBox="1"/>
            <p:nvPr/>
          </p:nvSpPr>
          <p:spPr>
            <a:xfrm>
              <a:off x="329" y="3764320"/>
              <a:ext cx="1283117" cy="769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Mean Time b/w Failure of Assets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69786" y="1041285"/>
            <a:ext cx="1804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R-Square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(Feature ability to predict)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(Technique to calculate prediction error)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908350" y="1153232"/>
            <a:ext cx="0" cy="10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08349" y="1153232"/>
            <a:ext cx="18283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06001" y="1530715"/>
            <a:ext cx="18283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510146"/>
            <a:ext cx="7099067" cy="4436917"/>
          </a:xfrm>
          <a:prstGeom prst="rect">
            <a:avLst/>
          </a:prstGeom>
        </p:spPr>
      </p:pic>
      <p:sp>
        <p:nvSpPr>
          <p:cNvPr id="99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63588" y="6506638"/>
            <a:ext cx="10070975" cy="1330412"/>
          </a:xfrm>
        </p:spPr>
        <p:txBody>
          <a:bodyPr/>
          <a:lstStyle/>
          <a:p>
            <a:r>
              <a:rPr lang="en-US" sz="1200" dirty="0" smtClean="0"/>
              <a:t>GE TCS Confidential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447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" y="3"/>
            <a:ext cx="12192000" cy="6460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Recipe Card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7567" y="703386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760" y="1227909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 anchor="t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Recipe Cart Details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marL="5143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Customer Segmentation</a:t>
            </a:r>
          </a:p>
          <a:p>
            <a:pPr marL="5143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Parts Segmentation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Recency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Frequency &amp; Monetary [RFM] </a:t>
            </a:r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Propensity to Buy Model</a:t>
            </a:r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793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Recipe Card</a:t>
            </a:r>
            <a:endParaRPr lang="en-US" sz="32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7567" y="703386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4035"/>
              </p:ext>
            </p:extLst>
          </p:nvPr>
        </p:nvGraphicFramePr>
        <p:xfrm>
          <a:off x="608149" y="889482"/>
          <a:ext cx="8640354" cy="5278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177">
                  <a:extLst>
                    <a:ext uri="{9D8B030D-6E8A-4147-A177-3AD203B41FA5}">
                      <a16:colId xmlns:a16="http://schemas.microsoft.com/office/drawing/2014/main" val="885945603"/>
                    </a:ext>
                  </a:extLst>
                </a:gridCol>
                <a:gridCol w="4320177">
                  <a:extLst>
                    <a:ext uri="{9D8B030D-6E8A-4147-A177-3AD203B41FA5}">
                      <a16:colId xmlns:a16="http://schemas.microsoft.com/office/drawing/2014/main" val="204909753"/>
                    </a:ext>
                  </a:extLst>
                </a:gridCol>
              </a:tblGrid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Ingredients / Actions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Model Consideration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37782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IB (Install Base)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825883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Modalities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776871"/>
                  </a:ext>
                </a:extLst>
              </a:tr>
              <a:tr h="351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Contract Status (Yes/No/Parts Pool)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IW/IC/IBOW/HBS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025068"/>
                  </a:ext>
                </a:extLst>
              </a:tr>
              <a:tr h="693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System (Equipment)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1. Types (PSI/PSN) - Names / IDs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 # of MultiVendor Systems vs # of GE Systems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3. Age of the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95031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# of Total and Unique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62014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Order Patterns / Order History*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44481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Order 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644053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Common Part 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623541"/>
                  </a:ext>
                </a:extLst>
              </a:tr>
              <a:tr h="351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Discount % / Entitlements / Agreements /Discount Sensitivity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24533"/>
                  </a:ext>
                </a:extLst>
              </a:tr>
              <a:tr h="52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Shopping Behavior / Patterns - Online vs Offline vs. FE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Parent Location vs Children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236278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List of Parts associated with the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640253"/>
                  </a:ext>
                </a:extLst>
              </a:tr>
              <a:tr h="35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 Segmentation (Large In-House Concierge)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3059"/>
                  </a:ext>
                </a:extLst>
              </a:tr>
              <a:tr h="522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Part Share (need common measure)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-% of total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-% of opportunity (Parts Only)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712829"/>
                  </a:ext>
                </a:extLst>
              </a:tr>
              <a:tr h="351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Mean Time of Part Failure (MTBF)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Do they request repair through the web site?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07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0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3"/>
          <p:cNvSpPr txBox="1"/>
          <p:nvPr/>
        </p:nvSpPr>
        <p:spPr>
          <a:xfrm>
            <a:off x="8452921" y="2455081"/>
            <a:ext cx="3350491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Frequency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Average frequency for customers is 5 times per annum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Amount: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25%  have generated revenue per transaction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between $1500 - $3000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Received: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93% of the customers get more than 20% discount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Quantity Per Transaction: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On an Average,69% have purchsed less than 1 Quantity per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transaction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710" y="1286510"/>
            <a:ext cx="3652520" cy="117348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Occasional </a:t>
            </a: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Customers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7547" y="1748408"/>
            <a:ext cx="3113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. of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unique Customers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9050(75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49775" y="1271270"/>
            <a:ext cx="3480435" cy="118364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Frequent Customers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58200" y="1286510"/>
            <a:ext cx="3426460" cy="117348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Potential </a:t>
            </a:r>
            <a:r>
              <a:rPr kumimoji="0" 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Customers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525" y="774065"/>
            <a:ext cx="12192000" cy="5715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8571606" y="1748445"/>
            <a:ext cx="3113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No. of  unique Customers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2774(23%)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1287825" y="1778851"/>
            <a:ext cx="548640" cy="54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3537035" y="1778851"/>
            <a:ext cx="548640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7413886" y="1778851"/>
            <a:ext cx="548640" cy="5486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48077" y="1748408"/>
            <a:ext cx="320162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No. of  unique Customers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38(2%)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Customer Profiling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561370" y="2455081"/>
            <a:ext cx="3375643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Frequency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Average frequency for customers is 170 times per annum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Amount: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53% of the have generated revenue per transaction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more than $3,000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BatangChe" panose="02030609000101010101" charset="-127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Received: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29% of the customers upto 20% Discount.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GE Inspira Sans"/>
              <a:ea typeface="BatangChe" panose="02030609000101010101" charset="-127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Quantity Per Transaction: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On an Average,86% have purchsed more than 1 Quantity per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transaction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57835" y="2444115"/>
            <a:ext cx="361759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Frequency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Average frequency for customers is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1 time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per annum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Amount: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64% of the customers have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generated  revenue per transaction of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upto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$1,500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Received: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66% of the customers get No discount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Quantity Per Transaction: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On an Average,80% have purchsed less than 1 Quantity per transaction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54153" y="732082"/>
            <a:ext cx="3862200" cy="53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</a:rPr>
              <a:t>Top Revenue Generating Customers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7567" y="703386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548934" y="923020"/>
            <a:ext cx="1960295" cy="183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76%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of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customers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contribute to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30%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of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876892" y="3790244"/>
            <a:ext cx="3177173" cy="2919358"/>
          </a:xfrm>
          <a:prstGeom prst="roundRect">
            <a:avLst>
              <a:gd name="adj" fmla="val 56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5 customers generate 5% (1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1% (90) customers generate 25% (5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5% (450) customers generate 50% (10 MM$) of annual revenue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8450" y="5815301"/>
            <a:ext cx="5148761" cy="894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22% customers are from East Zone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highest revenue contribution per annum (25%)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449" y="3403728"/>
          <a:ext cx="5148762" cy="2476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Zone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#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%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% Revenue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21.7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729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801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442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4</a:t>
                      </a:r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6</a:t>
                      </a:r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South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22%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West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98449" y="938760"/>
          <a:ext cx="3188467" cy="2198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Master Customer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Customers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9.06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Discount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Margin%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~86%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Annual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Frequency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41894" y="1264024"/>
          <a:ext cx="6269997" cy="23653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71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Bill to Accounts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Revenue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per annum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% of </a:t>
                      </a:r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Cluster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UMASS MEMORIAL MEDICAL CENTER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$136,902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~1%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DOCTORS MEDICAL CENTER OF MODESTO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$127,724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~1%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MOUNT AUBURN HOSPITAL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$95,338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SISTERS OF CHARITY OF LEAVENWORTH HEALTH SYSTEM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$91,937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ASANTE HEALTH SYSTEMS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$88,120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Profile -1 | Potential Customers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65" y="3738282"/>
            <a:ext cx="3132198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54153" y="703385"/>
            <a:ext cx="3741176" cy="791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</a:rPr>
              <a:t>Top Revenue Generating Customers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7567" y="703386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501522" y="938758"/>
            <a:ext cx="1960295" cy="18737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22% of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customers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conritbute to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36% of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690" y="5939790"/>
            <a:ext cx="5133340" cy="820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30% customers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are from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Central Zone and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East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with Highest revenue contribution from the East Zone(36%)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0990" y="791210"/>
          <a:ext cx="3201035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Master Customer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Customers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11.09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Discount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~26%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Margin%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Annual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Frequency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768788" y="1466982"/>
          <a:ext cx="6243103" cy="21771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Bill to Accounts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Revenue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per annum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% of </a:t>
                      </a:r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Cluster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CATHOLIC HEALTH INITIATIVES 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$1,818,098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9</a:t>
                      </a:r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UPMC HEALTH SYSTEM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$1,108,343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6</a:t>
                      </a:r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NOVANT HEALTH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$901,296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VA CHIEF FISCAL DIVISION 901A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$868,083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MERCY HEALTH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</a:rPr>
                        <a:t>$744,728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E Inspira Sans"/>
                        </a:rPr>
                        <a:t>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Profile -2 |</a:t>
            </a: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Frequent </a:t>
            </a:r>
            <a:r>
              <a:rPr kumimoji="0" lang="en-US" sz="3200" b="1" i="0" u="none" strike="noStrike" kern="1200" cap="none" spc="-58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Customers</a:t>
            </a:r>
            <a:endParaRPr kumimoji="0" lang="en-US" sz="3200" b="1" i="0" u="none" strike="noStrike" kern="1200" cap="none" spc="-58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12873" y="3004402"/>
          <a:ext cx="5148762" cy="2852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Zone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#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%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% Revenue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36%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5.5%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5.3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3.4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South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West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GE Inspira Sans"/>
                        </a:rPr>
                        <a:t>WE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8876892" y="3790244"/>
            <a:ext cx="3177173" cy="2919358"/>
          </a:xfrm>
          <a:prstGeom prst="roundRect">
            <a:avLst>
              <a:gd name="adj" fmla="val 56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5 customers generate 27% (4.6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14% (6) customers generate 28% (4.9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32% (12) customers generate 50% (9.2 MM$) of annual revenue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35" y="3764017"/>
            <a:ext cx="3080027" cy="30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99754" y="717683"/>
            <a:ext cx="4023565" cy="44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</a:rPr>
              <a:t>Top Revenue Generating Customers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7567" y="703386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486915" y="1141958"/>
            <a:ext cx="1960295" cy="1723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2% of 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ustomers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contribute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 34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% of 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505" y="6110605"/>
            <a:ext cx="5089525" cy="59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21% customers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are from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East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Zone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however highest revenue contribution is from the Central  Zone(36%)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6190" y="970354"/>
          <a:ext cx="2948181" cy="203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Master Customer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No. of Customers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10.52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Discount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Avg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Margin%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~68%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Annual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</a:rPr>
                        <a:t> Frequency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770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715000" y="1174130"/>
          <a:ext cx="6183208" cy="24296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563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Bill to Accounts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Revenue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 annum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 of </a:t>
                      </a:r>
                      <a:r>
                        <a:rPr lang="en-US" sz="1200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Cluster </a:t>
                      </a:r>
                      <a:r>
                        <a:rPr lang="en-US" sz="1200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INDIANA UNIVERSITY HEALTH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$320,540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ABINGTON MEMORIAL HOSPITAL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$320,073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 LEE MOFFITT CANCER CENTER &amp; RESEARCH INSTITUTE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$308,437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NORTH MISSISSIPPI MEDICAL CENTER 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$271,974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ARAMARK HEALTHCARE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$262,658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</a:t>
                      </a:r>
                      <a:r>
                        <a:rPr lang="en-US" sz="1200" b="1" u="none" strike="noStrike" dirty="0"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Profile -3 | Potential Customers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8450" y="3338383"/>
          <a:ext cx="5148762" cy="2476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Zone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#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 of </a:t>
                      </a: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Revenue (MM$)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GE Inspira Sans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 Revenue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GE Inspira Sans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566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27%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575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9.4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North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h Central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South</a:t>
                      </a:r>
                      <a:r>
                        <a:rPr lang="en-US" sz="1200" u="none" strike="noStrike" baseline="0" dirty="0" smtClean="0">
                          <a:effectLst/>
                          <a:latin typeface="GE Inspira Sans"/>
                        </a:rPr>
                        <a:t> 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19.5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West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 Inspira Sans"/>
                        </a:rPr>
                        <a:t>208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E Inspira Sans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GE Inspira Sans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 Inspira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8876892" y="3790244"/>
            <a:ext cx="3177173" cy="2919358"/>
          </a:xfrm>
          <a:prstGeom prst="roundRect">
            <a:avLst>
              <a:gd name="adj" fmla="val 56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5 customers generate 5% (2.4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2% (55) customers generate 25% (12 MM$) of annual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5000"/>
                </a:srgbClr>
              </a:solidFill>
              <a:effectLst/>
              <a:uLnTx/>
              <a:uFillTx/>
              <a:latin typeface="GE Inspira Sans"/>
              <a:ea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5000"/>
                  </a:srgbClr>
                </a:solidFill>
                <a:effectLst/>
                <a:uLnTx/>
                <a:uFillTx/>
                <a:latin typeface="GE Inspira Sans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Top 7% (194) customers generate 50% (23 MM$) of annual revenue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54" y="3708887"/>
            <a:ext cx="3161710" cy="31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3"/>
          <p:cNvSpPr txBox="1"/>
          <p:nvPr/>
        </p:nvSpPr>
        <p:spPr>
          <a:xfrm>
            <a:off x="8452921" y="2875003"/>
            <a:ext cx="3350491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List Price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56%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of these unique items have a list price greater than 1000$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Annual Sale Volume: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99% 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have annual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sale volume less than 100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Offered: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57%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being sold with more than 30 percent discount on the list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Profitability: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39%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items have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 profit earning less than or equal 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50%.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544695" y="2802616"/>
            <a:ext cx="3375643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List Price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43% of these unique items have a list price between 250$ and 1000$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Annual Sale Volume: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99% 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have annual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sale volume less than or equal to 100 units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BatangChe" panose="02030609000101010101" charset="-127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Offered: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75%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being sold with less than or equal to 15 percent discount on the list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GE Inspira Sans"/>
              <a:ea typeface="BatangChe" panose="02030609000101010101" charset="-127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Profitability: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55%(4352) items have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 profit earning greater than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75%.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68632" y="2864171"/>
            <a:ext cx="3570951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List Price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55%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of these unique items has a list price less than or equal to 250$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Annual Sale Volume: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53%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have annual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sale volume greater than 100 units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Discount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Offered: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53%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of these Items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being sold with 15 to 30 percent discount 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the list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D2D2D2">
                  <a:lumMod val="10000"/>
                </a:srgbClr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Profitability: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67% (56) items have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 profit earning between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50%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and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75%.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GE Inspira Sans"/>
              <a:ea typeface="+mn-ea"/>
              <a:cs typeface="+mn-cs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910" y="1232833"/>
            <a:ext cx="3565673" cy="164217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Top Demand Items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97547" y="1694620"/>
            <a:ext cx="3113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No. of  unique Items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84(1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Total Annual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6.3 MM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$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(6%)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49975" y="1217593"/>
            <a:ext cx="3397834" cy="16574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  <a:sym typeface="+mn-ea"/>
              </a:rPr>
              <a:t>Most Profitable Items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458200" y="1232833"/>
            <a:ext cx="3345213" cy="164217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High Discount Items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525" y="774065"/>
            <a:ext cx="12192000" cy="5715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8571606" y="1705452"/>
            <a:ext cx="3113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No. of  unique Items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7994(50%)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Total Annual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85 MM$ (78%)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648077" y="1694620"/>
            <a:ext cx="3201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No. of  unique Items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7925(49%)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Total Annual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18.4 MM$ (17%)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2" y="3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 fontScale="95000"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Parts Clustering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9786" y="6291324"/>
            <a:ext cx="8920399" cy="399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18% of parts sales are from North Central zone followed by Central (12%), East(11%) and South East (11%)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888649" y="3324722"/>
            <a:ext cx="2335074" cy="2660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used : 2013 – till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887241" y="2639876"/>
            <a:ext cx="1956816" cy="1576931"/>
          </a:xfrm>
          <a:prstGeom prst="homePlate">
            <a:avLst>
              <a:gd name="adj" fmla="val 24121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Based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BFC"/>
              </a:clrFrom>
              <a:clrTo>
                <a:srgbClr val="FAFBFC">
                  <a:alpha val="0"/>
                </a:srgbClr>
              </a:clrTo>
            </a:clrChange>
          </a:blip>
          <a:srcRect l="25601" t="6720" r="27478" b="5828"/>
          <a:stretch>
            <a:fillRect/>
          </a:stretch>
        </p:blipFill>
        <p:spPr>
          <a:xfrm>
            <a:off x="2334009" y="3064206"/>
            <a:ext cx="876429" cy="8589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8072" y="1603388"/>
            <a:ext cx="1699169" cy="1144758"/>
            <a:chOff x="0" y="0"/>
            <a:chExt cx="1699169" cy="1019501"/>
          </a:xfrm>
          <a:solidFill>
            <a:srgbClr val="7030A0"/>
          </a:solidFill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699169" cy="1019501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0" y="0"/>
              <a:ext cx="1699169" cy="10195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0007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last purchase date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8072" y="2855963"/>
            <a:ext cx="1699169" cy="1144758"/>
            <a:chOff x="0" y="1252575"/>
            <a:chExt cx="1699169" cy="1019501"/>
          </a:xfrm>
        </p:grpSpPr>
        <p:sp>
          <p:nvSpPr>
            <p:cNvPr id="12" name="Rectangle 11"/>
            <p:cNvSpPr/>
            <p:nvPr/>
          </p:nvSpPr>
          <p:spPr>
            <a:xfrm>
              <a:off x="0" y="1252575"/>
              <a:ext cx="1699169" cy="1019501"/>
            </a:xfrm>
            <a:prstGeom prst="rect">
              <a:avLst/>
            </a:prstGeom>
            <a:ln w="3175"/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0" y="1252575"/>
              <a:ext cx="1699169" cy="10195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0007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items bought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8072" y="4108539"/>
            <a:ext cx="1699169" cy="1144758"/>
            <a:chOff x="0" y="2505151"/>
            <a:chExt cx="1699169" cy="1019501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2505151"/>
              <a:ext cx="1699169" cy="1019501"/>
            </a:xfrm>
            <a:prstGeom prst="rect">
              <a:avLst/>
            </a:prstGeom>
            <a:grpFill/>
            <a:ln w="3175"/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0" y="2505151"/>
              <a:ext cx="1699169" cy="10195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amount spent by the customer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8" y="2005303"/>
            <a:ext cx="4475039" cy="26610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844057" y="3441205"/>
            <a:ext cx="11580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535823" y="2833234"/>
            <a:ext cx="1149532" cy="4294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Recency Weight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535823" y="3354787"/>
            <a:ext cx="1149532" cy="4294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 Weight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35823" y="3864510"/>
            <a:ext cx="1149532" cy="4294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Monetary Weight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50486" y="4079235"/>
            <a:ext cx="472776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1"/>
          </p:cNvCxnSpPr>
          <p:nvPr/>
        </p:nvCxnSpPr>
        <p:spPr>
          <a:xfrm>
            <a:off x="7050486" y="3569512"/>
            <a:ext cx="485337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itle 1"/>
          <p:cNvSpPr txBox="1"/>
          <p:nvPr/>
        </p:nvSpPr>
        <p:spPr>
          <a:xfrm>
            <a:off x="-103811" y="-25962"/>
            <a:ext cx="12192000" cy="646042"/>
          </a:xfrm>
          <a:prstGeom prst="rect">
            <a:avLst/>
          </a:prstGeom>
        </p:spPr>
        <p:txBody>
          <a:bodyPr vert="horz" lIns="380841" tIns="152336" rIns="53318" bIns="53318" rtlCol="0" anchor="ctr">
            <a:normAutofit fontScale="95000"/>
          </a:bodyPr>
          <a:lstStyle>
            <a:lvl1pPr defTabSz="1087755">
              <a:lnSpc>
                <a:spcPct val="90000"/>
              </a:lnSpc>
              <a:spcBef>
                <a:spcPct val="0"/>
              </a:spcBef>
              <a:buNone/>
              <a:defRPr sz="3200" b="1" spc="-58">
                <a:solidFill>
                  <a:srgbClr val="50505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8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Recency, Frequency &amp; Monetary [RFM]  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70346" y="646045"/>
            <a:ext cx="11780641" cy="0"/>
          </a:xfrm>
          <a:prstGeom prst="line">
            <a:avLst/>
          </a:prstGeom>
          <a:ln w="57150">
            <a:solidFill>
              <a:srgbClr val="DB62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67" y="889175"/>
            <a:ext cx="1021662" cy="10216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53" y="4864820"/>
            <a:ext cx="1277882" cy="1277882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4703135" y="5180147"/>
            <a:ext cx="1619525" cy="1509146"/>
          </a:xfrm>
          <a:prstGeom prst="ellipse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273050"/>
            <a:bevelB w="158750" h="215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PERCENTILE SCORE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037925" y="3079081"/>
            <a:ext cx="485337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 Box 27"/>
          <p:cNvSpPr txBox="1"/>
          <p:nvPr/>
        </p:nvSpPr>
        <p:spPr>
          <a:xfrm>
            <a:off x="9247341" y="3010499"/>
            <a:ext cx="2529763" cy="1168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E Inspira" panose="020F0603030400020203"/>
                <a:ea typeface="+mn-ea"/>
                <a:cs typeface="+mn-cs"/>
              </a:rPr>
              <a:t>Weighted Customer RFM score 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8817682" y="3431659"/>
            <a:ext cx="382642" cy="275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34675ED-ECC0-4249-ACEC-69F88C2090BD}"/>
              </a:ext>
            </a:extLst>
          </p:cNvPr>
          <p:cNvSpPr/>
          <p:nvPr/>
        </p:nvSpPr>
        <p:spPr>
          <a:xfrm rot="16200000">
            <a:off x="5224032" y="3629604"/>
            <a:ext cx="577733" cy="2495006"/>
          </a:xfrm>
          <a:prstGeom prst="leftBrace">
            <a:avLst>
              <a:gd name="adj1" fmla="val 15828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6982" y="1069578"/>
            <a:ext cx="1144253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1600" b="1">
                <a:solidFill>
                  <a:schemeClr val="accent1"/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Input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1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rp PPT Template 2016_16x9_Co-Branding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anose="05000000000000000000" pitchFamily="2" charset="2"/>
          <a:buChar char="§"/>
          <a:defRPr sz="1600" dirty="0" err="1" smtClean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GEHC Pricing Study - Overview  - Jan 18 v1.1</Template>
  <TotalTime>747</TotalTime>
  <Words>1555</Words>
  <Application>Microsoft Office PowerPoint</Application>
  <PresentationFormat>Widescreen</PresentationFormat>
  <Paragraphs>436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BatangChe</vt:lpstr>
      <vt:lpstr>Arial</vt:lpstr>
      <vt:lpstr>Calibri</vt:lpstr>
      <vt:lpstr>Calibri Light</vt:lpstr>
      <vt:lpstr>Courier New</vt:lpstr>
      <vt:lpstr>GE Inspira</vt:lpstr>
      <vt:lpstr>GE Inspira Sans</vt:lpstr>
      <vt:lpstr>Myriad Pro</vt:lpstr>
      <vt:lpstr>Segoe UI</vt:lpstr>
      <vt:lpstr>Segoe UI Light</vt:lpstr>
      <vt:lpstr>Wingdings</vt:lpstr>
      <vt:lpstr>Corp PPT Template 2017_16x9</vt:lpstr>
      <vt:lpstr>Separator Slide 1</vt:lpstr>
      <vt:lpstr>Thank You</vt:lpstr>
      <vt:lpstr>Corp PPT Template 2016_16x9_Co-Branding</vt:lpstr>
      <vt:lpstr>Theme1</vt:lpstr>
      <vt:lpstr>Office Theme</vt:lpstr>
      <vt:lpstr>1_Office Theme</vt:lpstr>
      <vt:lpstr>Service Shop Analytics  </vt:lpstr>
      <vt:lpstr>Recipe Card</vt:lpstr>
      <vt:lpstr>Recipe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Balakrishnan</dc:creator>
  <cp:lastModifiedBy>Venugopal, Rajavarman (GE Digital, consultant)</cp:lastModifiedBy>
  <cp:revision>683</cp:revision>
  <dcterms:created xsi:type="dcterms:W3CDTF">2018-01-05T11:04:00Z</dcterms:created>
  <dcterms:modified xsi:type="dcterms:W3CDTF">2018-05-24T14:55:35Z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