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6" r:id="rId10"/>
    <p:sldId id="268" r:id="rId11"/>
    <p:sldId id="269" r:id="rId12"/>
    <p:sldId id="263" r:id="rId13"/>
    <p:sldId id="265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742E2-607C-4BA5-AAFF-1DA9F0AE2D41}" v="3" dt="2020-10-12T14:22:26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C0D742E2-607C-4BA5-AAFF-1DA9F0AE2D41}"/>
    <pc:docChg chg="undo modSld">
      <pc:chgData name="Sanyal, Sandipto" userId="ce8b666d-e07a-48aa-9977-3164567db1db" providerId="ADAL" clId="{C0D742E2-607C-4BA5-AAFF-1DA9F0AE2D41}" dt="2020-10-12T14:22:24.896" v="3" actId="20577"/>
      <pc:docMkLst>
        <pc:docMk/>
      </pc:docMkLst>
      <pc:sldChg chg="modSp">
        <pc:chgData name="Sanyal, Sandipto" userId="ce8b666d-e07a-48aa-9977-3164567db1db" providerId="ADAL" clId="{C0D742E2-607C-4BA5-AAFF-1DA9F0AE2D41}" dt="2020-10-12T14:22:24.896" v="3" actId="20577"/>
        <pc:sldMkLst>
          <pc:docMk/>
          <pc:sldMk cId="3220804687" sldId="260"/>
        </pc:sldMkLst>
        <pc:spChg chg="mod">
          <ac:chgData name="Sanyal, Sandipto" userId="ce8b666d-e07a-48aa-9977-3164567db1db" providerId="ADAL" clId="{C0D742E2-607C-4BA5-AAFF-1DA9F0AE2D41}" dt="2020-10-12T14:22:24.896" v="3" actId="20577"/>
          <ac:spMkLst>
            <pc:docMk/>
            <pc:sldMk cId="3220804687" sldId="260"/>
            <ac:spMk id="5" creationId="{00000000-0000-0000-0000-000000000000}"/>
          </ac:spMkLst>
        </pc:spChg>
        <pc:graphicFrameChg chg="modGraphic">
          <ac:chgData name="Sanyal, Sandipto" userId="ce8b666d-e07a-48aa-9977-3164567db1db" providerId="ADAL" clId="{C0D742E2-607C-4BA5-AAFF-1DA9F0AE2D41}" dt="2020-10-12T14:22:17.544" v="1" actId="14734"/>
          <ac:graphicFrameMkLst>
            <pc:docMk/>
            <pc:sldMk cId="3220804687" sldId="260"/>
            <ac:graphicFrameMk id="8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</a:t>
            </a:r>
            <a:r>
              <a:rPr lang="en-IN" baseline="0"/>
              <a:t> Dist (14,14)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Sheet2!$A$5:$A$34</c:f>
              <c:numCache>
                <c:formatCode>General</c:formatCode>
                <c:ptCount val="30"/>
                <c:pt idx="0">
                  <c:v>0</c:v>
                </c:pt>
                <c:pt idx="1">
                  <c:v>0.10000000000000003</c:v>
                </c:pt>
                <c:pt idx="2">
                  <c:v>0.20000000000000004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</c:numCache>
            </c:numRef>
          </c:xVal>
          <c:yVal>
            <c:numRef>
              <c:f>Sheet2!$B$5:$B$34</c:f>
              <c:numCache>
                <c:formatCode>General</c:formatCode>
                <c:ptCount val="30"/>
                <c:pt idx="0">
                  <c:v>0</c:v>
                </c:pt>
                <c:pt idx="1">
                  <c:v>3.1631350267246378E-3</c:v>
                </c:pt>
                <c:pt idx="2">
                  <c:v>5.9876699434346432E-2</c:v>
                </c:pt>
                <c:pt idx="3">
                  <c:v>0.2224005820679186</c:v>
                </c:pt>
                <c:pt idx="4">
                  <c:v>0.44277467402949755</c:v>
                </c:pt>
                <c:pt idx="5">
                  <c:v>0.64292116465734983</c:v>
                </c:pt>
                <c:pt idx="6">
                  <c:v>0.77775546003522156</c:v>
                </c:pt>
                <c:pt idx="7">
                  <c:v>0.83930278521646406</c:v>
                </c:pt>
                <c:pt idx="8">
                  <c:v>0.84011777603167337</c:v>
                </c:pt>
                <c:pt idx="9">
                  <c:v>0.79895067282761756</c:v>
                </c:pt>
                <c:pt idx="10">
                  <c:v>0.73315429687499944</c:v>
                </c:pt>
                <c:pt idx="11">
                  <c:v>0.65599617668303578</c:v>
                </c:pt>
                <c:pt idx="12">
                  <c:v>0.57648135862056471</c:v>
                </c:pt>
                <c:pt idx="13">
                  <c:v>0.50013325544218667</c:v>
                </c:pt>
                <c:pt idx="14">
                  <c:v>0.42995811839303177</c:v>
                </c:pt>
                <c:pt idx="15">
                  <c:v>0.36728463163391978</c:v>
                </c:pt>
                <c:pt idx="16">
                  <c:v>0.31239807412558063</c:v>
                </c:pt>
                <c:pt idx="17">
                  <c:v>0.26498186569747562</c:v>
                </c:pt>
                <c:pt idx="18">
                  <c:v>0.22440778307047837</c:v>
                </c:pt>
                <c:pt idx="19">
                  <c:v>0.18991748858372634</c:v>
                </c:pt>
                <c:pt idx="20">
                  <c:v>0.16073029116433715</c:v>
                </c:pt>
                <c:pt idx="21">
                  <c:v>0.13610289976779968</c:v>
                </c:pt>
                <c:pt idx="22">
                  <c:v>0.11535906091052883</c:v>
                </c:pt>
                <c:pt idx="23">
                  <c:v>9.7901012050928785E-2</c:v>
                </c:pt>
                <c:pt idx="24">
                  <c:v>8.321046236487202E-2</c:v>
                </c:pt>
                <c:pt idx="25">
                  <c:v>7.0843947844719327E-2</c:v>
                </c:pt>
                <c:pt idx="26">
                  <c:v>6.0425520575190343E-2</c:v>
                </c:pt>
                <c:pt idx="27">
                  <c:v>5.1638518214873974E-2</c:v>
                </c:pt>
                <c:pt idx="28">
                  <c:v>4.4217395584597433E-2</c:v>
                </c:pt>
                <c:pt idx="29">
                  <c:v>3.7940129817040619E-2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C47-A889-F365BBB45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191296"/>
        <c:axId val="341177696"/>
      </c:scatterChart>
      <c:valAx>
        <c:axId val="34119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177696"/>
        <c:crosses val="autoZero"/>
        <c:crossBetween val="midCat"/>
      </c:valAx>
      <c:valAx>
        <c:axId val="341177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4119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pct70">
              <a:fgClr>
                <a:srgbClr val="0070C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Sheet1!$A$1:$A$2</c:f>
              <c:strCache>
                <c:ptCount val="2"/>
                <c:pt idx="0">
                  <c:v>ICL</c:v>
                </c:pt>
                <c:pt idx="1">
                  <c:v>NSIS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0.72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C-49C2-9286-9C5CFBC66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348656"/>
        <c:axId val="395349200"/>
      </c:barChart>
      <c:catAx>
        <c:axId val="39534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49200"/>
        <c:crosses val="autoZero"/>
        <c:auto val="1"/>
        <c:lblAlgn val="ctr"/>
        <c:lblOffset val="100"/>
        <c:noMultiLvlLbl val="0"/>
      </c:catAx>
      <c:valAx>
        <c:axId val="395349200"/>
        <c:scaling>
          <c:orientation val="minMax"/>
          <c:min val="0.63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48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Comparisons Between Two Populations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8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7168" y="1930400"/>
                <a:ext cx="3669583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38.5714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=1.4690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38.5714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0.6807</m:t>
                    </m:r>
                  </m:oMath>
                </a14:m>
                <a:endParaRPr lang="en-IN" sz="2400" b="0" dirty="0"/>
              </a:p>
              <a:p>
                <a:r>
                  <a:rPr lang="en-IN" sz="2400" dirty="0" err="1"/>
                  <a:t>Df</a:t>
                </a:r>
                <a:r>
                  <a:rPr lang="en-IN" sz="2400" dirty="0"/>
                  <a:t> = (14,14)</a:t>
                </a:r>
              </a:p>
              <a:p>
                <a:r>
                  <a:rPr lang="en-IN" sz="2400" dirty="0"/>
                  <a:t>P-value = 0.4810</a:t>
                </a:r>
              </a:p>
              <a:p>
                <a:r>
                  <a:rPr lang="en-IN" sz="2400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168" y="1930400"/>
                <a:ext cx="3669583" cy="3880773"/>
              </a:xfrm>
              <a:blipFill rotWithShape="0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918120"/>
              </p:ext>
            </p:extLst>
          </p:nvPr>
        </p:nvGraphicFramePr>
        <p:xfrm>
          <a:off x="3943130" y="609600"/>
          <a:ext cx="7423565" cy="543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5468037" y="792479"/>
            <a:ext cx="51975" cy="5117168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5668" y="5909647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0.6807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903070" y="2159043"/>
            <a:ext cx="8597" cy="3750604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6954" y="5909647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1.4690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76578" y="3305908"/>
            <a:ext cx="699090" cy="1350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7175" y="2936576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0.2405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852512" y="3675240"/>
            <a:ext cx="714713" cy="1350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32339" y="3305908"/>
            <a:ext cx="99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0.2405</a:t>
            </a:r>
          </a:p>
        </p:txBody>
      </p:sp>
    </p:spTree>
    <p:extLst>
      <p:ext uri="{BB962C8B-B14F-4D97-AF65-F5344CB8AC3E}">
        <p14:creationId xmlns:p14="http://schemas.microsoft.com/office/powerpoint/2010/main" val="41360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3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81048"/>
                <a:ext cx="8596668" cy="36923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sz="2800" dirty="0"/>
              </a:p>
              <a:p>
                <a:r>
                  <a:rPr lang="en-IN" sz="28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/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/>
                    </m:sSubSup>
                    <m:rad>
                      <m:radPr>
                        <m:degHide m:val="on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sz="2800" dirty="0"/>
              </a:p>
              <a:p>
                <a:endParaRPr lang="en-IN" sz="2800" dirty="0"/>
              </a:p>
              <a:p>
                <a:r>
                  <a:rPr lang="en-IN" sz="2800" dirty="0"/>
                  <a:t>We need to get a </a:t>
                </a:r>
                <a:r>
                  <a:rPr lang="en-IN" sz="2800" i="1" dirty="0"/>
                  <a:t>SINGLE</a:t>
                </a:r>
                <a:r>
                  <a:rPr lang="en-IN" sz="2800" dirty="0"/>
                  <a:t> S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 representing </a:t>
                </a:r>
                <a:r>
                  <a:rPr lang="el-GR" sz="2800" dirty="0"/>
                  <a:t>σ</a:t>
                </a:r>
                <a:r>
                  <a:rPr lang="en-IN" sz="2800" baseline="30000" dirty="0"/>
                  <a:t>2</a:t>
                </a:r>
                <a:r>
                  <a:rPr lang="en-IN" sz="2800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81048"/>
                <a:ext cx="8596668" cy="3692300"/>
              </a:xfrm>
              <a:blipFill rotWithShape="0">
                <a:blip r:embed="rId2"/>
                <a:stretch>
                  <a:fillRect l="-851" b="-3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Combine the Two Sample Variances!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282900"/>
              </a:xfrm>
            </p:spPr>
            <p:txBody>
              <a:bodyPr>
                <a:noAutofit/>
              </a:bodyPr>
              <a:lstStyle/>
              <a:p>
                <a:r>
                  <a:rPr lang="en-IN" sz="3200" dirty="0"/>
                  <a:t>Called Pooled Variance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</m:den>
                    </m:f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d>
                          <m:d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IN" sz="3200" dirty="0"/>
              </a:p>
              <a:p>
                <a:endParaRPr lang="en-IN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3200" dirty="0"/>
                  <a:t> with </a:t>
                </a:r>
                <a:r>
                  <a:rPr lang="en-IN" sz="3200" dirty="0" err="1"/>
                  <a:t>df</a:t>
                </a:r>
                <a:r>
                  <a:rPr lang="en-IN" sz="3200" dirty="0"/>
                  <a:t> = (n</a:t>
                </a:r>
                <a:r>
                  <a:rPr lang="en-IN" sz="3200" baseline="-25000" dirty="0"/>
                  <a:t>1</a:t>
                </a:r>
                <a:r>
                  <a:rPr lang="en-IN" sz="3200" dirty="0"/>
                  <a:t> + n</a:t>
                </a:r>
                <a:r>
                  <a:rPr lang="en-IN" sz="3200" baseline="-25000" dirty="0"/>
                  <a:t>2</a:t>
                </a:r>
                <a:r>
                  <a:rPr lang="en-IN" sz="3200" dirty="0"/>
                  <a:t> – 2)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282900"/>
              </a:xfrm>
              <a:blipFill rotWithShape="0">
                <a:blip r:embed="rId2"/>
                <a:stretch>
                  <a:fillRect l="-1064" t="-1852" b="-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10137811" cy="453346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26.2571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38.5714</m:t>
                        </m:r>
                      </m:num>
                      <m:den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15 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=32.4143</m:t>
                    </m:r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32.4143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=2.0789</m:t>
                    </m:r>
                  </m:oMath>
                </a14:m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2.0789</m:t>
                        </m:r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=−0.2886</m:t>
                    </m:r>
                  </m:oMath>
                </a14:m>
                <a:endParaRPr lang="en-IN" sz="3200" dirty="0"/>
              </a:p>
              <a:p>
                <a:r>
                  <a:rPr lang="en-IN" sz="3200" dirty="0"/>
                  <a:t>p-value = 0.7750</a:t>
                </a:r>
              </a:p>
              <a:p>
                <a:r>
                  <a:rPr lang="en-IN" sz="3200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10137811" cy="4533462"/>
              </a:xfrm>
              <a:blipFill rotWithShape="0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0213" y="258097"/>
            <a:ext cx="8596668" cy="871470"/>
          </a:xfrm>
        </p:spPr>
        <p:txBody>
          <a:bodyPr/>
          <a:lstStyle/>
          <a:p>
            <a:r>
              <a:rPr lang="en-IN" dirty="0"/>
              <a:t>One More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076" y="1512053"/>
            <a:ext cx="7699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1</a:t>
            </a:r>
            <a:r>
              <a:rPr lang="en-IN" sz="2800" dirty="0">
                <a:solidFill>
                  <a:srgbClr val="0070C0"/>
                </a:solidFill>
              </a:rPr>
              <a:t> and </a:t>
            </a:r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2</a:t>
            </a:r>
            <a:r>
              <a:rPr lang="en-IN" sz="2800" dirty="0">
                <a:solidFill>
                  <a:srgbClr val="0070C0"/>
                </a:solidFill>
              </a:rPr>
              <a:t> NOT known</a:t>
            </a:r>
          </a:p>
          <a:p>
            <a:pPr algn="ctr"/>
            <a:r>
              <a:rPr lang="en-IN" sz="2800" dirty="0">
                <a:solidFill>
                  <a:srgbClr val="0070C0"/>
                </a:solidFill>
              </a:rPr>
              <a:t>And </a:t>
            </a:r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1</a:t>
            </a:r>
            <a:r>
              <a:rPr lang="en-IN" sz="2800" dirty="0">
                <a:solidFill>
                  <a:srgbClr val="0070C0"/>
                </a:solidFill>
              </a:rPr>
              <a:t> ≠ </a:t>
            </a:r>
            <a:r>
              <a:rPr lang="el-GR" sz="2800" dirty="0">
                <a:solidFill>
                  <a:srgbClr val="0070C0"/>
                </a:solidFill>
              </a:rPr>
              <a:t>σ</a:t>
            </a:r>
            <a:r>
              <a:rPr lang="en-IN" sz="2800" baseline="-25000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04" y="2764789"/>
            <a:ext cx="7265486" cy="34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00110"/>
            <a:ext cx="8596668" cy="935865"/>
          </a:xfrm>
        </p:spPr>
        <p:txBody>
          <a:bodyPr/>
          <a:lstStyle/>
          <a:p>
            <a:r>
              <a:rPr lang="en-IN" dirty="0"/>
              <a:t>The Seven Point Advantage?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53710009"/>
              </p:ext>
            </p:extLst>
          </p:nvPr>
        </p:nvGraphicFramePr>
        <p:xfrm>
          <a:off x="2186317" y="1700210"/>
          <a:ext cx="5578699" cy="348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502665" y="5324170"/>
            <a:ext cx="6946005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percent of our customers come back to ICL for repurchase </a:t>
            </a:r>
          </a:p>
          <a:p>
            <a:pPr algn="ctr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whereas only 65 percent of NSIS go back to NSIS for repurchases.  </a:t>
            </a:r>
          </a:p>
          <a:p>
            <a:pPr algn="ctr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full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percentage points more!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556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39815"/>
                <a:ext cx="8596668" cy="4501662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H0: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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0</a:t>
                </a:r>
              </a:p>
              <a:p>
                <a:r>
                  <a:rPr lang="en-IN" sz="2400" dirty="0"/>
                  <a:t>H1: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≠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</a:t>
                </a:r>
                <a:r>
                  <a:rPr lang="en-IN" sz="2400" dirty="0">
                    <a:sym typeface="Wingdings" panose="05000000000000000000" pitchFamily="2" charset="2"/>
                  </a:rPr>
                  <a:t>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≠ 0</a:t>
                </a:r>
              </a:p>
              <a:p>
                <a:r>
                  <a:rPr lang="en-IN" sz="2400" dirty="0"/>
                  <a:t>Estimator: (p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–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</a:t>
                </a:r>
              </a:p>
              <a:p>
                <a:r>
                  <a:rPr lang="en-IN" sz="2400" dirty="0"/>
                  <a:t>Distribution of (p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–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):</a:t>
                </a:r>
              </a:p>
              <a:p>
                <a:r>
                  <a:rPr lang="en-IN" sz="2400" dirty="0"/>
                  <a:t>(p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–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 ~ N{(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IN" sz="2400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IN" sz="2400" dirty="0"/>
              </a:p>
              <a:p>
                <a:r>
                  <a:rPr lang="en-IN" sz="2400" dirty="0"/>
                  <a:t>If H</a:t>
                </a:r>
                <a:r>
                  <a:rPr lang="en-IN" sz="2400" baseline="-25000" dirty="0"/>
                  <a:t>0</a:t>
                </a:r>
                <a:r>
                  <a:rPr lang="en-IN" sz="2400" dirty="0"/>
                  <a:t> is true (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</a:t>
                </a:r>
                <a:r>
                  <a:rPr lang="el-GR" sz="2400" dirty="0"/>
                  <a:t>π</a:t>
                </a:r>
                <a:r>
                  <a:rPr lang="en-IN" sz="24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39815"/>
                <a:ext cx="8596668" cy="4501662"/>
              </a:xfrm>
              <a:blipFill rotWithShape="0">
                <a:blip r:embed="rId2"/>
                <a:stretch>
                  <a:fillRect l="-567" t="-10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59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853440"/>
          </a:xfrm>
        </p:spPr>
        <p:txBody>
          <a:bodyPr/>
          <a:lstStyle/>
          <a:p>
            <a:r>
              <a:rPr lang="en-IN" dirty="0"/>
              <a:t>Basic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115" y="1491175"/>
                <a:ext cx="10042247" cy="5148776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150; n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100</a:t>
                </a:r>
              </a:p>
              <a:p>
                <a:r>
                  <a:rPr lang="en-IN" sz="2400" dirty="0"/>
                  <a:t>p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0.72; p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0.65</a:t>
                </a:r>
              </a:p>
              <a:p>
                <a:r>
                  <a:rPr lang="en-IN" sz="2400" dirty="0"/>
                  <a:t>Since we do not know the value of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or </a:t>
                </a:r>
                <a:r>
                  <a:rPr lang="el-GR" sz="2400" dirty="0"/>
                  <a:t>π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or </a:t>
                </a:r>
                <a:r>
                  <a:rPr lang="el-GR" sz="2400" dirty="0"/>
                  <a:t>π</a:t>
                </a:r>
                <a:r>
                  <a:rPr lang="en-IN" sz="2400" dirty="0"/>
                  <a:t>, use estimate of </a:t>
                </a:r>
                <a:r>
                  <a:rPr lang="el-GR" sz="2400" dirty="0"/>
                  <a:t>π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0.72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×150+0.65×100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150+100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=0.692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0.692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1−0.692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150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=0.0596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0.72−0.65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0.0596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=1.1745</m:t>
                    </m:r>
                  </m:oMath>
                </a14:m>
                <a:endParaRPr lang="en-IN" sz="2400" b="0" dirty="0"/>
              </a:p>
              <a:p>
                <a:r>
                  <a:rPr lang="en-IN" sz="2400" dirty="0"/>
                  <a:t>p-value = 0.1241x2=0.2402</a:t>
                </a:r>
              </a:p>
              <a:p>
                <a:r>
                  <a:rPr lang="en-IN" sz="2400" dirty="0"/>
                  <a:t>Conclusion?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15" y="1491175"/>
                <a:ext cx="10042247" cy="5148776"/>
              </a:xfrm>
              <a:blipFill rotWithShape="0">
                <a:blip r:embed="rId2"/>
                <a:stretch>
                  <a:fillRect l="-486" t="-9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0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032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Paired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1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9" y="172872"/>
            <a:ext cx="4017496" cy="1320800"/>
          </a:xfrm>
        </p:spPr>
        <p:txBody>
          <a:bodyPr/>
          <a:lstStyle/>
          <a:p>
            <a:r>
              <a:rPr lang="en-IN" dirty="0"/>
              <a:t>Chubby Chunky – 1</a:t>
            </a:r>
            <a:br>
              <a:rPr lang="en-IN" dirty="0"/>
            </a:br>
            <a:r>
              <a:rPr lang="en-IN" dirty="0"/>
              <a:t>Matched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9787" y="1493672"/>
                <a:ext cx="3157687" cy="471605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Is it effective for men?</a:t>
                </a:r>
              </a:p>
              <a:p>
                <a:r>
                  <a:rPr lang="en-IN" dirty="0"/>
                  <a:t>Which is the random Variable?</a:t>
                </a: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𝑑𝑀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𝑑𝑀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sub>
                    </m:sSub>
                  </m:oMath>
                </a14:m>
                <a:r>
                  <a:rPr lang="en-IN" dirty="0"/>
                  <a:t>= 2.4 kg</a:t>
                </a:r>
              </a:p>
              <a:p>
                <a:r>
                  <a:rPr lang="en-IN" dirty="0"/>
                  <a:t>S</a:t>
                </a:r>
                <a:r>
                  <a:rPr lang="en-IN" baseline="-25000" dirty="0"/>
                  <a:t>dM</a:t>
                </a:r>
                <a:r>
                  <a:rPr lang="en-IN" dirty="0"/>
                  <a:t> = 5.1242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5.1242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=1.3231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𝑐𝑎𝑙𝑐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2.4−0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1.3231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=1.8140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P-</a:t>
                </a:r>
                <a:r>
                  <a:rPr lang="en-IN" dirty="0" err="1"/>
                  <a:t>val</a:t>
                </a:r>
                <a:r>
                  <a:rPr lang="en-IN" dirty="0"/>
                  <a:t> = 0.0456</a:t>
                </a:r>
              </a:p>
              <a:p>
                <a:r>
                  <a:rPr lang="en-IN" dirty="0"/>
                  <a:t>Conclusion?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" y="1493672"/>
                <a:ext cx="3157687" cy="4716059"/>
              </a:xfrm>
              <a:blipFill rotWithShape="0">
                <a:blip r:embed="rId2"/>
                <a:stretch>
                  <a:fillRect l="-386" t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64925" y="642203"/>
          <a:ext cx="4571238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Sl. No.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84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3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81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814937" y="641444"/>
          <a:ext cx="1598305" cy="600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9" y="172872"/>
            <a:ext cx="4017496" cy="1320800"/>
          </a:xfrm>
        </p:spPr>
        <p:txBody>
          <a:bodyPr/>
          <a:lstStyle/>
          <a:p>
            <a:r>
              <a:rPr lang="en-IN" dirty="0"/>
              <a:t>Chubby Chunky – 1</a:t>
            </a:r>
            <a:br>
              <a:rPr lang="en-IN" dirty="0"/>
            </a:br>
            <a:r>
              <a:rPr lang="en-IN" dirty="0"/>
              <a:t>Matched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9787" y="1493672"/>
                <a:ext cx="3397965" cy="4716059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Is it effective for Women?</a:t>
                </a:r>
              </a:p>
              <a:p>
                <a:r>
                  <a:rPr lang="en-IN" dirty="0"/>
                  <a:t>Which is the random Variable?</a:t>
                </a: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</a:rPr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</m:oMath>
                </a14:m>
                <a:r>
                  <a:rPr lang="en-IN" dirty="0"/>
                  <a:t>= 3.0 kg</a:t>
                </a:r>
              </a:p>
              <a:p>
                <a:r>
                  <a:rPr lang="en-IN" dirty="0" err="1"/>
                  <a:t>S</a:t>
                </a:r>
                <a:r>
                  <a:rPr lang="en-IN" baseline="-25000" dirty="0" err="1"/>
                  <a:t>dw</a:t>
                </a:r>
                <a:r>
                  <a:rPr lang="en-IN" dirty="0"/>
                  <a:t> = 6.2106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6.2106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=1.6036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𝑐𝑎𝑙𝑐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3.0−0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1.6036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=1.8708</m:t>
                    </m:r>
                  </m:oMath>
                </a14:m>
                <a:endParaRPr lang="en-IN" b="0" dirty="0"/>
              </a:p>
              <a:p>
                <a:r>
                  <a:rPr lang="en-IN" dirty="0"/>
                  <a:t>P-</a:t>
                </a:r>
                <a:r>
                  <a:rPr lang="en-IN" dirty="0" err="1"/>
                  <a:t>val</a:t>
                </a:r>
                <a:r>
                  <a:rPr lang="en-IN" dirty="0"/>
                  <a:t> = 0.0412</a:t>
                </a:r>
              </a:p>
              <a:p>
                <a:r>
                  <a:rPr lang="en-IN" dirty="0"/>
                  <a:t>Conclusion?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" y="1493672"/>
                <a:ext cx="3397965" cy="4716059"/>
              </a:xfrm>
              <a:blipFill>
                <a:blip r:embed="rId2"/>
                <a:stretch>
                  <a:fillRect l="-358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11402"/>
              </p:ext>
            </p:extLst>
          </p:nvPr>
        </p:nvGraphicFramePr>
        <p:xfrm>
          <a:off x="4264925" y="642203"/>
          <a:ext cx="4571238" cy="603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Sl. No.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Before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After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9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23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60699"/>
              </p:ext>
            </p:extLst>
          </p:nvPr>
        </p:nvGraphicFramePr>
        <p:xfrm>
          <a:off x="8814937" y="641444"/>
          <a:ext cx="1598305" cy="600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4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9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13641" cy="4278848"/>
              </a:xfrm>
            </p:spPr>
            <p:txBody>
              <a:bodyPr/>
              <a:lstStyle/>
              <a:p>
                <a:r>
                  <a:rPr lang="en-IN" sz="2400" dirty="0"/>
                  <a:t>Scenario 1: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and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known</a:t>
                </a:r>
              </a:p>
              <a:p>
                <a:r>
                  <a:rPr lang="en-IN" dirty="0"/>
                  <a:t>Diwali-</a:t>
                </a:r>
                <a:r>
                  <a:rPr lang="en-IN" dirty="0" err="1"/>
                  <a:t>Dusserah</a:t>
                </a:r>
                <a:r>
                  <a:rPr lang="en-IN" dirty="0"/>
                  <a:t> Festival season spending (Designer </a:t>
                </a:r>
                <a:r>
                  <a:rPr lang="en-IN" dirty="0" err="1"/>
                  <a:t>saries</a:t>
                </a:r>
                <a:r>
                  <a:rPr lang="en-IN" dirty="0"/>
                  <a:t>) </a:t>
                </a:r>
              </a:p>
              <a:p>
                <a:r>
                  <a:rPr lang="en-IN" dirty="0"/>
                  <a:t>Is there a difference in spending amounts between Urban (sample 1) and Rural (sample) areas? Should we stock these stores differently?</a:t>
                </a:r>
              </a:p>
              <a:p>
                <a:r>
                  <a:rPr lang="en-IN" dirty="0"/>
                  <a:t>Data Collected</a:t>
                </a:r>
              </a:p>
              <a:p>
                <a:r>
                  <a:rPr lang="en-IN" dirty="0"/>
                  <a:t>Urban areas: n</a:t>
                </a:r>
                <a:r>
                  <a:rPr lang="en-IN" baseline="-25000" dirty="0"/>
                  <a:t>1</a:t>
                </a:r>
                <a:r>
                  <a:rPr lang="en-IN" dirty="0"/>
                  <a:t> = 40</a:t>
                </a:r>
              </a:p>
              <a:p>
                <a:r>
                  <a:rPr lang="en-IN" dirty="0"/>
                  <a:t>Rural areas: n</a:t>
                </a:r>
                <a:r>
                  <a:rPr lang="en-IN" baseline="-25000" dirty="0"/>
                  <a:t>2</a:t>
                </a:r>
                <a:r>
                  <a:rPr lang="en-IN" dirty="0"/>
                  <a:t> = 36</a:t>
                </a:r>
              </a:p>
              <a:p>
                <a:r>
                  <a:rPr lang="el-GR" dirty="0"/>
                  <a:t>σ</a:t>
                </a:r>
                <a:r>
                  <a:rPr lang="en-IN" baseline="-25000" dirty="0"/>
                  <a:t>1</a:t>
                </a:r>
                <a:r>
                  <a:rPr lang="en-IN" dirty="0"/>
                  <a:t> = 35.2 and </a:t>
                </a:r>
                <a:r>
                  <a:rPr lang="el-GR" dirty="0"/>
                  <a:t>σ</a:t>
                </a:r>
                <a:r>
                  <a:rPr lang="en-IN" baseline="-25000" dirty="0"/>
                  <a:t>2</a:t>
                </a:r>
                <a:r>
                  <a:rPr lang="en-IN" dirty="0"/>
                  <a:t> = 20.8 (</a:t>
                </a:r>
                <a:r>
                  <a:rPr lang="en-IN" dirty="0" err="1"/>
                  <a:t>Rs</a:t>
                </a:r>
                <a:r>
                  <a:rPr lang="en-IN" dirty="0"/>
                  <a:t>. Lakhs)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=138.43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</a:t>
                </a:r>
                <a:r>
                  <a:rPr lang="en-IN" dirty="0" err="1"/>
                  <a:t>Rs</a:t>
                </a:r>
                <a:r>
                  <a:rPr lang="en-IN" dirty="0"/>
                  <a:t>. Lakh)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13641" cy="4278848"/>
              </a:xfrm>
              <a:blipFill rotWithShape="0">
                <a:blip r:embed="rId2"/>
                <a:stretch>
                  <a:fillRect l="-529" t="-1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Two Population Means with Independent Samples</a:t>
            </a:r>
          </a:p>
        </p:txBody>
      </p:sp>
    </p:spTree>
    <p:extLst>
      <p:ext uri="{BB962C8B-B14F-4D97-AF65-F5344CB8AC3E}">
        <p14:creationId xmlns:p14="http://schemas.microsoft.com/office/powerpoint/2010/main" val="10402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954" y="1748465"/>
                <a:ext cx="8917427" cy="440763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H</a:t>
                </a:r>
                <a:r>
                  <a:rPr lang="en-IN" baseline="-25000" dirty="0"/>
                  <a:t>0</a:t>
                </a:r>
                <a:r>
                  <a:rPr lang="en-IN" dirty="0"/>
                  <a:t>: µ</a:t>
                </a:r>
                <a:r>
                  <a:rPr lang="en-IN" baseline="-25000" dirty="0"/>
                  <a:t>1</a:t>
                </a:r>
                <a:r>
                  <a:rPr lang="en-IN" dirty="0"/>
                  <a:t> = µ</a:t>
                </a:r>
                <a:r>
                  <a:rPr lang="en-IN" baseline="-25000" dirty="0"/>
                  <a:t>2 </a:t>
                </a:r>
                <a:r>
                  <a:rPr lang="en-IN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dirty="0"/>
                  <a:t>µ</a:t>
                </a:r>
                <a:r>
                  <a:rPr lang="en-IN" baseline="-25000" dirty="0"/>
                  <a:t>1</a:t>
                </a:r>
                <a:r>
                  <a:rPr lang="en-IN" dirty="0"/>
                  <a:t> – µ</a:t>
                </a:r>
                <a:r>
                  <a:rPr lang="en-IN" baseline="-25000" dirty="0"/>
                  <a:t>2  </a:t>
                </a:r>
                <a:r>
                  <a:rPr lang="en-IN" dirty="0"/>
                  <a:t>= 0</a:t>
                </a:r>
              </a:p>
              <a:p>
                <a:r>
                  <a:rPr lang="en-IN" dirty="0"/>
                  <a:t>H</a:t>
                </a:r>
                <a:r>
                  <a:rPr lang="en-IN" baseline="-25000" dirty="0"/>
                  <a:t>1</a:t>
                </a:r>
                <a:r>
                  <a:rPr lang="en-IN" dirty="0"/>
                  <a:t>: µ</a:t>
                </a:r>
                <a:r>
                  <a:rPr lang="en-IN" baseline="-25000" dirty="0"/>
                  <a:t>1</a:t>
                </a:r>
                <a:r>
                  <a:rPr lang="en-IN" dirty="0"/>
                  <a:t> ≠ µ</a:t>
                </a:r>
                <a:r>
                  <a:rPr lang="en-IN" baseline="-25000" dirty="0"/>
                  <a:t>2 </a:t>
                </a:r>
                <a:r>
                  <a:rPr lang="en-IN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dirty="0"/>
                  <a:t>µ</a:t>
                </a:r>
                <a:r>
                  <a:rPr lang="en-IN" baseline="-25000" dirty="0"/>
                  <a:t>1</a:t>
                </a:r>
                <a:r>
                  <a:rPr lang="en-IN" dirty="0"/>
                  <a:t> – µ</a:t>
                </a:r>
                <a:r>
                  <a:rPr lang="en-IN" baseline="-25000" dirty="0"/>
                  <a:t>2  </a:t>
                </a:r>
                <a:r>
                  <a:rPr lang="en-IN" dirty="0"/>
                  <a:t>≠ 0</a:t>
                </a:r>
              </a:p>
              <a:p>
                <a:r>
                  <a:rPr lang="en-IN" dirty="0"/>
                  <a:t>This transformation is necessary because we know the distribution of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~ N {(µ</a:t>
                </a:r>
                <a:r>
                  <a:rPr lang="en-IN" baseline="-25000" dirty="0"/>
                  <a:t>1</a:t>
                </a:r>
                <a:r>
                  <a:rPr lang="en-IN" dirty="0"/>
                  <a:t> - µ</a:t>
                </a:r>
                <a:r>
                  <a:rPr lang="en-IN" baseline="-25000" dirty="0"/>
                  <a:t>2</a:t>
                </a:r>
                <a:r>
                  <a:rPr lang="en-IN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IN" dirty="0"/>
                  <a:t>}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1239.04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432.64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e>
                    </m:ra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=6.5570</m:t>
                    </m:r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𝐶𝑎𝑙𝑐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)−0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Z</a:t>
                </a:r>
                <a:r>
                  <a:rPr lang="en-IN" baseline="-25000" dirty="0"/>
                  <a:t>Calc</a:t>
                </a:r>
                <a:r>
                  <a:rPr lang="en-IN" dirty="0"/>
                  <a:t> = (138.43 – 122.81)/6.5570 = 2.3822</a:t>
                </a:r>
              </a:p>
              <a:p>
                <a:r>
                  <a:rPr lang="en-IN" dirty="0"/>
                  <a:t>P-value (2-sided test) = 2*0.008605 = 0.01721</a:t>
                </a:r>
              </a:p>
              <a:p>
                <a:r>
                  <a:rPr lang="en-IN" dirty="0"/>
                  <a:t>Conclusion?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954" y="1748465"/>
                <a:ext cx="8917427" cy="4407636"/>
              </a:xfrm>
              <a:blipFill>
                <a:blip r:embed="rId2"/>
                <a:stretch>
                  <a:fillRect l="-205" t="-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6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821"/>
            <a:ext cx="8596668" cy="825062"/>
          </a:xfrm>
        </p:spPr>
        <p:txBody>
          <a:bodyPr/>
          <a:lstStyle/>
          <a:p>
            <a:r>
              <a:rPr lang="en-IN" dirty="0"/>
              <a:t>Chubby Chunky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1868"/>
                <a:ext cx="8596668" cy="4923691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Is there a significant difference between men and women (weight loss)?</a:t>
                </a:r>
              </a:p>
              <a:p>
                <a:r>
                  <a:rPr lang="en-IN" sz="2800" dirty="0"/>
                  <a:t>H0: 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= µ</a:t>
                </a:r>
                <a:r>
                  <a:rPr lang="en-IN" sz="2800" baseline="-25000" dirty="0"/>
                  <a:t>2 </a:t>
                </a:r>
                <a:r>
                  <a:rPr lang="en-IN" sz="2800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sz="2800" dirty="0"/>
                  <a:t>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– µ</a:t>
                </a:r>
                <a:r>
                  <a:rPr lang="en-IN" sz="2800" baseline="-25000" dirty="0"/>
                  <a:t>2  </a:t>
                </a:r>
                <a:r>
                  <a:rPr lang="en-IN" sz="2800" dirty="0"/>
                  <a:t>= 0</a:t>
                </a:r>
              </a:p>
              <a:p>
                <a:r>
                  <a:rPr lang="en-IN" sz="2800" dirty="0"/>
                  <a:t>H1: 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≠ µ</a:t>
                </a:r>
                <a:r>
                  <a:rPr lang="en-IN" sz="2800" baseline="-25000" dirty="0"/>
                  <a:t>2 </a:t>
                </a:r>
                <a:r>
                  <a:rPr lang="en-IN" sz="2800" baseline="-25000" dirty="0">
                    <a:sym typeface="Wingdings" panose="05000000000000000000" pitchFamily="2" charset="2"/>
                  </a:rPr>
                  <a:t> </a:t>
                </a:r>
                <a:r>
                  <a:rPr lang="en-IN" sz="2800" dirty="0"/>
                  <a:t>µ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– µ</a:t>
                </a:r>
                <a:r>
                  <a:rPr lang="en-IN" sz="2800" baseline="-25000" dirty="0"/>
                  <a:t>2  </a:t>
                </a:r>
                <a:r>
                  <a:rPr lang="en-IN" sz="2800" dirty="0"/>
                  <a:t>≠ 0</a:t>
                </a:r>
              </a:p>
              <a:p>
                <a:r>
                  <a:rPr lang="en-IN" sz="2800" dirty="0"/>
                  <a:t>We do not know </a:t>
                </a:r>
                <a:r>
                  <a:rPr lang="el-GR" sz="2800" dirty="0"/>
                  <a:t>σ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and </a:t>
                </a:r>
                <a:r>
                  <a:rPr lang="el-GR" sz="2800" dirty="0"/>
                  <a:t>σ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and hence use S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and S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   </a:t>
                </a:r>
              </a:p>
              <a:p>
                <a:r>
                  <a:rPr lang="en-IN" sz="2800" dirty="0"/>
                  <a:t>Also, need to use t distribution</a:t>
                </a:r>
              </a:p>
              <a:p>
                <a:r>
                  <a:rPr lang="en-IN" sz="2800" dirty="0"/>
                  <a:t>n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= 15 and n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= 15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= 2.4 kg and S</a:t>
                </a:r>
                <a:r>
                  <a:rPr lang="en-IN" sz="2800" baseline="-25000" dirty="0"/>
                  <a:t>1</a:t>
                </a:r>
                <a:r>
                  <a:rPr lang="en-IN" sz="2800" dirty="0"/>
                  <a:t> = 5.1242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/>
                  <a:t>= 3.0 kg  S</a:t>
                </a:r>
                <a:r>
                  <a:rPr lang="en-IN" sz="2800" baseline="-25000" dirty="0"/>
                  <a:t>2</a:t>
                </a:r>
                <a:r>
                  <a:rPr lang="en-IN" sz="2800" dirty="0"/>
                  <a:t> = 6.2106</a:t>
                </a:r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1868"/>
                <a:ext cx="8596668" cy="4923691"/>
              </a:xfrm>
              <a:blipFill rotWithShape="0">
                <a:blip r:embed="rId2"/>
                <a:stretch>
                  <a:fillRect l="-851" t="-1238" r="-1702" b="-1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Two Population Means with Independent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69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Scenario 2: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and </a:t>
                </a:r>
                <a:r>
                  <a:rPr lang="el-GR" sz="2400" dirty="0"/>
                  <a:t>σ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NOT known</a:t>
                </a:r>
              </a:p>
              <a:p>
                <a:r>
                  <a:rPr lang="en-IN" sz="2400" dirty="0"/>
                  <a:t>Two Possibilities: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endParaRPr lang="en-IN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≠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</a:p>
              <a:p>
                <a:pPr marL="400050" lvl="1" indent="-342900"/>
                <a:r>
                  <a:rPr lang="en-IN" sz="2400" dirty="0"/>
                  <a:t>Consider the first one i.e.,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endParaRPr lang="en-IN" sz="2200" dirty="0"/>
              </a:p>
              <a:p>
                <a:pPr marL="400050" lvl="1" indent="-342900"/>
                <a:endParaRPr lang="en-IN" sz="18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  <a:p>
                <a:pPr marL="57150" indent="0">
                  <a:buNone/>
                </a:pPr>
                <a:endParaRPr lang="en-IN" sz="2400" dirty="0"/>
              </a:p>
              <a:p>
                <a:pPr marL="57150" indent="0">
                  <a:buNone/>
                </a:pPr>
                <a:endParaRPr lang="en-IN" sz="2400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69000"/>
              </a:xfrm>
              <a:blipFill rotWithShape="0">
                <a:blip r:embed="rId2"/>
                <a:stretch>
                  <a:fillRect l="-567" t="-19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16711" y="5282717"/>
            <a:ext cx="61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en-IN" sz="2800" baseline="30000" dirty="0"/>
              <a:t>2</a:t>
            </a:r>
            <a:r>
              <a:rPr lang="en-IN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04147" y="5655212"/>
            <a:ext cx="1212564" cy="49522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5394101" y="5087387"/>
            <a:ext cx="1122610" cy="45694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IN" dirty="0"/>
              <a:t>Test for Equality of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2226"/>
                <a:ext cx="9548491" cy="4575153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en-IN" sz="2400" dirty="0"/>
                  <a:t>How do we know that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 = </a:t>
                </a:r>
                <a:r>
                  <a:rPr lang="el-GR" sz="2200" dirty="0"/>
                  <a:t>σ</a:t>
                </a:r>
                <a:r>
                  <a:rPr lang="en-IN" sz="2200" dirty="0"/>
                  <a:t>?</a:t>
                </a:r>
              </a:p>
              <a:p>
                <a:pPr marL="0" lvl="1" indent="0">
                  <a:buNone/>
                </a:pPr>
                <a:r>
                  <a:rPr lang="en-IN" sz="2200" dirty="0"/>
                  <a:t>Test 	H</a:t>
                </a:r>
                <a:r>
                  <a:rPr lang="en-IN" sz="2200" baseline="-25000" dirty="0"/>
                  <a:t>0</a:t>
                </a:r>
                <a:r>
                  <a:rPr lang="en-IN" sz="2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  <a:p>
                <a:pPr marL="0" lvl="1" indent="0">
                  <a:buNone/>
                </a:pPr>
                <a:r>
                  <a:rPr lang="en-IN" sz="2400" dirty="0"/>
                  <a:t> 	 	H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400" dirty="0"/>
              </a:p>
              <a:p>
                <a:pPr marL="342900" lvl="1" indent="-342900"/>
                <a:r>
                  <a:rPr lang="en-IN" sz="2400" dirty="0"/>
                  <a:t>Use “F” Distribution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den>
                    </m:f>
                  </m:oMath>
                </a14:m>
                <a:r>
                  <a:rPr lang="en-IN" sz="2400" dirty="0"/>
                  <a:t> with </a:t>
                </a:r>
                <a:r>
                  <a:rPr lang="en-IN" sz="2400" dirty="0" err="1"/>
                  <a:t>df</a:t>
                </a:r>
                <a:r>
                  <a:rPr lang="en-IN" sz="2400" dirty="0"/>
                  <a:t> (n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-1) (numerator) and (n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-1) (denominator)</a:t>
                </a:r>
              </a:p>
              <a:p>
                <a:pPr marL="342900" lvl="1" indent="-342900"/>
                <a:r>
                  <a:rPr lang="en-IN" sz="2400" dirty="0"/>
                  <a:t>If H</a:t>
                </a:r>
                <a:r>
                  <a:rPr lang="en-IN" sz="2400" baseline="-25000" dirty="0"/>
                  <a:t>0</a:t>
                </a:r>
                <a:r>
                  <a:rPr lang="en-IN" sz="2400" dirty="0"/>
                  <a:t> is true,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2226"/>
                <a:ext cx="9548491" cy="4575153"/>
              </a:xfrm>
              <a:blipFill rotWithShape="0">
                <a:blip r:embed="rId2"/>
                <a:stretch>
                  <a:fillRect l="-830" t="-1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9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949</TotalTime>
  <Words>949</Words>
  <Application>Microsoft Office PowerPoint</Application>
  <PresentationFormat>Widescreen</PresentationFormat>
  <Paragraphs>255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Trebuchet MS</vt:lpstr>
      <vt:lpstr>Wingdings 3</vt:lpstr>
      <vt:lpstr>Facet</vt:lpstr>
      <vt:lpstr>Comparisons Between Two Populations</vt:lpstr>
      <vt:lpstr>Paired Observations</vt:lpstr>
      <vt:lpstr>Chubby Chunky – 1 Matched Samples</vt:lpstr>
      <vt:lpstr>Chubby Chunky – 1 Matched Samples</vt:lpstr>
      <vt:lpstr>Difference between Two Population Means with Independent Samples</vt:lpstr>
      <vt:lpstr>Hypothesis test</vt:lpstr>
      <vt:lpstr>Chubby Chunky - 2</vt:lpstr>
      <vt:lpstr>Difference between Two Population Means with Independent Samples</vt:lpstr>
      <vt:lpstr>Test for Equality of Variances</vt:lpstr>
      <vt:lpstr>The F Test</vt:lpstr>
      <vt:lpstr>Standard Error</vt:lpstr>
      <vt:lpstr>Combine the Two Sample Variances!</vt:lpstr>
      <vt:lpstr>Hypothesis Test</vt:lpstr>
      <vt:lpstr>One More Scenario</vt:lpstr>
      <vt:lpstr>The Seven Point Advantage?</vt:lpstr>
      <vt:lpstr>Hypothesis Test</vt:lpstr>
      <vt:lpstr>Basic Data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Between Two Populations</dc:title>
  <dc:creator>Vishnuprasad Nagadevara</dc:creator>
  <cp:lastModifiedBy>Sanyal, Sandipto</cp:lastModifiedBy>
  <cp:revision>38</cp:revision>
  <dcterms:created xsi:type="dcterms:W3CDTF">2017-04-09T09:10:33Z</dcterms:created>
  <dcterms:modified xsi:type="dcterms:W3CDTF">2020-10-12T14:22:39Z</dcterms:modified>
</cp:coreProperties>
</file>