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95" r:id="rId4"/>
    <p:sldId id="281" r:id="rId5"/>
    <p:sldId id="260" r:id="rId6"/>
    <p:sldId id="262" r:id="rId7"/>
    <p:sldId id="279" r:id="rId8"/>
    <p:sldId id="263" r:id="rId9"/>
    <p:sldId id="280" r:id="rId10"/>
    <p:sldId id="264" r:id="rId11"/>
    <p:sldId id="265" r:id="rId12"/>
    <p:sldId id="266" r:id="rId13"/>
    <p:sldId id="289" r:id="rId14"/>
    <p:sldId id="282" r:id="rId15"/>
    <p:sldId id="283" r:id="rId16"/>
    <p:sldId id="296" r:id="rId17"/>
    <p:sldId id="284" r:id="rId18"/>
    <p:sldId id="285" r:id="rId19"/>
    <p:sldId id="286" r:id="rId20"/>
    <p:sldId id="287" r:id="rId21"/>
    <p:sldId id="267" r:id="rId22"/>
    <p:sldId id="269" r:id="rId23"/>
    <p:sldId id="270" r:id="rId24"/>
    <p:sldId id="271" r:id="rId25"/>
    <p:sldId id="293" r:id="rId26"/>
    <p:sldId id="272" r:id="rId27"/>
    <p:sldId id="290" r:id="rId28"/>
    <p:sldId id="273" r:id="rId29"/>
    <p:sldId id="291" r:id="rId30"/>
    <p:sldId id="274" r:id="rId31"/>
    <p:sldId id="275" r:id="rId32"/>
    <p:sldId id="276" r:id="rId33"/>
    <p:sldId id="288" r:id="rId34"/>
    <p:sldId id="277" r:id="rId35"/>
    <p:sldId id="278"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7BB71-99FA-43D6-921F-46DE9C74E8E3}" v="495" dt="2020-09-06T09:18:18.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59" d="100"/>
          <a:sy n="59" d="100"/>
        </p:scale>
        <p:origin x="14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Sandipto" userId="ce8b666d-e07a-48aa-9977-3164567db1db" providerId="ADAL" clId="{4D17BB71-99FA-43D6-921F-46DE9C74E8E3}"/>
    <pc:docChg chg="custSel modSld">
      <pc:chgData name="Sanyal, Sandipto" userId="ce8b666d-e07a-48aa-9977-3164567db1db" providerId="ADAL" clId="{4D17BB71-99FA-43D6-921F-46DE9C74E8E3}" dt="2020-09-06T09:19:16.669" v="771" actId="20577"/>
      <pc:docMkLst>
        <pc:docMk/>
      </pc:docMkLst>
      <pc:sldChg chg="modSp">
        <pc:chgData name="Sanyal, Sandipto" userId="ce8b666d-e07a-48aa-9977-3164567db1db" providerId="ADAL" clId="{4D17BB71-99FA-43D6-921F-46DE9C74E8E3}" dt="2020-09-05T05:48:25.230" v="220" actId="1036"/>
        <pc:sldMkLst>
          <pc:docMk/>
          <pc:sldMk cId="1811408709" sldId="263"/>
        </pc:sldMkLst>
        <pc:spChg chg="mod">
          <ac:chgData name="Sanyal, Sandipto" userId="ce8b666d-e07a-48aa-9977-3164567db1db" providerId="ADAL" clId="{4D17BB71-99FA-43D6-921F-46DE9C74E8E3}" dt="2020-09-05T05:00:18.695" v="90" actId="1076"/>
          <ac:spMkLst>
            <pc:docMk/>
            <pc:sldMk cId="1811408709" sldId="263"/>
            <ac:spMk id="10" creationId="{90F5FF19-3AA0-4650-B4BA-FDDABCBE264C}"/>
          </ac:spMkLst>
        </pc:spChg>
        <pc:spChg chg="mod">
          <ac:chgData name="Sanyal, Sandipto" userId="ce8b666d-e07a-48aa-9977-3164567db1db" providerId="ADAL" clId="{4D17BB71-99FA-43D6-921F-46DE9C74E8E3}" dt="2020-09-05T05:48:25.230" v="220" actId="1036"/>
          <ac:spMkLst>
            <pc:docMk/>
            <pc:sldMk cId="1811408709" sldId="263"/>
            <ac:spMk id="11" creationId="{EAA41D8F-00F4-427A-9276-1D2FAB624E8E}"/>
          </ac:spMkLst>
        </pc:spChg>
        <pc:spChg chg="mod">
          <ac:chgData name="Sanyal, Sandipto" userId="ce8b666d-e07a-48aa-9977-3164567db1db" providerId="ADAL" clId="{4D17BB71-99FA-43D6-921F-46DE9C74E8E3}" dt="2020-09-05T05:00:13.009" v="89" actId="1076"/>
          <ac:spMkLst>
            <pc:docMk/>
            <pc:sldMk cId="1811408709" sldId="263"/>
            <ac:spMk id="3079" creationId="{00000000-0000-0000-0000-000000000000}"/>
          </ac:spMkLst>
        </pc:spChg>
        <pc:spChg chg="mod">
          <ac:chgData name="Sanyal, Sandipto" userId="ce8b666d-e07a-48aa-9977-3164567db1db" providerId="ADAL" clId="{4D17BB71-99FA-43D6-921F-46DE9C74E8E3}" dt="2020-09-05T05:02:29.287" v="217" actId="1076"/>
          <ac:spMkLst>
            <pc:docMk/>
            <pc:sldMk cId="1811408709" sldId="263"/>
            <ac:spMk id="3080" creationId="{00000000-0000-0000-0000-000000000000}"/>
          </ac:spMkLst>
        </pc:spChg>
      </pc:sldChg>
      <pc:sldChg chg="modSp">
        <pc:chgData name="Sanyal, Sandipto" userId="ce8b666d-e07a-48aa-9977-3164567db1db" providerId="ADAL" clId="{4D17BB71-99FA-43D6-921F-46DE9C74E8E3}" dt="2020-09-06T09:15:33.990" v="564" actId="20577"/>
        <pc:sldMkLst>
          <pc:docMk/>
          <pc:sldMk cId="3696539872" sldId="273"/>
        </pc:sldMkLst>
        <pc:spChg chg="mod">
          <ac:chgData name="Sanyal, Sandipto" userId="ce8b666d-e07a-48aa-9977-3164567db1db" providerId="ADAL" clId="{4D17BB71-99FA-43D6-921F-46DE9C74E8E3}" dt="2020-09-06T09:15:33.990" v="564" actId="20577"/>
          <ac:spMkLst>
            <pc:docMk/>
            <pc:sldMk cId="3696539872" sldId="273"/>
            <ac:spMk id="49154" creationId="{00000000-0000-0000-0000-000000000000}"/>
          </ac:spMkLst>
        </pc:spChg>
      </pc:sldChg>
      <pc:sldChg chg="modSp">
        <pc:chgData name="Sanyal, Sandipto" userId="ce8b666d-e07a-48aa-9977-3164567db1db" providerId="ADAL" clId="{4D17BB71-99FA-43D6-921F-46DE9C74E8E3}" dt="2020-08-31T08:50:36.765" v="5" actId="20577"/>
        <pc:sldMkLst>
          <pc:docMk/>
          <pc:sldMk cId="2796379035" sldId="281"/>
        </pc:sldMkLst>
        <pc:spChg chg="mod">
          <ac:chgData name="Sanyal, Sandipto" userId="ce8b666d-e07a-48aa-9977-3164567db1db" providerId="ADAL" clId="{4D17BB71-99FA-43D6-921F-46DE9C74E8E3}" dt="2020-08-31T08:50:36.765" v="5" actId="20577"/>
          <ac:spMkLst>
            <pc:docMk/>
            <pc:sldMk cId="2796379035" sldId="281"/>
            <ac:spMk id="3" creationId="{2802E6F9-6CB9-411B-B39A-E965888DBCA1}"/>
          </ac:spMkLst>
        </pc:spChg>
      </pc:sldChg>
      <pc:sldChg chg="modSp">
        <pc:chgData name="Sanyal, Sandipto" userId="ce8b666d-e07a-48aa-9977-3164567db1db" providerId="ADAL" clId="{4D17BB71-99FA-43D6-921F-46DE9C74E8E3}" dt="2020-09-05T06:20:38.788" v="348" actId="20577"/>
        <pc:sldMkLst>
          <pc:docMk/>
          <pc:sldMk cId="1943270758" sldId="285"/>
        </pc:sldMkLst>
        <pc:spChg chg="mod">
          <ac:chgData name="Sanyal, Sandipto" userId="ce8b666d-e07a-48aa-9977-3164567db1db" providerId="ADAL" clId="{4D17BB71-99FA-43D6-921F-46DE9C74E8E3}" dt="2020-09-05T06:20:38.788" v="348" actId="20577"/>
          <ac:spMkLst>
            <pc:docMk/>
            <pc:sldMk cId="1943270758" sldId="285"/>
            <ac:spMk id="3" creationId="{00000000-0000-0000-0000-000000000000}"/>
          </ac:spMkLst>
        </pc:spChg>
      </pc:sldChg>
      <pc:sldChg chg="modSp modAnim">
        <pc:chgData name="Sanyal, Sandipto" userId="ce8b666d-e07a-48aa-9977-3164567db1db" providerId="ADAL" clId="{4D17BB71-99FA-43D6-921F-46DE9C74E8E3}" dt="2020-09-06T09:08:35.911" v="501" actId="20577"/>
        <pc:sldMkLst>
          <pc:docMk/>
          <pc:sldMk cId="1160141279" sldId="290"/>
        </pc:sldMkLst>
        <pc:spChg chg="mod">
          <ac:chgData name="Sanyal, Sandipto" userId="ce8b666d-e07a-48aa-9977-3164567db1db" providerId="ADAL" clId="{4D17BB71-99FA-43D6-921F-46DE9C74E8E3}" dt="2020-09-06T09:08:35.911" v="501" actId="20577"/>
          <ac:spMkLst>
            <pc:docMk/>
            <pc:sldMk cId="1160141279" sldId="290"/>
            <ac:spMk id="3" creationId="{6815E623-EAFF-4696-88EC-C6D4DE988474}"/>
          </ac:spMkLst>
        </pc:spChg>
      </pc:sldChg>
      <pc:sldChg chg="modSp">
        <pc:chgData name="Sanyal, Sandipto" userId="ce8b666d-e07a-48aa-9977-3164567db1db" providerId="ADAL" clId="{4D17BB71-99FA-43D6-921F-46DE9C74E8E3}" dt="2020-09-06T09:19:16.669" v="771" actId="20577"/>
        <pc:sldMkLst>
          <pc:docMk/>
          <pc:sldMk cId="792999416" sldId="291"/>
        </pc:sldMkLst>
        <pc:spChg chg="mod">
          <ac:chgData name="Sanyal, Sandipto" userId="ce8b666d-e07a-48aa-9977-3164567db1db" providerId="ADAL" clId="{4D17BB71-99FA-43D6-921F-46DE9C74E8E3}" dt="2020-09-06T09:19:16.669" v="771" actId="20577"/>
          <ac:spMkLst>
            <pc:docMk/>
            <pc:sldMk cId="792999416" sldId="291"/>
            <ac:spMk id="3" creationId="{199004B1-7D46-4C77-BAB5-0AF6CB2368FC}"/>
          </ac:spMkLst>
        </pc:spChg>
      </pc:sldChg>
      <pc:sldChg chg="modSp">
        <pc:chgData name="Sanyal, Sandipto" userId="ce8b666d-e07a-48aa-9977-3164567db1db" providerId="ADAL" clId="{4D17BB71-99FA-43D6-921F-46DE9C74E8E3}" dt="2020-09-05T06:04:44.721" v="238" actId="1036"/>
        <pc:sldMkLst>
          <pc:docMk/>
          <pc:sldMk cId="2458186567" sldId="296"/>
        </pc:sldMkLst>
        <pc:graphicFrameChg chg="mod modGraphic">
          <ac:chgData name="Sanyal, Sandipto" userId="ce8b666d-e07a-48aa-9977-3164567db1db" providerId="ADAL" clId="{4D17BB71-99FA-43D6-921F-46DE9C74E8E3}" dt="2020-09-05T06:04:44.721" v="238" actId="1036"/>
          <ac:graphicFrameMkLst>
            <pc:docMk/>
            <pc:sldMk cId="2458186567" sldId="296"/>
            <ac:graphicFrameMk id="5" creationId="{715CA68B-D3D2-4CEE-9C4F-9214726C9F39}"/>
          </ac:graphicFrameMkLst>
        </pc:graphicFrame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58719807601176E-2"/>
          <c:y val="1.643211845793666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-170</c:v>
                </c:pt>
                <c:pt idx="1">
                  <c:v>-162</c:v>
                </c:pt>
                <c:pt idx="2">
                  <c:v>-154</c:v>
                </c:pt>
                <c:pt idx="3">
                  <c:v>-146</c:v>
                </c:pt>
                <c:pt idx="4">
                  <c:v>-138</c:v>
                </c:pt>
                <c:pt idx="5">
                  <c:v>-130</c:v>
                </c:pt>
                <c:pt idx="6">
                  <c:v>-122</c:v>
                </c:pt>
                <c:pt idx="7">
                  <c:v>-114</c:v>
                </c:pt>
                <c:pt idx="8">
                  <c:v>-106</c:v>
                </c:pt>
                <c:pt idx="9">
                  <c:v>-98</c:v>
                </c:pt>
                <c:pt idx="10">
                  <c:v>-90</c:v>
                </c:pt>
                <c:pt idx="11">
                  <c:v>-82</c:v>
                </c:pt>
                <c:pt idx="12">
                  <c:v>-74</c:v>
                </c:pt>
                <c:pt idx="13">
                  <c:v>-66</c:v>
                </c:pt>
                <c:pt idx="14">
                  <c:v>-58</c:v>
                </c:pt>
                <c:pt idx="15">
                  <c:v>-50</c:v>
                </c:pt>
                <c:pt idx="16">
                  <c:v>-42</c:v>
                </c:pt>
                <c:pt idx="17">
                  <c:v>-34</c:v>
                </c:pt>
                <c:pt idx="18">
                  <c:v>-26</c:v>
                </c:pt>
                <c:pt idx="19">
                  <c:v>-18</c:v>
                </c:pt>
                <c:pt idx="20">
                  <c:v>-10</c:v>
                </c:pt>
                <c:pt idx="21">
                  <c:v>-2</c:v>
                </c:pt>
                <c:pt idx="22">
                  <c:v>6</c:v>
                </c:pt>
                <c:pt idx="23">
                  <c:v>14</c:v>
                </c:pt>
                <c:pt idx="24">
                  <c:v>22</c:v>
                </c:pt>
                <c:pt idx="25">
                  <c:v>30</c:v>
                </c:pt>
                <c:pt idx="26">
                  <c:v>38</c:v>
                </c:pt>
                <c:pt idx="27">
                  <c:v>46</c:v>
                </c:pt>
                <c:pt idx="28">
                  <c:v>54</c:v>
                </c:pt>
                <c:pt idx="29">
                  <c:v>62</c:v>
                </c:pt>
                <c:pt idx="30">
                  <c:v>70</c:v>
                </c:pt>
                <c:pt idx="31">
                  <c:v>78</c:v>
                </c:pt>
                <c:pt idx="32">
                  <c:v>86</c:v>
                </c:pt>
                <c:pt idx="33">
                  <c:v>94</c:v>
                </c:pt>
                <c:pt idx="34">
                  <c:v>102</c:v>
                </c:pt>
                <c:pt idx="35">
                  <c:v>110</c:v>
                </c:pt>
                <c:pt idx="36">
                  <c:v>118</c:v>
                </c:pt>
                <c:pt idx="37">
                  <c:v>126</c:v>
                </c:pt>
                <c:pt idx="38">
                  <c:v>134</c:v>
                </c:pt>
                <c:pt idx="39">
                  <c:v>142</c:v>
                </c:pt>
                <c:pt idx="40">
                  <c:v>150</c:v>
                </c:pt>
                <c:pt idx="41">
                  <c:v>158</c:v>
                </c:pt>
                <c:pt idx="42">
                  <c:v>166</c:v>
                </c:pt>
                <c:pt idx="43">
                  <c:v>174</c:v>
                </c:pt>
                <c:pt idx="44">
                  <c:v>182</c:v>
                </c:pt>
                <c:pt idx="45">
                  <c:v>190</c:v>
                </c:pt>
                <c:pt idx="46">
                  <c:v>198</c:v>
                </c:pt>
                <c:pt idx="47">
                  <c:v>206</c:v>
                </c:pt>
                <c:pt idx="48">
                  <c:v>214</c:v>
                </c:pt>
                <c:pt idx="49">
                  <c:v>222</c:v>
                </c:pt>
                <c:pt idx="50">
                  <c:v>230</c:v>
                </c:pt>
                <c:pt idx="51">
                  <c:v>238</c:v>
                </c:pt>
                <c:pt idx="52">
                  <c:v>246</c:v>
                </c:pt>
                <c:pt idx="53">
                  <c:v>254</c:v>
                </c:pt>
                <c:pt idx="54">
                  <c:v>262</c:v>
                </c:pt>
                <c:pt idx="55">
                  <c:v>270</c:v>
                </c:pt>
                <c:pt idx="56">
                  <c:v>278</c:v>
                </c:pt>
                <c:pt idx="57">
                  <c:v>286</c:v>
                </c:pt>
                <c:pt idx="58">
                  <c:v>294</c:v>
                </c:pt>
                <c:pt idx="59">
                  <c:v>302</c:v>
                </c:pt>
                <c:pt idx="60">
                  <c:v>310</c:v>
                </c:pt>
                <c:pt idx="61">
                  <c:v>318</c:v>
                </c:pt>
                <c:pt idx="62">
                  <c:v>326</c:v>
                </c:pt>
                <c:pt idx="63">
                  <c:v>334</c:v>
                </c:pt>
                <c:pt idx="64">
                  <c:v>342</c:v>
                </c:pt>
                <c:pt idx="65">
                  <c:v>350</c:v>
                </c:pt>
                <c:pt idx="66">
                  <c:v>358</c:v>
                </c:pt>
                <c:pt idx="67">
                  <c:v>366</c:v>
                </c:pt>
                <c:pt idx="68">
                  <c:v>374</c:v>
                </c:pt>
                <c:pt idx="69">
                  <c:v>382</c:v>
                </c:pt>
                <c:pt idx="70">
                  <c:v>390</c:v>
                </c:pt>
                <c:pt idx="71">
                  <c:v>398</c:v>
                </c:pt>
                <c:pt idx="72">
                  <c:v>406</c:v>
                </c:pt>
                <c:pt idx="73">
                  <c:v>414</c:v>
                </c:pt>
                <c:pt idx="74">
                  <c:v>422</c:v>
                </c:pt>
                <c:pt idx="75">
                  <c:v>430</c:v>
                </c:pt>
                <c:pt idx="76">
                  <c:v>438</c:v>
                </c:pt>
                <c:pt idx="77">
                  <c:v>446</c:v>
                </c:pt>
                <c:pt idx="78">
                  <c:v>454</c:v>
                </c:pt>
                <c:pt idx="79">
                  <c:v>462</c:v>
                </c:pt>
                <c:pt idx="80">
                  <c:v>470</c:v>
                </c:pt>
              </c:numCache>
            </c:numRef>
          </c:xVal>
          <c:yVal>
            <c:numRef>
              <c:f>Normal!$B$2:$B$82</c:f>
              <c:numCache>
                <c:formatCode>General</c:formatCode>
                <c:ptCount val="81"/>
                <c:pt idx="0">
                  <c:v>1.672877822061067E-6</c:v>
                </c:pt>
                <c:pt idx="1">
                  <c:v>2.483193392409659E-6</c:v>
                </c:pt>
                <c:pt idx="2">
                  <c:v>3.6493365723932533E-6</c:v>
                </c:pt>
                <c:pt idx="3">
                  <c:v>5.3097533818843928E-6</c:v>
                </c:pt>
                <c:pt idx="4">
                  <c:v>7.6487741264221484E-6</c:v>
                </c:pt>
                <c:pt idx="5">
                  <c:v>1.0908533688072001E-5</c:v>
                </c:pt>
                <c:pt idx="6">
                  <c:v>1.5402739605912748E-5</c:v>
                </c:pt>
                <c:pt idx="7">
                  <c:v>2.1532111738171013E-5</c:v>
                </c:pt>
                <c:pt idx="8">
                  <c:v>2.9801102518310506E-5</c:v>
                </c:pt>
                <c:pt idx="9">
                  <c:v>4.0835238202498983E-5</c:v>
                </c:pt>
                <c:pt idx="10">
                  <c:v>5.5398105149225095E-5</c:v>
                </c:pt>
                <c:pt idx="11">
                  <c:v>7.4406655247198167E-5</c:v>
                </c:pt>
                <c:pt idx="12">
                  <c:v>9.8943144787249618E-5</c:v>
                </c:pt>
                <c:pt idx="13">
                  <c:v>1.3026168518028239E-4</c:v>
                </c:pt>
                <c:pt idx="14">
                  <c:v>1.6978711542107015E-4</c:v>
                </c:pt>
                <c:pt idx="15">
                  <c:v>2.1910375616960675E-4</c:v>
                </c:pt>
                <c:pt idx="16">
                  <c:v>2.7993162868553627E-4</c:v>
                </c:pt>
                <c:pt idx="17">
                  <c:v>3.5408797177001483E-4</c:v>
                </c:pt>
                <c:pt idx="18">
                  <c:v>4.4343241057789276E-4</c:v>
                </c:pt>
                <c:pt idx="19">
                  <c:v>5.4979494975533995E-4</c:v>
                </c:pt>
                <c:pt idx="20">
                  <c:v>6.7488708141485076E-4</c:v>
                </c:pt>
                <c:pt idx="21">
                  <c:v>8.2019768468345755E-4</c:v>
                </c:pt>
                <c:pt idx="22">
                  <c:v>9.8687697876117674E-4</c:v>
                </c:pt>
                <c:pt idx="23">
                  <c:v>1.1756134672110867E-3</c:v>
                </c:pt>
                <c:pt idx="24">
                  <c:v>1.3865104334931943E-3</c:v>
                </c:pt>
                <c:pt idx="25">
                  <c:v>1.6189699458236467E-3</c:v>
                </c:pt>
                <c:pt idx="26">
                  <c:v>1.8715933204468108E-3</c:v>
                </c:pt>
                <c:pt idx="27">
                  <c:v>2.1421074005975919E-3</c:v>
                </c:pt>
                <c:pt idx="28">
                  <c:v>2.427325687290162E-3</c:v>
                </c:pt>
                <c:pt idx="29">
                  <c:v>2.7231522129068817E-3</c:v>
                </c:pt>
                <c:pt idx="30">
                  <c:v>3.024634056489292E-3</c:v>
                </c:pt>
                <c:pt idx="31">
                  <c:v>3.3260656237344352E-3</c:v>
                </c:pt>
                <c:pt idx="32">
                  <c:v>3.6211444095185343E-3</c:v>
                </c:pt>
                <c:pt idx="33">
                  <c:v>3.9031741670845161E-3</c:v>
                </c:pt>
                <c:pt idx="34">
                  <c:v>4.1653075361474954E-3</c:v>
                </c:pt>
                <c:pt idx="35">
                  <c:v>4.4008165845537441E-3</c:v>
                </c:pt>
                <c:pt idx="36">
                  <c:v>4.6033767537915415E-3</c:v>
                </c:pt>
                <c:pt idx="37">
                  <c:v>4.767347693256551E-3</c:v>
                </c:pt>
                <c:pt idx="38">
                  <c:v>4.8880336746931988E-3</c:v>
                </c:pt>
                <c:pt idx="39">
                  <c:v>4.9619068434626473E-3</c:v>
                </c:pt>
                <c:pt idx="40">
                  <c:v>4.9867785050179093E-3</c:v>
                </c:pt>
                <c:pt idx="41">
                  <c:v>4.9619068434626473E-3</c:v>
                </c:pt>
                <c:pt idx="42">
                  <c:v>4.8880336746931988E-3</c:v>
                </c:pt>
                <c:pt idx="43">
                  <c:v>4.767347693256551E-3</c:v>
                </c:pt>
                <c:pt idx="44">
                  <c:v>4.6033767537915415E-3</c:v>
                </c:pt>
                <c:pt idx="45">
                  <c:v>4.4008165845537441E-3</c:v>
                </c:pt>
                <c:pt idx="46">
                  <c:v>4.1653075361474954E-3</c:v>
                </c:pt>
                <c:pt idx="47">
                  <c:v>3.9031741670845161E-3</c:v>
                </c:pt>
                <c:pt idx="48">
                  <c:v>3.6211444095185343E-3</c:v>
                </c:pt>
                <c:pt idx="49">
                  <c:v>3.3260656237344352E-3</c:v>
                </c:pt>
                <c:pt idx="50">
                  <c:v>3.024634056489292E-3</c:v>
                </c:pt>
                <c:pt idx="51">
                  <c:v>2.7231522129068817E-3</c:v>
                </c:pt>
                <c:pt idx="52">
                  <c:v>2.427325687290162E-3</c:v>
                </c:pt>
                <c:pt idx="53">
                  <c:v>2.1421074005975919E-3</c:v>
                </c:pt>
                <c:pt idx="54">
                  <c:v>1.8715933204468108E-3</c:v>
                </c:pt>
                <c:pt idx="55">
                  <c:v>1.6189699458236467E-3</c:v>
                </c:pt>
                <c:pt idx="56">
                  <c:v>1.3865104334931943E-3</c:v>
                </c:pt>
                <c:pt idx="57">
                  <c:v>1.1756134672110867E-3</c:v>
                </c:pt>
                <c:pt idx="58">
                  <c:v>9.8687697876117674E-4</c:v>
                </c:pt>
                <c:pt idx="59">
                  <c:v>8.2019768468345755E-4</c:v>
                </c:pt>
                <c:pt idx="60">
                  <c:v>6.7488708141485076E-4</c:v>
                </c:pt>
                <c:pt idx="61">
                  <c:v>5.4979494975533995E-4</c:v>
                </c:pt>
                <c:pt idx="62">
                  <c:v>4.4343241057789276E-4</c:v>
                </c:pt>
                <c:pt idx="63">
                  <c:v>3.5408797177001483E-4</c:v>
                </c:pt>
                <c:pt idx="64">
                  <c:v>2.7993162868553627E-4</c:v>
                </c:pt>
                <c:pt idx="65">
                  <c:v>2.1910375616960675E-4</c:v>
                </c:pt>
                <c:pt idx="66">
                  <c:v>1.6978711542107015E-4</c:v>
                </c:pt>
                <c:pt idx="67">
                  <c:v>1.3026168518028239E-4</c:v>
                </c:pt>
                <c:pt idx="68">
                  <c:v>9.8943144787249618E-5</c:v>
                </c:pt>
                <c:pt idx="69">
                  <c:v>7.4406655247198167E-5</c:v>
                </c:pt>
                <c:pt idx="70">
                  <c:v>5.5398105149225095E-5</c:v>
                </c:pt>
                <c:pt idx="71">
                  <c:v>4.0835238202498983E-5</c:v>
                </c:pt>
                <c:pt idx="72">
                  <c:v>2.9801102518310506E-5</c:v>
                </c:pt>
                <c:pt idx="73">
                  <c:v>2.1532111738171013E-5</c:v>
                </c:pt>
                <c:pt idx="74">
                  <c:v>1.5402739605912748E-5</c:v>
                </c:pt>
                <c:pt idx="75">
                  <c:v>1.0908533688072001E-5</c:v>
                </c:pt>
                <c:pt idx="76">
                  <c:v>7.6487741264221484E-6</c:v>
                </c:pt>
                <c:pt idx="77">
                  <c:v>5.3097533818843928E-6</c:v>
                </c:pt>
                <c:pt idx="78">
                  <c:v>3.6493365723932533E-6</c:v>
                </c:pt>
                <c:pt idx="79">
                  <c:v>2.483193392409659E-6</c:v>
                </c:pt>
                <c:pt idx="80">
                  <c:v>1.672877822061067E-6</c:v>
                </c:pt>
              </c:numCache>
            </c:numRef>
          </c:yVal>
          <c:smooth val="1"/>
          <c:extLst>
            <c:ext xmlns:c16="http://schemas.microsoft.com/office/drawing/2014/chart" uri="{C3380CC4-5D6E-409C-BE32-E72D297353CC}">
              <c16:uniqueId val="{00000000-575A-4748-89FD-525D9D7B42BA}"/>
            </c:ext>
          </c:extLst>
        </c:ser>
        <c:ser>
          <c:idx val="1"/>
          <c:order val="1"/>
          <c:tx>
            <c:v>2</c:v>
          </c:tx>
          <c:marker>
            <c:symbol val="none"/>
          </c:marker>
          <c:xVal>
            <c:numRef>
              <c:f>Normal!$W$4:$W$5</c:f>
              <c:numCache>
                <c:formatCode>General</c:formatCode>
                <c:ptCount val="2"/>
                <c:pt idx="0">
                  <c:v>150</c:v>
                </c:pt>
                <c:pt idx="1">
                  <c:v>150</c:v>
                </c:pt>
              </c:numCache>
            </c:numRef>
          </c:xVal>
          <c:yVal>
            <c:numRef>
              <c:f>Normal!$X$4:$X$5</c:f>
              <c:numCache>
                <c:formatCode>General</c:formatCode>
                <c:ptCount val="2"/>
                <c:pt idx="0">
                  <c:v>0</c:v>
                </c:pt>
                <c:pt idx="1">
                  <c:v>4.9867785050179093E-3</c:v>
                </c:pt>
              </c:numCache>
            </c:numRef>
          </c:yVal>
          <c:smooth val="1"/>
          <c:extLst>
            <c:ext xmlns:c16="http://schemas.microsoft.com/office/drawing/2014/chart" uri="{C3380CC4-5D6E-409C-BE32-E72D297353CC}">
              <c16:uniqueId val="{00000001-575A-4748-89FD-525D9D7B42BA}"/>
            </c:ext>
          </c:extLst>
        </c:ser>
        <c:dLbls>
          <c:showLegendKey val="0"/>
          <c:showVal val="0"/>
          <c:showCatName val="0"/>
          <c:showSerName val="0"/>
          <c:showPercent val="0"/>
          <c:showBubbleSize val="0"/>
        </c:dLbls>
        <c:axId val="-1789766656"/>
        <c:axId val="-1789765024"/>
      </c:scatterChart>
      <c:valAx>
        <c:axId val="-1789766656"/>
        <c:scaling>
          <c:orientation val="minMax"/>
          <c:max val="500"/>
          <c:min val="-200"/>
        </c:scaling>
        <c:delete val="1"/>
        <c:axPos val="b"/>
        <c:numFmt formatCode="General" sourceLinked="1"/>
        <c:majorTickMark val="out"/>
        <c:minorTickMark val="none"/>
        <c:tickLblPos val="nextTo"/>
        <c:crossAx val="-1789765024"/>
        <c:crossesAt val="-200"/>
        <c:crossBetween val="midCat"/>
        <c:majorUnit val="50"/>
      </c:valAx>
      <c:valAx>
        <c:axId val="-1789765024"/>
        <c:scaling>
          <c:orientation val="minMax"/>
          <c:max val="5.5000000000000014E-3"/>
          <c:min val="0"/>
        </c:scaling>
        <c:delete val="1"/>
        <c:axPos val="l"/>
        <c:majorGridlines/>
        <c:numFmt formatCode="General" sourceLinked="1"/>
        <c:majorTickMark val="out"/>
        <c:minorTickMark val="none"/>
        <c:tickLblPos val="nextTo"/>
        <c:crossAx val="-1789766656"/>
        <c:crossesAt val="-200"/>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58719807601176E-2"/>
          <c:y val="1.6432118457936663E-2"/>
          <c:w val="0.75268044619422592"/>
          <c:h val="0.79822506561679785"/>
        </c:manualLayout>
      </c:layout>
      <c:scatterChart>
        <c:scatterStyle val="smoothMarker"/>
        <c:varyColors val="0"/>
        <c:ser>
          <c:idx val="0"/>
          <c:order val="0"/>
          <c:tx>
            <c:strRef>
              <c:f>Normal!$B$1</c:f>
              <c:strCache>
                <c:ptCount val="1"/>
                <c:pt idx="0">
                  <c:v>f(X)</c:v>
                </c:pt>
              </c:strCache>
            </c:strRef>
          </c:tx>
          <c:marker>
            <c:symbol val="none"/>
          </c:marker>
          <c:xVal>
            <c:numRef>
              <c:f>Normal!$A$2:$A$82</c:f>
              <c:numCache>
                <c:formatCode>General</c:formatCode>
                <c:ptCount val="81"/>
                <c:pt idx="0">
                  <c:v>-170</c:v>
                </c:pt>
                <c:pt idx="1">
                  <c:v>-162</c:v>
                </c:pt>
                <c:pt idx="2">
                  <c:v>-154</c:v>
                </c:pt>
                <c:pt idx="3">
                  <c:v>-146</c:v>
                </c:pt>
                <c:pt idx="4">
                  <c:v>-138</c:v>
                </c:pt>
                <c:pt idx="5">
                  <c:v>-130</c:v>
                </c:pt>
                <c:pt idx="6">
                  <c:v>-122</c:v>
                </c:pt>
                <c:pt idx="7">
                  <c:v>-114</c:v>
                </c:pt>
                <c:pt idx="8">
                  <c:v>-106</c:v>
                </c:pt>
                <c:pt idx="9">
                  <c:v>-98</c:v>
                </c:pt>
                <c:pt idx="10">
                  <c:v>-90</c:v>
                </c:pt>
                <c:pt idx="11">
                  <c:v>-82</c:v>
                </c:pt>
                <c:pt idx="12">
                  <c:v>-74</c:v>
                </c:pt>
                <c:pt idx="13">
                  <c:v>-66</c:v>
                </c:pt>
                <c:pt idx="14">
                  <c:v>-58</c:v>
                </c:pt>
                <c:pt idx="15">
                  <c:v>-50</c:v>
                </c:pt>
                <c:pt idx="16">
                  <c:v>-42</c:v>
                </c:pt>
                <c:pt idx="17">
                  <c:v>-34</c:v>
                </c:pt>
                <c:pt idx="18">
                  <c:v>-26</c:v>
                </c:pt>
                <c:pt idx="19">
                  <c:v>-18</c:v>
                </c:pt>
                <c:pt idx="20">
                  <c:v>-10</c:v>
                </c:pt>
                <c:pt idx="21">
                  <c:v>-2</c:v>
                </c:pt>
                <c:pt idx="22">
                  <c:v>6</c:v>
                </c:pt>
                <c:pt idx="23">
                  <c:v>14</c:v>
                </c:pt>
                <c:pt idx="24">
                  <c:v>22</c:v>
                </c:pt>
                <c:pt idx="25">
                  <c:v>30</c:v>
                </c:pt>
                <c:pt idx="26">
                  <c:v>38</c:v>
                </c:pt>
                <c:pt idx="27">
                  <c:v>46</c:v>
                </c:pt>
                <c:pt idx="28">
                  <c:v>54</c:v>
                </c:pt>
                <c:pt idx="29">
                  <c:v>62</c:v>
                </c:pt>
                <c:pt idx="30">
                  <c:v>70</c:v>
                </c:pt>
                <c:pt idx="31">
                  <c:v>78</c:v>
                </c:pt>
                <c:pt idx="32">
                  <c:v>86</c:v>
                </c:pt>
                <c:pt idx="33">
                  <c:v>94</c:v>
                </c:pt>
                <c:pt idx="34">
                  <c:v>102</c:v>
                </c:pt>
                <c:pt idx="35">
                  <c:v>110</c:v>
                </c:pt>
                <c:pt idx="36">
                  <c:v>118</c:v>
                </c:pt>
                <c:pt idx="37">
                  <c:v>126</c:v>
                </c:pt>
                <c:pt idx="38">
                  <c:v>134</c:v>
                </c:pt>
                <c:pt idx="39">
                  <c:v>142</c:v>
                </c:pt>
                <c:pt idx="40">
                  <c:v>150</c:v>
                </c:pt>
                <c:pt idx="41">
                  <c:v>158</c:v>
                </c:pt>
                <c:pt idx="42">
                  <c:v>166</c:v>
                </c:pt>
                <c:pt idx="43">
                  <c:v>174</c:v>
                </c:pt>
                <c:pt idx="44">
                  <c:v>182</c:v>
                </c:pt>
                <c:pt idx="45">
                  <c:v>190</c:v>
                </c:pt>
                <c:pt idx="46">
                  <c:v>198</c:v>
                </c:pt>
                <c:pt idx="47">
                  <c:v>206</c:v>
                </c:pt>
                <c:pt idx="48">
                  <c:v>214</c:v>
                </c:pt>
                <c:pt idx="49">
                  <c:v>222</c:v>
                </c:pt>
                <c:pt idx="50">
                  <c:v>230</c:v>
                </c:pt>
                <c:pt idx="51">
                  <c:v>238</c:v>
                </c:pt>
                <c:pt idx="52">
                  <c:v>246</c:v>
                </c:pt>
                <c:pt idx="53">
                  <c:v>254</c:v>
                </c:pt>
                <c:pt idx="54">
                  <c:v>262</c:v>
                </c:pt>
                <c:pt idx="55">
                  <c:v>270</c:v>
                </c:pt>
                <c:pt idx="56">
                  <c:v>278</c:v>
                </c:pt>
                <c:pt idx="57">
                  <c:v>286</c:v>
                </c:pt>
                <c:pt idx="58">
                  <c:v>294</c:v>
                </c:pt>
                <c:pt idx="59">
                  <c:v>302</c:v>
                </c:pt>
                <c:pt idx="60">
                  <c:v>310</c:v>
                </c:pt>
                <c:pt idx="61">
                  <c:v>318</c:v>
                </c:pt>
                <c:pt idx="62">
                  <c:v>326</c:v>
                </c:pt>
                <c:pt idx="63">
                  <c:v>334</c:v>
                </c:pt>
                <c:pt idx="64">
                  <c:v>342</c:v>
                </c:pt>
                <c:pt idx="65">
                  <c:v>350</c:v>
                </c:pt>
                <c:pt idx="66">
                  <c:v>358</c:v>
                </c:pt>
                <c:pt idx="67">
                  <c:v>366</c:v>
                </c:pt>
                <c:pt idx="68">
                  <c:v>374</c:v>
                </c:pt>
                <c:pt idx="69">
                  <c:v>382</c:v>
                </c:pt>
                <c:pt idx="70">
                  <c:v>390</c:v>
                </c:pt>
                <c:pt idx="71">
                  <c:v>398</c:v>
                </c:pt>
                <c:pt idx="72">
                  <c:v>406</c:v>
                </c:pt>
                <c:pt idx="73">
                  <c:v>414</c:v>
                </c:pt>
                <c:pt idx="74">
                  <c:v>422</c:v>
                </c:pt>
                <c:pt idx="75">
                  <c:v>430</c:v>
                </c:pt>
                <c:pt idx="76">
                  <c:v>438</c:v>
                </c:pt>
                <c:pt idx="77">
                  <c:v>446</c:v>
                </c:pt>
                <c:pt idx="78">
                  <c:v>454</c:v>
                </c:pt>
                <c:pt idx="79">
                  <c:v>462</c:v>
                </c:pt>
                <c:pt idx="80">
                  <c:v>470</c:v>
                </c:pt>
              </c:numCache>
            </c:numRef>
          </c:xVal>
          <c:yVal>
            <c:numRef>
              <c:f>Normal!$B$2:$B$82</c:f>
              <c:numCache>
                <c:formatCode>General</c:formatCode>
                <c:ptCount val="81"/>
                <c:pt idx="0">
                  <c:v>1.672877822061067E-6</c:v>
                </c:pt>
                <c:pt idx="1">
                  <c:v>2.483193392409659E-6</c:v>
                </c:pt>
                <c:pt idx="2">
                  <c:v>3.6493365723932533E-6</c:v>
                </c:pt>
                <c:pt idx="3">
                  <c:v>5.3097533818843928E-6</c:v>
                </c:pt>
                <c:pt idx="4">
                  <c:v>7.6487741264221484E-6</c:v>
                </c:pt>
                <c:pt idx="5">
                  <c:v>1.0908533688072001E-5</c:v>
                </c:pt>
                <c:pt idx="6">
                  <c:v>1.5402739605912748E-5</c:v>
                </c:pt>
                <c:pt idx="7">
                  <c:v>2.1532111738171013E-5</c:v>
                </c:pt>
                <c:pt idx="8">
                  <c:v>2.9801102518310506E-5</c:v>
                </c:pt>
                <c:pt idx="9">
                  <c:v>4.0835238202498983E-5</c:v>
                </c:pt>
                <c:pt idx="10">
                  <c:v>5.5398105149225095E-5</c:v>
                </c:pt>
                <c:pt idx="11">
                  <c:v>7.4406655247198167E-5</c:v>
                </c:pt>
                <c:pt idx="12">
                  <c:v>9.8943144787249618E-5</c:v>
                </c:pt>
                <c:pt idx="13">
                  <c:v>1.3026168518028239E-4</c:v>
                </c:pt>
                <c:pt idx="14">
                  <c:v>1.6978711542107015E-4</c:v>
                </c:pt>
                <c:pt idx="15">
                  <c:v>2.1910375616960675E-4</c:v>
                </c:pt>
                <c:pt idx="16">
                  <c:v>2.7993162868553627E-4</c:v>
                </c:pt>
                <c:pt idx="17">
                  <c:v>3.5408797177001483E-4</c:v>
                </c:pt>
                <c:pt idx="18">
                  <c:v>4.4343241057789276E-4</c:v>
                </c:pt>
                <c:pt idx="19">
                  <c:v>5.4979494975533995E-4</c:v>
                </c:pt>
                <c:pt idx="20">
                  <c:v>6.7488708141485076E-4</c:v>
                </c:pt>
                <c:pt idx="21">
                  <c:v>8.2019768468345755E-4</c:v>
                </c:pt>
                <c:pt idx="22">
                  <c:v>9.8687697876117674E-4</c:v>
                </c:pt>
                <c:pt idx="23">
                  <c:v>1.1756134672110867E-3</c:v>
                </c:pt>
                <c:pt idx="24">
                  <c:v>1.3865104334931943E-3</c:v>
                </c:pt>
                <c:pt idx="25">
                  <c:v>1.6189699458236467E-3</c:v>
                </c:pt>
                <c:pt idx="26">
                  <c:v>1.8715933204468108E-3</c:v>
                </c:pt>
                <c:pt idx="27">
                  <c:v>2.1421074005975919E-3</c:v>
                </c:pt>
                <c:pt idx="28">
                  <c:v>2.427325687290162E-3</c:v>
                </c:pt>
                <c:pt idx="29">
                  <c:v>2.7231522129068817E-3</c:v>
                </c:pt>
                <c:pt idx="30">
                  <c:v>3.024634056489292E-3</c:v>
                </c:pt>
                <c:pt idx="31">
                  <c:v>3.3260656237344352E-3</c:v>
                </c:pt>
                <c:pt idx="32">
                  <c:v>3.6211444095185343E-3</c:v>
                </c:pt>
                <c:pt idx="33">
                  <c:v>3.9031741670845161E-3</c:v>
                </c:pt>
                <c:pt idx="34">
                  <c:v>4.1653075361474954E-3</c:v>
                </c:pt>
                <c:pt idx="35">
                  <c:v>4.4008165845537441E-3</c:v>
                </c:pt>
                <c:pt idx="36">
                  <c:v>4.6033767537915415E-3</c:v>
                </c:pt>
                <c:pt idx="37">
                  <c:v>4.767347693256551E-3</c:v>
                </c:pt>
                <c:pt idx="38">
                  <c:v>4.8880336746931988E-3</c:v>
                </c:pt>
                <c:pt idx="39">
                  <c:v>4.9619068434626473E-3</c:v>
                </c:pt>
                <c:pt idx="40">
                  <c:v>4.9867785050179093E-3</c:v>
                </c:pt>
                <c:pt idx="41">
                  <c:v>4.9619068434626473E-3</c:v>
                </c:pt>
                <c:pt idx="42">
                  <c:v>4.8880336746931988E-3</c:v>
                </c:pt>
                <c:pt idx="43">
                  <c:v>4.767347693256551E-3</c:v>
                </c:pt>
                <c:pt idx="44">
                  <c:v>4.6033767537915415E-3</c:v>
                </c:pt>
                <c:pt idx="45">
                  <c:v>4.4008165845537441E-3</c:v>
                </c:pt>
                <c:pt idx="46">
                  <c:v>4.1653075361474954E-3</c:v>
                </c:pt>
                <c:pt idx="47">
                  <c:v>3.9031741670845161E-3</c:v>
                </c:pt>
                <c:pt idx="48">
                  <c:v>3.6211444095185343E-3</c:v>
                </c:pt>
                <c:pt idx="49">
                  <c:v>3.3260656237344352E-3</c:v>
                </c:pt>
                <c:pt idx="50">
                  <c:v>3.024634056489292E-3</c:v>
                </c:pt>
                <c:pt idx="51">
                  <c:v>2.7231522129068817E-3</c:v>
                </c:pt>
                <c:pt idx="52">
                  <c:v>2.427325687290162E-3</c:v>
                </c:pt>
                <c:pt idx="53">
                  <c:v>2.1421074005975919E-3</c:v>
                </c:pt>
                <c:pt idx="54">
                  <c:v>1.8715933204468108E-3</c:v>
                </c:pt>
                <c:pt idx="55">
                  <c:v>1.6189699458236467E-3</c:v>
                </c:pt>
                <c:pt idx="56">
                  <c:v>1.3865104334931943E-3</c:v>
                </c:pt>
                <c:pt idx="57">
                  <c:v>1.1756134672110867E-3</c:v>
                </c:pt>
                <c:pt idx="58">
                  <c:v>9.8687697876117674E-4</c:v>
                </c:pt>
                <c:pt idx="59">
                  <c:v>8.2019768468345755E-4</c:v>
                </c:pt>
                <c:pt idx="60">
                  <c:v>6.7488708141485076E-4</c:v>
                </c:pt>
                <c:pt idx="61">
                  <c:v>5.4979494975533995E-4</c:v>
                </c:pt>
                <c:pt idx="62">
                  <c:v>4.4343241057789276E-4</c:v>
                </c:pt>
                <c:pt idx="63">
                  <c:v>3.5408797177001483E-4</c:v>
                </c:pt>
                <c:pt idx="64">
                  <c:v>2.7993162868553627E-4</c:v>
                </c:pt>
                <c:pt idx="65">
                  <c:v>2.1910375616960675E-4</c:v>
                </c:pt>
                <c:pt idx="66">
                  <c:v>1.6978711542107015E-4</c:v>
                </c:pt>
                <c:pt idx="67">
                  <c:v>1.3026168518028239E-4</c:v>
                </c:pt>
                <c:pt idx="68">
                  <c:v>9.8943144787249618E-5</c:v>
                </c:pt>
                <c:pt idx="69">
                  <c:v>7.4406655247198167E-5</c:v>
                </c:pt>
                <c:pt idx="70">
                  <c:v>5.5398105149225095E-5</c:v>
                </c:pt>
                <c:pt idx="71">
                  <c:v>4.0835238202498983E-5</c:v>
                </c:pt>
                <c:pt idx="72">
                  <c:v>2.9801102518310506E-5</c:v>
                </c:pt>
                <c:pt idx="73">
                  <c:v>2.1532111738171013E-5</c:v>
                </c:pt>
                <c:pt idx="74">
                  <c:v>1.5402739605912748E-5</c:v>
                </c:pt>
                <c:pt idx="75">
                  <c:v>1.0908533688072001E-5</c:v>
                </c:pt>
                <c:pt idx="76">
                  <c:v>7.6487741264221484E-6</c:v>
                </c:pt>
                <c:pt idx="77">
                  <c:v>5.3097533818843928E-6</c:v>
                </c:pt>
                <c:pt idx="78">
                  <c:v>3.6493365723932533E-6</c:v>
                </c:pt>
                <c:pt idx="79">
                  <c:v>2.483193392409659E-6</c:v>
                </c:pt>
                <c:pt idx="80">
                  <c:v>1.672877822061067E-6</c:v>
                </c:pt>
              </c:numCache>
            </c:numRef>
          </c:yVal>
          <c:smooth val="1"/>
          <c:extLst>
            <c:ext xmlns:c16="http://schemas.microsoft.com/office/drawing/2014/chart" uri="{C3380CC4-5D6E-409C-BE32-E72D297353CC}">
              <c16:uniqueId val="{00000000-575A-4748-89FD-525D9D7B42BA}"/>
            </c:ext>
          </c:extLst>
        </c:ser>
        <c:ser>
          <c:idx val="1"/>
          <c:order val="1"/>
          <c:tx>
            <c:v>2</c:v>
          </c:tx>
          <c:marker>
            <c:symbol val="none"/>
          </c:marker>
          <c:xVal>
            <c:numRef>
              <c:f>Normal!$W$4:$W$5</c:f>
              <c:numCache>
                <c:formatCode>General</c:formatCode>
                <c:ptCount val="2"/>
                <c:pt idx="0">
                  <c:v>150</c:v>
                </c:pt>
                <c:pt idx="1">
                  <c:v>150</c:v>
                </c:pt>
              </c:numCache>
            </c:numRef>
          </c:xVal>
          <c:yVal>
            <c:numRef>
              <c:f>Normal!$X$4:$X$5</c:f>
              <c:numCache>
                <c:formatCode>General</c:formatCode>
                <c:ptCount val="2"/>
                <c:pt idx="0">
                  <c:v>0</c:v>
                </c:pt>
                <c:pt idx="1">
                  <c:v>4.9867785050179093E-3</c:v>
                </c:pt>
              </c:numCache>
            </c:numRef>
          </c:yVal>
          <c:smooth val="1"/>
          <c:extLst>
            <c:ext xmlns:c16="http://schemas.microsoft.com/office/drawing/2014/chart" uri="{C3380CC4-5D6E-409C-BE32-E72D297353CC}">
              <c16:uniqueId val="{00000001-575A-4748-89FD-525D9D7B42BA}"/>
            </c:ext>
          </c:extLst>
        </c:ser>
        <c:dLbls>
          <c:showLegendKey val="0"/>
          <c:showVal val="0"/>
          <c:showCatName val="0"/>
          <c:showSerName val="0"/>
          <c:showPercent val="0"/>
          <c:showBubbleSize val="0"/>
        </c:dLbls>
        <c:axId val="-1789763936"/>
        <c:axId val="-1789761216"/>
      </c:scatterChart>
      <c:valAx>
        <c:axId val="-1789763936"/>
        <c:scaling>
          <c:orientation val="minMax"/>
          <c:max val="500"/>
          <c:min val="-200"/>
        </c:scaling>
        <c:delete val="1"/>
        <c:axPos val="b"/>
        <c:numFmt formatCode="General" sourceLinked="1"/>
        <c:majorTickMark val="out"/>
        <c:minorTickMark val="none"/>
        <c:tickLblPos val="nextTo"/>
        <c:crossAx val="-1789761216"/>
        <c:crossesAt val="-200"/>
        <c:crossBetween val="midCat"/>
        <c:majorUnit val="50"/>
      </c:valAx>
      <c:valAx>
        <c:axId val="-1789761216"/>
        <c:scaling>
          <c:orientation val="minMax"/>
          <c:max val="5.5000000000000014E-3"/>
          <c:min val="0"/>
        </c:scaling>
        <c:delete val="1"/>
        <c:axPos val="l"/>
        <c:majorGridlines/>
        <c:numFmt formatCode="General" sourceLinked="1"/>
        <c:majorTickMark val="out"/>
        <c:minorTickMark val="none"/>
        <c:tickLblPos val="nextTo"/>
        <c:crossAx val="-1789763936"/>
        <c:crossesAt val="-200"/>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89F3E-039B-40BB-B477-B30E42D7CFC3}" type="datetimeFigureOut">
              <a:rPr lang="en-US" smtClean="0"/>
              <a:t>9/6/2020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16154-A22C-49E2-8AE0-A82EC7928C23}" type="slidenum">
              <a:rPr lang="en-US" smtClean="0"/>
              <a:t>‹#›</a:t>
            </a:fld>
            <a:endParaRPr lang="en-US"/>
          </a:p>
        </p:txBody>
      </p:sp>
    </p:spTree>
    <p:extLst>
      <p:ext uri="{BB962C8B-B14F-4D97-AF65-F5344CB8AC3E}">
        <p14:creationId xmlns:p14="http://schemas.microsoft.com/office/powerpoint/2010/main" val="75504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100" dirty="0">
                <a:ea typeface="ＭＳ Ｐゴシック" charset="-128"/>
              </a:rPr>
              <a:t>In the last class, we started looking at the concept of sampling inference, where we infer the parameters of the population using the statistics of the sample. We then spent quite a bit of time trying to understand different properties of the sample statistic, especially for the sample mean. </a:t>
            </a:r>
          </a:p>
          <a:p>
            <a:endParaRPr lang="en-US" altLang="en-US" sz="1100" dirty="0">
              <a:ea typeface="ＭＳ Ｐゴシック" charset="-128"/>
            </a:endParaRPr>
          </a:p>
          <a:p>
            <a:r>
              <a:rPr lang="en-US" altLang="en-US" sz="1100" dirty="0">
                <a:ea typeface="ＭＳ Ｐゴシック" charset="-128"/>
              </a:rPr>
              <a:t>Now, we will return to the basic setting of interest, where we have no idea about the population mean but only have one sample in front of us. This is probably the most common situation after a survey or market research.</a:t>
            </a:r>
          </a:p>
          <a:p>
            <a:endParaRPr lang="en-US" altLang="en-US" sz="1100" dirty="0">
              <a:ea typeface="ＭＳ Ｐゴシック" charset="-128"/>
            </a:endParaRPr>
          </a:p>
          <a:p>
            <a:r>
              <a:rPr lang="en-US" altLang="en-US" sz="1100" dirty="0">
                <a:ea typeface="ＭＳ Ｐゴシック" charset="-128"/>
              </a:rPr>
              <a:t>For the first time, we are going to move from point estimates to interval estimates. We will see that we can directly apply CLT if we can assume that the population standard deviation is known. Else, we will have to make some adjustments.</a:t>
            </a:r>
          </a:p>
          <a:p>
            <a:endParaRPr lang="en-US" altLang="en-US" sz="1100" dirty="0">
              <a:ea typeface="ＭＳ Ｐゴシック" charset="-128"/>
            </a:endParaRPr>
          </a:p>
          <a:p>
            <a:r>
              <a:rPr lang="en-US" altLang="en-US" sz="1100" dirty="0">
                <a:ea typeface="ＭＳ Ｐゴシック" charset="-128"/>
              </a:rPr>
              <a:t>The standard deviation of the parameter of interest is sometimes a complex combination of  the underlying confidence intervals of sample mean and proportion. We will see how to resolve that issue.</a:t>
            </a:r>
          </a:p>
          <a:p>
            <a:endParaRPr lang="en-US" altLang="en-US" sz="1100" dirty="0">
              <a:ea typeface="ＭＳ Ｐゴシック" charset="-128"/>
            </a:endParaRPr>
          </a:p>
          <a:p>
            <a:r>
              <a:rPr lang="en-US" altLang="en-US" sz="1100" dirty="0">
                <a:ea typeface="ＭＳ Ｐゴシック" charset="-128"/>
              </a:rPr>
              <a:t>Then, we are going to flip the question and say, if I want my interval estimate to be of certain size, what sample size should I choose.</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DF756AD-0DEE-6241-86BF-8CF27F7FF9F4}" type="slidenum">
              <a:rPr lang="en-US" altLang="en-US" sz="1300">
                <a:latin typeface="Calibri" charset="0"/>
              </a:rPr>
              <a:pPr eaLnBrk="1" hangingPunct="1"/>
              <a:t>2</a:t>
            </a:fld>
            <a:endParaRPr lang="en-US" altLang="en-US" sz="1300">
              <a:latin typeface="Calibri" charset="0"/>
            </a:endParaRPr>
          </a:p>
        </p:txBody>
      </p:sp>
    </p:spTree>
    <p:extLst>
      <p:ext uri="{BB962C8B-B14F-4D97-AF65-F5344CB8AC3E}">
        <p14:creationId xmlns:p14="http://schemas.microsoft.com/office/powerpoint/2010/main" val="509355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Agenda for Session 4:</a:t>
            </a:r>
          </a:p>
          <a:p>
            <a:endParaRPr lang="en-US" altLang="en-US">
              <a:ea typeface="ＭＳ Ｐゴシック" charset="-128"/>
            </a:endParaRPr>
          </a:p>
          <a:p>
            <a:pPr>
              <a:buFontTx/>
              <a:buAutoNum type="arabicPeriod"/>
            </a:pPr>
            <a:r>
              <a:rPr lang="en-US" altLang="en-US">
                <a:ea typeface="ＭＳ Ｐゴシック" charset="-128"/>
              </a:rPr>
              <a:t>Recap of central limit theorem and Confidence Interval – 25 min</a:t>
            </a:r>
          </a:p>
          <a:p>
            <a:pPr>
              <a:buFontTx/>
              <a:buAutoNum type="arabicPeriod"/>
            </a:pPr>
            <a:r>
              <a:rPr lang="en-US" altLang="en-US">
                <a:ea typeface="ＭＳ Ｐゴシック" charset="-128"/>
              </a:rPr>
              <a:t>T values – 25 min</a:t>
            </a:r>
          </a:p>
          <a:p>
            <a:pPr>
              <a:buFontTx/>
              <a:buAutoNum type="arabicPeriod"/>
            </a:pPr>
            <a:r>
              <a:rPr lang="en-US" altLang="en-US">
                <a:ea typeface="ＭＳ Ｐゴシック" charset="-128"/>
              </a:rPr>
              <a:t>Break – 10 min</a:t>
            </a:r>
          </a:p>
          <a:p>
            <a:pPr>
              <a:buFontTx/>
              <a:buAutoNum type="arabicPeriod"/>
            </a:pPr>
            <a:r>
              <a:rPr lang="en-US" altLang="en-US">
                <a:ea typeface="ＭＳ Ｐゴシック" charset="-128"/>
              </a:rPr>
              <a:t>Confidence Interval for Proportions – 40 min</a:t>
            </a:r>
          </a:p>
          <a:p>
            <a:pPr>
              <a:buFontTx/>
              <a:buAutoNum type="arabicPeriod"/>
            </a:pPr>
            <a:r>
              <a:rPr lang="en-US" altLang="en-US">
                <a:ea typeface="ＭＳ Ｐゴシック" charset="-128"/>
              </a:rPr>
              <a:t>Sample sizing – 30 min</a:t>
            </a:r>
          </a:p>
          <a:p>
            <a:endParaRPr lang="en-US" altLang="en-US">
              <a:ea typeface="ＭＳ Ｐゴシック" charset="-128"/>
            </a:endParaRPr>
          </a:p>
          <a:p>
            <a:r>
              <a:rPr lang="en-US" altLang="en-US">
                <a:ea typeface="ＭＳ Ｐゴシック" charset="-128"/>
              </a:rPr>
              <a:t>Let’s spend sometime on the managerial interpretation of the confidence interval. Which of these is a right?</a:t>
            </a:r>
          </a:p>
          <a:p>
            <a:endParaRPr lang="en-US" altLang="en-US">
              <a:ea typeface="ＭＳ Ｐゴシック" charset="-128"/>
            </a:endParaRPr>
          </a:p>
          <a:p>
            <a:r>
              <a:rPr lang="en-US" altLang="en-US">
                <a:ea typeface="ＭＳ Ｐゴシック" charset="-128"/>
              </a:rPr>
              <a:t>OK, remember that the correct interpretation is that if I get many samples, then 95% of the times the population mean is going to lie in the respective intervals.</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F63FDD-610C-754C-82CE-B0E548630CA3}" type="slidenum">
              <a:rPr lang="en-US" altLang="en-US" sz="1300">
                <a:latin typeface="Calibri" charset="0"/>
              </a:rPr>
              <a:pPr eaLnBrk="1" hangingPunct="1"/>
              <a:t>12</a:t>
            </a:fld>
            <a:endParaRPr lang="en-US" altLang="en-US" sz="1300">
              <a:latin typeface="Calibri" charset="0"/>
            </a:endParaRPr>
          </a:p>
        </p:txBody>
      </p:sp>
    </p:spTree>
    <p:extLst>
      <p:ext uri="{BB962C8B-B14F-4D97-AF65-F5344CB8AC3E}">
        <p14:creationId xmlns:p14="http://schemas.microsoft.com/office/powerpoint/2010/main" val="149643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BA4ACC4-43C7-DE42-B53A-53422A2CB8D1}" type="slidenum">
              <a:rPr lang="en-US" altLang="en-US" sz="1300"/>
              <a:pPr eaLnBrk="1" hangingPunct="1"/>
              <a:t>21</a:t>
            </a:fld>
            <a:endParaRPr lang="en-US" altLang="en-US" sz="1300"/>
          </a:p>
        </p:txBody>
      </p:sp>
      <p:sp>
        <p:nvSpPr>
          <p:cNvPr id="37890"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One big problem is that this statistic is distributed according to t-distribution only when the population is normally distributed. This is more restrictive than the central limit theorem. But we can relax; people have done research and shown that deviations from normality don’t matter much.</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The other thing to remember is that t-distribution has a s in it and s has a n-1 in it. So every t-distribution will have an associated n-1, which we will call as degrees of freedom.</a:t>
            </a:r>
          </a:p>
        </p:txBody>
      </p:sp>
      <p:sp>
        <p:nvSpPr>
          <p:cNvPr id="37892"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40C62C00-6994-2143-A501-F3FBDF27D10E}" type="slidenum">
              <a:rPr lang="en-US" altLang="en-US" sz="1300"/>
              <a:pPr algn="r" eaLnBrk="1" hangingPunct="1"/>
              <a:t>21</a:t>
            </a:fld>
            <a:endParaRPr lang="en-US" altLang="en-US" sz="1300"/>
          </a:p>
        </p:txBody>
      </p:sp>
    </p:spTree>
    <p:extLst>
      <p:ext uri="{BB962C8B-B14F-4D97-AF65-F5344CB8AC3E}">
        <p14:creationId xmlns:p14="http://schemas.microsoft.com/office/powerpoint/2010/main" val="1282030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Let’s see how to look that up. If you look at the table, you will see something called tail probability. For our confidence of 95%, that is equal to 2.5% or 0.0025. Now keep going down the column until you can find degree of freedom equal to 140. To be safe because we cannot see the value for 140, we will use for 100.</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E32AFF5-D9A6-2547-B022-1101006A6A1D}" type="slidenum">
              <a:rPr lang="en-US" altLang="en-US" sz="1300">
                <a:latin typeface="Calibri" charset="0"/>
              </a:rPr>
              <a:pPr eaLnBrk="1" hangingPunct="1"/>
              <a:t>22</a:t>
            </a:fld>
            <a:endParaRPr lang="en-US" altLang="en-US" sz="1300">
              <a:latin typeface="Calibri" charset="0"/>
            </a:endParaRPr>
          </a:p>
        </p:txBody>
      </p:sp>
    </p:spTree>
    <p:extLst>
      <p:ext uri="{BB962C8B-B14F-4D97-AF65-F5344CB8AC3E}">
        <p14:creationId xmlns:p14="http://schemas.microsoft.com/office/powerpoint/2010/main" val="154689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Do we see what happened? Well, our confidence interval widened because we had less information for the same confidence level.</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F157E55-14E7-D249-BA80-F6C8ADD68CA4}" type="slidenum">
              <a:rPr lang="en-US" altLang="en-US" sz="1300">
                <a:latin typeface="Calibri" charset="0"/>
              </a:rPr>
              <a:pPr eaLnBrk="1" hangingPunct="1"/>
              <a:t>23</a:t>
            </a:fld>
            <a:endParaRPr lang="en-US" altLang="en-US" sz="1300">
              <a:latin typeface="Calibri" charset="0"/>
            </a:endParaRPr>
          </a:p>
        </p:txBody>
      </p:sp>
    </p:spTree>
    <p:extLst>
      <p:ext uri="{BB962C8B-B14F-4D97-AF65-F5344CB8AC3E}">
        <p14:creationId xmlns:p14="http://schemas.microsoft.com/office/powerpoint/2010/main" val="244888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Does this question make sense? It is not enough to focus on the profit that you make of those who get it. Because you are spending a lot of money on those who will not join.</a:t>
            </a:r>
          </a:p>
          <a:p>
            <a:endParaRPr lang="en-US" altLang="en-US">
              <a:ea typeface="ＭＳ Ｐゴシック" charset="-128"/>
            </a:endParaRPr>
          </a:p>
          <a:p>
            <a:pPr eaLnBrk="1" hangingPunct="1"/>
            <a:r>
              <a:rPr lang="en-US" altLang="en-US">
                <a:latin typeface="Arial" charset="0"/>
                <a:ea typeface="ＭＳ Ｐゴシック" charset="-128"/>
              </a:rPr>
              <a:t>Move to board </a:t>
            </a:r>
            <a:r>
              <a:rPr lang="en-US" altLang="en-US">
                <a:latin typeface="Arial" charset="0"/>
                <a:ea typeface="ＭＳ Ｐゴシック" charset="-128"/>
                <a:sym typeface="Wingdings" charset="2"/>
              </a:rPr>
              <a:t> </a:t>
            </a:r>
            <a:r>
              <a:rPr lang="en-US" altLang="en-US">
                <a:latin typeface="Arial" charset="0"/>
                <a:ea typeface="ＭＳ Ｐゴシック" charset="-128"/>
              </a:rPr>
              <a:t>Well, the good thing is that the proportions can also be interpreted as an average but of another random variable.</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Consider a random variable Ai that denotes whether a card is accepted or not. It is 1 with probability pi and 0 with probability 1-pi. Then, we want to estimate pi, which is the population average of Ai and what we have is a sample mean of that random variable.</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So, we can then apply all that we have learnt from the central limit theorem. Except that the standard error needs to be calculated carefully.</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68DB2A2-012E-364C-892B-C085438D95E3}" type="slidenum">
              <a:rPr lang="en-US" altLang="en-US" sz="1300">
                <a:latin typeface="Calibri" charset="0"/>
              </a:rPr>
              <a:pPr eaLnBrk="1" hangingPunct="1"/>
              <a:t>24</a:t>
            </a:fld>
            <a:endParaRPr lang="en-US" altLang="en-US" sz="1300">
              <a:latin typeface="Calibri" charset="0"/>
            </a:endParaRPr>
          </a:p>
        </p:txBody>
      </p:sp>
    </p:spTree>
    <p:extLst>
      <p:ext uri="{BB962C8B-B14F-4D97-AF65-F5344CB8AC3E}">
        <p14:creationId xmlns:p14="http://schemas.microsoft.com/office/powerpoint/2010/main" val="2335367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FF5388-8F6F-154F-825D-0C45D1709A3E}" type="slidenum">
              <a:rPr lang="en-US" altLang="en-US" sz="1300"/>
              <a:pPr eaLnBrk="1" hangingPunct="1"/>
              <a:t>26</a:t>
            </a:fld>
            <a:endParaRPr lang="en-US" altLang="en-US" sz="1300"/>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latin typeface="Arial" charset="0"/>
              <a:ea typeface="ＭＳ Ｐゴシック" charset="-128"/>
            </a:endParaRPr>
          </a:p>
        </p:txBody>
      </p:sp>
    </p:spTree>
    <p:extLst>
      <p:ext uri="{BB962C8B-B14F-4D97-AF65-F5344CB8AC3E}">
        <p14:creationId xmlns:p14="http://schemas.microsoft.com/office/powerpoint/2010/main" val="270034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6DD28BC-C3BF-254B-BA9D-0D42F58A88D2}" type="slidenum">
              <a:rPr lang="en-US" altLang="en-US" sz="1300"/>
              <a:pPr eaLnBrk="1" hangingPunct="1"/>
              <a:t>28</a:t>
            </a:fld>
            <a:endParaRPr lang="en-US" altLang="en-US" sz="1300"/>
          </a:p>
        </p:txBody>
      </p:sp>
      <p:sp>
        <p:nvSpPr>
          <p:cNvPr id="50178"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In order to estimate the margin of error, we use the standard error and the z-value and not the t-value. The simple answer is that we are not replacing the standard deviation of the population with the standard deviation of the sample. We are still substituting the mean of the population with the mean of the sample.</a:t>
            </a:r>
          </a:p>
        </p:txBody>
      </p:sp>
      <p:sp>
        <p:nvSpPr>
          <p:cNvPr id="50180"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12840DB1-8F03-8E4D-AFBD-12B3324D929C}" type="slidenum">
              <a:rPr lang="en-US" altLang="en-US" sz="1300"/>
              <a:pPr algn="r" eaLnBrk="1" hangingPunct="1"/>
              <a:t>28</a:t>
            </a:fld>
            <a:endParaRPr lang="en-US" altLang="en-US" sz="1300"/>
          </a:p>
        </p:txBody>
      </p:sp>
    </p:spTree>
    <p:extLst>
      <p:ext uri="{BB962C8B-B14F-4D97-AF65-F5344CB8AC3E}">
        <p14:creationId xmlns:p14="http://schemas.microsoft.com/office/powerpoint/2010/main" val="376141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BB263B1-2BEB-E043-83CA-44E40DB67309}" type="slidenum">
              <a:rPr lang="en-US" altLang="en-US" sz="1300"/>
              <a:pPr eaLnBrk="1" hangingPunct="1"/>
              <a:t>30</a:t>
            </a:fld>
            <a:endParaRPr lang="en-US" altLang="en-US" sz="1300"/>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charset="0"/>
                <a:ea typeface="ＭＳ Ｐゴシック" charset="-128"/>
              </a:rPr>
              <a:t>OK, now we come to an important question of how big a sample should be. Thinking about it from a first principles basis – the main thing that the sample size impacts is the margin of error. So then, you want to target a certain margin and then back calculate the sample required for a given significance level. Here by margin of error, I mean absolute difference in the actual mean and the sample mean.</a:t>
            </a:r>
          </a:p>
        </p:txBody>
      </p:sp>
    </p:spTree>
    <p:extLst>
      <p:ext uri="{BB962C8B-B14F-4D97-AF65-F5344CB8AC3E}">
        <p14:creationId xmlns:p14="http://schemas.microsoft.com/office/powerpoint/2010/main" val="1927615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CFAA34-3681-6547-9EAB-0BD2B3C4394B}" type="slidenum">
              <a:rPr lang="en-US" altLang="en-US" sz="1300"/>
              <a:pPr eaLnBrk="1" hangingPunct="1"/>
              <a:t>31</a:t>
            </a:fld>
            <a:endParaRPr lang="en-US" altLang="en-US" sz="1300"/>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charset="0"/>
                <a:ea typeface="ＭＳ Ｐゴシック" charset="-128"/>
              </a:rPr>
              <a:t>OK, now we come to an important question of how big a sample should be. Thinking about it from a first principles basis – the main thing that the sample size impacts is the margin of error. So then, you want to target a certain margin and then back calculate the sample required for a given significance level. Here by margin of error, I mean absolute difference in the actual mean and the sample mean.</a:t>
            </a:r>
          </a:p>
        </p:txBody>
      </p:sp>
    </p:spTree>
    <p:extLst>
      <p:ext uri="{BB962C8B-B14F-4D97-AF65-F5344CB8AC3E}">
        <p14:creationId xmlns:p14="http://schemas.microsoft.com/office/powerpoint/2010/main" val="3831738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FD79650-A3AC-2646-A21D-41CB5B76D9ED}" type="slidenum">
              <a:rPr lang="en-US" altLang="en-US" sz="1300">
                <a:latin typeface="Calibri" charset="0"/>
              </a:rPr>
              <a:pPr eaLnBrk="1" hangingPunct="1"/>
              <a:t>32</a:t>
            </a:fld>
            <a:endParaRPr lang="en-US" altLang="en-US" sz="1300">
              <a:latin typeface="Calibri" charset="0"/>
            </a:endParaRPr>
          </a:p>
        </p:txBody>
      </p:sp>
    </p:spTree>
    <p:extLst>
      <p:ext uri="{BB962C8B-B14F-4D97-AF65-F5344CB8AC3E}">
        <p14:creationId xmlns:p14="http://schemas.microsoft.com/office/powerpoint/2010/main" val="26377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3CE880C-BD41-834B-AE41-FD6FDB4B589F}" type="slidenum">
              <a:rPr lang="en-US" altLang="en-US" sz="1300"/>
              <a:pPr eaLnBrk="1" hangingPunct="1"/>
              <a:t>3</a:t>
            </a:fld>
            <a:endParaRPr lang="en-US" altLang="en-US" sz="1300"/>
          </a:p>
        </p:txBody>
      </p:sp>
      <p:sp>
        <p:nvSpPr>
          <p:cNvPr id="24578"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r>
              <a:rPr lang="en-US" altLang="en-US" dirty="0">
                <a:ea typeface="ＭＳ Ｐゴシック" charset="-128"/>
              </a:rPr>
              <a:t>OK, lets take an example. Population is the entire class of PGP. Say the parameter of interest to me is average work experience. Now tell me how to proceed.</a:t>
            </a:r>
          </a:p>
          <a:p>
            <a:endParaRPr lang="en-US" altLang="en-US" dirty="0">
              <a:ea typeface="ＭＳ Ｐゴシック" charset="-128"/>
            </a:endParaRPr>
          </a:p>
          <a:p>
            <a:r>
              <a:rPr lang="ja-JP" altLang="en-US" dirty="0">
                <a:ea typeface="ＭＳ Ｐゴシック" charset="-128"/>
              </a:rPr>
              <a:t>“</a:t>
            </a:r>
            <a:r>
              <a:rPr lang="en-US" altLang="ja-JP" dirty="0">
                <a:ea typeface="ＭＳ Ｐゴシック" charset="-128"/>
              </a:rPr>
              <a:t>Someone will say select X random students from this class and take the average.</a:t>
            </a:r>
            <a:r>
              <a:rPr lang="ja-JP" altLang="en-US" dirty="0">
                <a:ea typeface="ＭＳ Ｐゴシック" charset="-128"/>
              </a:rPr>
              <a:t>”</a:t>
            </a:r>
            <a:r>
              <a:rPr lang="en-US" altLang="ja-JP" dirty="0">
                <a:ea typeface="ＭＳ Ｐゴシック" charset="-128"/>
              </a:rPr>
              <a:t>  This is what we call as a sample mean and it is a sample statistic. Now if someone really pushed me, then I would give this as an estimate of the population mean. We call this as a point estimate.</a:t>
            </a:r>
          </a:p>
          <a:p>
            <a:endParaRPr lang="en-US" altLang="en-US" dirty="0">
              <a:ea typeface="ＭＳ Ｐゴシック" charset="-128"/>
            </a:endParaRPr>
          </a:p>
          <a:p>
            <a:r>
              <a:rPr lang="en-US" altLang="en-US" dirty="0">
                <a:ea typeface="ＭＳ Ｐゴシック" charset="-128"/>
              </a:rPr>
              <a:t>What do you think of this point estimate?</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It is reasonably good. Imagine that I slowly increase the size of my sample, what should happen to the sample mean. It should get closer and closer to the population parameter. If my sample is the entire population, they should match. Not every statistic has this property. Think about choosing the maximum of the sample and calling it a point estimate of the population. If I take larger and larger samples, it will never come close to the mean. In fact, it will only keep increasing.</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But as we had said before there are problems with point estimates too. In order to understand these, I would like to explore some properties of the sample statistic and lets start with sample mean because it is easiest to understand.</a:t>
            </a:r>
          </a:p>
          <a:p>
            <a:pPr eaLnBrk="1" hangingPunct="1"/>
            <a:endParaRPr lang="en-US" altLang="en-US" dirty="0">
              <a:latin typeface="Arial" charset="0"/>
              <a:ea typeface="ＭＳ Ｐゴシック" charset="-128"/>
            </a:endParaRPr>
          </a:p>
          <a:p>
            <a:pPr eaLnBrk="1" hangingPunct="1"/>
            <a:r>
              <a:rPr lang="en-US" altLang="en-US" dirty="0">
                <a:latin typeface="Arial" charset="0"/>
                <a:ea typeface="ＭＳ Ｐゴシック" charset="-128"/>
              </a:rPr>
              <a:t>But before that, let me spend a few minutes talking about samples.</a:t>
            </a:r>
          </a:p>
        </p:txBody>
      </p:sp>
      <p:sp>
        <p:nvSpPr>
          <p:cNvPr id="24580"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089145BF-57C2-B54F-92E6-ED5B7CCBEBC7}" type="slidenum">
              <a:rPr lang="en-US" altLang="en-US" sz="1300"/>
              <a:pPr algn="r" eaLnBrk="1" hangingPunct="1"/>
              <a:t>3</a:t>
            </a:fld>
            <a:endParaRPr lang="en-US" altLang="en-US" sz="1300"/>
          </a:p>
        </p:txBody>
      </p:sp>
      <p:sp>
        <p:nvSpPr>
          <p:cNvPr id="6" name="Footer Placeholder 5"/>
          <p:cNvSpPr>
            <a:spLocks noGrp="1"/>
          </p:cNvSpPr>
          <p:nvPr>
            <p:ph type="ftr" sz="quarter" idx="4"/>
          </p:nvPr>
        </p:nvSpPr>
        <p:spPr/>
        <p:txBody>
          <a:bodyPr/>
          <a:lstStyle/>
          <a:p>
            <a:pPr>
              <a:defRPr/>
            </a:pPr>
            <a:r>
              <a:rPr lang="en-US"/>
              <a:t>S. Deo/Statistical Methods for Management Decisions</a:t>
            </a:r>
          </a:p>
        </p:txBody>
      </p:sp>
    </p:spTree>
    <p:extLst>
      <p:ext uri="{BB962C8B-B14F-4D97-AF65-F5344CB8AC3E}">
        <p14:creationId xmlns:p14="http://schemas.microsoft.com/office/powerpoint/2010/main" val="260900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E3A3285-B79E-074D-A0D9-A53B5A71762F}" type="slidenum">
              <a:rPr lang="en-US" altLang="en-US" sz="1300">
                <a:latin typeface="Calibri" charset="0"/>
              </a:rPr>
              <a:pPr eaLnBrk="1" hangingPunct="1"/>
              <a:t>34</a:t>
            </a:fld>
            <a:endParaRPr lang="en-US" altLang="en-US" sz="1300">
              <a:latin typeface="Calibri" charset="0"/>
            </a:endParaRPr>
          </a:p>
        </p:txBody>
      </p:sp>
    </p:spTree>
    <p:extLst>
      <p:ext uri="{BB962C8B-B14F-4D97-AF65-F5344CB8AC3E}">
        <p14:creationId xmlns:p14="http://schemas.microsoft.com/office/powerpoint/2010/main" val="2010832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07D6F6-8078-8346-BE21-FAC64FF1BA11}" type="slidenum">
              <a:rPr lang="en-US" altLang="en-US" sz="1300">
                <a:latin typeface="Calibri" charset="0"/>
              </a:rPr>
              <a:pPr eaLnBrk="1" hangingPunct="1"/>
              <a:t>35</a:t>
            </a:fld>
            <a:endParaRPr lang="en-US" altLang="en-US" sz="1300">
              <a:latin typeface="Calibri" charset="0"/>
            </a:endParaRPr>
          </a:p>
        </p:txBody>
      </p:sp>
    </p:spTree>
    <p:extLst>
      <p:ext uri="{BB962C8B-B14F-4D97-AF65-F5344CB8AC3E}">
        <p14:creationId xmlns:p14="http://schemas.microsoft.com/office/powerpoint/2010/main" val="51274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We have already seen that these 140 people are but one sample. If you were to do this again, would you get 1990? No, you might get something else. Of course, we don’t have the resources to keep doing this. We just have one sample.</a:t>
            </a:r>
          </a:p>
          <a:p>
            <a:endParaRPr lang="en-US" altLang="en-US">
              <a:ea typeface="ＭＳ Ｐゴシック" charset="-128"/>
            </a:endParaRPr>
          </a:p>
          <a:p>
            <a:r>
              <a:rPr lang="en-US" altLang="en-US">
                <a:ea typeface="ＭＳ Ｐゴシック" charset="-128"/>
              </a:rPr>
              <a:t>So then, we are saying that the actual estimate is the point estimate plus minus some margin of error because of sampling variation.</a:t>
            </a:r>
          </a:p>
          <a:p>
            <a:endParaRPr lang="en-US" altLang="en-US">
              <a:ea typeface="ＭＳ Ｐゴシック"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72E605-7196-1342-9E22-22C5B8264049}" type="slidenum">
              <a:rPr lang="en-US" altLang="en-US" sz="1300">
                <a:latin typeface="Calibri" charset="0"/>
              </a:rPr>
              <a:pPr eaLnBrk="1" hangingPunct="1"/>
              <a:t>5</a:t>
            </a:fld>
            <a:endParaRPr lang="en-US" altLang="en-US" sz="1300">
              <a:latin typeface="Calibri" charset="0"/>
            </a:endParaRPr>
          </a:p>
        </p:txBody>
      </p:sp>
    </p:spTree>
    <p:extLst>
      <p:ext uri="{BB962C8B-B14F-4D97-AF65-F5344CB8AC3E}">
        <p14:creationId xmlns:p14="http://schemas.microsoft.com/office/powerpoint/2010/main" val="14318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Move to the board </a:t>
            </a:r>
            <a:r>
              <a:rPr lang="en-US" altLang="en-US">
                <a:ea typeface="ＭＳ Ｐゴシック" charset="-128"/>
                <a:sym typeface="Wingdings" charset="2"/>
              </a:rPr>
              <a:t> So now you want to say that mu = Xbar +/- something and you want to associate a probability to this range. Do you know of any concept that might be useful in establishing this relationship between Xbar and mu?</a:t>
            </a:r>
          </a:p>
          <a:p>
            <a:endParaRPr lang="en-US" altLang="en-US">
              <a:ea typeface="ＭＳ Ｐゴシック" charset="-128"/>
              <a:sym typeface="Wingdings" charset="2"/>
            </a:endParaRPr>
          </a:p>
          <a:p>
            <a:r>
              <a:rPr lang="en-US" altLang="en-US">
                <a:ea typeface="ＭＳ Ｐゴシック" charset="-128"/>
                <a:sym typeface="Wingdings" charset="2"/>
              </a:rPr>
              <a:t>Well our friend, CLT. Take a look at this picture  draw the picture on board. This is just showing that the sample mean is distributed normally with mean mu and standard error sigma/sqrt(n). Now, say, I draw an interval of +/- 1.96 times the standard error around the mean. What is the probability corresponding to this area? Well, you are masters of the z-table now. So, it would be 95%.</a:t>
            </a:r>
            <a:r>
              <a:rPr lang="en-US" altLang="en-US">
                <a:ea typeface="ＭＳ Ｐゴシック" charset="-128"/>
              </a:rPr>
              <a:t> Write this in mathematical terms. </a:t>
            </a:r>
          </a:p>
          <a:p>
            <a:endParaRPr lang="en-US" altLang="en-US">
              <a:ea typeface="ＭＳ Ｐゴシック" charset="-128"/>
            </a:endParaRPr>
          </a:p>
          <a:p>
            <a:r>
              <a:rPr lang="en-US" altLang="en-US">
                <a:ea typeface="ＭＳ Ｐゴシック" charset="-128"/>
              </a:rPr>
              <a:t>First, let’s interpret this. It means that a randomly picked sample has a probability of 95% to be in this range. Or in other words, 95% of the samples will be in this range.</a:t>
            </a:r>
          </a:p>
          <a:p>
            <a:endParaRPr lang="en-US" altLang="en-US">
              <a:ea typeface="ＭＳ Ｐゴシック" charset="-128"/>
            </a:endParaRPr>
          </a:p>
          <a:p>
            <a:r>
              <a:rPr lang="en-US" altLang="en-US">
                <a:ea typeface="ＭＳ Ｐゴシック" charset="-128"/>
              </a:rPr>
              <a:t>But now, let’s not pretend. Let’s come to the situation in which we find ourselves.  I don’t know mu and I have one value of Xbar. You are now in the opposite situation, where you have to say something about mu and you know xbar. For the moment assume that you know sigma. </a:t>
            </a:r>
          </a:p>
          <a:p>
            <a:endParaRPr lang="en-US" altLang="en-US">
              <a:ea typeface="ＭＳ Ｐゴシック" charset="-128"/>
            </a:endParaRPr>
          </a:p>
          <a:p>
            <a:r>
              <a:rPr lang="en-US" altLang="en-US">
                <a:ea typeface="ＭＳ Ｐゴシック" charset="-128"/>
              </a:rPr>
              <a:t>Then, as you might have imagined, you can just flip the terms and what you get is that 95% chance that the population mean lies in the same range around the sample size. Let’s write this slightly differently. xbar – 1.96sigma/sqrt(n) to xbar + 1.96sigma/sqrt(n) is a confidence interval for mu. The probability that the mean will be in this range is 95%.</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A881ACC-CC2E-354D-8BB4-6D5F020D20B0}" type="slidenum">
              <a:rPr lang="en-US" altLang="en-US" sz="1300">
                <a:latin typeface="Calibri" charset="0"/>
              </a:rPr>
              <a:pPr eaLnBrk="1" hangingPunct="1"/>
              <a:t>6</a:t>
            </a:fld>
            <a:endParaRPr lang="en-US" altLang="en-US" sz="1300">
              <a:latin typeface="Calibri" charset="0"/>
            </a:endParaRPr>
          </a:p>
        </p:txBody>
      </p:sp>
    </p:spTree>
    <p:extLst>
      <p:ext uri="{BB962C8B-B14F-4D97-AF65-F5344CB8AC3E}">
        <p14:creationId xmlns:p14="http://schemas.microsoft.com/office/powerpoint/2010/main" val="65574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3B16154-A22C-49E2-8AE0-A82EC7928C23}" type="slidenum">
              <a:rPr lang="en-US" smtClean="0"/>
              <a:t>7</a:t>
            </a:fld>
            <a:endParaRPr lang="en-US"/>
          </a:p>
        </p:txBody>
      </p:sp>
    </p:spTree>
    <p:extLst>
      <p:ext uri="{BB962C8B-B14F-4D97-AF65-F5344CB8AC3E}">
        <p14:creationId xmlns:p14="http://schemas.microsoft.com/office/powerpoint/2010/main" val="13130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This discussion is summarized on this slide too.</a:t>
            </a:r>
          </a:p>
          <a:p>
            <a:endParaRPr lang="en-US" altLang="en-US">
              <a:ea typeface="ＭＳ Ｐゴシック" charset="-128"/>
            </a:endParaRPr>
          </a:p>
          <a:p>
            <a:r>
              <a:rPr lang="en-US" altLang="en-US">
                <a:ea typeface="ＭＳ Ｐゴシック" charset="-128"/>
              </a:rPr>
              <a:t>Move to board </a:t>
            </a:r>
            <a:r>
              <a:rPr lang="en-US" altLang="en-US">
                <a:ea typeface="ＭＳ Ｐゴシック" charset="-128"/>
                <a:sym typeface="Wingdings" charset="2"/>
              </a:rPr>
              <a:t> Let’s generalize this discussion. Let’s start with what you have: (i) xbar, (ii) sigma (we will come to this in a few minutes), and (iii) level of confidence, which is a managerial choice. Let’s call is (1-alpha). So if confidence level is 95%, alpha is 0.005. Then, you are going to look up a value of z that corresponds to alpha/2 and use it to construct intervals and include your margin of error.</a:t>
            </a:r>
          </a:p>
          <a:p>
            <a:endParaRPr lang="en-US" altLang="en-US">
              <a:ea typeface="ＭＳ Ｐゴシック" charset="-128"/>
              <a:sym typeface="Wingdings" charset="2"/>
            </a:endParaRPr>
          </a:p>
          <a:p>
            <a:r>
              <a:rPr lang="en-US" altLang="en-US">
                <a:ea typeface="ＭＳ Ｐゴシック" charset="-128"/>
                <a:sym typeface="Wingdings" charset="2"/>
              </a:rPr>
              <a:t>Show the next slide.</a:t>
            </a:r>
            <a:endParaRPr lang="en-US" altLang="en-US">
              <a:ea typeface="ＭＳ Ｐゴシック"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C6FB7CD-C36F-5348-B37D-960832A5BF3A}" type="slidenum">
              <a:rPr lang="en-US" altLang="en-US" sz="1300">
                <a:latin typeface="Calibri" charset="0"/>
              </a:rPr>
              <a:pPr eaLnBrk="1" hangingPunct="1"/>
              <a:t>8</a:t>
            </a:fld>
            <a:endParaRPr lang="en-US" altLang="en-US" sz="1300">
              <a:latin typeface="Calibri" charset="0"/>
            </a:endParaRPr>
          </a:p>
        </p:txBody>
      </p:sp>
    </p:spTree>
    <p:extLst>
      <p:ext uri="{BB962C8B-B14F-4D97-AF65-F5344CB8AC3E}">
        <p14:creationId xmlns:p14="http://schemas.microsoft.com/office/powerpoint/2010/main" val="8782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Move to the board </a:t>
            </a:r>
            <a:r>
              <a:rPr lang="en-US" altLang="en-US">
                <a:ea typeface="ＭＳ Ｐゴシック" charset="-128"/>
                <a:sym typeface="Wingdings" charset="2"/>
              </a:rPr>
              <a:t> So now you want to say that mu = Xbar +/- something and you want to associate a probability to this range. Do you know of any concept that might be useful in establishing this relationship between Xbar and mu?</a:t>
            </a:r>
          </a:p>
          <a:p>
            <a:endParaRPr lang="en-US" altLang="en-US">
              <a:ea typeface="ＭＳ Ｐゴシック" charset="-128"/>
              <a:sym typeface="Wingdings" charset="2"/>
            </a:endParaRPr>
          </a:p>
          <a:p>
            <a:r>
              <a:rPr lang="en-US" altLang="en-US">
                <a:ea typeface="ＭＳ Ｐゴシック" charset="-128"/>
                <a:sym typeface="Wingdings" charset="2"/>
              </a:rPr>
              <a:t>Well our friend, CLT. Take a look at this picture  draw the picture on board. This is just showing that the sample mean is distributed normally with mean mu and standard error sigma/sqrt(n). Now, say, I draw an interval of +/- 1.96 times the standard error around the mean. What is the probability corresponding to this area? Well, you are masters of the z-table now. So, it would be 95%.</a:t>
            </a:r>
            <a:r>
              <a:rPr lang="en-US" altLang="en-US">
                <a:ea typeface="ＭＳ Ｐゴシック" charset="-128"/>
              </a:rPr>
              <a:t> Write this in mathematical terms. </a:t>
            </a:r>
          </a:p>
          <a:p>
            <a:endParaRPr lang="en-US" altLang="en-US">
              <a:ea typeface="ＭＳ Ｐゴシック" charset="-128"/>
            </a:endParaRPr>
          </a:p>
          <a:p>
            <a:r>
              <a:rPr lang="en-US" altLang="en-US">
                <a:ea typeface="ＭＳ Ｐゴシック" charset="-128"/>
              </a:rPr>
              <a:t>First, let’s interpret this. It means that a randomly picked sample has a probability of 95% to be in this range. Or in other words, 95% of the samples will be in this range.</a:t>
            </a:r>
          </a:p>
          <a:p>
            <a:endParaRPr lang="en-US" altLang="en-US">
              <a:ea typeface="ＭＳ Ｐゴシック" charset="-128"/>
            </a:endParaRPr>
          </a:p>
          <a:p>
            <a:r>
              <a:rPr lang="en-US" altLang="en-US">
                <a:ea typeface="ＭＳ Ｐゴシック" charset="-128"/>
              </a:rPr>
              <a:t>But now, let’s not pretend. Let’s come to the situation in which we find ourselves.  I don’t know mu and I have one value of Xbar. You are now in the opposite situation, where you have to say something about mu and you know xbar. For the moment assume that you know sigma. </a:t>
            </a:r>
          </a:p>
          <a:p>
            <a:endParaRPr lang="en-US" altLang="en-US">
              <a:ea typeface="ＭＳ Ｐゴシック" charset="-128"/>
            </a:endParaRPr>
          </a:p>
          <a:p>
            <a:r>
              <a:rPr lang="en-US" altLang="en-US">
                <a:ea typeface="ＭＳ Ｐゴシック" charset="-128"/>
              </a:rPr>
              <a:t>Then, as you might have imagined, you can just flip the terms and what you get is that 95% chance that the population mean lies in the same range around the sample size. Let’s write this slightly differently. xbar – 1.96sigma/sqrt(n) to xbar + 1.96sigma/sqrt(n) is a confidence interval for mu. The probability that the mean will be in this range is 95%.</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A881ACC-CC2E-354D-8BB4-6D5F020D20B0}" type="slidenum">
              <a:rPr lang="en-US" altLang="en-US" sz="1300">
                <a:latin typeface="Calibri" charset="0"/>
              </a:rPr>
              <a:pPr eaLnBrk="1" hangingPunct="1"/>
              <a:t>9</a:t>
            </a:fld>
            <a:endParaRPr lang="en-US" altLang="en-US" sz="1300">
              <a:latin typeface="Calibri" charset="0"/>
            </a:endParaRPr>
          </a:p>
        </p:txBody>
      </p:sp>
    </p:spTree>
    <p:extLst>
      <p:ext uri="{BB962C8B-B14F-4D97-AF65-F5344CB8AC3E}">
        <p14:creationId xmlns:p14="http://schemas.microsoft.com/office/powerpoint/2010/main" val="220507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2D0F7F-0EE8-B34C-8EF5-F9542EB02277}" type="slidenum">
              <a:rPr lang="en-US" altLang="en-US" sz="1300"/>
              <a:pPr eaLnBrk="1" hangingPunct="1"/>
              <a:t>10</a:t>
            </a:fld>
            <a:endParaRPr lang="en-US" altLang="en-US" sz="1300"/>
          </a:p>
        </p:txBody>
      </p:sp>
      <p:sp>
        <p:nvSpPr>
          <p:cNvPr id="31746"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Note that the size of the interval depends on the underlying uncertainty (sigma), confidence level (sigma) and sample size (n). This is very intuitive. If your sample size is larger, you have more information and hence you can be equally confident with a shorter interval. Of course, if the underlying uncertainty is very high, you cannot do much; that will add to the confidence interval.</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Any question on this?</a:t>
            </a:r>
          </a:p>
        </p:txBody>
      </p:sp>
      <p:sp>
        <p:nvSpPr>
          <p:cNvPr id="31748"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2A3CBAAB-632E-AB41-AE01-5906D408111C}" type="slidenum">
              <a:rPr lang="en-US" altLang="en-US" sz="1300"/>
              <a:pPr algn="r" eaLnBrk="1" hangingPunct="1"/>
              <a:t>10</a:t>
            </a:fld>
            <a:endParaRPr lang="en-US" altLang="en-US" sz="1300"/>
          </a:p>
        </p:txBody>
      </p:sp>
    </p:spTree>
    <p:extLst>
      <p:ext uri="{BB962C8B-B14F-4D97-AF65-F5344CB8AC3E}">
        <p14:creationId xmlns:p14="http://schemas.microsoft.com/office/powerpoint/2010/main" val="1824488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400">
                <a:solidFill>
                  <a:schemeClr val="tx1"/>
                </a:solidFill>
                <a:latin typeface="Arial" charset="0"/>
                <a:ea typeface="ＭＳ Ｐゴシック" charset="-128"/>
              </a:defRPr>
            </a:lvl1pPr>
            <a:lvl2pPr marL="742950" indent="-285750" defTabSz="947738" eaLnBrk="0" hangingPunct="0">
              <a:defRPr sz="2400">
                <a:solidFill>
                  <a:schemeClr val="tx1"/>
                </a:solidFill>
                <a:latin typeface="Arial" charset="0"/>
                <a:ea typeface="ＭＳ Ｐゴシック" charset="-128"/>
              </a:defRPr>
            </a:lvl2pPr>
            <a:lvl3pPr marL="1143000" indent="-228600" defTabSz="947738" eaLnBrk="0" hangingPunct="0">
              <a:defRPr sz="2400">
                <a:solidFill>
                  <a:schemeClr val="tx1"/>
                </a:solidFill>
                <a:latin typeface="Arial" charset="0"/>
                <a:ea typeface="ＭＳ Ｐゴシック" charset="-128"/>
              </a:defRPr>
            </a:lvl3pPr>
            <a:lvl4pPr marL="1600200" indent="-228600" defTabSz="947738" eaLnBrk="0" hangingPunct="0">
              <a:defRPr sz="2400">
                <a:solidFill>
                  <a:schemeClr val="tx1"/>
                </a:solidFill>
                <a:latin typeface="Arial" charset="0"/>
                <a:ea typeface="ＭＳ Ｐゴシック" charset="-128"/>
              </a:defRPr>
            </a:lvl4pPr>
            <a:lvl5pPr marL="2057400" indent="-228600" defTabSz="947738" eaLnBrk="0" hangingPunct="0">
              <a:defRPr sz="2400">
                <a:solidFill>
                  <a:schemeClr val="tx1"/>
                </a:solidFill>
                <a:latin typeface="Arial" charset="0"/>
                <a:ea typeface="ＭＳ Ｐゴシック" charset="-128"/>
              </a:defRPr>
            </a:lvl5pPr>
            <a:lvl6pPr marL="2514600" indent="-228600" defTabSz="94773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4773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4773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4773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735AC9-4E91-1C46-A60B-73F762B6F843}" type="slidenum">
              <a:rPr lang="en-US" altLang="en-US" sz="1300"/>
              <a:pPr eaLnBrk="1" hangingPunct="1"/>
              <a:t>11</a:t>
            </a:fld>
            <a:endParaRPr lang="en-US" altLang="en-US" sz="1300"/>
          </a:p>
        </p:txBody>
      </p:sp>
      <p:sp>
        <p:nvSpPr>
          <p:cNvPr id="33794" name="Slide Image Placeholder 1"/>
          <p:cNvSpPr>
            <a:spLocks noGrp="1" noRot="1" noChangeAspect="1" noTextEdit="1"/>
          </p:cNvSpPr>
          <p:nvPr>
            <p:ph type="sldImg"/>
          </p:nvPr>
        </p:nvSpPr>
        <p:spPr bwMode="auto">
          <a:xfrm>
            <a:off x="1643063" y="71438"/>
            <a:ext cx="3625850" cy="2039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Notes Placeholder 2"/>
          <p:cNvSpPr>
            <a:spLocks noGrp="1"/>
          </p:cNvSpPr>
          <p:nvPr>
            <p:ph type="body" idx="1"/>
          </p:nvPr>
        </p:nvSpPr>
        <p:spPr bwMode="auto">
          <a:xfrm>
            <a:off x="295275" y="2192338"/>
            <a:ext cx="6581775" cy="763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35" tIns="48318" rIns="96635" bIns="48318" numCol="1" anchor="t" anchorCtr="0" compatLnSpc="1">
            <a:prstTxWarp prst="textNoShape">
              <a:avLst/>
            </a:prstTxWarp>
          </a:bodyPr>
          <a:lstStyle/>
          <a:p>
            <a:pPr eaLnBrk="1" hangingPunct="1"/>
            <a:r>
              <a:rPr lang="en-US" altLang="en-US">
                <a:latin typeface="Arial" charset="0"/>
                <a:ea typeface="ＭＳ Ｐゴシック" charset="-128"/>
              </a:rPr>
              <a:t>Let’s do these calculations for a couple of examples of the credit card.</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First, for 95%, alpha = 0.05. z-value is 1.96. The range is 1990 +/- 211.29*1.96. Then the upper limit is 2404 and the lower limit is 1575.</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Can you repeat this exact thing for 90% confidence? z-value is 1.6445. The interval is 1642 to 2337.</a:t>
            </a:r>
          </a:p>
          <a:p>
            <a:pPr eaLnBrk="1" hangingPunct="1"/>
            <a:endParaRPr lang="en-US" altLang="en-US">
              <a:latin typeface="Arial" charset="0"/>
              <a:ea typeface="ＭＳ Ｐゴシック" charset="-128"/>
            </a:endParaRPr>
          </a:p>
          <a:p>
            <a:pPr eaLnBrk="1" hangingPunct="1"/>
            <a:r>
              <a:rPr lang="en-US" altLang="en-US">
                <a:latin typeface="Arial" charset="0"/>
                <a:ea typeface="ＭＳ Ｐゴシック" charset="-128"/>
              </a:rPr>
              <a:t>Again, we can see that if you want narrower range, you will have to compromise on the confidence.</a:t>
            </a:r>
          </a:p>
        </p:txBody>
      </p:sp>
      <p:sp>
        <p:nvSpPr>
          <p:cNvPr id="33796" name="Slide Number Placeholder 3"/>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35" tIns="48318" rIns="96635" bIns="48318" anchor="b"/>
          <a:lstStyle>
            <a:lvl1pPr defTabSz="957263" eaLnBrk="0" hangingPunct="0">
              <a:defRPr sz="2400">
                <a:solidFill>
                  <a:schemeClr val="tx1"/>
                </a:solidFill>
                <a:latin typeface="Arial" charset="0"/>
                <a:ea typeface="ＭＳ Ｐゴシック" charset="-128"/>
              </a:defRPr>
            </a:lvl1pPr>
            <a:lvl2pPr marL="742950" indent="-285750" defTabSz="957263" eaLnBrk="0" hangingPunct="0">
              <a:defRPr sz="2400">
                <a:solidFill>
                  <a:schemeClr val="tx1"/>
                </a:solidFill>
                <a:latin typeface="Arial" charset="0"/>
                <a:ea typeface="ＭＳ Ｐゴシック" charset="-128"/>
              </a:defRPr>
            </a:lvl2pPr>
            <a:lvl3pPr marL="1143000" indent="-228600" defTabSz="957263" eaLnBrk="0" hangingPunct="0">
              <a:defRPr sz="2400">
                <a:solidFill>
                  <a:schemeClr val="tx1"/>
                </a:solidFill>
                <a:latin typeface="Arial" charset="0"/>
                <a:ea typeface="ＭＳ Ｐゴシック" charset="-128"/>
              </a:defRPr>
            </a:lvl3pPr>
            <a:lvl4pPr marL="1600200" indent="-228600" defTabSz="957263" eaLnBrk="0" hangingPunct="0">
              <a:defRPr sz="2400">
                <a:solidFill>
                  <a:schemeClr val="tx1"/>
                </a:solidFill>
                <a:latin typeface="Arial" charset="0"/>
                <a:ea typeface="ＭＳ Ｐゴシック" charset="-128"/>
              </a:defRPr>
            </a:lvl4pPr>
            <a:lvl5pPr marL="2057400" indent="-228600" defTabSz="957263" eaLnBrk="0" hangingPunct="0">
              <a:defRPr sz="2400">
                <a:solidFill>
                  <a:schemeClr val="tx1"/>
                </a:solidFill>
                <a:latin typeface="Arial" charset="0"/>
                <a:ea typeface="ＭＳ Ｐゴシック" charset="-128"/>
              </a:defRPr>
            </a:lvl5pPr>
            <a:lvl6pPr marL="2514600" indent="-228600" defTabSz="95726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5726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5726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5726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1EA1FF11-7D29-794F-B24E-7E5F588F08AB}" type="slidenum">
              <a:rPr lang="en-US" altLang="en-US" sz="1300"/>
              <a:pPr algn="r" eaLnBrk="1" hangingPunct="1"/>
              <a:t>11</a:t>
            </a:fld>
            <a:endParaRPr lang="en-US" altLang="en-US" sz="1300"/>
          </a:p>
        </p:txBody>
      </p:sp>
    </p:spTree>
    <p:extLst>
      <p:ext uri="{BB962C8B-B14F-4D97-AF65-F5344CB8AC3E}">
        <p14:creationId xmlns:p14="http://schemas.microsoft.com/office/powerpoint/2010/main" val="222933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grpSp>
      <p:sp>
        <p:nvSpPr>
          <p:cNvPr id="23564"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2356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03567106-000F-4E31-BC83-65C587892B20}" type="slidenum">
              <a:rPr lang="en-US"/>
              <a:pPr>
                <a:defRPr/>
              </a:pPr>
              <a:t>‹#›</a:t>
            </a:fld>
            <a:endParaRPr lang="en-US"/>
          </a:p>
        </p:txBody>
      </p:sp>
    </p:spTree>
    <p:extLst>
      <p:ext uri="{BB962C8B-B14F-4D97-AF65-F5344CB8AC3E}">
        <p14:creationId xmlns:p14="http://schemas.microsoft.com/office/powerpoint/2010/main" val="327896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5D159E-6F1D-4867-A58D-75CA2132ED53}" type="slidenum">
              <a:rPr lang="en-US"/>
              <a:pPr>
                <a:defRPr/>
              </a:pPr>
              <a:t>‹#›</a:t>
            </a:fld>
            <a:endParaRPr lang="en-US"/>
          </a:p>
        </p:txBody>
      </p:sp>
    </p:spTree>
    <p:extLst>
      <p:ext uri="{BB962C8B-B14F-4D97-AF65-F5344CB8AC3E}">
        <p14:creationId xmlns:p14="http://schemas.microsoft.com/office/powerpoint/2010/main" val="70321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55941F7-141C-4711-9052-9393EF919EB2}" type="slidenum">
              <a:rPr lang="en-US"/>
              <a:pPr>
                <a:defRPr/>
              </a:pPr>
              <a:t>‹#›</a:t>
            </a:fld>
            <a:endParaRPr lang="en-US"/>
          </a:p>
        </p:txBody>
      </p:sp>
    </p:spTree>
    <p:extLst>
      <p:ext uri="{BB962C8B-B14F-4D97-AF65-F5344CB8AC3E}">
        <p14:creationId xmlns:p14="http://schemas.microsoft.com/office/powerpoint/2010/main" val="296250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EC2C909-C2D9-4C7E-9316-6C1B2F6DAE63}" type="slidenum">
              <a:rPr lang="en-US"/>
              <a:pPr>
                <a:defRPr/>
              </a:pPr>
              <a:t>‹#›</a:t>
            </a:fld>
            <a:endParaRPr lang="en-US"/>
          </a:p>
        </p:txBody>
      </p:sp>
    </p:spTree>
    <p:extLst>
      <p:ext uri="{BB962C8B-B14F-4D97-AF65-F5344CB8AC3E}">
        <p14:creationId xmlns:p14="http://schemas.microsoft.com/office/powerpoint/2010/main" val="394181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77C158A-215D-4228-BD6D-05B299B931EB}" type="slidenum">
              <a:rPr lang="en-US"/>
              <a:pPr>
                <a:defRPr/>
              </a:pPr>
              <a:t>‹#›</a:t>
            </a:fld>
            <a:endParaRPr lang="en-US"/>
          </a:p>
        </p:txBody>
      </p:sp>
    </p:spTree>
    <p:extLst>
      <p:ext uri="{BB962C8B-B14F-4D97-AF65-F5344CB8AC3E}">
        <p14:creationId xmlns:p14="http://schemas.microsoft.com/office/powerpoint/2010/main" val="264232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C4CCC41-3AAC-47DE-B5DB-430D29ACECFE}" type="slidenum">
              <a:rPr lang="en-US"/>
              <a:pPr>
                <a:defRPr/>
              </a:pPr>
              <a:t>‹#›</a:t>
            </a:fld>
            <a:endParaRPr lang="en-US"/>
          </a:p>
        </p:txBody>
      </p:sp>
    </p:spTree>
    <p:extLst>
      <p:ext uri="{BB962C8B-B14F-4D97-AF65-F5344CB8AC3E}">
        <p14:creationId xmlns:p14="http://schemas.microsoft.com/office/powerpoint/2010/main" val="134625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49088AC-8351-45E5-BA9C-50C87863544B}" type="slidenum">
              <a:rPr lang="en-US"/>
              <a:pPr>
                <a:defRPr/>
              </a:pPr>
              <a:t>‹#›</a:t>
            </a:fld>
            <a:endParaRPr lang="en-US"/>
          </a:p>
        </p:txBody>
      </p:sp>
    </p:spTree>
    <p:extLst>
      <p:ext uri="{BB962C8B-B14F-4D97-AF65-F5344CB8AC3E}">
        <p14:creationId xmlns:p14="http://schemas.microsoft.com/office/powerpoint/2010/main" val="2805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146250F0-DFA7-470F-96F1-AC5EAB633A07}" type="slidenum">
              <a:rPr lang="en-US"/>
              <a:pPr>
                <a:defRPr/>
              </a:pPr>
              <a:t>‹#›</a:t>
            </a:fld>
            <a:endParaRPr lang="en-US"/>
          </a:p>
        </p:txBody>
      </p:sp>
    </p:spTree>
    <p:extLst>
      <p:ext uri="{BB962C8B-B14F-4D97-AF65-F5344CB8AC3E}">
        <p14:creationId xmlns:p14="http://schemas.microsoft.com/office/powerpoint/2010/main" val="244106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05BF8C5C-B129-46DC-9752-35FE4FEEF73B}" type="slidenum">
              <a:rPr lang="en-US"/>
              <a:pPr>
                <a:defRPr/>
              </a:pPr>
              <a:t>‹#›</a:t>
            </a:fld>
            <a:endParaRPr lang="en-US"/>
          </a:p>
        </p:txBody>
      </p:sp>
    </p:spTree>
    <p:extLst>
      <p:ext uri="{BB962C8B-B14F-4D97-AF65-F5344CB8AC3E}">
        <p14:creationId xmlns:p14="http://schemas.microsoft.com/office/powerpoint/2010/main" val="1919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1212A87-56A3-4EA2-A2CA-0B174D658A98}" type="slidenum">
              <a:rPr lang="en-US"/>
              <a:pPr>
                <a:defRPr/>
              </a:pPr>
              <a:t>‹#›</a:t>
            </a:fld>
            <a:endParaRPr lang="en-US"/>
          </a:p>
        </p:txBody>
      </p:sp>
    </p:spTree>
    <p:extLst>
      <p:ext uri="{BB962C8B-B14F-4D97-AF65-F5344CB8AC3E}">
        <p14:creationId xmlns:p14="http://schemas.microsoft.com/office/powerpoint/2010/main" val="387191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484CC18-928B-4355-924F-983E8B3108D5}" type="slidenum">
              <a:rPr lang="en-US"/>
              <a:pPr>
                <a:defRPr/>
              </a:pPr>
              <a:t>‹#›</a:t>
            </a:fld>
            <a:endParaRPr lang="en-US"/>
          </a:p>
        </p:txBody>
      </p:sp>
    </p:spTree>
    <p:extLst>
      <p:ext uri="{BB962C8B-B14F-4D97-AF65-F5344CB8AC3E}">
        <p14:creationId xmlns:p14="http://schemas.microsoft.com/office/powerpoint/2010/main" val="352185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1800"/>
          </a:p>
        </p:txBody>
      </p:sp>
      <p:sp>
        <p:nvSpPr>
          <p:cNvPr id="22531"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22532"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1800"/>
          </a:p>
        </p:txBody>
      </p:sp>
      <p:sp>
        <p:nvSpPr>
          <p:cNvPr id="22533"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22534"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1800"/>
          </a:p>
        </p:txBody>
      </p:sp>
      <p:sp>
        <p:nvSpPr>
          <p:cNvPr id="22535"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1800"/>
          </a:p>
        </p:txBody>
      </p:sp>
      <p:sp>
        <p:nvSpPr>
          <p:cNvPr id="22536"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177" name="Rectangle 9"/>
          <p:cNvSpPr>
            <a:spLocks noGrp="1" noChangeArrowheads="1"/>
          </p:cNvSpPr>
          <p:nvPr>
            <p:ph type="title"/>
          </p:nvPr>
        </p:nvSpPr>
        <p:spPr bwMode="auto">
          <a:xfrm>
            <a:off x="1534585" y="617538"/>
            <a:ext cx="10390716"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178" name="Rectangle 10"/>
          <p:cNvSpPr>
            <a:spLocks noGrp="1" noChangeArrowheads="1"/>
          </p:cNvSpPr>
          <p:nvPr>
            <p:ph type="body" idx="1"/>
          </p:nvPr>
        </p:nvSpPr>
        <p:spPr bwMode="auto">
          <a:xfrm>
            <a:off x="1576917"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539"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22540"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22541"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B75823A8-FC30-4663-9CF9-B8EA78707CAC}" type="slidenum">
              <a:rPr lang="en-US"/>
              <a:pPr>
                <a:defRPr/>
              </a:pPr>
              <a:t>‹#›</a:t>
            </a:fld>
            <a:endParaRPr lang="en-US"/>
          </a:p>
        </p:txBody>
      </p:sp>
    </p:spTree>
    <p:extLst>
      <p:ext uri="{BB962C8B-B14F-4D97-AF65-F5344CB8AC3E}">
        <p14:creationId xmlns:p14="http://schemas.microsoft.com/office/powerpoint/2010/main" val="2535967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gadevara_V@is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york.ac.uk/depts/maths/histstat/student.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hyperlink" Target="Std%20Normal%20Vs%20t%20Dist.xls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1.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8.wmf"/><Relationship Id="rId5" Type="http://schemas.openxmlformats.org/officeDocument/2006/relationships/oleObject" Target="../embeddings/oleObject2.bin"/><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2.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6.wmf"/><Relationship Id="rId5" Type="http://schemas.openxmlformats.org/officeDocument/2006/relationships/oleObject" Target="../embeddings/oleObject5.bin"/><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9.wmf"/><Relationship Id="rId5" Type="http://schemas.openxmlformats.org/officeDocument/2006/relationships/oleObject" Target="../embeddings/oleObject6.bin"/><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50.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52.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10.png"/><Relationship Id="rId5" Type="http://schemas.openxmlformats.org/officeDocument/2006/relationships/image" Target="../media/image43.png"/><Relationship Id="rId10" Type="http://schemas.openxmlformats.org/officeDocument/2006/relationships/image" Target="../media/image9.png"/><Relationship Id="rId4" Type="http://schemas.openxmlformats.org/officeDocument/2006/relationships/chart" Target="../charts/chart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chart" Target="../charts/chart2.xml"/><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457325" y="1814513"/>
            <a:ext cx="8677275" cy="1233487"/>
          </a:xfrm>
        </p:spPr>
        <p:txBody>
          <a:bodyPr/>
          <a:lstStyle/>
          <a:p>
            <a:br>
              <a:rPr lang="en-US" dirty="0"/>
            </a:br>
            <a:r>
              <a:rPr lang="en-US" sz="3200" b="1" dirty="0"/>
              <a:t>SMMD – Session 2: Confidence Intervals</a:t>
            </a:r>
            <a:endParaRPr lang="en-US" sz="3200" b="1" dirty="0">
              <a:latin typeface="Shruti" pitchFamily="2"/>
              <a:cs typeface="Times New Roman" pitchFamily="18" charset="0"/>
            </a:endParaRPr>
          </a:p>
        </p:txBody>
      </p:sp>
      <p:sp>
        <p:nvSpPr>
          <p:cNvPr id="9219" name="Rectangle 3"/>
          <p:cNvSpPr>
            <a:spLocks noGrp="1" noChangeArrowheads="1"/>
          </p:cNvSpPr>
          <p:nvPr>
            <p:ph type="subTitle" idx="1"/>
          </p:nvPr>
        </p:nvSpPr>
        <p:spPr>
          <a:xfrm>
            <a:off x="1309688" y="4393406"/>
            <a:ext cx="8382000" cy="2050258"/>
          </a:xfrm>
        </p:spPr>
        <p:txBody>
          <a:bodyPr/>
          <a:lstStyle/>
          <a:p>
            <a:pPr eaLnBrk="1" hangingPunct="1"/>
            <a:endParaRPr lang="en-US" dirty="0"/>
          </a:p>
          <a:p>
            <a:pPr eaLnBrk="1" hangingPunct="1"/>
            <a:r>
              <a:rPr lang="en-US" dirty="0"/>
              <a:t>Prof Vishnuprasad Nagadevara</a:t>
            </a:r>
          </a:p>
          <a:p>
            <a:pPr eaLnBrk="1" hangingPunct="1"/>
            <a:r>
              <a:rPr lang="en-US" dirty="0">
                <a:hlinkClick r:id="rId2"/>
              </a:rPr>
              <a:t>Nagadevara_V@isb.edu</a:t>
            </a:r>
            <a:endParaRPr lang="en-US" dirty="0"/>
          </a:p>
          <a:p>
            <a:pPr eaLnBrk="1" hangingPunct="1"/>
            <a:r>
              <a:rPr lang="en-US" dirty="0"/>
              <a:t> </a:t>
            </a:r>
          </a:p>
        </p:txBody>
      </p:sp>
      <p:sp>
        <p:nvSpPr>
          <p:cNvPr id="2" name="Slide Number Placeholder 1"/>
          <p:cNvSpPr>
            <a:spLocks noGrp="1"/>
          </p:cNvSpPr>
          <p:nvPr>
            <p:ph type="sldNum" sz="quarter" idx="12"/>
          </p:nvPr>
        </p:nvSpPr>
        <p:spPr/>
        <p:txBody>
          <a:bodyPr/>
          <a:lstStyle/>
          <a:p>
            <a:pPr>
              <a:defRPr/>
            </a:pPr>
            <a:fld id="{03567106-000F-4E31-BC83-65C587892B20}" type="slidenum">
              <a:rPr lang="en-US" smtClean="0"/>
              <a:pPr>
                <a:defRPr/>
              </a:pPr>
              <a:t>1</a:t>
            </a:fld>
            <a:endParaRPr lang="en-US"/>
          </a:p>
        </p:txBody>
      </p:sp>
    </p:spTree>
    <p:extLst>
      <p:ext uri="{BB962C8B-B14F-4D97-AF65-F5344CB8AC3E}">
        <p14:creationId xmlns:p14="http://schemas.microsoft.com/office/powerpoint/2010/main" val="41297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604963" y="873151"/>
            <a:ext cx="8839200" cy="838200"/>
          </a:xfrm>
        </p:spPr>
        <p:txBody>
          <a:bodyPr/>
          <a:lstStyle/>
          <a:p>
            <a:pPr eaLnBrk="1" hangingPunct="1"/>
            <a:r>
              <a:rPr lang="en-US" altLang="en-US" sz="3200" dirty="0">
                <a:ea typeface="ＭＳ Ｐゴシック" charset="-128"/>
              </a:rPr>
              <a:t>Confidence Interval for the Population Mean</a:t>
            </a:r>
          </a:p>
        </p:txBody>
      </p:sp>
      <p:sp>
        <p:nvSpPr>
          <p:cNvPr id="30722" name="Content Placeholder 2"/>
          <p:cNvSpPr>
            <a:spLocks noGrp="1"/>
          </p:cNvSpPr>
          <p:nvPr>
            <p:ph idx="1"/>
          </p:nvPr>
        </p:nvSpPr>
        <p:spPr>
          <a:xfrm>
            <a:off x="1443831" y="1860597"/>
            <a:ext cx="10363200" cy="3761534"/>
          </a:xfrm>
        </p:spPr>
        <p:txBody>
          <a:bodyPr/>
          <a:lstStyle/>
          <a:p>
            <a:pPr eaLnBrk="1" hangingPunct="1">
              <a:buSzPct val="90000"/>
            </a:pPr>
            <a:r>
              <a:rPr lang="en-US" altLang="en-US" sz="2400" dirty="0">
                <a:ea typeface="ＭＳ Ｐゴシック" charset="-128"/>
              </a:rPr>
              <a:t>Start by choosing a confidence level (1-</a:t>
            </a:r>
            <a:r>
              <a:rPr lang="el-GR" altLang="en-US" sz="2400" dirty="0">
                <a:latin typeface="Arial" panose="020B0604020202020204" pitchFamily="34" charset="0"/>
                <a:ea typeface="ＭＳ Ｐゴシック" charset="-128"/>
                <a:cs typeface="Arial" panose="020B0604020202020204" pitchFamily="34" charset="0"/>
              </a:rPr>
              <a:t>α</a:t>
            </a:r>
            <a:r>
              <a:rPr lang="en-US" altLang="en-US" sz="2400" dirty="0">
                <a:ea typeface="ＭＳ Ｐゴシック" charset="-128"/>
              </a:rPr>
              <a:t>) (e.g. </a:t>
            </a:r>
            <a:r>
              <a:rPr lang="en-US" altLang="en-US" sz="2400" dirty="0">
                <a:ea typeface="ＭＳ Ｐゴシック" charset="-128"/>
                <a:sym typeface="Symbol" charset="2"/>
              </a:rPr>
              <a:t>95%, 99%, 90%)</a:t>
            </a:r>
            <a:endParaRPr lang="en-US" altLang="en-US" sz="2400" dirty="0">
              <a:ea typeface="ＭＳ Ｐゴシック" charset="-128"/>
            </a:endParaRPr>
          </a:p>
          <a:p>
            <a:pPr lvl="1" eaLnBrk="1" hangingPunct="1">
              <a:buSzPct val="90000"/>
            </a:pPr>
            <a:r>
              <a:rPr lang="el-GR" altLang="en-US" sz="2000" dirty="0">
                <a:latin typeface="Arial" panose="020B0604020202020204" pitchFamily="34" charset="0"/>
                <a:ea typeface="ＭＳ Ｐゴシック" charset="-128"/>
                <a:cs typeface="Arial" panose="020B0604020202020204" pitchFamily="34" charset="0"/>
              </a:rPr>
              <a:t>α</a:t>
            </a:r>
            <a:r>
              <a:rPr lang="en-US" altLang="en-US" sz="2000" dirty="0">
                <a:ea typeface="ＭＳ Ｐゴシック" charset="-128"/>
              </a:rPr>
              <a:t> is the “error” we are ‘willing’ to tolerate</a:t>
            </a:r>
          </a:p>
          <a:p>
            <a:pPr eaLnBrk="1" hangingPunct="1">
              <a:buSzPct val="90000"/>
            </a:pPr>
            <a:r>
              <a:rPr lang="en-US" altLang="en-US" sz="2400" dirty="0">
                <a:ea typeface="ＭＳ Ｐゴシック" charset="-128"/>
              </a:rPr>
              <a:t>Then, the population mean will be within</a:t>
            </a:r>
          </a:p>
          <a:p>
            <a:pPr eaLnBrk="1" hangingPunct="1">
              <a:buSzPct val="110000"/>
            </a:pPr>
            <a:endParaRPr lang="en-US" altLang="en-US" sz="2400" dirty="0">
              <a:ea typeface="ＭＳ Ｐゴシック" charset="-128"/>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a:p>
            <a:pPr eaLnBrk="1" hangingPunct="1">
              <a:buSzPct val="90000"/>
            </a:pPr>
            <a:r>
              <a:rPr lang="en-US" altLang="en-US" sz="2000" dirty="0">
                <a:ea typeface="ＭＳ Ｐゴシック" charset="-128"/>
                <a:sym typeface="Symbol" charset="2"/>
              </a:rPr>
              <a:t>Margin of error depends on the underlying uncertainty (</a:t>
            </a:r>
            <a:r>
              <a:rPr lang="el-GR" altLang="en-US" sz="2000" dirty="0">
                <a:ea typeface="ＭＳ Ｐゴシック" charset="-128"/>
                <a:sym typeface="Symbol" charset="2"/>
              </a:rPr>
              <a:t>σ</a:t>
            </a:r>
            <a:r>
              <a:rPr lang="en-US" altLang="en-US" sz="2000" dirty="0">
                <a:ea typeface="ＭＳ Ｐゴシック" charset="-128"/>
                <a:sym typeface="Symbol" charset="2"/>
              </a:rPr>
              <a:t>), confidence level (Z</a:t>
            </a:r>
            <a:r>
              <a:rPr lang="en-US" altLang="en-US" sz="2000" baseline="-25000" dirty="0">
                <a:ea typeface="ＭＳ Ｐゴシック" charset="-128"/>
                <a:sym typeface="Symbol" charset="2"/>
              </a:rPr>
              <a:t>1-</a:t>
            </a:r>
            <a:r>
              <a:rPr lang="el-GR" altLang="en-US" sz="2000" baseline="-25000" dirty="0">
                <a:latin typeface="Arial" panose="020B0604020202020204" pitchFamily="34" charset="0"/>
                <a:ea typeface="ＭＳ Ｐゴシック" charset="-128"/>
                <a:cs typeface="Arial" panose="020B0604020202020204" pitchFamily="34" charset="0"/>
              </a:rPr>
              <a:t> α</a:t>
            </a:r>
            <a:r>
              <a:rPr lang="en-US" altLang="en-US" sz="2000" dirty="0">
                <a:latin typeface="Arial" panose="020B0604020202020204" pitchFamily="34" charset="0"/>
                <a:ea typeface="ＭＳ Ｐゴシック" charset="-128"/>
                <a:cs typeface="Arial" panose="020B0604020202020204" pitchFamily="34" charset="0"/>
              </a:rPr>
              <a:t>)</a:t>
            </a:r>
            <a:r>
              <a:rPr lang="el-GR" altLang="en-US" sz="2000" baseline="-25000" dirty="0">
                <a:latin typeface="Arial" panose="020B0604020202020204" pitchFamily="34" charset="0"/>
                <a:ea typeface="ＭＳ Ｐゴシック" charset="-128"/>
                <a:cs typeface="Arial" panose="020B0604020202020204" pitchFamily="34" charset="0"/>
              </a:rPr>
              <a:t> </a:t>
            </a:r>
            <a:r>
              <a:rPr lang="en-US" altLang="en-US" sz="2000" dirty="0">
                <a:ea typeface="ＭＳ Ｐゴシック" charset="-128"/>
                <a:sym typeface="Symbol" charset="2"/>
              </a:rPr>
              <a:t>and the sample size (n)</a:t>
            </a:r>
          </a:p>
          <a:p>
            <a:pPr eaLnBrk="1" hangingPunct="1">
              <a:buSzPct val="90000"/>
            </a:pPr>
            <a:endParaRPr lang="en-US" altLang="en-US" sz="2000" dirty="0">
              <a:ea typeface="ＭＳ Ｐゴシック" charset="-128"/>
              <a:sym typeface="Symbol" charset="2"/>
            </a:endParaRPr>
          </a:p>
          <a:p>
            <a:pPr eaLnBrk="1" hangingPunct="1">
              <a:buSzPct val="90000"/>
            </a:pPr>
            <a:endParaRPr lang="en-US" altLang="en-US" dirty="0">
              <a:ea typeface="ＭＳ Ｐゴシック" charset="-128"/>
              <a:sym typeface="Symbol" charset="2"/>
            </a:endParaRPr>
          </a:p>
        </p:txBody>
      </p:sp>
      <p:grpSp>
        <p:nvGrpSpPr>
          <p:cNvPr id="30723" name="Group 17"/>
          <p:cNvGrpSpPr>
            <a:grpSpLocks/>
          </p:cNvGrpSpPr>
          <p:nvPr/>
        </p:nvGrpSpPr>
        <p:grpSpPr bwMode="auto">
          <a:xfrm>
            <a:off x="1782472" y="3429000"/>
            <a:ext cx="8484181" cy="2016146"/>
            <a:chOff x="-846932" y="3603678"/>
            <a:chExt cx="8484182" cy="2016146"/>
          </a:xfrm>
        </p:grpSpPr>
        <p:sp>
          <p:nvSpPr>
            <p:cNvPr id="11" name="Rectangle 10"/>
            <p:cNvSpPr/>
            <p:nvPr/>
          </p:nvSpPr>
          <p:spPr>
            <a:xfrm>
              <a:off x="1535111" y="3603678"/>
              <a:ext cx="6036470" cy="990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0726" name="Group 16"/>
            <p:cNvGrpSpPr>
              <a:grpSpLocks/>
            </p:cNvGrpSpPr>
            <p:nvPr/>
          </p:nvGrpSpPr>
          <p:grpSpPr bwMode="auto">
            <a:xfrm>
              <a:off x="-846932" y="3692578"/>
              <a:ext cx="8484182" cy="1927246"/>
              <a:chOff x="-846932" y="2778178"/>
              <a:chExt cx="8484182" cy="1927246"/>
            </a:xfrm>
          </p:grpSpPr>
          <p:grpSp>
            <p:nvGrpSpPr>
              <p:cNvPr id="30727" name="Group 1"/>
              <p:cNvGrpSpPr>
                <a:grpSpLocks/>
              </p:cNvGrpSpPr>
              <p:nvPr/>
            </p:nvGrpSpPr>
            <p:grpSpPr bwMode="auto">
              <a:xfrm>
                <a:off x="1763713" y="2778178"/>
                <a:ext cx="5873537" cy="812800"/>
                <a:chOff x="240800" y="2892478"/>
                <a:chExt cx="5872605" cy="812800"/>
              </a:xfrm>
            </p:grpSpPr>
            <p:graphicFrame>
              <p:nvGraphicFramePr>
                <p:cNvPr id="30735" name="Object 4"/>
                <p:cNvGraphicFramePr>
                  <a:graphicFrameLocks noChangeAspect="1"/>
                </p:cNvGraphicFramePr>
                <p:nvPr>
                  <p:extLst>
                    <p:ext uri="{D42A27DB-BD31-4B8C-83A1-F6EECF244321}">
                      <p14:modId xmlns:p14="http://schemas.microsoft.com/office/powerpoint/2010/main" val="3982078277"/>
                    </p:ext>
                  </p:extLst>
                </p:nvPr>
              </p:nvGraphicFramePr>
              <p:xfrm>
                <a:off x="240800" y="2892478"/>
                <a:ext cx="1534868" cy="812800"/>
              </p:xfrm>
              <a:graphic>
                <a:graphicData uri="http://schemas.openxmlformats.org/presentationml/2006/ole">
                  <mc:AlternateContent xmlns:mc="http://schemas.openxmlformats.org/markup-compatibility/2006">
                    <mc:Choice xmlns:v="urn:schemas-microsoft-com:vml" Requires="v">
                      <p:oleObj spid="_x0000_s1026" name="Equation" r:id="rId4" imgW="710891" imgH="406224" progId="Equation.3">
                        <p:embed/>
                      </p:oleObj>
                    </mc:Choice>
                    <mc:Fallback>
                      <p:oleObj name="Equation" r:id="rId4" imgW="710891" imgH="406224" progId="Equation.3">
                        <p:embed/>
                        <p:pic>
                          <p:nvPicPr>
                            <p:cNvPr id="3073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00" y="2892478"/>
                              <a:ext cx="153486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6" name="TextBox 6"/>
                <p:cNvSpPr txBox="1">
                  <a:spLocks noChangeArrowheads="1"/>
                </p:cNvSpPr>
                <p:nvPr/>
              </p:nvSpPr>
              <p:spPr bwMode="auto">
                <a:xfrm>
                  <a:off x="1770113" y="3096181"/>
                  <a:ext cx="4343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 where 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satisfies P(-</a:t>
                  </a:r>
                  <a:r>
                    <a:rPr lang="en-US" altLang="en-US" sz="1800" dirty="0">
                      <a:latin typeface="Calibri" charset="0"/>
                    </a:rPr>
                    <a:t>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 Z ≤ </a:t>
                  </a:r>
                  <a:r>
                    <a:rPr lang="en-US" altLang="en-US" sz="1800" dirty="0">
                      <a:latin typeface="Calibri" charset="0"/>
                    </a:rPr>
                    <a:t>z</a:t>
                  </a:r>
                  <a:r>
                    <a:rPr lang="en-US" altLang="en-US" sz="1800" baseline="-25000" dirty="0">
                      <a:latin typeface="Calibri" charset="0"/>
                      <a:sym typeface="Symbol" charset="2"/>
                    </a:rPr>
                    <a:t>1-</a:t>
                  </a:r>
                  <a:r>
                    <a:rPr lang="en-US" altLang="en-US" sz="1800" baseline="-25000" dirty="0">
                      <a:latin typeface="Symbol" charset="2"/>
                      <a:ea typeface="Symbol" charset="2"/>
                      <a:cs typeface="Symbol" charset="2"/>
                      <a:sym typeface="Symbol" charset="2"/>
                    </a:rPr>
                    <a:t>a</a:t>
                  </a:r>
                  <a:r>
                    <a:rPr lang="en-US" altLang="en-US" sz="1800" dirty="0">
                      <a:latin typeface="Calibri" charset="0"/>
                      <a:sym typeface="Symbol" charset="2"/>
                    </a:rPr>
                    <a:t>) = 1-</a:t>
                  </a:r>
                  <a:r>
                    <a:rPr lang="en-US" altLang="en-US" sz="1800" dirty="0">
                      <a:latin typeface="Symbol" charset="2"/>
                      <a:ea typeface="Symbol" charset="2"/>
                      <a:cs typeface="Symbol" charset="2"/>
                      <a:sym typeface="Symbol" charset="2"/>
                    </a:rPr>
                    <a:t>a</a:t>
                  </a:r>
                  <a:endParaRPr lang="en-US" altLang="en-US" sz="1800" dirty="0">
                    <a:latin typeface="Calibri" charset="0"/>
                  </a:endParaRPr>
                </a:p>
              </p:txBody>
            </p:sp>
          </p:grpSp>
          <p:cxnSp>
            <p:nvCxnSpPr>
              <p:cNvPr id="16393" name="Straight Arrow Connector 3"/>
              <p:cNvCxnSpPr>
                <a:cxnSpLocks noChangeShapeType="1"/>
                <a:endCxn id="13" idx="0"/>
              </p:cNvCxnSpPr>
              <p:nvPr/>
            </p:nvCxnSpPr>
            <p:spPr bwMode="auto">
              <a:xfrm>
                <a:off x="1896267" y="3257624"/>
                <a:ext cx="190500" cy="99060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394" name="Straight Arrow Connector 11"/>
              <p:cNvCxnSpPr>
                <a:cxnSpLocks noChangeShapeType="1"/>
                <a:endCxn id="16" idx="0"/>
              </p:cNvCxnSpPr>
              <p:nvPr/>
            </p:nvCxnSpPr>
            <p:spPr bwMode="auto">
              <a:xfrm>
                <a:off x="3088480" y="3333824"/>
                <a:ext cx="1028700" cy="91440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 name="Oval 12"/>
              <p:cNvSpPr/>
              <p:nvPr/>
            </p:nvSpPr>
            <p:spPr>
              <a:xfrm>
                <a:off x="1286668"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Point estimate</a:t>
                </a:r>
              </a:p>
            </p:txBody>
          </p:sp>
          <p:sp>
            <p:nvSpPr>
              <p:cNvPr id="16" name="Oval 15"/>
              <p:cNvSpPr/>
              <p:nvPr/>
            </p:nvSpPr>
            <p:spPr>
              <a:xfrm>
                <a:off x="3317080"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Margin of error</a:t>
                </a:r>
              </a:p>
            </p:txBody>
          </p:sp>
          <p:sp>
            <p:nvSpPr>
              <p:cNvPr id="20" name="Oval 19"/>
              <p:cNvSpPr/>
              <p:nvPr/>
            </p:nvSpPr>
            <p:spPr>
              <a:xfrm>
                <a:off x="2963067" y="43244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dirty="0">
                    <a:solidFill>
                      <a:srgbClr val="FFFFFF"/>
                    </a:solidFill>
                    <a:latin typeface="Calibri" charset="0"/>
                  </a:rPr>
                  <a:t>±</a:t>
                </a:r>
              </a:p>
            </p:txBody>
          </p:sp>
          <p:sp>
            <p:nvSpPr>
              <p:cNvPr id="21" name="Oval 20"/>
              <p:cNvSpPr/>
              <p:nvPr/>
            </p:nvSpPr>
            <p:spPr>
              <a:xfrm>
                <a:off x="-846932" y="4248224"/>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002060"/>
                    </a:solidFill>
                  </a:rPr>
                  <a:t>Interval estimate</a:t>
                </a:r>
              </a:p>
            </p:txBody>
          </p:sp>
          <p:sp>
            <p:nvSpPr>
              <p:cNvPr id="22" name="Oval 21"/>
              <p:cNvSpPr/>
              <p:nvPr/>
            </p:nvSpPr>
            <p:spPr>
              <a:xfrm>
                <a:off x="829468" y="43244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t>
                </a:r>
              </a:p>
            </p:txBody>
          </p:sp>
        </p:grpSp>
      </p:grpSp>
      <p:sp>
        <p:nvSpPr>
          <p:cNvPr id="30724" name="Slide Number Placeholder 3"/>
          <p:cNvSpPr>
            <a:spLocks noGrp="1"/>
          </p:cNvSpPr>
          <p:nvPr>
            <p:ph type="sldNum" sz="quarter" idx="10"/>
          </p:nvPr>
        </p:nvSpPr>
        <p:spPr bwMode="auto">
          <a:xfrm>
            <a:off x="9013032" y="6350468"/>
            <a:ext cx="2540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7C77E846-B1CB-5249-822A-7A1B85219CE4}" type="slidenum">
              <a:rPr lang="en-US" altLang="en-US" sz="1200">
                <a:solidFill>
                  <a:schemeClr val="bg1"/>
                </a:solidFill>
                <a:latin typeface="Calibri" charset="0"/>
              </a:rPr>
              <a:pPr eaLnBrk="1" fontAlgn="base" hangingPunct="1">
                <a:spcBef>
                  <a:spcPct val="0"/>
                </a:spcBef>
                <a:spcAft>
                  <a:spcPct val="0"/>
                </a:spcAft>
              </a:pPr>
              <a:t>10</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6136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747837" y="837009"/>
            <a:ext cx="8839200" cy="838200"/>
          </a:xfrm>
        </p:spPr>
        <p:txBody>
          <a:bodyPr/>
          <a:lstStyle/>
          <a:p>
            <a:pPr eaLnBrk="1" hangingPunct="1"/>
            <a:r>
              <a:rPr lang="en-US" altLang="en-US" dirty="0">
                <a:ea typeface="ＭＳ Ｐゴシック" charset="-128"/>
              </a:rPr>
              <a:t>SariSagar</a:t>
            </a:r>
          </a:p>
        </p:txBody>
      </p:sp>
      <mc:AlternateContent xmlns:mc="http://schemas.openxmlformats.org/markup-compatibility/2006" xmlns:a14="http://schemas.microsoft.com/office/drawing/2010/main">
        <mc:Choice Requires="a14">
          <p:sp>
            <p:nvSpPr>
              <p:cNvPr id="32770" name="Content Placeholder 2"/>
              <p:cNvSpPr>
                <a:spLocks noGrp="1"/>
              </p:cNvSpPr>
              <p:nvPr>
                <p:ph idx="1"/>
              </p:nvPr>
            </p:nvSpPr>
            <p:spPr>
              <a:xfrm>
                <a:off x="855397" y="2209800"/>
                <a:ext cx="10363200" cy="4114800"/>
              </a:xfrm>
            </p:spPr>
            <p:txBody>
              <a:bodyPr/>
              <a:lstStyle/>
              <a:p>
                <a:pPr eaLnBrk="1" hangingPunct="1"/>
                <a:r>
                  <a:rPr lang="en-US" altLang="en-US" sz="2000" dirty="0">
                    <a:ea typeface="ＭＳ Ｐゴシック" charset="-128"/>
                  </a:rPr>
                  <a:t>Based on the campaign data and past information</a:t>
                </a:r>
              </a:p>
              <a:p>
                <a:pPr lvl="1" eaLnBrk="1" hangingPunct="1">
                  <a:spcBef>
                    <a:spcPts val="1200"/>
                  </a:spcBef>
                </a:pPr>
                <a:r>
                  <a:rPr lang="en-US" altLang="en-US" sz="2000" i="1" dirty="0">
                    <a:ea typeface="ＭＳ Ｐゴシック" charset="-128"/>
                  </a:rPr>
                  <a:t>n</a:t>
                </a:r>
                <a:r>
                  <a:rPr lang="en-US" altLang="en-US" sz="2000" dirty="0">
                    <a:ea typeface="ＭＳ Ｐゴシック" charset="-128"/>
                  </a:rPr>
                  <a:t> = 144; </a:t>
                </a:r>
                <a:r>
                  <a:rPr lang="el-GR" altLang="en-US" sz="2000" i="1" dirty="0">
                    <a:ea typeface="ＭＳ Ｐゴシック" charset="-128"/>
                    <a:sym typeface="Symbol" charset="2"/>
                  </a:rPr>
                  <a:t>σ</a:t>
                </a:r>
                <a:r>
                  <a:rPr lang="en-US" altLang="en-US" sz="2000" dirty="0">
                    <a:ea typeface="ＭＳ Ｐゴシック" charset="-128"/>
                    <a:sym typeface="Symbol" charset="2"/>
                  </a:rPr>
                  <a:t> = </a:t>
                </a:r>
                <a:r>
                  <a:rPr lang="en-US" sz="2000" dirty="0"/>
                  <a:t>₹ </a:t>
                </a:r>
                <a:r>
                  <a:rPr lang="en-US" altLang="en-US" sz="2000" dirty="0">
                    <a:ea typeface="ＭＳ Ｐゴシック" charset="-128"/>
                    <a:sym typeface="Symbol" charset="2"/>
                  </a:rPr>
                  <a:t>4,608;  </a:t>
                </a:r>
                <a14:m>
                  <m:oMath xmlns:m="http://schemas.openxmlformats.org/officeDocument/2006/math">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b="0" i="1" smtClean="0">
                            <a:latin typeface="Cambria Math" panose="02040503050406030204" pitchFamily="18" charset="0"/>
                            <a:ea typeface="ＭＳ Ｐゴシック" charset="-128"/>
                            <a:sym typeface="Symbol" charset="2"/>
                          </a:rPr>
                          <m:t>𝑋</m:t>
                        </m:r>
                      </m:e>
                    </m:acc>
                  </m:oMath>
                </a14:m>
                <a:r>
                  <a:rPr lang="en-US" altLang="en-US" sz="2000" dirty="0">
                    <a:ea typeface="ＭＳ Ｐゴシック" charset="-128"/>
                    <a:sym typeface="Symbol" charset="2"/>
                  </a:rPr>
                  <a:t>   = </a:t>
                </a:r>
                <a:r>
                  <a:rPr lang="en-US" sz="2000" dirty="0"/>
                  <a:t>₹ </a:t>
                </a:r>
                <a:r>
                  <a:rPr lang="en-US" altLang="en-US" sz="2000" dirty="0">
                    <a:ea typeface="ＭＳ Ｐゴシック" charset="-128"/>
                    <a:sym typeface="Symbol" charset="2"/>
                  </a:rPr>
                  <a:t>6,540</a:t>
                </a:r>
              </a:p>
              <a:p>
                <a:pPr lvl="1" eaLnBrk="1" hangingPunct="1">
                  <a:spcBef>
                    <a:spcPts val="1800"/>
                  </a:spcBef>
                </a:pPr>
                <a:r>
                  <a:rPr lang="en-US" altLang="en-US" sz="2000" dirty="0">
                    <a:ea typeface="ＭＳ Ｐゴシック" charset="-128"/>
                    <a:sym typeface="Symbol" charset="2"/>
                  </a:rPr>
                  <a:t> </a:t>
                </a:r>
                <a14:m>
                  <m:oMath xmlns:m="http://schemas.openxmlformats.org/officeDocument/2006/math">
                    <m:sSub>
                      <m:sSubPr>
                        <m:ctrlPr>
                          <a:rPr lang="en-US" altLang="en-US" sz="2000" i="1" smtClean="0">
                            <a:latin typeface="Cambria Math" panose="02040503050406030204" pitchFamily="18" charset="0"/>
                            <a:ea typeface="ＭＳ Ｐゴシック" charset="-128"/>
                            <a:sym typeface="Symbol" charset="2"/>
                          </a:rPr>
                        </m:ctrlPr>
                      </m:sSubPr>
                      <m:e>
                        <m:r>
                          <a:rPr lang="en-US" altLang="en-US" sz="2000" i="1" smtClean="0">
                            <a:latin typeface="Cambria Math" panose="02040503050406030204" pitchFamily="18" charset="0"/>
                            <a:ea typeface="Cambria Math" panose="02040503050406030204" pitchFamily="18" charset="0"/>
                            <a:sym typeface="Symbol" charset="2"/>
                          </a:rPr>
                          <m:t>𝜎</m:t>
                        </m:r>
                      </m:e>
                      <m:sub>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b="0" i="1" smtClean="0">
                                <a:latin typeface="Cambria Math" panose="02040503050406030204" pitchFamily="18" charset="0"/>
                                <a:ea typeface="ＭＳ Ｐゴシック" charset="-128"/>
                                <a:sym typeface="Symbol" charset="2"/>
                              </a:rPr>
                              <m:t>𝑋</m:t>
                            </m:r>
                          </m:e>
                        </m:acc>
                      </m:sub>
                    </m:sSub>
                    <m:r>
                      <a:rPr lang="en-US" altLang="en-US" sz="2000" b="0" i="1" smtClean="0">
                        <a:latin typeface="Cambria Math" panose="02040503050406030204" pitchFamily="18" charset="0"/>
                        <a:ea typeface="ＭＳ Ｐゴシック" charset="-128"/>
                        <a:sym typeface="Symbol" charset="2"/>
                      </a:rPr>
                      <m:t>=</m:t>
                    </m:r>
                    <m:f>
                      <m:fPr>
                        <m:ctrlPr>
                          <a:rPr lang="en-US" altLang="en-US" sz="2000" b="0" i="1" smtClean="0">
                            <a:latin typeface="Cambria Math" panose="02040503050406030204" pitchFamily="18" charset="0"/>
                            <a:ea typeface="ＭＳ Ｐゴシック" charset="-128"/>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𝜎</m:t>
                        </m:r>
                      </m:num>
                      <m:den>
                        <m:rad>
                          <m:radPr>
                            <m:degHide m:val="on"/>
                            <m:ctrlPr>
                              <a:rPr lang="en-US" altLang="en-US" sz="2000" b="0" i="1" smtClean="0">
                                <a:latin typeface="Cambria Math" panose="02040503050406030204" pitchFamily="18" charset="0"/>
                                <a:ea typeface="ＭＳ Ｐゴシック" charset="-128"/>
                                <a:sym typeface="Symbol" charset="2"/>
                              </a:rPr>
                            </m:ctrlPr>
                          </m:radPr>
                          <m:deg/>
                          <m:e>
                            <m:r>
                              <a:rPr lang="en-US" altLang="en-US" sz="2000" b="0" i="1" smtClean="0">
                                <a:latin typeface="Cambria Math" panose="02040503050406030204" pitchFamily="18" charset="0"/>
                                <a:ea typeface="ＭＳ Ｐゴシック" charset="-128"/>
                                <a:sym typeface="Symbol" charset="2"/>
                              </a:rPr>
                              <m:t>𝑛</m:t>
                            </m:r>
                          </m:e>
                        </m:rad>
                      </m:den>
                    </m:f>
                    <m:r>
                      <a:rPr lang="en-US" altLang="en-US" sz="2000" b="0" i="1" smtClean="0">
                        <a:latin typeface="Cambria Math" panose="02040503050406030204" pitchFamily="18" charset="0"/>
                        <a:ea typeface="ＭＳ Ｐゴシック" charset="-128"/>
                        <a:sym typeface="Symbol" charset="2"/>
                      </a:rPr>
                      <m:t>=</m:t>
                    </m:r>
                    <m:f>
                      <m:fPr>
                        <m:ctrlPr>
                          <a:rPr lang="en-US" altLang="en-US" sz="2000" b="0" i="1" smtClean="0">
                            <a:latin typeface="Cambria Math" panose="02040503050406030204" pitchFamily="18" charset="0"/>
                            <a:ea typeface="ＭＳ Ｐゴシック" charset="-128"/>
                            <a:sym typeface="Symbol" charset="2"/>
                          </a:rPr>
                        </m:ctrlPr>
                      </m:fPr>
                      <m:num>
                        <m:r>
                          <a:rPr lang="en-US" altLang="en-US" sz="2000" b="0" i="1" smtClean="0">
                            <a:latin typeface="Cambria Math" panose="02040503050406030204" pitchFamily="18" charset="0"/>
                            <a:ea typeface="ＭＳ Ｐゴシック" charset="-128"/>
                            <a:sym typeface="Symbol" charset="2"/>
                          </a:rPr>
                          <m:t>4608</m:t>
                        </m:r>
                      </m:num>
                      <m:den>
                        <m:rad>
                          <m:radPr>
                            <m:degHide m:val="on"/>
                            <m:ctrlPr>
                              <a:rPr lang="en-US" altLang="en-US" sz="2000" b="0" i="1" smtClean="0">
                                <a:latin typeface="Cambria Math" panose="02040503050406030204" pitchFamily="18" charset="0"/>
                                <a:ea typeface="ＭＳ Ｐゴシック" charset="-128"/>
                                <a:sym typeface="Symbol" charset="2"/>
                              </a:rPr>
                            </m:ctrlPr>
                          </m:radPr>
                          <m:deg/>
                          <m:e>
                            <m:r>
                              <a:rPr lang="en-US" altLang="en-US" sz="2000" b="0" i="1" smtClean="0">
                                <a:latin typeface="Cambria Math" panose="02040503050406030204" pitchFamily="18" charset="0"/>
                                <a:ea typeface="ＭＳ Ｐゴシック" charset="-128"/>
                                <a:sym typeface="Symbol" charset="2"/>
                              </a:rPr>
                              <m:t>144</m:t>
                            </m:r>
                          </m:e>
                        </m:rad>
                      </m:den>
                    </m:f>
                    <m:r>
                      <a:rPr lang="en-US" altLang="en-US" sz="2000" b="0" i="1" smtClean="0">
                        <a:latin typeface="Cambria Math" panose="02040503050406030204" pitchFamily="18" charset="0"/>
                        <a:ea typeface="ＭＳ Ｐゴシック" charset="-128"/>
                        <a:sym typeface="Symbol" charset="2"/>
                      </a:rPr>
                      <m:t>=384</m:t>
                    </m:r>
                  </m:oMath>
                </a14:m>
                <a:endParaRPr lang="en-US" altLang="en-US" sz="2000" dirty="0">
                  <a:ea typeface="ＭＳ Ｐゴシック" charset="-128"/>
                  <a:sym typeface="Symbol" charset="2"/>
                </a:endParaRPr>
              </a:p>
              <a:p>
                <a:pPr eaLnBrk="1" hangingPunct="1"/>
                <a:endParaRPr lang="en-US" altLang="en-US" sz="2000" dirty="0">
                  <a:ea typeface="ＭＳ Ｐゴシック" charset="-128"/>
                </a:endParaRPr>
              </a:p>
              <a:p>
                <a:pPr eaLnBrk="1" hangingPunct="1"/>
                <a:r>
                  <a:rPr lang="en-US" altLang="en-US" sz="2000" dirty="0">
                    <a:ea typeface="ＭＳ Ｐゴシック" charset="-128"/>
                  </a:rPr>
                  <a:t>Construct a 90% confidence interval for the mean order size and interpret it</a:t>
                </a:r>
              </a:p>
              <a:p>
                <a:pPr eaLnBrk="1" hangingPunct="1"/>
                <a:r>
                  <a:rPr lang="en-US" altLang="en-US" sz="2000" dirty="0">
                    <a:ea typeface="ＭＳ Ｐゴシック" charset="-128"/>
                  </a:rPr>
                  <a:t>Construct 95% and 99% confidence intervals for the mean order size and interpret it</a:t>
                </a:r>
              </a:p>
              <a:p>
                <a:pPr eaLnBrk="1" hangingPunct="1"/>
                <a:endParaRPr lang="en-US" altLang="en-US" sz="2000" dirty="0">
                  <a:ea typeface="ＭＳ Ｐゴシック" charset="-128"/>
                </a:endParaRPr>
              </a:p>
              <a:p>
                <a:pPr eaLnBrk="1" hangingPunct="1"/>
                <a:endParaRPr lang="en-US" altLang="en-US" sz="2000" dirty="0">
                  <a:ea typeface="ＭＳ Ｐゴシック" charset="-128"/>
                </a:endParaRPr>
              </a:p>
              <a:p>
                <a:pPr eaLnBrk="1" hangingPunct="1">
                  <a:spcBef>
                    <a:spcPts val="1800"/>
                  </a:spcBef>
                </a:pPr>
                <a:endParaRPr lang="en-US" altLang="en-US" dirty="0">
                  <a:ea typeface="ＭＳ Ｐゴシック" charset="-128"/>
                </a:endParaRPr>
              </a:p>
            </p:txBody>
          </p:sp>
        </mc:Choice>
        <mc:Fallback xmlns="">
          <p:sp>
            <p:nvSpPr>
              <p:cNvPr id="32770" name="Content Placeholder 2"/>
              <p:cNvSpPr>
                <a:spLocks noGrp="1" noRot="1" noChangeAspect="1" noMove="1" noResize="1" noEditPoints="1" noAdjustHandles="1" noChangeArrowheads="1" noChangeShapeType="1" noTextEdit="1"/>
              </p:cNvSpPr>
              <p:nvPr>
                <p:ph idx="1"/>
              </p:nvPr>
            </p:nvSpPr>
            <p:spPr>
              <a:xfrm>
                <a:off x="855397" y="2209800"/>
                <a:ext cx="10363200" cy="4114800"/>
              </a:xfrm>
              <a:blipFill>
                <a:blip r:embed="rId3"/>
                <a:stretch>
                  <a:fillRect t="-889"/>
                </a:stretch>
              </a:blipFill>
            </p:spPr>
            <p:txBody>
              <a:bodyPr/>
              <a:lstStyle/>
              <a:p>
                <a:r>
                  <a:rPr lang="en-US">
                    <a:noFill/>
                  </a:rPr>
                  <a:t> </a:t>
                </a:r>
              </a:p>
            </p:txBody>
          </p:sp>
        </mc:Fallback>
      </mc:AlternateContent>
      <p:sp>
        <p:nvSpPr>
          <p:cNvPr id="3277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1FF8686-DC78-A44C-AEDF-664F87FBC159}" type="slidenum">
              <a:rPr lang="en-US" altLang="en-US" sz="1200">
                <a:solidFill>
                  <a:schemeClr val="bg1"/>
                </a:solidFill>
                <a:latin typeface="Calibri" charset="0"/>
              </a:rPr>
              <a:pPr eaLnBrk="1" fontAlgn="base" hangingPunct="1">
                <a:spcBef>
                  <a:spcPct val="0"/>
                </a:spcBef>
                <a:spcAft>
                  <a:spcPct val="0"/>
                </a:spcAft>
              </a:pPr>
              <a:t>11</a:t>
            </a:fld>
            <a:endParaRPr lang="en-US" altLang="en-US" sz="1200">
              <a:solidFill>
                <a:schemeClr val="bg1"/>
              </a:solidFill>
              <a:latin typeface="Calibri" charset="0"/>
            </a:endParaRPr>
          </a:p>
        </p:txBody>
      </p:sp>
      <p:sp>
        <p:nvSpPr>
          <p:cNvPr id="2" name="TextBox 1">
            <a:extLst>
              <a:ext uri="{FF2B5EF4-FFF2-40B4-BE49-F238E27FC236}">
                <a16:creationId xmlns:a16="http://schemas.microsoft.com/office/drawing/2014/main" id="{0DFC2054-0726-43A8-9393-C4FD5C2D25E3}"/>
              </a:ext>
            </a:extLst>
          </p:cNvPr>
          <p:cNvSpPr txBox="1"/>
          <p:nvPr/>
        </p:nvSpPr>
        <p:spPr>
          <a:xfrm>
            <a:off x="5239278" y="4981154"/>
            <a:ext cx="1595437" cy="369332"/>
          </a:xfrm>
          <a:prstGeom prst="rect">
            <a:avLst/>
          </a:prstGeom>
          <a:solidFill>
            <a:schemeClr val="accent1"/>
          </a:solidFill>
        </p:spPr>
        <p:txBody>
          <a:bodyPr wrap="square" rtlCol="0">
            <a:spAutoFit/>
          </a:bodyPr>
          <a:lstStyle/>
          <a:p>
            <a:r>
              <a:rPr lang="en-US" dirty="0"/>
              <a:t>Launch Poll 1</a:t>
            </a:r>
          </a:p>
        </p:txBody>
      </p:sp>
      <p:sp>
        <p:nvSpPr>
          <p:cNvPr id="6" name="Text Box 4">
            <a:extLst>
              <a:ext uri="{FF2B5EF4-FFF2-40B4-BE49-F238E27FC236}">
                <a16:creationId xmlns:a16="http://schemas.microsoft.com/office/drawing/2014/main" id="{5F99C86A-D50C-4783-A3DE-CBF245D4FE86}"/>
              </a:ext>
            </a:extLst>
          </p:cNvPr>
          <p:cNvSpPr txBox="1">
            <a:spLocks noChangeArrowheads="1"/>
          </p:cNvSpPr>
          <p:nvPr/>
        </p:nvSpPr>
        <p:spPr bwMode="auto">
          <a:xfrm>
            <a:off x="2626404" y="5860703"/>
            <a:ext cx="6821183" cy="461665"/>
          </a:xfrm>
          <a:prstGeom prst="rect">
            <a:avLst/>
          </a:prstGeom>
          <a:solidFill>
            <a:srgbClr val="00B0F0"/>
          </a:solidFill>
          <a:ln>
            <a:noFill/>
          </a:ln>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dirty="0">
                <a:latin typeface="Calibri" charset="0"/>
              </a:rPr>
              <a:t>Trade-off between level of confidence and accuracy</a:t>
            </a:r>
          </a:p>
        </p:txBody>
      </p:sp>
    </p:spTree>
    <p:extLst>
      <p:ext uri="{BB962C8B-B14F-4D97-AF65-F5344CB8AC3E}">
        <p14:creationId xmlns:p14="http://schemas.microsoft.com/office/powerpoint/2010/main" val="245434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697832" y="728662"/>
            <a:ext cx="8839200" cy="838200"/>
          </a:xfrm>
        </p:spPr>
        <p:txBody>
          <a:bodyPr/>
          <a:lstStyle/>
          <a:p>
            <a:pPr eaLnBrk="1" hangingPunct="1"/>
            <a:r>
              <a:rPr lang="en-US" altLang="en-US" sz="3600" dirty="0">
                <a:ea typeface="ＭＳ Ｐゴシック" charset="-128"/>
              </a:rPr>
              <a:t>(</a:t>
            </a:r>
            <a:r>
              <a:rPr lang="en-US" altLang="en-US" sz="3600" dirty="0" err="1">
                <a:ea typeface="ＭＳ Ｐゴシック" charset="-128"/>
              </a:rPr>
              <a:t>Mis</a:t>
            </a:r>
            <a:r>
              <a:rPr lang="en-US" altLang="en-US" sz="3600" dirty="0">
                <a:ea typeface="ＭＳ Ｐゴシック" charset="-128"/>
              </a:rPr>
              <a:t>)Interpreting the Confidence Interval</a:t>
            </a:r>
          </a:p>
        </p:txBody>
      </p:sp>
      <p:sp>
        <p:nvSpPr>
          <p:cNvPr id="34818" name="Rectangle 3"/>
          <p:cNvSpPr>
            <a:spLocks noGrp="1" noChangeArrowheads="1"/>
          </p:cNvSpPr>
          <p:nvPr>
            <p:ph idx="1"/>
          </p:nvPr>
        </p:nvSpPr>
        <p:spPr>
          <a:xfrm>
            <a:off x="1576917" y="2017713"/>
            <a:ext cx="9310158" cy="4114800"/>
          </a:xfrm>
        </p:spPr>
        <p:txBody>
          <a:bodyPr/>
          <a:lstStyle/>
          <a:p>
            <a:pPr eaLnBrk="1" hangingPunct="1"/>
            <a:r>
              <a:rPr lang="en-US" altLang="en-US" sz="2400" dirty="0">
                <a:ea typeface="ＭＳ Ｐゴシック" charset="-128"/>
              </a:rPr>
              <a:t>Consider the 90% Confidence Interval for the mean order size: [</a:t>
            </a:r>
            <a:r>
              <a:rPr lang="en-US" sz="2400" dirty="0"/>
              <a:t>₹ </a:t>
            </a:r>
            <a:r>
              <a:rPr lang="en-US" altLang="en-US" sz="2400" dirty="0">
                <a:ea typeface="ＭＳ Ｐゴシック" charset="-128"/>
              </a:rPr>
              <a:t>5908, </a:t>
            </a:r>
            <a:r>
              <a:rPr lang="en-US" sz="2400" dirty="0"/>
              <a:t>₹ 7172</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Does this mean that</a:t>
            </a:r>
          </a:p>
          <a:p>
            <a:pPr lvl="1" eaLnBrk="1" hangingPunct="1"/>
            <a:r>
              <a:rPr lang="en-US" altLang="en-US" sz="2000" dirty="0">
                <a:ea typeface="ＭＳ Ｐゴシック" charset="-128"/>
              </a:rPr>
              <a:t>The mean order size of the population lies in this range?</a:t>
            </a:r>
          </a:p>
          <a:p>
            <a:pPr lvl="1" eaLnBrk="1" hangingPunct="1"/>
            <a:endParaRPr lang="en-US" altLang="en-US" sz="2000" dirty="0">
              <a:ea typeface="ＭＳ Ｐゴシック" charset="-128"/>
            </a:endParaRPr>
          </a:p>
          <a:p>
            <a:pPr lvl="1" eaLnBrk="1" hangingPunct="1"/>
            <a:r>
              <a:rPr lang="en-US" altLang="en-US" sz="2000" dirty="0">
                <a:ea typeface="ＭＳ Ｐゴシック" charset="-128"/>
              </a:rPr>
              <a:t>The mean order size is in this range 90% of the time?</a:t>
            </a:r>
          </a:p>
          <a:p>
            <a:pPr lvl="1" eaLnBrk="1" hangingPunct="1"/>
            <a:endParaRPr lang="en-US" altLang="en-US" sz="2000" dirty="0">
              <a:ea typeface="ＭＳ Ｐゴシック" charset="-128"/>
            </a:endParaRPr>
          </a:p>
          <a:p>
            <a:pPr lvl="1" eaLnBrk="1" hangingPunct="1"/>
            <a:r>
              <a:rPr lang="en-US" altLang="en-US" sz="2000" dirty="0">
                <a:ea typeface="ＭＳ Ｐゴシック" charset="-128"/>
              </a:rPr>
              <a:t>90% of the potential customers place this order size?</a:t>
            </a:r>
          </a:p>
          <a:p>
            <a:pPr lvl="1" eaLnBrk="1" hangingPunct="1"/>
            <a:endParaRPr lang="en-US" altLang="en-US" sz="2000" dirty="0">
              <a:ea typeface="ＭＳ Ｐゴシック" charset="-128"/>
            </a:endParaRPr>
          </a:p>
          <a:p>
            <a:pPr lvl="1" eaLnBrk="1" hangingPunct="1"/>
            <a:endParaRPr lang="en-US" altLang="en-US" dirty="0">
              <a:ea typeface="ＭＳ Ｐゴシック" charset="-128"/>
            </a:endParaRPr>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29F3F456-B14D-0247-8514-FA803BAEE793}" type="slidenum">
              <a:rPr lang="en-US" altLang="en-US" sz="1200">
                <a:solidFill>
                  <a:schemeClr val="bg1"/>
                </a:solidFill>
                <a:latin typeface="Calibri" charset="0"/>
              </a:rPr>
              <a:pPr eaLnBrk="1" fontAlgn="base" hangingPunct="1">
                <a:spcBef>
                  <a:spcPct val="0"/>
                </a:spcBef>
                <a:spcAft>
                  <a:spcPct val="0"/>
                </a:spcAft>
              </a:pPr>
              <a:t>12</a:t>
            </a:fld>
            <a:endParaRPr lang="en-US" altLang="en-US" sz="1200">
              <a:solidFill>
                <a:schemeClr val="bg1"/>
              </a:solidFill>
              <a:latin typeface="Calibri" charset="0"/>
            </a:endParaRPr>
          </a:p>
        </p:txBody>
      </p:sp>
    </p:spTree>
    <p:extLst>
      <p:ext uri="{BB962C8B-B14F-4D97-AF65-F5344CB8AC3E}">
        <p14:creationId xmlns:p14="http://schemas.microsoft.com/office/powerpoint/2010/main" val="6808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9BFC-E6D2-4217-9DA9-1B120ECB124A}"/>
              </a:ext>
            </a:extLst>
          </p:cNvPr>
          <p:cNvSpPr>
            <a:spLocks noGrp="1"/>
          </p:cNvSpPr>
          <p:nvPr>
            <p:ph type="title"/>
          </p:nvPr>
        </p:nvSpPr>
        <p:spPr/>
        <p:txBody>
          <a:bodyPr/>
          <a:lstStyle/>
          <a:p>
            <a:r>
              <a:rPr lang="en-US" dirty="0"/>
              <a:t>What if we don’t know </a:t>
            </a:r>
            <a:r>
              <a:rPr lang="el-GR" dirty="0"/>
              <a:t>σ</a:t>
            </a:r>
            <a:r>
              <a:rPr lang="en-US" dirty="0"/>
              <a:t>?</a:t>
            </a:r>
          </a:p>
        </p:txBody>
      </p:sp>
      <p:sp>
        <p:nvSpPr>
          <p:cNvPr id="3" name="Content Placeholder 2">
            <a:extLst>
              <a:ext uri="{FF2B5EF4-FFF2-40B4-BE49-F238E27FC236}">
                <a16:creationId xmlns:a16="http://schemas.microsoft.com/office/drawing/2014/main" id="{A01F5A8E-69C8-4404-BB1E-2E0C445B7B79}"/>
              </a:ext>
            </a:extLst>
          </p:cNvPr>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13</a:t>
            </a:fld>
            <a:endParaRPr lang="en-US"/>
          </a:p>
        </p:txBody>
      </p:sp>
    </p:spTree>
    <p:extLst>
      <p:ext uri="{BB962C8B-B14F-4D97-AF65-F5344CB8AC3E}">
        <p14:creationId xmlns:p14="http://schemas.microsoft.com/office/powerpoint/2010/main" val="391274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890" y="688181"/>
            <a:ext cx="6909329" cy="1026017"/>
          </a:xfrm>
        </p:spPr>
        <p:txBody>
          <a:bodyPr/>
          <a:lstStyle/>
          <a:p>
            <a:r>
              <a:rPr lang="en-IN" dirty="0"/>
              <a:t>t-Distribution</a:t>
            </a:r>
          </a:p>
        </p:txBody>
      </p:sp>
      <p:sp>
        <p:nvSpPr>
          <p:cNvPr id="3" name="Content Placeholder 2"/>
          <p:cNvSpPr>
            <a:spLocks noGrp="1"/>
          </p:cNvSpPr>
          <p:nvPr>
            <p:ph idx="1"/>
          </p:nvPr>
        </p:nvSpPr>
        <p:spPr/>
        <p:txBody>
          <a:bodyPr>
            <a:normAutofit/>
          </a:bodyPr>
          <a:lstStyle/>
          <a:p>
            <a:r>
              <a:rPr lang="en-IN" sz="2800" dirty="0"/>
              <a:t>William Gossett of Guinness Breweries</a:t>
            </a:r>
          </a:p>
          <a:p>
            <a:r>
              <a:rPr lang="en-IN" sz="2800" dirty="0"/>
              <a:t>Published “</a:t>
            </a:r>
            <a:r>
              <a:rPr lang="en-IN" sz="2800" u="sng" dirty="0">
                <a:hlinkClick r:id="rId2"/>
              </a:rPr>
              <a:t>The Probable Error of the Mean</a:t>
            </a:r>
            <a:r>
              <a:rPr lang="en-IN" sz="2800" dirty="0"/>
              <a:t>”</a:t>
            </a:r>
          </a:p>
          <a:p>
            <a:r>
              <a:rPr lang="en-IN" sz="2800" dirty="0"/>
              <a:t>Why “Student”?</a:t>
            </a:r>
          </a:p>
          <a:p>
            <a:r>
              <a:rPr lang="en-IN" sz="2800" dirty="0"/>
              <a:t>Ronald Fisher Extended the Concept </a:t>
            </a:r>
          </a:p>
        </p:txBody>
      </p:sp>
      <p:pic>
        <p:nvPicPr>
          <p:cNvPr id="4" name="Picture 2" descr="https://pix-media.priceonomics-media.com/blog/1089/image00.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08219" y="3569957"/>
            <a:ext cx="3255616" cy="268531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a:defRPr/>
            </a:pPr>
            <a:fld id="{4EC2C909-C2D9-4C7E-9316-6C1B2F6DAE63}" type="slidenum">
              <a:rPr lang="en-US" smtClean="0"/>
              <a:pPr>
                <a:defRPr/>
              </a:pPr>
              <a:t>14</a:t>
            </a:fld>
            <a:endParaRPr lang="en-US"/>
          </a:p>
        </p:txBody>
      </p:sp>
    </p:spTree>
    <p:extLst>
      <p:ext uri="{BB962C8B-B14F-4D97-AF65-F5344CB8AC3E}">
        <p14:creationId xmlns:p14="http://schemas.microsoft.com/office/powerpoint/2010/main" val="270851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original “t” Table</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677334" y="2160589"/>
                <a:ext cx="4935675" cy="3880773"/>
              </a:xfrm>
            </p:spPr>
            <p:txBody>
              <a:bodyPr>
                <a:normAutofit/>
              </a:bodyPr>
              <a:lstStyle/>
              <a:p>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r>
                      <a:rPr lang="en-IN" sz="2400" b="0" i="1" smtClean="0">
                        <a:latin typeface="Cambria Math" panose="02040503050406030204" pitchFamily="18" charset="0"/>
                      </a:rPr>
                      <m:t>𝑍</m:t>
                    </m:r>
                    <m:rad>
                      <m:radPr>
                        <m:degHide m:val="on"/>
                        <m:ctrlPr>
                          <a:rPr lang="en-IN" sz="2400" b="0" i="1" smtClean="0">
                            <a:latin typeface="Cambria Math" panose="02040503050406030204" pitchFamily="18" charset="0"/>
                          </a:rPr>
                        </m:ctrlPr>
                      </m:radPr>
                      <m:deg/>
                      <m:e>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𝑣</m:t>
                            </m:r>
                          </m:num>
                          <m:den>
                            <m:r>
                              <a:rPr lang="en-IN" sz="2400" b="0" i="1" smtClean="0">
                                <a:latin typeface="Cambria Math" panose="02040503050406030204" pitchFamily="18" charset="0"/>
                              </a:rPr>
                              <m:t>𝑊</m:t>
                            </m:r>
                          </m:den>
                        </m:f>
                      </m:e>
                    </m:rad>
                  </m:oMath>
                </a14:m>
                <a:endParaRPr lang="en-IN" sz="2400" dirty="0"/>
              </a:p>
              <a:p>
                <a:r>
                  <a:rPr lang="en-IN" sz="2400" dirty="0"/>
                  <a:t>Where</a:t>
                </a:r>
              </a:p>
              <a:p>
                <a:r>
                  <a:rPr lang="en-IN" sz="2400" dirty="0"/>
                  <a:t>Z is standard Normal distribution</a:t>
                </a:r>
              </a:p>
              <a:p>
                <a:r>
                  <a:rPr lang="en-IN" sz="2400" dirty="0"/>
                  <a:t>W has a </a:t>
                </a:r>
                <a:r>
                  <a:rPr lang="el-GR" sz="2400" dirty="0">
                    <a:latin typeface="Calibri" panose="020F0502020204030204" pitchFamily="34" charset="0"/>
                    <a:cs typeface="Calibri" panose="020F0502020204030204" pitchFamily="34" charset="0"/>
                  </a:rPr>
                  <a:t>χ</a:t>
                </a:r>
                <a:r>
                  <a:rPr lang="en-IN" sz="2400" baseline="50000" dirty="0"/>
                  <a:t>2</a:t>
                </a:r>
                <a:r>
                  <a:rPr lang="en-IN" sz="2400" dirty="0"/>
                  <a:t> distribution with </a:t>
                </a:r>
                <a:r>
                  <a:rPr lang="en-IN" sz="2400" i="1" dirty="0">
                    <a:latin typeface="Lucida Calligraphy" panose="03010101010101010101" pitchFamily="66" charset="0"/>
                    <a:cs typeface="Calibri" panose="020F0502020204030204" pitchFamily="34" charset="0"/>
                  </a:rPr>
                  <a:t>v</a:t>
                </a:r>
                <a:r>
                  <a:rPr lang="en-IN" sz="2400" dirty="0">
                    <a:latin typeface="Lucida Calligraphy" panose="03010101010101010101" pitchFamily="66" charset="0"/>
                  </a:rPr>
                  <a:t> </a:t>
                </a:r>
                <a:r>
                  <a:rPr lang="en-IN" sz="2400" dirty="0"/>
                  <a:t>degrees of freedom</a:t>
                </a:r>
              </a:p>
              <a:p>
                <a:r>
                  <a:rPr lang="en-IN" sz="2400" dirty="0"/>
                  <a:t>Z and W are independent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677334" y="2160589"/>
                <a:ext cx="4935675" cy="3880773"/>
              </a:xfrm>
              <a:blipFill rotWithShape="0">
                <a:blip r:embed="rId2"/>
                <a:stretch>
                  <a:fillRect l="-988"/>
                </a:stretch>
              </a:blipFill>
            </p:spPr>
            <p:txBody>
              <a:bodyPr/>
              <a:lstStyle/>
              <a:p>
                <a:r>
                  <a:rPr lang="en-IN">
                    <a:noFill/>
                  </a:rPr>
                  <a:t> </a:t>
                </a:r>
              </a:p>
            </p:txBody>
          </p:sp>
        </mc:Fallback>
      </mc:AlternateContent>
      <p:pic>
        <p:nvPicPr>
          <p:cNvPr id="1028" name="Picture 4" descr="https://pix-media.priceonomics-media.com/blog/1089/image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059" y="1656675"/>
            <a:ext cx="5330824" cy="4888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4EC2C909-C2D9-4C7E-9316-6C1B2F6DAE63}" type="slidenum">
              <a:rPr lang="en-US" smtClean="0"/>
              <a:pPr>
                <a:defRPr/>
              </a:pPr>
              <a:t>15</a:t>
            </a:fld>
            <a:endParaRPr lang="en-US"/>
          </a:p>
        </p:txBody>
      </p:sp>
    </p:spTree>
    <p:extLst>
      <p:ext uri="{BB962C8B-B14F-4D97-AF65-F5344CB8AC3E}">
        <p14:creationId xmlns:p14="http://schemas.microsoft.com/office/powerpoint/2010/main" val="171623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BE13-B275-4C60-9E5F-132B962A1D7E}"/>
              </a:ext>
            </a:extLst>
          </p:cNvPr>
          <p:cNvSpPr>
            <a:spLocks noGrp="1"/>
          </p:cNvSpPr>
          <p:nvPr>
            <p:ph type="title"/>
          </p:nvPr>
        </p:nvSpPr>
        <p:spPr/>
        <p:txBody>
          <a:bodyPr/>
          <a:lstStyle/>
          <a:p>
            <a:r>
              <a:rPr lang="en-US" dirty="0"/>
              <a:t>Degrees of Freedom</a:t>
            </a:r>
          </a:p>
        </p:txBody>
      </p:sp>
      <p:graphicFrame>
        <p:nvGraphicFramePr>
          <p:cNvPr id="5" name="Table 5">
            <a:extLst>
              <a:ext uri="{FF2B5EF4-FFF2-40B4-BE49-F238E27FC236}">
                <a16:creationId xmlns:a16="http://schemas.microsoft.com/office/drawing/2014/main" id="{715CA68B-D3D2-4CEE-9C4F-9214726C9F39}"/>
              </a:ext>
            </a:extLst>
          </p:cNvPr>
          <p:cNvGraphicFramePr>
            <a:graphicFrameLocks noGrp="1"/>
          </p:cNvGraphicFramePr>
          <p:nvPr>
            <p:ph idx="1"/>
            <p:extLst>
              <p:ext uri="{D42A27DB-BD31-4B8C-83A1-F6EECF244321}">
                <p14:modId xmlns:p14="http://schemas.microsoft.com/office/powerpoint/2010/main" val="3790111324"/>
              </p:ext>
            </p:extLst>
          </p:nvPr>
        </p:nvGraphicFramePr>
        <p:xfrm>
          <a:off x="1534585" y="3784179"/>
          <a:ext cx="10128498" cy="2531072"/>
        </p:xfrm>
        <a:graphic>
          <a:graphicData uri="http://schemas.openxmlformats.org/drawingml/2006/table">
            <a:tbl>
              <a:tblPr firstRow="1" bandRow="1">
                <a:tableStyleId>{5C22544A-7EE6-4342-B048-85BDC9FD1C3A}</a:tableStyleId>
              </a:tblPr>
              <a:tblGrid>
                <a:gridCol w="1674780">
                  <a:extLst>
                    <a:ext uri="{9D8B030D-6E8A-4147-A177-3AD203B41FA5}">
                      <a16:colId xmlns:a16="http://schemas.microsoft.com/office/drawing/2014/main" val="1713595055"/>
                    </a:ext>
                  </a:extLst>
                </a:gridCol>
                <a:gridCol w="2097741">
                  <a:extLst>
                    <a:ext uri="{9D8B030D-6E8A-4147-A177-3AD203B41FA5}">
                      <a16:colId xmlns:a16="http://schemas.microsoft.com/office/drawing/2014/main" val="1906594511"/>
                    </a:ext>
                  </a:extLst>
                </a:gridCol>
                <a:gridCol w="2205318">
                  <a:extLst>
                    <a:ext uri="{9D8B030D-6E8A-4147-A177-3AD203B41FA5}">
                      <a16:colId xmlns:a16="http://schemas.microsoft.com/office/drawing/2014/main" val="3810598671"/>
                    </a:ext>
                  </a:extLst>
                </a:gridCol>
                <a:gridCol w="1748117">
                  <a:extLst>
                    <a:ext uri="{9D8B030D-6E8A-4147-A177-3AD203B41FA5}">
                      <a16:colId xmlns:a16="http://schemas.microsoft.com/office/drawing/2014/main" val="1082457302"/>
                    </a:ext>
                  </a:extLst>
                </a:gridCol>
                <a:gridCol w="2402542">
                  <a:extLst>
                    <a:ext uri="{9D8B030D-6E8A-4147-A177-3AD203B41FA5}">
                      <a16:colId xmlns:a16="http://schemas.microsoft.com/office/drawing/2014/main" val="2106003595"/>
                    </a:ext>
                  </a:extLst>
                </a:gridCol>
              </a:tblGrid>
              <a:tr h="666358">
                <a:tc>
                  <a:txBody>
                    <a:bodyPr/>
                    <a:lstStyle/>
                    <a:p>
                      <a:r>
                        <a:rPr lang="en-US" dirty="0"/>
                        <a:t>Gender</a:t>
                      </a:r>
                    </a:p>
                  </a:txBody>
                  <a:tcPr anchor="ctr"/>
                </a:tc>
                <a:tc>
                  <a:txBody>
                    <a:bodyPr/>
                    <a:lstStyle/>
                    <a:p>
                      <a:pPr algn="ctr"/>
                      <a:r>
                        <a:rPr lang="en-US" dirty="0"/>
                        <a:t>Hyderabad</a:t>
                      </a:r>
                    </a:p>
                  </a:txBody>
                  <a:tcPr anchor="ctr"/>
                </a:tc>
                <a:tc>
                  <a:txBody>
                    <a:bodyPr/>
                    <a:lstStyle/>
                    <a:p>
                      <a:pPr algn="ctr"/>
                      <a:r>
                        <a:rPr lang="en-US" dirty="0"/>
                        <a:t>Bangalore</a:t>
                      </a:r>
                    </a:p>
                  </a:txBody>
                  <a:tcPr anchor="ctr"/>
                </a:tc>
                <a:tc>
                  <a:txBody>
                    <a:bodyPr/>
                    <a:lstStyle/>
                    <a:p>
                      <a:pPr algn="ctr"/>
                      <a:r>
                        <a:rPr lang="en-US" dirty="0"/>
                        <a:t>Delhi</a:t>
                      </a:r>
                    </a:p>
                  </a:txBody>
                  <a:tcPr anchor="ctr"/>
                </a:tc>
                <a:tc>
                  <a:txBody>
                    <a:bodyPr/>
                    <a:lstStyle/>
                    <a:p>
                      <a:pPr algn="ctr"/>
                      <a:r>
                        <a:rPr lang="en-US" dirty="0"/>
                        <a:t>Total</a:t>
                      </a:r>
                    </a:p>
                  </a:txBody>
                  <a:tcPr anchor="ctr"/>
                </a:tc>
                <a:extLst>
                  <a:ext uri="{0D108BD9-81ED-4DB2-BD59-A6C34878D82A}">
                    <a16:rowId xmlns:a16="http://schemas.microsoft.com/office/drawing/2014/main" val="3120856518"/>
                  </a:ext>
                </a:extLst>
              </a:tr>
              <a:tr h="584218">
                <a:tc>
                  <a:txBody>
                    <a:bodyPr/>
                    <a:lstStyle/>
                    <a:p>
                      <a:r>
                        <a:rPr lang="en-US" dirty="0"/>
                        <a:t>Male</a:t>
                      </a:r>
                    </a:p>
                  </a:txBody>
                  <a:tcPr anchor="ctr"/>
                </a:tc>
                <a:tc>
                  <a:txBody>
                    <a:bodyPr/>
                    <a:lstStyle/>
                    <a:p>
                      <a:pPr algn="ctr"/>
                      <a:r>
                        <a:rPr lang="en-US" dirty="0"/>
                        <a:t>20</a:t>
                      </a:r>
                    </a:p>
                  </a:txBody>
                  <a:tcPr anchor="ctr"/>
                </a:tc>
                <a:tc>
                  <a:txBody>
                    <a:bodyPr/>
                    <a:lstStyle/>
                    <a:p>
                      <a:pPr algn="ctr"/>
                      <a:r>
                        <a:rPr lang="en-US" dirty="0"/>
                        <a:t>40</a:t>
                      </a:r>
                    </a:p>
                  </a:txBody>
                  <a:tcPr anchor="ctr"/>
                </a:tc>
                <a:tc>
                  <a:txBody>
                    <a:bodyPr/>
                    <a:lstStyle/>
                    <a:p>
                      <a:pPr algn="ctr"/>
                      <a:r>
                        <a:rPr lang="en-US" dirty="0">
                          <a:solidFill>
                            <a:srgbClr val="FF0000"/>
                          </a:solidFill>
                        </a:rPr>
                        <a:t>20</a:t>
                      </a:r>
                    </a:p>
                  </a:txBody>
                  <a:tcPr anchor="ctr"/>
                </a:tc>
                <a:tc>
                  <a:txBody>
                    <a:bodyPr/>
                    <a:lstStyle/>
                    <a:p>
                      <a:pPr algn="ctr"/>
                      <a:r>
                        <a:rPr lang="en-US" dirty="0"/>
                        <a:t>80</a:t>
                      </a:r>
                    </a:p>
                  </a:txBody>
                  <a:tcPr anchor="ctr"/>
                </a:tc>
                <a:extLst>
                  <a:ext uri="{0D108BD9-81ED-4DB2-BD59-A6C34878D82A}">
                    <a16:rowId xmlns:a16="http://schemas.microsoft.com/office/drawing/2014/main" val="2062192063"/>
                  </a:ext>
                </a:extLst>
              </a:tr>
              <a:tr h="545390">
                <a:tc>
                  <a:txBody>
                    <a:bodyPr/>
                    <a:lstStyle/>
                    <a:p>
                      <a:r>
                        <a:rPr lang="en-US" dirty="0"/>
                        <a:t>Female</a:t>
                      </a:r>
                    </a:p>
                  </a:txBody>
                  <a:tcPr anchor="ctr"/>
                </a:tc>
                <a:tc>
                  <a:txBody>
                    <a:bodyPr/>
                    <a:lstStyle/>
                    <a:p>
                      <a:pPr algn="ctr"/>
                      <a:r>
                        <a:rPr lang="en-US" dirty="0">
                          <a:solidFill>
                            <a:srgbClr val="FF0000"/>
                          </a:solidFill>
                        </a:rPr>
                        <a:t>30</a:t>
                      </a:r>
                    </a:p>
                  </a:txBody>
                  <a:tcPr anchor="ctr"/>
                </a:tc>
                <a:tc>
                  <a:txBody>
                    <a:bodyPr/>
                    <a:lstStyle/>
                    <a:p>
                      <a:pPr algn="ctr"/>
                      <a:r>
                        <a:rPr lang="en-US" dirty="0">
                          <a:solidFill>
                            <a:srgbClr val="FF0000"/>
                          </a:solidFill>
                        </a:rPr>
                        <a:t>30</a:t>
                      </a:r>
                    </a:p>
                  </a:txBody>
                  <a:tcPr anchor="ctr"/>
                </a:tc>
                <a:tc>
                  <a:txBody>
                    <a:bodyPr/>
                    <a:lstStyle/>
                    <a:p>
                      <a:pPr algn="ctr"/>
                      <a:r>
                        <a:rPr lang="en-US" dirty="0">
                          <a:solidFill>
                            <a:srgbClr val="FF0000"/>
                          </a:solidFill>
                        </a:rPr>
                        <a:t>60</a:t>
                      </a:r>
                    </a:p>
                  </a:txBody>
                  <a:tcPr anchor="ctr"/>
                </a:tc>
                <a:tc>
                  <a:txBody>
                    <a:bodyPr/>
                    <a:lstStyle/>
                    <a:p>
                      <a:pPr algn="ctr"/>
                      <a:r>
                        <a:rPr lang="en-US" dirty="0"/>
                        <a:t>120</a:t>
                      </a:r>
                    </a:p>
                  </a:txBody>
                  <a:tcPr anchor="ctr"/>
                </a:tc>
                <a:extLst>
                  <a:ext uri="{0D108BD9-81ED-4DB2-BD59-A6C34878D82A}">
                    <a16:rowId xmlns:a16="http://schemas.microsoft.com/office/drawing/2014/main" val="3920995229"/>
                  </a:ext>
                </a:extLst>
              </a:tr>
              <a:tr h="735106">
                <a:tc>
                  <a:txBody>
                    <a:bodyPr/>
                    <a:lstStyle/>
                    <a:p>
                      <a:r>
                        <a:rPr lang="en-US" dirty="0"/>
                        <a:t>Total</a:t>
                      </a:r>
                    </a:p>
                  </a:txBody>
                  <a:tcPr anchor="ctr"/>
                </a:tc>
                <a:tc>
                  <a:txBody>
                    <a:bodyPr/>
                    <a:lstStyle/>
                    <a:p>
                      <a:pPr algn="ctr"/>
                      <a:r>
                        <a:rPr lang="en-US" dirty="0"/>
                        <a:t>50</a:t>
                      </a:r>
                    </a:p>
                  </a:txBody>
                  <a:tcPr anchor="ctr"/>
                </a:tc>
                <a:tc>
                  <a:txBody>
                    <a:bodyPr/>
                    <a:lstStyle/>
                    <a:p>
                      <a:pPr algn="ctr"/>
                      <a:r>
                        <a:rPr lang="en-US" dirty="0"/>
                        <a:t>70</a:t>
                      </a:r>
                    </a:p>
                  </a:txBody>
                  <a:tcPr anchor="ctr"/>
                </a:tc>
                <a:tc>
                  <a:txBody>
                    <a:bodyPr/>
                    <a:lstStyle/>
                    <a:p>
                      <a:pPr algn="ctr"/>
                      <a:r>
                        <a:rPr lang="en-US" dirty="0"/>
                        <a:t>80</a:t>
                      </a:r>
                    </a:p>
                  </a:txBody>
                  <a:tcPr anchor="ctr"/>
                </a:tc>
                <a:tc>
                  <a:txBody>
                    <a:bodyPr/>
                    <a:lstStyle/>
                    <a:p>
                      <a:pPr algn="ctr"/>
                      <a:r>
                        <a:rPr lang="en-US" dirty="0"/>
                        <a:t>200</a:t>
                      </a:r>
                    </a:p>
                  </a:txBody>
                  <a:tcPr anchor="ctr"/>
                </a:tc>
                <a:extLst>
                  <a:ext uri="{0D108BD9-81ED-4DB2-BD59-A6C34878D82A}">
                    <a16:rowId xmlns:a16="http://schemas.microsoft.com/office/drawing/2014/main" val="2720460921"/>
                  </a:ext>
                </a:extLst>
              </a:tr>
            </a:tbl>
          </a:graphicData>
        </a:graphic>
      </p:graphicFrame>
      <p:sp>
        <p:nvSpPr>
          <p:cNvPr id="4" name="Slide Number Placeholder 3">
            <a:extLst>
              <a:ext uri="{FF2B5EF4-FFF2-40B4-BE49-F238E27FC236}">
                <a16:creationId xmlns:a16="http://schemas.microsoft.com/office/drawing/2014/main" id="{FDFACFFA-3534-4828-93EE-4B3407DF6DB9}"/>
              </a:ext>
            </a:extLst>
          </p:cNvPr>
          <p:cNvSpPr>
            <a:spLocks noGrp="1"/>
          </p:cNvSpPr>
          <p:nvPr>
            <p:ph type="sldNum" sz="quarter" idx="12"/>
          </p:nvPr>
        </p:nvSpPr>
        <p:spPr/>
        <p:txBody>
          <a:bodyPr/>
          <a:lstStyle/>
          <a:p>
            <a:pPr>
              <a:defRPr/>
            </a:pPr>
            <a:fld id="{4EC2C909-C2D9-4C7E-9316-6C1B2F6DAE63}" type="slidenum">
              <a:rPr lang="en-US" smtClean="0"/>
              <a:pPr>
                <a:defRPr/>
              </a:pPr>
              <a:t>16</a:t>
            </a:fld>
            <a:endParaRPr lang="en-US"/>
          </a:p>
        </p:txBody>
      </p:sp>
      <p:sp>
        <p:nvSpPr>
          <p:cNvPr id="6" name="TextBox 5">
            <a:extLst>
              <a:ext uri="{FF2B5EF4-FFF2-40B4-BE49-F238E27FC236}">
                <a16:creationId xmlns:a16="http://schemas.microsoft.com/office/drawing/2014/main" id="{411122D2-D959-48A7-BDA7-D20F634B1A0F}"/>
              </a:ext>
            </a:extLst>
          </p:cNvPr>
          <p:cNvSpPr txBox="1"/>
          <p:nvPr/>
        </p:nvSpPr>
        <p:spPr>
          <a:xfrm>
            <a:off x="1534585" y="2303929"/>
            <a:ext cx="10047815" cy="830997"/>
          </a:xfrm>
          <a:prstGeom prst="rect">
            <a:avLst/>
          </a:prstGeom>
          <a:noFill/>
        </p:spPr>
        <p:txBody>
          <a:bodyPr wrap="square" rtlCol="0">
            <a:spAutoFit/>
          </a:bodyPr>
          <a:lstStyle/>
          <a:p>
            <a:pPr algn="ctr"/>
            <a:r>
              <a:rPr lang="en-US" sz="2400" dirty="0"/>
              <a:t>Given the sampling frame below, how many of the empty cells can be filled with any value? </a:t>
            </a:r>
            <a:r>
              <a:rPr lang="en-US" sz="2400" dirty="0">
                <a:solidFill>
                  <a:srgbClr val="0070C0"/>
                </a:solidFill>
              </a:rPr>
              <a:t>(without violating the row and column totals)</a:t>
            </a:r>
          </a:p>
        </p:txBody>
      </p:sp>
    </p:spTree>
    <p:extLst>
      <p:ext uri="{BB962C8B-B14F-4D97-AF65-F5344CB8AC3E}">
        <p14:creationId xmlns:p14="http://schemas.microsoft.com/office/powerpoint/2010/main" val="24581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47346" y="492918"/>
            <a:ext cx="8596668" cy="987096"/>
          </a:xfrm>
        </p:spPr>
        <p:txBody>
          <a:bodyPr/>
          <a:lstStyle/>
          <a:p>
            <a:r>
              <a:rPr lang="en-IN" dirty="0"/>
              <a:t>t – Distribution</a:t>
            </a:r>
          </a:p>
        </p:txBody>
      </p:sp>
      <p:pic>
        <p:nvPicPr>
          <p:cNvPr id="8" name="Picture 7"/>
          <p:cNvPicPr>
            <a:picLocks noChangeAspect="1"/>
          </p:cNvPicPr>
          <p:nvPr/>
        </p:nvPicPr>
        <p:blipFill>
          <a:blip r:embed="rId2"/>
          <a:stretch>
            <a:fillRect/>
          </a:stretch>
        </p:blipFill>
        <p:spPr>
          <a:xfrm>
            <a:off x="1962324" y="1609970"/>
            <a:ext cx="7686675" cy="48768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900661" y="2484645"/>
                <a:ext cx="1896160" cy="936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𝑡</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d>
                            <m:dPr>
                              <m:ctrlPr>
                                <a:rPr lang="en-IN" sz="2800" b="0" i="1" smtClean="0">
                                  <a:latin typeface="Cambria Math" panose="02040503050406030204" pitchFamily="18" charset="0"/>
                                </a:rPr>
                              </m:ctrlPr>
                            </m:dPr>
                            <m:e>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e>
                          </m:d>
                        </m:num>
                        <m:den>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sub>
                          </m:sSub>
                        </m:den>
                      </m:f>
                    </m:oMath>
                  </m:oMathPara>
                </a14:m>
                <a:endParaRPr lang="en-IN"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900661" y="2484645"/>
                <a:ext cx="1896160" cy="936025"/>
              </a:xfrm>
              <a:prstGeom prst="rect">
                <a:avLst/>
              </a:prstGeom>
              <a:blipFill>
                <a:blip r:embed="rId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BC9C21FC-D36F-461F-BE7D-BBFED466BA96}"/>
              </a:ext>
            </a:extLst>
          </p:cNvPr>
          <p:cNvSpPr txBox="1"/>
          <p:nvPr/>
        </p:nvSpPr>
        <p:spPr>
          <a:xfrm>
            <a:off x="992981" y="3793331"/>
            <a:ext cx="2850357" cy="369332"/>
          </a:xfrm>
          <a:prstGeom prst="rect">
            <a:avLst/>
          </a:prstGeom>
          <a:noFill/>
        </p:spPr>
        <p:txBody>
          <a:bodyPr wrap="square" rtlCol="0">
            <a:spAutoFit/>
          </a:bodyPr>
          <a:lstStyle/>
          <a:p>
            <a:r>
              <a:rPr lang="en-US" dirty="0">
                <a:hlinkClick r:id="rId4" action="ppaction://hlinkfile"/>
              </a:rPr>
              <a:t>t vs. Normal distribution</a:t>
            </a:r>
            <a:endParaRPr lang="en-US" dirty="0"/>
          </a:p>
        </p:txBody>
      </p:sp>
      <p:cxnSp>
        <p:nvCxnSpPr>
          <p:cNvPr id="4" name="Straight Arrow Connector 3">
            <a:extLst>
              <a:ext uri="{FF2B5EF4-FFF2-40B4-BE49-F238E27FC236}">
                <a16:creationId xmlns:a16="http://schemas.microsoft.com/office/drawing/2014/main" id="{F7AB29E6-6FED-4ACD-A015-C6A92333FF9E}"/>
              </a:ext>
            </a:extLst>
          </p:cNvPr>
          <p:cNvCxnSpPr>
            <a:cxnSpLocks/>
          </p:cNvCxnSpPr>
          <p:nvPr/>
        </p:nvCxnSpPr>
        <p:spPr bwMode="auto">
          <a:xfrm flipH="1">
            <a:off x="5985935" y="1744133"/>
            <a:ext cx="1515532" cy="3048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2" name="TextBox 11">
            <a:extLst>
              <a:ext uri="{FF2B5EF4-FFF2-40B4-BE49-F238E27FC236}">
                <a16:creationId xmlns:a16="http://schemas.microsoft.com/office/drawing/2014/main" id="{70CDDCEB-80E7-4B47-B778-05EBBFE6B097}"/>
              </a:ext>
            </a:extLst>
          </p:cNvPr>
          <p:cNvSpPr txBox="1"/>
          <p:nvPr/>
        </p:nvSpPr>
        <p:spPr>
          <a:xfrm>
            <a:off x="7501467" y="1559467"/>
            <a:ext cx="2057400" cy="369332"/>
          </a:xfrm>
          <a:prstGeom prst="rect">
            <a:avLst/>
          </a:prstGeom>
          <a:noFill/>
        </p:spPr>
        <p:txBody>
          <a:bodyPr wrap="square" rtlCol="0">
            <a:spAutoFit/>
          </a:bodyPr>
          <a:lstStyle/>
          <a:p>
            <a:r>
              <a:rPr lang="en-US" dirty="0"/>
              <a:t>Standard Normal</a:t>
            </a:r>
          </a:p>
        </p:txBody>
      </p:sp>
      <p:sp>
        <p:nvSpPr>
          <p:cNvPr id="3" name="Slide Number Placeholder 2"/>
          <p:cNvSpPr>
            <a:spLocks noGrp="1"/>
          </p:cNvSpPr>
          <p:nvPr>
            <p:ph type="sldNum" sz="quarter" idx="12"/>
          </p:nvPr>
        </p:nvSpPr>
        <p:spPr/>
        <p:txBody>
          <a:bodyPr/>
          <a:lstStyle/>
          <a:p>
            <a:pPr>
              <a:defRPr/>
            </a:pPr>
            <a:fld id="{146250F0-DFA7-470F-96F1-AC5EAB633A07}" type="slidenum">
              <a:rPr lang="en-US" smtClean="0"/>
              <a:pPr>
                <a:defRPr/>
              </a:pPr>
              <a:t>17</a:t>
            </a:fld>
            <a:endParaRPr lang="en-US"/>
          </a:p>
        </p:txBody>
      </p:sp>
    </p:spTree>
    <p:extLst>
      <p:ext uri="{BB962C8B-B14F-4D97-AF65-F5344CB8AC3E}">
        <p14:creationId xmlns:p14="http://schemas.microsoft.com/office/powerpoint/2010/main" val="215001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721" y="686572"/>
            <a:ext cx="8596668" cy="961623"/>
          </a:xfrm>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8713" y="2266767"/>
                <a:ext cx="9415461" cy="4353239"/>
              </a:xfrm>
            </p:spPr>
            <p:txBody>
              <a:bodyPr>
                <a:normAutofit/>
              </a:bodyPr>
              <a:lstStyle/>
              <a:p>
                <a:r>
                  <a:rPr lang="en-US" sz="2000" dirty="0"/>
                  <a:t>Interested in estimating the average time spent by the customers in eating lunch in the restaurant.  </a:t>
                </a:r>
              </a:p>
              <a:p>
                <a:r>
                  <a:rPr lang="en-US" sz="2000" dirty="0"/>
                  <a:t>Data collected from 25 customers – it is not 1 single customer. It is 25 group of customers as a group finishes the lunch almost same time.</a:t>
                </a:r>
              </a:p>
              <a:p>
                <a14:m>
                  <m:oMath xmlns:m="http://schemas.openxmlformats.org/officeDocument/2006/math">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𝑋</m:t>
                        </m:r>
                      </m:e>
                    </m:acc>
                    <m:r>
                      <a:rPr lang="en-IN" sz="2000" b="0" i="1" smtClean="0">
                        <a:latin typeface="Cambria Math" panose="02040503050406030204" pitchFamily="18" charset="0"/>
                      </a:rPr>
                      <m:t>=28 </m:t>
                    </m:r>
                    <m:r>
                      <a:rPr lang="en-IN" sz="2000" b="0" i="1" smtClean="0">
                        <a:latin typeface="Cambria Math" panose="02040503050406030204" pitchFamily="18" charset="0"/>
                      </a:rPr>
                      <m:t>𝑚𝑖𝑛</m:t>
                    </m:r>
                  </m:oMath>
                </a14:m>
                <a:endParaRPr lang="en-US" sz="2000" dirty="0"/>
              </a:p>
              <a:p>
                <a:r>
                  <a:rPr lang="en-US" sz="2400" i="1" dirty="0"/>
                  <a:t>S</a:t>
                </a: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25</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d>
                                  </m:e>
                                  <m:sup>
                                    <m:r>
                                      <a:rPr lang="en-US" sz="2400" i="1">
                                        <a:latin typeface="Cambria Math" panose="02040503050406030204" pitchFamily="18" charset="0"/>
                                      </a:rPr>
                                      <m:t>2</m:t>
                                    </m:r>
                                  </m:sup>
                                </m:sSup>
                              </m:e>
                            </m:nary>
                          </m:num>
                          <m:den>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−1</m:t>
                                </m:r>
                              </m:e>
                            </m:d>
                          </m:den>
                        </m:f>
                      </m:e>
                    </m:rad>
                    <m:r>
                      <a:rPr lang="en-US" sz="2400" b="0" i="1" smtClean="0">
                        <a:latin typeface="Cambria Math" panose="02040503050406030204" pitchFamily="18" charset="0"/>
                      </a:rPr>
                      <m:t>=</m:t>
                    </m:r>
                  </m:oMath>
                </a14:m>
                <a:r>
                  <a:rPr lang="en-US" sz="2400" dirty="0"/>
                  <a:t>12 min</a:t>
                </a:r>
              </a:p>
              <a:p>
                <a14:m>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𝑆</m:t>
                        </m:r>
                      </m:e>
                      <m:sub>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𝑋</m:t>
                            </m:r>
                          </m:e>
                        </m:acc>
                      </m:sub>
                    </m:sSub>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𝑆</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𝑛</m:t>
                            </m:r>
                          </m:e>
                        </m:rad>
                      </m:den>
                    </m:f>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12</m:t>
                        </m:r>
                      </m:num>
                      <m:den>
                        <m:rad>
                          <m:radPr>
                            <m:degHide m:val="on"/>
                            <m:ctrlPr>
                              <a:rPr lang="en-IN" sz="2000" b="0" i="1" smtClean="0">
                                <a:latin typeface="Cambria Math" panose="02040503050406030204" pitchFamily="18" charset="0"/>
                              </a:rPr>
                            </m:ctrlPr>
                          </m:radPr>
                          <m:deg/>
                          <m:e>
                            <m:r>
                              <a:rPr lang="en-IN" sz="2000" b="0" i="1" smtClean="0">
                                <a:latin typeface="Cambria Math" panose="02040503050406030204" pitchFamily="18" charset="0"/>
                              </a:rPr>
                              <m:t>25</m:t>
                            </m:r>
                          </m:e>
                        </m:rad>
                      </m:den>
                    </m:f>
                    <m:r>
                      <a:rPr lang="en-IN" sz="2000" b="0" i="1" smtClean="0">
                        <a:latin typeface="Cambria Math" panose="02040503050406030204" pitchFamily="18" charset="0"/>
                      </a:rPr>
                      <m:t>=2.4 </m:t>
                    </m:r>
                    <m:r>
                      <a:rPr lang="en-IN" sz="2000" b="0" i="1" smtClean="0">
                        <a:latin typeface="Cambria Math" panose="02040503050406030204" pitchFamily="18" charset="0"/>
                      </a:rPr>
                      <m:t>𝑚𝑖𝑛</m:t>
                    </m:r>
                  </m:oMath>
                </a14:m>
                <a:endParaRPr lang="en-US" sz="2000" dirty="0"/>
              </a:p>
              <a:p>
                <a:r>
                  <a:rPr lang="en-IN" sz="2000" dirty="0" err="1"/>
                  <a:t>d</a:t>
                </a:r>
                <a:r>
                  <a:rPr lang="en-IN" sz="2000" dirty="0" err="1">
                    <a:effectLst/>
                  </a:rPr>
                  <a:t>f</a:t>
                </a:r>
                <a:r>
                  <a:rPr lang="en-IN" sz="2000" dirty="0">
                    <a:effectLst/>
                  </a:rPr>
                  <a:t> = 25 – 1 = 24</a:t>
                </a:r>
              </a:p>
              <a:p>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𝑡</m:t>
                            </m:r>
                          </m:e>
                          <m:sub>
                            <m:r>
                              <a:rPr lang="en-IN" sz="2000" b="0" i="1" smtClean="0">
                                <a:latin typeface="Cambria Math" panose="02040503050406030204" pitchFamily="18" charset="0"/>
                              </a:rPr>
                              <m:t>𝑑𝑓</m:t>
                            </m:r>
                            <m:r>
                              <a:rPr lang="en-IN" sz="2000" b="0" i="1" smtClean="0">
                                <a:latin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m:t>
                    </m:r>
                    <m:r>
                      <a:rPr lang="en-IN" sz="2000" b="0" i="1" smtClean="0">
                        <a:latin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m:t>
                    </m:r>
                  </m:oMath>
                </a14:m>
                <a:endParaRPr lang="en-IN" sz="2000" dirty="0">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8713" y="2266767"/>
                <a:ext cx="9415461" cy="4353239"/>
              </a:xfrm>
              <a:blipFill>
                <a:blip r:embed="rId2"/>
                <a:stretch>
                  <a:fillRect l="-129"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18</a:t>
            </a:fld>
            <a:endParaRPr lang="en-US"/>
          </a:p>
        </p:txBody>
      </p:sp>
    </p:spTree>
    <p:extLst>
      <p:ext uri="{BB962C8B-B14F-4D97-AF65-F5344CB8AC3E}">
        <p14:creationId xmlns:p14="http://schemas.microsoft.com/office/powerpoint/2010/main" val="194327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9835" y="609600"/>
            <a:ext cx="9355308" cy="884349"/>
          </a:xfrm>
        </p:spPr>
        <p:txBody>
          <a:bodyPr/>
          <a:lstStyle/>
          <a:p>
            <a:r>
              <a:rPr lang="en-IN" sz="3600" dirty="0"/>
              <a:t>t – Distribution with 24 degrees of freedom</a:t>
            </a:r>
          </a:p>
        </p:txBody>
      </p:sp>
      <p:pic>
        <p:nvPicPr>
          <p:cNvPr id="5" name="Picture 4"/>
          <p:cNvPicPr>
            <a:picLocks noChangeAspect="1"/>
          </p:cNvPicPr>
          <p:nvPr/>
        </p:nvPicPr>
        <p:blipFill>
          <a:blip r:embed="rId2"/>
          <a:stretch>
            <a:fillRect/>
          </a:stretch>
        </p:blipFill>
        <p:spPr>
          <a:xfrm>
            <a:off x="2958250" y="1493949"/>
            <a:ext cx="6984240" cy="517276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58509" y="2562090"/>
                <a:ext cx="2296783" cy="404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24,(0.</m:t>
                          </m:r>
                          <m:r>
                            <a:rPr lang="en-US" sz="2400" b="0" i="1" smtClean="0">
                              <a:latin typeface="Cambria Math" panose="02040503050406030204" pitchFamily="18" charset="0"/>
                            </a:rPr>
                            <m:t>05</m:t>
                          </m:r>
                          <m:r>
                            <a:rPr lang="en-IN" sz="2400" b="0" i="1" smtClean="0">
                              <a:latin typeface="Cambria Math" panose="02040503050406030204" pitchFamily="18" charset="0"/>
                            </a:rPr>
                            <m:t>)</m:t>
                          </m:r>
                        </m:sub>
                      </m:sSub>
                      <m:r>
                        <a:rPr lang="en-IN" sz="2400" b="0" i="1" smtClean="0">
                          <a:latin typeface="Cambria Math" panose="02040503050406030204" pitchFamily="18" charset="0"/>
                        </a:rPr>
                        <m:t>=1.711</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58509" y="2562090"/>
                <a:ext cx="2296783" cy="404919"/>
              </a:xfrm>
              <a:prstGeom prst="rect">
                <a:avLst/>
              </a:prstGeom>
              <a:blipFill>
                <a:blip r:embed="rId3"/>
                <a:stretch>
                  <a:fillRect l="-1326" r="-2387" b="-2537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146250F0-DFA7-470F-96F1-AC5EAB633A07}" type="slidenum">
              <a:rPr lang="en-US" smtClean="0"/>
              <a:pPr>
                <a:defRPr/>
              </a:pPr>
              <a:t>19</a:t>
            </a:fld>
            <a:endParaRPr lang="en-US"/>
          </a:p>
        </p:txBody>
      </p:sp>
    </p:spTree>
    <p:extLst>
      <p:ext uri="{BB962C8B-B14F-4D97-AF65-F5344CB8AC3E}">
        <p14:creationId xmlns:p14="http://schemas.microsoft.com/office/powerpoint/2010/main" val="27705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704975" y="792956"/>
            <a:ext cx="8839200" cy="838200"/>
          </a:xfrm>
        </p:spPr>
        <p:txBody>
          <a:bodyPr/>
          <a:lstStyle/>
          <a:p>
            <a:pPr eaLnBrk="1" hangingPunct="1"/>
            <a:r>
              <a:rPr lang="en-US" altLang="en-US" dirty="0">
                <a:ea typeface="ＭＳ Ｐゴシック" charset="-128"/>
              </a:rPr>
              <a:t>Learning Objectives</a:t>
            </a:r>
          </a:p>
        </p:txBody>
      </p:sp>
      <p:sp>
        <p:nvSpPr>
          <p:cNvPr id="18434" name="Rectangle 3"/>
          <p:cNvSpPr>
            <a:spLocks noGrp="1" noChangeArrowheads="1"/>
          </p:cNvSpPr>
          <p:nvPr>
            <p:ph idx="1"/>
          </p:nvPr>
        </p:nvSpPr>
        <p:spPr/>
        <p:txBody>
          <a:bodyPr/>
          <a:lstStyle/>
          <a:p>
            <a:pPr eaLnBrk="1" hangingPunct="1"/>
            <a:r>
              <a:rPr lang="en-US" altLang="en-US" sz="2400" dirty="0">
                <a:ea typeface="ＭＳ Ｐゴシック" charset="-128"/>
              </a:rPr>
              <a:t>How to provide an </a:t>
            </a:r>
            <a:r>
              <a:rPr lang="en-US" altLang="en-US" sz="2400" dirty="0">
                <a:solidFill>
                  <a:srgbClr val="0000FF"/>
                </a:solidFill>
                <a:ea typeface="ＭＳ Ｐゴシック" charset="-128"/>
              </a:rPr>
              <a:t>interval estimate </a:t>
            </a:r>
            <a:r>
              <a:rPr lang="en-US" altLang="en-US" sz="2400" dirty="0">
                <a:ea typeface="ＭＳ Ｐゴシック" charset="-128"/>
              </a:rPr>
              <a:t>(confidence interval) for a population parameter such as </a:t>
            </a:r>
            <a:r>
              <a:rPr lang="en-US" altLang="en-US" sz="2400" dirty="0">
                <a:solidFill>
                  <a:srgbClr val="0000FF"/>
                </a:solidFill>
                <a:ea typeface="ＭＳ Ｐゴシック" charset="-128"/>
              </a:rPr>
              <a:t>mean</a:t>
            </a:r>
            <a:r>
              <a:rPr lang="en-US" altLang="en-US" sz="2400" dirty="0">
                <a:ea typeface="ＭＳ Ｐゴシック" charset="-128"/>
              </a:rPr>
              <a:t> and </a:t>
            </a:r>
            <a:r>
              <a:rPr lang="en-US" altLang="en-US" sz="2400" dirty="0">
                <a:solidFill>
                  <a:srgbClr val="0000FF"/>
                </a:solidFill>
                <a:ea typeface="ＭＳ Ｐゴシック" charset="-128"/>
              </a:rPr>
              <a:t>proportion</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How to adjust the interval estimate if the </a:t>
            </a:r>
            <a:r>
              <a:rPr lang="en-US" altLang="en-US" sz="2400" dirty="0">
                <a:solidFill>
                  <a:srgbClr val="0000FF"/>
                </a:solidFill>
                <a:ea typeface="ＭＳ Ｐゴシック" charset="-128"/>
              </a:rPr>
              <a:t>population standard deviation is not known</a:t>
            </a:r>
            <a:r>
              <a:rPr lang="en-US" altLang="en-US" sz="2400" dirty="0">
                <a:ea typeface="ＭＳ Ｐゴシック" charset="-128"/>
              </a:rPr>
              <a:t>?</a:t>
            </a:r>
          </a:p>
          <a:p>
            <a:pPr eaLnBrk="1" hangingPunct="1"/>
            <a:endParaRPr lang="en-US" altLang="en-US" sz="2400" dirty="0">
              <a:ea typeface="ＭＳ Ｐゴシック" charset="-128"/>
            </a:endParaRPr>
          </a:p>
          <a:p>
            <a:pPr eaLnBrk="1" hangingPunct="1"/>
            <a:r>
              <a:rPr lang="en-US" altLang="en-US" sz="2400" dirty="0">
                <a:ea typeface="ＭＳ Ｐゴシック" charset="-128"/>
              </a:rPr>
              <a:t>What should be the </a:t>
            </a:r>
            <a:r>
              <a:rPr lang="en-US" altLang="en-US" sz="2400" dirty="0">
                <a:solidFill>
                  <a:srgbClr val="0000FF"/>
                </a:solidFill>
                <a:ea typeface="ＭＳ Ｐゴシック" charset="-128"/>
              </a:rPr>
              <a:t>sample size</a:t>
            </a:r>
            <a:r>
              <a:rPr lang="en-US" altLang="en-US" sz="2400" dirty="0">
                <a:ea typeface="ＭＳ Ｐゴシック" charset="-128"/>
              </a:rPr>
              <a:t> to collect for a desired width of the interval estimate?</a:t>
            </a:r>
          </a:p>
        </p:txBody>
      </p:sp>
      <p:sp>
        <p:nvSpPr>
          <p:cNvPr id="1843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D4D89ADB-E1F7-D449-8D82-1121DCAC34AB}" type="slidenum">
              <a:rPr lang="en-US" altLang="en-US" sz="1200">
                <a:solidFill>
                  <a:schemeClr val="bg1"/>
                </a:solidFill>
                <a:latin typeface="Calibri" charset="0"/>
              </a:rPr>
              <a:pPr eaLnBrk="1" fontAlgn="base" hangingPunct="1">
                <a:spcBef>
                  <a:spcPct val="0"/>
                </a:spcBef>
                <a:spcAft>
                  <a:spcPct val="0"/>
                </a:spcAft>
              </a:pPr>
              <a:t>2</a:t>
            </a:fld>
            <a:endParaRPr lang="en-US" altLang="en-US" sz="1200">
              <a:solidFill>
                <a:schemeClr val="bg1"/>
              </a:solidFill>
              <a:latin typeface="Calibri" charset="0"/>
            </a:endParaRPr>
          </a:p>
        </p:txBody>
      </p:sp>
    </p:spTree>
    <p:extLst>
      <p:ext uri="{BB962C8B-B14F-4D97-AF65-F5344CB8AC3E}">
        <p14:creationId xmlns:p14="http://schemas.microsoft.com/office/powerpoint/2010/main" val="93666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90 percent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r>
                          <a:rPr lang="en-IN" sz="2800" b="0" i="1" smtClean="0">
                            <a:latin typeface="Cambria Math" panose="02040503050406030204" pitchFamily="18" charset="0"/>
                          </a:rPr>
                          <m:t>−1.711 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sub>
                        </m:sSub>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r>
                          <a:rPr lang="en-IN" sz="2800" b="0" i="1" smtClean="0">
                            <a:latin typeface="Cambria Math" panose="02040503050406030204" pitchFamily="18" charset="0"/>
                            <a:ea typeface="Cambria Math" panose="02040503050406030204" pitchFamily="18" charset="0"/>
                          </a:rPr>
                          <m:t>≤</m:t>
                        </m:r>
                        <m:acc>
                          <m:accPr>
                            <m:chr m:val="̅"/>
                            <m:ctrlPr>
                              <a:rPr lang="en-IN" sz="2800" i="1">
                                <a:latin typeface="Cambria Math" panose="02040503050406030204" pitchFamily="18" charset="0"/>
                              </a:rPr>
                            </m:ctrlPr>
                          </m:accPr>
                          <m:e>
                            <m:r>
                              <a:rPr lang="en-IN" sz="2800" i="1">
                                <a:latin typeface="Cambria Math" panose="02040503050406030204" pitchFamily="18" charset="0"/>
                              </a:rPr>
                              <m:t>𝑋</m:t>
                            </m:r>
                          </m:e>
                        </m:acc>
                        <m:r>
                          <a:rPr lang="en-IN" sz="2800" b="0" i="1" smtClean="0">
                            <a:latin typeface="Cambria Math" panose="02040503050406030204" pitchFamily="18" charset="0"/>
                          </a:rPr>
                          <m:t>+</m:t>
                        </m:r>
                        <m:r>
                          <a:rPr lang="en-IN" sz="2800" i="1">
                            <a:latin typeface="Cambria Math" panose="02040503050406030204" pitchFamily="18" charset="0"/>
                          </a:rPr>
                          <m:t>1.711 </m:t>
                        </m:r>
                        <m:sSub>
                          <m:sSubPr>
                            <m:ctrlPr>
                              <a:rPr lang="en-IN" sz="2800" i="1">
                                <a:latin typeface="Cambria Math" panose="02040503050406030204" pitchFamily="18" charset="0"/>
                              </a:rPr>
                            </m:ctrlPr>
                          </m:sSubPr>
                          <m:e>
                            <m:r>
                              <a:rPr lang="en-IN" sz="2800" i="1">
                                <a:latin typeface="Cambria Math" panose="02040503050406030204" pitchFamily="18" charset="0"/>
                              </a:rPr>
                              <m:t>𝑆</m:t>
                            </m:r>
                          </m:e>
                          <m:sub>
                            <m:acc>
                              <m:accPr>
                                <m:chr m:val="̅"/>
                                <m:ctrlPr>
                                  <a:rPr lang="en-IN" sz="2800" i="1">
                                    <a:latin typeface="Cambria Math" panose="02040503050406030204" pitchFamily="18" charset="0"/>
                                  </a:rPr>
                                </m:ctrlPr>
                              </m:accPr>
                              <m:e>
                                <m:r>
                                  <a:rPr lang="en-IN" sz="2800" i="1">
                                    <a:latin typeface="Cambria Math" panose="02040503050406030204" pitchFamily="18" charset="0"/>
                                  </a:rPr>
                                  <m:t>𝑋</m:t>
                                </m:r>
                              </m:e>
                            </m:acc>
                          </m:sub>
                        </m:sSub>
                      </m:e>
                    </m:d>
                    <m:r>
                      <a:rPr lang="en-IN" sz="2800" b="0" i="1" smtClean="0">
                        <a:latin typeface="Cambria Math" panose="02040503050406030204" pitchFamily="18" charset="0"/>
                      </a:rPr>
                      <m:t>=0.90</m:t>
                    </m:r>
                  </m:oMath>
                </a14:m>
                <a:endParaRPr lang="en-IN" sz="2800" dirty="0"/>
              </a:p>
              <a:p>
                <a:endParaRPr lang="en-IN" sz="2800" dirty="0"/>
              </a:p>
              <a:p>
                <a14:m>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b="0" i="1" smtClean="0">
                            <a:latin typeface="Cambria Math" panose="02040503050406030204" pitchFamily="18" charset="0"/>
                          </a:rPr>
                          <m:t>28</m:t>
                        </m:r>
                        <m:r>
                          <a:rPr lang="en-IN" sz="2800" i="1">
                            <a:latin typeface="Cambria Math" panose="02040503050406030204" pitchFamily="18" charset="0"/>
                          </a:rPr>
                          <m:t>−1.711 </m:t>
                        </m:r>
                        <m:r>
                          <a:rPr lang="en-IN" sz="2800" b="0" i="1" smtClean="0">
                            <a:latin typeface="Cambria Math" panose="02040503050406030204" pitchFamily="18" charset="0"/>
                          </a:rPr>
                          <m:t>(2.4)</m:t>
                        </m:r>
                        <m:r>
                          <a:rPr lang="en-IN" sz="2800" i="1">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r>
                          <a:rPr lang="en-IN" sz="2800" i="1">
                            <a:latin typeface="Cambria Math" panose="02040503050406030204" pitchFamily="18" charset="0"/>
                            <a:ea typeface="Cambria Math" panose="02040503050406030204" pitchFamily="18" charset="0"/>
                          </a:rPr>
                          <m:t>≤28+1.711 (2.4)</m:t>
                        </m:r>
                      </m:e>
                    </m:d>
                    <m:r>
                      <a:rPr lang="en-IN" sz="2800" i="1">
                        <a:latin typeface="Cambria Math" panose="02040503050406030204" pitchFamily="18" charset="0"/>
                      </a:rPr>
                      <m:t>=0.90</m:t>
                    </m:r>
                  </m:oMath>
                </a14:m>
                <a:endParaRPr lang="en-IN" sz="2800" dirty="0"/>
              </a:p>
              <a:p>
                <a:endParaRPr lang="en-IN" sz="2800" dirty="0"/>
              </a:p>
              <a:p>
                <a14:m>
                  <m:oMath xmlns:m="http://schemas.openxmlformats.org/officeDocument/2006/math">
                    <m:r>
                      <a:rPr lang="en-IN" sz="2800" b="1" i="1">
                        <a:latin typeface="Cambria Math" panose="02040503050406030204" pitchFamily="18" charset="0"/>
                      </a:rPr>
                      <m:t>𝑷</m:t>
                    </m:r>
                    <m:d>
                      <m:dPr>
                        <m:ctrlPr>
                          <a:rPr lang="en-IN" sz="2800" b="1" i="1">
                            <a:latin typeface="Cambria Math" panose="02040503050406030204" pitchFamily="18" charset="0"/>
                          </a:rPr>
                        </m:ctrlPr>
                      </m:dPr>
                      <m:e>
                        <m:r>
                          <m:rPr>
                            <m:nor/>
                          </m:rPr>
                          <a:rPr lang="en-US" sz="2800" b="1"/>
                          <m:t>23.8936 ≤ µ ≤ 32.1064</m:t>
                        </m:r>
                      </m:e>
                    </m:d>
                    <m:r>
                      <a:rPr lang="en-IN" sz="2800" b="1" i="1">
                        <a:latin typeface="Cambria Math" panose="02040503050406030204" pitchFamily="18" charset="0"/>
                      </a:rPr>
                      <m:t>=</m:t>
                    </m:r>
                    <m:r>
                      <a:rPr lang="en-IN" sz="2800" b="1" i="1">
                        <a:latin typeface="Cambria Math" panose="02040503050406030204" pitchFamily="18" charset="0"/>
                      </a:rPr>
                      <m:t>𝟎</m:t>
                    </m:r>
                    <m:r>
                      <a:rPr lang="en-IN" sz="2800" b="1" i="1">
                        <a:latin typeface="Cambria Math" panose="02040503050406030204" pitchFamily="18" charset="0"/>
                      </a:rPr>
                      <m:t>.</m:t>
                    </m:r>
                    <m:r>
                      <a:rPr lang="en-IN" sz="2800" b="1" i="1">
                        <a:latin typeface="Cambria Math" panose="02040503050406030204" pitchFamily="18" charset="0"/>
                      </a:rPr>
                      <m:t>𝟗𝟎</m:t>
                    </m:r>
                  </m:oMath>
                </a14:m>
                <a:endParaRPr lang="en-IN" sz="2800" b="1" dirty="0"/>
              </a:p>
              <a:p>
                <a:endParaRPr lang="en-IN" sz="280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20</a:t>
            </a:fld>
            <a:endParaRPr lang="en-US"/>
          </a:p>
        </p:txBody>
      </p:sp>
    </p:spTree>
    <p:extLst>
      <p:ext uri="{BB962C8B-B14F-4D97-AF65-F5344CB8AC3E}">
        <p14:creationId xmlns:p14="http://schemas.microsoft.com/office/powerpoint/2010/main" val="3040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619247" y="720721"/>
            <a:ext cx="8839200" cy="838200"/>
          </a:xfrm>
        </p:spPr>
        <p:txBody>
          <a:bodyPr/>
          <a:lstStyle/>
          <a:p>
            <a:pPr eaLnBrk="1" hangingPunct="1"/>
            <a:r>
              <a:rPr lang="en-US" altLang="en-US" dirty="0">
                <a:ea typeface="ＭＳ Ｐゴシック" charset="-128"/>
              </a:rPr>
              <a:t>Summary</a:t>
            </a:r>
          </a:p>
        </p:txBody>
      </p:sp>
      <mc:AlternateContent xmlns:mc="http://schemas.openxmlformats.org/markup-compatibility/2006" xmlns:a14="http://schemas.microsoft.com/office/drawing/2010/main">
        <mc:Choice Requires="a14">
          <p:sp>
            <p:nvSpPr>
              <p:cNvPr id="36866" name="Content Placeholder 2"/>
              <p:cNvSpPr>
                <a:spLocks noGrp="1"/>
              </p:cNvSpPr>
              <p:nvPr>
                <p:ph idx="1"/>
              </p:nvPr>
            </p:nvSpPr>
            <p:spPr>
              <a:xfrm>
                <a:off x="663176" y="2030414"/>
                <a:ext cx="10751343" cy="4751386"/>
              </a:xfrm>
            </p:spPr>
            <p:txBody>
              <a:bodyPr/>
              <a:lstStyle/>
              <a:p>
                <a:pPr eaLnBrk="1" hangingPunct="1">
                  <a:spcBef>
                    <a:spcPts val="1200"/>
                  </a:spcBef>
                </a:pPr>
                <a:r>
                  <a:rPr lang="en-US" altLang="en-US" sz="2000" dirty="0">
                    <a:ea typeface="ＭＳ Ｐゴシック" charset="-128"/>
                  </a:rPr>
                  <a:t>We replace </a:t>
                </a:r>
                <a:r>
                  <a:rPr lang="el-GR" altLang="en-US" sz="2000" i="1" dirty="0">
                    <a:solidFill>
                      <a:srgbClr val="0000FF"/>
                    </a:solidFill>
                    <a:ea typeface="ＭＳ Ｐゴシック" charset="-128"/>
                    <a:sym typeface="Symbol" charset="2"/>
                  </a:rPr>
                  <a:t>σ</a:t>
                </a:r>
                <a:r>
                  <a:rPr lang="en-US" altLang="en-US" sz="2000" dirty="0">
                    <a:ea typeface="ＭＳ Ｐゴシック" charset="-128"/>
                    <a:sym typeface="Symbol" charset="2"/>
                  </a:rPr>
                  <a:t> </a:t>
                </a:r>
                <a:r>
                  <a:rPr lang="en-US" altLang="en-US" sz="2000" baseline="30000" dirty="0">
                    <a:solidFill>
                      <a:srgbClr val="0070C0"/>
                    </a:solidFill>
                    <a:ea typeface="ＭＳ Ｐゴシック" charset="-128"/>
                    <a:sym typeface="Symbol" charset="2"/>
                  </a:rPr>
                  <a:t>2</a:t>
                </a:r>
                <a:r>
                  <a:rPr lang="en-US" altLang="en-US" sz="2000" dirty="0">
                    <a:ea typeface="ＭＳ Ｐゴシック" charset="-128"/>
                    <a:sym typeface="Symbol" charset="2"/>
                  </a:rPr>
                  <a:t>with our best guess (point estimate): </a:t>
                </a:r>
                <a14:m>
                  <m:oMath xmlns:m="http://schemas.openxmlformats.org/officeDocument/2006/math">
                    <m:r>
                      <a:rPr lang="en-US" altLang="en-US" sz="2400" b="0" i="1" smtClean="0">
                        <a:solidFill>
                          <a:srgbClr val="002060"/>
                        </a:solidFill>
                        <a:latin typeface="Cambria Math" panose="02040503050406030204" pitchFamily="18" charset="0"/>
                        <a:ea typeface="ＭＳ Ｐゴシック" charset="-128"/>
                        <a:sym typeface="Symbol" charset="2"/>
                      </a:rPr>
                      <m:t>𝑆</m:t>
                    </m:r>
                    <m:r>
                      <a:rPr lang="en-US" altLang="en-US" sz="2400" b="0" i="1" baseline="30000" smtClean="0">
                        <a:solidFill>
                          <a:srgbClr val="002060"/>
                        </a:solidFill>
                        <a:latin typeface="Cambria Math" panose="02040503050406030204" pitchFamily="18" charset="0"/>
                        <a:ea typeface="ＭＳ Ｐゴシック" charset="-128"/>
                        <a:sym typeface="Symbol" charset="2"/>
                      </a:rPr>
                      <m:t>2</m:t>
                    </m:r>
                    <m:r>
                      <a:rPr lang="en-US" altLang="en-US" sz="2400" b="0" i="1" smtClean="0">
                        <a:solidFill>
                          <a:srgbClr val="002060"/>
                        </a:solidFill>
                        <a:latin typeface="Cambria Math" panose="02040503050406030204" pitchFamily="18" charset="0"/>
                        <a:ea typeface="ＭＳ Ｐゴシック" charset="-128"/>
                        <a:sym typeface="Symbol" charset="2"/>
                      </a:rPr>
                      <m:t>=</m:t>
                    </m:r>
                    <m:f>
                      <m:fPr>
                        <m:ctrlPr>
                          <a:rPr lang="en-US" altLang="en-US" sz="2400" b="0" i="1" smtClean="0">
                            <a:solidFill>
                              <a:srgbClr val="002060"/>
                            </a:solidFill>
                            <a:latin typeface="Cambria Math" panose="02040503050406030204" pitchFamily="18" charset="0"/>
                            <a:ea typeface="ＭＳ Ｐゴシック" charset="-128"/>
                            <a:sym typeface="Symbol" charset="2"/>
                          </a:rPr>
                        </m:ctrlPr>
                      </m:fPr>
                      <m:num>
                        <m:nary>
                          <m:naryPr>
                            <m:chr m:val="∑"/>
                            <m:ctrlPr>
                              <a:rPr lang="en-US" altLang="en-US" sz="2400" b="0" i="1" smtClean="0">
                                <a:solidFill>
                                  <a:srgbClr val="002060"/>
                                </a:solidFill>
                                <a:latin typeface="Cambria Math" panose="02040503050406030204" pitchFamily="18" charset="0"/>
                                <a:ea typeface="ＭＳ Ｐゴシック" charset="-128"/>
                                <a:sym typeface="Symbol" charset="2"/>
                              </a:rPr>
                            </m:ctrlPr>
                          </m:naryPr>
                          <m:sub>
                            <m:r>
                              <m:rPr>
                                <m:brk m:alnAt="23"/>
                              </m:rPr>
                              <a:rPr lang="en-US" altLang="en-US" sz="2400" b="0" i="1" smtClean="0">
                                <a:solidFill>
                                  <a:srgbClr val="002060"/>
                                </a:solidFill>
                                <a:latin typeface="Cambria Math" panose="02040503050406030204" pitchFamily="18" charset="0"/>
                                <a:ea typeface="ＭＳ Ｐゴシック" charset="-128"/>
                                <a:sym typeface="Symbol" charset="2"/>
                              </a:rPr>
                              <m:t>𝑖</m:t>
                            </m:r>
                            <m:r>
                              <a:rPr lang="en-US" altLang="en-US" sz="2400" b="0" i="1" smtClean="0">
                                <a:solidFill>
                                  <a:srgbClr val="002060"/>
                                </a:solidFill>
                                <a:latin typeface="Cambria Math" panose="02040503050406030204" pitchFamily="18" charset="0"/>
                                <a:ea typeface="ＭＳ Ｐゴシック" charset="-128"/>
                                <a:sym typeface="Symbol" charset="2"/>
                              </a:rPr>
                              <m:t>=1</m:t>
                            </m:r>
                          </m:sub>
                          <m:sup>
                            <m:r>
                              <a:rPr lang="en-US" altLang="en-US" sz="2400" b="0" i="1" smtClean="0">
                                <a:solidFill>
                                  <a:srgbClr val="002060"/>
                                </a:solidFill>
                                <a:latin typeface="Cambria Math" panose="02040503050406030204" pitchFamily="18" charset="0"/>
                                <a:ea typeface="ＭＳ Ｐゴシック" charset="-128"/>
                                <a:sym typeface="Symbol" charset="2"/>
                              </a:rPr>
                              <m:t>𝑛</m:t>
                            </m:r>
                          </m:sup>
                          <m:e>
                            <m:sSup>
                              <m:sSupPr>
                                <m:ctrlPr>
                                  <a:rPr lang="en-US" altLang="en-US" sz="2400" b="0" i="1" smtClean="0">
                                    <a:solidFill>
                                      <a:srgbClr val="002060"/>
                                    </a:solidFill>
                                    <a:latin typeface="Cambria Math" panose="02040503050406030204" pitchFamily="18" charset="0"/>
                                    <a:ea typeface="ＭＳ Ｐゴシック" charset="-128"/>
                                    <a:sym typeface="Symbol" charset="2"/>
                                  </a:rPr>
                                </m:ctrlPr>
                              </m:sSupPr>
                              <m:e>
                                <m:d>
                                  <m:dPr>
                                    <m:ctrlPr>
                                      <a:rPr lang="en-US" altLang="en-US" sz="2400" b="0" i="1" smtClean="0">
                                        <a:solidFill>
                                          <a:srgbClr val="002060"/>
                                        </a:solidFill>
                                        <a:latin typeface="Cambria Math" panose="02040503050406030204" pitchFamily="18" charset="0"/>
                                        <a:ea typeface="ＭＳ Ｐゴシック" charset="-128"/>
                                        <a:sym typeface="Symbol" charset="2"/>
                                      </a:rPr>
                                    </m:ctrlPr>
                                  </m:dPr>
                                  <m:e>
                                    <m:sSub>
                                      <m:sSubPr>
                                        <m:ctrlPr>
                                          <a:rPr lang="en-US" altLang="en-US" sz="2400" b="0" i="1" smtClean="0">
                                            <a:solidFill>
                                              <a:srgbClr val="002060"/>
                                            </a:solidFill>
                                            <a:latin typeface="Cambria Math" panose="02040503050406030204" pitchFamily="18" charset="0"/>
                                            <a:ea typeface="ＭＳ Ｐゴシック" charset="-128"/>
                                            <a:sym typeface="Symbol" charset="2"/>
                                          </a:rPr>
                                        </m:ctrlPr>
                                      </m:sSubPr>
                                      <m:e>
                                        <m:r>
                                          <a:rPr lang="en-US" altLang="en-US" sz="2400" b="0" i="1" smtClean="0">
                                            <a:solidFill>
                                              <a:srgbClr val="002060"/>
                                            </a:solidFill>
                                            <a:latin typeface="Cambria Math" panose="02040503050406030204" pitchFamily="18" charset="0"/>
                                            <a:ea typeface="ＭＳ Ｐゴシック" charset="-128"/>
                                            <a:sym typeface="Symbol" charset="2"/>
                                          </a:rPr>
                                          <m:t>𝑋</m:t>
                                        </m:r>
                                      </m:e>
                                      <m:sub>
                                        <m:r>
                                          <a:rPr lang="en-US" altLang="en-US" sz="2400" b="0" i="1" smtClean="0">
                                            <a:solidFill>
                                              <a:srgbClr val="002060"/>
                                            </a:solidFill>
                                            <a:latin typeface="Cambria Math" panose="02040503050406030204" pitchFamily="18" charset="0"/>
                                            <a:ea typeface="ＭＳ Ｐゴシック" charset="-128"/>
                                            <a:sym typeface="Symbol" charset="2"/>
                                          </a:rPr>
                                          <m:t>𝑖</m:t>
                                        </m:r>
                                      </m:sub>
                                    </m:sSub>
                                    <m:r>
                                      <a:rPr lang="en-US" altLang="en-US" sz="2400" b="0" i="1" smtClean="0">
                                        <a:solidFill>
                                          <a:srgbClr val="002060"/>
                                        </a:solidFill>
                                        <a:latin typeface="Cambria Math" panose="02040503050406030204" pitchFamily="18" charset="0"/>
                                        <a:ea typeface="ＭＳ Ｐゴシック" charset="-128"/>
                                        <a:sym typeface="Symbol" charset="2"/>
                                      </a:rPr>
                                      <m:t>−</m:t>
                                    </m:r>
                                    <m:acc>
                                      <m:accPr>
                                        <m:chr m:val="̅"/>
                                        <m:ctrlPr>
                                          <a:rPr lang="en-US" altLang="en-US" sz="2400" b="0" i="1" smtClean="0">
                                            <a:solidFill>
                                              <a:srgbClr val="002060"/>
                                            </a:solidFill>
                                            <a:latin typeface="Cambria Math" panose="02040503050406030204" pitchFamily="18" charset="0"/>
                                            <a:ea typeface="ＭＳ Ｐゴシック" charset="-128"/>
                                            <a:sym typeface="Symbol" charset="2"/>
                                          </a:rPr>
                                        </m:ctrlPr>
                                      </m:accPr>
                                      <m:e>
                                        <m:r>
                                          <a:rPr lang="en-US" altLang="en-US" sz="2400" b="0" i="1" smtClean="0">
                                            <a:solidFill>
                                              <a:srgbClr val="002060"/>
                                            </a:solidFill>
                                            <a:latin typeface="Cambria Math" panose="02040503050406030204" pitchFamily="18" charset="0"/>
                                            <a:ea typeface="ＭＳ Ｐゴシック" charset="-128"/>
                                            <a:sym typeface="Symbol" charset="2"/>
                                          </a:rPr>
                                          <m:t>𝑋</m:t>
                                        </m:r>
                                      </m:e>
                                    </m:acc>
                                  </m:e>
                                </m:d>
                              </m:e>
                              <m:sup>
                                <m:r>
                                  <a:rPr lang="en-US" altLang="en-US" sz="2400" b="0" i="1" smtClean="0">
                                    <a:solidFill>
                                      <a:srgbClr val="002060"/>
                                    </a:solidFill>
                                    <a:latin typeface="Cambria Math" panose="02040503050406030204" pitchFamily="18" charset="0"/>
                                    <a:ea typeface="ＭＳ Ｐゴシック" charset="-128"/>
                                    <a:sym typeface="Symbol" charset="2"/>
                                  </a:rPr>
                                  <m:t>2</m:t>
                                </m:r>
                              </m:sup>
                            </m:sSup>
                          </m:e>
                        </m:nary>
                      </m:num>
                      <m:den>
                        <m:d>
                          <m:dPr>
                            <m:ctrlPr>
                              <a:rPr lang="en-US" altLang="en-US" sz="2400" b="0" i="1" smtClean="0">
                                <a:solidFill>
                                  <a:srgbClr val="002060"/>
                                </a:solidFill>
                                <a:latin typeface="Cambria Math" panose="02040503050406030204" pitchFamily="18" charset="0"/>
                                <a:ea typeface="ＭＳ Ｐゴシック" charset="-128"/>
                                <a:sym typeface="Symbol" charset="2"/>
                              </a:rPr>
                            </m:ctrlPr>
                          </m:dPr>
                          <m:e>
                            <m:r>
                              <a:rPr lang="en-US" altLang="en-US" sz="2400" b="0" i="1" smtClean="0">
                                <a:solidFill>
                                  <a:srgbClr val="002060"/>
                                </a:solidFill>
                                <a:latin typeface="Cambria Math" panose="02040503050406030204" pitchFamily="18" charset="0"/>
                                <a:ea typeface="ＭＳ Ｐゴシック" charset="-128"/>
                                <a:sym typeface="Symbol" charset="2"/>
                              </a:rPr>
                              <m:t>𝑛</m:t>
                            </m:r>
                            <m:r>
                              <a:rPr lang="en-US" altLang="en-US" sz="2400" b="0" i="1" smtClean="0">
                                <a:solidFill>
                                  <a:srgbClr val="002060"/>
                                </a:solidFill>
                                <a:latin typeface="Cambria Math" panose="02040503050406030204" pitchFamily="18" charset="0"/>
                                <a:ea typeface="ＭＳ Ｐゴシック" charset="-128"/>
                                <a:sym typeface="Symbol" charset="2"/>
                              </a:rPr>
                              <m:t>−1</m:t>
                            </m:r>
                          </m:e>
                        </m:d>
                      </m:den>
                    </m:f>
                  </m:oMath>
                </a14:m>
                <a:endParaRPr lang="en-US" altLang="en-US" sz="2400" dirty="0">
                  <a:ea typeface="ＭＳ Ｐゴシック" charset="-128"/>
                  <a:sym typeface="Symbol" charset="2"/>
                </a:endParaRPr>
              </a:p>
              <a:p>
                <a:pPr eaLnBrk="1" hangingPunct="1">
                  <a:spcBef>
                    <a:spcPts val="1200"/>
                  </a:spcBef>
                </a:pPr>
                <a:r>
                  <a:rPr lang="en-US" altLang="en-US" sz="2000" dirty="0">
                    <a:ea typeface="ＭＳ Ｐゴシック" charset="-128"/>
                    <a:sym typeface="Symbol" charset="2"/>
                  </a:rPr>
                  <a:t>While              , it turns out that </a:t>
                </a:r>
              </a:p>
              <a:p>
                <a:pPr eaLnBrk="1" hangingPunct="1"/>
                <a:endParaRPr lang="en-US" altLang="en-US" sz="2000" dirty="0">
                  <a:ea typeface="ＭＳ Ｐゴシック" charset="-128"/>
                  <a:sym typeface="Symbol" charset="2"/>
                </a:endParaRPr>
              </a:p>
              <a:p>
                <a:pPr eaLnBrk="1" hangingPunct="1">
                  <a:spcBef>
                    <a:spcPts val="1200"/>
                  </a:spcBef>
                </a:pPr>
                <a:r>
                  <a:rPr lang="en-US" altLang="en-US" sz="2000" dirty="0">
                    <a:ea typeface="ＭＳ Ｐゴシック" charset="-128"/>
                    <a:sym typeface="Symbol" charset="2"/>
                  </a:rPr>
                  <a:t>So, instead of looking up z-values for a given confidence level, we should look up t-values with </a:t>
                </a:r>
                <a:r>
                  <a:rPr lang="en-US" altLang="en-US" sz="2000" i="1" dirty="0">
                    <a:solidFill>
                      <a:srgbClr val="0000FF"/>
                    </a:solidFill>
                    <a:ea typeface="ＭＳ Ｐゴシック" charset="-128"/>
                    <a:sym typeface="Symbol" charset="2"/>
                  </a:rPr>
                  <a:t>n-1</a:t>
                </a:r>
                <a:r>
                  <a:rPr lang="en-US" altLang="en-US" sz="2000" dirty="0">
                    <a:solidFill>
                      <a:srgbClr val="0000FF"/>
                    </a:solidFill>
                    <a:ea typeface="ＭＳ Ｐゴシック" charset="-128"/>
                    <a:sym typeface="Symbol" charset="2"/>
                  </a:rPr>
                  <a:t> degrees of freedom </a:t>
                </a:r>
                <a:r>
                  <a:rPr lang="en-US" altLang="en-US" sz="2000" dirty="0">
                    <a:ea typeface="ＭＳ Ｐゴシック" charset="-128"/>
                    <a:sym typeface="Symbol" charset="2"/>
                  </a:rPr>
                  <a:t>(T</a:t>
                </a:r>
                <a:r>
                  <a:rPr lang="en-US" altLang="en-US" sz="2000" baseline="-25000" dirty="0">
                    <a:ea typeface="ＭＳ Ｐゴシック" charset="-128"/>
                    <a:sym typeface="Symbol" charset="2"/>
                  </a:rPr>
                  <a:t>n-1</a:t>
                </a:r>
                <a:r>
                  <a:rPr lang="en-US" altLang="en-US" sz="2000" dirty="0">
                    <a:ea typeface="ＭＳ Ｐゴシック" charset="-128"/>
                    <a:sym typeface="Symbol" charset="2"/>
                  </a:rPr>
                  <a:t>)</a:t>
                </a: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14:m>
                  <m:oMath xmlns:m="http://schemas.openxmlformats.org/officeDocument/2006/math">
                    <m:acc>
                      <m:accPr>
                        <m:chr m:val="̅"/>
                        <m:ctrlPr>
                          <a:rPr lang="en-US" altLang="en-US" sz="2000" i="1" smtClean="0">
                            <a:latin typeface="Cambria Math" panose="02040503050406030204" pitchFamily="18" charset="0"/>
                            <a:ea typeface="ＭＳ Ｐゴシック" charset="-128"/>
                            <a:sym typeface="Symbol" charset="2"/>
                          </a:rPr>
                        </m:ctrlPr>
                      </m:accPr>
                      <m:e>
                        <m:r>
                          <a:rPr lang="en-US" altLang="en-US" sz="2000" i="1">
                            <a:latin typeface="Cambria Math" panose="02040503050406030204" pitchFamily="18" charset="0"/>
                            <a:ea typeface="ＭＳ Ｐゴシック" charset="-128"/>
                            <a:sym typeface="Symbol" charset="2"/>
                          </a:rPr>
                          <m:t>𝑋</m:t>
                        </m:r>
                      </m:e>
                    </m:acc>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f>
                      <m:fPr>
                        <m:ctrlPr>
                          <a:rPr lang="en-US" altLang="en-US" sz="2000" i="1">
                            <a:latin typeface="Cambria Math" panose="02040503050406030204" pitchFamily="18" charset="0"/>
                            <a:ea typeface="Cambria Math" panose="02040503050406030204" pitchFamily="18" charset="0"/>
                            <a:sym typeface="Symbol" charset="2"/>
                          </a:rPr>
                        </m:ctrlPr>
                      </m:fPr>
                      <m:num>
                        <m:r>
                          <a:rPr lang="en-US" altLang="en-US" sz="2000" i="1">
                            <a:latin typeface="Cambria Math" panose="02040503050406030204" pitchFamily="18" charset="0"/>
                            <a:ea typeface="Cambria Math" panose="02040503050406030204" pitchFamily="18" charset="0"/>
                            <a:sym typeface="Symbol" charset="2"/>
                          </a:rPr>
                          <m:t>𝜎</m:t>
                        </m:r>
                      </m:num>
                      <m:den>
                        <m:rad>
                          <m:radPr>
                            <m:degHide m:val="on"/>
                            <m:ctrlPr>
                              <a:rPr lang="en-US" altLang="en-US" sz="2000" i="1">
                                <a:latin typeface="Cambria Math" panose="02040503050406030204" pitchFamily="18" charset="0"/>
                                <a:ea typeface="Cambria Math" panose="02040503050406030204" pitchFamily="18" charset="0"/>
                                <a:sym typeface="Symbol" charset="2"/>
                              </a:rPr>
                            </m:ctrlPr>
                          </m:radPr>
                          <m:deg/>
                          <m:e>
                            <m:r>
                              <a:rPr lang="en-US" altLang="en-US" sz="2000" i="1">
                                <a:latin typeface="Cambria Math" panose="02040503050406030204" pitchFamily="18" charset="0"/>
                                <a:ea typeface="Cambria Math" panose="02040503050406030204" pitchFamily="18" charset="0"/>
                                <a:sym typeface="Symbol" charset="2"/>
                              </a:rPr>
                              <m:t>𝑛</m:t>
                            </m:r>
                          </m:e>
                        </m:rad>
                      </m:den>
                    </m:f>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𝑤h𝑒𝑟𝑒</m:t>
                    </m:r>
                    <m:r>
                      <a:rPr lang="en-US" altLang="en-US" sz="2000" i="1">
                        <a:latin typeface="Cambria Math" panose="02040503050406030204" pitchFamily="18" charset="0"/>
                        <a:ea typeface="Cambria Math" panose="02040503050406030204" pitchFamily="18" charset="0"/>
                        <a:sym typeface="Symbol" charset="2"/>
                      </a:rPr>
                      <m:t> </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𝑠𝑎𝑡𝑖𝑠𝑓𝑖𝑒𝑠</m:t>
                    </m:r>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𝑃</m:t>
                    </m:r>
                    <m:d>
                      <m:dPr>
                        <m:ctrlPr>
                          <a:rPr lang="en-US" altLang="en-US" sz="2000" i="1">
                            <a:latin typeface="Cambria Math" panose="02040503050406030204" pitchFamily="18" charset="0"/>
                            <a:ea typeface="Cambria Math" panose="02040503050406030204" pitchFamily="18" charset="0"/>
                            <a:sym typeface="Symbol" charset="2"/>
                          </a:rPr>
                        </m:ctrlPr>
                      </m:dPr>
                      <m:e>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𝑧</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r>
                          <a:rPr lang="en-US" altLang="en-US" sz="2000" i="1">
                            <a:latin typeface="Cambria Math" panose="02040503050406030204" pitchFamily="18" charset="0"/>
                            <a:ea typeface="Cambria Math" panose="02040503050406030204" pitchFamily="18" charset="0"/>
                            <a:sym typeface="Symbol" charset="2"/>
                          </a:rPr>
                          <m:t>≤</m:t>
                        </m:r>
                        <m:r>
                          <a:rPr lang="en-US" altLang="en-US" sz="2000" i="1">
                            <a:latin typeface="Cambria Math" panose="02040503050406030204" pitchFamily="18" charset="0"/>
                            <a:ea typeface="Cambria Math" panose="02040503050406030204" pitchFamily="18" charset="0"/>
                            <a:sym typeface="Symbol" charset="2"/>
                          </a:rPr>
                          <m:t>𝑍</m:t>
                        </m:r>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i="1">
                                <a:latin typeface="Cambria Math" panose="02040503050406030204" pitchFamily="18" charset="0"/>
                                <a:ea typeface="Cambria Math" panose="02040503050406030204" pitchFamily="18" charset="0"/>
                                <a:sym typeface="Symbol" charset="2"/>
                              </a:rPr>
                              <m:t>𝑍</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sub>
                        </m:sSub>
                      </m:e>
                    </m:d>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oMath>
                </a14:m>
                <a:endParaRPr lang="en-US" altLang="en-US" sz="2000" dirty="0">
                  <a:ea typeface="ＭＳ Ｐゴシック" charset="-128"/>
                  <a:sym typeface="Symbol" charset="2"/>
                </a:endParaRP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endParaRPr lang="en-US" altLang="en-US" sz="2000" i="1" dirty="0">
                  <a:latin typeface="Cambria Math" panose="02040503050406030204" pitchFamily="18" charset="0"/>
                  <a:ea typeface="ＭＳ Ｐゴシック" charset="-128"/>
                  <a:sym typeface="Symbol" charset="2"/>
                </a:endParaRPr>
              </a:p>
              <a:p>
                <a:pPr eaLnBrk="1" hangingPunct="1"/>
                <a14:m>
                  <m:oMath xmlns:m="http://schemas.openxmlformats.org/officeDocument/2006/math">
                    <m:acc>
                      <m:accPr>
                        <m:chr m:val="̅"/>
                        <m:ctrlPr>
                          <a:rPr lang="en-US" altLang="en-US" sz="2000" i="1">
                            <a:latin typeface="Cambria Math" panose="02040503050406030204" pitchFamily="18" charset="0"/>
                            <a:ea typeface="ＭＳ Ｐゴシック" charset="-128"/>
                            <a:sym typeface="Symbol" charset="2"/>
                          </a:rPr>
                        </m:ctrlPr>
                      </m:accPr>
                      <m:e>
                        <m:r>
                          <a:rPr lang="en-US" altLang="en-US" sz="2000" i="1">
                            <a:latin typeface="Cambria Math" panose="02040503050406030204" pitchFamily="18" charset="0"/>
                            <a:ea typeface="ＭＳ Ｐゴシック" charset="-128"/>
                            <a:sym typeface="Symbol" charset="2"/>
                          </a:rPr>
                          <m:t>𝑋</m:t>
                        </m:r>
                      </m:e>
                    </m:acc>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f>
                      <m:fPr>
                        <m:ctrlPr>
                          <a:rPr lang="en-US" altLang="en-US" sz="2000" i="1">
                            <a:latin typeface="Cambria Math" panose="02040503050406030204" pitchFamily="18" charset="0"/>
                            <a:ea typeface="Cambria Math" panose="02040503050406030204" pitchFamily="18" charset="0"/>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𝑆</m:t>
                        </m:r>
                      </m:num>
                      <m:den>
                        <m:rad>
                          <m:radPr>
                            <m:degHide m:val="on"/>
                            <m:ctrlPr>
                              <a:rPr lang="en-US" altLang="en-US" sz="2000" i="1">
                                <a:latin typeface="Cambria Math" panose="02040503050406030204" pitchFamily="18" charset="0"/>
                                <a:ea typeface="Cambria Math" panose="02040503050406030204" pitchFamily="18" charset="0"/>
                                <a:sym typeface="Symbol" charset="2"/>
                              </a:rPr>
                            </m:ctrlPr>
                          </m:radPr>
                          <m:deg/>
                          <m:e>
                            <m:r>
                              <a:rPr lang="en-US" altLang="en-US" sz="2000" i="1">
                                <a:latin typeface="Cambria Math" panose="02040503050406030204" pitchFamily="18" charset="0"/>
                                <a:ea typeface="Cambria Math" panose="02040503050406030204" pitchFamily="18" charset="0"/>
                                <a:sym typeface="Symbol" charset="2"/>
                              </a:rPr>
                              <m:t>𝑛</m:t>
                            </m:r>
                          </m:e>
                        </m:rad>
                      </m:den>
                    </m:f>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𝑤h𝑒𝑟𝑒</m:t>
                    </m:r>
                    <m:r>
                      <a:rPr lang="en-US" altLang="en-US" sz="2000" i="1">
                        <a:latin typeface="Cambria Math" panose="02040503050406030204" pitchFamily="18" charset="0"/>
                        <a:ea typeface="Cambria Math" panose="02040503050406030204" pitchFamily="18" charset="0"/>
                        <a:sym typeface="Symbol" charset="2"/>
                      </a:rPr>
                      <m:t> </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𝑠𝑎𝑡𝑖𝑠𝑓𝑖𝑒𝑠</m:t>
                    </m:r>
                    <m:r>
                      <a:rPr lang="en-US" altLang="en-US" sz="2000" i="1">
                        <a:latin typeface="Cambria Math" panose="02040503050406030204" pitchFamily="18" charset="0"/>
                        <a:ea typeface="Cambria Math" panose="02040503050406030204" pitchFamily="18" charset="0"/>
                        <a:sym typeface="Symbol" charset="2"/>
                      </a:rPr>
                      <m:t> </m:t>
                    </m:r>
                    <m:r>
                      <a:rPr lang="en-US" altLang="en-US" sz="2000" i="1">
                        <a:latin typeface="Cambria Math" panose="02040503050406030204" pitchFamily="18" charset="0"/>
                        <a:ea typeface="Cambria Math" panose="02040503050406030204" pitchFamily="18" charset="0"/>
                        <a:sym typeface="Symbol" charset="2"/>
                      </a:rPr>
                      <m:t>𝑃</m:t>
                    </m:r>
                    <m:d>
                      <m:dPr>
                        <m:ctrlPr>
                          <a:rPr lang="en-US" altLang="en-US" sz="2000" i="1">
                            <a:latin typeface="Cambria Math" panose="02040503050406030204" pitchFamily="18" charset="0"/>
                            <a:ea typeface="Cambria Math" panose="02040503050406030204" pitchFamily="18" charset="0"/>
                            <a:sym typeface="Symbol" charset="2"/>
                          </a:rPr>
                        </m:ctrlPr>
                      </m:dPr>
                      <m:e>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smtClean="0">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𝑇</m:t>
                            </m:r>
                          </m:e>
                          <m:sub>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r>
                          <a:rPr lang="en-US" altLang="en-US" sz="2000" i="1">
                            <a:latin typeface="Cambria Math" panose="02040503050406030204" pitchFamily="18" charset="0"/>
                            <a:ea typeface="Cambria Math" panose="02040503050406030204" pitchFamily="18" charset="0"/>
                            <a:sym typeface="Symbol" charset="2"/>
                          </a:rPr>
                          <m:t>≤</m:t>
                        </m:r>
                        <m:sSub>
                          <m:sSubPr>
                            <m:ctrlPr>
                              <a:rPr lang="en-US" altLang="en-US" sz="2000" i="1">
                                <a:latin typeface="Cambria Math" panose="02040503050406030204" pitchFamily="18" charset="0"/>
                                <a:ea typeface="Cambria Math" panose="02040503050406030204" pitchFamily="18" charset="0"/>
                                <a:sym typeface="Symbol" charset="2"/>
                              </a:rPr>
                            </m:ctrlPr>
                          </m:sSubPr>
                          <m:e>
                            <m:r>
                              <a:rPr lang="en-US" altLang="en-US" sz="2000" b="0" i="1" smtClean="0">
                                <a:latin typeface="Cambria Math" panose="02040503050406030204" pitchFamily="18" charset="0"/>
                                <a:ea typeface="Cambria Math" panose="02040503050406030204" pitchFamily="18" charset="0"/>
                                <a:sym typeface="Symbol" charset="2"/>
                              </a:rPr>
                              <m:t>𝑡</m:t>
                            </m:r>
                          </m:e>
                          <m:sub>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r>
                              <a:rPr lang="en-US" altLang="en-US" sz="2000" b="0" i="1" smtClean="0">
                                <a:latin typeface="Cambria Math" panose="02040503050406030204" pitchFamily="18" charset="0"/>
                                <a:ea typeface="Cambria Math" panose="02040503050406030204" pitchFamily="18" charset="0"/>
                                <a:sym typeface="Symbol" charset="2"/>
                              </a:rPr>
                              <m:t>,</m:t>
                            </m:r>
                            <m:r>
                              <a:rPr lang="en-US" altLang="en-US" sz="2000" b="0" i="1" smtClean="0">
                                <a:latin typeface="Cambria Math" panose="02040503050406030204" pitchFamily="18" charset="0"/>
                                <a:ea typeface="Cambria Math" panose="02040503050406030204" pitchFamily="18" charset="0"/>
                                <a:sym typeface="Symbol" charset="2"/>
                              </a:rPr>
                              <m:t>𝑛</m:t>
                            </m:r>
                            <m:r>
                              <a:rPr lang="en-US" altLang="en-US" sz="2000" b="0" i="1" smtClean="0">
                                <a:latin typeface="Cambria Math" panose="02040503050406030204" pitchFamily="18" charset="0"/>
                                <a:ea typeface="Cambria Math" panose="02040503050406030204" pitchFamily="18" charset="0"/>
                                <a:sym typeface="Symbol" charset="2"/>
                              </a:rPr>
                              <m:t>−1</m:t>
                            </m:r>
                          </m:sub>
                        </m:sSub>
                      </m:e>
                    </m:d>
                    <m:r>
                      <a:rPr lang="en-US" altLang="en-US" sz="2000" i="1">
                        <a:latin typeface="Cambria Math" panose="02040503050406030204" pitchFamily="18" charset="0"/>
                        <a:ea typeface="Cambria Math" panose="02040503050406030204" pitchFamily="18" charset="0"/>
                        <a:sym typeface="Symbol" charset="2"/>
                      </a:rPr>
                      <m:t>=1−</m:t>
                    </m:r>
                    <m:r>
                      <a:rPr lang="en-US" altLang="en-US" sz="2000" i="1">
                        <a:latin typeface="Cambria Math" panose="02040503050406030204" pitchFamily="18" charset="0"/>
                        <a:ea typeface="Cambria Math" panose="02040503050406030204" pitchFamily="18" charset="0"/>
                        <a:sym typeface="Symbol" charset="2"/>
                      </a:rPr>
                      <m:t>𝛼</m:t>
                    </m:r>
                  </m:oMath>
                </a14:m>
                <a:r>
                  <a:rPr lang="en-US" altLang="en-US" sz="2000" dirty="0">
                    <a:ea typeface="ＭＳ Ｐゴシック" charset="-128"/>
                    <a:sym typeface="Symbol" charset="2"/>
                  </a:rPr>
                  <a:t> </a:t>
                </a:r>
              </a:p>
              <a:p>
                <a:pPr eaLnBrk="1" hangingPunct="1"/>
                <a:endParaRPr lang="en-US" altLang="en-US" sz="2000" dirty="0">
                  <a:ea typeface="ＭＳ Ｐゴシック" charset="-128"/>
                  <a:sym typeface="Symbol" charset="2"/>
                </a:endParaRPr>
              </a:p>
            </p:txBody>
          </p:sp>
        </mc:Choice>
        <mc:Fallback xmlns="">
          <p:sp>
            <p:nvSpPr>
              <p:cNvPr id="36866" name="Content Placeholder 2"/>
              <p:cNvSpPr>
                <a:spLocks noGrp="1" noRot="1" noChangeAspect="1" noMove="1" noResize="1" noEditPoints="1" noAdjustHandles="1" noChangeArrowheads="1" noChangeShapeType="1" noTextEdit="1"/>
              </p:cNvSpPr>
              <p:nvPr>
                <p:ph idx="1"/>
              </p:nvPr>
            </p:nvSpPr>
            <p:spPr>
              <a:xfrm>
                <a:off x="663176" y="2030414"/>
                <a:ext cx="10751343" cy="4751386"/>
              </a:xfrm>
              <a:blipFill rotWithShape="0">
                <a:blip r:embed="rId4"/>
                <a:stretch>
                  <a:fillRect/>
                </a:stretch>
              </a:blipFill>
            </p:spPr>
            <p:txBody>
              <a:bodyPr/>
              <a:lstStyle/>
              <a:p>
                <a:r>
                  <a:rPr lang="en-IN">
                    <a:noFill/>
                  </a:rPr>
                  <a:t> </a:t>
                </a:r>
              </a:p>
            </p:txBody>
          </p:sp>
        </mc:Fallback>
      </mc:AlternateContent>
      <p:sp>
        <p:nvSpPr>
          <p:cNvPr id="368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9059AE72-51DA-404A-A0E0-1C2006DC6143}" type="slidenum">
              <a:rPr lang="en-US" altLang="en-US" sz="1200">
                <a:solidFill>
                  <a:schemeClr val="bg1"/>
                </a:solidFill>
                <a:latin typeface="Calibri" charset="0"/>
              </a:rPr>
              <a:pPr eaLnBrk="1" fontAlgn="base" hangingPunct="1">
                <a:spcBef>
                  <a:spcPct val="0"/>
                </a:spcBef>
                <a:spcAft>
                  <a:spcPct val="0"/>
                </a:spcAft>
              </a:pPr>
              <a:t>21</a:t>
            </a:fld>
            <a:endParaRPr lang="en-US" altLang="en-US" sz="1200">
              <a:solidFill>
                <a:schemeClr val="bg1"/>
              </a:solidFill>
              <a:latin typeface="Calibri" charset="0"/>
            </a:endParaRPr>
          </a:p>
        </p:txBody>
      </p:sp>
      <p:graphicFrame>
        <p:nvGraphicFramePr>
          <p:cNvPr id="36869" name="Object 1"/>
          <p:cNvGraphicFramePr>
            <a:graphicFrameLocks noChangeAspect="1"/>
          </p:cNvGraphicFramePr>
          <p:nvPr>
            <p:extLst>
              <p:ext uri="{D42A27DB-BD31-4B8C-83A1-F6EECF244321}">
                <p14:modId xmlns:p14="http://schemas.microsoft.com/office/powerpoint/2010/main" val="1952210759"/>
              </p:ext>
            </p:extLst>
          </p:nvPr>
        </p:nvGraphicFramePr>
        <p:xfrm>
          <a:off x="1919288" y="2755901"/>
          <a:ext cx="850900" cy="546100"/>
        </p:xfrm>
        <a:graphic>
          <a:graphicData uri="http://schemas.openxmlformats.org/presentationml/2006/ole">
            <mc:AlternateContent xmlns:mc="http://schemas.openxmlformats.org/markup-compatibility/2006">
              <mc:Choice xmlns:v="urn:schemas-microsoft-com:vml" Requires="v">
                <p:oleObj spid="_x0000_s2050" name="Equation" r:id="rId5" imgW="672808" imgH="431613" progId="Equation.3">
                  <p:embed/>
                </p:oleObj>
              </mc:Choice>
              <mc:Fallback>
                <p:oleObj name="Equation" r:id="rId5" imgW="672808" imgH="431613" progId="Equation.3">
                  <p:embed/>
                  <p:pic>
                    <p:nvPicPr>
                      <p:cNvPr id="3686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2755901"/>
                        <a:ext cx="8509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7"/>
          <p:cNvGraphicFramePr>
            <a:graphicFrameLocks noChangeAspect="1"/>
          </p:cNvGraphicFramePr>
          <p:nvPr>
            <p:extLst>
              <p:ext uri="{D42A27DB-BD31-4B8C-83A1-F6EECF244321}">
                <p14:modId xmlns:p14="http://schemas.microsoft.com/office/powerpoint/2010/main" val="2361150192"/>
              </p:ext>
            </p:extLst>
          </p:nvPr>
        </p:nvGraphicFramePr>
        <p:xfrm>
          <a:off x="5059360" y="2755901"/>
          <a:ext cx="979487" cy="546100"/>
        </p:xfrm>
        <a:graphic>
          <a:graphicData uri="http://schemas.openxmlformats.org/presentationml/2006/ole">
            <mc:AlternateContent xmlns:mc="http://schemas.openxmlformats.org/markup-compatibility/2006">
              <mc:Choice xmlns:v="urn:schemas-microsoft-com:vml" Requires="v">
                <p:oleObj spid="_x0000_s2051" name="Equation" r:id="rId7" imgW="774364" imgH="431613" progId="Equation.3">
                  <p:embed/>
                </p:oleObj>
              </mc:Choice>
              <mc:Fallback>
                <p:oleObj name="Equation" r:id="rId7" imgW="774364" imgH="431613" progId="Equation.3">
                  <p:embed/>
                  <p:pic>
                    <p:nvPicPr>
                      <p:cNvPr id="3687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9360" y="2755901"/>
                        <a:ext cx="9794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Down Arrow 14"/>
          <p:cNvSpPr/>
          <p:nvPr/>
        </p:nvSpPr>
        <p:spPr>
          <a:xfrm>
            <a:off x="4061616" y="5154626"/>
            <a:ext cx="1487487" cy="825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7510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747838" y="800100"/>
            <a:ext cx="8839200" cy="838200"/>
          </a:xfrm>
        </p:spPr>
        <p:txBody>
          <a:bodyPr/>
          <a:lstStyle/>
          <a:p>
            <a:pPr eaLnBrk="1" hangingPunct="1"/>
            <a:r>
              <a:rPr lang="en-US" altLang="en-US" dirty="0">
                <a:ea typeface="ＭＳ Ｐゴシック" charset="-128"/>
              </a:rPr>
              <a:t>Calculating t-values</a:t>
            </a:r>
          </a:p>
        </p:txBody>
      </p:sp>
      <p:pic>
        <p:nvPicPr>
          <p:cNvPr id="40962"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2371" b="3391"/>
          <a:stretch>
            <a:fillRect/>
          </a:stretch>
        </p:blipFill>
        <p:spPr>
          <a:xfrm>
            <a:off x="2328863" y="2105819"/>
            <a:ext cx="7010400" cy="3886200"/>
          </a:xfrm>
          <a:prstGeom prst="rect">
            <a:avLst/>
          </a:prstGeom>
          <a:ln>
            <a:noFill/>
          </a:ln>
          <a:effectLst>
            <a:outerShdw blurRad="292100" dist="139700" dir="2700000" algn="tl" rotWithShape="0">
              <a:srgbClr val="333333">
                <a:alpha val="65000"/>
              </a:srgbClr>
            </a:outerShdw>
          </a:effectLst>
        </p:spPr>
      </p:pic>
      <p:pic>
        <p:nvPicPr>
          <p:cNvPr id="23556" name="Picture 6"/>
          <p:cNvPicPr>
            <a:picLocks noChangeAspect="1" noChangeArrowheads="1"/>
          </p:cNvPicPr>
          <p:nvPr/>
        </p:nvPicPr>
        <p:blipFill>
          <a:blip r:embed="rId4"/>
          <a:srcRect/>
          <a:stretch>
            <a:fillRect/>
          </a:stretch>
        </p:blipFill>
        <p:spPr bwMode="auto">
          <a:xfrm>
            <a:off x="3091658" y="5992019"/>
            <a:ext cx="5830887" cy="6651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B949BE75-B72B-394B-A850-1E1DA0F5F35E}" type="slidenum">
              <a:rPr lang="en-US" altLang="en-US" sz="1200">
                <a:solidFill>
                  <a:schemeClr val="bg1"/>
                </a:solidFill>
                <a:latin typeface="Calibri" charset="0"/>
              </a:rPr>
              <a:pPr eaLnBrk="1" fontAlgn="base" hangingPunct="1">
                <a:spcBef>
                  <a:spcPct val="0"/>
                </a:spcBef>
                <a:spcAft>
                  <a:spcPct val="0"/>
                </a:spcAft>
              </a:pPr>
              <a:t>22</a:t>
            </a:fld>
            <a:endParaRPr lang="en-US" altLang="en-US" sz="1200">
              <a:solidFill>
                <a:schemeClr val="bg1"/>
              </a:solidFill>
              <a:latin typeface="Calibri" charset="0"/>
            </a:endParaRPr>
          </a:p>
        </p:txBody>
      </p:sp>
    </p:spTree>
    <p:extLst>
      <p:ext uri="{BB962C8B-B14F-4D97-AF65-F5344CB8AC3E}">
        <p14:creationId xmlns:p14="http://schemas.microsoft.com/office/powerpoint/2010/main" val="126332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29569" y="791768"/>
            <a:ext cx="8839200" cy="838200"/>
          </a:xfrm>
        </p:spPr>
        <p:txBody>
          <a:bodyPr/>
          <a:lstStyle/>
          <a:p>
            <a:pPr eaLnBrk="1" hangingPunct="1"/>
            <a:r>
              <a:rPr lang="en-US" altLang="en-US" dirty="0">
                <a:ea typeface="ＭＳ Ｐゴシック" charset="-128"/>
              </a:rPr>
              <a:t>Back to </a:t>
            </a:r>
            <a:r>
              <a:rPr lang="en-US" altLang="en-US" dirty="0" err="1">
                <a:ea typeface="ＭＳ Ｐゴシック" charset="-128"/>
              </a:rPr>
              <a:t>SariSagar</a:t>
            </a:r>
            <a:endParaRPr lang="en-US" altLang="en-US" dirty="0">
              <a:ea typeface="ＭＳ Ｐゴシック" charset="-128"/>
            </a:endParaRPr>
          </a:p>
        </p:txBody>
      </p:sp>
      <mc:AlternateContent xmlns:mc="http://schemas.openxmlformats.org/markup-compatibility/2006" xmlns:a14="http://schemas.microsoft.com/office/drawing/2010/main">
        <mc:Choice Requires="a14">
          <p:sp>
            <p:nvSpPr>
              <p:cNvPr id="43011" name="Content Placeholder 1"/>
              <p:cNvSpPr>
                <a:spLocks noGrp="1"/>
              </p:cNvSpPr>
              <p:nvPr>
                <p:ph idx="1"/>
              </p:nvPr>
            </p:nvSpPr>
            <p:spPr>
              <a:xfrm>
                <a:off x="664370" y="2143124"/>
                <a:ext cx="10772774" cy="4714875"/>
              </a:xfrm>
            </p:spPr>
            <p:txBody>
              <a:bodyPr/>
              <a:lstStyle/>
              <a:p>
                <a:pPr eaLnBrk="1" hangingPunct="1"/>
                <a:r>
                  <a:rPr lang="en-US" altLang="en-US" sz="2000" dirty="0">
                    <a:ea typeface="ＭＳ Ｐゴシック" charset="-128"/>
                  </a:rPr>
                  <a:t>Recalculate the 90% confidence interval if you cannot assume </a:t>
                </a:r>
                <a:r>
                  <a:rPr lang="el-GR" altLang="en-US" sz="2000" dirty="0">
                    <a:ea typeface="ＭＳ Ｐゴシック" charset="-128"/>
                  </a:rPr>
                  <a:t>σ</a:t>
                </a:r>
                <a:r>
                  <a:rPr lang="en-US" altLang="en-US" sz="2000" dirty="0">
                    <a:ea typeface="ＭＳ Ｐゴシック" charset="-128"/>
                  </a:rPr>
                  <a:t> = </a:t>
                </a:r>
                <a:r>
                  <a:rPr lang="en-US" sz="2000" dirty="0"/>
                  <a:t>₹ </a:t>
                </a:r>
                <a:r>
                  <a:rPr lang="en-US" altLang="en-US" sz="2000" dirty="0">
                    <a:ea typeface="ＭＳ Ｐゴシック" charset="-128"/>
                    <a:sym typeface="Symbol" charset="2"/>
                  </a:rPr>
                  <a:t>4,608</a:t>
                </a:r>
                <a:endParaRPr lang="en-US" altLang="en-US" sz="2000" dirty="0">
                  <a:ea typeface="ＭＳ Ｐゴシック" charset="-128"/>
                </a:endParaRPr>
              </a:p>
              <a:p>
                <a:pPr lvl="1" eaLnBrk="1" hangingPunct="1"/>
                <a:r>
                  <a:rPr lang="en-US" altLang="en-US" sz="2000" dirty="0">
                    <a:ea typeface="ＭＳ Ｐゴシック" charset="-128"/>
                  </a:rPr>
                  <a:t>But, we calculate S from sample of 144 customers</a:t>
                </a:r>
              </a:p>
              <a:p>
                <a:pPr lvl="1" eaLnBrk="1" hangingPunct="1"/>
                <a:r>
                  <a:rPr lang="en-US" altLang="en-US" sz="2000" dirty="0">
                    <a:ea typeface="ＭＳ Ｐゴシック" charset="-128"/>
                  </a:rPr>
                  <a:t>S = </a:t>
                </a:r>
                <a:r>
                  <a:rPr lang="en-US" sz="2000" dirty="0"/>
                  <a:t>₹ </a:t>
                </a:r>
                <a:r>
                  <a:rPr lang="en-US" altLang="en-US" sz="2000" dirty="0">
                    <a:ea typeface="ＭＳ Ｐゴシック" charset="-128"/>
                  </a:rPr>
                  <a:t>4,803</a:t>
                </a:r>
              </a:p>
              <a:p>
                <a:pPr eaLnBrk="1" hangingPunct="1"/>
                <a:endParaRPr lang="en-US" altLang="en-US" sz="2000" dirty="0">
                  <a:ea typeface="ＭＳ Ｐゴシック" charset="-128"/>
                </a:endParaRPr>
              </a:p>
              <a:p>
                <a:pPr eaLnBrk="1" hangingPunct="1"/>
                <a:r>
                  <a:rPr lang="en-US" altLang="en-US" sz="2000" dirty="0">
                    <a:ea typeface="ＭＳ Ｐゴシック" charset="-128"/>
                  </a:rPr>
                  <a:t>(1-</a:t>
                </a:r>
                <a:r>
                  <a:rPr lang="el-GR" altLang="en-US" sz="2000" dirty="0">
                    <a:latin typeface="Arial" panose="020B0604020202020204" pitchFamily="34" charset="0"/>
                    <a:ea typeface="ＭＳ Ｐゴシック" charset="-128"/>
                    <a:cs typeface="Arial" panose="020B0604020202020204" pitchFamily="34" charset="0"/>
                  </a:rPr>
                  <a:t>α</a:t>
                </a:r>
                <a:r>
                  <a:rPr lang="en-US" altLang="en-US" sz="2000" dirty="0">
                    <a:latin typeface="Arial" panose="020B0604020202020204" pitchFamily="34" charset="0"/>
                    <a:ea typeface="ＭＳ Ｐゴシック" charset="-128"/>
                    <a:cs typeface="Arial" panose="020B0604020202020204" pitchFamily="34" charset="0"/>
                  </a:rPr>
                  <a:t>)</a:t>
                </a:r>
                <a:r>
                  <a:rPr lang="en-US" altLang="en-US" sz="2000" dirty="0">
                    <a:ea typeface="ＭＳ Ｐゴシック" charset="-128"/>
                  </a:rPr>
                  <a:t> = 0.90; n = 144; </a:t>
                </a:r>
                <a:r>
                  <a:rPr lang="en-US" altLang="en-US" sz="2000" dirty="0" err="1">
                    <a:ea typeface="ＭＳ Ｐゴシック" charset="-128"/>
                  </a:rPr>
                  <a:t>df</a:t>
                </a:r>
                <a:r>
                  <a:rPr lang="en-US" altLang="en-US" sz="2000" dirty="0">
                    <a:ea typeface="ＭＳ Ｐゴシック" charset="-128"/>
                  </a:rPr>
                  <a:t> =143; </a:t>
                </a:r>
                <a14:m>
                  <m:oMath xmlns:m="http://schemas.openxmlformats.org/officeDocument/2006/math">
                    <m:acc>
                      <m:accPr>
                        <m:chr m:val="̅"/>
                        <m:ctrlPr>
                          <a:rPr lang="en-US" altLang="en-US" sz="2000" i="1" smtClean="0">
                            <a:latin typeface="Cambria Math" panose="02040503050406030204" pitchFamily="18" charset="0"/>
                            <a:ea typeface="ＭＳ Ｐゴシック" charset="-128"/>
                          </a:rPr>
                        </m:ctrlPr>
                      </m:accPr>
                      <m:e>
                        <m:r>
                          <a:rPr lang="en-US" altLang="en-US" sz="2000" b="0" i="1" smtClean="0">
                            <a:latin typeface="Cambria Math" panose="02040503050406030204" pitchFamily="18" charset="0"/>
                            <a:ea typeface="ＭＳ Ｐゴシック" charset="-128"/>
                          </a:rPr>
                          <m:t>𝑋</m:t>
                        </m:r>
                      </m:e>
                    </m:acc>
                    <m:r>
                      <a:rPr lang="en-US" altLang="en-US" sz="2000" b="0" i="1" smtClean="0">
                        <a:latin typeface="Cambria Math" panose="02040503050406030204" pitchFamily="18" charset="0"/>
                        <a:ea typeface="ＭＳ Ｐゴシック" charset="-128"/>
                      </a:rPr>
                      <m:t>=</m:t>
                    </m:r>
                  </m:oMath>
                </a14:m>
                <a:r>
                  <a:rPr lang="en-US" sz="2000" dirty="0"/>
                  <a:t> ₹ </a:t>
                </a:r>
                <a:r>
                  <a:rPr lang="en-US" altLang="en-US" sz="2000" dirty="0">
                    <a:ea typeface="ＭＳ Ｐゴシック" charset="-128"/>
                    <a:sym typeface="Symbol" charset="2"/>
                  </a:rPr>
                  <a:t>6,540</a:t>
                </a:r>
                <a:endParaRPr lang="en-US" altLang="en-US" sz="2000" dirty="0">
                  <a:ea typeface="ＭＳ Ｐゴシック" charset="-128"/>
                </a:endParaRPr>
              </a:p>
              <a:p>
                <a:pPr eaLnBrk="1" hangingPunct="1"/>
                <a:endParaRPr lang="en-US" altLang="en-US" sz="2000" dirty="0">
                  <a:ea typeface="ＭＳ Ｐゴシック" charset="-128"/>
                </a:endParaRPr>
              </a:p>
              <a:p>
                <a:pPr eaLnBrk="1" hangingPunct="1"/>
                <a:r>
                  <a:rPr lang="en-US" altLang="en-US" sz="2000" dirty="0">
                    <a:ea typeface="ＭＳ Ｐゴシック" charset="-128"/>
                  </a:rPr>
                  <a:t>Calculate t</a:t>
                </a:r>
                <a:r>
                  <a:rPr lang="en-US" altLang="en-US" sz="2000" baseline="-25000" dirty="0">
                    <a:ea typeface="ＭＳ Ｐゴシック" charset="-128"/>
                  </a:rPr>
                  <a:t>0.90,143</a:t>
                </a:r>
                <a:r>
                  <a:rPr lang="en-US" altLang="en-US" sz="2000" dirty="0">
                    <a:ea typeface="ＭＳ Ｐゴシック" charset="-128"/>
                  </a:rPr>
                  <a:t> = 1.656</a:t>
                </a:r>
              </a:p>
              <a:p>
                <a:pPr eaLnBrk="1" hangingPunct="1"/>
                <a:endParaRPr lang="en-US" altLang="en-US" sz="2000" dirty="0">
                  <a:ea typeface="ＭＳ Ｐゴシック" charset="-128"/>
                  <a:sym typeface="Symbol" charset="2"/>
                </a:endParaRPr>
              </a:p>
              <a:p>
                <a:pPr eaLnBrk="1" hangingPunct="1"/>
                <a:r>
                  <a:rPr lang="en-US" altLang="en-US" sz="2000" dirty="0">
                    <a:ea typeface="ＭＳ Ｐゴシック" charset="-128"/>
                    <a:sym typeface="Symbol" charset="2"/>
                  </a:rPr>
                  <a:t>Our estimate of 90% CI is </a:t>
                </a:r>
                <a14:m>
                  <m:oMath xmlns:m="http://schemas.openxmlformats.org/officeDocument/2006/math">
                    <m:r>
                      <a:rPr lang="en-US" altLang="en-US" sz="2000" i="1">
                        <a:latin typeface="Cambria Math" panose="02040503050406030204" pitchFamily="18" charset="0"/>
                        <a:ea typeface="ＭＳ Ｐゴシック" charset="-128"/>
                        <a:sym typeface="Symbol" charset="2"/>
                      </a:rPr>
                      <m:t>6</m:t>
                    </m:r>
                    <m:r>
                      <a:rPr lang="en-US" altLang="en-US" sz="2000" b="0" i="1" smtClean="0">
                        <a:latin typeface="Cambria Math" panose="02040503050406030204" pitchFamily="18" charset="0"/>
                        <a:ea typeface="ＭＳ Ｐゴシック" charset="-128"/>
                        <a:sym typeface="Symbol" charset="2"/>
                      </a:rPr>
                      <m:t>540</m:t>
                    </m:r>
                    <m:r>
                      <a:rPr lang="en-US" altLang="en-US" sz="2000" b="0" i="1" smtClean="0">
                        <a:latin typeface="Cambria Math" panose="02040503050406030204" pitchFamily="18" charset="0"/>
                        <a:ea typeface="Cambria Math" panose="02040503050406030204" pitchFamily="18" charset="0"/>
                        <a:sym typeface="Symbol" charset="2"/>
                      </a:rPr>
                      <m:t>±1.656</m:t>
                    </m:r>
                    <m:f>
                      <m:fPr>
                        <m:ctrlPr>
                          <a:rPr lang="en-US" altLang="en-US" sz="2000" b="0" i="1" smtClean="0">
                            <a:latin typeface="Cambria Math" panose="02040503050406030204" pitchFamily="18" charset="0"/>
                            <a:ea typeface="Cambria Math" panose="02040503050406030204" pitchFamily="18" charset="0"/>
                            <a:sym typeface="Symbol" charset="2"/>
                          </a:rPr>
                        </m:ctrlPr>
                      </m:fPr>
                      <m:num>
                        <m:r>
                          <a:rPr lang="en-US" altLang="en-US" sz="2000" b="0" i="1" smtClean="0">
                            <a:latin typeface="Cambria Math" panose="02040503050406030204" pitchFamily="18" charset="0"/>
                            <a:ea typeface="Cambria Math" panose="02040503050406030204" pitchFamily="18" charset="0"/>
                            <a:sym typeface="Symbol" charset="2"/>
                          </a:rPr>
                          <m:t>4,803</m:t>
                        </m:r>
                      </m:num>
                      <m:den>
                        <m:rad>
                          <m:radPr>
                            <m:degHide m:val="on"/>
                            <m:ctrlPr>
                              <a:rPr lang="en-US" altLang="en-US" sz="2000" b="0" i="1" smtClean="0">
                                <a:latin typeface="Cambria Math" panose="02040503050406030204" pitchFamily="18" charset="0"/>
                                <a:ea typeface="Cambria Math" panose="02040503050406030204" pitchFamily="18" charset="0"/>
                                <a:sym typeface="Symbol" charset="2"/>
                              </a:rPr>
                            </m:ctrlPr>
                          </m:radPr>
                          <m:deg/>
                          <m:e>
                            <m:r>
                              <a:rPr lang="en-US" altLang="en-US" sz="2000" b="0" i="1" smtClean="0">
                                <a:latin typeface="Cambria Math" panose="02040503050406030204" pitchFamily="18" charset="0"/>
                                <a:ea typeface="Cambria Math" panose="02040503050406030204" pitchFamily="18" charset="0"/>
                                <a:sym typeface="Symbol" charset="2"/>
                              </a:rPr>
                              <m:t>144</m:t>
                            </m:r>
                          </m:e>
                        </m:rad>
                      </m:den>
                    </m:f>
                  </m:oMath>
                </a14:m>
                <a:endParaRPr lang="en-US" altLang="en-US" sz="2000" baseline="-25000" dirty="0">
                  <a:ea typeface="ＭＳ Ｐゴシック" charset="-128"/>
                  <a:sym typeface="Symbol" charset="2"/>
                </a:endParaRPr>
              </a:p>
              <a:p>
                <a:pPr eaLnBrk="1" hangingPunct="1"/>
                <a:endParaRPr lang="en-US" altLang="en-US" sz="2000" dirty="0">
                  <a:ea typeface="ＭＳ Ｐゴシック" charset="-128"/>
                  <a:sym typeface="Symbol" charset="2"/>
                </a:endParaRPr>
              </a:p>
              <a:p>
                <a:pPr eaLnBrk="1" hangingPunct="1"/>
                <a:r>
                  <a:rPr lang="en-US" altLang="en-US" sz="2000" dirty="0">
                    <a:ea typeface="ＭＳ Ｐゴシック" charset="-128"/>
                    <a:sym typeface="Symbol" charset="2"/>
                  </a:rPr>
                  <a:t>Then the 90% confidence interval for Mean Order Size is [</a:t>
                </a:r>
                <a:r>
                  <a:rPr lang="en-US" sz="2000" dirty="0"/>
                  <a:t>₹ </a:t>
                </a:r>
                <a:r>
                  <a:rPr lang="en-US" altLang="en-US" sz="2000" dirty="0">
                    <a:ea typeface="ＭＳ Ｐゴシック" charset="-128"/>
                    <a:sym typeface="Symbol" charset="2"/>
                  </a:rPr>
                  <a:t>5,877, </a:t>
                </a:r>
                <a:r>
                  <a:rPr lang="en-US" sz="2000" dirty="0"/>
                  <a:t>₹ </a:t>
                </a:r>
                <a:r>
                  <a:rPr lang="en-US" altLang="en-US" sz="2000" dirty="0">
                    <a:ea typeface="ＭＳ Ｐゴシック" charset="-128"/>
                    <a:sym typeface="Symbol" charset="2"/>
                  </a:rPr>
                  <a:t>7,203]</a:t>
                </a:r>
                <a:endParaRPr lang="en-US" altLang="en-US" sz="2000" dirty="0">
                  <a:ea typeface="ＭＳ Ｐゴシック" charset="-128"/>
                </a:endParaRPr>
              </a:p>
            </p:txBody>
          </p:sp>
        </mc:Choice>
        <mc:Fallback xmlns="">
          <p:sp>
            <p:nvSpPr>
              <p:cNvPr id="43011" name="Content Placeholder 1"/>
              <p:cNvSpPr>
                <a:spLocks noGrp="1" noRot="1" noChangeAspect="1" noMove="1" noResize="1" noEditPoints="1" noAdjustHandles="1" noChangeArrowheads="1" noChangeShapeType="1" noTextEdit="1"/>
              </p:cNvSpPr>
              <p:nvPr>
                <p:ph idx="1"/>
              </p:nvPr>
            </p:nvSpPr>
            <p:spPr>
              <a:xfrm>
                <a:off x="664370" y="2143124"/>
                <a:ext cx="10772774" cy="4714875"/>
              </a:xfrm>
              <a:blipFill>
                <a:blip r:embed="rId3"/>
                <a:stretch>
                  <a:fillRect t="-776"/>
                </a:stretch>
              </a:blipFill>
            </p:spPr>
            <p:txBody>
              <a:bodyPr/>
              <a:lstStyle/>
              <a:p>
                <a:r>
                  <a:rPr lang="en-IN">
                    <a:noFill/>
                  </a:rPr>
                  <a:t> </a:t>
                </a:r>
              </a:p>
            </p:txBody>
          </p:sp>
        </mc:Fallback>
      </mc:AlternateContent>
      <p:sp>
        <p:nvSpPr>
          <p:cNvPr id="43012" name="Slide Number Placeholder 3"/>
          <p:cNvSpPr>
            <a:spLocks noGrp="1"/>
          </p:cNvSpPr>
          <p:nvPr>
            <p:ph type="sldNum" sz="quarter" idx="10"/>
          </p:nvPr>
        </p:nvSpPr>
        <p:spPr bwMode="auto">
          <a:xfrm>
            <a:off x="9070182" y="5424487"/>
            <a:ext cx="2540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9F4E60DF-101C-374C-B16A-297CBCD36568}" type="slidenum">
              <a:rPr lang="en-US" altLang="en-US" sz="1200">
                <a:solidFill>
                  <a:schemeClr val="bg1"/>
                </a:solidFill>
                <a:latin typeface="Calibri" charset="0"/>
              </a:rPr>
              <a:pPr eaLnBrk="1" fontAlgn="base" hangingPunct="1">
                <a:spcBef>
                  <a:spcPct val="0"/>
                </a:spcBef>
                <a:spcAft>
                  <a:spcPct val="0"/>
                </a:spcAft>
              </a:pPr>
              <a:t>23</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89459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740693" y="800100"/>
            <a:ext cx="8839200" cy="838200"/>
          </a:xfrm>
        </p:spPr>
        <p:txBody>
          <a:bodyPr/>
          <a:lstStyle/>
          <a:p>
            <a:pPr eaLnBrk="1" hangingPunct="1"/>
            <a:r>
              <a:rPr lang="en-US" altLang="en-US" dirty="0" err="1">
                <a:ea typeface="ＭＳ Ｐゴシック" charset="-128"/>
              </a:rPr>
              <a:t>SariSagar</a:t>
            </a:r>
            <a:r>
              <a:rPr lang="en-US" altLang="en-US" dirty="0">
                <a:ea typeface="ＭＳ Ｐゴシック" charset="-128"/>
              </a:rPr>
              <a:t> - Proportion of Orders</a:t>
            </a:r>
          </a:p>
        </p:txBody>
      </p:sp>
      <p:sp>
        <p:nvSpPr>
          <p:cNvPr id="45058" name="Content Placeholder 1"/>
          <p:cNvSpPr>
            <a:spLocks noGrp="1"/>
          </p:cNvSpPr>
          <p:nvPr>
            <p:ph idx="1"/>
          </p:nvPr>
        </p:nvSpPr>
        <p:spPr>
          <a:xfrm>
            <a:off x="1519238" y="2404270"/>
            <a:ext cx="8839200" cy="3920330"/>
          </a:xfrm>
        </p:spPr>
        <p:txBody>
          <a:bodyPr/>
          <a:lstStyle/>
          <a:p>
            <a:pPr eaLnBrk="1" hangingPunct="1">
              <a:spcBef>
                <a:spcPts val="1200"/>
              </a:spcBef>
            </a:pPr>
            <a:r>
              <a:rPr lang="en-US" altLang="en-US" sz="2400" dirty="0">
                <a:ea typeface="ＭＳ Ｐゴシック" charset="-128"/>
              </a:rPr>
              <a:t>Until now, we worked with the sample of potential customers who accepted the offer</a:t>
            </a:r>
          </a:p>
          <a:p>
            <a:pPr eaLnBrk="1" hangingPunct="1">
              <a:spcBef>
                <a:spcPts val="1200"/>
              </a:spcBef>
            </a:pPr>
            <a:endParaRPr lang="en-US" altLang="en-US" sz="2400" dirty="0">
              <a:ea typeface="ＭＳ Ｐゴシック" charset="-128"/>
            </a:endParaRPr>
          </a:p>
          <a:p>
            <a:pPr eaLnBrk="1" hangingPunct="1">
              <a:spcBef>
                <a:spcPts val="1200"/>
              </a:spcBef>
            </a:pPr>
            <a:r>
              <a:rPr lang="en-US" altLang="en-US" sz="2400" dirty="0">
                <a:ea typeface="ＭＳ Ｐゴシック" charset="-128"/>
              </a:rPr>
              <a:t>However, this represents only successful orders from 144 of 2,000 to whom an offer was sent</a:t>
            </a:r>
          </a:p>
          <a:p>
            <a:pPr eaLnBrk="1" hangingPunct="1">
              <a:spcBef>
                <a:spcPts val="1200"/>
              </a:spcBef>
            </a:pPr>
            <a:endParaRPr lang="en-US" altLang="en-US" sz="2400" dirty="0">
              <a:ea typeface="ＭＳ Ｐゴシック" charset="-128"/>
            </a:endParaRPr>
          </a:p>
          <a:p>
            <a:pPr eaLnBrk="1" hangingPunct="1">
              <a:spcBef>
                <a:spcPts val="1200"/>
              </a:spcBef>
            </a:pPr>
            <a:r>
              <a:rPr lang="en-US" altLang="en-US" sz="2400" dirty="0">
                <a:ea typeface="ＭＳ Ｐゴシック" charset="-128"/>
              </a:rPr>
              <a:t>What if we wanted to estimate the proportion of the entire population that will accept the offer?</a:t>
            </a:r>
          </a:p>
        </p:txBody>
      </p:sp>
      <p:sp>
        <p:nvSpPr>
          <p:cNvPr id="4505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34FFBE80-6D16-194F-823B-2ECC65B73EA1}" type="slidenum">
              <a:rPr lang="en-US" altLang="en-US" sz="1200">
                <a:solidFill>
                  <a:schemeClr val="bg1"/>
                </a:solidFill>
                <a:latin typeface="Calibri" charset="0"/>
              </a:rPr>
              <a:pPr eaLnBrk="1" fontAlgn="base" hangingPunct="1">
                <a:spcBef>
                  <a:spcPct val="0"/>
                </a:spcBef>
                <a:spcAft>
                  <a:spcPct val="0"/>
                </a:spcAft>
              </a:pPr>
              <a:t>24</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2630192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CFB1-56F7-46BF-A0B2-B5288CAF9596}"/>
              </a:ext>
            </a:extLst>
          </p:cNvPr>
          <p:cNvSpPr>
            <a:spLocks noGrp="1"/>
          </p:cNvSpPr>
          <p:nvPr>
            <p:ph type="title"/>
          </p:nvPr>
        </p:nvSpPr>
        <p:spPr>
          <a:xfrm>
            <a:off x="1891553" y="617538"/>
            <a:ext cx="10237694" cy="1143000"/>
          </a:xfrm>
        </p:spPr>
        <p:txBody>
          <a:bodyPr/>
          <a:lstStyle/>
          <a:p>
            <a:r>
              <a:rPr lang="en-US" sz="3600" dirty="0"/>
              <a:t>Confidence Interval for </a:t>
            </a:r>
            <a:r>
              <a:rPr lang="el-GR" sz="3600" dirty="0">
                <a:latin typeface="Arial" panose="020B0604020202020204" pitchFamily="34" charset="0"/>
                <a:cs typeface="Arial" panose="020B0604020202020204" pitchFamily="34" charset="0"/>
              </a:rPr>
              <a:t>π</a:t>
            </a:r>
            <a:r>
              <a:rPr lang="en-US" sz="3600" dirty="0">
                <a:latin typeface="Arial" panose="020B0604020202020204" pitchFamily="34" charset="0"/>
                <a:cs typeface="Arial" panose="020B0604020202020204" pitchFamily="34" charset="0"/>
              </a:rPr>
              <a:t> (Population Proportion)</a:t>
            </a:r>
          </a:p>
        </p:txBody>
      </p:sp>
      <p:sp>
        <p:nvSpPr>
          <p:cNvPr id="3" name="Content Placeholder 2">
            <a:extLst>
              <a:ext uri="{FF2B5EF4-FFF2-40B4-BE49-F238E27FC236}">
                <a16:creationId xmlns:a16="http://schemas.microsoft.com/office/drawing/2014/main" id="{C6BF6606-4F23-4FF6-BF23-02202E47D05D}"/>
              </a:ext>
            </a:extLst>
          </p:cNvPr>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25</a:t>
            </a:fld>
            <a:endParaRPr lang="en-US"/>
          </a:p>
        </p:txBody>
      </p:sp>
    </p:spTree>
    <p:extLst>
      <p:ext uri="{BB962C8B-B14F-4D97-AF65-F5344CB8AC3E}">
        <p14:creationId xmlns:p14="http://schemas.microsoft.com/office/powerpoint/2010/main" val="1124695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619250" y="850106"/>
            <a:ext cx="8839200" cy="838200"/>
          </a:xfrm>
        </p:spPr>
        <p:txBody>
          <a:bodyPr/>
          <a:lstStyle/>
          <a:p>
            <a:pPr eaLnBrk="1" hangingPunct="1"/>
            <a:r>
              <a:rPr lang="en-US" altLang="en-US" dirty="0">
                <a:ea typeface="ＭＳ Ｐゴシック" charset="-128"/>
              </a:rPr>
              <a:t>Distribution of Sample Proportion</a:t>
            </a:r>
          </a:p>
        </p:txBody>
      </p:sp>
      <p:sp>
        <p:nvSpPr>
          <p:cNvPr id="47106" name="Rectangle 3"/>
          <p:cNvSpPr>
            <a:spLocks noGrp="1" noChangeArrowheads="1"/>
          </p:cNvSpPr>
          <p:nvPr>
            <p:ph type="body" sz="half" idx="4294967295"/>
          </p:nvPr>
        </p:nvSpPr>
        <p:spPr>
          <a:xfrm>
            <a:off x="824753" y="2212183"/>
            <a:ext cx="10416988" cy="3267074"/>
          </a:xfrm>
        </p:spPr>
        <p:txBody>
          <a:bodyPr/>
          <a:lstStyle/>
          <a:p>
            <a:pPr eaLnBrk="1" hangingPunct="1"/>
            <a:r>
              <a:rPr lang="en-US" altLang="en-US" sz="2400" dirty="0">
                <a:ea typeface="ＭＳ Ｐゴシック" charset="-128"/>
              </a:rPr>
              <a:t>Claim: Population Proportion (</a:t>
            </a:r>
            <a:r>
              <a:rPr lang="el-GR" altLang="en-US" sz="2400" i="1" dirty="0">
                <a:latin typeface="Calibri" panose="020F0502020204030204" pitchFamily="34" charset="0"/>
                <a:ea typeface="ＭＳ Ｐゴシック" charset="-128"/>
                <a:cs typeface="Calibri" panose="020F0502020204030204" pitchFamily="34" charset="0"/>
              </a:rPr>
              <a:t>π</a:t>
            </a:r>
            <a:r>
              <a:rPr lang="en-US" altLang="en-US" sz="2400" dirty="0">
                <a:ea typeface="ＭＳ Ｐゴシック" charset="-128"/>
              </a:rPr>
              <a:t>) is mean of an “appropriately” constructed random variable</a:t>
            </a:r>
          </a:p>
          <a:p>
            <a:pPr eaLnBrk="1" hangingPunct="1"/>
            <a:endParaRPr lang="en-US" altLang="en-US" sz="2400" dirty="0">
              <a:ea typeface="ＭＳ Ｐゴシック" charset="-128"/>
            </a:endParaRPr>
          </a:p>
          <a:p>
            <a:pPr eaLnBrk="1" hangingPunct="1"/>
            <a:r>
              <a:rPr lang="en-US" altLang="en-US" sz="2400" dirty="0">
                <a:ea typeface="ＭＳ Ｐゴシック" charset="-128"/>
              </a:rPr>
              <a:t>Then, sample proportion (</a:t>
            </a:r>
            <a:r>
              <a:rPr lang="en-US" altLang="en-US" sz="2400" i="1" dirty="0">
                <a:ea typeface="ＭＳ Ｐゴシック" charset="-128"/>
              </a:rPr>
              <a:t>p</a:t>
            </a:r>
            <a:r>
              <a:rPr lang="en-US" altLang="en-US" sz="2400" dirty="0">
                <a:ea typeface="ＭＳ Ｐゴシック" charset="-128"/>
              </a:rPr>
              <a:t>) is the </a:t>
            </a:r>
            <a:r>
              <a:rPr lang="en-US" altLang="en-US" sz="2400" dirty="0">
                <a:solidFill>
                  <a:srgbClr val="0000FF"/>
                </a:solidFill>
                <a:ea typeface="ＭＳ Ｐゴシック" charset="-128"/>
              </a:rPr>
              <a:t>sample mean</a:t>
            </a:r>
            <a:r>
              <a:rPr lang="en-US" altLang="en-US" sz="2400" dirty="0">
                <a:ea typeface="ＭＳ Ｐゴシック" charset="-128"/>
              </a:rPr>
              <a:t> of that random variable</a:t>
            </a:r>
          </a:p>
          <a:p>
            <a:pPr eaLnBrk="1" hangingPunct="1"/>
            <a:endParaRPr lang="en-US" altLang="en-US" sz="2400" dirty="0">
              <a:ea typeface="ＭＳ Ｐゴシック" charset="-128"/>
            </a:endParaRPr>
          </a:p>
          <a:p>
            <a:pPr eaLnBrk="1" hangingPunct="1"/>
            <a:r>
              <a:rPr lang="en-US" altLang="en-US" sz="2400" dirty="0">
                <a:ea typeface="ＭＳ Ｐゴシック" charset="-128"/>
              </a:rPr>
              <a:t>Using CLT, we can establish that sample proportion, </a:t>
            </a:r>
          </a:p>
          <a:p>
            <a:pPr eaLnBrk="1" hangingPunct="1"/>
            <a:endParaRPr lang="en-US" altLang="en-US" sz="2400" dirty="0">
              <a:ea typeface="ＭＳ Ｐゴシック" charset="-128"/>
            </a:endParaRPr>
          </a:p>
          <a:p>
            <a:pPr eaLnBrk="1" hangingPunct="1"/>
            <a:r>
              <a:rPr lang="en-US" altLang="en-US" sz="2400" dirty="0">
                <a:ea typeface="ＭＳ Ｐゴシック" charset="-128"/>
              </a:rPr>
              <a:t>The required sample size for CLT to apply np &gt;10 and n(1-p) &gt; 10</a:t>
            </a:r>
            <a:endParaRPr lang="el-GR" altLang="en-US" sz="2400" dirty="0">
              <a:ea typeface="ＭＳ Ｐゴシック" charset="-128"/>
            </a:endParaRPr>
          </a:p>
        </p:txBody>
      </p:sp>
      <p:graphicFrame>
        <p:nvGraphicFramePr>
          <p:cNvPr id="47107" name="Object 12"/>
          <p:cNvGraphicFramePr>
            <a:graphicFrameLocks noGrp="1" noChangeAspect="1"/>
          </p:cNvGraphicFramePr>
          <p:nvPr>
            <p:ph sz="quarter" idx="4294967295"/>
            <p:extLst>
              <p:ext uri="{D42A27DB-BD31-4B8C-83A1-F6EECF244321}">
                <p14:modId xmlns:p14="http://schemas.microsoft.com/office/powerpoint/2010/main" val="395070128"/>
              </p:ext>
            </p:extLst>
          </p:nvPr>
        </p:nvGraphicFramePr>
        <p:xfrm>
          <a:off x="8364628" y="4276027"/>
          <a:ext cx="1828800" cy="685800"/>
        </p:xfrm>
        <a:graphic>
          <a:graphicData uri="http://schemas.openxmlformats.org/presentationml/2006/ole">
            <mc:AlternateContent xmlns:mc="http://schemas.openxmlformats.org/markup-compatibility/2006">
              <mc:Choice xmlns:v="urn:schemas-microsoft-com:vml" Requires="v">
                <p:oleObj spid="_x0000_s3074" name="Equation" r:id="rId4" imgW="1143000" imgH="431800" progId="Equation.3">
                  <p:embed/>
                </p:oleObj>
              </mc:Choice>
              <mc:Fallback>
                <p:oleObj name="Equation" r:id="rId4" imgW="1143000" imgH="431800" progId="Equation.3">
                  <p:embed/>
                  <p:pic>
                    <p:nvPicPr>
                      <p:cNvPr id="47107"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628" y="4276027"/>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81D1AAAB-4708-9C4E-B778-25FB66458AC5}" type="slidenum">
              <a:rPr lang="en-US" altLang="en-US" sz="1200">
                <a:solidFill>
                  <a:schemeClr val="bg1"/>
                </a:solidFill>
                <a:latin typeface="Calibri" charset="0"/>
              </a:rPr>
              <a:pPr eaLnBrk="1" fontAlgn="base" hangingPunct="1">
                <a:spcBef>
                  <a:spcPct val="0"/>
                </a:spcBef>
                <a:spcAft>
                  <a:spcPct val="0"/>
                </a:spcAft>
              </a:pPr>
              <a:t>26</a:t>
            </a:fld>
            <a:endParaRPr lang="en-US" altLang="en-US" sz="1200">
              <a:solidFill>
                <a:schemeClr val="bg1"/>
              </a:solidFill>
              <a:latin typeface="Calibri" charset="0"/>
            </a:endParaRPr>
          </a:p>
        </p:txBody>
      </p:sp>
    </p:spTree>
    <p:extLst>
      <p:ext uri="{BB962C8B-B14F-4D97-AF65-F5344CB8AC3E}">
        <p14:creationId xmlns:p14="http://schemas.microsoft.com/office/powerpoint/2010/main" val="2976161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BED3-399E-47E4-95C7-34E8CBBE65D7}"/>
              </a:ext>
            </a:extLst>
          </p:cNvPr>
          <p:cNvSpPr>
            <a:spLocks noGrp="1"/>
          </p:cNvSpPr>
          <p:nvPr>
            <p:ph type="title"/>
          </p:nvPr>
        </p:nvSpPr>
        <p:spPr/>
        <p:txBody>
          <a:bodyPr/>
          <a:lstStyle/>
          <a:p>
            <a:r>
              <a:rPr lang="en-US" dirty="0"/>
              <a:t>Distribution of sample proportion, 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15E623-EAFF-4696-88EC-C6D4DE988474}"/>
                  </a:ext>
                </a:extLst>
              </p:cNvPr>
              <p:cNvSpPr>
                <a:spLocks noGrp="1"/>
              </p:cNvSpPr>
              <p:nvPr>
                <p:ph idx="1"/>
              </p:nvPr>
            </p:nvSpPr>
            <p:spPr>
              <a:xfrm>
                <a:off x="1014413" y="2017712"/>
                <a:ext cx="10925704" cy="4568825"/>
              </a:xfrm>
            </p:spPr>
            <p:txBody>
              <a:bodyPr/>
              <a:lstStyle/>
              <a:p>
                <a:r>
                  <a:rPr lang="en-US" sz="2400" dirty="0"/>
                  <a:t>The formula for mean is </a:t>
                </a:r>
                <a14:m>
                  <m:oMath xmlns:m="http://schemas.openxmlformats.org/officeDocument/2006/math">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e>
                        </m:nary>
                      </m:num>
                      <m:den>
                        <m:r>
                          <a:rPr lang="en-US" sz="2400" b="0" i="1" smtClean="0">
                            <a:latin typeface="Cambria Math" panose="02040503050406030204" pitchFamily="18" charset="0"/>
                          </a:rPr>
                          <m:t>𝑛</m:t>
                        </m:r>
                      </m:den>
                    </m:f>
                  </m:oMath>
                </a14:m>
                <a:endParaRPr lang="en-US" sz="2400" dirty="0"/>
              </a:p>
              <a:p>
                <a:r>
                  <a:rPr lang="en-US" sz="2400" dirty="0"/>
                  <a:t>Consider Q as a binomial random variable (no. of successes)</a:t>
                </a:r>
              </a:p>
              <a:p>
                <a:r>
                  <a:rPr lang="en-US" sz="2400" dirty="0"/>
                  <a:t>Q~B{</a:t>
                </a:r>
                <a:r>
                  <a:rPr lang="en-US" sz="2400" dirty="0">
                    <a:latin typeface="Calibri" panose="020F0502020204030204" pitchFamily="34" charset="0"/>
                    <a:cs typeface="Calibri" panose="020F0502020204030204" pitchFamily="34" charset="0"/>
                  </a:rPr>
                  <a:t>nπ,n</a:t>
                </a:r>
                <a:r>
                  <a:rPr lang="el-GR" sz="2400" dirty="0">
                    <a:latin typeface="Calibri" panose="020F0502020204030204" pitchFamily="34" charset="0"/>
                    <a:cs typeface="Calibri" panose="020F0502020204030204" pitchFamily="34" charset="0"/>
                  </a:rPr>
                  <a:t>π</a:t>
                </a:r>
                <a:r>
                  <a:rPr lang="en-US" sz="2400" dirty="0">
                    <a:latin typeface="Calibri" panose="020F0502020204030204" pitchFamily="34" charset="0"/>
                    <a:cs typeface="Calibri" panose="020F0502020204030204" pitchFamily="34" charset="0"/>
                  </a:rPr>
                  <a:t>(1-</a:t>
                </a:r>
                <a:r>
                  <a:rPr lang="el-GR" sz="2400" dirty="0">
                    <a:latin typeface="Calibri" panose="020F0502020204030204" pitchFamily="34" charset="0"/>
                    <a:cs typeface="Calibri" panose="020F0502020204030204" pitchFamily="34" charset="0"/>
                  </a:rPr>
                  <a:t>π</a:t>
                </a:r>
                <a:r>
                  <a:rPr lang="en-US" sz="2400" dirty="0"/>
                  <a:t>)} where </a:t>
                </a:r>
                <a:r>
                  <a:rPr lang="el-GR" sz="2400" dirty="0">
                    <a:latin typeface="Calibri" panose="020F0502020204030204" pitchFamily="34" charset="0"/>
                    <a:cs typeface="Calibri" panose="020F0502020204030204" pitchFamily="34" charset="0"/>
                  </a:rPr>
                  <a:t>π</a:t>
                </a:r>
                <a:r>
                  <a:rPr lang="en-US" sz="2400" dirty="0">
                    <a:latin typeface="Calibri" panose="020F0502020204030204" pitchFamily="34" charset="0"/>
                    <a:cs typeface="Calibri" panose="020F0502020204030204" pitchFamily="34" charset="0"/>
                  </a:rPr>
                  <a:t> is the probability of success (population proportion)</a:t>
                </a:r>
              </a:p>
              <a:p>
                <a:r>
                  <a:rPr lang="en-US" sz="2400" dirty="0">
                    <a:latin typeface="Calibri" panose="020F0502020204030204" pitchFamily="34" charset="0"/>
                    <a:cs typeface="Calibri" panose="020F0502020204030204" pitchFamily="34" charset="0"/>
                  </a:rPr>
                  <a:t>n is the number of trials and each trial results in a success or failure</a:t>
                </a:r>
              </a:p>
              <a:p>
                <a:r>
                  <a:rPr lang="en-US" sz="2400" dirty="0">
                    <a:latin typeface="Calibri" panose="020F0502020204030204" pitchFamily="34" charset="0"/>
                    <a:cs typeface="Calibri" panose="020F0502020204030204" pitchFamily="34" charset="0"/>
                  </a:rPr>
                  <a:t>Consider each success as 1 and each failure as 0 (i.e., X</a:t>
                </a:r>
                <a:r>
                  <a:rPr lang="en-US" sz="2400" baseline="-25000" dirty="0">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{0,1}) and </a:t>
                </a:r>
                <a14:m>
                  <m:oMath xmlns:m="http://schemas.openxmlformats.org/officeDocument/2006/math">
                    <m:r>
                      <a:rPr lang="en-US" sz="2400" i="1" dirty="0" smtClean="0">
                        <a:latin typeface="Cambria Math" panose="02040503050406030204" pitchFamily="18" charset="0"/>
                        <a:cs typeface="Calibri" panose="020F0502020204030204" pitchFamily="34" charset="0"/>
                      </a:rPr>
                      <m:t>𝑄</m:t>
                    </m:r>
                    <m:r>
                      <a:rPr lang="en-US" sz="2400" i="1" dirty="0" smtClean="0">
                        <a:latin typeface="Cambria Math" panose="02040503050406030204" pitchFamily="18" charset="0"/>
                        <a:cs typeface="Calibri" panose="020F0502020204030204" pitchFamily="34" charset="0"/>
                      </a:rPr>
                      <m:t>=</m:t>
                    </m:r>
                    <m:nary>
                      <m:naryPr>
                        <m:chr m:val="∑"/>
                        <m:ctrlPr>
                          <a:rPr lang="en-US" sz="2400" i="1" dirty="0" smtClean="0">
                            <a:latin typeface="Cambria Math" panose="02040503050406030204" pitchFamily="18" charset="0"/>
                            <a:cs typeface="Calibri" panose="020F0502020204030204" pitchFamily="34" charset="0"/>
                          </a:rPr>
                        </m:ctrlPr>
                      </m:naryPr>
                      <m:sub>
                        <m:r>
                          <m:rPr>
                            <m:brk m:alnAt="23"/>
                          </m:rPr>
                          <a:rPr lang="en-US" sz="2400" b="0" i="1" dirty="0" smtClean="0">
                            <a:latin typeface="Cambria Math" panose="02040503050406030204" pitchFamily="18" charset="0"/>
                            <a:cs typeface="Calibri" panose="020F0502020204030204" pitchFamily="34" charset="0"/>
                          </a:rPr>
                          <m:t>𝑖</m:t>
                        </m:r>
                        <m:r>
                          <a:rPr lang="en-US" sz="2400" b="0" i="1" dirty="0" smtClean="0">
                            <a:latin typeface="Cambria Math" panose="02040503050406030204" pitchFamily="18" charset="0"/>
                            <a:cs typeface="Calibri" panose="020F0502020204030204" pitchFamily="34" charset="0"/>
                          </a:rPr>
                          <m:t>=1</m:t>
                        </m:r>
                      </m:sub>
                      <m:sup>
                        <m:r>
                          <a:rPr lang="en-US" sz="2400" b="0" i="1" dirty="0" smtClean="0">
                            <a:latin typeface="Cambria Math" panose="02040503050406030204" pitchFamily="18" charset="0"/>
                            <a:cs typeface="Calibri" panose="020F0502020204030204" pitchFamily="34" charset="0"/>
                          </a:rPr>
                          <m:t>𝑛</m:t>
                        </m:r>
                      </m:sup>
                      <m:e>
                        <m:r>
                          <a:rPr lang="en-US" sz="2400" i="1" dirty="0">
                            <a:latin typeface="Cambria Math" panose="02040503050406030204" pitchFamily="18" charset="0"/>
                            <a:cs typeface="Calibri" panose="020F0502020204030204" pitchFamily="34" charset="0"/>
                          </a:rPr>
                          <m:t>𝑋</m:t>
                        </m:r>
                        <m:r>
                          <a:rPr lang="en-US" sz="2400" i="1" baseline="-25000" dirty="0">
                            <a:latin typeface="Cambria Math" panose="02040503050406030204" pitchFamily="18" charset="0"/>
                            <a:cs typeface="Calibri" panose="020F0502020204030204" pitchFamily="34" charset="0"/>
                          </a:rPr>
                          <m:t>𝑖</m:t>
                        </m:r>
                      </m:e>
                    </m:nary>
                  </m:oMath>
                </a14:m>
                <a:r>
                  <a:rPr lang="en-US" sz="2400" baseline="-25000" dirty="0">
                    <a:latin typeface="Calibri" panose="020F0502020204030204" pitchFamily="34" charset="0"/>
                    <a:cs typeface="Calibri" panose="020F0502020204030204" pitchFamily="34" charset="0"/>
                  </a:rPr>
                  <a:t> </a:t>
                </a:r>
                <a:r>
                  <a:rPr lang="en-US" sz="2400" i="1" dirty="0">
                    <a:latin typeface="Cambria Math" panose="02040503050406030204" pitchFamily="18" charset="0"/>
                    <a:cs typeface="Calibri" panose="020F0502020204030204" pitchFamily="34" charset="0"/>
                  </a:rPr>
                  <a:t>=&gt; Q </a:t>
                </a:r>
                <a:r>
                  <a:rPr lang="en-US" sz="2400" dirty="0">
                    <a:latin typeface="Cambria Math" panose="02040503050406030204" pitchFamily="18" charset="0"/>
                    <a:cs typeface="Calibri" panose="020F0502020204030204" pitchFamily="34" charset="0"/>
                  </a:rPr>
                  <a:t>measures number of successes. [1,0,0,1,1,0,0,0,1,0…]</a:t>
                </a:r>
                <a:endParaRPr lang="en-US" sz="2400" i="1" dirty="0">
                  <a:latin typeface="Cambria Math" panose="02040503050406030204" pitchFamily="18" charset="0"/>
                  <a:cs typeface="Calibri" panose="020F0502020204030204" pitchFamily="34" charset="0"/>
                </a:endParaRPr>
              </a:p>
              <a:p>
                <a:r>
                  <a:rPr lang="en-US" sz="2400" dirty="0">
                    <a:cs typeface="Calibri" panose="020F0502020204030204" pitchFamily="34" charset="0"/>
                  </a:rPr>
                  <a:t>Sample proportion</a:t>
                </a:r>
                <a14:m>
                  <m:oMath xmlns:m="http://schemas.openxmlformats.org/officeDocument/2006/math">
                    <m:r>
                      <a:rPr lang="en-US" sz="2400" i="1" dirty="0" smtClean="0">
                        <a:latin typeface="Cambria Math" panose="02040503050406030204" pitchFamily="18" charset="0"/>
                        <a:cs typeface="Calibri" panose="020F0502020204030204" pitchFamily="34" charset="0"/>
                      </a:rPr>
                      <m:t> </m:t>
                    </m:r>
                    <m:r>
                      <a:rPr lang="en-US" sz="2400" b="0" i="1" dirty="0" smtClean="0">
                        <a:latin typeface="Cambria Math" panose="02040503050406030204" pitchFamily="18" charset="0"/>
                        <a:cs typeface="Calibri" panose="020F0502020204030204" pitchFamily="34" charset="0"/>
                      </a:rPr>
                      <m:t>𝑝</m:t>
                    </m:r>
                    <m:r>
                      <a:rPr lang="en-US" sz="2400" i="1" dirty="0" smtClean="0">
                        <a:latin typeface="Cambria Math" panose="02040503050406030204" pitchFamily="18" charset="0"/>
                        <a:cs typeface="Calibri" panose="020F0502020204030204" pitchFamily="34" charset="0"/>
                      </a:rPr>
                      <m:t>= </m:t>
                    </m:r>
                    <m:f>
                      <m:fPr>
                        <m:ctrlPr>
                          <a:rPr lang="en-US" sz="2400" i="1" dirty="0" smtClean="0">
                            <a:latin typeface="Cambria Math" panose="02040503050406030204" pitchFamily="18" charset="0"/>
                            <a:cs typeface="Calibri" panose="020F0502020204030204" pitchFamily="34" charset="0"/>
                          </a:rPr>
                        </m:ctrlPr>
                      </m:fPr>
                      <m:num>
                        <m:r>
                          <a:rPr lang="en-US" sz="2400" b="0" i="1" dirty="0" smtClean="0">
                            <a:latin typeface="Cambria Math" panose="02040503050406030204" pitchFamily="18" charset="0"/>
                            <a:cs typeface="Calibri" panose="020F0502020204030204" pitchFamily="34" charset="0"/>
                          </a:rPr>
                          <m:t>𝑄</m:t>
                        </m:r>
                      </m:num>
                      <m:den>
                        <m:r>
                          <a:rPr lang="en-US" sz="2400" b="0" i="1" dirty="0" smtClean="0">
                            <a:latin typeface="Cambria Math" panose="02040503050406030204" pitchFamily="18" charset="0"/>
                            <a:cs typeface="Calibri" panose="020F0502020204030204" pitchFamily="34" charset="0"/>
                          </a:rPr>
                          <m:t>𝑛</m:t>
                        </m:r>
                      </m:den>
                    </m:f>
                    <m:r>
                      <a:rPr lang="en-US" sz="2400" b="0" i="1" dirty="0" smtClean="0">
                        <a:latin typeface="Cambria Math" panose="02040503050406030204" pitchFamily="18" charset="0"/>
                        <a:cs typeface="Calibri" panose="020F0502020204030204" pitchFamily="34" charset="0"/>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e>
                        </m:nary>
                      </m:num>
                      <m:den>
                        <m:r>
                          <a:rPr lang="en-US" sz="2400" i="1">
                            <a:latin typeface="Cambria Math" panose="02040503050406030204" pitchFamily="18" charset="0"/>
                          </a:rPr>
                          <m:t>𝑛</m:t>
                        </m:r>
                      </m:den>
                    </m:f>
                  </m:oMath>
                </a14:m>
                <a:r>
                  <a:rPr lang="en-US" sz="2400" dirty="0">
                    <a:latin typeface="Calibri" panose="020F0502020204030204" pitchFamily="34" charset="0"/>
                    <a:cs typeface="Calibri" panose="020F0502020204030204" pitchFamily="34" charset="0"/>
                  </a:rPr>
                  <a:t>, which is mathematically identical to </a:t>
                </a:r>
                <a14:m>
                  <m:oMath xmlns:m="http://schemas.openxmlformats.org/officeDocument/2006/math">
                    <m:acc>
                      <m:accPr>
                        <m:chr m:val="̅"/>
                        <m:ctrlPr>
                          <a:rPr lang="en-US" sz="2400" i="1" smtClean="0">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𝑋</m:t>
                        </m:r>
                      </m:e>
                    </m:acc>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In other words p is number of successes/total.</a:t>
                </a:r>
              </a:p>
              <a:p>
                <a:r>
                  <a:rPr lang="en-US" sz="2400" dirty="0">
                    <a:latin typeface="Calibri" panose="020F0502020204030204" pitchFamily="34" charset="0"/>
                    <a:cs typeface="Calibri" panose="020F0502020204030204" pitchFamily="34" charset="0"/>
                  </a:rPr>
                  <a:t>Hence </a:t>
                </a:r>
                <a14:m>
                  <m:oMath xmlns:m="http://schemas.openxmlformats.org/officeDocument/2006/math">
                    <m:r>
                      <a:rPr lang="en-US" sz="2400" b="0" i="1" smtClean="0">
                        <a:latin typeface="Cambria Math" panose="02040503050406030204" pitchFamily="18" charset="0"/>
                        <a:cs typeface="Calibri" panose="020F0502020204030204" pitchFamily="34" charset="0"/>
                      </a:rPr>
                      <m:t>𝑝</m:t>
                    </m:r>
                    <m:r>
                      <a:rPr lang="en-US" sz="2400" b="0" i="1" smtClean="0">
                        <a:latin typeface="Cambria Math" panose="02040503050406030204" pitchFamily="18"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𝑁</m:t>
                    </m:r>
                    <m:d>
                      <m:d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ea typeface="Cambria Math" panose="02040503050406030204" pitchFamily="18" charset="0"/>
                            <a:cs typeface="Calibri" panose="020F0502020204030204" pitchFamily="34" charset="0"/>
                          </a:rPr>
                          <m:t>𝜋</m:t>
                        </m:r>
                        <m:r>
                          <a:rPr lang="en-US" sz="2400"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400" b="0" i="1" smtClean="0">
                                <a:latin typeface="Cambria Math" panose="02040503050406030204" pitchFamily="18" charset="0"/>
                                <a:ea typeface="Cambria Math" panose="02040503050406030204" pitchFamily="18" charset="0"/>
                                <a:cs typeface="Calibri" panose="020F0502020204030204" pitchFamily="34" charset="0"/>
                              </a:rPr>
                              <m:t>𝑝</m:t>
                            </m:r>
                          </m:sub>
                        </m:sSub>
                      </m:e>
                    </m:d>
                    <m:r>
                      <a:rPr lang="en-US" sz="24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4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400" i="1">
                            <a:latin typeface="Cambria Math" panose="02040503050406030204" pitchFamily="18" charset="0"/>
                            <a:ea typeface="Cambria Math" panose="02040503050406030204" pitchFamily="18" charset="0"/>
                            <a:cs typeface="Calibri" panose="020F0502020204030204" pitchFamily="34" charset="0"/>
                          </a:rPr>
                          <m:t>𝜋</m:t>
                        </m:r>
                        <m:r>
                          <a:rPr lang="en-US" sz="2400" i="1">
                            <a:latin typeface="Cambria Math" panose="02040503050406030204" pitchFamily="18" charset="0"/>
                            <a:ea typeface="Cambria Math" panose="02040503050406030204" pitchFamily="18" charset="0"/>
                            <a:cs typeface="Calibri" panose="020F0502020204030204" pitchFamily="34" charset="0"/>
                          </a:rPr>
                          <m:t>,</m:t>
                        </m:r>
                        <m:rad>
                          <m:radPr>
                            <m:degHide m:val="on"/>
                            <m:ctrlPr>
                              <a:rPr lang="en-US" sz="2400" i="1">
                                <a:latin typeface="Cambria Math" panose="02040503050406030204" pitchFamily="18" charset="0"/>
                                <a:ea typeface="Cambria Math" panose="02040503050406030204" pitchFamily="18" charset="0"/>
                                <a:cs typeface="Calibri" panose="020F0502020204030204" pitchFamily="34" charset="0"/>
                              </a:rPr>
                            </m:ctrlPr>
                          </m:radPr>
                          <m:deg/>
                          <m:e>
                            <m:f>
                              <m:fPr>
                                <m:ctrlPr>
                                  <a:rPr lang="en-US" sz="2400" i="1">
                                    <a:latin typeface="Cambria Math" panose="02040503050406030204" pitchFamily="18" charset="0"/>
                                    <a:ea typeface="Cambria Math" panose="02040503050406030204" pitchFamily="18" charset="0"/>
                                    <a:cs typeface="Calibri" panose="020F0502020204030204" pitchFamily="34" charset="0"/>
                                  </a:rPr>
                                </m:ctrlPr>
                              </m:fPr>
                              <m:num>
                                <m:r>
                                  <a:rPr lang="en-US" sz="2400" i="1">
                                    <a:latin typeface="Cambria Math" panose="02040503050406030204" pitchFamily="18" charset="0"/>
                                    <a:ea typeface="Cambria Math" panose="02040503050406030204" pitchFamily="18" charset="0"/>
                                    <a:cs typeface="Calibri" panose="020F0502020204030204" pitchFamily="34" charset="0"/>
                                  </a:rPr>
                                  <m:t>𝜋</m:t>
                                </m:r>
                                <m:d>
                                  <m:dPr>
                                    <m:ctrlPr>
                                      <a:rPr lang="en-US" sz="2400" i="1">
                                        <a:latin typeface="Cambria Math" panose="02040503050406030204" pitchFamily="18" charset="0"/>
                                        <a:ea typeface="Cambria Math" panose="02040503050406030204" pitchFamily="18" charset="0"/>
                                        <a:cs typeface="Calibri" panose="020F0502020204030204" pitchFamily="34" charset="0"/>
                                      </a:rPr>
                                    </m:ctrlPr>
                                  </m:dPr>
                                  <m:e>
                                    <m:r>
                                      <a:rPr lang="en-US" sz="2400" i="1">
                                        <a:latin typeface="Cambria Math" panose="02040503050406030204" pitchFamily="18" charset="0"/>
                                        <a:ea typeface="Cambria Math" panose="02040503050406030204" pitchFamily="18" charset="0"/>
                                        <a:cs typeface="Calibri" panose="020F0502020204030204" pitchFamily="34" charset="0"/>
                                      </a:rPr>
                                      <m:t>1−</m:t>
                                    </m:r>
                                    <m:r>
                                      <a:rPr lang="en-US" sz="2400" i="1">
                                        <a:latin typeface="Cambria Math" panose="02040503050406030204" pitchFamily="18" charset="0"/>
                                        <a:ea typeface="Cambria Math" panose="02040503050406030204" pitchFamily="18" charset="0"/>
                                        <a:cs typeface="Calibri" panose="020F0502020204030204" pitchFamily="34" charset="0"/>
                                      </a:rPr>
                                      <m:t>𝜋</m:t>
                                    </m:r>
                                  </m:e>
                                </m:d>
                              </m:num>
                              <m:den>
                                <m:r>
                                  <a:rPr lang="en-US" sz="2400" i="1">
                                    <a:latin typeface="Cambria Math" panose="02040503050406030204" pitchFamily="18" charset="0"/>
                                    <a:ea typeface="Cambria Math" panose="02040503050406030204" pitchFamily="18" charset="0"/>
                                    <a:cs typeface="Calibri" panose="020F0502020204030204" pitchFamily="34" charset="0"/>
                                  </a:rPr>
                                  <m:t>𝑛</m:t>
                                </m:r>
                              </m:den>
                            </m:f>
                          </m:e>
                        </m:rad>
                      </m:e>
                    </m:d>
                  </m:oMath>
                </a14:m>
                <a:endParaRPr lang="en-US" sz="2400"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815E623-EAFF-4696-88EC-C6D4DE988474}"/>
                  </a:ext>
                </a:extLst>
              </p:cNvPr>
              <p:cNvSpPr>
                <a:spLocks noGrp="1" noRot="1" noChangeAspect="1" noMove="1" noResize="1" noEditPoints="1" noAdjustHandles="1" noChangeArrowheads="1" noChangeShapeType="1" noTextEdit="1"/>
              </p:cNvSpPr>
              <p:nvPr>
                <p:ph idx="1"/>
              </p:nvPr>
            </p:nvSpPr>
            <p:spPr>
              <a:xfrm>
                <a:off x="1014413" y="2017712"/>
                <a:ext cx="10925704" cy="4568825"/>
              </a:xfrm>
              <a:blipFill>
                <a:blip r:embed="rId2"/>
                <a:stretch>
                  <a:fillRect l="-112" r="-1283" b="-49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27</a:t>
            </a:fld>
            <a:endParaRPr lang="en-US"/>
          </a:p>
        </p:txBody>
      </p:sp>
    </p:spTree>
    <p:extLst>
      <p:ext uri="{BB962C8B-B14F-4D97-AF65-F5344CB8AC3E}">
        <p14:creationId xmlns:p14="http://schemas.microsoft.com/office/powerpoint/2010/main" val="11601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662112" y="652464"/>
            <a:ext cx="8839200" cy="838200"/>
          </a:xfrm>
        </p:spPr>
        <p:txBody>
          <a:bodyPr/>
          <a:lstStyle/>
          <a:p>
            <a:pPr eaLnBrk="1" hangingPunct="1"/>
            <a:r>
              <a:rPr lang="en-US" altLang="en-US" dirty="0">
                <a:ea typeface="ＭＳ Ｐゴシック" charset="-128"/>
              </a:rPr>
              <a:t>Confidence Interval for Proportion</a:t>
            </a:r>
          </a:p>
        </p:txBody>
      </p:sp>
      <mc:AlternateContent xmlns:mc="http://schemas.openxmlformats.org/markup-compatibility/2006">
        <mc:Choice xmlns:a14="http://schemas.microsoft.com/office/drawing/2010/main" Requires="a14">
          <p:sp>
            <p:nvSpPr>
              <p:cNvPr id="49154" name="Content Placeholder 2"/>
              <p:cNvSpPr>
                <a:spLocks noGrp="1"/>
              </p:cNvSpPr>
              <p:nvPr>
                <p:ph idx="1"/>
              </p:nvPr>
            </p:nvSpPr>
            <p:spPr>
              <a:xfrm>
                <a:off x="1576917" y="2017713"/>
                <a:ext cx="10363200" cy="4404518"/>
              </a:xfrm>
            </p:spPr>
            <p:txBody>
              <a:bodyPr/>
              <a:lstStyle/>
              <a:p>
                <a:pPr eaLnBrk="1" hangingPunct="1"/>
                <a:r>
                  <a:rPr lang="en-US" altLang="en-US" sz="2400" dirty="0">
                    <a:ea typeface="ＭＳ Ｐゴシック" charset="-128"/>
                  </a:rPr>
                  <a:t>We do not know </a:t>
                </a:r>
                <a:r>
                  <a:rPr lang="en-US" altLang="en-US" sz="2400" dirty="0">
                    <a:latin typeface="Calibri" panose="020F0502020204030204" pitchFamily="34" charset="0"/>
                    <a:ea typeface="ＭＳ Ｐゴシック" charset="-128"/>
                    <a:cs typeface="Calibri" panose="020F0502020204030204" pitchFamily="34" charset="0"/>
                  </a:rPr>
                  <a:t>π</a:t>
                </a:r>
                <a:r>
                  <a:rPr lang="en-US" altLang="en-US" sz="2400" dirty="0">
                    <a:ea typeface="ＭＳ Ｐゴシック" charset="-128"/>
                    <a:sym typeface="Symbol" charset="2"/>
                  </a:rPr>
                  <a:t> but we use our best guess (point estimate) </a:t>
                </a:r>
                <a:r>
                  <a:rPr lang="en-US" altLang="en-US" sz="2400" i="1" dirty="0">
                    <a:ea typeface="ＭＳ Ｐゴシック" charset="-128"/>
                    <a:sym typeface="Symbol" charset="2"/>
                  </a:rPr>
                  <a:t>p</a:t>
                </a:r>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Define an estimate of </a:t>
                </a:r>
                <a14:m>
                  <m:oMath xmlns:m="http://schemas.openxmlformats.org/officeDocument/2006/math">
                    <m:r>
                      <a:rPr lang="el-GR" altLang="en-US" sz="2400" i="1" dirty="0" smtClean="0">
                        <a:latin typeface="Cambria Math" panose="02040503050406030204" pitchFamily="18" charset="0"/>
                        <a:ea typeface="ＭＳ Ｐゴシック" charset="-128"/>
                        <a:sym typeface="Symbol" charset="2"/>
                      </a:rPr>
                      <m:t>𝜎</m:t>
                    </m:r>
                    <m:r>
                      <a:rPr lang="en-US" altLang="en-US" sz="2400" i="1" baseline="-25000" dirty="0" smtClean="0">
                        <a:latin typeface="Cambria Math" panose="02040503050406030204" pitchFamily="18" charset="0"/>
                        <a:ea typeface="ＭＳ Ｐゴシック" charset="-128"/>
                        <a:sym typeface="Symbol" charset="2"/>
                      </a:rPr>
                      <m:t>𝑝</m:t>
                    </m:r>
                    <m:r>
                      <a:rPr lang="en-US" altLang="en-US" sz="2400" i="1" dirty="0" smtClean="0">
                        <a:latin typeface="Cambria Math" panose="02040503050406030204" pitchFamily="18" charset="0"/>
                        <a:ea typeface="ＭＳ Ｐゴシック" charset="-128"/>
                        <a:sym typeface="Symbol" charset="2"/>
                      </a:rPr>
                      <m:t> </m:t>
                    </m:r>
                    <m:r>
                      <a:rPr lang="en-US" altLang="en-US" sz="2400" b="0" i="1" dirty="0" smtClean="0">
                        <a:latin typeface="Cambria Math" panose="02040503050406030204" pitchFamily="18" charset="0"/>
                        <a:ea typeface="ＭＳ Ｐゴシック" charset="-128"/>
                        <a:sym typeface="Symbol" charset="2"/>
                      </a:rPr>
                      <m:t>𝑎𝑠</m:t>
                    </m:r>
                    <m:r>
                      <a:rPr lang="en-US" altLang="en-US" sz="2400" b="0" i="1" dirty="0" smtClean="0">
                        <a:latin typeface="Cambria Math" panose="02040503050406030204" pitchFamily="18" charset="0"/>
                        <a:ea typeface="ＭＳ Ｐゴシック" charset="-128"/>
                        <a:sym typeface="Symbol" charset="2"/>
                      </a:rPr>
                      <m:t> </m:t>
                    </m:r>
                    <m:acc>
                      <m:accPr>
                        <m:chr m:val="̂"/>
                        <m:ctrlPr>
                          <a:rPr lang="en-US" altLang="en-US" sz="2400" b="0" i="1" dirty="0" smtClean="0">
                            <a:latin typeface="Cambria Math" panose="02040503050406030204" pitchFamily="18" charset="0"/>
                            <a:ea typeface="ＭＳ Ｐゴシック" charset="-128"/>
                            <a:sym typeface="Symbol" charset="2"/>
                          </a:rPr>
                        </m:ctrlPr>
                      </m:accPr>
                      <m:e>
                        <m:r>
                          <a:rPr lang="en-US" altLang="en-US" sz="2400" b="0" i="1" dirty="0" smtClean="0">
                            <a:latin typeface="Cambria Math" panose="02040503050406030204" pitchFamily="18" charset="0"/>
                            <a:ea typeface="Cambria Math" panose="02040503050406030204" pitchFamily="18" charset="0"/>
                            <a:sym typeface="Symbol" charset="2"/>
                          </a:rPr>
                          <m:t>𝜎</m:t>
                        </m:r>
                      </m:e>
                    </m:acc>
                    <m:r>
                      <a:rPr lang="en-US" altLang="en-US" sz="2400" b="0" i="1" baseline="-25000"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m:t>
                    </m:r>
                    <m:rad>
                      <m:radPr>
                        <m:degHide m:val="on"/>
                        <m:ctrlPr>
                          <a:rPr lang="en-US" altLang="en-US" sz="2400" b="0" i="1" dirty="0" smtClean="0">
                            <a:latin typeface="Cambria Math" panose="02040503050406030204" pitchFamily="18" charset="0"/>
                            <a:ea typeface="ＭＳ Ｐゴシック" charset="-128"/>
                            <a:sym typeface="Symbol" charset="2"/>
                          </a:rPr>
                        </m:ctrlPr>
                      </m:radPr>
                      <m:deg/>
                      <m:e>
                        <m:f>
                          <m:fPr>
                            <m:ctrlPr>
                              <a:rPr lang="en-US" altLang="en-US" sz="2400" b="0" i="1" dirty="0" smtClean="0">
                                <a:latin typeface="Cambria Math" panose="02040503050406030204" pitchFamily="18" charset="0"/>
                                <a:ea typeface="ＭＳ Ｐゴシック" charset="-128"/>
                                <a:sym typeface="Symbol" charset="2"/>
                              </a:rPr>
                            </m:ctrlPr>
                          </m:fPr>
                          <m:num>
                            <m:r>
                              <a:rPr lang="en-US" altLang="en-US" sz="2400" b="0" i="1"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(1−</m:t>
                            </m:r>
                            <m:r>
                              <a:rPr lang="en-US" altLang="en-US" sz="2400" b="0" i="1" dirty="0" smtClean="0">
                                <a:latin typeface="Cambria Math" panose="02040503050406030204" pitchFamily="18" charset="0"/>
                                <a:ea typeface="ＭＳ Ｐゴシック" charset="-128"/>
                                <a:sym typeface="Symbol" charset="2"/>
                              </a:rPr>
                              <m:t>𝑝</m:t>
                            </m:r>
                            <m:r>
                              <a:rPr lang="en-US" altLang="en-US" sz="2400" b="0" i="1" dirty="0" smtClean="0">
                                <a:latin typeface="Cambria Math" panose="02040503050406030204" pitchFamily="18" charset="0"/>
                                <a:ea typeface="ＭＳ Ｐゴシック" charset="-128"/>
                                <a:sym typeface="Symbol" charset="2"/>
                              </a:rPr>
                              <m:t>)</m:t>
                            </m:r>
                          </m:num>
                          <m:den>
                            <m:r>
                              <a:rPr lang="en-US" altLang="en-US" sz="2400" b="0" i="1" dirty="0" smtClean="0">
                                <a:latin typeface="Cambria Math" panose="02040503050406030204" pitchFamily="18" charset="0"/>
                                <a:ea typeface="ＭＳ Ｐゴシック" charset="-128"/>
                                <a:sym typeface="Symbol" charset="2"/>
                              </a:rPr>
                              <m:t>𝑛</m:t>
                            </m:r>
                          </m:den>
                        </m:f>
                      </m:e>
                    </m:rad>
                  </m:oMath>
                </a14:m>
                <a:r>
                  <a:rPr lang="en-US" altLang="en-US" sz="2400" dirty="0">
                    <a:ea typeface="ＭＳ Ｐゴシック" charset="-128"/>
                    <a:sym typeface="Symbol" charset="2"/>
                  </a:rPr>
                  <a:t>. When you see hat over any variable it is an estimate.</a:t>
                </a:r>
              </a:p>
              <a:p>
                <a:pPr eaLnBrk="1" hangingPunct="1"/>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The (1 - </a:t>
                </a:r>
                <a:r>
                  <a:rPr lang="en-US" altLang="en-US" sz="2400" dirty="0">
                    <a:latin typeface="Symbol" charset="2"/>
                    <a:ea typeface="Symbol" charset="2"/>
                    <a:cs typeface="Symbol" charset="2"/>
                    <a:sym typeface="Symbol" charset="2"/>
                  </a:rPr>
                  <a:t>a</a:t>
                </a:r>
                <a:r>
                  <a:rPr lang="en-US" altLang="en-US" sz="2400" dirty="0">
                    <a:ea typeface="ＭＳ Ｐゴシック" charset="-128"/>
                    <a:sym typeface="Symbol" charset="2"/>
                  </a:rPr>
                  <a:t>)% confidence interval can then be specified as </a:t>
                </a:r>
              </a:p>
              <a:p>
                <a:pPr eaLnBrk="1" hangingPunct="1"/>
                <a:endParaRPr lang="en-US" altLang="en-US" sz="2400" dirty="0">
                  <a:ea typeface="ＭＳ Ｐゴシック" charset="-128"/>
                  <a:sym typeface="Symbol" charset="2"/>
                </a:endParaRPr>
              </a:p>
              <a:p>
                <a:pPr eaLnBrk="1" hangingPunct="1"/>
                <a:endParaRPr lang="en-US" altLang="en-US" sz="2400" dirty="0">
                  <a:ea typeface="ＭＳ Ｐゴシック" charset="-128"/>
                  <a:sym typeface="Symbol" charset="2"/>
                </a:endParaRPr>
              </a:p>
              <a:p>
                <a:pPr eaLnBrk="1" hangingPunct="1"/>
                <a:endParaRPr lang="en-US" altLang="en-US" sz="2400" dirty="0">
                  <a:ea typeface="ＭＳ Ｐゴシック" charset="-128"/>
                  <a:sym typeface="Symbol" charset="2"/>
                </a:endParaRPr>
              </a:p>
              <a:p>
                <a:pPr eaLnBrk="1" hangingPunct="1"/>
                <a:r>
                  <a:rPr lang="en-US" altLang="en-US" sz="2400" dirty="0">
                    <a:ea typeface="ＭＳ Ｐゴシック" charset="-128"/>
                    <a:sym typeface="Symbol" charset="2"/>
                  </a:rPr>
                  <a:t>What is the 90% confidence interval for the proportion of </a:t>
                </a:r>
                <a:r>
                  <a:rPr lang="en-US" altLang="en-US" sz="2400" dirty="0" err="1">
                    <a:ea typeface="ＭＳ Ｐゴシック" charset="-128"/>
                    <a:sym typeface="Symbol" charset="2"/>
                  </a:rPr>
                  <a:t>SariSagar</a:t>
                </a:r>
                <a:r>
                  <a:rPr lang="en-US" altLang="en-US" sz="2400" dirty="0">
                    <a:ea typeface="ＭＳ Ｐゴシック" charset="-128"/>
                    <a:sym typeface="Symbol" charset="2"/>
                  </a:rPr>
                  <a:t> offers accepted?</a:t>
                </a:r>
                <a:endParaRPr lang="en-US" altLang="en-US" sz="2400" dirty="0">
                  <a:ea typeface="ＭＳ Ｐゴシック" charset="-128"/>
                </a:endParaRPr>
              </a:p>
            </p:txBody>
          </p:sp>
        </mc:Choice>
        <mc:Fallback>
          <p:sp>
            <p:nvSpPr>
              <p:cNvPr id="49154" name="Content Placeholder 2"/>
              <p:cNvSpPr>
                <a:spLocks noGrp="1" noRot="1" noChangeAspect="1" noMove="1" noResize="1" noEditPoints="1" noAdjustHandles="1" noChangeArrowheads="1" noChangeShapeType="1" noTextEdit="1"/>
              </p:cNvSpPr>
              <p:nvPr>
                <p:ph idx="1"/>
              </p:nvPr>
            </p:nvSpPr>
            <p:spPr>
              <a:xfrm>
                <a:off x="1576917" y="2017713"/>
                <a:ext cx="10363200" cy="4404518"/>
              </a:xfrm>
              <a:blipFill>
                <a:blip r:embed="rId4"/>
                <a:stretch>
                  <a:fillRect l="-118" t="-1521" b="-10097"/>
                </a:stretch>
              </a:blipFill>
            </p:spPr>
            <p:txBody>
              <a:bodyPr/>
              <a:lstStyle/>
              <a:p>
                <a:r>
                  <a:rPr lang="en-US">
                    <a:noFill/>
                  </a:rPr>
                  <a:t> </a:t>
                </a:r>
              </a:p>
            </p:txBody>
          </p:sp>
        </mc:Fallback>
      </mc:AlternateContent>
      <p:graphicFrame>
        <p:nvGraphicFramePr>
          <p:cNvPr id="49155" name="Object 5"/>
          <p:cNvGraphicFramePr>
            <a:graphicFrameLocks noChangeAspect="1"/>
          </p:cNvGraphicFramePr>
          <p:nvPr>
            <p:extLst>
              <p:ext uri="{D42A27DB-BD31-4B8C-83A1-F6EECF244321}">
                <p14:modId xmlns:p14="http://schemas.microsoft.com/office/powerpoint/2010/main" val="4216527493"/>
              </p:ext>
            </p:extLst>
          </p:nvPr>
        </p:nvGraphicFramePr>
        <p:xfrm>
          <a:off x="4445795" y="4450558"/>
          <a:ext cx="1890713" cy="788987"/>
        </p:xfrm>
        <a:graphic>
          <a:graphicData uri="http://schemas.openxmlformats.org/presentationml/2006/ole">
            <mc:AlternateContent xmlns:mc="http://schemas.openxmlformats.org/markup-compatibility/2006">
              <mc:Choice xmlns:v="urn:schemas-microsoft-com:vml" Requires="v">
                <p:oleObj spid="_x0000_s4098" name="Equation" r:id="rId5" imgW="1066337" imgH="444307" progId="Equation.3">
                  <p:embed/>
                </p:oleObj>
              </mc:Choice>
              <mc:Fallback>
                <p:oleObj name="Equation" r:id="rId5" imgW="1066337" imgH="444307" progId="Equation.3">
                  <p:embed/>
                  <p:pic>
                    <p:nvPicPr>
                      <p:cNvPr id="4915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795" y="4450558"/>
                        <a:ext cx="189071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8C70259E-7310-DF44-91E1-2E87C40951C5}" type="slidenum">
              <a:rPr lang="en-US" altLang="en-US" sz="1200">
                <a:solidFill>
                  <a:schemeClr val="bg1"/>
                </a:solidFill>
                <a:latin typeface="Calibri" charset="0"/>
              </a:rPr>
              <a:pPr eaLnBrk="1" fontAlgn="base" hangingPunct="1">
                <a:spcBef>
                  <a:spcPct val="0"/>
                </a:spcBef>
                <a:spcAft>
                  <a:spcPct val="0"/>
                </a:spcAft>
              </a:pPr>
              <a:t>28</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69653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6F2-CC96-47BF-91D5-4747281C063A}"/>
              </a:ext>
            </a:extLst>
          </p:cNvPr>
          <p:cNvSpPr>
            <a:spLocks noGrp="1"/>
          </p:cNvSpPr>
          <p:nvPr>
            <p:ph type="title"/>
          </p:nvPr>
        </p:nvSpPr>
        <p:spPr/>
        <p:txBody>
          <a:bodyPr/>
          <a:lstStyle/>
          <a:p>
            <a:r>
              <a:rPr lang="en-US" dirty="0" err="1"/>
              <a:t>SariSagar</a:t>
            </a:r>
            <a:r>
              <a:rPr lang="en-US" dirty="0"/>
              <a:t> revisited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9004B1-7D46-4C77-BAB5-0AF6CB2368FC}"/>
                  </a:ext>
                </a:extLst>
              </p:cNvPr>
              <p:cNvSpPr>
                <a:spLocks noGrp="1"/>
              </p:cNvSpPr>
              <p:nvPr>
                <p:ph idx="1"/>
              </p:nvPr>
            </p:nvSpPr>
            <p:spPr>
              <a:xfrm>
                <a:off x="771525" y="2214563"/>
                <a:ext cx="11168592" cy="3917950"/>
              </a:xfrm>
            </p:spPr>
            <p:txBody>
              <a:bodyPr/>
              <a:lstStyle/>
              <a:p>
                <a:r>
                  <a:rPr lang="en-US" sz="2400" i="1" dirty="0"/>
                  <a:t>p</a:t>
                </a:r>
                <a:r>
                  <a:rPr lang="en-US" sz="2400" dirty="0"/>
                  <a:t>=0.072, n= 2,000</a:t>
                </a:r>
              </a:p>
              <a:p>
                <a14:m>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rPr>
                      <m:t>𝑝</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0.072(1−0.072)</m:t>
                            </m:r>
                          </m:num>
                          <m:den>
                            <m:r>
                              <a:rPr lang="en-US" sz="2400" b="0" i="1" smtClean="0">
                                <a:latin typeface="Cambria Math" panose="02040503050406030204" pitchFamily="18" charset="0"/>
                              </a:rPr>
                              <m:t>2000</m:t>
                            </m:r>
                          </m:den>
                        </m:f>
                      </m:e>
                    </m:rad>
                    <m:r>
                      <a:rPr lang="en-US" sz="2400" b="0" i="1" smtClean="0">
                        <a:latin typeface="Cambria Math" panose="02040503050406030204" pitchFamily="18" charset="0"/>
                      </a:rPr>
                      <m:t>=0.00578</m:t>
                    </m:r>
                  </m:oMath>
                </a14:m>
                <a:endParaRPr lang="en-US" sz="2400" dirty="0"/>
              </a:p>
              <a:p>
                <a:r>
                  <a:rPr lang="en-US" sz="2400" dirty="0"/>
                  <a:t>Z</a:t>
                </a:r>
                <a:r>
                  <a:rPr lang="en-US" sz="2400" baseline="-25000" dirty="0"/>
                  <a:t>0.90</a:t>
                </a:r>
                <a:r>
                  <a:rPr lang="en-US" sz="2400" dirty="0"/>
                  <a:t> = 1.645</a:t>
                </a:r>
              </a:p>
              <a:p>
                <a:r>
                  <a:rPr lang="en-US" sz="2400" dirty="0"/>
                  <a:t>A 90% CI for </a:t>
                </a:r>
                <a14:m>
                  <m:oMath xmlns:m="http://schemas.openxmlformats.org/officeDocument/2006/math">
                    <m:r>
                      <m:rPr>
                        <m:sty m:val="p"/>
                      </m:rPr>
                      <a:rPr lang="el-GR" sz="2800" i="1">
                        <a:latin typeface="Cambria Math" panose="02040503050406030204" pitchFamily="18" charset="0"/>
                      </a:rPr>
                      <m:t>π</m:t>
                    </m:r>
                    <m:r>
                      <a:rPr lang="el-GR" sz="2800" i="1">
                        <a:latin typeface="Cambria Math" panose="02040503050406030204" pitchFamily="18" charset="0"/>
                      </a:rPr>
                      <m:t> </m:t>
                    </m:r>
                  </m:oMath>
                </a14:m>
                <a:r>
                  <a:rPr lang="en-US" sz="2400" dirty="0"/>
                  <a:t>is</a:t>
                </a:r>
              </a:p>
              <a:p>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0.072−1.645∗0.00578≤</m:t>
                        </m:r>
                        <m:r>
                          <m:rPr>
                            <m:sty m:val="p"/>
                          </m:rPr>
                          <a:rPr lang="el-GR" sz="2400" b="0" i="1" smtClean="0">
                            <a:latin typeface="Cambria Math" panose="02040503050406030204" pitchFamily="18" charset="0"/>
                          </a:rPr>
                          <m:t>π</m:t>
                        </m:r>
                        <m:r>
                          <a:rPr lang="en-US" sz="2400" b="0" i="1" smtClean="0">
                            <a:latin typeface="Cambria Math" panose="02040503050406030204" pitchFamily="18" charset="0"/>
                          </a:rPr>
                          <m:t>≤0.072+1.645∗0.00578</m:t>
                        </m:r>
                      </m:e>
                    </m:d>
                    <m:r>
                      <a:rPr lang="en-US" sz="2400" b="0" i="1" smtClean="0">
                        <a:latin typeface="Cambria Math" panose="02040503050406030204" pitchFamily="18" charset="0"/>
                      </a:rPr>
                      <m:t>=[0.062, 0.082]</m:t>
                    </m:r>
                  </m:oMath>
                </a14:m>
                <a:r>
                  <a:rPr lang="en-US" sz="2400" dirty="0"/>
                  <a:t> =&gt; I am 90% confident that this interval contains </a:t>
                </a:r>
                <a14:m>
                  <m:oMath xmlns:m="http://schemas.openxmlformats.org/officeDocument/2006/math">
                    <m:r>
                      <m:rPr>
                        <m:sty m:val="p"/>
                      </m:rPr>
                      <a:rPr lang="el-GR" sz="2400" i="1">
                        <a:latin typeface="Cambria Math" panose="02040503050406030204" pitchFamily="18" charset="0"/>
                      </a:rPr>
                      <m:t>π</m:t>
                    </m:r>
                  </m:oMath>
                </a14:m>
                <a:r>
                  <a:rPr lang="en-US" sz="2400" dirty="0"/>
                  <a:t>.</a:t>
                </a:r>
              </a:p>
              <a:p>
                <a:r>
                  <a:rPr lang="en-US" sz="2400" dirty="0"/>
                  <a:t>Interpret this CI</a:t>
                </a:r>
              </a:p>
              <a:p>
                <a:r>
                  <a:rPr lang="en-US" sz="2400" dirty="0"/>
                  <a:t>Now take the economic thinking: If 5877 is the order value, and probability of success as 0.062 whether it will be profitable.</a:t>
                </a:r>
              </a:p>
            </p:txBody>
          </p:sp>
        </mc:Choice>
        <mc:Fallback>
          <p:sp>
            <p:nvSpPr>
              <p:cNvPr id="3" name="Content Placeholder 2">
                <a:extLst>
                  <a:ext uri="{FF2B5EF4-FFF2-40B4-BE49-F238E27FC236}">
                    <a16:creationId xmlns:a16="http://schemas.microsoft.com/office/drawing/2014/main" id="{199004B1-7D46-4C77-BAB5-0AF6CB2368FC}"/>
                  </a:ext>
                </a:extLst>
              </p:cNvPr>
              <p:cNvSpPr>
                <a:spLocks noGrp="1" noRot="1" noChangeAspect="1" noMove="1" noResize="1" noEditPoints="1" noAdjustHandles="1" noChangeArrowheads="1" noChangeShapeType="1" noTextEdit="1"/>
              </p:cNvSpPr>
              <p:nvPr>
                <p:ph idx="1"/>
              </p:nvPr>
            </p:nvSpPr>
            <p:spPr>
              <a:xfrm>
                <a:off x="771525" y="2214563"/>
                <a:ext cx="11168592" cy="3917950"/>
              </a:xfrm>
              <a:blipFill>
                <a:blip r:embed="rId2"/>
                <a:stretch>
                  <a:fillRect l="-109" t="-1244" r="-710" b="-141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29</a:t>
            </a:fld>
            <a:endParaRPr lang="en-US"/>
          </a:p>
        </p:txBody>
      </p:sp>
    </p:spTree>
    <p:extLst>
      <p:ext uri="{BB962C8B-B14F-4D97-AF65-F5344CB8AC3E}">
        <p14:creationId xmlns:p14="http://schemas.microsoft.com/office/powerpoint/2010/main" val="79299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724107" y="723569"/>
            <a:ext cx="8839200" cy="838200"/>
          </a:xfrm>
        </p:spPr>
        <p:txBody>
          <a:bodyPr/>
          <a:lstStyle/>
          <a:p>
            <a:pPr eaLnBrk="1" hangingPunct="1"/>
            <a:r>
              <a:rPr lang="en-US" altLang="en-US" sz="3200" dirty="0">
                <a:ea typeface="ＭＳ Ｐゴシック" charset="-128"/>
              </a:rPr>
              <a:t>Sample statistics and population parameters</a:t>
            </a:r>
          </a:p>
        </p:txBody>
      </p:sp>
      <p:sp>
        <p:nvSpPr>
          <p:cNvPr id="23554" name="Content Placeholder 9"/>
          <p:cNvSpPr>
            <a:spLocks noGrp="1"/>
          </p:cNvSpPr>
          <p:nvPr>
            <p:ph idx="1"/>
          </p:nvPr>
        </p:nvSpPr>
        <p:spPr>
          <a:xfrm>
            <a:off x="1576917" y="2228849"/>
            <a:ext cx="10363200" cy="3903663"/>
          </a:xfrm>
        </p:spPr>
        <p:txBody>
          <a:bodyPr/>
          <a:lstStyle/>
          <a:p>
            <a:r>
              <a:rPr lang="en-US" altLang="en-US" sz="2400" dirty="0">
                <a:ea typeface="ＭＳ Ｐゴシック" charset="-128"/>
              </a:rPr>
              <a:t>A sample statistic is a characteristic of the sample</a:t>
            </a:r>
          </a:p>
          <a:p>
            <a:pPr>
              <a:spcBef>
                <a:spcPts val="1200"/>
              </a:spcBef>
            </a:pPr>
            <a:r>
              <a:rPr lang="en-US" altLang="en-US" sz="2400" dirty="0">
                <a:ea typeface="ＭＳ Ｐゴシック" charset="-128"/>
              </a:rPr>
              <a:t>Some sample statistics might be used as </a:t>
            </a:r>
            <a:r>
              <a:rPr lang="en-US" altLang="en-US" sz="2400" dirty="0">
                <a:solidFill>
                  <a:srgbClr val="0000FF"/>
                </a:solidFill>
                <a:ea typeface="ＭＳ Ｐゴシック" charset="-128"/>
              </a:rPr>
              <a:t>a point estimate </a:t>
            </a:r>
            <a:r>
              <a:rPr lang="en-US" altLang="en-US" sz="2400" dirty="0">
                <a:ea typeface="ＭＳ Ｐゴシック" charset="-128"/>
              </a:rPr>
              <a:t>for a population parameter</a:t>
            </a:r>
          </a:p>
          <a:p>
            <a:pPr>
              <a:spcBef>
                <a:spcPts val="1200"/>
              </a:spcBef>
            </a:pPr>
            <a:r>
              <a:rPr lang="en-US" altLang="en-US" sz="2400" dirty="0">
                <a:ea typeface="ＭＳ Ｐゴシック" charset="-128"/>
              </a:rPr>
              <a:t>We use different notations to distinguish between the two groups of numbers</a:t>
            </a:r>
          </a:p>
        </p:txBody>
      </p:sp>
      <p:sp>
        <p:nvSpPr>
          <p:cNvPr id="2355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710EBEA0-CFD0-9F4A-8659-C93BB7AFD735}" type="slidenum">
              <a:rPr lang="en-US" altLang="en-US" sz="1200">
                <a:solidFill>
                  <a:schemeClr val="bg1"/>
                </a:solidFill>
                <a:latin typeface="Calibri" charset="0"/>
              </a:rPr>
              <a:pPr eaLnBrk="1" fontAlgn="base" hangingPunct="1">
                <a:spcBef>
                  <a:spcPct val="0"/>
                </a:spcBef>
                <a:spcAft>
                  <a:spcPct val="0"/>
                </a:spcAft>
              </a:pPr>
              <a:t>3</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graphicFrame>
            <p:nvGraphicFramePr>
              <p:cNvPr id="134178" name="Group 34"/>
              <p:cNvGraphicFramePr>
                <a:graphicFrameLocks noGrp="1"/>
              </p:cNvGraphicFramePr>
              <p:nvPr/>
            </p:nvGraphicFramePr>
            <p:xfrm>
              <a:off x="1948213" y="4570676"/>
              <a:ext cx="7696200" cy="1982524"/>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6957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Population Parameter</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1" i="0" u="none" strike="noStrike" cap="none" normalizeH="0" baseline="0" dirty="0">
                              <a:ln>
                                <a:noFill/>
                              </a:ln>
                              <a:solidFill>
                                <a:schemeClr val="bg1"/>
                              </a:solidFill>
                              <a:effectLst>
                                <a:outerShdw blurRad="38100" dist="38100" dir="2700000" algn="tl">
                                  <a:srgbClr val="FFFFFF"/>
                                </a:outerShdw>
                              </a:effectLst>
                              <a:latin typeface="Verdana" charset="0"/>
                              <a:ea typeface="ＭＳ Ｐゴシック" charset="-128"/>
                            </a:rPr>
                            <a:t>Characteristic</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Sample Statistic</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𝜇</m:t>
                                </m:r>
                              </m:oMath>
                            </m:oMathPara>
                          </a14:m>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Mean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198438">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sSup>
                                  <m:sSupPr>
                                    <m:ctrlPr>
                                      <a:rPr kumimoji="1" lang="en-US" altLang="en-US" sz="2000" b="0" i="1" u="none" strike="noStrike" cap="none" normalizeH="0" baseline="0" smtClean="0">
                                        <a:ln>
                                          <a:noFill/>
                                        </a:ln>
                                        <a:solidFill>
                                          <a:schemeClr val="tx1"/>
                                        </a:solidFill>
                                        <a:effectLst/>
                                        <a:latin typeface="Cambria Math" panose="02040503050406030204" pitchFamily="18" charset="0"/>
                                        <a:ea typeface="Cambria Math" charset="0"/>
                                        <a:cs typeface="Cambria Math" charset="0"/>
                                        <a:sym typeface="Symbol" charset="2"/>
                                      </a:rPr>
                                    </m:ctrlPr>
                                  </m:sSupPr>
                                  <m:e>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𝜎</m:t>
                                    </m:r>
                                  </m:e>
                                  <m:sup>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2</m:t>
                                    </m:r>
                                  </m:sup>
                                </m:sSup>
                              </m:oMath>
                            </m:oMathPara>
                          </a14:m>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Variance</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S</a:t>
                          </a:r>
                          <a:r>
                            <a:rPr kumimoji="1" lang="en-US" altLang="en-US" sz="1700" b="0" i="0" u="none" strike="noStrike" cap="none" normalizeH="0" baseline="40000" dirty="0">
                              <a:ln>
                                <a:noFill/>
                              </a:ln>
                              <a:solidFill>
                                <a:srgbClr val="000000"/>
                              </a:solidFill>
                              <a:effectLst/>
                              <a:latin typeface="Calibri" charset="0"/>
                              <a:ea typeface="ＭＳ Ｐゴシック" charset="-128"/>
                            </a:rPr>
                            <a:t>2</a:t>
                          </a:r>
                          <a:endParaRPr kumimoji="1" lang="en-US" altLang="en-US" sz="1700" b="0" i="0" u="none" strike="noStrike" cap="none" normalizeH="0" baseline="4000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l-GR" altLang="en-US" sz="2000" b="0" i="0" u="none" strike="noStrike" cap="none" normalizeH="0" baseline="0" dirty="0">
                              <a:ln>
                                <a:noFill/>
                              </a:ln>
                              <a:solidFill>
                                <a:schemeClr val="tx1"/>
                              </a:solidFill>
                              <a:effectLst/>
                              <a:latin typeface="Calibri" charset="0"/>
                              <a:ea typeface="Calibri" charset="0"/>
                              <a:cs typeface="Calibri" charset="0"/>
                              <a:sym typeface="Symbol" charset="2"/>
                            </a:rPr>
                            <a:t>σ</a:t>
                          </a:r>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Verdana" charset="0"/>
                              <a:ea typeface="ＭＳ Ｐゴシック" charset="-128"/>
                            </a:rPr>
                            <a:t>Standard Deviation</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Calibri" panose="020F0502020204030204" pitchFamily="34" charset="0"/>
                              <a:ea typeface="ＭＳ Ｐゴシック" charset="-128"/>
                              <a:cs typeface="Calibri" panose="020F0502020204030204" pitchFamily="34" charset="0"/>
                            </a:rPr>
                            <a:t>S</a:t>
                          </a: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0110371"/>
                      </a:ext>
                    </a:extLst>
                  </a:tr>
                  <a:tr h="39687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14:m>
                            <m:oMathPara xmlns:m="http://schemas.openxmlformats.org/officeDocument/2006/math">
                              <m:oMathParaPr>
                                <m:jc m:val="centerGroup"/>
                              </m:oMathParaPr>
                              <m:oMath xmlns:m="http://schemas.openxmlformats.org/officeDocument/2006/math">
                                <m:r>
                                  <a:rPr kumimoji="1" lang="en-US" altLang="en-US" sz="2000" b="0" i="1" u="none" strike="noStrike" cap="none" normalizeH="0" baseline="0" smtClean="0">
                                    <a:ln>
                                      <a:noFill/>
                                    </a:ln>
                                    <a:solidFill>
                                      <a:schemeClr val="tx1"/>
                                    </a:solidFill>
                                    <a:effectLst/>
                                    <a:latin typeface="Cambria Math" charset="0"/>
                                    <a:ea typeface="Cambria Math" charset="0"/>
                                    <a:cs typeface="Cambria Math" charset="0"/>
                                    <a:sym typeface="Symbol" charset="2"/>
                                  </a:rPr>
                                  <m:t>𝜋</m:t>
                                </m:r>
                              </m:oMath>
                            </m:oMathPara>
                          </a14:m>
                          <a:endParaRPr kumimoji="1" lang="en-US" altLang="en-US" sz="2000" b="0" i="1"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Proportion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1" u="none" strike="noStrike" cap="none" normalizeH="0" baseline="0" dirty="0">
                              <a:ln>
                                <a:noFill/>
                              </a:ln>
                              <a:solidFill>
                                <a:srgbClr val="000000"/>
                              </a:solidFill>
                              <a:effectLst/>
                              <a:latin typeface="Calibri" charset="0"/>
                              <a:ea typeface="ＭＳ Ｐゴシック" charset="-128"/>
                            </a:rPr>
                            <a:t>p</a:t>
                          </a:r>
                          <a:endParaRPr kumimoji="1" lang="en-US" altLang="en-US" sz="1700" b="0" i="1"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mc:Choice>
        <mc:Fallback xmlns="">
          <p:graphicFrame>
            <p:nvGraphicFramePr>
              <p:cNvPr id="134178" name="Group 34"/>
              <p:cNvGraphicFramePr>
                <a:graphicFrameLocks noGrp="1"/>
              </p:cNvGraphicFramePr>
              <p:nvPr>
                <p:extLst>
                  <p:ext uri="{D42A27DB-BD31-4B8C-83A1-F6EECF244321}">
                    <p14:modId xmlns:p14="http://schemas.microsoft.com/office/powerpoint/2010/main" val="101864025"/>
                  </p:ext>
                </p:extLst>
              </p:nvPr>
            </p:nvGraphicFramePr>
            <p:xfrm>
              <a:off x="1948213" y="4570676"/>
              <a:ext cx="7696200" cy="1982524"/>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96258">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Population Parameter</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1" i="0" u="none" strike="noStrike" cap="none" normalizeH="0" baseline="0" dirty="0">
                              <a:ln>
                                <a:noFill/>
                              </a:ln>
                              <a:solidFill>
                                <a:schemeClr val="bg1"/>
                              </a:solidFill>
                              <a:effectLst>
                                <a:outerShdw blurRad="38100" dist="38100" dir="2700000" algn="tl">
                                  <a:srgbClr val="FFFFFF"/>
                                </a:outerShdw>
                              </a:effectLst>
                              <a:latin typeface="Verdana" charset="0"/>
                              <a:ea typeface="ＭＳ Ｐゴシック" charset="-128"/>
                            </a:rPr>
                            <a:t>Characteristic</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2000" b="1" i="0" u="none" strike="noStrike" cap="none" normalizeH="0" baseline="0" dirty="0">
                              <a:ln>
                                <a:noFill/>
                              </a:ln>
                              <a:solidFill>
                                <a:srgbClr val="FFFFFF"/>
                              </a:solidFill>
                              <a:effectLst/>
                              <a:latin typeface="Calibri" charset="0"/>
                              <a:ea typeface="ＭＳ Ｐゴシック" charset="-128"/>
                            </a:rPr>
                            <a:t>Sample Statistic</a:t>
                          </a:r>
                          <a:endParaRPr kumimoji="1" lang="en-US" altLang="en-US" sz="2000" b="1"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106154" r="-200713" b="-312308"/>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Mean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396258">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203030" r="-200713" b="-207576"/>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Variance</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S</a:t>
                          </a:r>
                          <a:r>
                            <a:rPr kumimoji="1" lang="en-US" altLang="en-US" sz="1700" b="0" i="0" u="none" strike="noStrike" cap="none" normalizeH="0" baseline="40000" dirty="0">
                              <a:ln>
                                <a:noFill/>
                              </a:ln>
                              <a:solidFill>
                                <a:srgbClr val="000000"/>
                              </a:solidFill>
                              <a:effectLst/>
                              <a:latin typeface="Calibri" charset="0"/>
                              <a:ea typeface="ＭＳ Ｐゴシック" charset="-128"/>
                            </a:rPr>
                            <a:t>2</a:t>
                          </a:r>
                          <a:endParaRPr kumimoji="1" lang="en-US" altLang="en-US" sz="1700" b="0" i="0" u="none" strike="noStrike" cap="none" normalizeH="0" baseline="4000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2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l-GR" altLang="en-US" sz="2000" b="0" i="0" u="none" strike="noStrike" cap="none" normalizeH="0" baseline="0" dirty="0">
                              <a:ln>
                                <a:noFill/>
                              </a:ln>
                              <a:solidFill>
                                <a:schemeClr val="tx1"/>
                              </a:solidFill>
                              <a:effectLst/>
                              <a:latin typeface="Calibri" charset="0"/>
                              <a:ea typeface="Calibri" charset="0"/>
                              <a:cs typeface="Calibri" charset="0"/>
                              <a:sym typeface="Symbol" charset="2"/>
                            </a:rPr>
                            <a:t>σ</a:t>
                          </a:r>
                          <a:endParaRPr kumimoji="1" lang="en-US" altLang="en-US" sz="2000" b="0" i="0" u="none" strike="noStrike" cap="none" normalizeH="0" baseline="0" dirty="0">
                            <a:ln>
                              <a:noFill/>
                            </a:ln>
                            <a:solidFill>
                              <a:schemeClr val="tx1"/>
                            </a:solidFill>
                            <a:effectLst/>
                            <a:latin typeface="Calibri" charset="0"/>
                            <a:ea typeface="Calibri" charset="0"/>
                            <a:cs typeface="Calibri" charset="0"/>
                            <a:sym typeface="Symbol" charset="2"/>
                          </a:endParaRPr>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Verdana" charset="0"/>
                              <a:ea typeface="ＭＳ Ｐゴシック" charset="-128"/>
                            </a:rPr>
                            <a:t>Standard Deviation</a:t>
                          </a: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chemeClr val="tx1"/>
                              </a:solidFill>
                              <a:effectLst/>
                              <a:latin typeface="Calibri" panose="020F0502020204030204" pitchFamily="34" charset="0"/>
                              <a:ea typeface="ＭＳ Ｐゴシック" charset="-128"/>
                              <a:cs typeface="Calibri" panose="020F0502020204030204" pitchFamily="34" charset="0"/>
                            </a:rPr>
                            <a:t>S</a:t>
                          </a: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0110371"/>
                      </a:ext>
                    </a:extLst>
                  </a:tr>
                  <a:tr h="396875">
                    <a:tc>
                      <a:txBody>
                        <a:bodyPr/>
                        <a:lstStyle/>
                        <a:p>
                          <a:endParaRPr lang="en-US"/>
                        </a:p>
                      </a:txBody>
                      <a:tcPr marT="45729" marB="45729"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blipFill>
                          <a:blip r:embed="rId3"/>
                          <a:stretch>
                            <a:fillRect l="-1188" t="-407692" r="-200713" b="-10769"/>
                          </a:stretch>
                        </a:blip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0" u="none" strike="noStrike" cap="none" normalizeH="0" baseline="0" dirty="0">
                              <a:ln>
                                <a:noFill/>
                              </a:ln>
                              <a:solidFill>
                                <a:srgbClr val="000000"/>
                              </a:solidFill>
                              <a:effectLst/>
                              <a:latin typeface="Calibri" charset="0"/>
                              <a:ea typeface="ＭＳ Ｐゴシック" charset="-128"/>
                            </a:rPr>
                            <a:t>Proportion</a:t>
                          </a:r>
                          <a:endParaRPr kumimoji="1" lang="en-US" altLang="en-US" sz="1700" b="0" i="0"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Monotype Sorts" charset="2"/>
                            <a:buNone/>
                            <a:tabLst/>
                          </a:pPr>
                          <a:r>
                            <a:rPr kumimoji="1" lang="en-US" altLang="en-US" sz="1700" b="0" i="1" u="none" strike="noStrike" cap="none" normalizeH="0" baseline="0" dirty="0">
                              <a:ln>
                                <a:noFill/>
                              </a:ln>
                              <a:solidFill>
                                <a:srgbClr val="000000"/>
                              </a:solidFill>
                              <a:effectLst/>
                              <a:latin typeface="Calibri" charset="0"/>
                              <a:ea typeface="ＭＳ Ｐゴシック" charset="-128"/>
                            </a:rPr>
                            <a:t>p</a:t>
                          </a:r>
                          <a:endParaRPr kumimoji="1" lang="en-US" altLang="en-US" sz="1700" b="0" i="1" u="none" strike="noStrike" cap="none" normalizeH="0" baseline="0" dirty="0">
                            <a:ln>
                              <a:noFill/>
                            </a:ln>
                            <a:solidFill>
                              <a:schemeClr val="tx1"/>
                            </a:solidFill>
                            <a:effectLst/>
                            <a:latin typeface="Verdana" charset="0"/>
                            <a:ea typeface="ＭＳ Ｐゴシック" charset="-128"/>
                          </a:endParaRPr>
                        </a:p>
                      </a:txBody>
                      <a:tcPr marT="45729" marB="45729"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mc:Fallback>
      </mc:AlternateContent>
      <p:pic>
        <p:nvPicPr>
          <p:cNvPr id="23576" name="Picture 6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9003" y="4933950"/>
            <a:ext cx="78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7" name="Picture 6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46223" y="4933950"/>
            <a:ext cx="201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7DEF11-FAD7-4EE0-B252-3E38D9C4DB87}"/>
                  </a:ext>
                </a:extLst>
              </p:cNvPr>
              <p:cNvSpPr txBox="1"/>
              <p:nvPr/>
            </p:nvSpPr>
            <p:spPr>
              <a:xfrm>
                <a:off x="8225658" y="5012836"/>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 name="TextBox 1">
                <a:extLst>
                  <a:ext uri="{FF2B5EF4-FFF2-40B4-BE49-F238E27FC236}">
                    <a16:creationId xmlns:a16="http://schemas.microsoft.com/office/drawing/2014/main" id="{FB7DEF11-FAD7-4EE0-B252-3E38D9C4DB87}"/>
                  </a:ext>
                </a:extLst>
              </p:cNvPr>
              <p:cNvSpPr txBox="1">
                <a:spLocks noRot="1" noChangeAspect="1" noMove="1" noResize="1" noEditPoints="1" noAdjustHandles="1" noChangeArrowheads="1" noChangeShapeType="1" noTextEdit="1"/>
              </p:cNvSpPr>
              <p:nvPr/>
            </p:nvSpPr>
            <p:spPr>
              <a:xfrm>
                <a:off x="8225658" y="5012836"/>
                <a:ext cx="226857" cy="276999"/>
              </a:xfrm>
              <a:prstGeom prst="rect">
                <a:avLst/>
              </a:prstGeom>
              <a:blipFill>
                <a:blip r:embed="rId6"/>
                <a:stretch>
                  <a:fillRect l="-18421" r="-47368" b="-10870"/>
                </a:stretch>
              </a:blipFill>
            </p:spPr>
            <p:txBody>
              <a:bodyPr/>
              <a:lstStyle/>
              <a:p>
                <a:r>
                  <a:rPr lang="en-IN">
                    <a:noFill/>
                  </a:rPr>
                  <a:t> </a:t>
                </a:r>
              </a:p>
            </p:txBody>
          </p:sp>
        </mc:Fallback>
      </mc:AlternateContent>
    </p:spTree>
    <p:extLst>
      <p:ext uri="{BB962C8B-B14F-4D97-AF65-F5344CB8AC3E}">
        <p14:creationId xmlns:p14="http://schemas.microsoft.com/office/powerpoint/2010/main" val="92534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sz="half" idx="4294967295"/>
          </p:nvPr>
        </p:nvSpPr>
        <p:spPr>
          <a:xfrm>
            <a:off x="1373187" y="2068513"/>
            <a:ext cx="8837613" cy="838200"/>
          </a:xfrm>
        </p:spPr>
        <p:txBody>
          <a:bodyPr/>
          <a:lstStyle/>
          <a:p>
            <a:pPr eaLnBrk="1" hangingPunct="1"/>
            <a:r>
              <a:rPr lang="en-US" altLang="en-US" sz="1800" dirty="0">
                <a:ea typeface="ＭＳ Ｐゴシック" charset="-128"/>
              </a:rPr>
              <a:t>Depends on how accurate you want to be, i.e., desired margin of error (DMOE)</a:t>
            </a:r>
          </a:p>
          <a:p>
            <a:pPr lvl="1" eaLnBrk="1" hangingPunct="1"/>
            <a:r>
              <a:rPr lang="en-US" altLang="en-US" sz="1600" dirty="0">
                <a:ea typeface="ＭＳ Ｐゴシック" charset="-128"/>
              </a:rPr>
              <a:t>e.g. Average order size </a:t>
            </a:r>
            <a:r>
              <a:rPr lang="en-US" altLang="en-US" sz="1600" dirty="0">
                <a:solidFill>
                  <a:srgbClr val="0000FF"/>
                </a:solidFill>
                <a:ea typeface="ＭＳ Ｐゴシック" charset="-128"/>
              </a:rPr>
              <a:t>within </a:t>
            </a:r>
            <a:r>
              <a:rPr lang="en-US" sz="1600" dirty="0"/>
              <a:t>₹ </a:t>
            </a:r>
            <a:r>
              <a:rPr lang="en-US" altLang="en-US" sz="1600" dirty="0">
                <a:ea typeface="ＭＳ Ｐゴシック" charset="-128"/>
                <a:sym typeface="Symbol" charset="2"/>
              </a:rPr>
              <a:t>500 with confidence level = 90%</a:t>
            </a:r>
            <a:endParaRPr lang="en-US" altLang="en-US" sz="1800" dirty="0">
              <a:ea typeface="ＭＳ Ｐゴシック" charset="-128"/>
            </a:endParaRPr>
          </a:p>
        </p:txBody>
      </p:sp>
      <p:sp>
        <p:nvSpPr>
          <p:cNvPr id="51202" name="Rectangle 2"/>
          <p:cNvSpPr>
            <a:spLocks noGrp="1" noChangeArrowheads="1"/>
          </p:cNvSpPr>
          <p:nvPr>
            <p:ph type="title"/>
          </p:nvPr>
        </p:nvSpPr>
        <p:spPr>
          <a:xfrm>
            <a:off x="1515268" y="811213"/>
            <a:ext cx="10300495" cy="838200"/>
          </a:xfrm>
        </p:spPr>
        <p:txBody>
          <a:bodyPr/>
          <a:lstStyle/>
          <a:p>
            <a:pPr eaLnBrk="1" hangingPunct="1"/>
            <a:r>
              <a:rPr lang="en-US" altLang="en-US" sz="3600" dirty="0">
                <a:ea typeface="ＭＳ Ｐゴシック" charset="-128"/>
              </a:rPr>
              <a:t>How Big a Sample to Get When Estimating Mean?</a:t>
            </a:r>
          </a:p>
        </p:txBody>
      </p:sp>
      <p:sp>
        <p:nvSpPr>
          <p:cNvPr id="5120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C4C0782-015B-8344-AE8E-5C1306C85DD3}" type="slidenum">
              <a:rPr lang="en-US" altLang="en-US" sz="1200">
                <a:solidFill>
                  <a:schemeClr val="bg1"/>
                </a:solidFill>
                <a:latin typeface="Calibri" charset="0"/>
              </a:rPr>
              <a:pPr eaLnBrk="1" fontAlgn="base" hangingPunct="1">
                <a:spcBef>
                  <a:spcPct val="0"/>
                </a:spcBef>
                <a:spcAft>
                  <a:spcPct val="0"/>
                </a:spcAft>
              </a:pPr>
              <a:t>30</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sp>
            <p:nvSpPr>
              <p:cNvPr id="7" name="Content Placeholder 5"/>
              <p:cNvSpPr>
                <a:spLocks noGrp="1"/>
              </p:cNvSpPr>
              <p:nvPr>
                <p:ph idx="1"/>
              </p:nvPr>
            </p:nvSpPr>
            <p:spPr>
              <a:xfrm>
                <a:off x="4964904" y="2906712"/>
                <a:ext cx="6679407" cy="3733799"/>
              </a:xfrm>
            </p:spPr>
            <p:txBody>
              <a:bodyPr/>
              <a:lstStyle/>
              <a:p>
                <a:r>
                  <a:rPr lang="el-GR" altLang="en-US" sz="2000" dirty="0">
                    <a:solidFill>
                      <a:srgbClr val="000000"/>
                    </a:solidFill>
                  </a:rPr>
                  <a:t>σ</a:t>
                </a:r>
                <a:r>
                  <a:rPr lang="en-US" altLang="en-US" sz="2000" dirty="0">
                    <a:solidFill>
                      <a:srgbClr val="000000"/>
                    </a:solidFill>
                  </a:rPr>
                  <a:t> not known</a:t>
                </a:r>
                <a:endParaRPr lang="en-US" altLang="en-US" sz="2000" dirty="0">
                  <a:ea typeface="ＭＳ Ｐゴシック" charset="-128"/>
                </a:endParaRPr>
              </a:p>
              <a:p>
                <a:r>
                  <a:rPr lang="en-US" altLang="en-US" sz="2000" dirty="0">
                    <a:ea typeface="ＭＳ Ｐゴシック" charset="-128"/>
                  </a:rPr>
                  <a:t>Actual Margin of error =</a:t>
                </a:r>
              </a:p>
              <a:p>
                <a:endParaRPr lang="en-US" altLang="en-US" sz="2000" dirty="0">
                  <a:ea typeface="ＭＳ Ｐゴシック" charset="-128"/>
                </a:endParaRPr>
              </a:p>
              <a:p>
                <a:pPr marL="0" indent="0">
                  <a:buNone/>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ea typeface="ＭＳ Ｐゴシック" charset="-128"/>
                        </a:rPr>
                        <m:t>𝑛</m:t>
                      </m:r>
                      <m:r>
                        <a:rPr lang="en-US" altLang="en-US" sz="2000" b="0" i="1" smtClean="0">
                          <a:latin typeface="Cambria Math" panose="02040503050406030204" pitchFamily="18" charset="0"/>
                          <a:ea typeface="Cambria Math" panose="02040503050406030204" pitchFamily="18" charset="0"/>
                        </a:rPr>
                        <m:t>≥</m:t>
                      </m:r>
                      <m:sSup>
                        <m:sSupPr>
                          <m:ctrlPr>
                            <a:rPr lang="en-US" altLang="en-US" sz="2000" b="0" i="1" smtClean="0">
                              <a:latin typeface="Cambria Math" panose="02040503050406030204" pitchFamily="18" charset="0"/>
                              <a:ea typeface="Cambria Math" panose="02040503050406030204" pitchFamily="18" charset="0"/>
                            </a:rPr>
                          </m:ctrlPr>
                        </m:sSupPr>
                        <m:e>
                          <m:d>
                            <m:dPr>
                              <m:ctrlPr>
                                <a:rPr lang="en-US" altLang="en-US" sz="2000" b="0" i="1" smtClean="0">
                                  <a:latin typeface="Cambria Math" panose="02040503050406030204" pitchFamily="18" charset="0"/>
                                  <a:ea typeface="Cambria Math" panose="02040503050406030204" pitchFamily="18" charset="0"/>
                                </a:rPr>
                              </m:ctrlPr>
                            </m:dPr>
                            <m:e>
                              <m:f>
                                <m:fPr>
                                  <m:ctrlPr>
                                    <a:rPr lang="en-US" altLang="en-US" sz="2000" i="1">
                                      <a:latin typeface="Cambria Math" panose="02040503050406030204" pitchFamily="18" charset="0"/>
                                      <a:ea typeface="Cambria Math" panose="02040503050406030204" pitchFamily="18" charset="0"/>
                                    </a:rPr>
                                  </m:ctrlPr>
                                </m:fPr>
                                <m:num>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𝑡</m:t>
                                      </m:r>
                                    </m:e>
                                    <m:sub>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𝛼</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𝑛</m:t>
                                      </m:r>
                                      <m:r>
                                        <a:rPr lang="en-US" altLang="en-US" sz="2000" i="1">
                                          <a:latin typeface="Cambria Math" panose="02040503050406030204" pitchFamily="18" charset="0"/>
                                          <a:ea typeface="Cambria Math" panose="02040503050406030204" pitchFamily="18" charset="0"/>
                                        </a:rPr>
                                        <m:t>−1</m:t>
                                      </m:r>
                                    </m:sub>
                                  </m:sSub>
                                  <m:r>
                                    <a:rPr lang="en-US" altLang="en-US" sz="2000" i="1">
                                      <a:latin typeface="Cambria Math" panose="02040503050406030204" pitchFamily="18" charset="0"/>
                                      <a:ea typeface="Cambria Math" panose="02040503050406030204" pitchFamily="18" charset="0"/>
                                    </a:rPr>
                                    <m:t>𝑆</m:t>
                                  </m:r>
                                </m:num>
                                <m:den>
                                  <m:r>
                                    <a:rPr lang="en-US" altLang="en-US" sz="2000" i="1">
                                      <a:latin typeface="Cambria Math" panose="02040503050406030204" pitchFamily="18" charset="0"/>
                                      <a:ea typeface="Cambria Math" panose="02040503050406030204" pitchFamily="18" charset="0"/>
                                    </a:rPr>
                                    <m:t>𝐷𝑀𝑂𝐸</m:t>
                                  </m:r>
                                </m:den>
                              </m:f>
                            </m:e>
                          </m:d>
                        </m:e>
                        <m:sup>
                          <m:r>
                            <a:rPr lang="en-US" altLang="en-US" sz="2000" b="0" i="1" smtClean="0">
                              <a:latin typeface="Cambria Math" panose="02040503050406030204" pitchFamily="18" charset="0"/>
                              <a:ea typeface="Cambria Math" panose="02040503050406030204" pitchFamily="18" charset="0"/>
                            </a:rPr>
                            <m:t>2</m:t>
                          </m:r>
                        </m:sup>
                      </m:sSup>
                    </m:oMath>
                  </m:oMathPara>
                </a14:m>
                <a:endParaRPr lang="en-US" altLang="en-US" sz="2000" baseline="30000" dirty="0">
                  <a:ea typeface="ＭＳ Ｐゴシック" charset="-128"/>
                </a:endParaRPr>
              </a:p>
              <a:p>
                <a:endParaRPr lang="en-US" altLang="en-US" sz="2000" dirty="0">
                  <a:ea typeface="ＭＳ Ｐゴシック" charset="-128"/>
                </a:endParaRPr>
              </a:p>
              <a:p>
                <a:r>
                  <a:rPr lang="en-US" altLang="en-US" sz="2000" dirty="0">
                    <a:ea typeface="ＭＳ Ｐゴシック" charset="-128"/>
                  </a:rPr>
                  <a:t>Difficulty: </a:t>
                </a:r>
                <a:r>
                  <a:rPr lang="en-US" altLang="en-US" sz="2000" dirty="0">
                    <a:ea typeface="ＭＳ Ｐゴシック" charset="-128"/>
                    <a:sym typeface="Symbol" charset="2"/>
                  </a:rPr>
                  <a:t>s and n are not known before collecting the sample</a:t>
                </a:r>
              </a:p>
              <a:p>
                <a:r>
                  <a:rPr lang="en-US" altLang="en-US" sz="2000" dirty="0">
                    <a:ea typeface="ＭＳ Ｐゴシック" charset="-128"/>
                    <a:sym typeface="Symbol" charset="2"/>
                  </a:rPr>
                  <a:t>Estimate S from a pilot sample and conduct trial and error to arrive at the appropriate pair of t</a:t>
                </a:r>
                <a:r>
                  <a:rPr lang="en-US" altLang="en-US" sz="2000" baseline="-25000" dirty="0">
                    <a:ea typeface="ＭＳ Ｐゴシック" charset="-128"/>
                    <a:sym typeface="Symbol" charset="2"/>
                  </a:rPr>
                  <a:t>1-</a:t>
                </a:r>
                <a:r>
                  <a:rPr lang="en-US" altLang="en-US" sz="2000" baseline="-25000" dirty="0">
                    <a:latin typeface="Symbol" charset="2"/>
                    <a:ea typeface="Symbol" charset="2"/>
                    <a:cs typeface="Symbol" charset="2"/>
                    <a:sym typeface="Symbol" charset="2"/>
                  </a:rPr>
                  <a:t>a</a:t>
                </a:r>
                <a:r>
                  <a:rPr lang="en-US" altLang="en-US" sz="2000" baseline="-25000" dirty="0">
                    <a:ea typeface="ＭＳ Ｐゴシック" charset="-128"/>
                    <a:sym typeface="Symbol" charset="2"/>
                  </a:rPr>
                  <a:t>, n-1 </a:t>
                </a:r>
                <a:r>
                  <a:rPr lang="en-US" altLang="en-US" sz="2000" dirty="0">
                    <a:ea typeface="ＭＳ Ｐゴシック" charset="-128"/>
                    <a:sym typeface="Symbol" charset="2"/>
                  </a:rPr>
                  <a:t>and n</a:t>
                </a:r>
                <a:endParaRPr lang="en-US" altLang="en-US" sz="2000" dirty="0">
                  <a:ea typeface="ＭＳ Ｐゴシック" charset="-128"/>
                </a:endParaRPr>
              </a:p>
            </p:txBody>
          </p:sp>
        </mc:Choice>
        <mc:Fallback xmlns="">
          <p:sp>
            <p:nvSpPr>
              <p:cNvPr id="7" name="Content Placeholder 5"/>
              <p:cNvSpPr>
                <a:spLocks noGrp="1" noRot="1" noChangeAspect="1" noMove="1" noResize="1" noEditPoints="1" noAdjustHandles="1" noChangeArrowheads="1" noChangeShapeType="1" noTextEdit="1"/>
              </p:cNvSpPr>
              <p:nvPr>
                <p:ph idx="1"/>
              </p:nvPr>
            </p:nvSpPr>
            <p:spPr>
              <a:xfrm>
                <a:off x="4964904" y="2906712"/>
                <a:ext cx="6679407" cy="3733799"/>
              </a:xfrm>
              <a:blipFill>
                <a:blip r:embed="rId4"/>
                <a:stretch>
                  <a:fillRect t="-980" r="-456"/>
                </a:stretch>
              </a:blipFill>
            </p:spPr>
            <p:txBody>
              <a:bodyPr/>
              <a:lstStyle/>
              <a:p>
                <a:r>
                  <a:rPr lang="en-IN">
                    <a:noFill/>
                  </a:rPr>
                  <a:t> </a:t>
                </a:r>
              </a:p>
            </p:txBody>
          </p:sp>
        </mc:Fallback>
      </mc:AlternateContent>
      <p:graphicFrame>
        <p:nvGraphicFramePr>
          <p:cNvPr id="28678" name="Object 9"/>
          <p:cNvGraphicFramePr>
            <a:graphicFrameLocks noChangeAspect="1"/>
          </p:cNvGraphicFramePr>
          <p:nvPr>
            <p:extLst>
              <p:ext uri="{D42A27DB-BD31-4B8C-83A1-F6EECF244321}">
                <p14:modId xmlns:p14="http://schemas.microsoft.com/office/powerpoint/2010/main" val="2615350289"/>
              </p:ext>
            </p:extLst>
          </p:nvPr>
        </p:nvGraphicFramePr>
        <p:xfrm>
          <a:off x="8304607" y="3186113"/>
          <a:ext cx="963612" cy="558800"/>
        </p:xfrm>
        <a:graphic>
          <a:graphicData uri="http://schemas.openxmlformats.org/presentationml/2006/ole">
            <mc:AlternateContent xmlns:mc="http://schemas.openxmlformats.org/markup-compatibility/2006">
              <mc:Choice xmlns:v="urn:schemas-microsoft-com:vml" Requires="v">
                <p:oleObj spid="_x0000_s5122" name="Equation" r:id="rId5" imgW="647419" imgH="406224" progId="Equation.3">
                  <p:embed/>
                </p:oleObj>
              </mc:Choice>
              <mc:Fallback>
                <p:oleObj name="Equation" r:id="rId5" imgW="647419" imgH="406224" progId="Equation.3">
                  <p:embed/>
                  <p:pic>
                    <p:nvPicPr>
                      <p:cNvPr id="2867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4607" y="3186113"/>
                        <a:ext cx="9636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a:cxnSpLocks/>
          </p:cNvCxnSpPr>
          <p:nvPr/>
        </p:nvCxnSpPr>
        <p:spPr>
          <a:xfrm>
            <a:off x="4741068" y="3048000"/>
            <a:ext cx="0" cy="3733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208" name="Rectangle 16"/>
              <p:cNvSpPr>
                <a:spLocks noChangeArrowheads="1"/>
              </p:cNvSpPr>
              <p:nvPr/>
            </p:nvSpPr>
            <p:spPr bwMode="auto">
              <a:xfrm>
                <a:off x="810619" y="3431401"/>
                <a:ext cx="3558181" cy="30467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l-GR" altLang="en-US" sz="2000" dirty="0">
                    <a:solidFill>
                      <a:srgbClr val="000000"/>
                    </a:solidFill>
                    <a:latin typeface="+mn-lt"/>
                  </a:rPr>
                  <a:t>σ</a:t>
                </a:r>
                <a:r>
                  <a:rPr lang="en-US" altLang="en-US" sz="2000" dirty="0">
                    <a:solidFill>
                      <a:srgbClr val="000000"/>
                    </a:solidFill>
                    <a:latin typeface="+mn-lt"/>
                  </a:rPr>
                  <a:t> known i.e., </a:t>
                </a:r>
                <a:r>
                  <a:rPr lang="el-GR" altLang="en-US" sz="2000" dirty="0">
                    <a:solidFill>
                      <a:srgbClr val="000000"/>
                    </a:solidFill>
                    <a:latin typeface="+mn-lt"/>
                  </a:rPr>
                  <a:t>σ</a:t>
                </a:r>
                <a:r>
                  <a:rPr lang="en-US" altLang="en-US" sz="2000" dirty="0">
                    <a:solidFill>
                      <a:srgbClr val="000000"/>
                    </a:solidFill>
                    <a:latin typeface="+mn-lt"/>
                  </a:rPr>
                  <a:t>  =</a:t>
                </a:r>
                <a:r>
                  <a:rPr lang="en-US" sz="2000" dirty="0">
                    <a:latin typeface="+mn-lt"/>
                  </a:rPr>
                  <a:t> ₹ </a:t>
                </a:r>
                <a:r>
                  <a:rPr lang="en-US" altLang="en-US" sz="2000" dirty="0">
                    <a:latin typeface="+mn-lt"/>
                    <a:sym typeface="Symbol" charset="2"/>
                  </a:rPr>
                  <a:t>4,608</a:t>
                </a:r>
              </a:p>
              <a:p>
                <a:pPr eaLnBrk="1" hangingPunct="1">
                  <a:spcBef>
                    <a:spcPct val="20000"/>
                  </a:spcBef>
                  <a:buFont typeface="Arial" charset="0"/>
                  <a:buChar char="•"/>
                </a:pPr>
                <a:r>
                  <a:rPr lang="en-US" altLang="en-US" sz="2000" dirty="0">
                    <a:solidFill>
                      <a:srgbClr val="000000"/>
                    </a:solidFill>
                    <a:latin typeface="+mn-lt"/>
                  </a:rPr>
                  <a:t> </a:t>
                </a:r>
                <a14:m>
                  <m:oMath xmlns:m="http://schemas.openxmlformats.org/officeDocument/2006/math">
                    <m:f>
                      <m:fPr>
                        <m:ctrlPr>
                          <a:rPr lang="en-US" altLang="en-US" sz="2000" i="1" smtClean="0">
                            <a:solidFill>
                              <a:srgbClr val="000000"/>
                            </a:solidFill>
                            <a:latin typeface="Cambria Math" panose="02040503050406030204" pitchFamily="18" charset="0"/>
                          </a:rPr>
                        </m:ctrlPr>
                      </m:fPr>
                      <m:num>
                        <m:r>
                          <a:rPr lang="en-US" altLang="en-US" sz="2000" b="0" i="1" smtClean="0">
                            <a:solidFill>
                              <a:srgbClr val="000000"/>
                            </a:solidFill>
                            <a:latin typeface="Cambria Math" panose="02040503050406030204" pitchFamily="18" charset="0"/>
                          </a:rPr>
                          <m:t>1.645∗4608</m:t>
                        </m:r>
                      </m:num>
                      <m:den>
                        <m:rad>
                          <m:radPr>
                            <m:degHide m:val="on"/>
                            <m:ctrlPr>
                              <a:rPr lang="en-US" altLang="en-US" sz="2000" i="1" smtClean="0">
                                <a:solidFill>
                                  <a:srgbClr val="000000"/>
                                </a:solidFill>
                                <a:latin typeface="Cambria Math" panose="02040503050406030204" pitchFamily="18" charset="0"/>
                              </a:rPr>
                            </m:ctrlPr>
                          </m:radPr>
                          <m:deg/>
                          <m:e>
                            <m:r>
                              <a:rPr lang="en-US" altLang="en-US" sz="2000" b="0" i="1" smtClean="0">
                                <a:solidFill>
                                  <a:srgbClr val="000000"/>
                                </a:solidFill>
                                <a:latin typeface="Cambria Math" panose="02040503050406030204" pitchFamily="18" charset="0"/>
                              </a:rPr>
                              <m:t>𝑛</m:t>
                            </m:r>
                          </m:e>
                        </m:rad>
                      </m:den>
                    </m:f>
                    <m:r>
                      <a:rPr lang="en-US" altLang="en-US" sz="2000" b="0" i="1" smtClean="0">
                        <a:solidFill>
                          <a:srgbClr val="000000"/>
                        </a:solidFill>
                        <a:latin typeface="Cambria Math" panose="02040503050406030204" pitchFamily="18" charset="0"/>
                      </a:rPr>
                      <m:t>≤500</m:t>
                    </m:r>
                  </m:oMath>
                </a14:m>
                <a:endParaRPr lang="en-US" altLang="en-US" sz="2000" dirty="0">
                  <a:solidFill>
                    <a:srgbClr val="000000"/>
                  </a:solidFill>
                  <a:latin typeface="+mn-lt"/>
                </a:endParaRPr>
              </a:p>
              <a:p>
                <a:pPr eaLnBrk="1" hangingPunct="1">
                  <a:spcBef>
                    <a:spcPct val="20000"/>
                  </a:spcBef>
                  <a:buFont typeface="Arial" charset="0"/>
                  <a:buChar char="•"/>
                </a:pPr>
                <a:r>
                  <a:rPr lang="en-US" altLang="en-US" sz="2000" dirty="0">
                    <a:solidFill>
                      <a:srgbClr val="000000"/>
                    </a:solidFill>
                    <a:latin typeface="+mn-lt"/>
                  </a:rPr>
                  <a:t>Calculate n</a:t>
                </a:r>
              </a:p>
              <a:p>
                <a:pPr eaLnBrk="1" hangingPunct="1">
                  <a:spcBef>
                    <a:spcPct val="20000"/>
                  </a:spcBef>
                  <a:buFont typeface="Arial" charset="0"/>
                  <a:buChar char="•"/>
                </a:pPr>
                <a:r>
                  <a:rPr lang="en-US" altLang="en-US" sz="2000" dirty="0">
                    <a:solidFill>
                      <a:srgbClr val="000000"/>
                    </a:solidFill>
                    <a:latin typeface="+mn-lt"/>
                  </a:rPr>
                  <a:t>n=230</a:t>
                </a:r>
              </a:p>
              <a:p>
                <a:pPr eaLnBrk="1" hangingPunct="1">
                  <a:spcBef>
                    <a:spcPct val="20000"/>
                  </a:spcBef>
                  <a:buFont typeface="Arial" charset="0"/>
                  <a:buChar char="•"/>
                </a:pPr>
                <a:r>
                  <a:rPr lang="en-US" altLang="en-US" sz="2000" dirty="0">
                    <a:solidFill>
                      <a:srgbClr val="000000"/>
                    </a:solidFill>
                    <a:latin typeface="+mn-lt"/>
                  </a:rPr>
                  <a:t>Calculate for 95% and 99% Confidence levels</a:t>
                </a:r>
              </a:p>
              <a:p>
                <a:pPr eaLnBrk="1" hangingPunct="1">
                  <a:spcBef>
                    <a:spcPct val="20000"/>
                  </a:spcBef>
                  <a:buFont typeface="Arial" charset="0"/>
                  <a:buChar char="•"/>
                </a:pPr>
                <a:r>
                  <a:rPr lang="en-US" altLang="en-US" sz="2000" dirty="0">
                    <a:solidFill>
                      <a:srgbClr val="000000"/>
                    </a:solidFill>
                    <a:latin typeface="+mn-lt"/>
                  </a:rPr>
                  <a:t>What if DMOE is 250?</a:t>
                </a:r>
              </a:p>
              <a:p>
                <a:pPr eaLnBrk="1" hangingPunct="1">
                  <a:spcBef>
                    <a:spcPct val="20000"/>
                  </a:spcBef>
                  <a:buFont typeface="Arial" charset="0"/>
                  <a:buChar char="•"/>
                </a:pPr>
                <a:endParaRPr lang="en-US" altLang="en-US" sz="1600" dirty="0">
                  <a:solidFill>
                    <a:srgbClr val="000000"/>
                  </a:solidFill>
                  <a:latin typeface="Calibri" charset="0"/>
                </a:endParaRPr>
              </a:p>
            </p:txBody>
          </p:sp>
        </mc:Choice>
        <mc:Fallback xmlns="">
          <p:sp>
            <p:nvSpPr>
              <p:cNvPr id="51208" name="Rectangle 16"/>
              <p:cNvSpPr>
                <a:spLocks noRot="1" noChangeAspect="1" noMove="1" noResize="1" noEditPoints="1" noAdjustHandles="1" noChangeArrowheads="1" noChangeShapeType="1" noTextEdit="1"/>
              </p:cNvSpPr>
              <p:nvPr/>
            </p:nvSpPr>
            <p:spPr bwMode="auto">
              <a:xfrm>
                <a:off x="810619" y="3431401"/>
                <a:ext cx="3558181" cy="3046731"/>
              </a:xfrm>
              <a:prstGeom prst="rect">
                <a:avLst/>
              </a:prstGeom>
              <a:blipFill>
                <a:blip r:embed="rId7"/>
                <a:stretch>
                  <a:fillRect l="-1541" t="-12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1461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1208" grpId="0" uiExpan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body" sz="half" idx="4294967295"/>
          </p:nvPr>
        </p:nvSpPr>
        <p:spPr>
          <a:xfrm>
            <a:off x="728134" y="1994694"/>
            <a:ext cx="11286066" cy="838200"/>
          </a:xfrm>
        </p:spPr>
        <p:txBody>
          <a:bodyPr/>
          <a:lstStyle/>
          <a:p>
            <a:pPr eaLnBrk="1" hangingPunct="1"/>
            <a:r>
              <a:rPr lang="en-US" altLang="en-US" sz="2400" dirty="0">
                <a:ea typeface="ＭＳ Ｐゴシック" charset="-128"/>
              </a:rPr>
              <a:t>Depends on how accurate you want to be, i.e., desired margin of error (DMOE)</a:t>
            </a:r>
          </a:p>
          <a:p>
            <a:pPr lvl="1" eaLnBrk="1" hangingPunct="1"/>
            <a:r>
              <a:rPr lang="en-US" altLang="en-US" sz="2000" dirty="0">
                <a:ea typeface="ＭＳ Ｐゴシック" charset="-128"/>
              </a:rPr>
              <a:t>e.g. Proportion of acceptances </a:t>
            </a:r>
            <a:r>
              <a:rPr lang="en-US" altLang="en-US" sz="2000" dirty="0">
                <a:solidFill>
                  <a:srgbClr val="0000FF"/>
                </a:solidFill>
                <a:ea typeface="ＭＳ Ｐゴシック" charset="-128"/>
              </a:rPr>
              <a:t>within 3%</a:t>
            </a:r>
            <a:endParaRPr lang="en-US" altLang="en-US" sz="2000" dirty="0">
              <a:ea typeface="ＭＳ Ｐゴシック" charset="-128"/>
            </a:endParaRPr>
          </a:p>
        </p:txBody>
      </p:sp>
      <p:sp>
        <p:nvSpPr>
          <p:cNvPr id="53250" name="Rectangle 2"/>
          <p:cNvSpPr>
            <a:spLocks noGrp="1" noChangeArrowheads="1"/>
          </p:cNvSpPr>
          <p:nvPr>
            <p:ph type="title"/>
          </p:nvPr>
        </p:nvSpPr>
        <p:spPr>
          <a:xfrm>
            <a:off x="1697831" y="712787"/>
            <a:ext cx="8839200" cy="838200"/>
          </a:xfrm>
        </p:spPr>
        <p:txBody>
          <a:bodyPr/>
          <a:lstStyle/>
          <a:p>
            <a:pPr eaLnBrk="1" hangingPunct="1"/>
            <a:r>
              <a:rPr lang="en-US" altLang="en-US" dirty="0">
                <a:ea typeface="ＭＳ Ｐゴシック" charset="-128"/>
              </a:rPr>
              <a:t>How Big a Sample to Get When Estimating Proportion?</a:t>
            </a:r>
          </a:p>
        </p:txBody>
      </p:sp>
      <p:sp>
        <p:nvSpPr>
          <p:cNvPr id="532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E2DF61E6-EE7C-8044-AED7-79D64039B59B}" type="slidenum">
              <a:rPr lang="en-US" altLang="en-US" sz="1200">
                <a:solidFill>
                  <a:schemeClr val="bg1"/>
                </a:solidFill>
                <a:latin typeface="Calibri" charset="0"/>
              </a:rPr>
              <a:pPr eaLnBrk="1" fontAlgn="base" hangingPunct="1">
                <a:spcBef>
                  <a:spcPct val="0"/>
                </a:spcBef>
                <a:spcAft>
                  <a:spcPct val="0"/>
                </a:spcAft>
              </a:pPr>
              <a:t>31</a:t>
            </a:fld>
            <a:endParaRPr lang="en-US" altLang="en-US" sz="1200">
              <a:solidFill>
                <a:schemeClr val="bg1"/>
              </a:solidFill>
              <a:latin typeface="Calibri" charset="0"/>
            </a:endParaRPr>
          </a:p>
        </p:txBody>
      </p:sp>
      <p:sp>
        <p:nvSpPr>
          <p:cNvPr id="11" name="Content Placeholder 5"/>
          <p:cNvSpPr txBox="1">
            <a:spLocks/>
          </p:cNvSpPr>
          <p:nvPr/>
        </p:nvSpPr>
        <p:spPr bwMode="auto">
          <a:xfrm>
            <a:off x="5219966" y="2912534"/>
            <a:ext cx="6108434" cy="361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20000"/>
              </a:spcBef>
              <a:buFont typeface="Arial" charset="0"/>
              <a:buChar char="•"/>
            </a:pPr>
            <a:r>
              <a:rPr lang="en-US" altLang="en-US" sz="2000" dirty="0">
                <a:latin typeface="Calibri" charset="0"/>
              </a:rPr>
              <a:t>Actual Margin of error =</a:t>
            </a: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endParaRPr lang="en-US" altLang="en-US" sz="2000" dirty="0">
              <a:latin typeface="Calibri" charset="0"/>
            </a:endParaRPr>
          </a:p>
          <a:p>
            <a:pPr>
              <a:spcBef>
                <a:spcPct val="20000"/>
              </a:spcBef>
              <a:buFont typeface="Arial" charset="0"/>
              <a:buChar char="•"/>
            </a:pPr>
            <a:r>
              <a:rPr lang="en-US" altLang="en-US" sz="2000" dirty="0">
                <a:latin typeface="Calibri" charset="0"/>
              </a:rPr>
              <a:t>Difficulty: </a:t>
            </a:r>
            <a:r>
              <a:rPr lang="en-US" altLang="en-US" sz="2000" dirty="0">
                <a:latin typeface="Calibri" charset="0"/>
                <a:sym typeface="Symbol" charset="2"/>
              </a:rPr>
              <a:t>p is not known before collecting the sample</a:t>
            </a:r>
          </a:p>
          <a:p>
            <a:pPr>
              <a:spcBef>
                <a:spcPct val="20000"/>
              </a:spcBef>
              <a:buFont typeface="Arial" charset="0"/>
              <a:buChar char="•"/>
            </a:pPr>
            <a:endParaRPr lang="en-US" altLang="en-US" sz="2000" dirty="0">
              <a:latin typeface="Calibri" charset="0"/>
              <a:sym typeface="Symbol" charset="2"/>
            </a:endParaRPr>
          </a:p>
          <a:p>
            <a:pPr>
              <a:spcBef>
                <a:spcPct val="20000"/>
              </a:spcBef>
              <a:buFont typeface="Arial" charset="0"/>
              <a:buChar char="•"/>
            </a:pPr>
            <a:r>
              <a:rPr lang="en-US" altLang="en-US" sz="2000" dirty="0">
                <a:latin typeface="Calibri" charset="0"/>
                <a:sym typeface="Symbol" charset="2"/>
              </a:rPr>
              <a:t>Utilize the fact that 0≤p≤1 and obtain a conservative estimate with p = 0.5 since it yields the largest value for p(1-p)</a:t>
            </a:r>
            <a:endParaRPr lang="en-US" altLang="en-US" sz="2000" dirty="0">
              <a:latin typeface="Calibri" charset="0"/>
            </a:endParaRPr>
          </a:p>
        </p:txBody>
      </p:sp>
      <p:graphicFrame>
        <p:nvGraphicFramePr>
          <p:cNvPr id="28681" name="Object 9"/>
          <p:cNvGraphicFramePr>
            <a:graphicFrameLocks noChangeAspect="1"/>
          </p:cNvGraphicFramePr>
          <p:nvPr>
            <p:extLst>
              <p:ext uri="{D42A27DB-BD31-4B8C-83A1-F6EECF244321}">
                <p14:modId xmlns:p14="http://schemas.microsoft.com/office/powerpoint/2010/main" val="2264329606"/>
              </p:ext>
            </p:extLst>
          </p:nvPr>
        </p:nvGraphicFramePr>
        <p:xfrm>
          <a:off x="8510852" y="2832894"/>
          <a:ext cx="1119188" cy="533400"/>
        </p:xfrm>
        <a:graphic>
          <a:graphicData uri="http://schemas.openxmlformats.org/presentationml/2006/ole">
            <mc:AlternateContent xmlns:mc="http://schemas.openxmlformats.org/markup-compatibility/2006">
              <mc:Choice xmlns:v="urn:schemas-microsoft-com:vml" Requires="v">
                <p:oleObj spid="_x0000_s6146" name="Equation" r:id="rId4" imgW="837836" imgH="431613" progId="Equation.3">
                  <p:embed/>
                </p:oleObj>
              </mc:Choice>
              <mc:Fallback>
                <p:oleObj name="Equation" r:id="rId4" imgW="837836" imgH="431613" progId="Equation.3">
                  <p:embed/>
                  <p:pic>
                    <p:nvPicPr>
                      <p:cNvPr id="2868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0852" y="2832894"/>
                        <a:ext cx="1119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Object 12"/>
          <p:cNvGraphicFramePr>
            <a:graphicFrameLocks noChangeAspect="1"/>
          </p:cNvGraphicFramePr>
          <p:nvPr>
            <p:extLst>
              <p:ext uri="{D42A27DB-BD31-4B8C-83A1-F6EECF244321}">
                <p14:modId xmlns:p14="http://schemas.microsoft.com/office/powerpoint/2010/main" val="16949760"/>
              </p:ext>
            </p:extLst>
          </p:nvPr>
        </p:nvGraphicFramePr>
        <p:xfrm>
          <a:off x="6759312" y="3799285"/>
          <a:ext cx="1901825" cy="614362"/>
        </p:xfrm>
        <a:graphic>
          <a:graphicData uri="http://schemas.openxmlformats.org/presentationml/2006/ole">
            <mc:AlternateContent xmlns:mc="http://schemas.openxmlformats.org/markup-compatibility/2006">
              <mc:Choice xmlns:v="urn:schemas-microsoft-com:vml" Requires="v">
                <p:oleObj spid="_x0000_s6147" name="Equation" r:id="rId6" imgW="1308100" imgH="457200" progId="Equation.3">
                  <p:embed/>
                </p:oleObj>
              </mc:Choice>
              <mc:Fallback>
                <p:oleObj name="Equation" r:id="rId6" imgW="1308100" imgH="457200" progId="Equation.3">
                  <p:embed/>
                  <p:pic>
                    <p:nvPicPr>
                      <p:cNvPr id="2868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9312" y="3799285"/>
                        <a:ext cx="19018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p:cNvCxnSpPr>
            <a:cxnSpLocks/>
          </p:cNvCxnSpPr>
          <p:nvPr/>
        </p:nvCxnSpPr>
        <p:spPr>
          <a:xfrm>
            <a:off x="4820180" y="3093244"/>
            <a:ext cx="0" cy="362029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3256" name="Rectangle 4"/>
          <p:cNvSpPr>
            <a:spLocks noChangeArrowheads="1"/>
          </p:cNvSpPr>
          <p:nvPr/>
        </p:nvSpPr>
        <p:spPr bwMode="auto">
          <a:xfrm>
            <a:off x="273843" y="3221832"/>
            <a:ext cx="441801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dirty="0">
                <a:solidFill>
                  <a:srgbClr val="000000"/>
                </a:solidFill>
                <a:latin typeface="Calibri" charset="0"/>
              </a:rPr>
              <a:t>What is the sample size required to estimate the proportion of </a:t>
            </a:r>
            <a:r>
              <a:rPr lang="en-US" altLang="en-US" dirty="0" err="1">
                <a:solidFill>
                  <a:srgbClr val="000000"/>
                </a:solidFill>
                <a:latin typeface="Calibri" charset="0"/>
              </a:rPr>
              <a:t>SariSagar</a:t>
            </a:r>
            <a:r>
              <a:rPr lang="en-US" altLang="en-US" dirty="0">
                <a:solidFill>
                  <a:srgbClr val="000000"/>
                </a:solidFill>
                <a:latin typeface="Calibri" charset="0"/>
              </a:rPr>
              <a:t> offer acceptance within 3% of the population estimate at 95% confidence?</a:t>
            </a:r>
          </a:p>
          <a:p>
            <a:pPr eaLnBrk="1" hangingPunct="1">
              <a:spcBef>
                <a:spcPct val="20000"/>
              </a:spcBef>
              <a:buFont typeface="Arial" charset="0"/>
              <a:buChar char="•"/>
            </a:pPr>
            <a:endParaRPr lang="en-US" altLang="en-US" sz="1600" dirty="0">
              <a:solidFill>
                <a:srgbClr val="000000"/>
              </a:solidFill>
              <a:latin typeface="Calibri" charset="0"/>
            </a:endParaRPr>
          </a:p>
        </p:txBody>
      </p:sp>
    </p:spTree>
    <p:extLst>
      <p:ext uri="{BB962C8B-B14F-4D97-AF65-F5344CB8AC3E}">
        <p14:creationId xmlns:p14="http://schemas.microsoft.com/office/powerpoint/2010/main" val="1909292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576917" y="800100"/>
            <a:ext cx="8839200" cy="838200"/>
          </a:xfrm>
        </p:spPr>
        <p:txBody>
          <a:bodyPr/>
          <a:lstStyle/>
          <a:p>
            <a:pPr eaLnBrk="1" hangingPunct="1"/>
            <a:r>
              <a:rPr lang="en-US" altLang="en-US" dirty="0">
                <a:ea typeface="ＭＳ Ｐゴシック" charset="-128"/>
              </a:rPr>
              <a:t>Examples</a:t>
            </a:r>
          </a:p>
        </p:txBody>
      </p:sp>
      <p:sp>
        <p:nvSpPr>
          <p:cNvPr id="55298" name="Rectangle 3"/>
          <p:cNvSpPr>
            <a:spLocks noGrp="1" noChangeArrowheads="1"/>
          </p:cNvSpPr>
          <p:nvPr>
            <p:ph idx="1"/>
          </p:nvPr>
        </p:nvSpPr>
        <p:spPr>
          <a:xfrm>
            <a:off x="657225" y="1852613"/>
            <a:ext cx="11282892" cy="4764087"/>
          </a:xfrm>
        </p:spPr>
        <p:txBody>
          <a:bodyPr vert="horz" wrap="square" lIns="91440" tIns="45720" rIns="0" bIns="45720" numCol="1" anchor="t" anchorCtr="0" compatLnSpc="1">
            <a:prstTxWarp prst="textNoShape">
              <a:avLst/>
            </a:prstTxWarp>
          </a:bodyPr>
          <a:lstStyle/>
          <a:p>
            <a:pPr eaLnBrk="1" hangingPunct="1"/>
            <a:r>
              <a:rPr lang="en-US" altLang="en-US" sz="2000" dirty="0">
                <a:ea typeface="ＭＳ Ｐゴシック" charset="-128"/>
              </a:rPr>
              <a:t>A nutritionist wants to know the average calorie intake for female customers to within ± 50 calories with 95% confidence.  A pilot study gives an estimate of 430 calories for </a:t>
            </a:r>
            <a:r>
              <a:rPr lang="el-GR" altLang="en-US" sz="2000" dirty="0">
                <a:ea typeface="ＭＳ Ｐゴシック" charset="-128"/>
              </a:rPr>
              <a:t>σ</a:t>
            </a:r>
            <a:r>
              <a:rPr lang="en-US" altLang="en-US" sz="2000" dirty="0">
                <a:ea typeface="ＭＳ Ｐゴシック" charset="-128"/>
              </a:rPr>
              <a:t>.  Find n.</a:t>
            </a:r>
          </a:p>
          <a:p>
            <a:pPr lvl="1" eaLnBrk="1" hangingPunct="1">
              <a:spcBef>
                <a:spcPts val="1200"/>
              </a:spcBef>
            </a:pPr>
            <a:r>
              <a:rPr lang="en-US" altLang="en-US" sz="2000" dirty="0">
                <a:ea typeface="ＭＳ Ｐゴシック" charset="-128"/>
              </a:rPr>
              <a:t>Start with z=1.96</a:t>
            </a:r>
          </a:p>
          <a:p>
            <a:pPr lvl="1" eaLnBrk="1" hangingPunct="1">
              <a:spcBef>
                <a:spcPts val="1200"/>
              </a:spcBef>
            </a:pPr>
            <a:r>
              <a:rPr lang="en-US" altLang="en-US" sz="2000" dirty="0">
                <a:ea typeface="ＭＳ Ｐゴシック" charset="-128"/>
              </a:rPr>
              <a:t>Calculate </a:t>
            </a:r>
          </a:p>
          <a:p>
            <a:pPr lvl="1" eaLnBrk="1" hangingPunct="1">
              <a:spcBef>
                <a:spcPts val="1200"/>
              </a:spcBef>
            </a:pPr>
            <a:r>
              <a:rPr lang="en-US" altLang="en-US" sz="2000" dirty="0">
                <a:ea typeface="ＭＳ Ｐゴシック" charset="-128"/>
              </a:rPr>
              <a:t>The actual margin of error for this sample size is approximately 50.13, which is greater than DMOE</a:t>
            </a:r>
          </a:p>
          <a:p>
            <a:pPr lvl="1" eaLnBrk="1" hangingPunct="1">
              <a:spcBef>
                <a:spcPts val="1200"/>
              </a:spcBef>
            </a:pPr>
            <a:r>
              <a:rPr lang="en-US" altLang="en-US" sz="2000" dirty="0">
                <a:ea typeface="ＭＳ Ｐゴシック" charset="-128"/>
              </a:rPr>
              <a:t>You can fine tune further by increasing </a:t>
            </a:r>
            <a:r>
              <a:rPr lang="en-US" altLang="en-US" sz="2000" b="1" i="1" dirty="0">
                <a:ea typeface="ＭＳ Ｐゴシック" charset="-128"/>
              </a:rPr>
              <a:t>n</a:t>
            </a:r>
            <a:r>
              <a:rPr lang="en-US" altLang="en-US" sz="2000" dirty="0">
                <a:ea typeface="ＭＳ Ｐゴシック" charset="-128"/>
              </a:rPr>
              <a:t> until you get actual margin of error as exactly 50</a:t>
            </a:r>
          </a:p>
          <a:p>
            <a:pPr lvl="1" eaLnBrk="1" hangingPunct="1">
              <a:spcBef>
                <a:spcPts val="1200"/>
              </a:spcBef>
            </a:pPr>
            <a:r>
              <a:rPr lang="en-US" altLang="en-US" sz="2000" dirty="0">
                <a:ea typeface="ＭＳ Ｐゴシック" charset="-128"/>
              </a:rPr>
              <a:t>This is roughly 287</a:t>
            </a:r>
          </a:p>
          <a:p>
            <a:pPr eaLnBrk="1" hangingPunct="1">
              <a:spcBef>
                <a:spcPts val="1200"/>
              </a:spcBef>
            </a:pPr>
            <a:r>
              <a:rPr lang="en-US" altLang="en-US" sz="2000" dirty="0">
                <a:ea typeface="ＭＳ Ｐゴシック" charset="-128"/>
              </a:rPr>
              <a:t>What is the sample size required to estimate the proportion of responses at </a:t>
            </a:r>
            <a:r>
              <a:rPr lang="en-US" altLang="en-US" sz="2000" dirty="0" err="1">
                <a:ea typeface="ＭＳ Ｐゴシック" charset="-128"/>
              </a:rPr>
              <a:t>Sarisagar</a:t>
            </a:r>
            <a:r>
              <a:rPr lang="en-US" altLang="en-US" sz="2000" dirty="0">
                <a:ea typeface="ＭＳ Ｐゴシック" charset="-128"/>
              </a:rPr>
              <a:t> within 3% of the population estimate at 95% confidence?</a:t>
            </a:r>
          </a:p>
        </p:txBody>
      </p:sp>
      <p:sp>
        <p:nvSpPr>
          <p:cNvPr id="552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D6D62E86-3F8E-4047-9D31-7CBB66281379}" type="slidenum">
              <a:rPr lang="en-US" altLang="en-US" sz="1200">
                <a:solidFill>
                  <a:schemeClr val="bg1"/>
                </a:solidFill>
                <a:latin typeface="Calibri" charset="0"/>
              </a:rPr>
              <a:pPr eaLnBrk="1" fontAlgn="base" hangingPunct="1">
                <a:spcBef>
                  <a:spcPct val="0"/>
                </a:spcBef>
                <a:spcAft>
                  <a:spcPct val="0"/>
                </a:spcAft>
              </a:pPr>
              <a:t>32</a:t>
            </a:fld>
            <a:endParaRPr lang="en-US" altLang="en-US" sz="1200">
              <a:solidFill>
                <a:schemeClr val="bg1"/>
              </a:solidFill>
              <a:latin typeface="Calibri" charset="0"/>
            </a:endParaRPr>
          </a:p>
        </p:txBody>
      </p:sp>
      <p:graphicFrame>
        <p:nvGraphicFramePr>
          <p:cNvPr id="55300" name="Object 3"/>
          <p:cNvGraphicFramePr>
            <a:graphicFrameLocks noChangeAspect="1"/>
          </p:cNvGraphicFramePr>
          <p:nvPr>
            <p:extLst>
              <p:ext uri="{D42A27DB-BD31-4B8C-83A1-F6EECF244321}">
                <p14:modId xmlns:p14="http://schemas.microsoft.com/office/powerpoint/2010/main" val="1041286425"/>
              </p:ext>
            </p:extLst>
          </p:nvPr>
        </p:nvGraphicFramePr>
        <p:xfrm>
          <a:off x="2803457" y="3114261"/>
          <a:ext cx="3690108" cy="327991"/>
        </p:xfrm>
        <a:graphic>
          <a:graphicData uri="http://schemas.openxmlformats.org/presentationml/2006/ole">
            <mc:AlternateContent xmlns:mc="http://schemas.openxmlformats.org/markup-compatibility/2006">
              <mc:Choice xmlns:v="urn:schemas-microsoft-com:vml" Requires="v">
                <p:oleObj spid="_x0000_s7170" name="Equation" r:id="rId4" imgW="2260600" imgH="228600" progId="Equation.3">
                  <p:embed/>
                </p:oleObj>
              </mc:Choice>
              <mc:Fallback>
                <p:oleObj name="Equation" r:id="rId4" imgW="2260600" imgH="228600" progId="Equation.3">
                  <p:embed/>
                  <p:pic>
                    <p:nvPicPr>
                      <p:cNvPr id="5530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3457" y="3114261"/>
                        <a:ext cx="3690108" cy="327991"/>
                      </a:xfrm>
                      <a:prstGeom prst="rect">
                        <a:avLst/>
                      </a:prstGeom>
                      <a:noFill/>
                      <a:ln>
                        <a:noFill/>
                      </a:ln>
                    </p:spPr>
                  </p:pic>
                </p:oleObj>
              </mc:Fallback>
            </mc:AlternateContent>
          </a:graphicData>
        </a:graphic>
      </p:graphicFrame>
      <p:graphicFrame>
        <p:nvGraphicFramePr>
          <p:cNvPr id="55301" name="Object 2"/>
          <p:cNvGraphicFramePr>
            <a:graphicFrameLocks noChangeAspect="1"/>
          </p:cNvGraphicFramePr>
          <p:nvPr>
            <p:extLst>
              <p:ext uri="{D42A27DB-BD31-4B8C-83A1-F6EECF244321}">
                <p14:modId xmlns:p14="http://schemas.microsoft.com/office/powerpoint/2010/main" val="358004325"/>
              </p:ext>
            </p:extLst>
          </p:nvPr>
        </p:nvGraphicFramePr>
        <p:xfrm>
          <a:off x="5334265" y="6032500"/>
          <a:ext cx="1684338" cy="584200"/>
        </p:xfrm>
        <a:graphic>
          <a:graphicData uri="http://schemas.openxmlformats.org/presentationml/2006/ole">
            <mc:AlternateContent xmlns:mc="http://schemas.openxmlformats.org/markup-compatibility/2006">
              <mc:Choice xmlns:v="urn:schemas-microsoft-com:vml" Requires="v">
                <p:oleObj spid="_x0000_s7171" name="Equation" r:id="rId6" imgW="1320800" imgH="457200" progId="Equation.3">
                  <p:embed/>
                </p:oleObj>
              </mc:Choice>
              <mc:Fallback>
                <p:oleObj name="Equation" r:id="rId6" imgW="1320800" imgH="457200" progId="Equation.3">
                  <p:embed/>
                  <p:pic>
                    <p:nvPicPr>
                      <p:cNvPr id="55301"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265" y="6032500"/>
                        <a:ext cx="1684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457733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66" y="847501"/>
            <a:ext cx="8596668" cy="845713"/>
          </a:xfrm>
        </p:spPr>
        <p:txBody>
          <a:bodyPr/>
          <a:lstStyle/>
          <a:p>
            <a:r>
              <a:rPr lang="en-IN" dirty="0"/>
              <a:t>Review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78844"/>
                <a:ext cx="9986374" cy="4114800"/>
              </a:xfrm>
            </p:spPr>
            <p:txBody>
              <a:bodyPr>
                <a:normAutofit lnSpcReduction="10000"/>
              </a:bodyPr>
              <a:lstStyle/>
              <a:p>
                <a:r>
                  <a:rPr lang="en-IN" sz="2000" dirty="0"/>
                  <a:t>Confidence Interval for </a:t>
                </a:r>
                <a:r>
                  <a:rPr lang="el-GR" sz="2000" dirty="0"/>
                  <a:t>μ</a:t>
                </a:r>
                <a:endParaRPr lang="en-IN" sz="2000" dirty="0"/>
              </a:p>
              <a:p>
                <a:pPr lvl="1"/>
                <a:r>
                  <a:rPr lang="en-IN" sz="2000" dirty="0"/>
                  <a:t>Use Central Limit Theorem</a:t>
                </a:r>
              </a:p>
              <a:p>
                <a:r>
                  <a:rPr lang="en-IN" sz="2000" dirty="0"/>
                  <a:t>Case 1: </a:t>
                </a:r>
                <a:r>
                  <a:rPr lang="el-GR" sz="2000" dirty="0"/>
                  <a:t>σ</a:t>
                </a:r>
                <a:r>
                  <a:rPr lang="en-IN" sz="2000" dirty="0"/>
                  <a:t> is known</a:t>
                </a:r>
              </a:p>
              <a:p>
                <a:pPr lvl="1"/>
                <a:r>
                  <a:rPr lang="en-IN" sz="2000" dirty="0"/>
                  <a:t>Confidence Interval for </a:t>
                </a:r>
                <a:r>
                  <a:rPr lang="el-GR" sz="2000" dirty="0"/>
                  <a:t>μ</a:t>
                </a:r>
                <a:r>
                  <a:rPr lang="en-IN" sz="2000" dirty="0"/>
                  <a:t> </a:t>
                </a:r>
                <a:r>
                  <a:rPr lang="en-IN" sz="2000" dirty="0">
                    <a:sym typeface="Wingdings" panose="05000000000000000000" pitchFamily="2" charset="2"/>
                  </a:rPr>
                  <a:t></a:t>
                </a:r>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𝑍</m:t>
                            </m:r>
                          </m:e>
                          <m:sub>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𝑍</m:t>
                            </m:r>
                          </m:e>
                          <m:sub>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r>
                  <a:rPr lang="en-IN" sz="2000" dirty="0"/>
                  <a:t>Case 2: </a:t>
                </a:r>
                <a:r>
                  <a:rPr lang="el-GR" sz="2000" dirty="0"/>
                  <a:t>σ</a:t>
                </a:r>
                <a:r>
                  <a:rPr lang="en-IN" sz="2000" dirty="0"/>
                  <a:t> is NOT known</a:t>
                </a:r>
              </a:p>
              <a:p>
                <a:pPr lvl="1"/>
                <a:r>
                  <a:rPr lang="en-IN" sz="2000" dirty="0"/>
                  <a:t>Use S in the place </a:t>
                </a:r>
                <a:r>
                  <a:rPr lang="el-GR" sz="2000" dirty="0"/>
                  <a:t>σ</a:t>
                </a:r>
                <a:r>
                  <a:rPr lang="en-IN" sz="2000" dirty="0"/>
                  <a:t>  </a:t>
                </a:r>
              </a:p>
              <a:p>
                <a:pPr lvl="1"/>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𝜇</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𝑑𝑓</m:t>
                            </m:r>
                            <m:r>
                              <a:rPr lang="en-IN" sz="2000" i="1">
                                <a:latin typeface="Cambria Math" panose="02040503050406030204" pitchFamily="18" charset="0"/>
                              </a:rPr>
                              <m:t>, </m:t>
                            </m:r>
                            <m:r>
                              <a:rPr lang="en-IN" sz="2000" i="1" smtClean="0">
                                <a:solidFill>
                                  <a:srgbClr val="FF0000"/>
                                </a:solidFill>
                                <a:latin typeface="Cambria Math" panose="02040503050406030204" pitchFamily="18" charset="0"/>
                                <a:ea typeface="Cambria Math" panose="02040503050406030204" pitchFamily="18" charset="0"/>
                              </a:rPr>
                              <m:t>𝛼</m:t>
                            </m:r>
                            <m:r>
                              <a:rPr lang="en-IN" sz="2000" i="1" smtClean="0">
                                <a:solidFill>
                                  <a:srgbClr val="FF0000"/>
                                </a:solidFill>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acc>
                              <m:accPr>
                                <m:chr m:val="̅"/>
                                <m:ctrlPr>
                                  <a:rPr lang="en-IN" sz="2000" i="1">
                                    <a:latin typeface="Cambria Math" panose="02040503050406030204" pitchFamily="18" charset="0"/>
                                  </a:rPr>
                                </m:ctrlPr>
                              </m:accPr>
                              <m:e>
                                <m:r>
                                  <a:rPr lang="en-IN" sz="2000" i="1">
                                    <a:latin typeface="Cambria Math" panose="02040503050406030204" pitchFamily="18" charset="0"/>
                                  </a:rPr>
                                  <m:t>𝑋</m:t>
                                </m:r>
                              </m:e>
                            </m:acc>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r>
                  <a:rPr lang="en-IN" sz="2000" dirty="0"/>
                  <a:t>Confidence Interval for </a:t>
                </a:r>
                <a:r>
                  <a:rPr lang="el-GR" sz="2000" dirty="0"/>
                  <a:t>π</a:t>
                </a:r>
                <a:endParaRPr lang="en-IN" sz="2000" dirty="0"/>
              </a:p>
              <a:p>
                <a:pPr lvl="1"/>
                <a14:m>
                  <m:oMath xmlns:m="http://schemas.openxmlformats.org/officeDocument/2006/math">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b="0" i="1" smtClean="0">
                            <a:latin typeface="Cambria Math" panose="02040503050406030204" pitchFamily="18" charset="0"/>
                          </a:rPr>
                          <m:t>𝑝</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smtClean="0">
                                <a:latin typeface="Cambria Math" panose="02040503050406030204" pitchFamily="18" charset="0"/>
                                <a:ea typeface="Cambria Math" panose="02040503050406030204" pitchFamily="18" charset="0"/>
                              </a:rPr>
                            </m:ctrlPr>
                          </m:sSubPr>
                          <m:e>
                            <m:acc>
                              <m:accPr>
                                <m:chr m:val="̂"/>
                                <m:ctrlPr>
                                  <a:rPr lang="en-IN" sz="2000" i="1" smtClean="0">
                                    <a:latin typeface="Cambria Math" panose="02040503050406030204" pitchFamily="18" charset="0"/>
                                    <a:ea typeface="Cambria Math" panose="02040503050406030204" pitchFamily="18" charset="0"/>
                                  </a:rPr>
                                </m:ctrlPr>
                              </m:accPr>
                              <m:e>
                                <m:r>
                                  <a:rPr lang="en-IN" sz="2000" i="1" smtClean="0">
                                    <a:latin typeface="Cambria Math" panose="02040503050406030204" pitchFamily="18" charset="0"/>
                                    <a:ea typeface="Cambria Math" panose="02040503050406030204" pitchFamily="18" charset="0"/>
                                  </a:rPr>
                                  <m:t>𝜎</m:t>
                                </m:r>
                              </m:e>
                            </m:acc>
                          </m:e>
                          <m:sub>
                            <m:r>
                              <a:rPr lang="en-IN" sz="2000" b="0" i="1" smtClean="0">
                                <a:latin typeface="Cambria Math" panose="02040503050406030204" pitchFamily="18" charset="0"/>
                                <a:ea typeface="Cambria Math" panose="02040503050406030204" pitchFamily="18" charset="0"/>
                              </a:rPr>
                              <m:t>𝑝</m:t>
                            </m:r>
                          </m:sub>
                        </m:sSub>
                        <m:r>
                          <a:rPr lang="en-IN" sz="2000" i="1">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𝑍</m:t>
                            </m:r>
                          </m:e>
                          <m:sub>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/2</m:t>
                            </m:r>
                          </m:sub>
                        </m:sSub>
                        <m:sSub>
                          <m:sSubPr>
                            <m:ctrlPr>
                              <a:rPr lang="en-IN" sz="2000" i="1">
                                <a:latin typeface="Cambria Math" panose="02040503050406030204" pitchFamily="18" charset="0"/>
                                <a:ea typeface="Cambria Math" panose="02040503050406030204" pitchFamily="18" charset="0"/>
                              </a:rPr>
                            </m:ctrlPr>
                          </m:sSubPr>
                          <m:e>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𝜎</m:t>
                                </m:r>
                              </m:e>
                            </m:acc>
                          </m:e>
                          <m:sub>
                            <m:r>
                              <a:rPr lang="en-IN" sz="2000" i="1">
                                <a:latin typeface="Cambria Math" panose="02040503050406030204" pitchFamily="18" charset="0"/>
                                <a:ea typeface="Cambria Math" panose="02040503050406030204" pitchFamily="18" charset="0"/>
                              </a:rPr>
                              <m:t>𝑝</m:t>
                            </m:r>
                          </m:sub>
                        </m:sSub>
                      </m:e>
                    </m:d>
                    <m:r>
                      <a:rPr lang="en-IN" sz="2000" i="1">
                        <a:latin typeface="Cambria Math" panose="02040503050406030204" pitchFamily="18" charset="0"/>
                      </a:rPr>
                      <m:t>=(1−</m:t>
                    </m:r>
                    <m:r>
                      <a:rPr lang="en-IN"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m:t>
                    </m:r>
                  </m:oMath>
                </a14:m>
                <a:endParaRPr lang="en-IN" sz="2000" dirty="0"/>
              </a:p>
              <a:p>
                <a:pPr lvl="1"/>
                <a14:m>
                  <m:oMath xmlns:m="http://schemas.openxmlformats.org/officeDocument/2006/math">
                    <m:sSub>
                      <m:sSubPr>
                        <m:ctrlPr>
                          <a:rPr lang="en-IN" sz="2000" i="1">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𝜎</m:t>
                        </m:r>
                      </m:e>
                      <m:sub>
                        <m:r>
                          <a:rPr lang="en-IN" sz="2000" i="1">
                            <a:latin typeface="Cambria Math" panose="02040503050406030204" pitchFamily="18" charset="0"/>
                            <a:ea typeface="Cambria Math" panose="02040503050406030204" pitchFamily="18" charset="0"/>
                          </a:rPr>
                          <m:t>𝑝</m:t>
                        </m:r>
                      </m:sub>
                    </m:sSub>
                    <m:r>
                      <a:rPr lang="en-IN" sz="2000" b="0" i="1" smtClean="0">
                        <a:latin typeface="Cambria Math" panose="02040503050406030204" pitchFamily="18" charset="0"/>
                        <a:ea typeface="Cambria Math" panose="02040503050406030204" pitchFamily="18" charset="0"/>
                      </a:rPr>
                      <m:t>=</m:t>
                    </m:r>
                    <m:rad>
                      <m:radPr>
                        <m:degHide m:val="on"/>
                        <m:ctrlPr>
                          <a:rPr lang="en-IN" sz="2000" b="0" i="1" smtClean="0">
                            <a:latin typeface="Cambria Math" panose="02040503050406030204" pitchFamily="18" charset="0"/>
                            <a:ea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num>
                          <m:den>
                            <m:r>
                              <a:rPr lang="en-IN" sz="2000" i="1">
                                <a:latin typeface="Cambria Math" panose="02040503050406030204" pitchFamily="18" charset="0"/>
                                <a:ea typeface="Cambria Math" panose="02040503050406030204" pitchFamily="18" charset="0"/>
                              </a:rPr>
                              <m:t>𝑛</m:t>
                            </m:r>
                          </m:den>
                        </m:f>
                      </m:e>
                    </m:rad>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𝑏𝑢𝑡</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𝑖𝑠</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𝑛𝑜𝑡</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𝑘𝑛𝑜𝑤𝑛</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𝑎𝑛𝑑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h𝑒𝑛𝑐𝑒</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𝑢𝑠𝑒</m:t>
                    </m:r>
                    <m:r>
                      <a:rPr lang="en-IN" sz="2000" b="0" i="1" smtClean="0">
                        <a:latin typeface="Cambria Math" panose="02040503050406030204" pitchFamily="18" charset="0"/>
                        <a:ea typeface="Cambria Math" panose="02040503050406030204" pitchFamily="18" charset="0"/>
                      </a:rPr>
                      <m:t>  </m:t>
                    </m:r>
                    <m:sSub>
                      <m:sSubPr>
                        <m:ctrlPr>
                          <a:rPr lang="en-IN" sz="2000" i="1">
                            <a:latin typeface="Cambria Math" panose="02040503050406030204" pitchFamily="18" charset="0"/>
                            <a:ea typeface="Cambria Math" panose="02040503050406030204" pitchFamily="18" charset="0"/>
                          </a:rPr>
                        </m:ctrlPr>
                      </m:sSubPr>
                      <m:e>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𝜎</m:t>
                            </m:r>
                          </m:e>
                        </m:acc>
                      </m:e>
                      <m:sub>
                        <m:r>
                          <a:rPr lang="en-IN" sz="2000" i="1">
                            <a:latin typeface="Cambria Math" panose="02040503050406030204" pitchFamily="18" charset="0"/>
                            <a:ea typeface="Cambria Math" panose="02040503050406030204" pitchFamily="18" charset="0"/>
                          </a:rPr>
                          <m:t>𝑝</m:t>
                        </m:r>
                      </m:sub>
                    </m:sSub>
                    <m:r>
                      <a:rPr lang="en-IN" sz="2000" i="1">
                        <a:latin typeface="Cambria Math" panose="02040503050406030204" pitchFamily="18" charset="0"/>
                        <a:ea typeface="Cambria Math" panose="02040503050406030204" pitchFamily="18" charset="0"/>
                      </a:rPr>
                      <m:t>=</m:t>
                    </m:r>
                    <m:rad>
                      <m:radPr>
                        <m:degHide m:val="on"/>
                        <m:ctrlPr>
                          <a:rPr lang="en-IN" sz="2000" i="1">
                            <a:latin typeface="Cambria Math" panose="02040503050406030204" pitchFamily="18" charset="0"/>
                            <a:ea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ea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𝑝</m:t>
                            </m:r>
                            <m:r>
                              <a:rPr lang="en-IN" sz="2000" i="1">
                                <a:latin typeface="Cambria Math" panose="02040503050406030204" pitchFamily="18" charset="0"/>
                                <a:ea typeface="Cambria Math" panose="02040503050406030204" pitchFamily="18" charset="0"/>
                              </a:rPr>
                              <m:t>)</m:t>
                            </m:r>
                          </m:num>
                          <m:den>
                            <m:r>
                              <a:rPr lang="en-IN" sz="2000" i="1">
                                <a:latin typeface="Cambria Math" panose="02040503050406030204" pitchFamily="18" charset="0"/>
                                <a:ea typeface="Cambria Math" panose="02040503050406030204" pitchFamily="18" charset="0"/>
                              </a:rPr>
                              <m:t>𝑛</m:t>
                            </m:r>
                          </m:den>
                        </m:f>
                      </m:e>
                    </m:rad>
                  </m:oMath>
                </a14:m>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78844"/>
                <a:ext cx="9986374" cy="4114800"/>
              </a:xfrm>
              <a:blipFill>
                <a:blip r:embed="rId2"/>
                <a:stretch>
                  <a:fillRect t="-148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33</a:t>
            </a:fld>
            <a:endParaRPr lang="en-US"/>
          </a:p>
        </p:txBody>
      </p:sp>
    </p:spTree>
    <p:extLst>
      <p:ext uri="{BB962C8B-B14F-4D97-AF65-F5344CB8AC3E}">
        <p14:creationId xmlns:p14="http://schemas.microsoft.com/office/powerpoint/2010/main" val="37591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746251" y="890587"/>
            <a:ext cx="8839200" cy="838200"/>
          </a:xfrm>
        </p:spPr>
        <p:txBody>
          <a:bodyPr/>
          <a:lstStyle/>
          <a:p>
            <a:pPr eaLnBrk="1" hangingPunct="1"/>
            <a:r>
              <a:rPr lang="en-US" altLang="en-US" dirty="0">
                <a:ea typeface="ＭＳ Ｐゴシック" charset="-128"/>
              </a:rPr>
              <a:t>Summary of </a:t>
            </a:r>
            <a:r>
              <a:rPr lang="en-US" altLang="en-US">
                <a:ea typeface="ＭＳ Ｐゴシック" charset="-128"/>
              </a:rPr>
              <a:t>Session 2</a:t>
            </a:r>
            <a:endParaRPr lang="en-US" altLang="en-US" dirty="0">
              <a:ea typeface="ＭＳ Ｐゴシック" charset="-128"/>
            </a:endParaRPr>
          </a:p>
        </p:txBody>
      </p:sp>
      <p:sp>
        <p:nvSpPr>
          <p:cNvPr id="34819" name="Content Placeholder 1"/>
          <p:cNvSpPr>
            <a:spLocks noGrp="1"/>
          </p:cNvSpPr>
          <p:nvPr>
            <p:ph idx="1"/>
          </p:nvPr>
        </p:nvSpPr>
        <p:spPr>
          <a:xfrm>
            <a:off x="1219200" y="2477934"/>
            <a:ext cx="10720917" cy="4134678"/>
          </a:xfrm>
        </p:spPr>
        <p:txBody>
          <a:bodyPr/>
          <a:lstStyle/>
          <a:p>
            <a:pPr eaLnBrk="1" hangingPunct="1"/>
            <a:endParaRPr lang="en-US" altLang="en-US" sz="2000" dirty="0">
              <a:ea typeface="ＭＳ Ｐゴシック" charset="-128"/>
            </a:endParaRPr>
          </a:p>
          <a:p>
            <a:pPr eaLnBrk="1" hangingPunct="1"/>
            <a:r>
              <a:rPr lang="en-US" altLang="en-US" sz="2000" dirty="0">
                <a:ea typeface="ＭＳ Ｐゴシック" charset="-128"/>
              </a:rPr>
              <a:t>The sample statistic provides a </a:t>
            </a:r>
            <a:r>
              <a:rPr lang="en-US" altLang="en-US" sz="2000" dirty="0">
                <a:solidFill>
                  <a:srgbClr val="0000FF"/>
                </a:solidFill>
                <a:ea typeface="ＭＳ Ｐゴシック" charset="-128"/>
              </a:rPr>
              <a:t>point estimate</a:t>
            </a:r>
          </a:p>
          <a:p>
            <a:pPr eaLnBrk="1" hangingPunct="1"/>
            <a:r>
              <a:rPr lang="en-US" altLang="en-US" sz="2000" dirty="0">
                <a:ea typeface="ＭＳ Ｐゴシック" charset="-128"/>
              </a:rPr>
              <a:t>The </a:t>
            </a:r>
            <a:r>
              <a:rPr lang="en-US" altLang="en-US" sz="2000" dirty="0">
                <a:solidFill>
                  <a:srgbClr val="0000FF"/>
                </a:solidFill>
                <a:ea typeface="ＭＳ Ｐゴシック" charset="-128"/>
              </a:rPr>
              <a:t>interval estimate </a:t>
            </a:r>
            <a:r>
              <a:rPr lang="en-US" altLang="en-US" sz="2000" dirty="0">
                <a:ea typeface="ＭＳ Ｐゴシック" charset="-128"/>
              </a:rPr>
              <a:t>can be specified by adding and subtracting a </a:t>
            </a:r>
            <a:r>
              <a:rPr lang="en-US" altLang="en-US" sz="2000" dirty="0">
                <a:solidFill>
                  <a:srgbClr val="0000FF"/>
                </a:solidFill>
                <a:ea typeface="ＭＳ Ｐゴシック" charset="-128"/>
              </a:rPr>
              <a:t>margin of error </a:t>
            </a:r>
            <a:r>
              <a:rPr lang="en-US" altLang="en-US" sz="2000" dirty="0">
                <a:ea typeface="ＭＳ Ｐゴシック" charset="-128"/>
              </a:rPr>
              <a:t>to the point estimate</a:t>
            </a:r>
          </a:p>
          <a:p>
            <a:pPr eaLnBrk="1" hangingPunct="1"/>
            <a:r>
              <a:rPr lang="en-US" altLang="en-US" sz="2000" dirty="0">
                <a:ea typeface="ＭＳ Ｐゴシック" charset="-128"/>
              </a:rPr>
              <a:t>The size of the margin of error depends on </a:t>
            </a:r>
            <a:r>
              <a:rPr lang="en-US" altLang="en-US" sz="2000" dirty="0">
                <a:solidFill>
                  <a:srgbClr val="0000FF"/>
                </a:solidFill>
                <a:ea typeface="ＭＳ Ｐゴシック" charset="-128"/>
              </a:rPr>
              <a:t>the level of confidence, the variation in the data and the sample size</a:t>
            </a:r>
          </a:p>
          <a:p>
            <a:pPr eaLnBrk="1" hangingPunct="1"/>
            <a:endParaRPr lang="en-US" altLang="en-US" sz="2000" dirty="0">
              <a:solidFill>
                <a:srgbClr val="0000FF"/>
              </a:solidFill>
              <a:ea typeface="ＭＳ Ｐゴシック" charset="-128"/>
            </a:endParaRPr>
          </a:p>
          <a:p>
            <a:pPr eaLnBrk="1" hangingPunct="1"/>
            <a:r>
              <a:rPr lang="en-US" altLang="en-US" sz="2000" dirty="0">
                <a:ea typeface="ＭＳ Ｐゴシック" charset="-128"/>
              </a:rPr>
              <a:t>We can use </a:t>
            </a:r>
            <a:r>
              <a:rPr lang="en-US" altLang="en-US" sz="2000" dirty="0">
                <a:solidFill>
                  <a:srgbClr val="0000FF"/>
                </a:solidFill>
                <a:ea typeface="ＭＳ Ｐゴシック" charset="-128"/>
              </a:rPr>
              <a:t>sample standard deviation </a:t>
            </a:r>
            <a:r>
              <a:rPr lang="en-US" altLang="en-US" sz="2000" dirty="0">
                <a:ea typeface="ＭＳ Ｐゴシック" charset="-128"/>
              </a:rPr>
              <a:t>as an estimate of population standard deviation and use </a:t>
            </a:r>
            <a:r>
              <a:rPr lang="en-US" altLang="en-US" sz="2000" dirty="0">
                <a:solidFill>
                  <a:srgbClr val="0000FF"/>
                </a:solidFill>
                <a:ea typeface="ＭＳ Ｐゴシック" charset="-128"/>
              </a:rPr>
              <a:t>t-values </a:t>
            </a:r>
            <a:r>
              <a:rPr lang="en-US" altLang="en-US" sz="2000" dirty="0">
                <a:ea typeface="ＭＳ Ｐゴシック" charset="-128"/>
              </a:rPr>
              <a:t>instead of z-values to construct the intervals</a:t>
            </a:r>
          </a:p>
          <a:p>
            <a:pPr eaLnBrk="1" hangingPunct="1"/>
            <a:endParaRPr lang="en-US" altLang="en-US" sz="2000" dirty="0">
              <a:ea typeface="ＭＳ Ｐゴシック" charset="-128"/>
            </a:endParaRPr>
          </a:p>
          <a:p>
            <a:pPr eaLnBrk="1" hangingPunct="1"/>
            <a:r>
              <a:rPr lang="en-US" altLang="en-US" sz="2000" dirty="0">
                <a:ea typeface="ＭＳ Ｐゴシック" charset="-128"/>
              </a:rPr>
              <a:t>The sample size depends on the </a:t>
            </a:r>
            <a:r>
              <a:rPr lang="en-US" altLang="en-US" sz="2000" dirty="0">
                <a:solidFill>
                  <a:srgbClr val="0000FF"/>
                </a:solidFill>
                <a:ea typeface="ＭＳ Ｐゴシック" charset="-128"/>
              </a:rPr>
              <a:t>margin of error, </a:t>
            </a:r>
            <a:r>
              <a:rPr lang="en-US" altLang="en-US" sz="2000" dirty="0">
                <a:ea typeface="ＭＳ Ｐゴシック" charset="-128"/>
              </a:rPr>
              <a:t>the </a:t>
            </a:r>
            <a:r>
              <a:rPr lang="en-US" altLang="en-US" sz="2000" dirty="0">
                <a:solidFill>
                  <a:srgbClr val="0000FF"/>
                </a:solidFill>
                <a:ea typeface="ＭＳ Ｐゴシック" charset="-128"/>
              </a:rPr>
              <a:t>standard error </a:t>
            </a:r>
            <a:r>
              <a:rPr lang="en-US" altLang="en-US" sz="2000" dirty="0">
                <a:ea typeface="ＭＳ Ｐゴシック" charset="-128"/>
              </a:rPr>
              <a:t>and the </a:t>
            </a:r>
            <a:r>
              <a:rPr lang="en-US" altLang="en-US" sz="2000" dirty="0">
                <a:solidFill>
                  <a:srgbClr val="0000FF"/>
                </a:solidFill>
                <a:ea typeface="ＭＳ Ｐゴシック" charset="-128"/>
              </a:rPr>
              <a:t>desired confidence level</a:t>
            </a:r>
            <a:r>
              <a:rPr lang="en-US" altLang="en-US" sz="2000" dirty="0">
                <a:ea typeface="ＭＳ Ｐゴシック" charset="-128"/>
              </a:rPr>
              <a:t>. For proportions, we can get a conservative sample size by using </a:t>
            </a:r>
            <a:r>
              <a:rPr lang="en-US" altLang="en-US" sz="2000" dirty="0">
                <a:solidFill>
                  <a:srgbClr val="0000FF"/>
                </a:solidFill>
                <a:ea typeface="ＭＳ Ｐゴシック" charset="-128"/>
              </a:rPr>
              <a:t>p = 0.5</a:t>
            </a:r>
            <a:r>
              <a:rPr lang="en-US" altLang="en-US" sz="2000" dirty="0">
                <a:ea typeface="ＭＳ Ｐゴシック" charset="-128"/>
              </a:rPr>
              <a:t>.</a:t>
            </a:r>
          </a:p>
        </p:txBody>
      </p:sp>
      <p:sp>
        <p:nvSpPr>
          <p:cNvPr id="573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C9393089-DF6C-A84E-ABB1-77438448B1ED}" type="slidenum">
              <a:rPr lang="en-US" altLang="en-US" sz="1200">
                <a:solidFill>
                  <a:schemeClr val="bg1"/>
                </a:solidFill>
                <a:latin typeface="Calibri" charset="0"/>
              </a:rPr>
              <a:pPr eaLnBrk="1" fontAlgn="base" hangingPunct="1">
                <a:spcBef>
                  <a:spcPct val="0"/>
                </a:spcBef>
                <a:spcAft>
                  <a:spcPct val="0"/>
                </a:spcAft>
              </a:pPr>
              <a:t>34</a:t>
            </a:fld>
            <a:endParaRPr lang="en-US" altLang="en-US" sz="1200">
              <a:solidFill>
                <a:schemeClr val="bg1"/>
              </a:solidFill>
              <a:latin typeface="Calibri" charset="0"/>
            </a:endParaRPr>
          </a:p>
        </p:txBody>
      </p:sp>
      <p:sp>
        <p:nvSpPr>
          <p:cNvPr id="3" name="Rectangle 2"/>
          <p:cNvSpPr>
            <a:spLocks noChangeArrowheads="1"/>
          </p:cNvSpPr>
          <p:nvPr/>
        </p:nvSpPr>
        <p:spPr bwMode="auto">
          <a:xfrm>
            <a:off x="1219200" y="2321886"/>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How to provide an </a:t>
            </a:r>
            <a:r>
              <a:rPr lang="en-US" altLang="en-US" sz="1800" dirty="0">
                <a:solidFill>
                  <a:srgbClr val="0000FF"/>
                </a:solidFill>
                <a:latin typeface="Calibri" charset="0"/>
              </a:rPr>
              <a:t>interval estimate </a:t>
            </a:r>
            <a:r>
              <a:rPr lang="en-US" altLang="en-US" sz="1800" dirty="0">
                <a:solidFill>
                  <a:srgbClr val="000000"/>
                </a:solidFill>
                <a:latin typeface="Calibri" charset="0"/>
              </a:rPr>
              <a:t>(confidence interval) for a population parameter such as </a:t>
            </a:r>
            <a:r>
              <a:rPr lang="en-US" altLang="en-US" sz="1800" dirty="0">
                <a:solidFill>
                  <a:srgbClr val="0000FF"/>
                </a:solidFill>
                <a:latin typeface="Calibri" charset="0"/>
              </a:rPr>
              <a:t>mean</a:t>
            </a:r>
            <a:r>
              <a:rPr lang="en-US" altLang="en-US" sz="1800" dirty="0">
                <a:solidFill>
                  <a:srgbClr val="000000"/>
                </a:solidFill>
                <a:latin typeface="Calibri" charset="0"/>
              </a:rPr>
              <a:t> and </a:t>
            </a:r>
            <a:r>
              <a:rPr lang="en-US" altLang="en-US" sz="1800" dirty="0">
                <a:solidFill>
                  <a:srgbClr val="0000FF"/>
                </a:solidFill>
                <a:latin typeface="Calibri" charset="0"/>
              </a:rPr>
              <a:t>proportion</a:t>
            </a:r>
            <a:r>
              <a:rPr lang="en-US" altLang="en-US" sz="1800" dirty="0">
                <a:solidFill>
                  <a:srgbClr val="000000"/>
                </a:solidFill>
                <a:latin typeface="Calibri" charset="0"/>
              </a:rPr>
              <a:t>?</a:t>
            </a:r>
          </a:p>
        </p:txBody>
      </p:sp>
      <p:sp>
        <p:nvSpPr>
          <p:cNvPr id="5" name="Rectangle 4"/>
          <p:cNvSpPr>
            <a:spLocks noChangeArrowheads="1"/>
          </p:cNvSpPr>
          <p:nvPr/>
        </p:nvSpPr>
        <p:spPr bwMode="auto">
          <a:xfrm>
            <a:off x="1216025" y="4511676"/>
            <a:ext cx="884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How to adjust the interval estimate if the </a:t>
            </a:r>
            <a:r>
              <a:rPr lang="en-US" altLang="en-US" sz="1800" dirty="0">
                <a:solidFill>
                  <a:srgbClr val="0000FF"/>
                </a:solidFill>
                <a:latin typeface="Calibri" charset="0"/>
              </a:rPr>
              <a:t>population standard deviation is not known</a:t>
            </a:r>
            <a:r>
              <a:rPr lang="en-US" altLang="en-US" sz="1800" dirty="0">
                <a:solidFill>
                  <a:srgbClr val="000000"/>
                </a:solidFill>
                <a:latin typeface="Calibri" charset="0"/>
              </a:rPr>
              <a:t>?</a:t>
            </a:r>
          </a:p>
        </p:txBody>
      </p:sp>
      <p:sp>
        <p:nvSpPr>
          <p:cNvPr id="7" name="Rectangle 6"/>
          <p:cNvSpPr>
            <a:spLocks noChangeArrowheads="1"/>
          </p:cNvSpPr>
          <p:nvPr/>
        </p:nvSpPr>
        <p:spPr bwMode="auto">
          <a:xfrm>
            <a:off x="1216025" y="5562144"/>
            <a:ext cx="883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Font typeface="Arial" charset="0"/>
              <a:buChar char="•"/>
            </a:pPr>
            <a:r>
              <a:rPr lang="en-US" altLang="en-US" sz="1800" dirty="0">
                <a:solidFill>
                  <a:srgbClr val="000000"/>
                </a:solidFill>
                <a:latin typeface="Calibri" charset="0"/>
              </a:rPr>
              <a:t>What should be the </a:t>
            </a:r>
            <a:r>
              <a:rPr lang="en-US" altLang="en-US" sz="1800" dirty="0">
                <a:solidFill>
                  <a:srgbClr val="0000FF"/>
                </a:solidFill>
                <a:latin typeface="Calibri" charset="0"/>
              </a:rPr>
              <a:t>sample size</a:t>
            </a:r>
            <a:r>
              <a:rPr lang="en-US" altLang="en-US" sz="1800" dirty="0">
                <a:solidFill>
                  <a:srgbClr val="000000"/>
                </a:solidFill>
                <a:latin typeface="Calibri" charset="0"/>
              </a:rPr>
              <a:t> to collect for a desired width of the interval estimate?</a:t>
            </a:r>
          </a:p>
        </p:txBody>
      </p:sp>
    </p:spTree>
    <p:extLst>
      <p:ext uri="{BB962C8B-B14F-4D97-AF65-F5344CB8AC3E}">
        <p14:creationId xmlns:p14="http://schemas.microsoft.com/office/powerpoint/2010/main" val="40922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19">
                                            <p:txEl>
                                              <p:pRg st="7" end="7"/>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7" grpId="0"/>
      <p:bldP spid="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837267" y="728133"/>
            <a:ext cx="8839200" cy="838200"/>
          </a:xfrm>
        </p:spPr>
        <p:txBody>
          <a:bodyPr/>
          <a:lstStyle/>
          <a:p>
            <a:pPr eaLnBrk="1" hangingPunct="1"/>
            <a:r>
              <a:rPr lang="en-US" altLang="en-US" dirty="0">
                <a:ea typeface="ＭＳ Ｐゴシック" charset="-128"/>
              </a:rPr>
              <a:t>Software Notes</a:t>
            </a:r>
          </a:p>
        </p:txBody>
      </p:sp>
      <p:sp>
        <p:nvSpPr>
          <p:cNvPr id="59394" name="Rectangle 3"/>
          <p:cNvSpPr>
            <a:spLocks noGrp="1" noChangeArrowheads="1"/>
          </p:cNvSpPr>
          <p:nvPr>
            <p:ph idx="1"/>
          </p:nvPr>
        </p:nvSpPr>
        <p:spPr>
          <a:xfrm>
            <a:off x="1066801" y="2209800"/>
            <a:ext cx="10805583" cy="4114800"/>
          </a:xfrm>
        </p:spPr>
        <p:txBody>
          <a:bodyPr/>
          <a:lstStyle/>
          <a:p>
            <a:pPr eaLnBrk="1" hangingPunct="1"/>
            <a:r>
              <a:rPr lang="en-US" altLang="en-US" sz="2400" dirty="0"/>
              <a:t>Confidence Intervals</a:t>
            </a:r>
          </a:p>
          <a:p>
            <a:pPr lvl="1" eaLnBrk="1" hangingPunct="1"/>
            <a:r>
              <a:rPr lang="en-US" altLang="en-US" sz="2400" dirty="0">
                <a:ea typeface="ＭＳ Ｐゴシック" charset="-128"/>
              </a:rPr>
              <a:t>Analyze&gt;Distribution (creates a Histogram)</a:t>
            </a:r>
          </a:p>
          <a:p>
            <a:pPr lvl="1" eaLnBrk="1" hangingPunct="1"/>
            <a:r>
              <a:rPr lang="en-US" altLang="en-US" sz="2400" dirty="0">
                <a:ea typeface="ＭＳ Ｐゴシック" charset="-128"/>
              </a:rPr>
              <a:t>Next, Click the red triangle near the variable name &gt; Confidence Interval &gt; In pop up window specify the confidence level needed &gt; Ok</a:t>
            </a:r>
          </a:p>
          <a:p>
            <a:pPr lvl="1" eaLnBrk="1" hangingPunct="1"/>
            <a:endParaRPr lang="en-US" altLang="en-US" sz="2400" dirty="0">
              <a:ea typeface="ＭＳ Ｐゴシック" charset="-128"/>
            </a:endParaRPr>
          </a:p>
          <a:p>
            <a:r>
              <a:rPr lang="en-US" altLang="en-US" sz="2400" dirty="0">
                <a:ea typeface="ＭＳ Ｐゴシック" charset="-128"/>
              </a:rPr>
              <a:t>Confidence Intervals for </a:t>
            </a:r>
            <a:r>
              <a:rPr lang="en-IN" sz="2400" dirty="0"/>
              <a:t>proportion can be calculated similarly by first appropriately defining the modelling type for the variable (as nominal)</a:t>
            </a:r>
          </a:p>
          <a:p>
            <a:pPr lvl="1"/>
            <a:r>
              <a:rPr lang="en-US" altLang="en-US" sz="2400" dirty="0">
                <a:ea typeface="ＭＳ Ｐゴシック" charset="-128"/>
              </a:rPr>
              <a:t>Analyze &gt; Distribution (Creates the Histogram for proportions/counts) </a:t>
            </a:r>
          </a:p>
          <a:p>
            <a:pPr lvl="1"/>
            <a:r>
              <a:rPr lang="en-US" altLang="en-US" sz="2400" dirty="0">
                <a:ea typeface="ＭＳ Ｐゴシック" charset="-128"/>
              </a:rPr>
              <a:t>Next, Click the red triangle near the variable name &gt; Confidence Interval &gt; In pop up window specify the confidence level needed &gt; Ok </a:t>
            </a:r>
          </a:p>
          <a:p>
            <a:pPr lvl="1"/>
            <a:endParaRPr lang="en-US" altLang="en-US" sz="2400" dirty="0">
              <a:ea typeface="ＭＳ Ｐゴシック" charset="-128"/>
            </a:endParaRPr>
          </a:p>
          <a:p>
            <a:pPr lvl="1" eaLnBrk="1" hangingPunct="1"/>
            <a:endParaRPr lang="en-US" altLang="en-US" sz="2400" dirty="0">
              <a:ea typeface="ＭＳ Ｐゴシック" charset="-128"/>
            </a:endParaRPr>
          </a:p>
          <a:p>
            <a:pPr marL="457200" lvl="1" indent="0" eaLnBrk="1" hangingPunct="1">
              <a:buNone/>
            </a:pPr>
            <a:endParaRPr lang="en-US" altLang="en-US" sz="2400" dirty="0">
              <a:ea typeface="ＭＳ Ｐゴシック" charset="-128"/>
            </a:endParaRPr>
          </a:p>
          <a:p>
            <a:pPr lvl="1" eaLnBrk="1" hangingPunct="1">
              <a:buFont typeface="Wingdings" charset="2"/>
              <a:buNone/>
            </a:pPr>
            <a:endParaRPr lang="en-US" altLang="en-US" sz="2400" dirty="0">
              <a:ea typeface="ＭＳ Ｐゴシック" charset="-128"/>
            </a:endParaRPr>
          </a:p>
          <a:p>
            <a:pPr eaLnBrk="1" hangingPunct="1"/>
            <a:endParaRPr lang="en-US" altLang="en-US" dirty="0">
              <a:ea typeface="ＭＳ Ｐゴシック" charset="-128"/>
            </a:endParaRPr>
          </a:p>
        </p:txBody>
      </p:sp>
      <p:sp>
        <p:nvSpPr>
          <p:cNvPr id="5939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E447B51B-B8C8-824F-89D3-4DCF28CA24A1}" type="slidenum">
              <a:rPr lang="en-US" altLang="en-US" sz="1200">
                <a:solidFill>
                  <a:schemeClr val="bg1"/>
                </a:solidFill>
                <a:latin typeface="Calibri" charset="0"/>
              </a:rPr>
              <a:pPr eaLnBrk="1" fontAlgn="base" hangingPunct="1">
                <a:spcBef>
                  <a:spcPct val="0"/>
                </a:spcBef>
                <a:spcAft>
                  <a:spcPct val="0"/>
                </a:spcAft>
              </a:pPr>
              <a:t>35</a:t>
            </a:fld>
            <a:endParaRPr lang="en-US" altLang="en-US" sz="1200" dirty="0">
              <a:solidFill>
                <a:schemeClr val="bg1"/>
              </a:solidFill>
              <a:latin typeface="Calibri" charset="0"/>
            </a:endParaRPr>
          </a:p>
        </p:txBody>
      </p:sp>
    </p:spTree>
    <p:extLst>
      <p:ext uri="{BB962C8B-B14F-4D97-AF65-F5344CB8AC3E}">
        <p14:creationId xmlns:p14="http://schemas.microsoft.com/office/powerpoint/2010/main" val="3515803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4066-A3A7-4772-A9DF-0ED64386FC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73DDCD-5C9D-4571-ABE3-4489232BD115}"/>
              </a:ext>
            </a:extLst>
          </p:cNvPr>
          <p:cNvSpPr>
            <a:spLocks noGrp="1"/>
          </p:cNvSpPr>
          <p:nvPr>
            <p:ph idx="1"/>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36</a:t>
            </a:fld>
            <a:endParaRPr lang="en-US"/>
          </a:p>
        </p:txBody>
      </p:sp>
    </p:spTree>
    <p:extLst>
      <p:ext uri="{BB962C8B-B14F-4D97-AF65-F5344CB8AC3E}">
        <p14:creationId xmlns:p14="http://schemas.microsoft.com/office/powerpoint/2010/main" val="11023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947-01CE-43D6-BCBB-F99CB007DB47}"/>
              </a:ext>
            </a:extLst>
          </p:cNvPr>
          <p:cNvSpPr>
            <a:spLocks noGrp="1"/>
          </p:cNvSpPr>
          <p:nvPr>
            <p:ph type="title"/>
          </p:nvPr>
        </p:nvSpPr>
        <p:spPr/>
        <p:txBody>
          <a:bodyPr/>
          <a:lstStyle/>
          <a:p>
            <a:r>
              <a:rPr lang="en-US" dirty="0"/>
              <a:t>Example: Campaign at SariSagar</a:t>
            </a:r>
          </a:p>
        </p:txBody>
      </p:sp>
      <p:sp>
        <p:nvSpPr>
          <p:cNvPr id="3" name="Content Placeholder 2">
            <a:extLst>
              <a:ext uri="{FF2B5EF4-FFF2-40B4-BE49-F238E27FC236}">
                <a16:creationId xmlns:a16="http://schemas.microsoft.com/office/drawing/2014/main" id="{2802E6F9-6CB9-411B-B39A-E965888DBCA1}"/>
              </a:ext>
            </a:extLst>
          </p:cNvPr>
          <p:cNvSpPr>
            <a:spLocks noGrp="1"/>
          </p:cNvSpPr>
          <p:nvPr>
            <p:ph idx="1"/>
          </p:nvPr>
        </p:nvSpPr>
        <p:spPr>
          <a:xfrm>
            <a:off x="792956" y="2017712"/>
            <a:ext cx="11147161" cy="4504531"/>
          </a:xfrm>
        </p:spPr>
        <p:txBody>
          <a:bodyPr/>
          <a:lstStyle/>
          <a:p>
            <a:pPr>
              <a:spcBef>
                <a:spcPts val="0"/>
              </a:spcBef>
              <a:spcAft>
                <a:spcPts val="1200"/>
              </a:spcAft>
            </a:pPr>
            <a:r>
              <a:rPr lang="en-US" sz="2000" dirty="0"/>
              <a:t>SariSagar, an online retailer for designer saris. They are planning to introduce a new line of “</a:t>
            </a:r>
            <a:r>
              <a:rPr lang="en-US" sz="2000" dirty="0" err="1"/>
              <a:t>tussar</a:t>
            </a:r>
            <a:r>
              <a:rPr lang="en-US" sz="2000" dirty="0"/>
              <a:t>” silk saris, ranging between </a:t>
            </a:r>
            <a:r>
              <a:rPr lang="en-US" sz="2000" dirty="0" err="1"/>
              <a:t>Rs</a:t>
            </a:r>
            <a:r>
              <a:rPr lang="en-US" sz="2000" dirty="0"/>
              <a:t>. 2,180 and </a:t>
            </a:r>
            <a:r>
              <a:rPr lang="en-US" sz="2000" dirty="0" err="1"/>
              <a:t>Rs</a:t>
            </a:r>
            <a:r>
              <a:rPr lang="en-US" sz="2000" dirty="0"/>
              <a:t>. 8,420.</a:t>
            </a:r>
          </a:p>
          <a:p>
            <a:pPr>
              <a:spcBef>
                <a:spcPts val="0"/>
              </a:spcBef>
              <a:spcAft>
                <a:spcPts val="1200"/>
              </a:spcAft>
            </a:pPr>
            <a:r>
              <a:rPr lang="en-US" sz="2000" dirty="0"/>
              <a:t>The success of the new line depends on the order size (in </a:t>
            </a:r>
            <a:r>
              <a:rPr lang="en-US" sz="2000" dirty="0" err="1"/>
              <a:t>Rs</a:t>
            </a:r>
            <a:r>
              <a:rPr lang="en-US" sz="2000" dirty="0"/>
              <a:t>.)</a:t>
            </a:r>
          </a:p>
          <a:p>
            <a:pPr>
              <a:spcBef>
                <a:spcPts val="0"/>
              </a:spcBef>
              <a:spcAft>
                <a:spcPts val="1200"/>
              </a:spcAft>
            </a:pPr>
            <a:r>
              <a:rPr lang="en-US" sz="2000" dirty="0"/>
              <a:t>A sample of 2,000 potential customers were randomly selected from the database and a campaign is launched.</a:t>
            </a:r>
          </a:p>
          <a:p>
            <a:pPr>
              <a:spcBef>
                <a:spcPts val="0"/>
              </a:spcBef>
              <a:spcAft>
                <a:spcPts val="1200"/>
              </a:spcAft>
            </a:pPr>
            <a:r>
              <a:rPr lang="en-US" sz="2000" dirty="0"/>
              <a:t>SariSagar received orders from 144 customers</a:t>
            </a:r>
          </a:p>
          <a:p>
            <a:pPr>
              <a:spcBef>
                <a:spcPts val="0"/>
              </a:spcBef>
              <a:spcAft>
                <a:spcPts val="1200"/>
              </a:spcAft>
            </a:pPr>
            <a:r>
              <a:rPr lang="en-US" sz="2000" dirty="0"/>
              <a:t>Sample average (average order size) = ₹ 6,540</a:t>
            </a:r>
          </a:p>
          <a:p>
            <a:pPr>
              <a:spcBef>
                <a:spcPts val="0"/>
              </a:spcBef>
              <a:spcAft>
                <a:spcPts val="1200"/>
              </a:spcAft>
            </a:pPr>
            <a:r>
              <a:rPr lang="en-US" altLang="en-US" sz="2000" dirty="0">
                <a:ea typeface="ＭＳ Ｐゴシック" charset="-128"/>
              </a:rPr>
              <a:t>Based on the previous campaigns, it was assumed that the population standard deviation (</a:t>
            </a:r>
            <a:r>
              <a:rPr lang="el-GR" altLang="en-US" sz="2000" dirty="0">
                <a:ea typeface="ＭＳ Ｐゴシック" charset="-128"/>
              </a:rPr>
              <a:t>σ</a:t>
            </a:r>
            <a:r>
              <a:rPr lang="en-US" altLang="en-US" sz="2000" dirty="0">
                <a:ea typeface="ＭＳ Ｐゴシック" charset="-128"/>
              </a:rPr>
              <a:t>) is </a:t>
            </a:r>
            <a:r>
              <a:rPr lang="en-US" sz="2000" dirty="0"/>
              <a:t>₹ </a:t>
            </a:r>
            <a:r>
              <a:rPr lang="en-US" altLang="en-US" sz="2000" dirty="0">
                <a:ea typeface="ＭＳ Ｐゴシック" charset="-128"/>
              </a:rPr>
              <a:t>4,608 from previous such launches.</a:t>
            </a:r>
          </a:p>
          <a:p>
            <a:pPr>
              <a:spcBef>
                <a:spcPts val="0"/>
              </a:spcBef>
              <a:spcAft>
                <a:spcPts val="1200"/>
              </a:spcAft>
            </a:pPr>
            <a:r>
              <a:rPr lang="en-US" altLang="en-US" sz="2000" dirty="0">
                <a:ea typeface="ＭＳ Ｐゴシック" charset="-128"/>
              </a:rPr>
              <a:t>What can we say about the average order size that will be held after a full-fledged market launch?</a:t>
            </a:r>
          </a:p>
        </p:txBody>
      </p:sp>
      <p:sp>
        <p:nvSpPr>
          <p:cNvPr id="4" name="Slide Number Placeholder 3"/>
          <p:cNvSpPr>
            <a:spLocks noGrp="1"/>
          </p:cNvSpPr>
          <p:nvPr>
            <p:ph type="sldNum" sz="quarter" idx="12"/>
          </p:nvPr>
        </p:nvSpPr>
        <p:spPr/>
        <p:txBody>
          <a:bodyPr/>
          <a:lstStyle/>
          <a:p>
            <a:pPr>
              <a:defRPr/>
            </a:pPr>
            <a:fld id="{4EC2C909-C2D9-4C7E-9316-6C1B2F6DAE63}" type="slidenum">
              <a:rPr lang="en-US" smtClean="0"/>
              <a:pPr>
                <a:defRPr/>
              </a:pPr>
              <a:t>4</a:t>
            </a:fld>
            <a:endParaRPr lang="en-US"/>
          </a:p>
        </p:txBody>
      </p:sp>
    </p:spTree>
    <p:extLst>
      <p:ext uri="{BB962C8B-B14F-4D97-AF65-F5344CB8AC3E}">
        <p14:creationId xmlns:p14="http://schemas.microsoft.com/office/powerpoint/2010/main" val="279637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654969" y="685008"/>
            <a:ext cx="8839200" cy="838200"/>
          </a:xfrm>
        </p:spPr>
        <p:txBody>
          <a:bodyPr/>
          <a:lstStyle/>
          <a:p>
            <a:pPr eaLnBrk="1" hangingPunct="1"/>
            <a:r>
              <a:rPr lang="en-US" altLang="en-US" dirty="0">
                <a:ea typeface="ＭＳ Ｐゴシック" charset="-128"/>
              </a:rPr>
              <a:t>Interval Estimates of Parameters</a:t>
            </a:r>
          </a:p>
        </p:txBody>
      </p:sp>
      <p:sp>
        <p:nvSpPr>
          <p:cNvPr id="22530" name="Rectangle 3"/>
          <p:cNvSpPr>
            <a:spLocks noGrp="1" noChangeArrowheads="1"/>
          </p:cNvSpPr>
          <p:nvPr>
            <p:ph idx="1"/>
          </p:nvPr>
        </p:nvSpPr>
        <p:spPr>
          <a:xfrm>
            <a:off x="1576917" y="2017712"/>
            <a:ext cx="10363200" cy="4625975"/>
          </a:xfrm>
        </p:spPr>
        <p:txBody>
          <a:bodyPr/>
          <a:lstStyle/>
          <a:p>
            <a:pPr eaLnBrk="1" hangingPunct="1"/>
            <a:r>
              <a:rPr lang="en-US" altLang="en-US" sz="2400" dirty="0">
                <a:ea typeface="ＭＳ Ｐゴシック" charset="-128"/>
              </a:rPr>
              <a:t>Based on the sample data:</a:t>
            </a:r>
          </a:p>
          <a:p>
            <a:pPr lvl="1" eaLnBrk="1" hangingPunct="1"/>
            <a:r>
              <a:rPr lang="en-US" altLang="en-US" sz="2000" dirty="0">
                <a:ea typeface="ＭＳ Ｐゴシック" charset="-128"/>
              </a:rPr>
              <a:t>The point estimate for mean order size = </a:t>
            </a:r>
            <a:r>
              <a:rPr lang="en-US" sz="2000" dirty="0"/>
              <a:t>₹ 6,540</a:t>
            </a:r>
            <a:endParaRPr lang="en-US" altLang="en-US" sz="2000" dirty="0">
              <a:ea typeface="ＭＳ Ｐゴシック" charset="-128"/>
            </a:endParaRPr>
          </a:p>
          <a:p>
            <a:pPr lvl="1" eaLnBrk="1" hangingPunct="1"/>
            <a:r>
              <a:rPr lang="en-US" altLang="en-US" sz="2000" dirty="0">
                <a:ea typeface="ＭＳ Ｐゴシック" charset="-128"/>
              </a:rPr>
              <a:t>Can we trust this estimate?</a:t>
            </a:r>
          </a:p>
          <a:p>
            <a:pPr lvl="1" eaLnBrk="1" hangingPunct="1"/>
            <a:endParaRPr lang="en-US" altLang="en-US" sz="2000" dirty="0">
              <a:ea typeface="ＭＳ Ｐゴシック" charset="-128"/>
            </a:endParaRPr>
          </a:p>
          <a:p>
            <a:pPr eaLnBrk="1" hangingPunct="1"/>
            <a:r>
              <a:rPr lang="en-US" altLang="en-US" sz="2400" dirty="0">
                <a:ea typeface="ＭＳ Ｐゴシック" charset="-128"/>
              </a:rPr>
              <a:t>What do you think will happen if we took another random sample of 2000?</a:t>
            </a:r>
          </a:p>
          <a:p>
            <a:pPr eaLnBrk="1" hangingPunct="1"/>
            <a:endParaRPr lang="en-US" altLang="en-US" sz="2400" dirty="0">
              <a:ea typeface="ＭＳ Ｐゴシック" charset="-128"/>
            </a:endParaRPr>
          </a:p>
          <a:p>
            <a:pPr eaLnBrk="1" hangingPunct="1"/>
            <a:r>
              <a:rPr lang="en-US" altLang="en-US" sz="2400" dirty="0">
                <a:ea typeface="ＭＳ Ｐゴシック" charset="-128"/>
              </a:rPr>
              <a:t>Because of this uncertainty, we prefer to provide the estimate as an interval (range) and associate a level of confidence with it</a:t>
            </a:r>
          </a:p>
        </p:txBody>
      </p:sp>
      <mc:AlternateContent xmlns:mc="http://schemas.openxmlformats.org/markup-compatibility/2006" xmlns:a14="http://schemas.microsoft.com/office/drawing/2010/main">
        <mc:Choice Requires="a14">
          <p:sp>
            <p:nvSpPr>
              <p:cNvPr id="4" name="TextBox 3"/>
              <p:cNvSpPr txBox="1"/>
              <p:nvPr/>
            </p:nvSpPr>
            <p:spPr>
              <a:xfrm>
                <a:off x="1966913" y="5736432"/>
                <a:ext cx="7848600" cy="677863"/>
              </a:xfrm>
              <a:prstGeom prst="rect">
                <a:avLst/>
              </a:prstGeom>
              <a:solidFill>
                <a:schemeClr val="accent1"/>
              </a:solidFill>
            </p:spPr>
            <p:txBody>
              <a:bodyPr lIns="137160" tIns="182880" rIns="137160" bIns="182880" anchor="ctr" anchorCtr="1">
                <a:spAutoFit/>
              </a:bodyPr>
              <a:lstStyle/>
              <a:p>
                <a:pPr eaLnBrk="0" hangingPunct="0">
                  <a:defRPr/>
                </a:pPr>
                <a:r>
                  <a:rPr lang="en-US" sz="2000" b="1" dirty="0">
                    <a:solidFill>
                      <a:srgbClr val="FFFFFF"/>
                    </a:solidFill>
                    <a:latin typeface="+mj-lt"/>
                  </a:rPr>
                  <a:t>Interval Estimate: Point Estimate </a:t>
                </a:r>
                <a14:m>
                  <m:oMath xmlns:m="http://schemas.openxmlformats.org/officeDocument/2006/math">
                    <m:r>
                      <a:rPr lang="en-US" sz="2000" b="1" i="1">
                        <a:solidFill>
                          <a:srgbClr val="FFFFFF"/>
                        </a:solidFill>
                        <a:latin typeface="Cambria Math" charset="0"/>
                        <a:ea typeface="Cambria Math" charset="0"/>
                        <a:cs typeface="Cambria Math" charset="0"/>
                      </a:rPr>
                      <m:t>±</m:t>
                    </m:r>
                  </m:oMath>
                </a14:m>
                <a:r>
                  <a:rPr lang="en-US" sz="2000" b="1" dirty="0">
                    <a:solidFill>
                      <a:srgbClr val="FFFFFF"/>
                    </a:solidFill>
                    <a:latin typeface="+mj-lt"/>
                  </a:rPr>
                  <a:t> </a:t>
                </a:r>
                <a:r>
                  <a:rPr lang="en-US" sz="2000" b="1" dirty="0">
                    <a:solidFill>
                      <a:srgbClr val="FFFFFF"/>
                    </a:solidFill>
                    <a:latin typeface="+mj-lt"/>
                    <a:sym typeface="Symbol"/>
                  </a:rPr>
                  <a:t>Margin of Error</a:t>
                </a:r>
                <a:endParaRPr lang="en-US" sz="2000" b="1" dirty="0">
                  <a:solidFill>
                    <a:srgbClr val="FFFFFF"/>
                  </a:solidFill>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966913" y="5736432"/>
                <a:ext cx="7848600" cy="677863"/>
              </a:xfrm>
              <a:prstGeom prst="rect">
                <a:avLst/>
              </a:prstGeom>
              <a:blipFill>
                <a:blip r:embed="rId3"/>
                <a:stretch>
                  <a:fillRect/>
                </a:stretch>
              </a:blipFill>
            </p:spPr>
            <p:txBody>
              <a:bodyPr/>
              <a:lstStyle/>
              <a:p>
                <a:r>
                  <a:rPr lang="en-US">
                    <a:noFill/>
                  </a:rPr>
                  <a:t> </a:t>
                </a:r>
              </a:p>
            </p:txBody>
          </p:sp>
        </mc:Fallback>
      </mc:AlternateContent>
      <p:sp>
        <p:nvSpPr>
          <p:cNvPr id="225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C40F4D81-E39E-2642-8A77-6966AB65BDFB}" type="slidenum">
              <a:rPr lang="en-US" altLang="en-US" sz="1200">
                <a:solidFill>
                  <a:schemeClr val="bg1"/>
                </a:solidFill>
                <a:latin typeface="Calibri" charset="0"/>
              </a:rPr>
              <a:pPr eaLnBrk="1" fontAlgn="base" hangingPunct="1">
                <a:spcBef>
                  <a:spcPct val="0"/>
                </a:spcBef>
                <a:spcAft>
                  <a:spcPct val="0"/>
                </a:spcAft>
              </a:pPr>
              <a:t>5</a:t>
            </a:fld>
            <a:endParaRPr lang="en-US" altLang="en-US" sz="1200">
              <a:solidFill>
                <a:schemeClr val="bg1"/>
              </a:solidFill>
              <a:latin typeface="Calibri" charset="0"/>
            </a:endParaRPr>
          </a:p>
        </p:txBody>
      </p:sp>
    </p:spTree>
    <p:extLst>
      <p:ext uri="{BB962C8B-B14F-4D97-AF65-F5344CB8AC3E}">
        <p14:creationId xmlns:p14="http://schemas.microsoft.com/office/powerpoint/2010/main" val="134636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657447" y="807153"/>
            <a:ext cx="8839200" cy="838200"/>
          </a:xfrm>
        </p:spPr>
        <p:txBody>
          <a:bodyPr/>
          <a:lstStyle/>
          <a:p>
            <a:pPr eaLnBrk="1" hangingPunct="1"/>
            <a:r>
              <a:rPr lang="en-US" altLang="en-US" sz="3200" dirty="0">
                <a:ea typeface="ＭＳ Ｐゴシック" charset="-128"/>
              </a:rPr>
              <a:t>Relationship between sample mean and population mean</a:t>
            </a:r>
          </a:p>
        </p:txBody>
      </p:sp>
      <mc:AlternateContent xmlns:mc="http://schemas.openxmlformats.org/markup-compatibility/2006" xmlns:a14="http://schemas.microsoft.com/office/drawing/2010/main">
        <mc:Choice Requires="a14">
          <p:sp>
            <p:nvSpPr>
              <p:cNvPr id="26626" name="Rectangle 3"/>
              <p:cNvSpPr>
                <a:spLocks noGrp="1" noChangeArrowheads="1"/>
              </p:cNvSpPr>
              <p:nvPr>
                <p:ph type="body" sz="half" idx="4294967295"/>
              </p:nvPr>
            </p:nvSpPr>
            <p:spPr>
              <a:xfrm>
                <a:off x="1543844" y="1882774"/>
                <a:ext cx="8818562" cy="3707606"/>
              </a:xfrm>
            </p:spPr>
            <p:txBody>
              <a:bodyPr/>
              <a:lstStyle/>
              <a:p>
                <a:pPr eaLnBrk="1" hangingPunct="1"/>
                <a:r>
                  <a:rPr lang="en-US" altLang="en-US" sz="1800" dirty="0">
                    <a:ea typeface="ＭＳ Ｐゴシック" charset="-128"/>
                  </a:rPr>
                  <a:t>Assume that sample size is large enough so that CLT can be applied.</a:t>
                </a:r>
              </a:p>
              <a:p>
                <a:pPr eaLnBrk="1" hangingPunct="1"/>
                <a:r>
                  <a:rPr lang="en-US" altLang="en-US" sz="1800" dirty="0">
                    <a:ea typeface="ＭＳ Ｐゴシック" charset="-128"/>
                  </a:rPr>
                  <a:t>The distribution of the sample means is </a:t>
                </a:r>
                <a14:m>
                  <m:oMath xmlns:m="http://schemas.openxmlformats.org/officeDocument/2006/math">
                    <m:acc>
                      <m:accPr>
                        <m:chr m:val="̅"/>
                        <m:ctrlPr>
                          <a:rPr lang="en-US" altLang="en-US" sz="1800" i="1" smtClean="0">
                            <a:latin typeface="Cambria Math" panose="02040503050406030204" pitchFamily="18" charset="0"/>
                            <a:ea typeface="ＭＳ Ｐゴシック" charset="-128"/>
                          </a:rPr>
                        </m:ctrlPr>
                      </m:accPr>
                      <m:e>
                        <m:r>
                          <a:rPr lang="en-US" altLang="en-US" sz="1800" b="0" i="1" smtClean="0">
                            <a:latin typeface="Cambria Math" panose="02040503050406030204" pitchFamily="18" charset="0"/>
                            <a:ea typeface="ＭＳ Ｐゴシック" charset="-128"/>
                          </a:rPr>
                          <m:t>𝑋</m:t>
                        </m:r>
                      </m:e>
                    </m:acc>
                    <m:r>
                      <a:rPr lang="en-US" altLang="en-US" sz="1800" b="0" i="1" smtClean="0">
                        <a:latin typeface="Cambria Math" panose="02040503050406030204" pitchFamily="18" charset="0"/>
                        <a:ea typeface="ＭＳ Ｐゴシック" charset="-128"/>
                      </a:rPr>
                      <m:t>~</m:t>
                    </m:r>
                    <m:r>
                      <a:rPr lang="en-US" altLang="en-US" sz="1800" b="0" i="1" smtClean="0">
                        <a:latin typeface="Cambria Math" panose="02040503050406030204" pitchFamily="18" charset="0"/>
                        <a:ea typeface="ＭＳ Ｐゴシック" charset="-128"/>
                      </a:rPr>
                      <m:t>𝑁</m:t>
                    </m:r>
                    <m:d>
                      <m:dPr>
                        <m:ctrlPr>
                          <a:rPr lang="en-US" altLang="en-US" sz="1800" b="0" i="1" smtClean="0">
                            <a:latin typeface="Cambria Math" panose="02040503050406030204" pitchFamily="18" charset="0"/>
                            <a:ea typeface="ＭＳ Ｐゴシック" charset="-128"/>
                          </a:rPr>
                        </m:ctrlPr>
                      </m:dPr>
                      <m:e>
                        <m:r>
                          <a:rPr lang="en-US" altLang="en-US" sz="1800" b="0" i="1" smtClean="0">
                            <a:latin typeface="Cambria Math" panose="02040503050406030204" pitchFamily="18" charset="0"/>
                            <a:ea typeface="Cambria Math" panose="02040503050406030204" pitchFamily="18" charset="0"/>
                          </a:rPr>
                          <m:t>𝜇</m:t>
                        </m:r>
                        <m:r>
                          <a:rPr lang="en-US" altLang="en-US" sz="1800" b="0" i="1" smtClean="0">
                            <a:latin typeface="Cambria Math" panose="02040503050406030204" pitchFamily="18" charset="0"/>
                            <a:ea typeface="Cambria Math" panose="02040503050406030204" pitchFamily="18" charset="0"/>
                          </a:rPr>
                          <m:t>,</m:t>
                        </m:r>
                        <m:f>
                          <m:fPr>
                            <m:ctrlPr>
                              <a:rPr lang="en-US" altLang="en-US" sz="1800" b="0" i="1" smtClean="0">
                                <a:latin typeface="Cambria Math" panose="02040503050406030204" pitchFamily="18" charset="0"/>
                                <a:ea typeface="Cambria Math" panose="02040503050406030204" pitchFamily="18" charset="0"/>
                              </a:rPr>
                            </m:ctrlPr>
                          </m:fPr>
                          <m:num>
                            <m:r>
                              <a:rPr lang="en-US" altLang="en-US" sz="1800" b="0" i="1" smtClean="0">
                                <a:latin typeface="Cambria Math" panose="02040503050406030204" pitchFamily="18" charset="0"/>
                                <a:ea typeface="Cambria Math" panose="02040503050406030204" pitchFamily="18" charset="0"/>
                              </a:rPr>
                              <m:t>𝜎</m:t>
                            </m:r>
                          </m:num>
                          <m:den>
                            <m:rad>
                              <m:radPr>
                                <m:degHide m:val="on"/>
                                <m:ctrlPr>
                                  <a:rPr lang="en-US" altLang="en-US" sz="1800" b="0" i="1" smtClean="0">
                                    <a:latin typeface="Cambria Math" panose="02040503050406030204" pitchFamily="18" charset="0"/>
                                    <a:ea typeface="Cambria Math" panose="02040503050406030204" pitchFamily="18" charset="0"/>
                                  </a:rPr>
                                </m:ctrlPr>
                              </m:radPr>
                              <m:deg/>
                              <m:e>
                                <m:r>
                                  <a:rPr lang="en-US" altLang="en-US" sz="1800" b="0" i="1" smtClean="0">
                                    <a:latin typeface="Cambria Math" panose="02040503050406030204" pitchFamily="18" charset="0"/>
                                    <a:ea typeface="Cambria Math" panose="02040503050406030204" pitchFamily="18" charset="0"/>
                                  </a:rPr>
                                  <m:t>𝑛</m:t>
                                </m:r>
                              </m:e>
                            </m:rad>
                          </m:den>
                        </m:f>
                      </m:e>
                    </m:d>
                  </m:oMath>
                </a14:m>
                <a:endParaRPr lang="en-US" altLang="en-US" sz="1800" dirty="0">
                  <a:ea typeface="ＭＳ Ｐゴシック" charset="-128"/>
                </a:endParaRPr>
              </a:p>
              <a:p>
                <a:pPr eaLnBrk="1" hangingPunct="1"/>
                <a:endParaRPr lang="en-US" altLang="en-US" sz="1800" dirty="0">
                  <a:ea typeface="ＭＳ Ｐゴシック" charset="-128"/>
                </a:endParaRPr>
              </a:p>
              <a:p>
                <a:pPr eaLnBrk="1" hangingPunct="1"/>
                <a:endParaRPr lang="en-US" altLang="en-US" sz="1800" dirty="0">
                  <a:ea typeface="ＭＳ Ｐゴシック" charset="-128"/>
                </a:endParaRPr>
              </a:p>
            </p:txBody>
          </p:sp>
        </mc:Choice>
        <mc:Fallback xmlns="">
          <p:sp>
            <p:nvSpPr>
              <p:cNvPr id="26626" name="Rectangle 3"/>
              <p:cNvSpPr>
                <a:spLocks noGrp="1" noRot="1" noChangeAspect="1" noMove="1" noResize="1" noEditPoints="1" noAdjustHandles="1" noChangeArrowheads="1" noChangeShapeType="1" noTextEdit="1"/>
              </p:cNvSpPr>
              <p:nvPr>
                <p:ph type="body" sz="half" idx="4294967295"/>
              </p:nvPr>
            </p:nvSpPr>
            <p:spPr>
              <a:xfrm>
                <a:off x="1543844" y="1882774"/>
                <a:ext cx="8818562" cy="3707606"/>
              </a:xfrm>
              <a:blipFill>
                <a:blip r:embed="rId3"/>
                <a:stretch>
                  <a:fillRect t="-987"/>
                </a:stretch>
              </a:blipFill>
            </p:spPr>
            <p:txBody>
              <a:bodyPr/>
              <a:lstStyle/>
              <a:p>
                <a:r>
                  <a:rPr lang="en-US">
                    <a:noFill/>
                  </a:rPr>
                  <a:t> </a:t>
                </a:r>
              </a:p>
            </p:txBody>
          </p:sp>
        </mc:Fallback>
      </mc:AlternateContent>
      <p:sp>
        <p:nvSpPr>
          <p:cNvPr id="26629" name="Text Box 7"/>
          <p:cNvSpPr txBox="1">
            <a:spLocks noChangeArrowheads="1"/>
          </p:cNvSpPr>
          <p:nvPr/>
        </p:nvSpPr>
        <p:spPr bwMode="auto">
          <a:xfrm>
            <a:off x="1776413" y="5965030"/>
            <a:ext cx="882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dirty="0">
                <a:latin typeface="Calibri" charset="0"/>
              </a:rPr>
              <a:t>From normal distribution calculations, 90% of all possible sample means will lie within 1.645 SE of the population mean</a:t>
            </a:r>
          </a:p>
        </p:txBody>
      </p:sp>
      <p:sp>
        <p:nvSpPr>
          <p:cNvPr id="2663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F88FF44F-25D7-C346-85DF-84593AB57FDA}" type="slidenum">
              <a:rPr lang="en-US" altLang="en-US" sz="1200">
                <a:solidFill>
                  <a:schemeClr val="bg1"/>
                </a:solidFill>
                <a:latin typeface="Calibri" charset="0"/>
              </a:rPr>
              <a:pPr eaLnBrk="1" fontAlgn="base" hangingPunct="1">
                <a:spcBef>
                  <a:spcPct val="0"/>
                </a:spcBef>
                <a:spcAft>
                  <a:spcPct val="0"/>
                </a:spcAft>
              </a:pPr>
              <a:t>6</a:t>
            </a:fld>
            <a:endParaRPr lang="en-US" altLang="en-US" sz="1200">
              <a:solidFill>
                <a:schemeClr val="bg1"/>
              </a:solidFill>
              <a:latin typeface="Calibri" charset="0"/>
            </a:endParaRPr>
          </a:p>
        </p:txBody>
      </p:sp>
      <p:graphicFrame>
        <p:nvGraphicFramePr>
          <p:cNvPr id="9" name="Chart 8">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2773470667"/>
              </p:ext>
            </p:extLst>
          </p:nvPr>
        </p:nvGraphicFramePr>
        <p:xfrm>
          <a:off x="2428080" y="2890892"/>
          <a:ext cx="7594601" cy="3135312"/>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E89BBC-0EF2-4F47-B8B5-DA099D442D90}"/>
                  </a:ext>
                </a:extLst>
              </p:cNvPr>
              <p:cNvSpPr txBox="1"/>
              <p:nvPr/>
            </p:nvSpPr>
            <p:spPr>
              <a:xfrm>
                <a:off x="5748133" y="5416491"/>
                <a:ext cx="204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4" name="TextBox 3">
                <a:extLst>
                  <a:ext uri="{FF2B5EF4-FFF2-40B4-BE49-F238E27FC236}">
                    <a16:creationId xmlns:a16="http://schemas.microsoft.com/office/drawing/2014/main" id="{4BE89BBC-0EF2-4F47-B8B5-DA099D442D90}"/>
                  </a:ext>
                </a:extLst>
              </p:cNvPr>
              <p:cNvSpPr txBox="1">
                <a:spLocks noRot="1" noChangeAspect="1" noMove="1" noResize="1" noEditPoints="1" noAdjustHandles="1" noChangeArrowheads="1" noChangeShapeType="1" noTextEdit="1"/>
              </p:cNvSpPr>
              <p:nvPr/>
            </p:nvSpPr>
            <p:spPr>
              <a:xfrm>
                <a:off x="5748133" y="5416491"/>
                <a:ext cx="204992" cy="276999"/>
              </a:xfrm>
              <a:prstGeom prst="rect">
                <a:avLst/>
              </a:prstGeom>
              <a:blipFill>
                <a:blip r:embed="rId5"/>
                <a:stretch>
                  <a:fillRect l="-23529" r="-176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FA8FA3-05BC-480A-AF09-03DC5F978571}"/>
                  </a:ext>
                </a:extLst>
              </p:cNvPr>
              <p:cNvSpPr txBox="1"/>
              <p:nvPr/>
            </p:nvSpPr>
            <p:spPr>
              <a:xfrm>
                <a:off x="4028253" y="5504826"/>
                <a:ext cx="101264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5" name="TextBox 4">
                <a:extLst>
                  <a:ext uri="{FF2B5EF4-FFF2-40B4-BE49-F238E27FC236}">
                    <a16:creationId xmlns:a16="http://schemas.microsoft.com/office/drawing/2014/main" id="{18FA8FA3-05BC-480A-AF09-03DC5F978571}"/>
                  </a:ext>
                </a:extLst>
              </p:cNvPr>
              <p:cNvSpPr txBox="1">
                <a:spLocks noRot="1" noChangeAspect="1" noMove="1" noResize="1" noEditPoints="1" noAdjustHandles="1" noChangeArrowheads="1" noChangeShapeType="1" noTextEdit="1"/>
              </p:cNvSpPr>
              <p:nvPr/>
            </p:nvSpPr>
            <p:spPr>
              <a:xfrm>
                <a:off x="4028253" y="5504826"/>
                <a:ext cx="1012649" cy="215444"/>
              </a:xfrm>
              <a:prstGeom prst="rect">
                <a:avLst/>
              </a:prstGeom>
              <a:blipFill>
                <a:blip r:embed="rId6"/>
                <a:stretch>
                  <a:fillRect l="-3614" r="-12651"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64629E1-71A2-48DB-9AD8-3ECED5A0ECB4}"/>
                  </a:ext>
                </a:extLst>
              </p:cNvPr>
              <p:cNvSpPr txBox="1"/>
              <p:nvPr/>
            </p:nvSpPr>
            <p:spPr>
              <a:xfrm>
                <a:off x="6660356" y="5478046"/>
                <a:ext cx="10126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14" name="TextBox 13">
                <a:extLst>
                  <a:ext uri="{FF2B5EF4-FFF2-40B4-BE49-F238E27FC236}">
                    <a16:creationId xmlns:a16="http://schemas.microsoft.com/office/drawing/2014/main" id="{464629E1-71A2-48DB-9AD8-3ECED5A0ECB4}"/>
                  </a:ext>
                </a:extLst>
              </p:cNvPr>
              <p:cNvSpPr txBox="1">
                <a:spLocks noRot="1" noChangeAspect="1" noMove="1" noResize="1" noEditPoints="1" noAdjustHandles="1" noChangeArrowheads="1" noChangeShapeType="1" noTextEdit="1"/>
              </p:cNvSpPr>
              <p:nvPr/>
            </p:nvSpPr>
            <p:spPr>
              <a:xfrm>
                <a:off x="6660356" y="5478046"/>
                <a:ext cx="1012650" cy="215444"/>
              </a:xfrm>
              <a:prstGeom prst="rect">
                <a:avLst/>
              </a:prstGeom>
              <a:blipFill>
                <a:blip r:embed="rId7"/>
                <a:stretch>
                  <a:fillRect l="-3614" r="-12651" b="-28571"/>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2E8A35F-EF3B-488A-B109-8B92CAD2D2F9}"/>
              </a:ext>
            </a:extLst>
          </p:cNvPr>
          <p:cNvCxnSpPr/>
          <p:nvPr/>
        </p:nvCxnSpPr>
        <p:spPr bwMode="auto">
          <a:xfrm flipV="1">
            <a:off x="4753666" y="3117108"/>
            <a:ext cx="0" cy="2299383"/>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5D0F2780-BB61-4444-99DE-FD8DFABD7A6C}"/>
              </a:ext>
            </a:extLst>
          </p:cNvPr>
          <p:cNvCxnSpPr/>
          <p:nvPr/>
        </p:nvCxnSpPr>
        <p:spPr bwMode="auto">
          <a:xfrm flipV="1">
            <a:off x="6866627" y="3117108"/>
            <a:ext cx="0" cy="2299383"/>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D887C7-60DC-4F4E-B771-F459B29076C3}"/>
                  </a:ext>
                </a:extLst>
              </p:cNvPr>
              <p:cNvSpPr txBox="1"/>
              <p:nvPr/>
            </p:nvSpPr>
            <p:spPr>
              <a:xfrm>
                <a:off x="5543247" y="4543771"/>
                <a:ext cx="5338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p:txBody>
          </p:sp>
        </mc:Choice>
        <mc:Fallback xmlns="">
          <p:sp>
            <p:nvSpPr>
              <p:cNvPr id="10" name="TextBox 9">
                <a:extLst>
                  <a:ext uri="{FF2B5EF4-FFF2-40B4-BE49-F238E27FC236}">
                    <a16:creationId xmlns:a16="http://schemas.microsoft.com/office/drawing/2014/main" id="{02D887C7-60DC-4F4E-B771-F459B29076C3}"/>
                  </a:ext>
                </a:extLst>
              </p:cNvPr>
              <p:cNvSpPr txBox="1">
                <a:spLocks noRot="1" noChangeAspect="1" noMove="1" noResize="1" noEditPoints="1" noAdjustHandles="1" noChangeArrowheads="1" noChangeShapeType="1" noTextEdit="1"/>
              </p:cNvSpPr>
              <p:nvPr/>
            </p:nvSpPr>
            <p:spPr>
              <a:xfrm>
                <a:off x="5543247" y="4543771"/>
                <a:ext cx="533800" cy="276999"/>
              </a:xfrm>
              <a:prstGeom prst="rect">
                <a:avLst/>
              </a:prstGeom>
              <a:blipFill>
                <a:blip r:embed="rId8"/>
                <a:stretch>
                  <a:fillRect l="-9091" r="-10227" b="-1739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5684EE5-8FD9-41DE-80FD-0DC88F7318C6}"/>
              </a:ext>
            </a:extLst>
          </p:cNvPr>
          <p:cNvCxnSpPr/>
          <p:nvPr/>
        </p:nvCxnSpPr>
        <p:spPr bwMode="auto">
          <a:xfrm flipH="1">
            <a:off x="7166681" y="4682270"/>
            <a:ext cx="1143601" cy="66070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1" name="Straight Arrow Connector 20">
            <a:extLst>
              <a:ext uri="{FF2B5EF4-FFF2-40B4-BE49-F238E27FC236}">
                <a16:creationId xmlns:a16="http://schemas.microsoft.com/office/drawing/2014/main" id="{62C60636-530D-43C0-9A1A-B975D4E7B71C}"/>
              </a:ext>
            </a:extLst>
          </p:cNvPr>
          <p:cNvCxnSpPr>
            <a:cxnSpLocks/>
          </p:cNvCxnSpPr>
          <p:nvPr/>
        </p:nvCxnSpPr>
        <p:spPr bwMode="auto">
          <a:xfrm>
            <a:off x="3478306" y="4770606"/>
            <a:ext cx="1098351" cy="5096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DBD92C-43AD-44FB-82FA-6FC9FC528516}"/>
                  </a:ext>
                </a:extLst>
              </p:cNvPr>
              <p:cNvSpPr txBox="1"/>
              <p:nvPr/>
            </p:nvSpPr>
            <p:spPr>
              <a:xfrm>
                <a:off x="8310282" y="4493607"/>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16" name="TextBox 15">
                <a:extLst>
                  <a:ext uri="{FF2B5EF4-FFF2-40B4-BE49-F238E27FC236}">
                    <a16:creationId xmlns:a16="http://schemas.microsoft.com/office/drawing/2014/main" id="{5BDBD92C-43AD-44FB-82FA-6FC9FC528516}"/>
                  </a:ext>
                </a:extLst>
              </p:cNvPr>
              <p:cNvSpPr txBox="1">
                <a:spLocks noRot="1" noChangeAspect="1" noMove="1" noResize="1" noEditPoints="1" noAdjustHandles="1" noChangeArrowheads="1" noChangeShapeType="1" noTextEdit="1"/>
              </p:cNvSpPr>
              <p:nvPr/>
            </p:nvSpPr>
            <p:spPr>
              <a:xfrm>
                <a:off x="8310282" y="4493607"/>
                <a:ext cx="405560" cy="276999"/>
              </a:xfrm>
              <a:prstGeom prst="rect">
                <a:avLst/>
              </a:prstGeom>
              <a:blipFill>
                <a:blip r:embed="rId9"/>
                <a:stretch>
                  <a:fillRect l="-13433" r="-134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72951B-E2A6-404A-85CF-8781E93B7268}"/>
                  </a:ext>
                </a:extLst>
              </p:cNvPr>
              <p:cNvSpPr txBox="1"/>
              <p:nvPr/>
            </p:nvSpPr>
            <p:spPr>
              <a:xfrm>
                <a:off x="3244047" y="4508882"/>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25" name="TextBox 24">
                <a:extLst>
                  <a:ext uri="{FF2B5EF4-FFF2-40B4-BE49-F238E27FC236}">
                    <a16:creationId xmlns:a16="http://schemas.microsoft.com/office/drawing/2014/main" id="{6972951B-E2A6-404A-85CF-8781E93B7268}"/>
                  </a:ext>
                </a:extLst>
              </p:cNvPr>
              <p:cNvSpPr txBox="1">
                <a:spLocks noRot="1" noChangeAspect="1" noMove="1" noResize="1" noEditPoints="1" noAdjustHandles="1" noChangeArrowheads="1" noChangeShapeType="1" noTextEdit="1"/>
              </p:cNvSpPr>
              <p:nvPr/>
            </p:nvSpPr>
            <p:spPr>
              <a:xfrm>
                <a:off x="3244047" y="4508882"/>
                <a:ext cx="405560" cy="276999"/>
              </a:xfrm>
              <a:prstGeom prst="rect">
                <a:avLst/>
              </a:prstGeom>
              <a:blipFill>
                <a:blip r:embed="rId10"/>
                <a:stretch>
                  <a:fillRect l="-13433" r="-134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7B83B6-7D99-4185-9A42-7C30A2340AB9}"/>
                  </a:ext>
                </a:extLst>
              </p:cNvPr>
              <p:cNvSpPr txBox="1"/>
              <p:nvPr/>
            </p:nvSpPr>
            <p:spPr>
              <a:xfrm>
                <a:off x="8584226" y="5494578"/>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0" name="TextBox 19">
                <a:extLst>
                  <a:ext uri="{FF2B5EF4-FFF2-40B4-BE49-F238E27FC236}">
                    <a16:creationId xmlns:a16="http://schemas.microsoft.com/office/drawing/2014/main" id="{D87B83B6-7D99-4185-9A42-7C30A2340AB9}"/>
                  </a:ext>
                </a:extLst>
              </p:cNvPr>
              <p:cNvSpPr txBox="1">
                <a:spLocks noRot="1" noChangeAspect="1" noMove="1" noResize="1" noEditPoints="1" noAdjustHandles="1" noChangeArrowheads="1" noChangeShapeType="1" noTextEdit="1"/>
              </p:cNvSpPr>
              <p:nvPr/>
            </p:nvSpPr>
            <p:spPr>
              <a:xfrm>
                <a:off x="8584226" y="5494578"/>
                <a:ext cx="226857" cy="276999"/>
              </a:xfrm>
              <a:prstGeom prst="rect">
                <a:avLst/>
              </a:prstGeom>
              <a:blipFill>
                <a:blip r:embed="rId11"/>
                <a:stretch>
                  <a:fillRect l="-18919" r="-51351" b="-10870"/>
                </a:stretch>
              </a:blipFill>
            </p:spPr>
            <p:txBody>
              <a:bodyPr/>
              <a:lstStyle/>
              <a:p>
                <a:r>
                  <a:rPr lang="en-US">
                    <a:noFill/>
                  </a:rPr>
                  <a:t> </a:t>
                </a:r>
              </a:p>
            </p:txBody>
          </p:sp>
        </mc:Fallback>
      </mc:AlternateContent>
    </p:spTree>
    <p:extLst>
      <p:ext uri="{BB962C8B-B14F-4D97-AF65-F5344CB8AC3E}">
        <p14:creationId xmlns:p14="http://schemas.microsoft.com/office/powerpoint/2010/main" val="238435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Graphic spid="9" grpId="0">
        <p:bldAsOne/>
      </p:bldGraphic>
      <p:bldP spid="4" grpId="0"/>
      <p:bldP spid="5" grpId="0"/>
      <p:bldP spid="14" grpId="0"/>
      <p:bldP spid="10" grpId="0"/>
      <p:bldP spid="16" grpId="0"/>
      <p:bldP spid="2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958D-5978-45CB-8C56-7B1220DC5623}"/>
              </a:ext>
            </a:extLst>
          </p:cNvPr>
          <p:cNvSpPr>
            <a:spLocks noGrp="1"/>
          </p:cNvSpPr>
          <p:nvPr>
            <p:ph type="title"/>
          </p:nvPr>
        </p:nvSpPr>
        <p:spPr/>
        <p:txBody>
          <a:bodyPr/>
          <a:lstStyle/>
          <a:p>
            <a:r>
              <a:rPr lang="en-US" dirty="0"/>
              <a:t>Probability Statement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BBA9D-813F-4154-964F-C38A3EACDAF7}"/>
                  </a:ext>
                </a:extLst>
              </p:cNvPr>
              <p:cNvSpPr/>
              <p:nvPr/>
            </p:nvSpPr>
            <p:spPr>
              <a:xfrm>
                <a:off x="1784053" y="2118703"/>
                <a:ext cx="59863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4" name="Rectangle 3">
                <a:extLst>
                  <a:ext uri="{FF2B5EF4-FFF2-40B4-BE49-F238E27FC236}">
                    <a16:creationId xmlns:a16="http://schemas.microsoft.com/office/drawing/2014/main" id="{00BBBA9D-813F-4154-964F-C38A3EACDAF7}"/>
                  </a:ext>
                </a:extLst>
              </p:cNvPr>
              <p:cNvSpPr>
                <a:spLocks noRot="1" noChangeAspect="1" noMove="1" noResize="1" noEditPoints="1" noAdjustHandles="1" noChangeArrowheads="1" noChangeShapeType="1" noTextEdit="1"/>
              </p:cNvSpPr>
              <p:nvPr/>
            </p:nvSpPr>
            <p:spPr>
              <a:xfrm>
                <a:off x="1784053" y="2118703"/>
                <a:ext cx="5986319" cy="461665"/>
              </a:xfrm>
              <a:prstGeom prst="rect">
                <a:avLst/>
              </a:prstGeom>
              <a:blipFill>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B94E5C8-03BD-4EE3-AB89-D99DB33FCDE2}"/>
                  </a:ext>
                </a:extLst>
              </p:cNvPr>
              <p:cNvSpPr/>
              <p:nvPr/>
            </p:nvSpPr>
            <p:spPr>
              <a:xfrm>
                <a:off x="1784053" y="2844844"/>
                <a:ext cx="5902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5" name="Rectangle 4">
                <a:extLst>
                  <a:ext uri="{FF2B5EF4-FFF2-40B4-BE49-F238E27FC236}">
                    <a16:creationId xmlns:a16="http://schemas.microsoft.com/office/drawing/2014/main" id="{8B94E5C8-03BD-4EE3-AB89-D99DB33FCDE2}"/>
                  </a:ext>
                </a:extLst>
              </p:cNvPr>
              <p:cNvSpPr>
                <a:spLocks noRot="1" noChangeAspect="1" noMove="1" noResize="1" noEditPoints="1" noAdjustHandles="1" noChangeArrowheads="1" noChangeShapeType="1" noTextEdit="1"/>
              </p:cNvSpPr>
              <p:nvPr/>
            </p:nvSpPr>
            <p:spPr>
              <a:xfrm>
                <a:off x="1784053" y="2844844"/>
                <a:ext cx="5902129" cy="461665"/>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A1F156-52FA-4326-AA1E-D273D304CC8A}"/>
                  </a:ext>
                </a:extLst>
              </p:cNvPr>
              <p:cNvSpPr/>
              <p:nvPr/>
            </p:nvSpPr>
            <p:spPr>
              <a:xfrm>
                <a:off x="1784053" y="3436515"/>
                <a:ext cx="67036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6" name="Rectangle 5">
                <a:extLst>
                  <a:ext uri="{FF2B5EF4-FFF2-40B4-BE49-F238E27FC236}">
                    <a16:creationId xmlns:a16="http://schemas.microsoft.com/office/drawing/2014/main" id="{1EA1F156-52FA-4326-AA1E-D273D304CC8A}"/>
                  </a:ext>
                </a:extLst>
              </p:cNvPr>
              <p:cNvSpPr>
                <a:spLocks noRot="1" noChangeAspect="1" noMove="1" noResize="1" noEditPoints="1" noAdjustHandles="1" noChangeArrowheads="1" noChangeShapeType="1" noTextEdit="1"/>
              </p:cNvSpPr>
              <p:nvPr/>
            </p:nvSpPr>
            <p:spPr>
              <a:xfrm>
                <a:off x="1784053" y="3436515"/>
                <a:ext cx="6703695" cy="461665"/>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0A673A9-05B1-423E-A76B-D059306F1085}"/>
                  </a:ext>
                </a:extLst>
              </p:cNvPr>
              <p:cNvSpPr/>
              <p:nvPr/>
            </p:nvSpPr>
            <p:spPr>
              <a:xfrm>
                <a:off x="1784052" y="4135762"/>
                <a:ext cx="60160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7" name="Rectangle 6">
                <a:extLst>
                  <a:ext uri="{FF2B5EF4-FFF2-40B4-BE49-F238E27FC236}">
                    <a16:creationId xmlns:a16="http://schemas.microsoft.com/office/drawing/2014/main" id="{20A673A9-05B1-423E-A76B-D059306F1085}"/>
                  </a:ext>
                </a:extLst>
              </p:cNvPr>
              <p:cNvSpPr>
                <a:spLocks noRot="1" noChangeAspect="1" noMove="1" noResize="1" noEditPoints="1" noAdjustHandles="1" noChangeArrowheads="1" noChangeShapeType="1" noTextEdit="1"/>
              </p:cNvSpPr>
              <p:nvPr/>
            </p:nvSpPr>
            <p:spPr>
              <a:xfrm>
                <a:off x="1784052" y="4135762"/>
                <a:ext cx="6016006" cy="461665"/>
              </a:xfrm>
              <a:prstGeom prst="rect">
                <a:avLst/>
              </a:prstGeom>
              <a:blipFill>
                <a:blip r:embed="rId6"/>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4F733F-BACC-46D4-8D07-291311337945}"/>
                  </a:ext>
                </a:extLst>
              </p:cNvPr>
              <p:cNvSpPr/>
              <p:nvPr/>
            </p:nvSpPr>
            <p:spPr>
              <a:xfrm>
                <a:off x="1784052" y="4905294"/>
                <a:ext cx="6045694" cy="461665"/>
              </a:xfrm>
              <a:prstGeom prst="rect">
                <a:avLst/>
              </a:prstGeom>
              <a:solidFill>
                <a:schemeClr val="tx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𝑋</m:t>
                              </m:r>
                            </m:e>
                          </m:acc>
                          <m:r>
                            <a:rPr lang="en-US" sz="2400" b="0" i="1" smtClean="0">
                              <a:latin typeface="Cambria Math" panose="02040503050406030204" pitchFamily="18" charset="0"/>
                              <a:ea typeface="Cambria Math" panose="02040503050406030204" pitchFamily="18" charset="0"/>
                            </a:rPr>
                            <m:t>+1.645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𝑋</m:t>
                                  </m:r>
                                </m:e>
                              </m:acc>
                            </m:sub>
                          </m:sSub>
                        </m:e>
                      </m:d>
                      <m:r>
                        <a:rPr lang="en-US" sz="2400" b="0" i="1" smtClean="0">
                          <a:latin typeface="Cambria Math" panose="02040503050406030204" pitchFamily="18" charset="0"/>
                          <a:ea typeface="Cambria Math" panose="02040503050406030204" pitchFamily="18" charset="0"/>
                        </a:rPr>
                        <m:t>=0.90</m:t>
                      </m:r>
                    </m:oMath>
                  </m:oMathPara>
                </a14:m>
                <a:endParaRPr lang="en-US" sz="2400" dirty="0"/>
              </a:p>
            </p:txBody>
          </p:sp>
        </mc:Choice>
        <mc:Fallback xmlns="">
          <p:sp>
            <p:nvSpPr>
              <p:cNvPr id="8" name="Rectangle 7">
                <a:extLst>
                  <a:ext uri="{FF2B5EF4-FFF2-40B4-BE49-F238E27FC236}">
                    <a16:creationId xmlns:a16="http://schemas.microsoft.com/office/drawing/2014/main" id="{B44F733F-BACC-46D4-8D07-291311337945}"/>
                  </a:ext>
                </a:extLst>
              </p:cNvPr>
              <p:cNvSpPr>
                <a:spLocks noRot="1" noChangeAspect="1" noMove="1" noResize="1" noEditPoints="1" noAdjustHandles="1" noChangeArrowheads="1" noChangeShapeType="1" noTextEdit="1"/>
              </p:cNvSpPr>
              <p:nvPr/>
            </p:nvSpPr>
            <p:spPr>
              <a:xfrm>
                <a:off x="1784052" y="4905294"/>
                <a:ext cx="6045694" cy="461665"/>
              </a:xfrm>
              <a:prstGeom prst="rect">
                <a:avLst/>
              </a:prstGeom>
              <a:blipFill>
                <a:blip r:embed="rId7"/>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55BB37-2628-4A47-A194-9B073B05FAD5}"/>
                  </a:ext>
                </a:extLst>
              </p:cNvPr>
              <p:cNvSpPr txBox="1"/>
              <p:nvPr/>
            </p:nvSpPr>
            <p:spPr>
              <a:xfrm>
                <a:off x="4383066" y="5803270"/>
                <a:ext cx="1297278" cy="699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m:oMathPara>
                </a14:m>
                <a:endParaRPr lang="en-US" sz="2400" dirty="0"/>
              </a:p>
            </p:txBody>
          </p:sp>
        </mc:Choice>
        <mc:Fallback xmlns="">
          <p:sp>
            <p:nvSpPr>
              <p:cNvPr id="9" name="TextBox 8">
                <a:extLst>
                  <a:ext uri="{FF2B5EF4-FFF2-40B4-BE49-F238E27FC236}">
                    <a16:creationId xmlns:a16="http://schemas.microsoft.com/office/drawing/2014/main" id="{1D55BB37-2628-4A47-A194-9B073B05FAD5}"/>
                  </a:ext>
                </a:extLst>
              </p:cNvPr>
              <p:cNvSpPr txBox="1">
                <a:spLocks noRot="1" noChangeAspect="1" noMove="1" noResize="1" noEditPoints="1" noAdjustHandles="1" noChangeArrowheads="1" noChangeShapeType="1" noTextEdit="1"/>
              </p:cNvSpPr>
              <p:nvPr/>
            </p:nvSpPr>
            <p:spPr>
              <a:xfrm>
                <a:off x="4383066" y="5803270"/>
                <a:ext cx="1297278" cy="699102"/>
              </a:xfrm>
              <a:prstGeom prst="rect">
                <a:avLst/>
              </a:prstGeom>
              <a:blipFill>
                <a:blip r:embed="rId8"/>
                <a:stretch>
                  <a:fillRect/>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146250F0-DFA7-470F-96F1-AC5EAB633A07}" type="slidenum">
              <a:rPr lang="en-US" smtClean="0"/>
              <a:pPr>
                <a:defRPr/>
              </a:pPr>
              <a:t>7</a:t>
            </a:fld>
            <a:endParaRPr lang="en-US" dirty="0"/>
          </a:p>
        </p:txBody>
      </p:sp>
    </p:spTree>
    <p:extLst>
      <p:ext uri="{BB962C8B-B14F-4D97-AF65-F5344CB8AC3E}">
        <p14:creationId xmlns:p14="http://schemas.microsoft.com/office/powerpoint/2010/main" val="341627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4"/>
          <p:cNvSpPr>
            <a:spLocks noGrp="1"/>
          </p:cNvSpPr>
          <p:nvPr>
            <p:ph type="title"/>
          </p:nvPr>
        </p:nvSpPr>
        <p:spPr>
          <a:xfrm>
            <a:off x="1676400" y="495299"/>
            <a:ext cx="8839200" cy="838200"/>
          </a:xfrm>
        </p:spPr>
        <p:txBody>
          <a:bodyPr/>
          <a:lstStyle/>
          <a:p>
            <a:r>
              <a:rPr lang="en-US" altLang="en-US" dirty="0">
                <a:ea typeface="ＭＳ Ｐゴシック" charset="-128"/>
              </a:rPr>
              <a:t>Flipping the relationship</a:t>
            </a:r>
          </a:p>
        </p:txBody>
      </p:sp>
      <mc:AlternateContent xmlns:mc="http://schemas.openxmlformats.org/markup-compatibility/2006" xmlns:a14="http://schemas.microsoft.com/office/drawing/2010/main">
        <mc:Choice Requires="a14">
          <p:sp>
            <p:nvSpPr>
              <p:cNvPr id="3079" name="Content Placeholder 5"/>
              <p:cNvSpPr>
                <a:spLocks noGrp="1"/>
              </p:cNvSpPr>
              <p:nvPr>
                <p:ph idx="1"/>
              </p:nvPr>
            </p:nvSpPr>
            <p:spPr>
              <a:xfrm>
                <a:off x="655620" y="2077508"/>
                <a:ext cx="5329518" cy="4679576"/>
              </a:xfrm>
            </p:spPr>
            <p:txBody>
              <a:bodyPr/>
              <a:lstStyle/>
              <a:p>
                <a:r>
                  <a:rPr lang="en-US" altLang="en-US" sz="2000" dirty="0">
                    <a:ea typeface="ＭＳ Ｐゴシック" charset="-128"/>
                  </a:rPr>
                  <a:t>If we know μ and have to make statement about </a:t>
                </a: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r>
                      <a:rPr lang="en-US" altLang="en-US" sz="2000" b="0" i="0" smtClean="0">
                        <a:latin typeface="Cambria Math" panose="02040503050406030204" pitchFamily="18" charset="0"/>
                      </a:rPr>
                      <m:t> </m:t>
                    </m:r>
                  </m:oMath>
                </a14:m>
                <a:r>
                  <a:rPr lang="en-US" altLang="en-US" sz="2000" dirty="0">
                    <a:ea typeface="ＭＳ Ｐゴシック" charset="-128"/>
                  </a:rPr>
                  <a:t>of an unknown sample</a:t>
                </a:r>
              </a:p>
              <a:p>
                <a:endParaRPr lang="en-US" altLang="en-US" sz="2000" dirty="0">
                  <a:ea typeface="ＭＳ Ｐゴシック" charset="-128"/>
                </a:endParaRPr>
              </a:p>
              <a:p>
                <a:endParaRPr lang="en-US" altLang="en-US" sz="2000" dirty="0">
                  <a:solidFill>
                    <a:srgbClr val="0000FF"/>
                  </a:solidFill>
                  <a:ea typeface="ＭＳ Ｐゴシック" charset="-128"/>
                </a:endParaRPr>
              </a:p>
              <a:p>
                <a:endParaRPr lang="en-US" altLang="en-US" sz="2000" dirty="0">
                  <a:solidFill>
                    <a:srgbClr val="0000FF"/>
                  </a:solidFill>
                  <a:ea typeface="ＭＳ Ｐゴシック" charset="-128"/>
                </a:endParaRPr>
              </a:p>
              <a:p>
                <a:endParaRPr lang="en-US" altLang="en-US" sz="2000" dirty="0">
                  <a:solidFill>
                    <a:srgbClr val="0000FF"/>
                  </a:solidFill>
                  <a:ea typeface="ＭＳ Ｐゴシック" charset="-128"/>
                </a:endParaRPr>
              </a:p>
              <a:p>
                <a:r>
                  <a:rPr lang="en-US" altLang="en-US" sz="2000" dirty="0">
                    <a:solidFill>
                      <a:srgbClr val="0000FF"/>
                    </a:solidFill>
                    <a:ea typeface="ＭＳ Ｐゴシック" charset="-128"/>
                  </a:rPr>
                  <a:t>Interpretation 1:</a:t>
                </a:r>
                <a:r>
                  <a:rPr lang="en-US" altLang="en-US" sz="2000" dirty="0">
                    <a:ea typeface="ＭＳ Ｐゴシック" charset="-128"/>
                  </a:rPr>
                  <a:t> Mean of a random sample has a 90% chance of being in this range</a:t>
                </a:r>
              </a:p>
              <a:p>
                <a:endParaRPr lang="en-US" altLang="en-US" sz="2000" dirty="0">
                  <a:ea typeface="ＭＳ Ｐゴシック" charset="-128"/>
                </a:endParaRPr>
              </a:p>
              <a:p>
                <a:r>
                  <a:rPr lang="en-US" altLang="en-US" sz="2000" dirty="0">
                    <a:solidFill>
                      <a:srgbClr val="0000FF"/>
                    </a:solidFill>
                    <a:ea typeface="ＭＳ Ｐゴシック" charset="-128"/>
                  </a:rPr>
                  <a:t>Interpretation 2:</a:t>
                </a:r>
                <a:r>
                  <a:rPr lang="en-US" altLang="en-US" sz="2000" dirty="0">
                    <a:ea typeface="ＭＳ Ｐゴシック" charset="-128"/>
                  </a:rPr>
                  <a:t> Mean of 90% of all random samples will be in this range. Take 1000 samples 900 samples will have mean within this range.</a:t>
                </a:r>
              </a:p>
            </p:txBody>
          </p:sp>
        </mc:Choice>
        <mc:Fallback xmlns="">
          <p:sp>
            <p:nvSpPr>
              <p:cNvPr id="3079" name="Content Placeholder 5"/>
              <p:cNvSpPr>
                <a:spLocks noGrp="1" noRot="1" noChangeAspect="1" noMove="1" noResize="1" noEditPoints="1" noAdjustHandles="1" noChangeArrowheads="1" noChangeShapeType="1" noTextEdit="1"/>
              </p:cNvSpPr>
              <p:nvPr>
                <p:ph idx="1"/>
              </p:nvPr>
            </p:nvSpPr>
            <p:spPr>
              <a:xfrm>
                <a:off x="655620" y="2077508"/>
                <a:ext cx="5329518" cy="4679576"/>
              </a:xfrm>
              <a:blipFill>
                <a:blip r:embed="rId3"/>
                <a:stretch>
                  <a:fillRect t="-782" r="-2174" b="-46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80" name="Content Placeholder 5"/>
              <p:cNvSpPr txBox="1">
                <a:spLocks/>
              </p:cNvSpPr>
              <p:nvPr/>
            </p:nvSpPr>
            <p:spPr bwMode="auto">
              <a:xfrm>
                <a:off x="5932887" y="1763808"/>
                <a:ext cx="5486400" cy="45988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20000"/>
                  </a:spcBef>
                  <a:buFont typeface="Arial" charset="0"/>
                  <a:buChar char="•"/>
                </a:pPr>
                <a:r>
                  <a:rPr lang="en-US" altLang="en-US" sz="2000" dirty="0">
                    <a:latin typeface="+mn-lt"/>
                  </a:rPr>
                  <a:t>If we have to make a statement about an unknown but constant μ based on the mean,</a:t>
                </a:r>
                <a14:m>
                  <m:oMath xmlns:m="http://schemas.openxmlformats.org/officeDocument/2006/math">
                    <m:r>
                      <a:rPr lang="en-US" altLang="en-US" sz="2000" i="1" smtClean="0">
                        <a:latin typeface="Cambria Math" panose="02040503050406030204" pitchFamily="18" charset="0"/>
                      </a:rPr>
                      <m:t> </m:t>
                    </m:r>
                    <m:r>
                      <a:rPr lang="en-US" altLang="en-US" sz="2000" b="0" i="1" smtClean="0">
                        <a:latin typeface="Cambria Math" panose="02040503050406030204" pitchFamily="18" charset="0"/>
                      </a:rPr>
                      <m:t> </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oMath>
                </a14:m>
                <a:r>
                  <a:rPr lang="en-US" altLang="en-US" sz="2000" dirty="0">
                    <a:latin typeface="+mn-lt"/>
                  </a:rPr>
                  <a:t>, of a random sample </a:t>
                </a:r>
              </a:p>
              <a:p>
                <a:pPr>
                  <a:spcBef>
                    <a:spcPct val="20000"/>
                  </a:spcBef>
                  <a:buFont typeface="Arial" charset="0"/>
                  <a:buChar char="•"/>
                </a:pPr>
                <a:endParaRPr lang="en-US" altLang="en-US" sz="2000" dirty="0">
                  <a:latin typeface="+mn-lt"/>
                </a:endParaRPr>
              </a:p>
              <a:p>
                <a:pPr>
                  <a:spcBef>
                    <a:spcPct val="20000"/>
                  </a:spcBef>
                  <a:buFont typeface="Arial" charset="0"/>
                  <a:buChar char="•"/>
                </a:pPr>
                <a:endParaRPr lang="en-US" altLang="en-US" sz="2000" dirty="0">
                  <a:latin typeface="+mn-lt"/>
                </a:endParaRPr>
              </a:p>
              <a:p>
                <a:pPr>
                  <a:spcBef>
                    <a:spcPct val="20000"/>
                  </a:spcBef>
                  <a:buFont typeface="Arial" charset="0"/>
                  <a:buChar char="•"/>
                </a:pPr>
                <a:endParaRPr lang="en-US" altLang="en-US" sz="2000" dirty="0">
                  <a:solidFill>
                    <a:srgbClr val="FFFFFF"/>
                  </a:solidFill>
                  <a:latin typeface="+mn-lt"/>
                </a:endParaRPr>
              </a:p>
              <a:p>
                <a:pPr>
                  <a:spcBef>
                    <a:spcPct val="20000"/>
                  </a:spcBef>
                  <a:buFont typeface="Arial" charset="0"/>
                  <a:buChar char="•"/>
                </a:pPr>
                <a:r>
                  <a:rPr lang="en-US" altLang="en-US" sz="2000" dirty="0">
                    <a:solidFill>
                      <a:srgbClr val="0000FF"/>
                    </a:solidFill>
                    <a:latin typeface="+mn-lt"/>
                  </a:rPr>
                  <a:t>Interpretation 1:</a:t>
                </a:r>
                <a:r>
                  <a:rPr lang="en-US" altLang="en-US" sz="2000" dirty="0">
                    <a:latin typeface="+mn-lt"/>
                  </a:rPr>
                  <a:t> There is a 90% chance that the population mean, </a:t>
                </a:r>
                <a:r>
                  <a:rPr lang="el-GR" altLang="en-US" sz="2000" dirty="0">
                    <a:latin typeface="+mn-lt"/>
                  </a:rPr>
                  <a:t>μ</a:t>
                </a:r>
                <a:r>
                  <a:rPr lang="en-US" altLang="en-US" sz="2000" dirty="0">
                    <a:latin typeface="+mn-lt"/>
                  </a:rPr>
                  <a:t> is contained in this range. This range is based on </a:t>
                </a: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𝑋</m:t>
                        </m:r>
                      </m:e>
                    </m:acc>
                  </m:oMath>
                </a14:m>
                <a:r>
                  <a:rPr lang="en-US" altLang="en-US" sz="2000" dirty="0">
                    <a:latin typeface="+mn-lt"/>
                  </a:rPr>
                  <a:t> of a random sample.</a:t>
                </a:r>
              </a:p>
              <a:p>
                <a:pPr>
                  <a:spcBef>
                    <a:spcPct val="20000"/>
                  </a:spcBef>
                  <a:buFont typeface="Arial" charset="0"/>
                  <a:buChar char="•"/>
                </a:pPr>
                <a:endParaRPr lang="en-US" altLang="en-US" sz="2000" dirty="0">
                  <a:latin typeface="+mn-lt"/>
                </a:endParaRPr>
              </a:p>
              <a:p>
                <a:pPr>
                  <a:spcBef>
                    <a:spcPct val="20000"/>
                  </a:spcBef>
                  <a:buFont typeface="Arial" charset="0"/>
                  <a:buChar char="•"/>
                </a:pPr>
                <a:r>
                  <a:rPr lang="en-US" altLang="en-US" sz="2000" dirty="0">
                    <a:solidFill>
                      <a:srgbClr val="0000FF"/>
                    </a:solidFill>
                    <a:latin typeface="+mn-lt"/>
                  </a:rPr>
                  <a:t>Interpretation 2:</a:t>
                </a:r>
                <a:r>
                  <a:rPr lang="en-US" altLang="en-US" sz="2000" dirty="0">
                    <a:latin typeface="+mn-lt"/>
                  </a:rPr>
                  <a:t> Mean of the population will be in such a range for 90% of random samples. If I take 1000 samples we have 1000 intervals. In 900 intervals </a:t>
                </a:r>
                <a:r>
                  <a:rPr lang="en-US" altLang="en-US" sz="2000" dirty="0"/>
                  <a:t>μ will be contained.</a:t>
                </a:r>
                <a:endParaRPr lang="en-US" altLang="en-US" sz="2000" dirty="0">
                  <a:latin typeface="+mn-lt"/>
                </a:endParaRPr>
              </a:p>
              <a:p>
                <a:pPr>
                  <a:spcBef>
                    <a:spcPct val="20000"/>
                  </a:spcBef>
                  <a:buFont typeface="Arial" charset="0"/>
                  <a:buChar char="•"/>
                </a:pPr>
                <a:endParaRPr lang="en-US" altLang="en-US" sz="1800" dirty="0">
                  <a:latin typeface="Calibri" charset="0"/>
                </a:endParaRPr>
              </a:p>
            </p:txBody>
          </p:sp>
        </mc:Choice>
        <mc:Fallback xmlns="">
          <p:sp>
            <p:nvSpPr>
              <p:cNvPr id="3080" name="Content Placeholder 5"/>
              <p:cNvSpPr txBox="1">
                <a:spLocks noRot="1" noChangeAspect="1" noMove="1" noResize="1" noEditPoints="1" noAdjustHandles="1" noChangeArrowheads="1" noChangeShapeType="1" noTextEdit="1"/>
              </p:cNvSpPr>
              <p:nvPr/>
            </p:nvSpPr>
            <p:spPr bwMode="auto">
              <a:xfrm>
                <a:off x="5932887" y="1763808"/>
                <a:ext cx="5486400" cy="4598893"/>
              </a:xfrm>
              <a:prstGeom prst="rect">
                <a:avLst/>
              </a:prstGeom>
              <a:blipFill>
                <a:blip r:embed="rId4"/>
                <a:stretch>
                  <a:fillRect l="-1000" t="-662" r="-444" b="-184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7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5FECCE04-9392-8741-853D-4A3587CA0255}" type="slidenum">
              <a:rPr lang="en-US" altLang="en-US" sz="1200">
                <a:solidFill>
                  <a:schemeClr val="bg1"/>
                </a:solidFill>
                <a:latin typeface="Calibri" charset="0"/>
              </a:rPr>
              <a:pPr eaLnBrk="1" fontAlgn="base" hangingPunct="1">
                <a:spcBef>
                  <a:spcPct val="0"/>
                </a:spcBef>
                <a:spcAft>
                  <a:spcPct val="0"/>
                </a:spcAft>
              </a:pPr>
              <a:t>8</a:t>
            </a:fld>
            <a:endParaRPr lang="en-US" altLang="en-US" sz="1200">
              <a:solidFill>
                <a:schemeClr val="bg1"/>
              </a:solidFill>
              <a:latin typeface="Calibri"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0F5FF19-3AA0-4650-B4BA-FDDABCBE264C}"/>
                  </a:ext>
                </a:extLst>
              </p:cNvPr>
              <p:cNvSpPr/>
              <p:nvPr/>
            </p:nvSpPr>
            <p:spPr>
              <a:xfrm>
                <a:off x="605715" y="2998515"/>
                <a:ext cx="5318892"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e>
                      </m:d>
                      <m:r>
                        <a:rPr lang="en-US" sz="2000" b="0" i="1" smtClean="0">
                          <a:latin typeface="Cambria Math" panose="02040503050406030204" pitchFamily="18" charset="0"/>
                          <a:ea typeface="Cambria Math" panose="02040503050406030204" pitchFamily="18" charset="0"/>
                        </a:rPr>
                        <m:t>=0.90</m:t>
                      </m:r>
                    </m:oMath>
                  </m:oMathPara>
                </a14:m>
                <a:endParaRPr lang="en-US" sz="2000" dirty="0"/>
              </a:p>
            </p:txBody>
          </p:sp>
        </mc:Choice>
        <mc:Fallback xmlns="">
          <p:sp>
            <p:nvSpPr>
              <p:cNvPr id="10" name="Rectangle 9">
                <a:extLst>
                  <a:ext uri="{FF2B5EF4-FFF2-40B4-BE49-F238E27FC236}">
                    <a16:creationId xmlns:a16="http://schemas.microsoft.com/office/drawing/2014/main" id="{90F5FF19-3AA0-4650-B4BA-FDDABCBE264C}"/>
                  </a:ext>
                </a:extLst>
              </p:cNvPr>
              <p:cNvSpPr>
                <a:spLocks noRot="1" noChangeAspect="1" noMove="1" noResize="1" noEditPoints="1" noAdjustHandles="1" noChangeArrowheads="1" noChangeShapeType="1" noTextEdit="1"/>
              </p:cNvSpPr>
              <p:nvPr/>
            </p:nvSpPr>
            <p:spPr>
              <a:xfrm>
                <a:off x="605715" y="2998515"/>
                <a:ext cx="5318892" cy="7838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A41D8F-00F4-427A-9276-1D2FAB624E8E}"/>
                  </a:ext>
                </a:extLst>
              </p:cNvPr>
              <p:cNvSpPr/>
              <p:nvPr/>
            </p:nvSpPr>
            <p:spPr>
              <a:xfrm>
                <a:off x="6206864" y="2860156"/>
                <a:ext cx="5476884"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𝑋</m:t>
                              </m:r>
                            </m:e>
                          </m:acc>
                          <m:r>
                            <a:rPr lang="en-US" sz="2000" b="0" i="1" smtClean="0">
                              <a:latin typeface="Cambria Math" panose="02040503050406030204" pitchFamily="18" charset="0"/>
                              <a:ea typeface="Cambria Math" panose="02040503050406030204" pitchFamily="18" charset="0"/>
                            </a:rPr>
                            <m:t>+1.645</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𝑛</m:t>
                                  </m:r>
                                </m:e>
                              </m:rad>
                            </m:den>
                          </m:f>
                        </m:e>
                      </m:d>
                      <m:r>
                        <a:rPr lang="en-US" sz="2000" b="0" i="1" smtClean="0">
                          <a:latin typeface="Cambria Math" panose="02040503050406030204" pitchFamily="18" charset="0"/>
                          <a:ea typeface="Cambria Math" panose="02040503050406030204" pitchFamily="18" charset="0"/>
                        </a:rPr>
                        <m:t>=0.90</m:t>
                      </m:r>
                    </m:oMath>
                  </m:oMathPara>
                </a14:m>
                <a:endParaRPr lang="en-US" sz="2000" dirty="0"/>
              </a:p>
            </p:txBody>
          </p:sp>
        </mc:Choice>
        <mc:Fallback xmlns="">
          <p:sp>
            <p:nvSpPr>
              <p:cNvPr id="11" name="Rectangle 10">
                <a:extLst>
                  <a:ext uri="{FF2B5EF4-FFF2-40B4-BE49-F238E27FC236}">
                    <a16:creationId xmlns:a16="http://schemas.microsoft.com/office/drawing/2014/main" id="{EAA41D8F-00F4-427A-9276-1D2FAB624E8E}"/>
                  </a:ext>
                </a:extLst>
              </p:cNvPr>
              <p:cNvSpPr>
                <a:spLocks noRot="1" noChangeAspect="1" noMove="1" noResize="1" noEditPoints="1" noAdjustHandles="1" noChangeArrowheads="1" noChangeShapeType="1" noTextEdit="1"/>
              </p:cNvSpPr>
              <p:nvPr/>
            </p:nvSpPr>
            <p:spPr>
              <a:xfrm>
                <a:off x="6206864" y="2860156"/>
                <a:ext cx="5476884" cy="7838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1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79">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79">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8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8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8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uiExpand="1" build="p"/>
      <p:bldP spid="3080"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33525" y="659606"/>
            <a:ext cx="8839200" cy="838200"/>
          </a:xfrm>
        </p:spPr>
        <p:txBody>
          <a:bodyPr/>
          <a:lstStyle/>
          <a:p>
            <a:pPr eaLnBrk="1" hangingPunct="1"/>
            <a:r>
              <a:rPr lang="en-US" altLang="en-US" sz="3200" dirty="0">
                <a:ea typeface="ＭＳ Ｐゴシック" charset="-128"/>
              </a:rPr>
              <a:t>Interpretation</a:t>
            </a:r>
          </a:p>
        </p:txBody>
      </p:sp>
      <p:sp>
        <p:nvSpPr>
          <p:cNvPr id="26626" name="Rectangle 3"/>
          <p:cNvSpPr>
            <a:spLocks noGrp="1" noChangeArrowheads="1"/>
          </p:cNvSpPr>
          <p:nvPr>
            <p:ph type="body" sz="half" idx="4294967295"/>
          </p:nvPr>
        </p:nvSpPr>
        <p:spPr>
          <a:xfrm>
            <a:off x="1543844" y="1882774"/>
            <a:ext cx="8818562" cy="3707606"/>
          </a:xfrm>
        </p:spPr>
        <p:txBody>
          <a:bodyPr/>
          <a:lstStyle/>
          <a:p>
            <a:pPr eaLnBrk="1" hangingPunct="1"/>
            <a:r>
              <a:rPr lang="en-US" altLang="en-US" sz="1800" dirty="0">
                <a:ea typeface="ＭＳ Ｐゴシック" charset="-128"/>
              </a:rPr>
              <a:t>What is the random variable?</a:t>
            </a:r>
          </a:p>
          <a:p>
            <a:pPr eaLnBrk="1" hangingPunct="1"/>
            <a:endParaRPr lang="en-US" altLang="en-US" sz="1800" dirty="0">
              <a:ea typeface="ＭＳ Ｐゴシック" charset="-128"/>
            </a:endParaRPr>
          </a:p>
          <a:p>
            <a:pPr eaLnBrk="1" hangingPunct="1"/>
            <a:endParaRPr lang="en-US" altLang="en-US" sz="1800" dirty="0">
              <a:ea typeface="ＭＳ Ｐゴシック" charset="-128"/>
            </a:endParaRPr>
          </a:p>
        </p:txBody>
      </p:sp>
      <p:sp>
        <p:nvSpPr>
          <p:cNvPr id="2663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0"/>
              </a:spcBef>
              <a:spcAft>
                <a:spcPct val="0"/>
              </a:spcAft>
            </a:pPr>
            <a:fld id="{F88FF44F-25D7-C346-85DF-84593AB57FDA}" type="slidenum">
              <a:rPr lang="en-US" altLang="en-US" sz="1200">
                <a:solidFill>
                  <a:schemeClr val="bg1"/>
                </a:solidFill>
                <a:latin typeface="Calibri" charset="0"/>
              </a:rPr>
              <a:pPr eaLnBrk="1" fontAlgn="base" hangingPunct="1">
                <a:spcBef>
                  <a:spcPct val="0"/>
                </a:spcBef>
                <a:spcAft>
                  <a:spcPct val="0"/>
                </a:spcAft>
              </a:pPr>
              <a:t>9</a:t>
            </a:fld>
            <a:endParaRPr lang="en-US" altLang="en-US" sz="1200">
              <a:solidFill>
                <a:schemeClr val="bg1"/>
              </a:solidFill>
              <a:latin typeface="Calibri" charset="0"/>
            </a:endParaRPr>
          </a:p>
        </p:txBody>
      </p:sp>
      <p:graphicFrame>
        <p:nvGraphicFramePr>
          <p:cNvPr id="9" name="Chart 8">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945791148"/>
              </p:ext>
            </p:extLst>
          </p:nvPr>
        </p:nvGraphicFramePr>
        <p:xfrm>
          <a:off x="2428080" y="2397839"/>
          <a:ext cx="7594601" cy="313531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E89BBC-0EF2-4F47-B8B5-DA099D442D90}"/>
                  </a:ext>
                </a:extLst>
              </p:cNvPr>
              <p:cNvSpPr txBox="1"/>
              <p:nvPr/>
            </p:nvSpPr>
            <p:spPr>
              <a:xfrm>
                <a:off x="5748133" y="4905508"/>
                <a:ext cx="204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4" name="TextBox 3">
                <a:extLst>
                  <a:ext uri="{FF2B5EF4-FFF2-40B4-BE49-F238E27FC236}">
                    <a16:creationId xmlns:a16="http://schemas.microsoft.com/office/drawing/2014/main" id="{4BE89BBC-0EF2-4F47-B8B5-DA099D442D90}"/>
                  </a:ext>
                </a:extLst>
              </p:cNvPr>
              <p:cNvSpPr txBox="1">
                <a:spLocks noRot="1" noChangeAspect="1" noMove="1" noResize="1" noEditPoints="1" noAdjustHandles="1" noChangeArrowheads="1" noChangeShapeType="1" noTextEdit="1"/>
              </p:cNvSpPr>
              <p:nvPr/>
            </p:nvSpPr>
            <p:spPr>
              <a:xfrm>
                <a:off x="5748133" y="4905508"/>
                <a:ext cx="204992" cy="276999"/>
              </a:xfrm>
              <a:prstGeom prst="rect">
                <a:avLst/>
              </a:prstGeom>
              <a:blipFill>
                <a:blip r:embed="rId4"/>
                <a:stretch>
                  <a:fillRect l="-23529" r="-176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FA8FA3-05BC-480A-AF09-03DC5F978571}"/>
                  </a:ext>
                </a:extLst>
              </p:cNvPr>
              <p:cNvSpPr txBox="1"/>
              <p:nvPr/>
            </p:nvSpPr>
            <p:spPr>
              <a:xfrm>
                <a:off x="5574811" y="4350495"/>
                <a:ext cx="961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2∗1.645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5" name="TextBox 4">
                <a:extLst>
                  <a:ext uri="{FF2B5EF4-FFF2-40B4-BE49-F238E27FC236}">
                    <a16:creationId xmlns:a16="http://schemas.microsoft.com/office/drawing/2014/main" id="{18FA8FA3-05BC-480A-AF09-03DC5F978571}"/>
                  </a:ext>
                </a:extLst>
              </p:cNvPr>
              <p:cNvSpPr txBox="1">
                <a:spLocks noRot="1" noChangeAspect="1" noMove="1" noResize="1" noEditPoints="1" noAdjustHandles="1" noChangeArrowheads="1" noChangeShapeType="1" noTextEdit="1"/>
              </p:cNvSpPr>
              <p:nvPr/>
            </p:nvSpPr>
            <p:spPr>
              <a:xfrm>
                <a:off x="5574811" y="4350495"/>
                <a:ext cx="961353" cy="215444"/>
              </a:xfrm>
              <a:prstGeom prst="rect">
                <a:avLst/>
              </a:prstGeom>
              <a:blipFill>
                <a:blip r:embed="rId5"/>
                <a:stretch>
                  <a:fillRect l="-3185" r="-14013" b="-20000"/>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2E8A35F-EF3B-488A-B109-8B92CAD2D2F9}"/>
              </a:ext>
            </a:extLst>
          </p:cNvPr>
          <p:cNvCxnSpPr>
            <a:cxnSpLocks/>
          </p:cNvCxnSpPr>
          <p:nvPr/>
        </p:nvCxnSpPr>
        <p:spPr bwMode="auto">
          <a:xfrm flipV="1">
            <a:off x="4753666" y="2667679"/>
            <a:ext cx="0" cy="2299384"/>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5D0F2780-BB61-4444-99DE-FD8DFABD7A6C}"/>
              </a:ext>
            </a:extLst>
          </p:cNvPr>
          <p:cNvCxnSpPr>
            <a:cxnSpLocks/>
          </p:cNvCxnSpPr>
          <p:nvPr/>
        </p:nvCxnSpPr>
        <p:spPr bwMode="auto">
          <a:xfrm flipH="1" flipV="1">
            <a:off x="6795247" y="2667679"/>
            <a:ext cx="71380" cy="2299384"/>
          </a:xfrm>
          <a:prstGeom prst="line">
            <a:avLst/>
          </a:prstGeom>
          <a:solidFill>
            <a:schemeClr val="accent1"/>
          </a:solidFill>
          <a:ln w="15875" cap="flat" cmpd="sng" algn="ctr">
            <a:solidFill>
              <a:srgbClr val="7030A0"/>
            </a:solidFill>
            <a:prstDash val="solid"/>
            <a:miter lim="800000"/>
            <a:headEnd type="none" w="med" len="med"/>
            <a:tailEnd type="none" w="med" len="med"/>
          </a:ln>
          <a:effec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D887C7-60DC-4F4E-B771-F459B29076C3}"/>
                  </a:ext>
                </a:extLst>
              </p:cNvPr>
              <p:cNvSpPr txBox="1"/>
              <p:nvPr/>
            </p:nvSpPr>
            <p:spPr>
              <a:xfrm>
                <a:off x="5567451" y="3784894"/>
                <a:ext cx="5338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US" dirty="0"/>
              </a:p>
            </p:txBody>
          </p:sp>
        </mc:Choice>
        <mc:Fallback xmlns="">
          <p:sp>
            <p:nvSpPr>
              <p:cNvPr id="10" name="TextBox 9">
                <a:extLst>
                  <a:ext uri="{FF2B5EF4-FFF2-40B4-BE49-F238E27FC236}">
                    <a16:creationId xmlns:a16="http://schemas.microsoft.com/office/drawing/2014/main" id="{02D887C7-60DC-4F4E-B771-F459B29076C3}"/>
                  </a:ext>
                </a:extLst>
              </p:cNvPr>
              <p:cNvSpPr txBox="1">
                <a:spLocks noRot="1" noChangeAspect="1" noMove="1" noResize="1" noEditPoints="1" noAdjustHandles="1" noChangeArrowheads="1" noChangeShapeType="1" noTextEdit="1"/>
              </p:cNvSpPr>
              <p:nvPr/>
            </p:nvSpPr>
            <p:spPr>
              <a:xfrm>
                <a:off x="5567451" y="3784894"/>
                <a:ext cx="533800" cy="276999"/>
              </a:xfrm>
              <a:prstGeom prst="rect">
                <a:avLst/>
              </a:prstGeom>
              <a:blipFill>
                <a:blip r:embed="rId6"/>
                <a:stretch>
                  <a:fillRect l="-9091" r="-10227" b="-17778"/>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5684EE5-8FD9-41DE-80FD-0DC88F7318C6}"/>
              </a:ext>
            </a:extLst>
          </p:cNvPr>
          <p:cNvCxnSpPr/>
          <p:nvPr/>
        </p:nvCxnSpPr>
        <p:spPr bwMode="auto">
          <a:xfrm flipH="1">
            <a:off x="7068012" y="4093001"/>
            <a:ext cx="1143601" cy="66070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1" name="Straight Arrow Connector 20">
            <a:extLst>
              <a:ext uri="{FF2B5EF4-FFF2-40B4-BE49-F238E27FC236}">
                <a16:creationId xmlns:a16="http://schemas.microsoft.com/office/drawing/2014/main" id="{62C60636-530D-43C0-9A1A-B975D4E7B71C}"/>
              </a:ext>
            </a:extLst>
          </p:cNvPr>
          <p:cNvCxnSpPr>
            <a:cxnSpLocks/>
          </p:cNvCxnSpPr>
          <p:nvPr/>
        </p:nvCxnSpPr>
        <p:spPr bwMode="auto">
          <a:xfrm>
            <a:off x="3478306" y="4259623"/>
            <a:ext cx="1098351" cy="5096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DBD92C-43AD-44FB-82FA-6FC9FC528516}"/>
                  </a:ext>
                </a:extLst>
              </p:cNvPr>
              <p:cNvSpPr txBox="1"/>
              <p:nvPr/>
            </p:nvSpPr>
            <p:spPr>
              <a:xfrm>
                <a:off x="8292094" y="3859399"/>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16" name="TextBox 15">
                <a:extLst>
                  <a:ext uri="{FF2B5EF4-FFF2-40B4-BE49-F238E27FC236}">
                    <a16:creationId xmlns:a16="http://schemas.microsoft.com/office/drawing/2014/main" id="{5BDBD92C-43AD-44FB-82FA-6FC9FC528516}"/>
                  </a:ext>
                </a:extLst>
              </p:cNvPr>
              <p:cNvSpPr txBox="1">
                <a:spLocks noRot="1" noChangeAspect="1" noMove="1" noResize="1" noEditPoints="1" noAdjustHandles="1" noChangeArrowheads="1" noChangeShapeType="1" noTextEdit="1"/>
              </p:cNvSpPr>
              <p:nvPr/>
            </p:nvSpPr>
            <p:spPr>
              <a:xfrm>
                <a:off x="8292094" y="3859399"/>
                <a:ext cx="405560" cy="276999"/>
              </a:xfrm>
              <a:prstGeom prst="rect">
                <a:avLst/>
              </a:prstGeom>
              <a:blipFill>
                <a:blip r:embed="rId7"/>
                <a:stretch>
                  <a:fillRect l="-13433" r="-134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72951B-E2A6-404A-85CF-8781E93B7268}"/>
                  </a:ext>
                </a:extLst>
              </p:cNvPr>
              <p:cNvSpPr txBox="1"/>
              <p:nvPr/>
            </p:nvSpPr>
            <p:spPr>
              <a:xfrm>
                <a:off x="3244047" y="3997899"/>
                <a:ext cx="405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US" dirty="0"/>
              </a:p>
            </p:txBody>
          </p:sp>
        </mc:Choice>
        <mc:Fallback xmlns="">
          <p:sp>
            <p:nvSpPr>
              <p:cNvPr id="25" name="TextBox 24">
                <a:extLst>
                  <a:ext uri="{FF2B5EF4-FFF2-40B4-BE49-F238E27FC236}">
                    <a16:creationId xmlns:a16="http://schemas.microsoft.com/office/drawing/2014/main" id="{6972951B-E2A6-404A-85CF-8781E93B7268}"/>
                  </a:ext>
                </a:extLst>
              </p:cNvPr>
              <p:cNvSpPr txBox="1">
                <a:spLocks noRot="1" noChangeAspect="1" noMove="1" noResize="1" noEditPoints="1" noAdjustHandles="1" noChangeArrowheads="1" noChangeShapeType="1" noTextEdit="1"/>
              </p:cNvSpPr>
              <p:nvPr/>
            </p:nvSpPr>
            <p:spPr>
              <a:xfrm>
                <a:off x="3244047" y="3997899"/>
                <a:ext cx="405560" cy="276999"/>
              </a:xfrm>
              <a:prstGeom prst="rect">
                <a:avLst/>
              </a:prstGeom>
              <a:blipFill>
                <a:blip r:embed="rId8"/>
                <a:stretch>
                  <a:fillRect l="-13433" r="-134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7B83B6-7D99-4185-9A42-7C30A2340AB9}"/>
                  </a:ext>
                </a:extLst>
              </p:cNvPr>
              <p:cNvSpPr txBox="1"/>
              <p:nvPr/>
            </p:nvSpPr>
            <p:spPr>
              <a:xfrm>
                <a:off x="8584226" y="4983595"/>
                <a:ext cx="226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20" name="TextBox 19">
                <a:extLst>
                  <a:ext uri="{FF2B5EF4-FFF2-40B4-BE49-F238E27FC236}">
                    <a16:creationId xmlns:a16="http://schemas.microsoft.com/office/drawing/2014/main" id="{D87B83B6-7D99-4185-9A42-7C30A2340AB9}"/>
                  </a:ext>
                </a:extLst>
              </p:cNvPr>
              <p:cNvSpPr txBox="1">
                <a:spLocks noRot="1" noChangeAspect="1" noMove="1" noResize="1" noEditPoints="1" noAdjustHandles="1" noChangeArrowheads="1" noChangeShapeType="1" noTextEdit="1"/>
              </p:cNvSpPr>
              <p:nvPr/>
            </p:nvSpPr>
            <p:spPr>
              <a:xfrm>
                <a:off x="8584226" y="4983595"/>
                <a:ext cx="226857" cy="276999"/>
              </a:xfrm>
              <a:prstGeom prst="rect">
                <a:avLst/>
              </a:prstGeom>
              <a:blipFill>
                <a:blip r:embed="rId9"/>
                <a:stretch>
                  <a:fillRect l="-18919" t="-2222" r="-51351" b="-11111"/>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F18B401-DFD6-4C7E-8C7A-5DD95AA7FBCF}"/>
              </a:ext>
            </a:extLst>
          </p:cNvPr>
          <p:cNvCxnSpPr/>
          <p:nvPr/>
        </p:nvCxnSpPr>
        <p:spPr bwMode="auto">
          <a:xfrm>
            <a:off x="4749400" y="4605302"/>
            <a:ext cx="2077271"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cxnSp>
        <p:nvCxnSpPr>
          <p:cNvPr id="13" name="Straight Arrow Connector 12">
            <a:extLst>
              <a:ext uri="{FF2B5EF4-FFF2-40B4-BE49-F238E27FC236}">
                <a16:creationId xmlns:a16="http://schemas.microsoft.com/office/drawing/2014/main" id="{904666D0-8AC8-4ADA-8CF5-55D987DAA556}"/>
              </a:ext>
            </a:extLst>
          </p:cNvPr>
          <p:cNvCxnSpPr/>
          <p:nvPr/>
        </p:nvCxnSpPr>
        <p:spPr bwMode="auto">
          <a:xfrm>
            <a:off x="6606988" y="4967063"/>
            <a:ext cx="0" cy="73449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Straight Arrow Connector 23">
            <a:extLst>
              <a:ext uri="{FF2B5EF4-FFF2-40B4-BE49-F238E27FC236}">
                <a16:creationId xmlns:a16="http://schemas.microsoft.com/office/drawing/2014/main" id="{37CA2D19-F833-4778-B62B-6254C680A7EB}"/>
              </a:ext>
            </a:extLst>
          </p:cNvPr>
          <p:cNvCxnSpPr/>
          <p:nvPr/>
        </p:nvCxnSpPr>
        <p:spPr bwMode="auto">
          <a:xfrm>
            <a:off x="5606298" y="5701553"/>
            <a:ext cx="2077271"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F132B78-4A98-4378-9BC2-B1FC259D8A83}"/>
                  </a:ext>
                </a:extLst>
              </p:cNvPr>
              <p:cNvSpPr txBox="1"/>
              <p:nvPr/>
            </p:nvSpPr>
            <p:spPr>
              <a:xfrm>
                <a:off x="6225380" y="5731138"/>
                <a:ext cx="961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2∗1.645</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𝑋</m:t>
                              </m:r>
                            </m:e>
                          </m:acc>
                        </m:sub>
                      </m:sSub>
                    </m:oMath>
                  </m:oMathPara>
                </a14:m>
                <a:endParaRPr lang="en-US" sz="1400" dirty="0"/>
              </a:p>
            </p:txBody>
          </p:sp>
        </mc:Choice>
        <mc:Fallback xmlns="">
          <p:sp>
            <p:nvSpPr>
              <p:cNvPr id="26" name="TextBox 25">
                <a:extLst>
                  <a:ext uri="{FF2B5EF4-FFF2-40B4-BE49-F238E27FC236}">
                    <a16:creationId xmlns:a16="http://schemas.microsoft.com/office/drawing/2014/main" id="{AF132B78-4A98-4378-9BC2-B1FC259D8A83}"/>
                  </a:ext>
                </a:extLst>
              </p:cNvPr>
              <p:cNvSpPr txBox="1">
                <a:spLocks noRot="1" noChangeAspect="1" noMove="1" noResize="1" noEditPoints="1" noAdjustHandles="1" noChangeArrowheads="1" noChangeShapeType="1" noTextEdit="1"/>
              </p:cNvSpPr>
              <p:nvPr/>
            </p:nvSpPr>
            <p:spPr>
              <a:xfrm>
                <a:off x="6225380" y="5731138"/>
                <a:ext cx="961353" cy="215444"/>
              </a:xfrm>
              <a:prstGeom prst="rect">
                <a:avLst/>
              </a:prstGeom>
              <a:blipFill>
                <a:blip r:embed="rId10"/>
                <a:stretch>
                  <a:fillRect l="-3165" r="-1392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6227E7-C763-4D81-BA34-247A76D34EB2}"/>
                  </a:ext>
                </a:extLst>
              </p:cNvPr>
              <p:cNvSpPr txBox="1"/>
              <p:nvPr/>
            </p:nvSpPr>
            <p:spPr>
              <a:xfrm>
                <a:off x="6473758" y="4727608"/>
                <a:ext cx="24224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𝑋</m:t>
                              </m:r>
                            </m:e>
                          </m:acc>
                        </m:e>
                        <m:sub>
                          <m:r>
                            <a:rPr lang="en-US" sz="1400" b="0" i="1" smtClean="0">
                              <a:latin typeface="Cambria Math" panose="02040503050406030204" pitchFamily="18" charset="0"/>
                            </a:rPr>
                            <m:t>1</m:t>
                          </m:r>
                        </m:sub>
                      </m:sSub>
                    </m:oMath>
                  </m:oMathPara>
                </a14:m>
                <a:endParaRPr lang="en-US" sz="1400" dirty="0"/>
              </a:p>
            </p:txBody>
          </p:sp>
        </mc:Choice>
        <mc:Fallback xmlns="">
          <p:sp>
            <p:nvSpPr>
              <p:cNvPr id="15" name="TextBox 14">
                <a:extLst>
                  <a:ext uri="{FF2B5EF4-FFF2-40B4-BE49-F238E27FC236}">
                    <a16:creationId xmlns:a16="http://schemas.microsoft.com/office/drawing/2014/main" id="{046227E7-C763-4D81-BA34-247A76D34EB2}"/>
                  </a:ext>
                </a:extLst>
              </p:cNvPr>
              <p:cNvSpPr txBox="1">
                <a:spLocks noRot="1" noChangeAspect="1" noMove="1" noResize="1" noEditPoints="1" noAdjustHandles="1" noChangeArrowheads="1" noChangeShapeType="1" noTextEdit="1"/>
              </p:cNvSpPr>
              <p:nvPr/>
            </p:nvSpPr>
            <p:spPr>
              <a:xfrm>
                <a:off x="6473758" y="4727608"/>
                <a:ext cx="242246" cy="215444"/>
              </a:xfrm>
              <a:prstGeom prst="rect">
                <a:avLst/>
              </a:prstGeom>
              <a:blipFill>
                <a:blip r:embed="rId11"/>
                <a:stretch>
                  <a:fillRect l="-12500" r="-32500" b="-20000"/>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B411A637-DB84-4E79-818F-EEB3AFF3737C}"/>
              </a:ext>
            </a:extLst>
          </p:cNvPr>
          <p:cNvCxnSpPr>
            <a:cxnSpLocks/>
          </p:cNvCxnSpPr>
          <p:nvPr/>
        </p:nvCxnSpPr>
        <p:spPr bwMode="auto">
          <a:xfrm>
            <a:off x="5025983" y="4943052"/>
            <a:ext cx="0" cy="588348"/>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cxnSp>
        <p:nvCxnSpPr>
          <p:cNvPr id="28" name="Straight Arrow Connector 27">
            <a:extLst>
              <a:ext uri="{FF2B5EF4-FFF2-40B4-BE49-F238E27FC236}">
                <a16:creationId xmlns:a16="http://schemas.microsoft.com/office/drawing/2014/main" id="{9B3F3849-707B-49AC-B306-30DE820FBA77}"/>
              </a:ext>
            </a:extLst>
          </p:cNvPr>
          <p:cNvCxnSpPr/>
          <p:nvPr/>
        </p:nvCxnSpPr>
        <p:spPr bwMode="auto">
          <a:xfrm>
            <a:off x="4025293" y="5531400"/>
            <a:ext cx="2077271" cy="0"/>
          </a:xfrm>
          <a:prstGeom prst="straightConnector1">
            <a:avLst/>
          </a:prstGeom>
          <a:solidFill>
            <a:schemeClr val="accent1"/>
          </a:solidFill>
          <a:ln w="9525" cap="flat" cmpd="sng" algn="ctr">
            <a:solidFill>
              <a:srgbClr val="FF000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EEE9D3B-FCCD-4257-AE27-5B8BA45F7DC9}"/>
                  </a:ext>
                </a:extLst>
              </p:cNvPr>
              <p:cNvSpPr txBox="1"/>
              <p:nvPr/>
            </p:nvSpPr>
            <p:spPr>
              <a:xfrm>
                <a:off x="4644375" y="5560985"/>
                <a:ext cx="961353" cy="215444"/>
              </a:xfrm>
              <a:prstGeom prst="rect">
                <a:avLst/>
              </a:prstGeom>
              <a:solidFill>
                <a:schemeClr val="bg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ea typeface="Cambria Math" panose="02040503050406030204" pitchFamily="18" charset="0"/>
                        </a:rPr>
                        <m:t>2∗1.645</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FF0000"/>
                                  </a:solidFill>
                                  <a:latin typeface="Cambria Math" panose="02040503050406030204" pitchFamily="18" charset="0"/>
                                  <a:ea typeface="Cambria Math" panose="02040503050406030204" pitchFamily="18" charset="0"/>
                                </a:rPr>
                              </m:ctrlPr>
                            </m:accPr>
                            <m:e>
                              <m:r>
                                <a:rPr lang="en-US" sz="1400" b="0" i="1" smtClean="0">
                                  <a:solidFill>
                                    <a:srgbClr val="FF000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FF0000"/>
                  </a:solidFill>
                </a:endParaRPr>
              </a:p>
            </p:txBody>
          </p:sp>
        </mc:Choice>
        <mc:Fallback xmlns="">
          <p:sp>
            <p:nvSpPr>
              <p:cNvPr id="29" name="TextBox 28">
                <a:extLst>
                  <a:ext uri="{FF2B5EF4-FFF2-40B4-BE49-F238E27FC236}">
                    <a16:creationId xmlns:a16="http://schemas.microsoft.com/office/drawing/2014/main" id="{FEEE9D3B-FCCD-4257-AE27-5B8BA45F7DC9}"/>
                  </a:ext>
                </a:extLst>
              </p:cNvPr>
              <p:cNvSpPr txBox="1">
                <a:spLocks noRot="1" noChangeAspect="1" noMove="1" noResize="1" noEditPoints="1" noAdjustHandles="1" noChangeArrowheads="1" noChangeShapeType="1" noTextEdit="1"/>
              </p:cNvSpPr>
              <p:nvPr/>
            </p:nvSpPr>
            <p:spPr>
              <a:xfrm>
                <a:off x="4644375" y="5560985"/>
                <a:ext cx="961353" cy="215444"/>
              </a:xfrm>
              <a:prstGeom prst="rect">
                <a:avLst/>
              </a:prstGeom>
              <a:blipFill>
                <a:blip r:embed="rId12"/>
                <a:stretch>
                  <a:fillRect l="-3165" r="-13291"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C7BF36F-E502-4834-9579-8C5B817ABD76}"/>
                  </a:ext>
                </a:extLst>
              </p:cNvPr>
              <p:cNvSpPr txBox="1"/>
              <p:nvPr/>
            </p:nvSpPr>
            <p:spPr>
              <a:xfrm>
                <a:off x="4892860" y="4698024"/>
                <a:ext cx="246414" cy="215444"/>
              </a:xfrm>
              <a:prstGeom prst="rect">
                <a:avLst/>
              </a:prstGeom>
              <a:solidFill>
                <a:schemeClr val="bg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FF0000"/>
                              </a:solidFill>
                              <a:latin typeface="Cambria Math" panose="02040503050406030204" pitchFamily="18" charset="0"/>
                            </a:rPr>
                          </m:ctrlPr>
                        </m:sSubPr>
                        <m:e>
                          <m:acc>
                            <m:accPr>
                              <m:chr m:val="̅"/>
                              <m:ctrlPr>
                                <a:rPr lang="en-US" sz="1400" i="1" smtClean="0">
                                  <a:solidFill>
                                    <a:srgbClr val="FF0000"/>
                                  </a:solidFill>
                                  <a:latin typeface="Cambria Math" panose="02040503050406030204" pitchFamily="18" charset="0"/>
                                </a:rPr>
                              </m:ctrlPr>
                            </m:accPr>
                            <m:e>
                              <m:r>
                                <a:rPr lang="en-US" sz="1400" b="0" i="1" smtClean="0">
                                  <a:solidFill>
                                    <a:srgbClr val="FF0000"/>
                                  </a:solidFill>
                                  <a:latin typeface="Cambria Math" panose="02040503050406030204" pitchFamily="18" charset="0"/>
                                </a:rPr>
                                <m:t>𝑋</m:t>
                              </m:r>
                            </m:e>
                          </m:acc>
                        </m:e>
                        <m:sub>
                          <m:r>
                            <a:rPr lang="en-US" sz="1400" b="0" i="1" smtClean="0">
                              <a:solidFill>
                                <a:srgbClr val="FF0000"/>
                              </a:solidFill>
                              <a:latin typeface="Cambria Math" panose="02040503050406030204" pitchFamily="18" charset="0"/>
                            </a:rPr>
                            <m:t>2</m:t>
                          </m:r>
                        </m:sub>
                      </m:sSub>
                    </m:oMath>
                  </m:oMathPara>
                </a14:m>
                <a:endParaRPr lang="en-US" sz="1400" dirty="0"/>
              </a:p>
            </p:txBody>
          </p:sp>
        </mc:Choice>
        <mc:Fallback xmlns="">
          <p:sp>
            <p:nvSpPr>
              <p:cNvPr id="30" name="TextBox 29">
                <a:extLst>
                  <a:ext uri="{FF2B5EF4-FFF2-40B4-BE49-F238E27FC236}">
                    <a16:creationId xmlns:a16="http://schemas.microsoft.com/office/drawing/2014/main" id="{5C7BF36F-E502-4834-9579-8C5B817ABD76}"/>
                  </a:ext>
                </a:extLst>
              </p:cNvPr>
              <p:cNvSpPr txBox="1">
                <a:spLocks noRot="1" noChangeAspect="1" noMove="1" noResize="1" noEditPoints="1" noAdjustHandles="1" noChangeArrowheads="1" noChangeShapeType="1" noTextEdit="1"/>
              </p:cNvSpPr>
              <p:nvPr/>
            </p:nvSpPr>
            <p:spPr>
              <a:xfrm>
                <a:off x="4892860" y="4698024"/>
                <a:ext cx="246414" cy="215444"/>
              </a:xfrm>
              <a:prstGeom prst="rect">
                <a:avLst/>
              </a:prstGeom>
              <a:blipFill>
                <a:blip r:embed="rId13"/>
                <a:stretch>
                  <a:fillRect l="-12500" r="-32500" b="-20000"/>
                </a:stretch>
              </a:blipFill>
              <a:ln>
                <a:no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635C4C9D-AEB6-484D-AB9B-D1ED074512C7}"/>
              </a:ext>
            </a:extLst>
          </p:cNvPr>
          <p:cNvCxnSpPr>
            <a:cxnSpLocks/>
          </p:cNvCxnSpPr>
          <p:nvPr/>
        </p:nvCxnSpPr>
        <p:spPr bwMode="auto">
          <a:xfrm>
            <a:off x="7288419" y="4905508"/>
            <a:ext cx="0" cy="439843"/>
          </a:xfrm>
          <a:prstGeom prst="straightConnector1">
            <a:avLst/>
          </a:prstGeom>
          <a:solidFill>
            <a:schemeClr val="accent1"/>
          </a:solidFill>
          <a:ln w="9525" cap="flat" cmpd="sng" algn="ctr">
            <a:solidFill>
              <a:srgbClr val="0070C0"/>
            </a:solidFill>
            <a:prstDash val="solid"/>
            <a:miter lim="800000"/>
            <a:headEnd type="none" w="med" len="med"/>
            <a:tailEnd type="triangle"/>
          </a:ln>
          <a:effectLst/>
        </p:spPr>
      </p:cxnSp>
      <p:cxnSp>
        <p:nvCxnSpPr>
          <p:cNvPr id="32" name="Straight Arrow Connector 31">
            <a:extLst>
              <a:ext uri="{FF2B5EF4-FFF2-40B4-BE49-F238E27FC236}">
                <a16:creationId xmlns:a16="http://schemas.microsoft.com/office/drawing/2014/main" id="{5C6DE4A2-908A-4E63-B3BC-69CCDA66B6C1}"/>
              </a:ext>
            </a:extLst>
          </p:cNvPr>
          <p:cNvCxnSpPr/>
          <p:nvPr/>
        </p:nvCxnSpPr>
        <p:spPr bwMode="auto">
          <a:xfrm>
            <a:off x="6287729" y="5345351"/>
            <a:ext cx="2077271" cy="0"/>
          </a:xfrm>
          <a:prstGeom prst="straightConnector1">
            <a:avLst/>
          </a:prstGeom>
          <a:solidFill>
            <a:schemeClr val="accent1"/>
          </a:solidFill>
          <a:ln w="9525" cap="flat" cmpd="sng" algn="ctr">
            <a:solidFill>
              <a:srgbClr val="0070C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E20BBD-83FC-4E88-8716-456AB353EDD0}"/>
                  </a:ext>
                </a:extLst>
              </p:cNvPr>
              <p:cNvSpPr txBox="1"/>
              <p:nvPr/>
            </p:nvSpPr>
            <p:spPr>
              <a:xfrm>
                <a:off x="6906811" y="5374936"/>
                <a:ext cx="961353"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ea typeface="Cambria Math" panose="02040503050406030204" pitchFamily="18" charset="0"/>
                        </a:rPr>
                        <m:t>2∗1.645</m:t>
                      </m:r>
                      <m:sSub>
                        <m:sSubPr>
                          <m:ctrlPr>
                            <a:rPr lang="en-US" sz="1400" b="0" i="1" smtClean="0">
                              <a:solidFill>
                                <a:srgbClr val="0070C0"/>
                              </a:solidFill>
                              <a:latin typeface="Cambria Math" panose="02040503050406030204" pitchFamily="18" charset="0"/>
                              <a:ea typeface="Cambria Math" panose="02040503050406030204" pitchFamily="18" charset="0"/>
                            </a:rPr>
                          </m:ctrlPr>
                        </m:sSubPr>
                        <m:e>
                          <m:r>
                            <a:rPr lang="en-US" sz="1400" b="0" i="1" smtClean="0">
                              <a:solidFill>
                                <a:srgbClr val="0070C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0070C0"/>
                                  </a:solidFill>
                                  <a:latin typeface="Cambria Math" panose="02040503050406030204" pitchFamily="18" charset="0"/>
                                  <a:ea typeface="Cambria Math" panose="02040503050406030204" pitchFamily="18" charset="0"/>
                                </a:rPr>
                              </m:ctrlPr>
                            </m:accPr>
                            <m:e>
                              <m:r>
                                <a:rPr lang="en-US" sz="1400" b="0" i="1" smtClean="0">
                                  <a:solidFill>
                                    <a:srgbClr val="0070C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0070C0"/>
                  </a:solidFill>
                </a:endParaRPr>
              </a:p>
            </p:txBody>
          </p:sp>
        </mc:Choice>
        <mc:Fallback xmlns="">
          <p:sp>
            <p:nvSpPr>
              <p:cNvPr id="33" name="TextBox 32">
                <a:extLst>
                  <a:ext uri="{FF2B5EF4-FFF2-40B4-BE49-F238E27FC236}">
                    <a16:creationId xmlns:a16="http://schemas.microsoft.com/office/drawing/2014/main" id="{3BE20BBD-83FC-4E88-8716-456AB353EDD0}"/>
                  </a:ext>
                </a:extLst>
              </p:cNvPr>
              <p:cNvSpPr txBox="1">
                <a:spLocks noRot="1" noChangeAspect="1" noMove="1" noResize="1" noEditPoints="1" noAdjustHandles="1" noChangeArrowheads="1" noChangeShapeType="1" noTextEdit="1"/>
              </p:cNvSpPr>
              <p:nvPr/>
            </p:nvSpPr>
            <p:spPr>
              <a:xfrm>
                <a:off x="6906811" y="5374936"/>
                <a:ext cx="961353" cy="215444"/>
              </a:xfrm>
              <a:prstGeom prst="rect">
                <a:avLst/>
              </a:prstGeom>
              <a:blipFill>
                <a:blip r:embed="rId14"/>
                <a:stretch>
                  <a:fillRect l="-3165" r="-13924"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94A6DC-F294-4F16-B2A2-BA3E1732AEC1}"/>
                  </a:ext>
                </a:extLst>
              </p:cNvPr>
              <p:cNvSpPr txBox="1"/>
              <p:nvPr/>
            </p:nvSpPr>
            <p:spPr>
              <a:xfrm>
                <a:off x="7186733" y="4769236"/>
                <a:ext cx="246414"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acc>
                            <m:accPr>
                              <m:chr m:val="̅"/>
                              <m:ctrlPr>
                                <a:rPr lang="en-US" sz="1400" i="1" smtClean="0">
                                  <a:solidFill>
                                    <a:srgbClr val="0070C0"/>
                                  </a:solidFill>
                                  <a:latin typeface="Cambria Math" panose="02040503050406030204" pitchFamily="18" charset="0"/>
                                </a:rPr>
                              </m:ctrlPr>
                            </m:accPr>
                            <m:e>
                              <m:r>
                                <a:rPr lang="en-US" sz="1400" b="0" i="1" smtClean="0">
                                  <a:solidFill>
                                    <a:srgbClr val="0070C0"/>
                                  </a:solidFill>
                                  <a:latin typeface="Cambria Math" panose="02040503050406030204" pitchFamily="18" charset="0"/>
                                </a:rPr>
                                <m:t>𝑋</m:t>
                              </m:r>
                            </m:e>
                          </m:acc>
                        </m:e>
                        <m:sub>
                          <m:r>
                            <a:rPr lang="en-US" sz="1400" b="0" i="1" smtClean="0">
                              <a:solidFill>
                                <a:srgbClr val="0070C0"/>
                              </a:solidFill>
                              <a:latin typeface="Cambria Math" panose="02040503050406030204" pitchFamily="18" charset="0"/>
                            </a:rPr>
                            <m:t>3</m:t>
                          </m:r>
                        </m:sub>
                      </m:sSub>
                    </m:oMath>
                  </m:oMathPara>
                </a14:m>
                <a:endParaRPr lang="en-US" sz="1400" dirty="0"/>
              </a:p>
            </p:txBody>
          </p:sp>
        </mc:Choice>
        <mc:Fallback xmlns="">
          <p:sp>
            <p:nvSpPr>
              <p:cNvPr id="34" name="TextBox 33">
                <a:extLst>
                  <a:ext uri="{FF2B5EF4-FFF2-40B4-BE49-F238E27FC236}">
                    <a16:creationId xmlns:a16="http://schemas.microsoft.com/office/drawing/2014/main" id="{8994A6DC-F294-4F16-B2A2-BA3E1732AEC1}"/>
                  </a:ext>
                </a:extLst>
              </p:cNvPr>
              <p:cNvSpPr txBox="1">
                <a:spLocks noRot="1" noChangeAspect="1" noMove="1" noResize="1" noEditPoints="1" noAdjustHandles="1" noChangeArrowheads="1" noChangeShapeType="1" noTextEdit="1"/>
              </p:cNvSpPr>
              <p:nvPr/>
            </p:nvSpPr>
            <p:spPr>
              <a:xfrm>
                <a:off x="7186733" y="4769236"/>
                <a:ext cx="246414" cy="215444"/>
              </a:xfrm>
              <a:prstGeom prst="rect">
                <a:avLst/>
              </a:prstGeom>
              <a:blipFill>
                <a:blip r:embed="rId15"/>
                <a:stretch>
                  <a:fillRect l="-12500" r="-32500" b="-16667"/>
                </a:stretch>
              </a:blipFill>
              <a:ln>
                <a:noFill/>
              </a:ln>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090BC27B-14C0-406F-B94C-4A7407AB5513}"/>
              </a:ext>
            </a:extLst>
          </p:cNvPr>
          <p:cNvCxnSpPr>
            <a:cxnSpLocks/>
          </p:cNvCxnSpPr>
          <p:nvPr/>
        </p:nvCxnSpPr>
        <p:spPr bwMode="auto">
          <a:xfrm>
            <a:off x="5431339" y="4943052"/>
            <a:ext cx="0" cy="1129484"/>
          </a:xfrm>
          <a:prstGeom prst="straightConnector1">
            <a:avLst/>
          </a:prstGeom>
          <a:solidFill>
            <a:schemeClr val="accent1"/>
          </a:solidFill>
          <a:ln w="9525" cap="flat" cmpd="sng" algn="ctr">
            <a:solidFill>
              <a:srgbClr val="7030A0"/>
            </a:solidFill>
            <a:prstDash val="solid"/>
            <a:miter lim="800000"/>
            <a:headEnd type="none" w="med" len="med"/>
            <a:tailEnd type="triangle"/>
          </a:ln>
          <a:effectLst/>
        </p:spPr>
      </p:cxnSp>
      <p:cxnSp>
        <p:nvCxnSpPr>
          <p:cNvPr id="36" name="Straight Arrow Connector 35">
            <a:extLst>
              <a:ext uri="{FF2B5EF4-FFF2-40B4-BE49-F238E27FC236}">
                <a16:creationId xmlns:a16="http://schemas.microsoft.com/office/drawing/2014/main" id="{4A2108BB-201E-4F2D-905E-5A4250723737}"/>
              </a:ext>
            </a:extLst>
          </p:cNvPr>
          <p:cNvCxnSpPr/>
          <p:nvPr/>
        </p:nvCxnSpPr>
        <p:spPr bwMode="auto">
          <a:xfrm>
            <a:off x="4430649" y="6072536"/>
            <a:ext cx="2077271" cy="0"/>
          </a:xfrm>
          <a:prstGeom prst="straightConnector1">
            <a:avLst/>
          </a:prstGeom>
          <a:solidFill>
            <a:schemeClr val="accent1"/>
          </a:solidFill>
          <a:ln w="9525" cap="flat" cmpd="sng" algn="ctr">
            <a:solidFill>
              <a:srgbClr val="7030A0"/>
            </a:solidFill>
            <a:prstDash val="solid"/>
            <a:miter lim="800000"/>
            <a:headEnd type="triangle"/>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7D6C91-7D24-402C-BA83-C3B6AC72EFD4}"/>
                  </a:ext>
                </a:extLst>
              </p:cNvPr>
              <p:cNvSpPr txBox="1"/>
              <p:nvPr/>
            </p:nvSpPr>
            <p:spPr>
              <a:xfrm>
                <a:off x="5049731" y="6102121"/>
                <a:ext cx="961353"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7030A0"/>
                          </a:solidFill>
                          <a:latin typeface="Cambria Math" panose="02040503050406030204" pitchFamily="18" charset="0"/>
                          <a:ea typeface="Cambria Math" panose="02040503050406030204" pitchFamily="18" charset="0"/>
                        </a:rPr>
                        <m:t>2∗1.645</m:t>
                      </m:r>
                      <m:sSub>
                        <m:sSubPr>
                          <m:ctrlPr>
                            <a:rPr lang="en-US" sz="1400" b="0" i="1" smtClean="0">
                              <a:solidFill>
                                <a:srgbClr val="7030A0"/>
                              </a:solidFill>
                              <a:latin typeface="Cambria Math" panose="02040503050406030204" pitchFamily="18" charset="0"/>
                              <a:ea typeface="Cambria Math" panose="02040503050406030204" pitchFamily="18" charset="0"/>
                            </a:rPr>
                          </m:ctrlPr>
                        </m:sSubPr>
                        <m:e>
                          <m:r>
                            <a:rPr lang="en-US" sz="1400" b="0" i="1" smtClean="0">
                              <a:solidFill>
                                <a:srgbClr val="7030A0"/>
                              </a:solidFill>
                              <a:latin typeface="Cambria Math" panose="02040503050406030204" pitchFamily="18" charset="0"/>
                              <a:ea typeface="Cambria Math" panose="02040503050406030204" pitchFamily="18" charset="0"/>
                            </a:rPr>
                            <m:t>𝜎</m:t>
                          </m:r>
                        </m:e>
                        <m:sub>
                          <m:acc>
                            <m:accPr>
                              <m:chr m:val="̅"/>
                              <m:ctrlPr>
                                <a:rPr lang="en-US" sz="1400" b="0" i="1" smtClean="0">
                                  <a:solidFill>
                                    <a:srgbClr val="7030A0"/>
                                  </a:solidFill>
                                  <a:latin typeface="Cambria Math" panose="02040503050406030204" pitchFamily="18" charset="0"/>
                                  <a:ea typeface="Cambria Math" panose="02040503050406030204" pitchFamily="18" charset="0"/>
                                </a:rPr>
                              </m:ctrlPr>
                            </m:accPr>
                            <m:e>
                              <m:r>
                                <a:rPr lang="en-US" sz="1400" b="0" i="1" smtClean="0">
                                  <a:solidFill>
                                    <a:srgbClr val="7030A0"/>
                                  </a:solidFill>
                                  <a:latin typeface="Cambria Math" panose="02040503050406030204" pitchFamily="18" charset="0"/>
                                  <a:ea typeface="Cambria Math" panose="02040503050406030204" pitchFamily="18" charset="0"/>
                                </a:rPr>
                                <m:t>𝑋</m:t>
                              </m:r>
                            </m:e>
                          </m:acc>
                        </m:sub>
                      </m:sSub>
                    </m:oMath>
                  </m:oMathPara>
                </a14:m>
                <a:endParaRPr lang="en-US" sz="1400" dirty="0">
                  <a:solidFill>
                    <a:srgbClr val="7030A0"/>
                  </a:solidFill>
                </a:endParaRPr>
              </a:p>
            </p:txBody>
          </p:sp>
        </mc:Choice>
        <mc:Fallback xmlns="">
          <p:sp>
            <p:nvSpPr>
              <p:cNvPr id="37" name="TextBox 36">
                <a:extLst>
                  <a:ext uri="{FF2B5EF4-FFF2-40B4-BE49-F238E27FC236}">
                    <a16:creationId xmlns:a16="http://schemas.microsoft.com/office/drawing/2014/main" id="{FF7D6C91-7D24-402C-BA83-C3B6AC72EFD4}"/>
                  </a:ext>
                </a:extLst>
              </p:cNvPr>
              <p:cNvSpPr txBox="1">
                <a:spLocks noRot="1" noChangeAspect="1" noMove="1" noResize="1" noEditPoints="1" noAdjustHandles="1" noChangeArrowheads="1" noChangeShapeType="1" noTextEdit="1"/>
              </p:cNvSpPr>
              <p:nvPr/>
            </p:nvSpPr>
            <p:spPr>
              <a:xfrm>
                <a:off x="5049731" y="6102121"/>
                <a:ext cx="961353" cy="215444"/>
              </a:xfrm>
              <a:prstGeom prst="rect">
                <a:avLst/>
              </a:prstGeom>
              <a:blipFill>
                <a:blip r:embed="rId16"/>
                <a:stretch>
                  <a:fillRect l="-3165" r="-13924"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56988B7-758A-4DAB-A2F3-6EFEE2F7B30C}"/>
                  </a:ext>
                </a:extLst>
              </p:cNvPr>
              <p:cNvSpPr txBox="1"/>
              <p:nvPr/>
            </p:nvSpPr>
            <p:spPr>
              <a:xfrm>
                <a:off x="5333159" y="4692362"/>
                <a:ext cx="246414"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7030A0"/>
                              </a:solidFill>
                              <a:latin typeface="Cambria Math" panose="02040503050406030204" pitchFamily="18" charset="0"/>
                            </a:rPr>
                          </m:ctrlPr>
                        </m:sSubPr>
                        <m:e>
                          <m:acc>
                            <m:accPr>
                              <m:chr m:val="̅"/>
                              <m:ctrlPr>
                                <a:rPr lang="en-US" sz="1400" i="1" smtClean="0">
                                  <a:solidFill>
                                    <a:srgbClr val="7030A0"/>
                                  </a:solidFill>
                                  <a:latin typeface="Cambria Math" panose="02040503050406030204" pitchFamily="18" charset="0"/>
                                </a:rPr>
                              </m:ctrlPr>
                            </m:accPr>
                            <m:e>
                              <m:r>
                                <a:rPr lang="en-US" sz="1400" b="0" i="1" smtClean="0">
                                  <a:solidFill>
                                    <a:srgbClr val="7030A0"/>
                                  </a:solidFill>
                                  <a:latin typeface="Cambria Math" panose="02040503050406030204" pitchFamily="18" charset="0"/>
                                </a:rPr>
                                <m:t>𝑋</m:t>
                              </m:r>
                            </m:e>
                          </m:acc>
                        </m:e>
                        <m:sub>
                          <m:r>
                            <a:rPr lang="en-US" sz="1400" b="0" i="1" smtClean="0">
                              <a:solidFill>
                                <a:srgbClr val="7030A0"/>
                              </a:solidFill>
                              <a:latin typeface="Cambria Math" panose="02040503050406030204" pitchFamily="18" charset="0"/>
                            </a:rPr>
                            <m:t>4</m:t>
                          </m:r>
                        </m:sub>
                      </m:sSub>
                    </m:oMath>
                  </m:oMathPara>
                </a14:m>
                <a:endParaRPr lang="en-US" sz="1400" dirty="0"/>
              </a:p>
            </p:txBody>
          </p:sp>
        </mc:Choice>
        <mc:Fallback xmlns="">
          <p:sp>
            <p:nvSpPr>
              <p:cNvPr id="38" name="TextBox 37">
                <a:extLst>
                  <a:ext uri="{FF2B5EF4-FFF2-40B4-BE49-F238E27FC236}">
                    <a16:creationId xmlns:a16="http://schemas.microsoft.com/office/drawing/2014/main" id="{D56988B7-758A-4DAB-A2F3-6EFEE2F7B30C}"/>
                  </a:ext>
                </a:extLst>
              </p:cNvPr>
              <p:cNvSpPr txBox="1">
                <a:spLocks noRot="1" noChangeAspect="1" noMove="1" noResize="1" noEditPoints="1" noAdjustHandles="1" noChangeArrowheads="1" noChangeShapeType="1" noTextEdit="1"/>
              </p:cNvSpPr>
              <p:nvPr/>
            </p:nvSpPr>
            <p:spPr>
              <a:xfrm>
                <a:off x="5333159" y="4692362"/>
                <a:ext cx="246414" cy="215444"/>
              </a:xfrm>
              <a:prstGeom prst="rect">
                <a:avLst/>
              </a:prstGeom>
              <a:blipFill>
                <a:blip r:embed="rId17"/>
                <a:stretch>
                  <a:fillRect l="-12500" r="-32500" b="-20000"/>
                </a:stretch>
              </a:blipFill>
              <a:ln>
                <a:noFill/>
              </a:ln>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32EE74B5-A0D1-487F-B59D-6EE09158A07F}"/>
              </a:ext>
            </a:extLst>
          </p:cNvPr>
          <p:cNvCxnSpPr>
            <a:cxnSpLocks/>
          </p:cNvCxnSpPr>
          <p:nvPr/>
        </p:nvCxnSpPr>
        <p:spPr bwMode="auto">
          <a:xfrm rot="16200000" flipH="1">
            <a:off x="6288250" y="4704162"/>
            <a:ext cx="1049914" cy="879175"/>
          </a:xfrm>
          <a:prstGeom prst="curvedConnector3">
            <a:avLst>
              <a:gd name="adj1" fmla="val 50000"/>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66162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9"/>
                                        </p:tgtEl>
                                        <p:attrNameLst>
                                          <p:attrName>style.visibility</p:attrName>
                                        </p:attrNameLst>
                                      </p:cBhvr>
                                      <p:to>
                                        <p:strVal val="hidden"/>
                                      </p:to>
                                    </p:set>
                                  </p:childTnLst>
                                </p:cTn>
                              </p:par>
                              <p:par>
                                <p:cTn id="40" presetID="2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4"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par>
                                <p:cTn id="60" presetID="22" presetClass="entr" presetSubtype="4"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500"/>
                                        <p:tgtEl>
                                          <p:spTgt spid="38"/>
                                        </p:tgtEl>
                                      </p:cBhvr>
                                    </p:animEffect>
                                  </p:childTnLst>
                                </p:cTn>
                              </p:par>
                              <p:par>
                                <p:cTn id="71" presetID="22" presetClass="entr" presetSubtype="4"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down)">
                                      <p:cBhvr>
                                        <p:cTn id="73" dur="500"/>
                                        <p:tgtEl>
                                          <p:spTgt spid="36"/>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15" grpId="0"/>
      <p:bldP spid="29" grpId="0" animBg="1"/>
      <p:bldP spid="30" grpId="0" animBg="1"/>
      <p:bldP spid="33" grpId="0"/>
      <p:bldP spid="34" grpId="0"/>
      <p:bldP spid="37" grpId="0"/>
      <p:bldP spid="38" grpId="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1462</TotalTime>
  <Words>4542</Words>
  <Application>Microsoft Office PowerPoint</Application>
  <PresentationFormat>Widescreen</PresentationFormat>
  <Paragraphs>467</Paragraphs>
  <Slides>36</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Arial</vt:lpstr>
      <vt:lpstr>Calibri</vt:lpstr>
      <vt:lpstr>Cambria Math</vt:lpstr>
      <vt:lpstr>Lucida Calligraphy</vt:lpstr>
      <vt:lpstr>Monotype Sorts</vt:lpstr>
      <vt:lpstr>Shruti</vt:lpstr>
      <vt:lpstr>Symbol</vt:lpstr>
      <vt:lpstr>Tahoma</vt:lpstr>
      <vt:lpstr>Verdana</vt:lpstr>
      <vt:lpstr>Wingdings</vt:lpstr>
      <vt:lpstr>Blends</vt:lpstr>
      <vt:lpstr>Equation</vt:lpstr>
      <vt:lpstr> SMMD – Session 2: Confidence Intervals</vt:lpstr>
      <vt:lpstr>Learning Objectives</vt:lpstr>
      <vt:lpstr>Sample statistics and population parameters</vt:lpstr>
      <vt:lpstr>Example: Campaign at SariSagar</vt:lpstr>
      <vt:lpstr>Interval Estimates of Parameters</vt:lpstr>
      <vt:lpstr>Relationship between sample mean and population mean</vt:lpstr>
      <vt:lpstr>Probability Statement</vt:lpstr>
      <vt:lpstr>Flipping the relationship</vt:lpstr>
      <vt:lpstr>Interpretation</vt:lpstr>
      <vt:lpstr>Confidence Interval for the Population Mean</vt:lpstr>
      <vt:lpstr>SariSagar</vt:lpstr>
      <vt:lpstr>(Mis)Interpreting the Confidence Interval</vt:lpstr>
      <vt:lpstr>What if we don’t know σ?</vt:lpstr>
      <vt:lpstr>t-Distribution</vt:lpstr>
      <vt:lpstr>The original “t” Table</vt:lpstr>
      <vt:lpstr>Degrees of Freedom</vt:lpstr>
      <vt:lpstr>t – Distribution</vt:lpstr>
      <vt:lpstr>Example</vt:lpstr>
      <vt:lpstr>t – Distribution with 24 degrees of freedom</vt:lpstr>
      <vt:lpstr>90 percent Confidence Interval</vt:lpstr>
      <vt:lpstr>Summary</vt:lpstr>
      <vt:lpstr>Calculating t-values</vt:lpstr>
      <vt:lpstr>Back to SariSagar</vt:lpstr>
      <vt:lpstr>SariSagar - Proportion of Orders</vt:lpstr>
      <vt:lpstr>Confidence Interval for π (Population Proportion)</vt:lpstr>
      <vt:lpstr>Distribution of Sample Proportion</vt:lpstr>
      <vt:lpstr>Distribution of sample proportion, p</vt:lpstr>
      <vt:lpstr>Confidence Interval for Proportion</vt:lpstr>
      <vt:lpstr>SariSagar revisited</vt:lpstr>
      <vt:lpstr>How Big a Sample to Get When Estimating Mean?</vt:lpstr>
      <vt:lpstr>How Big a Sample to Get When Estimating Proportion?</vt:lpstr>
      <vt:lpstr>Examples</vt:lpstr>
      <vt:lpstr>Review </vt:lpstr>
      <vt:lpstr>Summary of Session 2</vt:lpstr>
      <vt:lpstr>Software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SMMD – Session 3</dc:title>
  <dc:creator>Vishnu</dc:creator>
  <cp:lastModifiedBy>Sanyal, Sandipto</cp:lastModifiedBy>
  <cp:revision>61</cp:revision>
  <dcterms:created xsi:type="dcterms:W3CDTF">2018-04-21T10:28:59Z</dcterms:created>
  <dcterms:modified xsi:type="dcterms:W3CDTF">2020-09-06T09:19:26Z</dcterms:modified>
</cp:coreProperties>
</file>