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9" r:id="rId2"/>
    <p:sldId id="260" r:id="rId3"/>
    <p:sldId id="261" r:id="rId4"/>
    <p:sldId id="282" r:id="rId5"/>
    <p:sldId id="286" r:id="rId6"/>
    <p:sldId id="264" r:id="rId7"/>
    <p:sldId id="290" r:id="rId8"/>
    <p:sldId id="265" r:id="rId9"/>
    <p:sldId id="291" r:id="rId10"/>
    <p:sldId id="270" r:id="rId11"/>
    <p:sldId id="289" r:id="rId12"/>
    <p:sldId id="283" r:id="rId13"/>
    <p:sldId id="284" r:id="rId14"/>
    <p:sldId id="273" r:id="rId15"/>
    <p:sldId id="292" r:id="rId16"/>
    <p:sldId id="274" r:id="rId17"/>
    <p:sldId id="275" r:id="rId18"/>
    <p:sldId id="285" r:id="rId19"/>
    <p:sldId id="293" r:id="rId20"/>
    <p:sldId id="294" r:id="rId21"/>
    <p:sldId id="287" r:id="rId22"/>
    <p:sldId id="277" r:id="rId23"/>
    <p:sldId id="25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7555DB-E455-4FFB-90DB-095F97E47359}" v="108" dt="2020-10-20T12:14:58.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yal, Sandipto" userId="ce8b666d-e07a-48aa-9977-3164567db1db" providerId="ADAL" clId="{D77555DB-E455-4FFB-90DB-095F97E47359}"/>
    <pc:docChg chg="undo custSel mod addSld modSld">
      <pc:chgData name="Sanyal, Sandipto" userId="ce8b666d-e07a-48aa-9977-3164567db1db" providerId="ADAL" clId="{D77555DB-E455-4FFB-90DB-095F97E47359}" dt="2020-10-20T12:15:29.706" v="874" actId="14734"/>
      <pc:docMkLst>
        <pc:docMk/>
      </pc:docMkLst>
      <pc:sldChg chg="addSp delSp modSp">
        <pc:chgData name="Sanyal, Sandipto" userId="ce8b666d-e07a-48aa-9977-3164567db1db" providerId="ADAL" clId="{D77555DB-E455-4FFB-90DB-095F97E47359}" dt="2020-10-20T10:52:10.142" v="47" actId="478"/>
        <pc:sldMkLst>
          <pc:docMk/>
          <pc:sldMk cId="3548950866" sldId="285"/>
        </pc:sldMkLst>
        <pc:spChg chg="add del mod">
          <ac:chgData name="Sanyal, Sandipto" userId="ce8b666d-e07a-48aa-9977-3164567db1db" providerId="ADAL" clId="{D77555DB-E455-4FFB-90DB-095F97E47359}" dt="2020-10-20T10:52:10.142" v="47" actId="478"/>
          <ac:spMkLst>
            <pc:docMk/>
            <pc:sldMk cId="3548950866" sldId="285"/>
            <ac:spMk id="2" creationId="{1252AAEA-9D5C-4F8A-95FC-31546407873D}"/>
          </ac:spMkLst>
        </pc:spChg>
        <pc:spChg chg="mod">
          <ac:chgData name="Sanyal, Sandipto" userId="ce8b666d-e07a-48aa-9977-3164567db1db" providerId="ADAL" clId="{D77555DB-E455-4FFB-90DB-095F97E47359}" dt="2020-10-20T10:42:02.143" v="0" actId="15404"/>
          <ac:spMkLst>
            <pc:docMk/>
            <pc:sldMk cId="3548950866" sldId="285"/>
            <ac:spMk id="36" creationId="{00000000-0000-0000-0000-000000000000}"/>
          </ac:spMkLst>
        </pc:spChg>
        <pc:cxnChg chg="mod">
          <ac:chgData name="Sanyal, Sandipto" userId="ce8b666d-e07a-48aa-9977-3164567db1db" providerId="ADAL" clId="{D77555DB-E455-4FFB-90DB-095F97E47359}" dt="2020-10-20T10:42:02.143" v="0" actId="15404"/>
          <ac:cxnSpMkLst>
            <pc:docMk/>
            <pc:sldMk cId="3548950866" sldId="285"/>
            <ac:cxnSpMk id="37" creationId="{00000000-0000-0000-0000-000000000000}"/>
          </ac:cxnSpMkLst>
        </pc:cxnChg>
      </pc:sldChg>
      <pc:sldChg chg="addSp delSp modSp add delAnim">
        <pc:chgData name="Sanyal, Sandipto" userId="ce8b666d-e07a-48aa-9977-3164567db1db" providerId="ADAL" clId="{D77555DB-E455-4FFB-90DB-095F97E47359}" dt="2020-10-20T11:02:05.656" v="235" actId="20577"/>
        <pc:sldMkLst>
          <pc:docMk/>
          <pc:sldMk cId="2329408566" sldId="293"/>
        </pc:sldMkLst>
        <pc:spChg chg="mod">
          <ac:chgData name="Sanyal, Sandipto" userId="ce8b666d-e07a-48aa-9977-3164567db1db" providerId="ADAL" clId="{D77555DB-E455-4FFB-90DB-095F97E47359}" dt="2020-10-20T10:55:09.141" v="131" actId="6549"/>
          <ac:spMkLst>
            <pc:docMk/>
            <pc:sldMk cId="2329408566" sldId="293"/>
            <ac:spMk id="2" creationId="{1252AAEA-9D5C-4F8A-95FC-31546407873D}"/>
          </ac:spMkLst>
        </pc:spChg>
        <pc:spChg chg="del">
          <ac:chgData name="Sanyal, Sandipto" userId="ce8b666d-e07a-48aa-9977-3164567db1db" providerId="ADAL" clId="{D77555DB-E455-4FFB-90DB-095F97E47359}" dt="2020-10-20T10:52:23.063" v="52" actId="478"/>
          <ac:spMkLst>
            <pc:docMk/>
            <pc:sldMk cId="2329408566" sldId="293"/>
            <ac:spMk id="3" creationId="{00000000-0000-0000-0000-000000000000}"/>
          </ac:spMkLst>
        </pc:spChg>
        <pc:spChg chg="del">
          <ac:chgData name="Sanyal, Sandipto" userId="ce8b666d-e07a-48aa-9977-3164567db1db" providerId="ADAL" clId="{D77555DB-E455-4FFB-90DB-095F97E47359}" dt="2020-10-20T10:52:21.477" v="51" actId="478"/>
          <ac:spMkLst>
            <pc:docMk/>
            <pc:sldMk cId="2329408566" sldId="293"/>
            <ac:spMk id="4" creationId="{00000000-0000-0000-0000-000000000000}"/>
          </ac:spMkLst>
        </pc:spChg>
        <pc:spChg chg="del">
          <ac:chgData name="Sanyal, Sandipto" userId="ce8b666d-e07a-48aa-9977-3164567db1db" providerId="ADAL" clId="{D77555DB-E455-4FFB-90DB-095F97E47359}" dt="2020-10-20T10:52:21.477" v="51" actId="478"/>
          <ac:spMkLst>
            <pc:docMk/>
            <pc:sldMk cId="2329408566" sldId="293"/>
            <ac:spMk id="5" creationId="{00000000-0000-0000-0000-000000000000}"/>
          </ac:spMkLst>
        </pc:spChg>
        <pc:spChg chg="del">
          <ac:chgData name="Sanyal, Sandipto" userId="ce8b666d-e07a-48aa-9977-3164567db1db" providerId="ADAL" clId="{D77555DB-E455-4FFB-90DB-095F97E47359}" dt="2020-10-20T10:52:21.477" v="51" actId="478"/>
          <ac:spMkLst>
            <pc:docMk/>
            <pc:sldMk cId="2329408566" sldId="293"/>
            <ac:spMk id="10" creationId="{00000000-0000-0000-0000-000000000000}"/>
          </ac:spMkLst>
        </pc:spChg>
        <pc:spChg chg="add mod">
          <ac:chgData name="Sanyal, Sandipto" userId="ce8b666d-e07a-48aa-9977-3164567db1db" providerId="ADAL" clId="{D77555DB-E455-4FFB-90DB-095F97E47359}" dt="2020-10-20T10:57:38.924" v="168" actId="164"/>
          <ac:spMkLst>
            <pc:docMk/>
            <pc:sldMk cId="2329408566" sldId="293"/>
            <ac:spMk id="18" creationId="{D2B54740-C405-4FED-816F-25483485C8A0}"/>
          </ac:spMkLst>
        </pc:spChg>
        <pc:spChg chg="add mod">
          <ac:chgData name="Sanyal, Sandipto" userId="ce8b666d-e07a-48aa-9977-3164567db1db" providerId="ADAL" clId="{D77555DB-E455-4FFB-90DB-095F97E47359}" dt="2020-10-20T11:02:05.656" v="235" actId="20577"/>
          <ac:spMkLst>
            <pc:docMk/>
            <pc:sldMk cId="2329408566" sldId="293"/>
            <ac:spMk id="22" creationId="{6B550554-9237-4AD9-91D7-38CE868D9663}"/>
          </ac:spMkLst>
        </pc:spChg>
        <pc:spChg chg="del">
          <ac:chgData name="Sanyal, Sandipto" userId="ce8b666d-e07a-48aa-9977-3164567db1db" providerId="ADAL" clId="{D77555DB-E455-4FFB-90DB-095F97E47359}" dt="2020-10-20T10:52:15.598" v="49" actId="478"/>
          <ac:spMkLst>
            <pc:docMk/>
            <pc:sldMk cId="2329408566" sldId="293"/>
            <ac:spMk id="23" creationId="{6F38E496-03E2-4378-AD3E-5F44CE45726E}"/>
          </ac:spMkLst>
        </pc:spChg>
        <pc:spChg chg="del mod">
          <ac:chgData name="Sanyal, Sandipto" userId="ce8b666d-e07a-48aa-9977-3164567db1db" providerId="ADAL" clId="{D77555DB-E455-4FFB-90DB-095F97E47359}" dt="2020-10-20T10:54:46.725" v="127" actId="478"/>
          <ac:spMkLst>
            <pc:docMk/>
            <pc:sldMk cId="2329408566" sldId="293"/>
            <ac:spMk id="34" creationId="{418DD560-ED48-43C9-BF08-3566DC2D325D}"/>
          </ac:spMkLst>
        </pc:spChg>
        <pc:spChg chg="del">
          <ac:chgData name="Sanyal, Sandipto" userId="ce8b666d-e07a-48aa-9977-3164567db1db" providerId="ADAL" clId="{D77555DB-E455-4FFB-90DB-095F97E47359}" dt="2020-10-20T10:52:21.477" v="51" actId="478"/>
          <ac:spMkLst>
            <pc:docMk/>
            <pc:sldMk cId="2329408566" sldId="293"/>
            <ac:spMk id="36" creationId="{00000000-0000-0000-0000-000000000000}"/>
          </ac:spMkLst>
        </pc:spChg>
        <pc:spChg chg="mod">
          <ac:chgData name="Sanyal, Sandipto" userId="ce8b666d-e07a-48aa-9977-3164567db1db" providerId="ADAL" clId="{D77555DB-E455-4FFB-90DB-095F97E47359}" dt="2020-10-20T10:54:41.563" v="125" actId="27636"/>
          <ac:spMkLst>
            <pc:docMk/>
            <pc:sldMk cId="2329408566" sldId="293"/>
            <ac:spMk id="28673" creationId="{00000000-0000-0000-0000-000000000000}"/>
          </ac:spMkLst>
        </pc:spChg>
        <pc:grpChg chg="add mod">
          <ac:chgData name="Sanyal, Sandipto" userId="ce8b666d-e07a-48aa-9977-3164567db1db" providerId="ADAL" clId="{D77555DB-E455-4FFB-90DB-095F97E47359}" dt="2020-10-20T10:57:38.924" v="168" actId="164"/>
          <ac:grpSpMkLst>
            <pc:docMk/>
            <pc:sldMk cId="2329408566" sldId="293"/>
            <ac:grpSpMk id="20" creationId="{C546DCD2-EA20-42B2-814F-34366286137F}"/>
          </ac:grpSpMkLst>
        </pc:grpChg>
        <pc:graphicFrameChg chg="del">
          <ac:chgData name="Sanyal, Sandipto" userId="ce8b666d-e07a-48aa-9977-3164567db1db" providerId="ADAL" clId="{D77555DB-E455-4FFB-90DB-095F97E47359}" dt="2020-10-20T10:52:14.633" v="48" actId="478"/>
          <ac:graphicFrameMkLst>
            <pc:docMk/>
            <pc:sldMk cId="2329408566" sldId="293"/>
            <ac:graphicFrameMk id="21" creationId="{3B346145-ECAA-4CD0-8C7C-BA86CCAB8386}"/>
          </ac:graphicFrameMkLst>
        </pc:graphicFrameChg>
        <pc:cxnChg chg="del">
          <ac:chgData name="Sanyal, Sandipto" userId="ce8b666d-e07a-48aa-9977-3164567db1db" providerId="ADAL" clId="{D77555DB-E455-4FFB-90DB-095F97E47359}" dt="2020-10-20T10:52:21.477" v="51" actId="478"/>
          <ac:cxnSpMkLst>
            <pc:docMk/>
            <pc:sldMk cId="2329408566" sldId="293"/>
            <ac:cxnSpMk id="7" creationId="{00000000-0000-0000-0000-000000000000}"/>
          </ac:cxnSpMkLst>
        </pc:cxnChg>
        <pc:cxnChg chg="add mod">
          <ac:chgData name="Sanyal, Sandipto" userId="ce8b666d-e07a-48aa-9977-3164567db1db" providerId="ADAL" clId="{D77555DB-E455-4FFB-90DB-095F97E47359}" dt="2020-10-20T10:55:47.145" v="133" actId="13822"/>
          <ac:cxnSpMkLst>
            <pc:docMk/>
            <pc:sldMk cId="2329408566" sldId="293"/>
            <ac:cxnSpMk id="8" creationId="{B21C2AAC-BD45-46B6-93DA-CBC8C2B63CEE}"/>
          </ac:cxnSpMkLst>
        </pc:cxnChg>
        <pc:cxnChg chg="del">
          <ac:chgData name="Sanyal, Sandipto" userId="ce8b666d-e07a-48aa-9977-3164567db1db" providerId="ADAL" clId="{D77555DB-E455-4FFB-90DB-095F97E47359}" dt="2020-10-20T10:52:21.477" v="51" actId="478"/>
          <ac:cxnSpMkLst>
            <pc:docMk/>
            <pc:sldMk cId="2329408566" sldId="293"/>
            <ac:cxnSpMk id="12" creationId="{00000000-0000-0000-0000-000000000000}"/>
          </ac:cxnSpMkLst>
        </pc:cxnChg>
        <pc:cxnChg chg="del">
          <ac:chgData name="Sanyal, Sandipto" userId="ce8b666d-e07a-48aa-9977-3164567db1db" providerId="ADAL" clId="{D77555DB-E455-4FFB-90DB-095F97E47359}" dt="2020-10-20T10:52:16.511" v="50" actId="478"/>
          <ac:cxnSpMkLst>
            <pc:docMk/>
            <pc:sldMk cId="2329408566" sldId="293"/>
            <ac:cxnSpMk id="27" creationId="{00000000-0000-0000-0000-000000000000}"/>
          </ac:cxnSpMkLst>
        </pc:cxnChg>
        <pc:cxnChg chg="del">
          <ac:chgData name="Sanyal, Sandipto" userId="ce8b666d-e07a-48aa-9977-3164567db1db" providerId="ADAL" clId="{D77555DB-E455-4FFB-90DB-095F97E47359}" dt="2020-10-20T10:52:21.477" v="51" actId="478"/>
          <ac:cxnSpMkLst>
            <pc:docMk/>
            <pc:sldMk cId="2329408566" sldId="293"/>
            <ac:cxnSpMk id="30" creationId="{00000000-0000-0000-0000-000000000000}"/>
          </ac:cxnSpMkLst>
        </pc:cxnChg>
        <pc:cxnChg chg="del mod">
          <ac:chgData name="Sanyal, Sandipto" userId="ce8b666d-e07a-48aa-9977-3164567db1db" providerId="ADAL" clId="{D77555DB-E455-4FFB-90DB-095F97E47359}" dt="2020-10-20T10:52:21.477" v="51" actId="478"/>
          <ac:cxnSpMkLst>
            <pc:docMk/>
            <pc:sldMk cId="2329408566" sldId="293"/>
            <ac:cxnSpMk id="37" creationId="{00000000-0000-0000-0000-000000000000}"/>
          </ac:cxnSpMkLst>
        </pc:cxnChg>
        <pc:cxnChg chg="add mod">
          <ac:chgData name="Sanyal, Sandipto" userId="ce8b666d-e07a-48aa-9977-3164567db1db" providerId="ADAL" clId="{D77555DB-E455-4FFB-90DB-095F97E47359}" dt="2020-10-20T10:56:06.339" v="135" actId="14100"/>
          <ac:cxnSpMkLst>
            <pc:docMk/>
            <pc:sldMk cId="2329408566" sldId="293"/>
            <ac:cxnSpMk id="39" creationId="{301885C0-3D75-4E0B-8FFE-299AF485F37B}"/>
          </ac:cxnSpMkLst>
        </pc:cxnChg>
        <pc:cxnChg chg="add mod">
          <ac:chgData name="Sanyal, Sandipto" userId="ce8b666d-e07a-48aa-9977-3164567db1db" providerId="ADAL" clId="{D77555DB-E455-4FFB-90DB-095F97E47359}" dt="2020-10-20T10:56:25.067" v="137" actId="14100"/>
          <ac:cxnSpMkLst>
            <pc:docMk/>
            <pc:sldMk cId="2329408566" sldId="293"/>
            <ac:cxnSpMk id="42" creationId="{3053417F-F97C-47EE-A10F-561921860EB7}"/>
          </ac:cxnSpMkLst>
        </pc:cxnChg>
        <pc:cxnChg chg="add mod">
          <ac:chgData name="Sanyal, Sandipto" userId="ce8b666d-e07a-48aa-9977-3164567db1db" providerId="ADAL" clId="{D77555DB-E455-4FFB-90DB-095F97E47359}" dt="2020-10-20T10:56:33.146" v="138" actId="571"/>
          <ac:cxnSpMkLst>
            <pc:docMk/>
            <pc:sldMk cId="2329408566" sldId="293"/>
            <ac:cxnSpMk id="45" creationId="{C46D184B-0405-4446-B9A8-B5DA6D8612C6}"/>
          </ac:cxnSpMkLst>
        </pc:cxnChg>
        <pc:cxnChg chg="add mod">
          <ac:chgData name="Sanyal, Sandipto" userId="ce8b666d-e07a-48aa-9977-3164567db1db" providerId="ADAL" clId="{D77555DB-E455-4FFB-90DB-095F97E47359}" dt="2020-10-20T10:56:47.075" v="140" actId="14100"/>
          <ac:cxnSpMkLst>
            <pc:docMk/>
            <pc:sldMk cId="2329408566" sldId="293"/>
            <ac:cxnSpMk id="48" creationId="{84A30F65-F366-4F09-8235-F4FE3651A4BC}"/>
          </ac:cxnSpMkLst>
        </pc:cxnChg>
        <pc:cxnChg chg="add mod">
          <ac:chgData name="Sanyal, Sandipto" userId="ce8b666d-e07a-48aa-9977-3164567db1db" providerId="ADAL" clId="{D77555DB-E455-4FFB-90DB-095F97E47359}" dt="2020-10-20T10:56:57.035" v="143" actId="14100"/>
          <ac:cxnSpMkLst>
            <pc:docMk/>
            <pc:sldMk cId="2329408566" sldId="293"/>
            <ac:cxnSpMk id="49" creationId="{4BA6309F-00F9-48C6-9500-3F3C56751C78}"/>
          </ac:cxnSpMkLst>
        </pc:cxnChg>
        <pc:cxnChg chg="add mod">
          <ac:chgData name="Sanyal, Sandipto" userId="ce8b666d-e07a-48aa-9977-3164567db1db" providerId="ADAL" clId="{D77555DB-E455-4FFB-90DB-095F97E47359}" dt="2020-10-20T10:57:38.924" v="168" actId="164"/>
          <ac:cxnSpMkLst>
            <pc:docMk/>
            <pc:sldMk cId="2329408566" sldId="293"/>
            <ac:cxnSpMk id="50" creationId="{B5864AA6-9699-4B7A-9EAC-AB479D0EB603}"/>
          </ac:cxnSpMkLst>
        </pc:cxnChg>
      </pc:sldChg>
      <pc:sldChg chg="addSp delSp modSp add mod setBg setClrOvrMap">
        <pc:chgData name="Sanyal, Sandipto" userId="ce8b666d-e07a-48aa-9977-3164567db1db" providerId="ADAL" clId="{D77555DB-E455-4FFB-90DB-095F97E47359}" dt="2020-10-20T12:15:29.706" v="874" actId="14734"/>
        <pc:sldMkLst>
          <pc:docMk/>
          <pc:sldMk cId="1554212949" sldId="294"/>
        </pc:sldMkLst>
        <pc:spChg chg="mod">
          <ac:chgData name="Sanyal, Sandipto" userId="ce8b666d-e07a-48aa-9977-3164567db1db" providerId="ADAL" clId="{D77555DB-E455-4FFB-90DB-095F97E47359}" dt="2020-10-20T12:15:15.331" v="873" actId="14100"/>
          <ac:spMkLst>
            <pc:docMk/>
            <pc:sldMk cId="1554212949" sldId="294"/>
            <ac:spMk id="2" creationId="{0F32CEAB-EF8A-43C7-93F2-AAE10997E230}"/>
          </ac:spMkLst>
        </pc:spChg>
        <pc:spChg chg="del">
          <ac:chgData name="Sanyal, Sandipto" userId="ce8b666d-e07a-48aa-9977-3164567db1db" providerId="ADAL" clId="{D77555DB-E455-4FFB-90DB-095F97E47359}" dt="2020-10-20T11:50:20.077" v="294" actId="478"/>
          <ac:spMkLst>
            <pc:docMk/>
            <pc:sldMk cId="1554212949" sldId="294"/>
            <ac:spMk id="3" creationId="{2EEA793C-43EC-4ED5-883B-FBF5808D789A}"/>
          </ac:spMkLst>
        </pc:spChg>
        <pc:spChg chg="add mod">
          <ac:chgData name="Sanyal, Sandipto" userId="ce8b666d-e07a-48aa-9977-3164567db1db" providerId="ADAL" clId="{D77555DB-E455-4FFB-90DB-095F97E47359}" dt="2020-10-20T12:15:10.339" v="872" actId="113"/>
          <ac:spMkLst>
            <pc:docMk/>
            <pc:sldMk cId="1554212949" sldId="294"/>
            <ac:spMk id="6" creationId="{C467DC3C-9BB9-44D3-A3F6-EE7080ADA13E}"/>
          </ac:spMkLst>
        </pc:spChg>
        <pc:spChg chg="add mod">
          <ac:chgData name="Sanyal, Sandipto" userId="ce8b666d-e07a-48aa-9977-3164567db1db" providerId="ADAL" clId="{D77555DB-E455-4FFB-90DB-095F97E47359}" dt="2020-10-20T12:05:06.478" v="415" actId="164"/>
          <ac:spMkLst>
            <pc:docMk/>
            <pc:sldMk cId="1554212949" sldId="294"/>
            <ac:spMk id="7" creationId="{2A8AC75A-55CD-4722-897B-CAAC8AC4AE92}"/>
          </ac:spMkLst>
        </pc:spChg>
        <pc:spChg chg="add mod">
          <ac:chgData name="Sanyal, Sandipto" userId="ce8b666d-e07a-48aa-9977-3164567db1db" providerId="ADAL" clId="{D77555DB-E455-4FFB-90DB-095F97E47359}" dt="2020-10-20T12:05:06.478" v="415" actId="164"/>
          <ac:spMkLst>
            <pc:docMk/>
            <pc:sldMk cId="1554212949" sldId="294"/>
            <ac:spMk id="8" creationId="{2733ACAC-8409-4E00-B4DC-9F0659BBB5FB}"/>
          </ac:spMkLst>
        </pc:spChg>
        <pc:spChg chg="add del">
          <ac:chgData name="Sanyal, Sandipto" userId="ce8b666d-e07a-48aa-9977-3164567db1db" providerId="ADAL" clId="{D77555DB-E455-4FFB-90DB-095F97E47359}" dt="2020-10-20T12:00:59.316" v="299" actId="26606"/>
          <ac:spMkLst>
            <pc:docMk/>
            <pc:sldMk cId="1554212949" sldId="294"/>
            <ac:spMk id="38" creationId="{1996130F-9AB5-4DE9-8574-3AF891C5C172}"/>
          </ac:spMkLst>
        </pc:spChg>
        <pc:spChg chg="add del">
          <ac:chgData name="Sanyal, Sandipto" userId="ce8b666d-e07a-48aa-9977-3164567db1db" providerId="ADAL" clId="{D77555DB-E455-4FFB-90DB-095F97E47359}" dt="2020-10-20T12:00:59.316" v="299" actId="26606"/>
          <ac:spMkLst>
            <pc:docMk/>
            <pc:sldMk cId="1554212949" sldId="294"/>
            <ac:spMk id="40" creationId="{3623DEAC-F39C-45D6-86DC-1033F6429528}"/>
          </ac:spMkLst>
        </pc:spChg>
        <pc:spChg chg="add del">
          <ac:chgData name="Sanyal, Sandipto" userId="ce8b666d-e07a-48aa-9977-3164567db1db" providerId="ADAL" clId="{D77555DB-E455-4FFB-90DB-095F97E47359}" dt="2020-10-20T12:00:59.316" v="299" actId="26606"/>
          <ac:spMkLst>
            <pc:docMk/>
            <pc:sldMk cId="1554212949" sldId="294"/>
            <ac:spMk id="42" creationId="{F6167D22-B2B2-4469-BE4E-6B0DC972E45D}"/>
          </ac:spMkLst>
        </pc:spChg>
        <pc:spChg chg="add del">
          <ac:chgData name="Sanyal, Sandipto" userId="ce8b666d-e07a-48aa-9977-3164567db1db" providerId="ADAL" clId="{D77555DB-E455-4FFB-90DB-095F97E47359}" dt="2020-10-20T12:00:59.316" v="299" actId="26606"/>
          <ac:spMkLst>
            <pc:docMk/>
            <pc:sldMk cId="1554212949" sldId="294"/>
            <ac:spMk id="44" creationId="{E27E2F65-D0DD-4710-977A-873706F90177}"/>
          </ac:spMkLst>
        </pc:spChg>
        <pc:spChg chg="add del">
          <ac:chgData name="Sanyal, Sandipto" userId="ce8b666d-e07a-48aa-9977-3164567db1db" providerId="ADAL" clId="{D77555DB-E455-4FFB-90DB-095F97E47359}" dt="2020-10-20T12:01:03.716" v="301" actId="26606"/>
          <ac:spMkLst>
            <pc:docMk/>
            <pc:sldMk cId="1554212949" sldId="294"/>
            <ac:spMk id="46" creationId="{783A863A-BB4D-4ECD-8D75-B5B6F03D732A}"/>
          </ac:spMkLst>
        </pc:spChg>
        <pc:spChg chg="add del">
          <ac:chgData name="Sanyal, Sandipto" userId="ce8b666d-e07a-48aa-9977-3164567db1db" providerId="ADAL" clId="{D77555DB-E455-4FFB-90DB-095F97E47359}" dt="2020-10-20T12:01:03.716" v="301" actId="26606"/>
          <ac:spMkLst>
            <pc:docMk/>
            <pc:sldMk cId="1554212949" sldId="294"/>
            <ac:spMk id="49" creationId="{1996130F-9AB5-4DE9-8574-3AF891C5C172}"/>
          </ac:spMkLst>
        </pc:spChg>
        <pc:spChg chg="add del">
          <ac:chgData name="Sanyal, Sandipto" userId="ce8b666d-e07a-48aa-9977-3164567db1db" providerId="ADAL" clId="{D77555DB-E455-4FFB-90DB-095F97E47359}" dt="2020-10-20T12:01:03.716" v="301" actId="26606"/>
          <ac:spMkLst>
            <pc:docMk/>
            <pc:sldMk cId="1554212949" sldId="294"/>
            <ac:spMk id="50" creationId="{3623DEAC-F39C-45D6-86DC-1033F6429528}"/>
          </ac:spMkLst>
        </pc:spChg>
        <pc:spChg chg="add del">
          <ac:chgData name="Sanyal, Sandipto" userId="ce8b666d-e07a-48aa-9977-3164567db1db" providerId="ADAL" clId="{D77555DB-E455-4FFB-90DB-095F97E47359}" dt="2020-10-20T12:01:03.716" v="301" actId="26606"/>
          <ac:spMkLst>
            <pc:docMk/>
            <pc:sldMk cId="1554212949" sldId="294"/>
            <ac:spMk id="51" creationId="{F6167D22-B2B2-4469-BE4E-6B0DC972E45D}"/>
          </ac:spMkLst>
        </pc:spChg>
        <pc:spChg chg="add del">
          <ac:chgData name="Sanyal, Sandipto" userId="ce8b666d-e07a-48aa-9977-3164567db1db" providerId="ADAL" clId="{D77555DB-E455-4FFB-90DB-095F97E47359}" dt="2020-10-20T12:01:03.716" v="301" actId="26606"/>
          <ac:spMkLst>
            <pc:docMk/>
            <pc:sldMk cId="1554212949" sldId="294"/>
            <ac:spMk id="52" creationId="{E27E2F65-D0DD-4710-977A-873706F90177}"/>
          </ac:spMkLst>
        </pc:spChg>
        <pc:spChg chg="mod">
          <ac:chgData name="Sanyal, Sandipto" userId="ce8b666d-e07a-48aa-9977-3164567db1db" providerId="ADAL" clId="{D77555DB-E455-4FFB-90DB-095F97E47359}" dt="2020-10-20T12:05:53.855" v="448" actId="14100"/>
          <ac:spMkLst>
            <pc:docMk/>
            <pc:sldMk cId="1554212949" sldId="294"/>
            <ac:spMk id="59" creationId="{BF023095-AAE9-4F13-94A6-3595B2900A0E}"/>
          </ac:spMkLst>
        </pc:spChg>
        <pc:spChg chg="mod">
          <ac:chgData name="Sanyal, Sandipto" userId="ce8b666d-e07a-48aa-9977-3164567db1db" providerId="ADAL" clId="{D77555DB-E455-4FFB-90DB-095F97E47359}" dt="2020-10-20T12:06:49.069" v="512" actId="14100"/>
          <ac:spMkLst>
            <pc:docMk/>
            <pc:sldMk cId="1554212949" sldId="294"/>
            <ac:spMk id="62" creationId="{13FD661E-6172-4441-AB43-3AD8F9F81FEA}"/>
          </ac:spMkLst>
        </pc:spChg>
        <pc:spChg chg="mod">
          <ac:chgData name="Sanyal, Sandipto" userId="ce8b666d-e07a-48aa-9977-3164567db1db" providerId="ADAL" clId="{D77555DB-E455-4FFB-90DB-095F97E47359}" dt="2020-10-20T12:10:53.920" v="659" actId="1076"/>
          <ac:spMkLst>
            <pc:docMk/>
            <pc:sldMk cId="1554212949" sldId="294"/>
            <ac:spMk id="65" creationId="{7FB5C229-2E7F-4587-9918-5DA3670F0EA2}"/>
          </ac:spMkLst>
        </pc:spChg>
        <pc:grpChg chg="add mod">
          <ac:chgData name="Sanyal, Sandipto" userId="ce8b666d-e07a-48aa-9977-3164567db1db" providerId="ADAL" clId="{D77555DB-E455-4FFB-90DB-095F97E47359}" dt="2020-10-20T12:05:17.969" v="439" actId="1038"/>
          <ac:grpSpMkLst>
            <pc:docMk/>
            <pc:sldMk cId="1554212949" sldId="294"/>
            <ac:grpSpMk id="9" creationId="{B1EE5FAA-5559-438D-AEFC-3E26A023BF87}"/>
          </ac:grpSpMkLst>
        </pc:grpChg>
        <pc:grpChg chg="add del">
          <ac:chgData name="Sanyal, Sandipto" userId="ce8b666d-e07a-48aa-9977-3164567db1db" providerId="ADAL" clId="{D77555DB-E455-4FFB-90DB-095F97E47359}" dt="2020-10-20T12:00:59.316" v="299" actId="26606"/>
          <ac:grpSpMkLst>
            <pc:docMk/>
            <pc:sldMk cId="1554212949" sldId="294"/>
            <ac:grpSpMk id="10" creationId="{166BF9EE-F7AC-4FA5-AC7E-001B3A642F75}"/>
          </ac:grpSpMkLst>
        </pc:grpChg>
        <pc:grpChg chg="add del">
          <ac:chgData name="Sanyal, Sandipto" userId="ce8b666d-e07a-48aa-9977-3164567db1db" providerId="ADAL" clId="{D77555DB-E455-4FFB-90DB-095F97E47359}" dt="2020-10-20T12:00:59.316" v="299" actId="26606"/>
          <ac:grpSpMkLst>
            <pc:docMk/>
            <pc:sldMk cId="1554212949" sldId="294"/>
            <ac:grpSpMk id="24" creationId="{E312DBA5-56D8-42B2-BA94-28168C2A6703}"/>
          </ac:grpSpMkLst>
        </pc:grpChg>
        <pc:grpChg chg="add del">
          <ac:chgData name="Sanyal, Sandipto" userId="ce8b666d-e07a-48aa-9977-3164567db1db" providerId="ADAL" clId="{D77555DB-E455-4FFB-90DB-095F97E47359}" dt="2020-10-20T12:01:03.716" v="301" actId="26606"/>
          <ac:grpSpMkLst>
            <pc:docMk/>
            <pc:sldMk cId="1554212949" sldId="294"/>
            <ac:grpSpMk id="47" creationId="{166BF9EE-F7AC-4FA5-AC7E-001B3A642F75}"/>
          </ac:grpSpMkLst>
        </pc:grpChg>
        <pc:grpChg chg="add del">
          <ac:chgData name="Sanyal, Sandipto" userId="ce8b666d-e07a-48aa-9977-3164567db1db" providerId="ADAL" clId="{D77555DB-E455-4FFB-90DB-095F97E47359}" dt="2020-10-20T12:01:03.716" v="301" actId="26606"/>
          <ac:grpSpMkLst>
            <pc:docMk/>
            <pc:sldMk cId="1554212949" sldId="294"/>
            <ac:grpSpMk id="48" creationId="{E312DBA5-56D8-42B2-BA94-28168C2A6703}"/>
          </ac:grpSpMkLst>
        </pc:grpChg>
        <pc:grpChg chg="add mod">
          <ac:chgData name="Sanyal, Sandipto" userId="ce8b666d-e07a-48aa-9977-3164567db1db" providerId="ADAL" clId="{D77555DB-E455-4FFB-90DB-095F97E47359}" dt="2020-10-20T12:05:10.148" v="417" actId="571"/>
          <ac:grpSpMkLst>
            <pc:docMk/>
            <pc:sldMk cId="1554212949" sldId="294"/>
            <ac:grpSpMk id="54" creationId="{49F7D330-E68A-449B-ACF3-A282F42C0754}"/>
          </ac:grpSpMkLst>
        </pc:grpChg>
        <pc:grpChg chg="add mod">
          <ac:chgData name="Sanyal, Sandipto" userId="ce8b666d-e07a-48aa-9977-3164567db1db" providerId="ADAL" clId="{D77555DB-E455-4FFB-90DB-095F97E47359}" dt="2020-10-20T12:05:32.039" v="442" actId="14100"/>
          <ac:grpSpMkLst>
            <pc:docMk/>
            <pc:sldMk cId="1554212949" sldId="294"/>
            <ac:grpSpMk id="57" creationId="{E463C63A-7D09-4DE8-81FA-2037835F2595}"/>
          </ac:grpSpMkLst>
        </pc:grpChg>
        <pc:grpChg chg="add mod">
          <ac:chgData name="Sanyal, Sandipto" userId="ce8b666d-e07a-48aa-9977-3164567db1db" providerId="ADAL" clId="{D77555DB-E455-4FFB-90DB-095F97E47359}" dt="2020-10-20T12:06:44.989" v="511" actId="14100"/>
          <ac:grpSpMkLst>
            <pc:docMk/>
            <pc:sldMk cId="1554212949" sldId="294"/>
            <ac:grpSpMk id="60" creationId="{FF65DE11-EAB1-422F-B33F-DA8311F85C79}"/>
          </ac:grpSpMkLst>
        </pc:grpChg>
        <pc:grpChg chg="add mod">
          <ac:chgData name="Sanyal, Sandipto" userId="ce8b666d-e07a-48aa-9977-3164567db1db" providerId="ADAL" clId="{D77555DB-E455-4FFB-90DB-095F97E47359}" dt="2020-10-20T12:11:20.143" v="663" actId="14100"/>
          <ac:grpSpMkLst>
            <pc:docMk/>
            <pc:sldMk cId="1554212949" sldId="294"/>
            <ac:grpSpMk id="63" creationId="{D71C3392-9AF0-4C3C-818B-E5E7457115E8}"/>
          </ac:grpSpMkLst>
        </pc:grpChg>
        <pc:graphicFrameChg chg="add del">
          <ac:chgData name="Sanyal, Sandipto" userId="ce8b666d-e07a-48aa-9977-3164567db1db" providerId="ADAL" clId="{D77555DB-E455-4FFB-90DB-095F97E47359}" dt="2020-10-20T11:51:39.192" v="296"/>
          <ac:graphicFrameMkLst>
            <pc:docMk/>
            <pc:sldMk cId="1554212949" sldId="294"/>
            <ac:graphicFrameMk id="4" creationId="{B902AB8A-1D46-4A7D-99C7-42CBFB4A36A5}"/>
          </ac:graphicFrameMkLst>
        </pc:graphicFrameChg>
        <pc:graphicFrameChg chg="add mod modGraphic">
          <ac:chgData name="Sanyal, Sandipto" userId="ce8b666d-e07a-48aa-9977-3164567db1db" providerId="ADAL" clId="{D77555DB-E455-4FFB-90DB-095F97E47359}" dt="2020-10-20T12:15:29.706" v="874" actId="14734"/>
          <ac:graphicFrameMkLst>
            <pc:docMk/>
            <pc:sldMk cId="1554212949" sldId="294"/>
            <ac:graphicFrameMk id="5" creationId="{C1E8DDC5-7DDA-4EA7-935A-EDDEFDCC1511}"/>
          </ac:graphicFrameMkLst>
        </pc:graphicFrameChg>
        <pc:graphicFrameChg chg="add mod">
          <ac:chgData name="Sanyal, Sandipto" userId="ce8b666d-e07a-48aa-9977-3164567db1db" providerId="ADAL" clId="{D77555DB-E455-4FFB-90DB-095F97E47359}" dt="2020-10-20T12:05:10.148" v="417" actId="571"/>
          <ac:graphicFrameMkLst>
            <pc:docMk/>
            <pc:sldMk cId="1554212949" sldId="294"/>
            <ac:graphicFrameMk id="53" creationId="{968DB43E-399E-4274-A6F1-B91D8C6FC5D6}"/>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220823120023879E-2"/>
          <c:y val="2.2243353221770585E-2"/>
          <c:w val="0.88715760012301315"/>
          <c:h val="0.86150543065625462"/>
        </c:manualLayout>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trendline>
            <c:spPr>
              <a:ln w="19050" cap="rnd">
                <a:noFill/>
                <a:prstDash val="sysDot"/>
              </a:ln>
              <a:effectLst/>
            </c:spPr>
            <c:trendlineType val="linear"/>
            <c:dispRSqr val="0"/>
            <c:dispEq val="0"/>
          </c:trendline>
          <c:xVal>
            <c:numRef>
              <c:f>'Ad-Ex'!$B$2:$B$11</c:f>
              <c:numCache>
                <c:formatCode>General</c:formatCode>
                <c:ptCount val="10"/>
                <c:pt idx="0">
                  <c:v>68</c:v>
                </c:pt>
                <c:pt idx="1">
                  <c:v>70</c:v>
                </c:pt>
                <c:pt idx="2">
                  <c:v>70</c:v>
                </c:pt>
                <c:pt idx="3">
                  <c:v>71</c:v>
                </c:pt>
                <c:pt idx="4">
                  <c:v>66</c:v>
                </c:pt>
                <c:pt idx="5">
                  <c:v>64</c:v>
                </c:pt>
                <c:pt idx="6">
                  <c:v>72</c:v>
                </c:pt>
                <c:pt idx="7">
                  <c:v>74</c:v>
                </c:pt>
                <c:pt idx="8">
                  <c:v>65</c:v>
                </c:pt>
                <c:pt idx="9">
                  <c:v>60</c:v>
                </c:pt>
              </c:numCache>
            </c:numRef>
          </c:xVal>
          <c:yVal>
            <c:numRef>
              <c:f>'Ad-Ex'!$C$2:$C$11</c:f>
              <c:numCache>
                <c:formatCode>General</c:formatCode>
                <c:ptCount val="10"/>
                <c:pt idx="0">
                  <c:v>180</c:v>
                </c:pt>
                <c:pt idx="1">
                  <c:v>170</c:v>
                </c:pt>
                <c:pt idx="2">
                  <c:v>185</c:v>
                </c:pt>
                <c:pt idx="3">
                  <c:v>215</c:v>
                </c:pt>
                <c:pt idx="4">
                  <c:v>160</c:v>
                </c:pt>
                <c:pt idx="5">
                  <c:v>135</c:v>
                </c:pt>
                <c:pt idx="6">
                  <c:v>195</c:v>
                </c:pt>
                <c:pt idx="7">
                  <c:v>200</c:v>
                </c:pt>
                <c:pt idx="8">
                  <c:v>150</c:v>
                </c:pt>
                <c:pt idx="9">
                  <c:v>110</c:v>
                </c:pt>
              </c:numCache>
            </c:numRef>
          </c:yVal>
          <c:smooth val="0"/>
          <c:extLst>
            <c:ext xmlns:c16="http://schemas.microsoft.com/office/drawing/2014/chart" uri="{C3380CC4-5D6E-409C-BE32-E72D297353CC}">
              <c16:uniqueId val="{00000001-7790-404F-8FC9-603AA76964B3}"/>
            </c:ext>
          </c:extLst>
        </c:ser>
        <c:dLbls>
          <c:showLegendKey val="0"/>
          <c:showVal val="0"/>
          <c:showCatName val="0"/>
          <c:showSerName val="0"/>
          <c:showPercent val="0"/>
          <c:showBubbleSize val="0"/>
        </c:dLbls>
        <c:axId val="249704928"/>
        <c:axId val="367545104"/>
      </c:scatterChart>
      <c:valAx>
        <c:axId val="249704928"/>
        <c:scaling>
          <c:orientation val="minMax"/>
          <c:min val="5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545104"/>
        <c:crosses val="autoZero"/>
        <c:crossBetween val="midCat"/>
      </c:valAx>
      <c:valAx>
        <c:axId val="367545104"/>
        <c:scaling>
          <c:orientation val="minMax"/>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97049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220823120023879E-2"/>
          <c:y val="2.2243353221770585E-2"/>
          <c:w val="0.88715760012301315"/>
          <c:h val="0.86150543065625462"/>
        </c:manualLayout>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trendline>
            <c:spPr>
              <a:ln w="19050" cap="rnd">
                <a:noFill/>
                <a:prstDash val="sysDot"/>
              </a:ln>
              <a:effectLst/>
            </c:spPr>
            <c:trendlineType val="linear"/>
            <c:dispRSqr val="0"/>
            <c:dispEq val="0"/>
          </c:trendline>
          <c:xVal>
            <c:numRef>
              <c:f>'Ad-Ex'!$B$2:$B$11</c:f>
              <c:numCache>
                <c:formatCode>General</c:formatCode>
                <c:ptCount val="10"/>
                <c:pt idx="0">
                  <c:v>68</c:v>
                </c:pt>
                <c:pt idx="1">
                  <c:v>70</c:v>
                </c:pt>
                <c:pt idx="2">
                  <c:v>70</c:v>
                </c:pt>
                <c:pt idx="3">
                  <c:v>71</c:v>
                </c:pt>
                <c:pt idx="4">
                  <c:v>66</c:v>
                </c:pt>
                <c:pt idx="5">
                  <c:v>64</c:v>
                </c:pt>
                <c:pt idx="6">
                  <c:v>72</c:v>
                </c:pt>
                <c:pt idx="7">
                  <c:v>74</c:v>
                </c:pt>
                <c:pt idx="8">
                  <c:v>65</c:v>
                </c:pt>
                <c:pt idx="9">
                  <c:v>60</c:v>
                </c:pt>
              </c:numCache>
            </c:numRef>
          </c:xVal>
          <c:yVal>
            <c:numRef>
              <c:f>'Ad-Ex'!$C$2:$C$11</c:f>
              <c:numCache>
                <c:formatCode>General</c:formatCode>
                <c:ptCount val="10"/>
                <c:pt idx="0">
                  <c:v>180</c:v>
                </c:pt>
                <c:pt idx="1">
                  <c:v>170</c:v>
                </c:pt>
                <c:pt idx="2">
                  <c:v>185</c:v>
                </c:pt>
                <c:pt idx="3">
                  <c:v>215</c:v>
                </c:pt>
                <c:pt idx="4">
                  <c:v>160</c:v>
                </c:pt>
                <c:pt idx="5">
                  <c:v>135</c:v>
                </c:pt>
                <c:pt idx="6">
                  <c:v>195</c:v>
                </c:pt>
                <c:pt idx="7">
                  <c:v>200</c:v>
                </c:pt>
                <c:pt idx="8">
                  <c:v>150</c:v>
                </c:pt>
                <c:pt idx="9">
                  <c:v>110</c:v>
                </c:pt>
              </c:numCache>
            </c:numRef>
          </c:yVal>
          <c:smooth val="0"/>
          <c:extLst>
            <c:ext xmlns:c16="http://schemas.microsoft.com/office/drawing/2014/chart" uri="{C3380CC4-5D6E-409C-BE32-E72D297353CC}">
              <c16:uniqueId val="{00000001-7790-404F-8FC9-603AA76964B3}"/>
            </c:ext>
          </c:extLst>
        </c:ser>
        <c:dLbls>
          <c:showLegendKey val="0"/>
          <c:showVal val="0"/>
          <c:showCatName val="0"/>
          <c:showSerName val="0"/>
          <c:showPercent val="0"/>
          <c:showBubbleSize val="0"/>
        </c:dLbls>
        <c:axId val="329861952"/>
        <c:axId val="329864304"/>
      </c:scatterChart>
      <c:valAx>
        <c:axId val="329861952"/>
        <c:scaling>
          <c:orientation val="minMax"/>
          <c:min val="5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864304"/>
        <c:crosses val="autoZero"/>
        <c:crossBetween val="midCat"/>
      </c:valAx>
      <c:valAx>
        <c:axId val="329864304"/>
        <c:scaling>
          <c:orientation val="minMax"/>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8619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220823120023879E-2"/>
          <c:y val="2.2243353221770585E-2"/>
          <c:w val="0.88715760012301315"/>
          <c:h val="0.86150543065625462"/>
        </c:manualLayout>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trendline>
            <c:spPr>
              <a:ln w="19050" cap="rnd">
                <a:noFill/>
                <a:prstDash val="sysDot"/>
              </a:ln>
              <a:effectLst/>
            </c:spPr>
            <c:trendlineType val="linear"/>
            <c:dispRSqr val="0"/>
            <c:dispEq val="0"/>
          </c:trendline>
          <c:xVal>
            <c:numRef>
              <c:f>'Ad-Ex'!$B$2:$B$11</c:f>
              <c:numCache>
                <c:formatCode>General</c:formatCode>
                <c:ptCount val="10"/>
                <c:pt idx="0">
                  <c:v>68</c:v>
                </c:pt>
                <c:pt idx="1">
                  <c:v>70</c:v>
                </c:pt>
                <c:pt idx="2">
                  <c:v>70</c:v>
                </c:pt>
                <c:pt idx="3">
                  <c:v>71</c:v>
                </c:pt>
                <c:pt idx="4">
                  <c:v>66</c:v>
                </c:pt>
                <c:pt idx="5">
                  <c:v>64</c:v>
                </c:pt>
                <c:pt idx="6">
                  <c:v>72</c:v>
                </c:pt>
                <c:pt idx="7">
                  <c:v>74</c:v>
                </c:pt>
                <c:pt idx="8">
                  <c:v>65</c:v>
                </c:pt>
                <c:pt idx="9">
                  <c:v>60</c:v>
                </c:pt>
              </c:numCache>
            </c:numRef>
          </c:xVal>
          <c:yVal>
            <c:numRef>
              <c:f>'Ad-Ex'!$C$2:$C$11</c:f>
              <c:numCache>
                <c:formatCode>General</c:formatCode>
                <c:ptCount val="10"/>
                <c:pt idx="0">
                  <c:v>180</c:v>
                </c:pt>
                <c:pt idx="1">
                  <c:v>170</c:v>
                </c:pt>
                <c:pt idx="2">
                  <c:v>185</c:v>
                </c:pt>
                <c:pt idx="3">
                  <c:v>215</c:v>
                </c:pt>
                <c:pt idx="4">
                  <c:v>160</c:v>
                </c:pt>
                <c:pt idx="5">
                  <c:v>135</c:v>
                </c:pt>
                <c:pt idx="6">
                  <c:v>195</c:v>
                </c:pt>
                <c:pt idx="7">
                  <c:v>200</c:v>
                </c:pt>
                <c:pt idx="8">
                  <c:v>150</c:v>
                </c:pt>
                <c:pt idx="9">
                  <c:v>110</c:v>
                </c:pt>
              </c:numCache>
            </c:numRef>
          </c:yVal>
          <c:smooth val="0"/>
          <c:extLst>
            <c:ext xmlns:c16="http://schemas.microsoft.com/office/drawing/2014/chart" uri="{C3380CC4-5D6E-409C-BE32-E72D297353CC}">
              <c16:uniqueId val="{00000001-7790-404F-8FC9-603AA76964B3}"/>
            </c:ext>
          </c:extLst>
        </c:ser>
        <c:dLbls>
          <c:showLegendKey val="0"/>
          <c:showVal val="0"/>
          <c:showCatName val="0"/>
          <c:showSerName val="0"/>
          <c:showPercent val="0"/>
          <c:showBubbleSize val="0"/>
        </c:dLbls>
        <c:axId val="368359008"/>
        <c:axId val="368360576"/>
      </c:scatterChart>
      <c:valAx>
        <c:axId val="368359008"/>
        <c:scaling>
          <c:orientation val="minMax"/>
          <c:min val="5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360576"/>
        <c:crosses val="autoZero"/>
        <c:crossBetween val="midCat"/>
      </c:valAx>
      <c:valAx>
        <c:axId val="368360576"/>
        <c:scaling>
          <c:orientation val="minMax"/>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3590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220823120023879E-2"/>
          <c:y val="2.2243353221770585E-2"/>
          <c:w val="0.88715760012301315"/>
          <c:h val="0.86150543065625462"/>
        </c:manualLayout>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trendline>
            <c:spPr>
              <a:ln w="19050" cap="rnd">
                <a:noFill/>
                <a:prstDash val="sysDot"/>
              </a:ln>
              <a:effectLst/>
            </c:spPr>
            <c:trendlineType val="linear"/>
            <c:dispRSqr val="0"/>
            <c:dispEq val="0"/>
          </c:trendline>
          <c:xVal>
            <c:numRef>
              <c:f>'Ad-Ex'!$B$2:$B$11</c:f>
              <c:numCache>
                <c:formatCode>General</c:formatCode>
                <c:ptCount val="10"/>
                <c:pt idx="0">
                  <c:v>68</c:v>
                </c:pt>
                <c:pt idx="1">
                  <c:v>70</c:v>
                </c:pt>
                <c:pt idx="2">
                  <c:v>70</c:v>
                </c:pt>
                <c:pt idx="3">
                  <c:v>71</c:v>
                </c:pt>
                <c:pt idx="4">
                  <c:v>66</c:v>
                </c:pt>
                <c:pt idx="5">
                  <c:v>64</c:v>
                </c:pt>
                <c:pt idx="6">
                  <c:v>72</c:v>
                </c:pt>
                <c:pt idx="7">
                  <c:v>74</c:v>
                </c:pt>
                <c:pt idx="8">
                  <c:v>65</c:v>
                </c:pt>
                <c:pt idx="9">
                  <c:v>60</c:v>
                </c:pt>
              </c:numCache>
            </c:numRef>
          </c:xVal>
          <c:yVal>
            <c:numRef>
              <c:f>'Ad-Ex'!$C$2:$C$11</c:f>
              <c:numCache>
                <c:formatCode>General</c:formatCode>
                <c:ptCount val="10"/>
                <c:pt idx="0">
                  <c:v>180</c:v>
                </c:pt>
                <c:pt idx="1">
                  <c:v>170</c:v>
                </c:pt>
                <c:pt idx="2">
                  <c:v>185</c:v>
                </c:pt>
                <c:pt idx="3">
                  <c:v>215</c:v>
                </c:pt>
                <c:pt idx="4">
                  <c:v>160</c:v>
                </c:pt>
                <c:pt idx="5">
                  <c:v>135</c:v>
                </c:pt>
                <c:pt idx="6">
                  <c:v>195</c:v>
                </c:pt>
                <c:pt idx="7">
                  <c:v>200</c:v>
                </c:pt>
                <c:pt idx="8">
                  <c:v>150</c:v>
                </c:pt>
                <c:pt idx="9">
                  <c:v>110</c:v>
                </c:pt>
              </c:numCache>
            </c:numRef>
          </c:yVal>
          <c:smooth val="0"/>
          <c:extLst>
            <c:ext xmlns:c16="http://schemas.microsoft.com/office/drawing/2014/chart" uri="{C3380CC4-5D6E-409C-BE32-E72D297353CC}">
              <c16:uniqueId val="{00000001-7790-404F-8FC9-603AA76964B3}"/>
            </c:ext>
          </c:extLst>
        </c:ser>
        <c:dLbls>
          <c:showLegendKey val="0"/>
          <c:showVal val="0"/>
          <c:showCatName val="0"/>
          <c:showSerName val="0"/>
          <c:showPercent val="0"/>
          <c:showBubbleSize val="0"/>
        </c:dLbls>
        <c:axId val="368360184"/>
        <c:axId val="368359400"/>
      </c:scatterChart>
      <c:valAx>
        <c:axId val="368360184"/>
        <c:scaling>
          <c:orientation val="minMax"/>
          <c:min val="5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359400"/>
        <c:crosses val="autoZero"/>
        <c:crossBetween val="midCat"/>
      </c:valAx>
      <c:valAx>
        <c:axId val="368359400"/>
        <c:scaling>
          <c:orientation val="minMax"/>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3601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drawing1.xml><?xml version="1.0" encoding="utf-8"?>
<c:userShapes xmlns:c="http://schemas.openxmlformats.org/drawingml/2006/chart">
  <cdr:relSizeAnchor xmlns:cdr="http://schemas.openxmlformats.org/drawingml/2006/chartDrawing">
    <cdr:from>
      <cdr:x>0.51554</cdr:x>
      <cdr:y>0.0512</cdr:y>
    </cdr:from>
    <cdr:to>
      <cdr:x>0.76965</cdr:x>
      <cdr:y>0.88574</cdr:y>
    </cdr:to>
    <cdr:cxnSp macro="">
      <cdr:nvCxnSpPr>
        <cdr:cNvPr id="3" name="Straight Connector 2">
          <a:extLst xmlns:a="http://schemas.openxmlformats.org/drawingml/2006/main">
            <a:ext uri="{FF2B5EF4-FFF2-40B4-BE49-F238E27FC236}">
              <a16:creationId xmlns:a16="http://schemas.microsoft.com/office/drawing/2014/main" id="{86811983-98E9-40CC-A8C0-19DC4D710E9F}"/>
            </a:ext>
          </a:extLst>
        </cdr:cNvPr>
        <cdr:cNvCxnSpPr/>
      </cdr:nvCxnSpPr>
      <cdr:spPr bwMode="auto">
        <a:xfrm xmlns:a="http://schemas.openxmlformats.org/drawingml/2006/main" flipV="1">
          <a:off x="2558143" y="160566"/>
          <a:ext cx="1260929" cy="2617106"/>
        </a:xfrm>
        <a:prstGeom xmlns:a="http://schemas.openxmlformats.org/drawingml/2006/main" prst="line">
          <a:avLst/>
        </a:prstGeom>
        <a:ln xmlns:a="http://schemas.openxmlformats.org/drawingml/2006/main" w="15875">
          <a:headEnd type="none" w="med" len="med"/>
          <a:tailEnd type="none" w="med" len="med"/>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0.17002</cdr:x>
      <cdr:y>0.31588</cdr:y>
    </cdr:from>
    <cdr:to>
      <cdr:x>0.97166</cdr:x>
      <cdr:y>0.51403</cdr:y>
    </cdr:to>
    <cdr:cxnSp macro="">
      <cdr:nvCxnSpPr>
        <cdr:cNvPr id="6" name="Straight Connector 5">
          <a:extLst xmlns:a="http://schemas.openxmlformats.org/drawingml/2006/main">
            <a:ext uri="{FF2B5EF4-FFF2-40B4-BE49-F238E27FC236}">
              <a16:creationId xmlns:a16="http://schemas.microsoft.com/office/drawing/2014/main" id="{C17D350C-707D-47EB-8A88-5ECB7ED5AC76}"/>
            </a:ext>
          </a:extLst>
        </cdr:cNvPr>
        <cdr:cNvCxnSpPr/>
      </cdr:nvCxnSpPr>
      <cdr:spPr bwMode="auto">
        <a:xfrm xmlns:a="http://schemas.openxmlformats.org/drawingml/2006/main" flipV="1">
          <a:off x="843643" y="990600"/>
          <a:ext cx="3977821" cy="621393"/>
        </a:xfrm>
        <a:prstGeom xmlns:a="http://schemas.openxmlformats.org/drawingml/2006/main" prst="line">
          <a:avLst/>
        </a:prstGeom>
        <a:ln xmlns:a="http://schemas.openxmlformats.org/drawingml/2006/main" w="19050">
          <a:headEnd type="none" w="med" len="med"/>
          <a:tailEnd type="none" w="med" len="med"/>
        </a:ln>
      </cdr:spPr>
      <cdr:style>
        <a:lnRef xmlns:a="http://schemas.openxmlformats.org/drawingml/2006/main" idx="1">
          <a:schemeClr val="accent5"/>
        </a:lnRef>
        <a:fillRef xmlns:a="http://schemas.openxmlformats.org/drawingml/2006/main" idx="0">
          <a:schemeClr val="accent5"/>
        </a:fillRef>
        <a:effectRef xmlns:a="http://schemas.openxmlformats.org/drawingml/2006/main" idx="0">
          <a:schemeClr val="accent5"/>
        </a:effectRef>
        <a:fontRef xmlns:a="http://schemas.openxmlformats.org/drawingml/2006/main" idx="minor">
          <a:schemeClr val="tx1"/>
        </a:fontRef>
      </cdr:style>
    </cdr:cxnSp>
  </cdr:relSizeAnchor>
  <cdr:relSizeAnchor xmlns:cdr="http://schemas.openxmlformats.org/drawingml/2006/chartDrawing">
    <cdr:from>
      <cdr:x>0.18282</cdr:x>
      <cdr:y>0.2291</cdr:y>
    </cdr:from>
    <cdr:to>
      <cdr:x>0.97989</cdr:x>
      <cdr:y>0.67457</cdr:y>
    </cdr:to>
    <cdr:cxnSp macro="">
      <cdr:nvCxnSpPr>
        <cdr:cNvPr id="11" name="Straight Connector 10">
          <a:extLst xmlns:a="http://schemas.openxmlformats.org/drawingml/2006/main">
            <a:ext uri="{FF2B5EF4-FFF2-40B4-BE49-F238E27FC236}">
              <a16:creationId xmlns:a16="http://schemas.microsoft.com/office/drawing/2014/main" id="{1CB13BB4-50F9-4C9C-B321-C2AC9443252D}"/>
            </a:ext>
          </a:extLst>
        </cdr:cNvPr>
        <cdr:cNvCxnSpPr/>
      </cdr:nvCxnSpPr>
      <cdr:spPr bwMode="auto">
        <a:xfrm xmlns:a="http://schemas.openxmlformats.org/drawingml/2006/main" flipV="1">
          <a:off x="907143" y="718457"/>
          <a:ext cx="3955143" cy="1397000"/>
        </a:xfrm>
        <a:prstGeom xmlns:a="http://schemas.openxmlformats.org/drawingml/2006/main" prst="line">
          <a:avLst/>
        </a:prstGeom>
        <a:solidFill xmlns:a="http://schemas.openxmlformats.org/drawingml/2006/main">
          <a:srgbClr val="FFFFFF"/>
        </a:solidFill>
        <a:ln xmlns:a="http://schemas.openxmlformats.org/drawingml/2006/main" w="19050" cap="flat" cmpd="sng" algn="ctr">
          <a:solidFill>
            <a:srgbClr val="000000"/>
          </a:solidFill>
          <a:prstDash val="solid"/>
          <a:round/>
          <a:headEnd type="none" w="med" len="med"/>
          <a:tailEnd type="none" w="med" len="med"/>
        </a:ln>
        <a:effectLst xmlns:a="http://schemas.openxmlformats.org/drawingml/2006/main"/>
      </cdr:spPr>
    </cdr:cxnSp>
  </cdr:relSizeAnchor>
</c:userShapes>
</file>

<file path=ppt/drawings/drawing2.xml><?xml version="1.0" encoding="utf-8"?>
<c:userShapes xmlns:c="http://schemas.openxmlformats.org/drawingml/2006/chart">
  <cdr:relSizeAnchor xmlns:cdr="http://schemas.openxmlformats.org/drawingml/2006/chartDrawing">
    <cdr:from>
      <cdr:x>0.18282</cdr:x>
      <cdr:y>0.25445</cdr:y>
    </cdr:from>
    <cdr:to>
      <cdr:x>0.9265</cdr:x>
      <cdr:y>0.67457</cdr:y>
    </cdr:to>
    <cdr:cxnSp macro="">
      <cdr:nvCxnSpPr>
        <cdr:cNvPr id="11" name="Straight Connector 10">
          <a:extLst xmlns:a="http://schemas.openxmlformats.org/drawingml/2006/main">
            <a:ext uri="{FF2B5EF4-FFF2-40B4-BE49-F238E27FC236}">
              <a16:creationId xmlns:a16="http://schemas.microsoft.com/office/drawing/2014/main" id="{1CB13BB4-50F9-4C9C-B321-C2AC9443252D}"/>
            </a:ext>
          </a:extLst>
        </cdr:cNvPr>
        <cdr:cNvCxnSpPr/>
      </cdr:nvCxnSpPr>
      <cdr:spPr bwMode="auto">
        <a:xfrm xmlns:a="http://schemas.openxmlformats.org/drawingml/2006/main" flipV="1">
          <a:off x="1407890" y="1377833"/>
          <a:ext cx="5727061" cy="2274939"/>
        </a:xfrm>
        <a:prstGeom xmlns:a="http://schemas.openxmlformats.org/drawingml/2006/main" prst="line">
          <a:avLst/>
        </a:prstGeom>
        <a:solidFill xmlns:a="http://schemas.openxmlformats.org/drawingml/2006/main">
          <a:srgbClr val="FFFFFF"/>
        </a:solidFill>
        <a:ln xmlns:a="http://schemas.openxmlformats.org/drawingml/2006/main" w="19050" cap="flat" cmpd="sng" algn="ctr">
          <a:solidFill>
            <a:srgbClr val="000000"/>
          </a:solidFill>
          <a:prstDash val="solid"/>
          <a:round/>
          <a:headEnd type="none" w="med" len="med"/>
          <a:tailEnd type="none" w="med" len="med"/>
        </a:ln>
        <a:effectLst xmlns:a="http://schemas.openxmlformats.org/drawingml/2006/main"/>
      </cdr:spPr>
    </cdr:cxnSp>
  </cdr:relSizeAnchor>
</c:userShapes>
</file>

<file path=ppt/drawings/drawing3.xml><?xml version="1.0" encoding="utf-8"?>
<c:userShapes xmlns:c="http://schemas.openxmlformats.org/drawingml/2006/chart">
  <cdr:relSizeAnchor xmlns:cdr="http://schemas.openxmlformats.org/drawingml/2006/chartDrawing">
    <cdr:from>
      <cdr:x>0.18282</cdr:x>
      <cdr:y>0.25445</cdr:y>
    </cdr:from>
    <cdr:to>
      <cdr:x>0.9265</cdr:x>
      <cdr:y>0.67457</cdr:y>
    </cdr:to>
    <cdr:cxnSp macro="">
      <cdr:nvCxnSpPr>
        <cdr:cNvPr id="11" name="Straight Connector 10">
          <a:extLst xmlns:a="http://schemas.openxmlformats.org/drawingml/2006/main">
            <a:ext uri="{FF2B5EF4-FFF2-40B4-BE49-F238E27FC236}">
              <a16:creationId xmlns:a16="http://schemas.microsoft.com/office/drawing/2014/main" id="{1CB13BB4-50F9-4C9C-B321-C2AC9443252D}"/>
            </a:ext>
          </a:extLst>
        </cdr:cNvPr>
        <cdr:cNvCxnSpPr/>
      </cdr:nvCxnSpPr>
      <cdr:spPr bwMode="auto">
        <a:xfrm xmlns:a="http://schemas.openxmlformats.org/drawingml/2006/main" flipV="1">
          <a:off x="1407890" y="1377833"/>
          <a:ext cx="5727061" cy="2274939"/>
        </a:xfrm>
        <a:prstGeom xmlns:a="http://schemas.openxmlformats.org/drawingml/2006/main" prst="line">
          <a:avLst/>
        </a:prstGeom>
        <a:solidFill xmlns:a="http://schemas.openxmlformats.org/drawingml/2006/main">
          <a:srgbClr val="FFFFFF"/>
        </a:solidFill>
        <a:ln xmlns:a="http://schemas.openxmlformats.org/drawingml/2006/main" w="19050" cap="flat" cmpd="sng" algn="ctr">
          <a:solidFill>
            <a:srgbClr val="000000"/>
          </a:solidFill>
          <a:prstDash val="solid"/>
          <a:round/>
          <a:headEnd type="none" w="med" len="med"/>
          <a:tailEnd type="none" w="med" len="med"/>
        </a:ln>
        <a:effectLst xmlns:a="http://schemas.openxmlformats.org/drawingml/2006/main"/>
      </cdr:spPr>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79900-20E8-46C0-9095-684F35D3C0D0}" type="datetimeFigureOut">
              <a:rPr lang="en-IN" smtClean="0"/>
              <a:t>20-10-2020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28137-4FBE-4145-938B-6252BFD66CBC}" type="slidenum">
              <a:rPr lang="en-IN" smtClean="0"/>
              <a:t>‹#›</a:t>
            </a:fld>
            <a:endParaRPr lang="en-IN"/>
          </a:p>
        </p:txBody>
      </p:sp>
    </p:spTree>
    <p:extLst>
      <p:ext uri="{BB962C8B-B14F-4D97-AF65-F5344CB8AC3E}">
        <p14:creationId xmlns:p14="http://schemas.microsoft.com/office/powerpoint/2010/main" val="393622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147A8C6-9D4A-984C-801E-A798B9C61472}" type="slidenum">
              <a:rPr lang="en-US" altLang="en-US">
                <a:latin typeface="Calibri" charset="0"/>
              </a:rPr>
              <a:pPr eaLnBrk="1" hangingPunct="1"/>
              <a:t>1</a:t>
            </a:fld>
            <a:endParaRPr lang="en-US" altLang="en-US">
              <a:latin typeface="Calibri" charset="0"/>
            </a:endParaRPr>
          </a:p>
        </p:txBody>
      </p:sp>
    </p:spTree>
    <p:extLst>
      <p:ext uri="{BB962C8B-B14F-4D97-AF65-F5344CB8AC3E}">
        <p14:creationId xmlns:p14="http://schemas.microsoft.com/office/powerpoint/2010/main" val="29799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Today, we are going to look at decisions that hinge upon certain relationships between key variables. Take for instance, should I reduce the price of my product. I face a trade-off, reducing price means getting less on the product. The only reason that I am willing to do this is to increase demand. But then the question becomes, how much will demand increase when I reduce the price? In other words, what is the relationship between demand and price. Is it positive, negative? Is it linear, nonlinear? Is it strong weak?</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ＭＳ Ｐゴシック" charset="-128"/>
              </a:defRPr>
            </a:lvl1pPr>
            <a:lvl2pPr marL="742950" indent="-285750" eaLnBrk="0" hangingPunct="0">
              <a:spcBef>
                <a:spcPct val="30000"/>
              </a:spcBef>
              <a:defRPr sz="1200">
                <a:solidFill>
                  <a:schemeClr val="tx1"/>
                </a:solidFill>
                <a:latin typeface="Calibri" charset="0"/>
                <a:ea typeface="ＭＳ Ｐゴシック" charset="-128"/>
              </a:defRPr>
            </a:lvl2pPr>
            <a:lvl3pPr marL="1143000" indent="-228600" eaLnBrk="0" hangingPunct="0">
              <a:spcBef>
                <a:spcPct val="30000"/>
              </a:spcBef>
              <a:defRPr sz="1200">
                <a:solidFill>
                  <a:schemeClr val="tx1"/>
                </a:solidFill>
                <a:latin typeface="Calibri" charset="0"/>
                <a:ea typeface="ＭＳ Ｐゴシック" charset="-128"/>
              </a:defRPr>
            </a:lvl3pPr>
            <a:lvl4pPr marL="1600200" indent="-228600" eaLnBrk="0" hangingPunct="0">
              <a:spcBef>
                <a:spcPct val="30000"/>
              </a:spcBef>
              <a:defRPr sz="1200">
                <a:solidFill>
                  <a:schemeClr val="tx1"/>
                </a:solidFill>
                <a:latin typeface="Calibri" charset="0"/>
                <a:ea typeface="ＭＳ Ｐゴシック" charset="-128"/>
              </a:defRPr>
            </a:lvl4pPr>
            <a:lvl5pPr marL="2057400" indent="-228600" eaLnBrk="0" hangingPunct="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fld id="{666AE077-E869-574F-9BE5-C4680D401461}" type="slidenum">
              <a:rPr lang="en-US" altLang="en-US" sz="1300"/>
              <a:pPr eaLnBrk="1" hangingPunct="1">
                <a:spcBef>
                  <a:spcPct val="0"/>
                </a:spcBef>
              </a:pPr>
              <a:t>2</a:t>
            </a:fld>
            <a:endParaRPr lang="en-US" altLang="en-US" sz="1300"/>
          </a:p>
        </p:txBody>
      </p:sp>
      <p:sp>
        <p:nvSpPr>
          <p:cNvPr id="5" name="Footer Placeholder 4"/>
          <p:cNvSpPr>
            <a:spLocks noGrp="1"/>
          </p:cNvSpPr>
          <p:nvPr>
            <p:ph type="ftr" sz="quarter" idx="4"/>
          </p:nvPr>
        </p:nvSpPr>
        <p:spPr/>
        <p:txBody>
          <a:bodyPr/>
          <a:lstStyle/>
          <a:p>
            <a:pPr>
              <a:defRPr/>
            </a:pPr>
            <a:r>
              <a:rPr lang="en-US"/>
              <a:t>S. Deo/Statistical Methods for Management Decisions</a:t>
            </a:r>
          </a:p>
        </p:txBody>
      </p:sp>
    </p:spTree>
    <p:extLst>
      <p:ext uri="{BB962C8B-B14F-4D97-AF65-F5344CB8AC3E}">
        <p14:creationId xmlns:p14="http://schemas.microsoft.com/office/powerpoint/2010/main" val="2546112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An alumnus who wants to start a business on “luxury services”. There is a tradeoff, few households with a lot of income but they might be willing to spend more compared to those with less income. So you are interested in understanding the relationship between spending and income. The dataset is on LMS. </a:t>
            </a:r>
          </a:p>
          <a:p>
            <a:endParaRPr lang="en-US" altLang="en-US">
              <a:ea typeface="ＭＳ Ｐゴシック" charset="-128"/>
            </a:endParaRPr>
          </a:p>
          <a:p>
            <a:r>
              <a:rPr lang="en-US" altLang="en-US">
                <a:ea typeface="ＭＳ Ｐゴシック" charset="-128"/>
              </a:rPr>
              <a:t>What can you say?</a:t>
            </a:r>
          </a:p>
          <a:p>
            <a:endParaRPr lang="en-US" altLang="en-US">
              <a:ea typeface="ＭＳ Ｐゴシック" charset="-128"/>
            </a:endParaRPr>
          </a:p>
          <a:p>
            <a:r>
              <a:rPr lang="en-US" altLang="en-US">
                <a:ea typeface="ＭＳ Ｐゴシック" charset="-128"/>
              </a:rPr>
              <a:t>1. Look for trend 2. Look for the shape of the trend 3. Look for clustering around the trend 4. Look for outliers and understand.</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ＭＳ Ｐゴシック" charset="-128"/>
              </a:defRPr>
            </a:lvl1pPr>
            <a:lvl2pPr marL="742950" indent="-285750" eaLnBrk="0" hangingPunct="0">
              <a:spcBef>
                <a:spcPct val="30000"/>
              </a:spcBef>
              <a:defRPr sz="1200">
                <a:solidFill>
                  <a:schemeClr val="tx1"/>
                </a:solidFill>
                <a:latin typeface="Calibri" charset="0"/>
                <a:ea typeface="ＭＳ Ｐゴシック" charset="-128"/>
              </a:defRPr>
            </a:lvl2pPr>
            <a:lvl3pPr marL="1143000" indent="-228600" eaLnBrk="0" hangingPunct="0">
              <a:spcBef>
                <a:spcPct val="30000"/>
              </a:spcBef>
              <a:defRPr sz="1200">
                <a:solidFill>
                  <a:schemeClr val="tx1"/>
                </a:solidFill>
                <a:latin typeface="Calibri" charset="0"/>
                <a:ea typeface="ＭＳ Ｐゴシック" charset="-128"/>
              </a:defRPr>
            </a:lvl3pPr>
            <a:lvl4pPr marL="1600200" indent="-228600" eaLnBrk="0" hangingPunct="0">
              <a:spcBef>
                <a:spcPct val="30000"/>
              </a:spcBef>
              <a:defRPr sz="1200">
                <a:solidFill>
                  <a:schemeClr val="tx1"/>
                </a:solidFill>
                <a:latin typeface="Calibri" charset="0"/>
                <a:ea typeface="ＭＳ Ｐゴシック" charset="-128"/>
              </a:defRPr>
            </a:lvl4pPr>
            <a:lvl5pPr marL="2057400" indent="-228600" eaLnBrk="0" hangingPunct="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fld id="{F5DBCAEF-E3D6-684E-82E4-6AE940C6031B}" type="slidenum">
              <a:rPr lang="en-US" altLang="en-US" sz="1300"/>
              <a:pPr eaLnBrk="1" hangingPunct="1">
                <a:spcBef>
                  <a:spcPct val="0"/>
                </a:spcBef>
              </a:pPr>
              <a:t>3</a:t>
            </a:fld>
            <a:endParaRPr lang="en-US" altLang="en-US" sz="1300"/>
          </a:p>
        </p:txBody>
      </p:sp>
    </p:spTree>
    <p:extLst>
      <p:ext uri="{BB962C8B-B14F-4D97-AF65-F5344CB8AC3E}">
        <p14:creationId xmlns:p14="http://schemas.microsoft.com/office/powerpoint/2010/main" val="193555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There are two reasons why covariance might be highly positive. One is that many points have X higher than Xbar and Y higher than Ybar. The other is that X itself has a lot of variation so X-Xbar is very high or very low. In other words, strength of the relationship cannot be captured through covariance because of its reliance on the actual magnitude of the random variable.</a:t>
            </a: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ＭＳ Ｐゴシック" charset="-128"/>
              </a:defRPr>
            </a:lvl1pPr>
            <a:lvl2pPr marL="742950" indent="-285750" eaLnBrk="0" hangingPunct="0">
              <a:spcBef>
                <a:spcPct val="30000"/>
              </a:spcBef>
              <a:defRPr sz="1200">
                <a:solidFill>
                  <a:schemeClr val="tx1"/>
                </a:solidFill>
                <a:latin typeface="Calibri" charset="0"/>
                <a:ea typeface="ＭＳ Ｐゴシック" charset="-128"/>
              </a:defRPr>
            </a:lvl2pPr>
            <a:lvl3pPr marL="1143000" indent="-228600" eaLnBrk="0" hangingPunct="0">
              <a:spcBef>
                <a:spcPct val="30000"/>
              </a:spcBef>
              <a:defRPr sz="1200">
                <a:solidFill>
                  <a:schemeClr val="tx1"/>
                </a:solidFill>
                <a:latin typeface="Calibri" charset="0"/>
                <a:ea typeface="ＭＳ Ｐゴシック" charset="-128"/>
              </a:defRPr>
            </a:lvl3pPr>
            <a:lvl4pPr marL="1600200" indent="-228600" eaLnBrk="0" hangingPunct="0">
              <a:spcBef>
                <a:spcPct val="30000"/>
              </a:spcBef>
              <a:defRPr sz="1200">
                <a:solidFill>
                  <a:schemeClr val="tx1"/>
                </a:solidFill>
                <a:latin typeface="Calibri" charset="0"/>
                <a:ea typeface="ＭＳ Ｐゴシック" charset="-128"/>
              </a:defRPr>
            </a:lvl4pPr>
            <a:lvl5pPr marL="2057400" indent="-228600" eaLnBrk="0" hangingPunct="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fld id="{E8CAD329-925E-F847-9E75-FE4A0EF94348}" type="slidenum">
              <a:rPr lang="en-US" altLang="en-US" sz="1300"/>
              <a:pPr eaLnBrk="1" hangingPunct="1">
                <a:spcBef>
                  <a:spcPct val="0"/>
                </a:spcBef>
              </a:pPr>
              <a:t>6</a:t>
            </a:fld>
            <a:endParaRPr lang="en-US" altLang="en-US" sz="1300"/>
          </a:p>
        </p:txBody>
      </p:sp>
    </p:spTree>
    <p:extLst>
      <p:ext uri="{BB962C8B-B14F-4D97-AF65-F5344CB8AC3E}">
        <p14:creationId xmlns:p14="http://schemas.microsoft.com/office/powerpoint/2010/main" val="349166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Correlation compensates for the shortcomings of the covariance measure. It normalizes the covariance using the standard deviation of each random variable. Now, the resulting measure can vary between -1 and 1. Now we can decipher the strength as well s direction of relationship. Interpret values of correlation.</a:t>
            </a:r>
          </a:p>
          <a:p>
            <a:endParaRPr lang="en-US" altLang="en-US">
              <a:ea typeface="ＭＳ Ｐゴシック" charset="-128"/>
            </a:endParaRPr>
          </a:p>
          <a:p>
            <a:r>
              <a:rPr lang="en-US" altLang="en-US">
                <a:ea typeface="ＭＳ Ｐゴシック" charset="-128"/>
              </a:rPr>
              <a:t>There are a fewthings we need to be aware of. First, that correlation cannot be used for predictive purposes. The other is the possibility of lurking variables. You see an association, which is not causation. Let me give you two examples – height and hair length. If I were to get these numbers for a random sample in India, what do you think we will see? A negative correlation. Does this mean that greater height reduces the hair length? Is there a biological reason for it? No, it is just that the gender has not been considered here, which is the lurking variable. Men tend to be longer than women in India and they also tend to keep shorter hair. Lastly, correlation is only pairwise. What if I wanted a framework that could be extended to multiple variables at the same time, especially when I put back the lurking variable? For this purpose, we look for framework that is more general.</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ＭＳ Ｐゴシック" charset="-128"/>
              </a:defRPr>
            </a:lvl1pPr>
            <a:lvl2pPr marL="742950" indent="-285750" eaLnBrk="0" hangingPunct="0">
              <a:spcBef>
                <a:spcPct val="30000"/>
              </a:spcBef>
              <a:defRPr sz="1200">
                <a:solidFill>
                  <a:schemeClr val="tx1"/>
                </a:solidFill>
                <a:latin typeface="Calibri" charset="0"/>
                <a:ea typeface="ＭＳ Ｐゴシック" charset="-128"/>
              </a:defRPr>
            </a:lvl2pPr>
            <a:lvl3pPr marL="1143000" indent="-228600" eaLnBrk="0" hangingPunct="0">
              <a:spcBef>
                <a:spcPct val="30000"/>
              </a:spcBef>
              <a:defRPr sz="1200">
                <a:solidFill>
                  <a:schemeClr val="tx1"/>
                </a:solidFill>
                <a:latin typeface="Calibri" charset="0"/>
                <a:ea typeface="ＭＳ Ｐゴシック" charset="-128"/>
              </a:defRPr>
            </a:lvl3pPr>
            <a:lvl4pPr marL="1600200" indent="-228600" eaLnBrk="0" hangingPunct="0">
              <a:spcBef>
                <a:spcPct val="30000"/>
              </a:spcBef>
              <a:defRPr sz="1200">
                <a:solidFill>
                  <a:schemeClr val="tx1"/>
                </a:solidFill>
                <a:latin typeface="Calibri" charset="0"/>
                <a:ea typeface="ＭＳ Ｐゴシック" charset="-128"/>
              </a:defRPr>
            </a:lvl4pPr>
            <a:lvl5pPr marL="2057400" indent="-228600" eaLnBrk="0" hangingPunct="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fld id="{BB74AEB5-BBBE-C04C-9F03-F14D26BD66A1}" type="slidenum">
              <a:rPr lang="en-US" altLang="en-US" sz="1300"/>
              <a:pPr eaLnBrk="1" hangingPunct="1">
                <a:spcBef>
                  <a:spcPct val="0"/>
                </a:spcBef>
              </a:pPr>
              <a:t>8</a:t>
            </a:fld>
            <a:endParaRPr lang="en-US" altLang="en-US" sz="1300"/>
          </a:p>
        </p:txBody>
      </p:sp>
    </p:spTree>
    <p:extLst>
      <p:ext uri="{BB962C8B-B14F-4D97-AF65-F5344CB8AC3E}">
        <p14:creationId xmlns:p14="http://schemas.microsoft.com/office/powerpoint/2010/main" val="145189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DA35402-E22C-214F-905F-92C9CA624BDF}" type="slidenum">
              <a:rPr lang="en-US" altLang="en-US" sz="1300">
                <a:latin typeface="Calibri" charset="0"/>
              </a:rPr>
              <a:pPr eaLnBrk="1" hangingPunct="1"/>
              <a:t>14</a:t>
            </a:fld>
            <a:endParaRPr lang="en-US" altLang="en-US" sz="1300">
              <a:latin typeface="Calibri" charset="0"/>
            </a:endParaRPr>
          </a:p>
        </p:txBody>
      </p:sp>
    </p:spTree>
    <p:extLst>
      <p:ext uri="{BB962C8B-B14F-4D97-AF65-F5344CB8AC3E}">
        <p14:creationId xmlns:p14="http://schemas.microsoft.com/office/powerpoint/2010/main" val="412370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C285201-1B72-5948-B8C5-13A45EF0E444}" type="slidenum">
              <a:rPr lang="en-US" altLang="en-US" sz="1300">
                <a:latin typeface="Calibri" charset="0"/>
              </a:rPr>
              <a:pPr eaLnBrk="1" hangingPunct="1"/>
              <a:t>16</a:t>
            </a:fld>
            <a:endParaRPr lang="en-US" altLang="en-US" sz="1300">
              <a:latin typeface="Calibri" charset="0"/>
            </a:endParaRPr>
          </a:p>
        </p:txBody>
      </p:sp>
    </p:spTree>
    <p:extLst>
      <p:ext uri="{BB962C8B-B14F-4D97-AF65-F5344CB8AC3E}">
        <p14:creationId xmlns:p14="http://schemas.microsoft.com/office/powerpoint/2010/main" val="439191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E3E1EB1-7F31-414B-B80E-59078B1E5696}" type="slidenum">
              <a:rPr lang="en-US" altLang="en-US" sz="1300">
                <a:latin typeface="Calibri" charset="0"/>
              </a:rPr>
              <a:pPr eaLnBrk="1" hangingPunct="1"/>
              <a:t>18</a:t>
            </a:fld>
            <a:endParaRPr lang="en-US" altLang="en-US" sz="1300">
              <a:latin typeface="Calibri" charset="0"/>
            </a:endParaRPr>
          </a:p>
        </p:txBody>
      </p:sp>
    </p:spTree>
    <p:extLst>
      <p:ext uri="{BB962C8B-B14F-4D97-AF65-F5344CB8AC3E}">
        <p14:creationId xmlns:p14="http://schemas.microsoft.com/office/powerpoint/2010/main" val="1960249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E3E1EB1-7F31-414B-B80E-59078B1E5696}" type="slidenum">
              <a:rPr lang="en-US" altLang="en-US" sz="1300">
                <a:latin typeface="Calibri" charset="0"/>
              </a:rPr>
              <a:pPr eaLnBrk="1" hangingPunct="1"/>
              <a:t>19</a:t>
            </a:fld>
            <a:endParaRPr lang="en-US" altLang="en-US" sz="1300">
              <a:latin typeface="Calibri" charset="0"/>
            </a:endParaRPr>
          </a:p>
        </p:txBody>
      </p:sp>
    </p:spTree>
    <p:extLst>
      <p:ext uri="{BB962C8B-B14F-4D97-AF65-F5344CB8AC3E}">
        <p14:creationId xmlns:p14="http://schemas.microsoft.com/office/powerpoint/2010/main" val="128551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hart" Target="../charts/chart4.xml"/><Relationship Id="rId13" Type="http://schemas.openxmlformats.org/officeDocument/2006/relationships/image" Target="../media/image15.png"/><Relationship Id="rId3" Type="http://schemas.openxmlformats.org/officeDocument/2006/relationships/notesSlide" Target="../notesSlides/notesSlide8.xml"/><Relationship Id="rId7" Type="http://schemas.openxmlformats.org/officeDocument/2006/relationships/image" Target="../media/image9.wmf"/><Relationship Id="rId12" Type="http://schemas.openxmlformats.org/officeDocument/2006/relationships/image" Target="../media/image20.png"/><Relationship Id="rId17" Type="http://schemas.openxmlformats.org/officeDocument/2006/relationships/image" Target="../media/image150.png"/><Relationship Id="rId2" Type="http://schemas.openxmlformats.org/officeDocument/2006/relationships/slideLayout" Target="../slideLayouts/slideLayout2.xml"/><Relationship Id="rId16" Type="http://schemas.openxmlformats.org/officeDocument/2006/relationships/image" Target="../media/image24.png"/><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9.png"/><Relationship Id="rId5" Type="http://schemas.openxmlformats.org/officeDocument/2006/relationships/image" Target="../media/image8.wmf"/><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oleObject" Target="../embeddings/oleObject3.bin"/><Relationship Id="rId9" Type="http://schemas.openxmlformats.org/officeDocument/2006/relationships/image" Target="../media/image17.png"/><Relationship Id="rId14" Type="http://schemas.openxmlformats.org/officeDocument/2006/relationships/image" Target="../media/image22.png"/></Relationships>
</file>

<file path=ppt/slides/_rels/slide19.xml.rels><?xml version="1.0" encoding="UTF-8" standalone="yes"?>
<Relationships xmlns="http://schemas.openxmlformats.org/package/2006/relationships"><Relationship Id="rId18" Type="http://schemas.openxmlformats.org/officeDocument/2006/relationships/image" Target="../media/image21.png"/><Relationship Id="rId3" Type="http://schemas.openxmlformats.org/officeDocument/2006/relationships/notesSlide" Target="../notesSlides/notesSlide9.xml"/><Relationship Id="rId7" Type="http://schemas.openxmlformats.org/officeDocument/2006/relationships/image" Target="../media/image9.wmf"/><Relationship Id="rId17" Type="http://schemas.openxmlformats.org/officeDocument/2006/relationships/image" Target="../media/image16.png"/><Relationship Id="rId2" Type="http://schemas.openxmlformats.org/officeDocument/2006/relationships/slideLayout" Target="../slideLayouts/slideLayout2.xml"/><Relationship Id="rId16" Type="http://schemas.openxmlformats.org/officeDocument/2006/relationships/image" Target="../media/image24.png"/><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8.wmf"/><Relationship Id="rId15" Type="http://schemas.openxmlformats.org/officeDocument/2006/relationships/image" Target="../media/image23.png"/><Relationship Id="rId4" Type="http://schemas.openxmlformats.org/officeDocument/2006/relationships/oleObject" Target="../embeddings/oleObject3.bin"/><Relationship Id="rId1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6.png"/><Relationship Id="rId7"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2589213" y="2514600"/>
            <a:ext cx="8915399" cy="1194515"/>
          </a:xfrm>
        </p:spPr>
        <p:txBody>
          <a:bodyPr/>
          <a:lstStyle/>
          <a:p>
            <a:r>
              <a:rPr lang="en-US" altLang="en-US" dirty="0">
                <a:ea typeface="ＭＳ Ｐゴシック" charset="-128"/>
              </a:rPr>
              <a:t>Session 3</a:t>
            </a:r>
          </a:p>
        </p:txBody>
      </p:sp>
      <p:sp>
        <p:nvSpPr>
          <p:cNvPr id="10243" name="Rectangle 3"/>
          <p:cNvSpPr>
            <a:spLocks noGrp="1" noChangeArrowheads="1"/>
          </p:cNvSpPr>
          <p:nvPr>
            <p:ph type="subTitle" idx="1"/>
          </p:nvPr>
        </p:nvSpPr>
        <p:spPr>
          <a:xfrm>
            <a:off x="2589213" y="4441065"/>
            <a:ext cx="7696200" cy="609600"/>
          </a:xfrm>
        </p:spPr>
        <p:txBody>
          <a:bodyPr/>
          <a:lstStyle/>
          <a:p>
            <a:r>
              <a:rPr lang="en-US" altLang="en-US" dirty="0">
                <a:ea typeface="ＭＳ Ｐゴシック" charset="-128"/>
              </a:rPr>
              <a:t>Association Between Variables: Correlation, Covariance</a:t>
            </a:r>
          </a:p>
        </p:txBody>
      </p:sp>
    </p:spTree>
    <p:extLst>
      <p:ext uri="{BB962C8B-B14F-4D97-AF65-F5344CB8AC3E}">
        <p14:creationId xmlns:p14="http://schemas.microsoft.com/office/powerpoint/2010/main" val="3289281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46856" y="386366"/>
            <a:ext cx="8839200" cy="838200"/>
          </a:xfrm>
        </p:spPr>
        <p:txBody>
          <a:bodyPr/>
          <a:lstStyle/>
          <a:p>
            <a:pPr eaLnBrk="1" hangingPunct="1"/>
            <a:r>
              <a:rPr lang="en-US" altLang="en-US" dirty="0">
                <a:ea typeface="ＭＳ Ｐゴシック" charset="-128"/>
              </a:rPr>
              <a:t>Learning Objectives</a:t>
            </a:r>
          </a:p>
        </p:txBody>
      </p:sp>
      <p:sp>
        <p:nvSpPr>
          <p:cNvPr id="20482" name="Content Placeholder 2"/>
          <p:cNvSpPr>
            <a:spLocks noGrp="1"/>
          </p:cNvSpPr>
          <p:nvPr>
            <p:ph idx="1"/>
          </p:nvPr>
        </p:nvSpPr>
        <p:spPr/>
        <p:txBody>
          <a:bodyPr/>
          <a:lstStyle/>
          <a:p>
            <a:pPr eaLnBrk="1" hangingPunct="1"/>
            <a:r>
              <a:rPr lang="en-US" altLang="en-US">
                <a:ea typeface="ＭＳ Ｐゴシック" charset="-128"/>
              </a:rPr>
              <a:t>How to </a:t>
            </a:r>
            <a:r>
              <a:rPr lang="en-US" altLang="en-US">
                <a:solidFill>
                  <a:srgbClr val="0000FF"/>
                </a:solidFill>
                <a:ea typeface="ＭＳ Ｐゴシック" charset="-128"/>
              </a:rPr>
              <a:t>estimate </a:t>
            </a:r>
            <a:r>
              <a:rPr lang="en-US" altLang="en-US">
                <a:ea typeface="ＭＳ Ｐゴシック" charset="-128"/>
              </a:rPr>
              <a:t>a linear fit?</a:t>
            </a:r>
          </a:p>
          <a:p>
            <a:pPr eaLnBrk="1" hangingPunct="1"/>
            <a:endParaRPr lang="en-US" altLang="en-US">
              <a:ea typeface="ＭＳ Ｐゴシック" charset="-128"/>
            </a:endParaRPr>
          </a:p>
          <a:p>
            <a:pPr eaLnBrk="1" hangingPunct="1"/>
            <a:r>
              <a:rPr lang="en-US" altLang="en-US">
                <a:ea typeface="ＭＳ Ｐゴシック" charset="-128"/>
              </a:rPr>
              <a:t>How to interpret the </a:t>
            </a:r>
            <a:r>
              <a:rPr lang="en-US" altLang="en-US">
                <a:solidFill>
                  <a:srgbClr val="0000FF"/>
                </a:solidFill>
                <a:ea typeface="ＭＳ Ｐゴシック" charset="-128"/>
              </a:rPr>
              <a:t>slope</a:t>
            </a:r>
            <a:r>
              <a:rPr lang="en-US" altLang="en-US">
                <a:ea typeface="ＭＳ Ｐゴシック" charset="-128"/>
              </a:rPr>
              <a:t> and the </a:t>
            </a:r>
            <a:r>
              <a:rPr lang="en-US" altLang="en-US">
                <a:solidFill>
                  <a:srgbClr val="0000FF"/>
                </a:solidFill>
                <a:ea typeface="ＭＳ Ｐゴシック" charset="-128"/>
              </a:rPr>
              <a:t>intercept</a:t>
            </a:r>
            <a:r>
              <a:rPr lang="en-US" altLang="en-US">
                <a:ea typeface="ＭＳ Ｐゴシック" charset="-128"/>
              </a:rPr>
              <a:t> of the fitted line?</a:t>
            </a:r>
          </a:p>
          <a:p>
            <a:pPr eaLnBrk="1" hangingPunct="1"/>
            <a:endParaRPr lang="en-US" altLang="en-US">
              <a:ea typeface="ＭＳ Ｐゴシック" charset="-128"/>
            </a:endParaRPr>
          </a:p>
          <a:p>
            <a:pPr eaLnBrk="1" hangingPunct="1"/>
            <a:r>
              <a:rPr lang="en-US" altLang="en-US">
                <a:ea typeface="ＭＳ Ｐゴシック" charset="-128"/>
              </a:rPr>
              <a:t>How to quantify the </a:t>
            </a:r>
            <a:r>
              <a:rPr lang="en-US" altLang="en-US">
                <a:solidFill>
                  <a:srgbClr val="0000FF"/>
                </a:solidFill>
                <a:ea typeface="ＭＳ Ｐゴシック" charset="-128"/>
              </a:rPr>
              <a:t>goodness of fit?</a:t>
            </a:r>
          </a:p>
        </p:txBody>
      </p:sp>
    </p:spTree>
    <p:extLst>
      <p:ext uri="{BB962C8B-B14F-4D97-AF65-F5344CB8AC3E}">
        <p14:creationId xmlns:p14="http://schemas.microsoft.com/office/powerpoint/2010/main" val="369297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79277" y="238236"/>
            <a:ext cx="8911687" cy="1280890"/>
          </a:xfrm>
        </p:spPr>
        <p:txBody>
          <a:bodyPr/>
          <a:lstStyle/>
          <a:p>
            <a:r>
              <a:rPr lang="en-US" altLang="en-US" dirty="0">
                <a:ea typeface="ＭＳ Ｐゴシック" charset="-128"/>
              </a:rPr>
              <a:t>Linear Fit: Beyond Correlation</a:t>
            </a:r>
            <a:endParaRPr lang="en-IN" dirty="0"/>
          </a:p>
        </p:txBody>
      </p:sp>
      <p:graphicFrame>
        <p:nvGraphicFramePr>
          <p:cNvPr id="5" name="Chart 4">
            <a:extLst>
              <a:ext uri="{FF2B5EF4-FFF2-40B4-BE49-F238E27FC236}">
                <a16:creationId xmlns:a16="http://schemas.microsoft.com/office/drawing/2014/main" id="{3B346145-ECAA-4CD0-8C7C-BA86CCAB8386}"/>
              </a:ext>
            </a:extLst>
          </p:cNvPr>
          <p:cNvGraphicFramePr>
            <a:graphicFrameLocks/>
          </p:cNvGraphicFramePr>
          <p:nvPr>
            <p:extLst>
              <p:ext uri="{D42A27DB-BD31-4B8C-83A1-F6EECF244321}">
                <p14:modId xmlns:p14="http://schemas.microsoft.com/office/powerpoint/2010/main" val="825597770"/>
              </p:ext>
            </p:extLst>
          </p:nvPr>
        </p:nvGraphicFramePr>
        <p:xfrm>
          <a:off x="1766934" y="1951631"/>
          <a:ext cx="5268186" cy="367124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3734A8C4-0E07-4852-8543-2D74AFEF2252}"/>
              </a:ext>
            </a:extLst>
          </p:cNvPr>
          <p:cNvSpPr txBox="1"/>
          <p:nvPr/>
        </p:nvSpPr>
        <p:spPr>
          <a:xfrm>
            <a:off x="1218664" y="1937982"/>
            <a:ext cx="797859" cy="369332"/>
          </a:xfrm>
          <a:prstGeom prst="rect">
            <a:avLst/>
          </a:prstGeom>
          <a:noFill/>
        </p:spPr>
        <p:txBody>
          <a:bodyPr wrap="square" rtlCol="0">
            <a:spAutoFit/>
          </a:bodyPr>
          <a:lstStyle/>
          <a:p>
            <a:r>
              <a:rPr lang="en-US" dirty="0"/>
              <a:t>PBT</a:t>
            </a:r>
          </a:p>
        </p:txBody>
      </p:sp>
      <p:sp>
        <p:nvSpPr>
          <p:cNvPr id="7" name="TextBox 6">
            <a:extLst>
              <a:ext uri="{FF2B5EF4-FFF2-40B4-BE49-F238E27FC236}">
                <a16:creationId xmlns:a16="http://schemas.microsoft.com/office/drawing/2014/main" id="{AB62881D-D2C4-4319-A24E-230B5E0DDC8A}"/>
              </a:ext>
            </a:extLst>
          </p:cNvPr>
          <p:cNvSpPr txBox="1"/>
          <p:nvPr/>
        </p:nvSpPr>
        <p:spPr>
          <a:xfrm>
            <a:off x="6237261" y="5438213"/>
            <a:ext cx="797859" cy="369332"/>
          </a:xfrm>
          <a:prstGeom prst="rect">
            <a:avLst/>
          </a:prstGeom>
          <a:noFill/>
        </p:spPr>
        <p:txBody>
          <a:bodyPr wrap="square" rtlCol="0">
            <a:spAutoFit/>
          </a:bodyPr>
          <a:lstStyle/>
          <a:p>
            <a:r>
              <a:rPr lang="en-US" dirty="0" err="1"/>
              <a:t>AdEx</a:t>
            </a:r>
            <a:endParaRPr lang="en-US" dirty="0"/>
          </a:p>
        </p:txBody>
      </p:sp>
      <mc:AlternateContent xmlns:mc="http://schemas.openxmlformats.org/markup-compatibility/2006" xmlns:a14="http://schemas.microsoft.com/office/drawing/2010/main">
        <mc:Choice Requires="a14">
          <p:sp>
            <p:nvSpPr>
              <p:cNvPr id="8" name="Content Placeholder 2"/>
              <p:cNvSpPr txBox="1">
                <a:spLocks/>
              </p:cNvSpPr>
              <p:nvPr/>
            </p:nvSpPr>
            <p:spPr bwMode="auto">
              <a:xfrm>
                <a:off x="7349544" y="1937982"/>
                <a:ext cx="4619543" cy="3500231"/>
              </a:xfrm>
              <a:prstGeom prst="rect">
                <a:avLst/>
              </a:prstGeom>
              <a:noFill/>
              <a:ln>
                <a:noFill/>
                <a:miter lim="800000"/>
                <a:headEnd/>
                <a:tailEnd/>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lvl1pPr marL="342900" indent="-342900" algn="l" rtl="0" fontAlgn="base">
                  <a:spcBef>
                    <a:spcPct val="20000"/>
                  </a:spcBef>
                  <a:spcAft>
                    <a:spcPct val="0"/>
                  </a:spcAft>
                  <a:buFont typeface="Arial" charset="0"/>
                  <a:buChar char="•"/>
                  <a:defRPr sz="1800" kern="1200">
                    <a:solidFill>
                      <a:schemeClr val="tx1"/>
                    </a:solidFill>
                    <a:latin typeface="+mn-lt"/>
                    <a:ea typeface="ＭＳ Ｐゴシック" charset="0"/>
                    <a:cs typeface="ＭＳ Ｐゴシック" charset="0"/>
                  </a:defRPr>
                </a:lvl1pPr>
                <a:lvl2pPr marL="742950" indent="-285750" algn="l" rtl="0" fontAlgn="base">
                  <a:spcBef>
                    <a:spcPct val="20000"/>
                  </a:spcBef>
                  <a:spcAft>
                    <a:spcPct val="0"/>
                  </a:spcAft>
                  <a:buFont typeface="Arial" charset="0"/>
                  <a:buChar char="–"/>
                  <a:defRPr sz="1600" kern="1200">
                    <a:solidFill>
                      <a:schemeClr val="tx1"/>
                    </a:solidFill>
                    <a:latin typeface="+mn-lt"/>
                    <a:ea typeface="ＭＳ Ｐゴシック" charset="0"/>
                    <a:cs typeface="+mn-cs"/>
                  </a:defRPr>
                </a:lvl2pPr>
                <a:lvl3pPr marL="1143000" indent="-228600" algn="l" rtl="0" fontAlgn="base">
                  <a:spcBef>
                    <a:spcPct val="20000"/>
                  </a:spcBef>
                  <a:spcAft>
                    <a:spcPct val="0"/>
                  </a:spcAft>
                  <a:buFont typeface="Arial" charset="0"/>
                  <a:buChar char="•"/>
                  <a:defRPr sz="1400" kern="1200">
                    <a:solidFill>
                      <a:schemeClr val="tx1"/>
                    </a:solidFill>
                    <a:latin typeface="+mn-lt"/>
                    <a:ea typeface="ＭＳ Ｐゴシック" charset="0"/>
                    <a:cs typeface="+mn-cs"/>
                  </a:defRPr>
                </a:lvl3pPr>
                <a:lvl4pPr marL="1600200" indent="-228600" algn="l" rtl="0" fontAlgn="base">
                  <a:spcBef>
                    <a:spcPct val="20000"/>
                  </a:spcBef>
                  <a:spcAft>
                    <a:spcPct val="0"/>
                  </a:spcAft>
                  <a:buFont typeface="Arial" charset="0"/>
                  <a:buChar char="–"/>
                  <a:defRPr sz="1200" kern="1200">
                    <a:solidFill>
                      <a:schemeClr val="tx1"/>
                    </a:solidFill>
                    <a:latin typeface="+mn-lt"/>
                    <a:ea typeface="ＭＳ Ｐゴシック" charset="0"/>
                    <a:cs typeface="+mn-cs"/>
                  </a:defRPr>
                </a:lvl4pPr>
                <a:lvl5pPr marL="2057400" indent="-228600" algn="l" rtl="0" fontAlgn="base">
                  <a:spcBef>
                    <a:spcPct val="20000"/>
                  </a:spcBef>
                  <a:spcAft>
                    <a:spcPct val="0"/>
                  </a:spcAft>
                  <a:buFont typeface="Arial" charset="0"/>
                  <a:buChar char="»"/>
                  <a:defRPr sz="1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dirty="0"/>
                  <a:t>The fitted line is denoted by</a:t>
                </a:r>
              </a:p>
              <a:p>
                <a:pPr>
                  <a:defRPr/>
                </a:pPr>
                <a14:m>
                  <m:oMath xmlns:m="http://schemas.openxmlformats.org/officeDocument/2006/math">
                    <m:acc>
                      <m:accPr>
                        <m:chr m:val="̂"/>
                        <m:ctrlPr>
                          <a:rPr lang="en-US" sz="2000" i="1" smtClean="0">
                            <a:latin typeface="Cambria Math" panose="02040503050406030204" pitchFamily="18" charset="0"/>
                          </a:rPr>
                        </m:ctrlPr>
                      </m:accPr>
                      <m:e>
                        <m:r>
                          <a:rPr lang="en-IN" sz="2000" b="0" i="1" smtClean="0">
                            <a:latin typeface="Cambria Math" panose="02040503050406030204" pitchFamily="18" charset="0"/>
                          </a:rPr>
                          <m:t>𝑌</m:t>
                        </m:r>
                      </m:e>
                    </m:acc>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𝑏</m:t>
                        </m:r>
                      </m:e>
                      <m:sub>
                        <m:r>
                          <a:rPr lang="en-IN" sz="2000" b="0" i="1" smtClean="0">
                            <a:latin typeface="Cambria Math" panose="02040503050406030204" pitchFamily="18" charset="0"/>
                          </a:rPr>
                          <m:t>0</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𝑏</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𝑋</m:t>
                    </m:r>
                  </m:oMath>
                </a14:m>
                <a:endParaRPr lang="en-US" sz="2000" dirty="0"/>
              </a:p>
              <a:p>
                <a:pPr lvl="1">
                  <a:defRPr/>
                </a:pPr>
                <a:r>
                  <a:rPr lang="en-US" sz="1800" i="1" dirty="0"/>
                  <a:t>b</a:t>
                </a:r>
                <a:r>
                  <a:rPr lang="en-US" sz="1800" baseline="-25000" dirty="0"/>
                  <a:t>0</a:t>
                </a:r>
                <a:r>
                  <a:rPr lang="en-US" sz="1800" dirty="0"/>
                  <a:t> is the intercept</a:t>
                </a:r>
              </a:p>
              <a:p>
                <a:pPr lvl="1">
                  <a:defRPr/>
                </a:pPr>
                <a:r>
                  <a:rPr lang="en-US" sz="1800" i="1" dirty="0"/>
                  <a:t>b</a:t>
                </a:r>
                <a:r>
                  <a:rPr lang="en-US" sz="1800" i="1" baseline="-25000" dirty="0"/>
                  <a:t>1</a:t>
                </a:r>
                <a:r>
                  <a:rPr lang="en-US" sz="1800" dirty="0"/>
                  <a:t> is the slope</a:t>
                </a:r>
              </a:p>
              <a:p>
                <a:pPr lvl="1">
                  <a:defRPr/>
                </a:pPr>
                <a14:m>
                  <m:oMath xmlns:m="http://schemas.openxmlformats.org/officeDocument/2006/math">
                    <m:acc>
                      <m:accPr>
                        <m:chr m:val="̂"/>
                        <m:ctrlPr>
                          <a:rPr lang="en-US" sz="1800" i="1">
                            <a:latin typeface="Cambria Math" panose="02040503050406030204" pitchFamily="18" charset="0"/>
                          </a:rPr>
                        </m:ctrlPr>
                      </m:accPr>
                      <m:e>
                        <m:r>
                          <a:rPr lang="en-IN" sz="1800" i="1">
                            <a:latin typeface="Cambria Math" panose="02040503050406030204" pitchFamily="18" charset="0"/>
                          </a:rPr>
                          <m:t>𝑌</m:t>
                        </m:r>
                      </m:e>
                    </m:acc>
                  </m:oMath>
                </a14:m>
                <a:r>
                  <a:rPr lang="en-US" sz="1800" dirty="0"/>
                  <a:t>  is an (point) </a:t>
                </a:r>
                <a:r>
                  <a:rPr lang="en-US" sz="1800" dirty="0">
                    <a:solidFill>
                      <a:srgbClr val="0000FF"/>
                    </a:solidFill>
                  </a:rPr>
                  <a:t>estimate</a:t>
                </a:r>
                <a:r>
                  <a:rPr lang="en-US" sz="1800" dirty="0"/>
                  <a:t> or </a:t>
                </a:r>
                <a:r>
                  <a:rPr lang="en-US" sz="1800" dirty="0">
                    <a:solidFill>
                      <a:srgbClr val="0000FF"/>
                    </a:solidFill>
                  </a:rPr>
                  <a:t>fitted value </a:t>
                </a:r>
                <a:r>
                  <a:rPr lang="en-US" sz="1800" dirty="0"/>
                  <a:t>of </a:t>
                </a:r>
                <a:r>
                  <a:rPr lang="en-US" sz="1800" i="1" dirty="0"/>
                  <a:t>y</a:t>
                </a:r>
                <a:r>
                  <a:rPr lang="en-US" sz="1800" dirty="0"/>
                  <a:t> for a given </a:t>
                </a:r>
                <a:r>
                  <a:rPr lang="en-US" sz="1800" i="1" dirty="0"/>
                  <a:t>x</a:t>
                </a:r>
                <a:r>
                  <a:rPr lang="en-US" sz="1800" dirty="0"/>
                  <a:t> value</a:t>
                </a:r>
              </a:p>
              <a:p>
                <a:pPr lvl="8">
                  <a:defRPr/>
                </a:pPr>
                <a:endParaRPr lang="en-US" sz="1400" dirty="0"/>
              </a:p>
              <a:p>
                <a:pPr>
                  <a:defRPr/>
                </a:pPr>
                <a:r>
                  <a:rPr lang="en-US" sz="2000" dirty="0"/>
                  <a:t>Interpretation</a:t>
                </a:r>
              </a:p>
              <a:p>
                <a:pPr marL="457200" lvl="1" indent="0">
                  <a:buNone/>
                  <a:defRPr/>
                </a:pPr>
                <a:r>
                  <a:rPr lang="en-US" i="1" dirty="0"/>
                  <a:t>b</a:t>
                </a:r>
                <a:r>
                  <a:rPr lang="en-US" i="1" baseline="-25000" dirty="0"/>
                  <a:t>0</a:t>
                </a:r>
                <a:r>
                  <a:rPr lang="en-US" dirty="0"/>
                  <a:t> = -310.62</a:t>
                </a:r>
                <a:endParaRPr lang="en-US" sz="1200" dirty="0"/>
              </a:p>
              <a:p>
                <a:pPr marL="457200" lvl="1" indent="0">
                  <a:buNone/>
                  <a:defRPr/>
                </a:pPr>
                <a:r>
                  <a:rPr lang="en-US" i="1" dirty="0"/>
                  <a:t>b1</a:t>
                </a:r>
                <a:r>
                  <a:rPr lang="en-US" dirty="0"/>
                  <a:t> = 7.0679  </a:t>
                </a:r>
              </a:p>
            </p:txBody>
          </p:sp>
        </mc:Choice>
        <mc:Fallback xmlns="">
          <p:sp>
            <p:nvSpPr>
              <p:cNvPr id="8" name="Content Placeholder 2"/>
              <p:cNvSpPr txBox="1">
                <a:spLocks noRot="1" noChangeAspect="1" noMove="1" noResize="1" noEditPoints="1" noAdjustHandles="1" noChangeArrowheads="1" noChangeShapeType="1" noTextEdit="1"/>
              </p:cNvSpPr>
              <p:nvPr/>
            </p:nvSpPr>
            <p:spPr bwMode="auto">
              <a:xfrm>
                <a:off x="7349544" y="1937982"/>
                <a:ext cx="4619543" cy="3500231"/>
              </a:xfrm>
              <a:prstGeom prst="rect">
                <a:avLst/>
              </a:prstGeom>
              <a:blipFill rotWithShape="0">
                <a:blip r:embed="rId3"/>
                <a:stretch>
                  <a:fillRect l="-1189" t="-1045"/>
                </a:stretch>
              </a:blip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0" name="TextBox 9"/>
          <p:cNvSpPr txBox="1"/>
          <p:nvPr/>
        </p:nvSpPr>
        <p:spPr>
          <a:xfrm>
            <a:off x="2016523" y="6055384"/>
            <a:ext cx="4902892" cy="369332"/>
          </a:xfrm>
          <a:prstGeom prst="rect">
            <a:avLst/>
          </a:prstGeom>
          <a:solidFill>
            <a:srgbClr val="00B0F0"/>
          </a:solidFill>
        </p:spPr>
        <p:txBody>
          <a:bodyPr wrap="square" rtlCol="0">
            <a:spAutoFit/>
          </a:bodyPr>
          <a:lstStyle/>
          <a:p>
            <a:r>
              <a:rPr lang="en-IN" dirty="0"/>
              <a:t>Interpretation of b</a:t>
            </a:r>
            <a:r>
              <a:rPr lang="en-IN" baseline="-25000" dirty="0"/>
              <a:t>0</a:t>
            </a:r>
            <a:r>
              <a:rPr lang="en-IN" dirty="0"/>
              <a:t> and b</a:t>
            </a:r>
            <a:r>
              <a:rPr lang="en-IN" baseline="-25000" dirty="0"/>
              <a:t>1</a:t>
            </a:r>
          </a:p>
        </p:txBody>
      </p:sp>
    </p:spTree>
    <p:extLst>
      <p:ext uri="{BB962C8B-B14F-4D97-AF65-F5344CB8AC3E}">
        <p14:creationId xmlns:p14="http://schemas.microsoft.com/office/powerpoint/2010/main" val="3946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346145-ECAA-4CD0-8C7C-BA86CCAB8386}"/>
              </a:ext>
            </a:extLst>
          </p:cNvPr>
          <p:cNvGraphicFramePr>
            <a:graphicFrameLocks/>
          </p:cNvGraphicFramePr>
          <p:nvPr/>
        </p:nvGraphicFramePr>
        <p:xfrm>
          <a:off x="2457450" y="878681"/>
          <a:ext cx="7700963" cy="5414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734A8C4-0E07-4852-8543-2D74AFEF2252}"/>
              </a:ext>
            </a:extLst>
          </p:cNvPr>
          <p:cNvSpPr txBox="1"/>
          <p:nvPr/>
        </p:nvSpPr>
        <p:spPr>
          <a:xfrm>
            <a:off x="1559859" y="977153"/>
            <a:ext cx="797859" cy="369332"/>
          </a:xfrm>
          <a:prstGeom prst="rect">
            <a:avLst/>
          </a:prstGeom>
          <a:noFill/>
        </p:spPr>
        <p:txBody>
          <a:bodyPr wrap="square" rtlCol="0">
            <a:spAutoFit/>
          </a:bodyPr>
          <a:lstStyle/>
          <a:p>
            <a:r>
              <a:rPr lang="en-US" dirty="0"/>
              <a:t>PBT</a:t>
            </a:r>
          </a:p>
        </p:txBody>
      </p:sp>
      <p:sp>
        <p:nvSpPr>
          <p:cNvPr id="8" name="TextBox 7">
            <a:extLst>
              <a:ext uri="{FF2B5EF4-FFF2-40B4-BE49-F238E27FC236}">
                <a16:creationId xmlns:a16="http://schemas.microsoft.com/office/drawing/2014/main" id="{AB62881D-D2C4-4319-A24E-230B5E0DDC8A}"/>
              </a:ext>
            </a:extLst>
          </p:cNvPr>
          <p:cNvSpPr txBox="1"/>
          <p:nvPr/>
        </p:nvSpPr>
        <p:spPr>
          <a:xfrm>
            <a:off x="9278471" y="5924312"/>
            <a:ext cx="797859" cy="369332"/>
          </a:xfrm>
          <a:prstGeom prst="rect">
            <a:avLst/>
          </a:prstGeom>
          <a:noFill/>
        </p:spPr>
        <p:txBody>
          <a:bodyPr wrap="square" rtlCol="0">
            <a:spAutoFit/>
          </a:bodyPr>
          <a:lstStyle/>
          <a:p>
            <a:r>
              <a:rPr lang="en-US" dirty="0" err="1"/>
              <a:t>AdEx</a:t>
            </a:r>
            <a:endParaRPr lang="en-US" dirty="0"/>
          </a:p>
        </p:txBody>
      </p:sp>
    </p:spTree>
    <p:extLst>
      <p:ext uri="{BB962C8B-B14F-4D97-AF65-F5344CB8AC3E}">
        <p14:creationId xmlns:p14="http://schemas.microsoft.com/office/powerpoint/2010/main" val="346101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346145-ECAA-4CD0-8C7C-BA86CCAB8386}"/>
              </a:ext>
            </a:extLst>
          </p:cNvPr>
          <p:cNvGraphicFramePr>
            <a:graphicFrameLocks/>
          </p:cNvGraphicFramePr>
          <p:nvPr/>
        </p:nvGraphicFramePr>
        <p:xfrm>
          <a:off x="2457450" y="878681"/>
          <a:ext cx="7700963" cy="5414963"/>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a:extLst>
              <a:ext uri="{FF2B5EF4-FFF2-40B4-BE49-F238E27FC236}">
                <a16:creationId xmlns:a16="http://schemas.microsoft.com/office/drawing/2014/main" id="{9163913D-30C3-4CAA-892B-A093AF5AD757}"/>
              </a:ext>
            </a:extLst>
          </p:cNvPr>
          <p:cNvSpPr/>
          <p:nvPr/>
        </p:nvSpPr>
        <p:spPr>
          <a:xfrm>
            <a:off x="4589929" y="4203552"/>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F38E496-03E2-4378-AD3E-5F44CE45726E}"/>
              </a:ext>
            </a:extLst>
          </p:cNvPr>
          <p:cNvSpPr txBox="1"/>
          <p:nvPr/>
        </p:nvSpPr>
        <p:spPr>
          <a:xfrm>
            <a:off x="1900518" y="878681"/>
            <a:ext cx="797859" cy="369332"/>
          </a:xfrm>
          <a:prstGeom prst="rect">
            <a:avLst/>
          </a:prstGeom>
          <a:noFill/>
        </p:spPr>
        <p:txBody>
          <a:bodyPr wrap="square" rtlCol="0">
            <a:spAutoFit/>
          </a:bodyPr>
          <a:lstStyle/>
          <a:p>
            <a:r>
              <a:rPr lang="en-US" dirty="0"/>
              <a:t>PBT</a:t>
            </a:r>
          </a:p>
        </p:txBody>
      </p:sp>
      <p:sp>
        <p:nvSpPr>
          <p:cNvPr id="6" name="TextBox 5">
            <a:extLst>
              <a:ext uri="{FF2B5EF4-FFF2-40B4-BE49-F238E27FC236}">
                <a16:creationId xmlns:a16="http://schemas.microsoft.com/office/drawing/2014/main" id="{487A3B82-BCB3-45F2-926B-58444D5391DE}"/>
              </a:ext>
            </a:extLst>
          </p:cNvPr>
          <p:cNvSpPr txBox="1"/>
          <p:nvPr/>
        </p:nvSpPr>
        <p:spPr>
          <a:xfrm>
            <a:off x="9360554" y="5924312"/>
            <a:ext cx="797859" cy="369332"/>
          </a:xfrm>
          <a:prstGeom prst="rect">
            <a:avLst/>
          </a:prstGeom>
          <a:noFill/>
        </p:spPr>
        <p:txBody>
          <a:bodyPr wrap="square" rtlCol="0">
            <a:spAutoFit/>
          </a:bodyPr>
          <a:lstStyle/>
          <a:p>
            <a:r>
              <a:rPr lang="en-US" dirty="0" err="1"/>
              <a:t>AdEx</a:t>
            </a:r>
            <a:endParaRPr lang="en-US" dirty="0"/>
          </a:p>
        </p:txBody>
      </p:sp>
      <p:sp>
        <p:nvSpPr>
          <p:cNvPr id="7" name="TextBox 6">
            <a:extLst>
              <a:ext uri="{FF2B5EF4-FFF2-40B4-BE49-F238E27FC236}">
                <a16:creationId xmlns:a16="http://schemas.microsoft.com/office/drawing/2014/main" id="{843CCB33-2D35-4425-B423-3460E589017D}"/>
              </a:ext>
            </a:extLst>
          </p:cNvPr>
          <p:cNvSpPr txBox="1"/>
          <p:nvPr/>
        </p:nvSpPr>
        <p:spPr>
          <a:xfrm>
            <a:off x="8444918" y="1543193"/>
            <a:ext cx="1360263" cy="369332"/>
          </a:xfrm>
          <a:prstGeom prst="rect">
            <a:avLst/>
          </a:prstGeom>
          <a:noFill/>
        </p:spPr>
        <p:txBody>
          <a:bodyPr wrap="square" rtlCol="0">
            <a:spAutoFit/>
          </a:bodyPr>
          <a:lstStyle/>
          <a:p>
            <a:r>
              <a:rPr lang="en-US" dirty="0"/>
              <a:t>Observed</a:t>
            </a:r>
          </a:p>
        </p:txBody>
      </p:sp>
      <p:sp>
        <p:nvSpPr>
          <p:cNvPr id="8" name="TextBox 7">
            <a:extLst>
              <a:ext uri="{FF2B5EF4-FFF2-40B4-BE49-F238E27FC236}">
                <a16:creationId xmlns:a16="http://schemas.microsoft.com/office/drawing/2014/main" id="{F35C1710-E722-476D-8F7E-EE974C95D713}"/>
              </a:ext>
            </a:extLst>
          </p:cNvPr>
          <p:cNvSpPr txBox="1"/>
          <p:nvPr/>
        </p:nvSpPr>
        <p:spPr>
          <a:xfrm>
            <a:off x="8377964" y="2690307"/>
            <a:ext cx="1281393" cy="369332"/>
          </a:xfrm>
          <a:prstGeom prst="rect">
            <a:avLst/>
          </a:prstGeom>
          <a:noFill/>
        </p:spPr>
        <p:txBody>
          <a:bodyPr wrap="square" rtlCol="0">
            <a:spAutoFit/>
          </a:bodyPr>
          <a:lstStyle/>
          <a:p>
            <a:r>
              <a:rPr lang="en-US" dirty="0"/>
              <a:t>Estimated</a:t>
            </a:r>
          </a:p>
        </p:txBody>
      </p:sp>
      <p:sp>
        <p:nvSpPr>
          <p:cNvPr id="9" name="TextBox 8">
            <a:extLst>
              <a:ext uri="{FF2B5EF4-FFF2-40B4-BE49-F238E27FC236}">
                <a16:creationId xmlns:a16="http://schemas.microsoft.com/office/drawing/2014/main" id="{D87781E6-58A8-4674-86F2-58A52FE44302}"/>
              </a:ext>
            </a:extLst>
          </p:cNvPr>
          <p:cNvSpPr txBox="1"/>
          <p:nvPr/>
        </p:nvSpPr>
        <p:spPr>
          <a:xfrm>
            <a:off x="4589929" y="4717459"/>
            <a:ext cx="1318502" cy="369332"/>
          </a:xfrm>
          <a:prstGeom prst="rect">
            <a:avLst/>
          </a:prstGeom>
          <a:noFill/>
        </p:spPr>
        <p:txBody>
          <a:bodyPr wrap="square" rtlCol="0">
            <a:spAutoFit/>
          </a:bodyPr>
          <a:lstStyle/>
          <a:p>
            <a:r>
              <a:rPr lang="en-US" dirty="0"/>
              <a:t>Observed</a:t>
            </a:r>
          </a:p>
        </p:txBody>
      </p:sp>
      <p:sp>
        <p:nvSpPr>
          <p:cNvPr id="10" name="TextBox 9">
            <a:extLst>
              <a:ext uri="{FF2B5EF4-FFF2-40B4-BE49-F238E27FC236}">
                <a16:creationId xmlns:a16="http://schemas.microsoft.com/office/drawing/2014/main" id="{BB345156-F2E8-4C09-8B0A-9E1A809C7D66}"/>
              </a:ext>
            </a:extLst>
          </p:cNvPr>
          <p:cNvSpPr txBox="1"/>
          <p:nvPr/>
        </p:nvSpPr>
        <p:spPr>
          <a:xfrm>
            <a:off x="3354253" y="3904359"/>
            <a:ext cx="1281393" cy="369332"/>
          </a:xfrm>
          <a:prstGeom prst="rect">
            <a:avLst/>
          </a:prstGeom>
          <a:noFill/>
        </p:spPr>
        <p:txBody>
          <a:bodyPr wrap="square" rtlCol="0">
            <a:spAutoFit/>
          </a:bodyPr>
          <a:lstStyle/>
          <a:p>
            <a:r>
              <a:rPr lang="en-US" dirty="0"/>
              <a:t>Estimated</a:t>
            </a:r>
          </a:p>
        </p:txBody>
      </p:sp>
      <p:sp>
        <p:nvSpPr>
          <p:cNvPr id="3" name="Oval 2">
            <a:extLst>
              <a:ext uri="{FF2B5EF4-FFF2-40B4-BE49-F238E27FC236}">
                <a16:creationId xmlns:a16="http://schemas.microsoft.com/office/drawing/2014/main" id="{1CFC80A0-F181-45CE-9F98-0CE6CDC8E86A}"/>
              </a:ext>
            </a:extLst>
          </p:cNvPr>
          <p:cNvSpPr/>
          <p:nvPr/>
        </p:nvSpPr>
        <p:spPr>
          <a:xfrm>
            <a:off x="8355105" y="2734235"/>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6DAD840-FAFD-4D10-899A-0B97C966E96D}"/>
              </a:ext>
            </a:extLst>
          </p:cNvPr>
          <p:cNvCxnSpPr>
            <a:cxnSpLocks/>
          </p:cNvCxnSpPr>
          <p:nvPr/>
        </p:nvCxnSpPr>
        <p:spPr>
          <a:xfrm>
            <a:off x="4612787" y="4226411"/>
            <a:ext cx="22859" cy="5383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Connector: Curved 16">
            <a:extLst>
              <a:ext uri="{FF2B5EF4-FFF2-40B4-BE49-F238E27FC236}">
                <a16:creationId xmlns:a16="http://schemas.microsoft.com/office/drawing/2014/main" id="{5AD0EDFD-A68F-4A40-9651-AB9292F3CA53}"/>
              </a:ext>
            </a:extLst>
          </p:cNvPr>
          <p:cNvCxnSpPr>
            <a:cxnSpLocks/>
          </p:cNvCxnSpPr>
          <p:nvPr/>
        </p:nvCxnSpPr>
        <p:spPr>
          <a:xfrm>
            <a:off x="4635646" y="4489529"/>
            <a:ext cx="1479404" cy="27204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7">
            <a:extLst>
              <a:ext uri="{FF2B5EF4-FFF2-40B4-BE49-F238E27FC236}">
                <a16:creationId xmlns:a16="http://schemas.microsoft.com/office/drawing/2014/main" id="{0199B621-F87C-43B5-8727-0AF8549EB7F5}"/>
              </a:ext>
            </a:extLst>
          </p:cNvPr>
          <p:cNvSpPr txBox="1"/>
          <p:nvPr/>
        </p:nvSpPr>
        <p:spPr>
          <a:xfrm>
            <a:off x="6031285" y="4554849"/>
            <a:ext cx="1281393"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a:t>Deviation</a:t>
            </a:r>
          </a:p>
        </p:txBody>
      </p:sp>
      <p:cxnSp>
        <p:nvCxnSpPr>
          <p:cNvPr id="14" name="Straight Arrow Connector 13">
            <a:extLst>
              <a:ext uri="{FF2B5EF4-FFF2-40B4-BE49-F238E27FC236}">
                <a16:creationId xmlns:a16="http://schemas.microsoft.com/office/drawing/2014/main" id="{748E6756-7808-4643-9050-FD0971DD00F0}"/>
              </a:ext>
            </a:extLst>
          </p:cNvPr>
          <p:cNvCxnSpPr>
            <a:cxnSpLocks/>
          </p:cNvCxnSpPr>
          <p:nvPr/>
        </p:nvCxnSpPr>
        <p:spPr>
          <a:xfrm flipV="1">
            <a:off x="8377964" y="1778794"/>
            <a:ext cx="0" cy="9554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Connector: Curved 15">
            <a:extLst>
              <a:ext uri="{FF2B5EF4-FFF2-40B4-BE49-F238E27FC236}">
                <a16:creationId xmlns:a16="http://schemas.microsoft.com/office/drawing/2014/main" id="{46CB9527-B0F7-482D-8BF7-6BF76421111E}"/>
              </a:ext>
            </a:extLst>
          </p:cNvPr>
          <p:cNvCxnSpPr>
            <a:cxnSpLocks/>
          </p:cNvCxnSpPr>
          <p:nvPr/>
        </p:nvCxnSpPr>
        <p:spPr>
          <a:xfrm rot="10800000" flipV="1">
            <a:off x="7608095" y="2043113"/>
            <a:ext cx="747015" cy="2820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7">
            <a:extLst>
              <a:ext uri="{FF2B5EF4-FFF2-40B4-BE49-F238E27FC236}">
                <a16:creationId xmlns:a16="http://schemas.microsoft.com/office/drawing/2014/main" id="{DCC0AEBE-B520-4320-9770-2F9FF69A078C}"/>
              </a:ext>
            </a:extLst>
          </p:cNvPr>
          <p:cNvSpPr txBox="1"/>
          <p:nvPr/>
        </p:nvSpPr>
        <p:spPr>
          <a:xfrm>
            <a:off x="6326704" y="2140459"/>
            <a:ext cx="1355490"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a:t>Deviation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A03206E-D491-40FF-9AB8-70774E90F5DB}"/>
                  </a:ext>
                </a:extLst>
              </p:cNvPr>
              <p:cNvSpPr txBox="1"/>
              <p:nvPr/>
            </p:nvSpPr>
            <p:spPr>
              <a:xfrm>
                <a:off x="6206721" y="690416"/>
                <a:ext cx="19332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m:oMathPara>
                </a14:m>
                <a:endParaRPr lang="en-US" dirty="0"/>
              </a:p>
            </p:txBody>
          </p:sp>
        </mc:Choice>
        <mc:Fallback xmlns="">
          <p:sp>
            <p:nvSpPr>
              <p:cNvPr id="11" name="TextBox 10">
                <a:extLst>
                  <a:ext uri="{FF2B5EF4-FFF2-40B4-BE49-F238E27FC236}">
                    <a16:creationId xmlns:a16="http://schemas.microsoft.com/office/drawing/2014/main" id="{EA03206E-D491-40FF-9AB8-70774E90F5DB}"/>
                  </a:ext>
                </a:extLst>
              </p:cNvPr>
              <p:cNvSpPr txBox="1">
                <a:spLocks noRot="1" noChangeAspect="1" noMove="1" noResize="1" noEditPoints="1" noAdjustHandles="1" noChangeArrowheads="1" noChangeShapeType="1" noTextEdit="1"/>
              </p:cNvSpPr>
              <p:nvPr/>
            </p:nvSpPr>
            <p:spPr>
              <a:xfrm>
                <a:off x="6206721" y="690416"/>
                <a:ext cx="1933222" cy="276999"/>
              </a:xfrm>
              <a:prstGeom prst="rect">
                <a:avLst/>
              </a:prstGeom>
              <a:blipFill>
                <a:blip r:embed="rId3"/>
                <a:stretch>
                  <a:fillRect l="-1893" r="-946"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AB27C49-E7BC-438C-8814-96F9508B9922}"/>
                  </a:ext>
                </a:extLst>
              </p:cNvPr>
              <p:cNvSpPr txBox="1"/>
              <p:nvPr/>
            </p:nvSpPr>
            <p:spPr>
              <a:xfrm>
                <a:off x="7823922" y="3873933"/>
                <a:ext cx="1475789"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m:oMathPara>
                </a14:m>
                <a:endParaRPr lang="en-US" dirty="0"/>
              </a:p>
            </p:txBody>
          </p:sp>
        </mc:Choice>
        <mc:Fallback xmlns="">
          <p:sp>
            <p:nvSpPr>
              <p:cNvPr id="19" name="TextBox 18">
                <a:extLst>
                  <a:ext uri="{FF2B5EF4-FFF2-40B4-BE49-F238E27FC236}">
                    <a16:creationId xmlns:a16="http://schemas.microsoft.com/office/drawing/2014/main" id="{5AB27C49-E7BC-438C-8814-96F9508B9922}"/>
                  </a:ext>
                </a:extLst>
              </p:cNvPr>
              <p:cNvSpPr txBox="1">
                <a:spLocks noRot="1" noChangeAspect="1" noMove="1" noResize="1" noEditPoints="1" noAdjustHandles="1" noChangeArrowheads="1" noChangeShapeType="1" noTextEdit="1"/>
              </p:cNvSpPr>
              <p:nvPr/>
            </p:nvSpPr>
            <p:spPr>
              <a:xfrm>
                <a:off x="7823922" y="3873933"/>
                <a:ext cx="1475789" cy="284437"/>
              </a:xfrm>
              <a:prstGeom prst="rect">
                <a:avLst/>
              </a:prstGeom>
              <a:blipFill>
                <a:blip r:embed="rId4"/>
                <a:stretch>
                  <a:fillRect l="-2881" t="-14894" r="-823" b="-21277"/>
                </a:stretch>
              </a:blipFill>
            </p:spPr>
            <p:txBody>
              <a:bodyPr/>
              <a:lstStyle/>
              <a:p>
                <a:r>
                  <a:rPr lang="en-US">
                    <a:noFill/>
                  </a:rPr>
                  <a:t> </a:t>
                </a:r>
              </a:p>
            </p:txBody>
          </p:sp>
        </mc:Fallback>
      </mc:AlternateContent>
      <p:cxnSp>
        <p:nvCxnSpPr>
          <p:cNvPr id="15" name="Connector: Curved 14">
            <a:extLst>
              <a:ext uri="{FF2B5EF4-FFF2-40B4-BE49-F238E27FC236}">
                <a16:creationId xmlns:a16="http://schemas.microsoft.com/office/drawing/2014/main" id="{3749CAEB-B766-4FEF-91EB-4AFB4A2335C6}"/>
              </a:ext>
            </a:extLst>
          </p:cNvPr>
          <p:cNvCxnSpPr>
            <a:cxnSpLocks/>
            <a:endCxn id="11" idx="1"/>
          </p:cNvCxnSpPr>
          <p:nvPr/>
        </p:nvCxnSpPr>
        <p:spPr>
          <a:xfrm rot="10800000">
            <a:off x="6206722" y="828917"/>
            <a:ext cx="2085227" cy="868263"/>
          </a:xfrm>
          <a:prstGeom prst="curvedConnector3">
            <a:avLst>
              <a:gd name="adj1" fmla="val 11096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F7236A6E-45D1-4089-9279-2F46A3D3EEDB}"/>
              </a:ext>
            </a:extLst>
          </p:cNvPr>
          <p:cNvCxnSpPr>
            <a:cxnSpLocks/>
            <a:stCxn id="3" idx="3"/>
            <a:endCxn id="19" idx="1"/>
          </p:cNvCxnSpPr>
          <p:nvPr/>
        </p:nvCxnSpPr>
        <p:spPr>
          <a:xfrm rot="5400000">
            <a:off x="7471415" y="3125766"/>
            <a:ext cx="1242893" cy="537878"/>
          </a:xfrm>
          <a:prstGeom prst="curvedConnector4">
            <a:avLst>
              <a:gd name="adj1" fmla="val 44009"/>
              <a:gd name="adj2" fmla="val 1425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23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2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2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P spid="9" grpId="0"/>
      <p:bldP spid="10" grpId="0"/>
      <p:bldP spid="3" grpId="0" animBg="1"/>
      <p:bldP spid="18" grpId="0"/>
      <p:bldP spid="22" grpId="0"/>
      <p:bldP spid="11"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0"/>
            <a:ext cx="8839200" cy="838200"/>
          </a:xfrm>
        </p:spPr>
        <p:txBody>
          <a:bodyPr/>
          <a:lstStyle/>
          <a:p>
            <a:pPr eaLnBrk="1" hangingPunct="1"/>
            <a:r>
              <a:rPr lang="en-US" altLang="en-US" dirty="0">
                <a:ea typeface="ＭＳ Ｐゴシック" charset="-128"/>
              </a:rPr>
              <a:t>Choosing the Right Line</a:t>
            </a:r>
          </a:p>
        </p:txBody>
      </p:sp>
      <p:sp>
        <p:nvSpPr>
          <p:cNvPr id="2355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26E31A00-081D-9D48-B9A6-ED06A101E7D8}" type="slidenum">
              <a:rPr lang="en-US" altLang="en-US" sz="1200">
                <a:solidFill>
                  <a:schemeClr val="bg1"/>
                </a:solidFill>
                <a:latin typeface="Calibri" charset="0"/>
              </a:rPr>
              <a:pPr eaLnBrk="1" fontAlgn="base" hangingPunct="1">
                <a:spcBef>
                  <a:spcPct val="0"/>
                </a:spcBef>
                <a:spcAft>
                  <a:spcPct val="0"/>
                </a:spcAft>
              </a:pPr>
              <a:t>14</a:t>
            </a:fld>
            <a:endParaRPr lang="en-US" altLang="en-US" sz="1200">
              <a:solidFill>
                <a:schemeClr val="bg1"/>
              </a:solidFill>
              <a:latin typeface="Calibri" charset="0"/>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type="body" sz="half" idx="4294967295"/>
              </p:nvPr>
            </p:nvSpPr>
            <p:spPr>
              <a:xfrm>
                <a:off x="1547446" y="1362635"/>
                <a:ext cx="10339753" cy="5138198"/>
              </a:xfrm>
            </p:spPr>
            <p:txBody>
              <a:bodyPr wrap="none" spcCol="144000">
                <a:normAutofit fontScale="77500" lnSpcReduction="20000"/>
              </a:bodyPr>
              <a:lstStyle/>
              <a:p>
                <a:pPr>
                  <a:lnSpc>
                    <a:spcPct val="90000"/>
                  </a:lnSpc>
                </a:pPr>
                <a:r>
                  <a:rPr lang="en-US" altLang="en-US" sz="2800" dirty="0">
                    <a:ea typeface="ＭＳ Ｐゴシック" charset="-128"/>
                  </a:rPr>
                  <a:t>The error in estimation is given by:</a:t>
                </a:r>
                <a:endParaRPr lang="en-US" altLang="en-US" sz="2800" kern="0" dirty="0">
                  <a:ea typeface="ＭＳ Ｐゴシック" charset="-128"/>
                </a:endParaRPr>
              </a:p>
              <a:p>
                <a:pPr eaLnBrk="1" hangingPunct="1">
                  <a:lnSpc>
                    <a:spcPct val="90000"/>
                  </a:lnSpc>
                </a:pPr>
                <a:endParaRPr lang="en-US" altLang="en-US" sz="2400" dirty="0">
                  <a:ea typeface="ＭＳ Ｐゴシック" charset="-128"/>
                </a:endParaRPr>
              </a:p>
              <a:p>
                <a:pPr>
                  <a:lnSpc>
                    <a:spcPct val="90000"/>
                  </a:lnSpc>
                </a:pPr>
                <a14:m>
                  <m:oMath xmlns:m="http://schemas.openxmlformats.org/officeDocument/2006/math">
                    <m:sSub>
                      <m:sSubPr>
                        <m:ctrlPr>
                          <a:rPr lang="en-US" altLang="en-US" sz="2800" i="1" smtClean="0">
                            <a:latin typeface="Cambria Math" panose="02040503050406030204" pitchFamily="18" charset="0"/>
                            <a:ea typeface="ＭＳ Ｐゴシック" charset="-128"/>
                          </a:rPr>
                        </m:ctrlPr>
                      </m:sSubPr>
                      <m:e>
                        <m:r>
                          <a:rPr lang="en-IN" altLang="en-US" sz="2800" b="0" i="1" smtClean="0">
                            <a:latin typeface="Cambria Math" panose="02040503050406030204" pitchFamily="18" charset="0"/>
                            <a:ea typeface="ＭＳ Ｐゴシック" charset="-128"/>
                          </a:rPr>
                          <m:t>𝑒</m:t>
                        </m:r>
                      </m:e>
                      <m:sub>
                        <m:r>
                          <a:rPr lang="en-IN" altLang="en-US" sz="2800" b="0" i="1" smtClean="0">
                            <a:latin typeface="Cambria Math" panose="02040503050406030204" pitchFamily="18" charset="0"/>
                            <a:ea typeface="ＭＳ Ｐゴシック" charset="-128"/>
                          </a:rPr>
                          <m:t>𝑖</m:t>
                        </m:r>
                      </m:sub>
                    </m:sSub>
                    <m:r>
                      <a:rPr lang="en-IN" altLang="en-US" sz="2800" b="0" i="1" smtClean="0">
                        <a:latin typeface="Cambria Math" panose="02040503050406030204" pitchFamily="18" charset="0"/>
                        <a:ea typeface="ＭＳ Ｐゴシック" charset="-128"/>
                      </a:rPr>
                      <m:t>=</m:t>
                    </m:r>
                    <m:sSub>
                      <m:sSubPr>
                        <m:ctrlPr>
                          <a:rPr lang="en-IN" altLang="en-US" sz="2800" b="0" i="1" smtClean="0">
                            <a:latin typeface="Cambria Math" panose="02040503050406030204" pitchFamily="18" charset="0"/>
                            <a:ea typeface="ＭＳ Ｐゴシック" charset="-128"/>
                          </a:rPr>
                        </m:ctrlPr>
                      </m:sSubPr>
                      <m:e>
                        <m:r>
                          <a:rPr lang="en-IN" altLang="en-US" sz="2800" b="0" i="1" smtClean="0">
                            <a:latin typeface="Cambria Math" panose="02040503050406030204" pitchFamily="18" charset="0"/>
                            <a:ea typeface="ＭＳ Ｐゴシック" charset="-128"/>
                          </a:rPr>
                          <m:t>𝑌</m:t>
                        </m:r>
                      </m:e>
                      <m:sub>
                        <m:r>
                          <a:rPr lang="en-IN" altLang="en-US" sz="2800" b="0" i="1" smtClean="0">
                            <a:latin typeface="Cambria Math" panose="02040503050406030204" pitchFamily="18" charset="0"/>
                            <a:ea typeface="ＭＳ Ｐゴシック" charset="-128"/>
                          </a:rPr>
                          <m:t>𝑖</m:t>
                        </m:r>
                      </m:sub>
                    </m:sSub>
                    <m:r>
                      <a:rPr lang="en-IN" altLang="en-US" sz="2800" b="0" i="1" smtClean="0">
                        <a:latin typeface="Cambria Math" panose="02040503050406030204" pitchFamily="18" charset="0"/>
                        <a:ea typeface="ＭＳ Ｐゴシック" charset="-128"/>
                      </a:rPr>
                      <m:t>−</m:t>
                    </m:r>
                    <m:sSub>
                      <m:sSubPr>
                        <m:ctrlPr>
                          <a:rPr lang="en-IN" altLang="en-US" sz="2800" b="0" i="1" smtClean="0">
                            <a:latin typeface="Cambria Math" panose="02040503050406030204" pitchFamily="18" charset="0"/>
                            <a:ea typeface="ＭＳ Ｐゴシック" charset="-128"/>
                          </a:rPr>
                        </m:ctrlPr>
                      </m:sSubPr>
                      <m:e>
                        <m:acc>
                          <m:accPr>
                            <m:chr m:val="̂"/>
                            <m:ctrlPr>
                              <a:rPr lang="en-IN" altLang="en-US" sz="2800" b="0" i="1" smtClean="0">
                                <a:latin typeface="Cambria Math" panose="02040503050406030204" pitchFamily="18" charset="0"/>
                                <a:ea typeface="ＭＳ Ｐゴシック" charset="-128"/>
                              </a:rPr>
                            </m:ctrlPr>
                          </m:accPr>
                          <m:e>
                            <m:r>
                              <a:rPr lang="en-IN" altLang="en-US" sz="2800" b="0" i="1" smtClean="0">
                                <a:latin typeface="Cambria Math" panose="02040503050406030204" pitchFamily="18" charset="0"/>
                                <a:ea typeface="ＭＳ Ｐゴシック" charset="-128"/>
                              </a:rPr>
                              <m:t>𝑌</m:t>
                            </m:r>
                          </m:e>
                        </m:acc>
                      </m:e>
                      <m:sub>
                        <m:r>
                          <a:rPr lang="en-IN" altLang="en-US" sz="2800" b="0" i="1" smtClean="0">
                            <a:latin typeface="Cambria Math" panose="02040503050406030204" pitchFamily="18" charset="0"/>
                            <a:ea typeface="ＭＳ Ｐゴシック" charset="-128"/>
                          </a:rPr>
                          <m:t>𝑖</m:t>
                        </m:r>
                      </m:sub>
                    </m:sSub>
                    <m:r>
                      <a:rPr lang="en-IN" altLang="en-US" sz="2800" b="0" i="1" smtClean="0">
                        <a:latin typeface="Cambria Math" panose="02040503050406030204" pitchFamily="18" charset="0"/>
                        <a:ea typeface="ＭＳ Ｐゴシック" charset="-128"/>
                      </a:rPr>
                      <m:t>=</m:t>
                    </m:r>
                    <m:sSub>
                      <m:sSubPr>
                        <m:ctrlPr>
                          <a:rPr lang="en-IN" altLang="en-US" sz="2800" b="0" i="1" smtClean="0">
                            <a:latin typeface="Cambria Math" panose="02040503050406030204" pitchFamily="18" charset="0"/>
                            <a:ea typeface="ＭＳ Ｐゴシック" charset="-128"/>
                          </a:rPr>
                        </m:ctrlPr>
                      </m:sSubPr>
                      <m:e>
                        <m:r>
                          <a:rPr lang="en-IN" altLang="en-US" sz="2800" b="0" i="1" smtClean="0">
                            <a:latin typeface="Cambria Math" panose="02040503050406030204" pitchFamily="18" charset="0"/>
                            <a:ea typeface="ＭＳ Ｐゴシック" charset="-128"/>
                          </a:rPr>
                          <m:t>𝑌</m:t>
                        </m:r>
                      </m:e>
                      <m:sub>
                        <m:r>
                          <a:rPr lang="en-IN" altLang="en-US" sz="2800" b="0" i="1" smtClean="0">
                            <a:latin typeface="Cambria Math" panose="02040503050406030204" pitchFamily="18" charset="0"/>
                            <a:ea typeface="ＭＳ Ｐゴシック" charset="-128"/>
                          </a:rPr>
                          <m:t>𝑖</m:t>
                        </m:r>
                      </m:sub>
                    </m:sSub>
                    <m:r>
                      <a:rPr lang="en-IN" altLang="en-US" sz="2800" b="0" i="1" smtClean="0">
                        <a:latin typeface="Cambria Math" panose="02040503050406030204" pitchFamily="18" charset="0"/>
                        <a:ea typeface="ＭＳ Ｐゴシック" charset="-128"/>
                      </a:rPr>
                      <m:t>−</m:t>
                    </m:r>
                    <m:d>
                      <m:dPr>
                        <m:ctrlPr>
                          <a:rPr lang="en-IN" altLang="en-US" sz="2800" b="0" i="1" smtClean="0">
                            <a:latin typeface="Cambria Math" panose="02040503050406030204" pitchFamily="18" charset="0"/>
                            <a:ea typeface="ＭＳ Ｐゴシック" charset="-128"/>
                          </a:rPr>
                        </m:ctrlPr>
                      </m:dPr>
                      <m:e>
                        <m:sSub>
                          <m:sSubPr>
                            <m:ctrlPr>
                              <a:rPr lang="en-IN" altLang="en-US" sz="2800" b="0" i="1" smtClean="0">
                                <a:latin typeface="Cambria Math" panose="02040503050406030204" pitchFamily="18" charset="0"/>
                                <a:ea typeface="ＭＳ Ｐゴシック" charset="-128"/>
                              </a:rPr>
                            </m:ctrlPr>
                          </m:sSubPr>
                          <m:e>
                            <m:r>
                              <a:rPr lang="en-IN" altLang="en-US" sz="2800" b="0" i="1" smtClean="0">
                                <a:latin typeface="Cambria Math" panose="02040503050406030204" pitchFamily="18" charset="0"/>
                                <a:ea typeface="ＭＳ Ｐゴシック" charset="-128"/>
                              </a:rPr>
                              <m:t>𝑏</m:t>
                            </m:r>
                          </m:e>
                          <m:sub>
                            <m:r>
                              <a:rPr lang="en-IN" altLang="en-US" sz="2800" b="0" i="1" smtClean="0">
                                <a:latin typeface="Cambria Math" panose="02040503050406030204" pitchFamily="18" charset="0"/>
                                <a:ea typeface="ＭＳ Ｐゴシック" charset="-128"/>
                              </a:rPr>
                              <m:t>0</m:t>
                            </m:r>
                          </m:sub>
                        </m:sSub>
                        <m:r>
                          <a:rPr lang="en-IN" altLang="en-US" sz="2800" b="0" i="1" smtClean="0">
                            <a:latin typeface="Cambria Math" panose="02040503050406030204" pitchFamily="18" charset="0"/>
                            <a:ea typeface="ＭＳ Ｐゴシック" charset="-128"/>
                          </a:rPr>
                          <m:t>+</m:t>
                        </m:r>
                        <m:sSub>
                          <m:sSubPr>
                            <m:ctrlPr>
                              <a:rPr lang="en-IN" altLang="en-US" sz="2800" b="0" i="1" smtClean="0">
                                <a:latin typeface="Cambria Math" panose="02040503050406030204" pitchFamily="18" charset="0"/>
                                <a:ea typeface="ＭＳ Ｐゴシック" charset="-128"/>
                              </a:rPr>
                            </m:ctrlPr>
                          </m:sSubPr>
                          <m:e>
                            <m:r>
                              <a:rPr lang="en-IN" altLang="en-US" sz="2800" b="0" i="1" smtClean="0">
                                <a:latin typeface="Cambria Math" panose="02040503050406030204" pitchFamily="18" charset="0"/>
                                <a:ea typeface="ＭＳ Ｐゴシック" charset="-128"/>
                              </a:rPr>
                              <m:t>𝑏</m:t>
                            </m:r>
                          </m:e>
                          <m:sub>
                            <m:r>
                              <a:rPr lang="en-IN" altLang="en-US" sz="2800" b="0" i="1" smtClean="0">
                                <a:latin typeface="Cambria Math" panose="02040503050406030204" pitchFamily="18" charset="0"/>
                                <a:ea typeface="ＭＳ Ｐゴシック" charset="-128"/>
                              </a:rPr>
                              <m:t>1</m:t>
                            </m:r>
                          </m:sub>
                        </m:sSub>
                        <m:sSub>
                          <m:sSubPr>
                            <m:ctrlPr>
                              <a:rPr lang="en-IN" altLang="en-US" sz="2800" b="0" i="1" smtClean="0">
                                <a:latin typeface="Cambria Math" panose="02040503050406030204" pitchFamily="18" charset="0"/>
                                <a:ea typeface="ＭＳ Ｐゴシック" charset="-128"/>
                              </a:rPr>
                            </m:ctrlPr>
                          </m:sSubPr>
                          <m:e>
                            <m:r>
                              <a:rPr lang="en-IN" altLang="en-US" sz="2800" b="0" i="1" smtClean="0">
                                <a:latin typeface="Cambria Math" panose="02040503050406030204" pitchFamily="18" charset="0"/>
                                <a:ea typeface="ＭＳ Ｐゴシック" charset="-128"/>
                              </a:rPr>
                              <m:t>𝑋</m:t>
                            </m:r>
                          </m:e>
                          <m:sub>
                            <m:r>
                              <a:rPr lang="en-IN" altLang="en-US" sz="2800" b="0" i="1" smtClean="0">
                                <a:latin typeface="Cambria Math" panose="02040503050406030204" pitchFamily="18" charset="0"/>
                                <a:ea typeface="ＭＳ Ｐゴシック" charset="-128"/>
                              </a:rPr>
                              <m:t>𝑖</m:t>
                            </m:r>
                          </m:sub>
                        </m:sSub>
                      </m:e>
                    </m:d>
                  </m:oMath>
                </a14:m>
                <a:endParaRPr lang="en-US" altLang="en-US" sz="2800" dirty="0">
                  <a:ea typeface="ＭＳ Ｐゴシック" charset="-128"/>
                </a:endParaRPr>
              </a:p>
              <a:p>
                <a:pPr eaLnBrk="1" hangingPunct="1">
                  <a:lnSpc>
                    <a:spcPct val="90000"/>
                  </a:lnSpc>
                </a:pPr>
                <a:endParaRPr lang="en-US" altLang="en-US" sz="2400" dirty="0">
                  <a:ea typeface="ＭＳ Ｐゴシック" charset="-128"/>
                </a:endParaRPr>
              </a:p>
              <a:p>
                <a:pPr eaLnBrk="1" hangingPunct="1">
                  <a:lnSpc>
                    <a:spcPct val="90000"/>
                  </a:lnSpc>
                </a:pPr>
                <a:r>
                  <a:rPr lang="en-US" altLang="en-US" sz="2800" dirty="0">
                    <a:ea typeface="ＭＳ Ｐゴシック" charset="-128"/>
                  </a:rPr>
                  <a:t>The </a:t>
                </a:r>
                <a:r>
                  <a:rPr lang="en-US" altLang="en-US" sz="2800" i="1" dirty="0">
                    <a:ea typeface="ＭＳ Ｐゴシック" charset="-128"/>
                  </a:rPr>
                  <a:t>e</a:t>
                </a:r>
                <a:r>
                  <a:rPr lang="en-US" altLang="en-US" sz="2800" i="1" baseline="-25000" dirty="0">
                    <a:ea typeface="ＭＳ Ｐゴシック" charset="-128"/>
                  </a:rPr>
                  <a:t>i</a:t>
                </a:r>
                <a:r>
                  <a:rPr lang="en-US" altLang="en-US" sz="2800" dirty="0">
                    <a:ea typeface="ＭＳ Ｐゴシック" charset="-128"/>
                  </a:rPr>
                  <a:t>  are called the </a:t>
                </a:r>
                <a:r>
                  <a:rPr lang="en-US" altLang="en-US" sz="2800" dirty="0">
                    <a:solidFill>
                      <a:srgbClr val="0000FF"/>
                    </a:solidFill>
                    <a:ea typeface="ＭＳ Ｐゴシック" charset="-128"/>
                  </a:rPr>
                  <a:t>residuals</a:t>
                </a:r>
              </a:p>
              <a:p>
                <a:pPr eaLnBrk="1" hangingPunct="1">
                  <a:lnSpc>
                    <a:spcPct val="90000"/>
                  </a:lnSpc>
                </a:pPr>
                <a:endParaRPr lang="en-US" altLang="en-US" sz="2400" dirty="0">
                  <a:ea typeface="ＭＳ Ｐゴシック" charset="-128"/>
                </a:endParaRPr>
              </a:p>
              <a:p>
                <a:pPr eaLnBrk="1" hangingPunct="1">
                  <a:lnSpc>
                    <a:spcPct val="90000"/>
                  </a:lnSpc>
                </a:pPr>
                <a:r>
                  <a:rPr lang="en-US" altLang="en-US" sz="2800" dirty="0">
                    <a:ea typeface="ＭＳ Ｐゴシック" charset="-128"/>
                  </a:rPr>
                  <a:t>Choose </a:t>
                </a:r>
                <a:r>
                  <a:rPr lang="en-US" altLang="en-US" sz="2800" i="1" dirty="0">
                    <a:ea typeface="ＭＳ Ｐゴシック" charset="-128"/>
                  </a:rPr>
                  <a:t>b</a:t>
                </a:r>
                <a:r>
                  <a:rPr lang="en-US" altLang="en-US" sz="2800" i="1" baseline="-25000" dirty="0">
                    <a:ea typeface="ＭＳ Ｐゴシック" charset="-128"/>
                  </a:rPr>
                  <a:t>0 </a:t>
                </a:r>
                <a:r>
                  <a:rPr lang="en-US" altLang="en-US" sz="2800" dirty="0">
                    <a:ea typeface="ＭＳ Ｐゴシック" charset="-128"/>
                  </a:rPr>
                  <a:t>and</a:t>
                </a:r>
                <a:r>
                  <a:rPr lang="en-US" altLang="en-US" sz="2800" i="1" dirty="0">
                    <a:ea typeface="ＭＳ Ｐゴシック" charset="-128"/>
                  </a:rPr>
                  <a:t> b</a:t>
                </a:r>
                <a:r>
                  <a:rPr lang="en-US" altLang="en-US" sz="2800" i="1" baseline="-25000" dirty="0">
                    <a:ea typeface="ＭＳ Ｐゴシック" charset="-128"/>
                  </a:rPr>
                  <a:t>1</a:t>
                </a:r>
                <a:r>
                  <a:rPr lang="en-US" altLang="en-US" sz="2800" dirty="0">
                    <a:ea typeface="ＭＳ Ｐゴシック" charset="-128"/>
                  </a:rPr>
                  <a:t> such that they minimize the </a:t>
                </a:r>
                <a:r>
                  <a:rPr lang="en-US" altLang="en-US" sz="2800" dirty="0">
                    <a:solidFill>
                      <a:srgbClr val="0000FF"/>
                    </a:solidFill>
                    <a:ea typeface="ＭＳ Ｐゴシック" charset="-128"/>
                  </a:rPr>
                  <a:t>sum of squared residuals</a:t>
                </a:r>
              </a:p>
              <a:p>
                <a:pPr eaLnBrk="1" hangingPunct="1">
                  <a:lnSpc>
                    <a:spcPct val="90000"/>
                  </a:lnSpc>
                </a:pPr>
                <a:endParaRPr lang="en-US" altLang="en-US" sz="2400" dirty="0">
                  <a:ea typeface="ＭＳ Ｐゴシック" charset="-128"/>
                </a:endParaRPr>
              </a:p>
              <a:p>
                <a:pPr eaLnBrk="1" hangingPunct="1">
                  <a:lnSpc>
                    <a:spcPct val="90000"/>
                  </a:lnSpc>
                </a:pPr>
                <a:endParaRPr lang="en-US" altLang="en-US" sz="2400" dirty="0">
                  <a:ea typeface="ＭＳ Ｐゴシック" charset="-128"/>
                </a:endParaRPr>
              </a:p>
              <a:p>
                <a:pPr eaLnBrk="1" hangingPunct="1">
                  <a:lnSpc>
                    <a:spcPct val="90000"/>
                  </a:lnSpc>
                </a:pPr>
                <a:endParaRPr lang="en-US" altLang="en-US" sz="2400" dirty="0">
                  <a:ea typeface="ＭＳ Ｐゴシック" charset="-128"/>
                </a:endParaRPr>
              </a:p>
              <a:p>
                <a:pPr eaLnBrk="1" hangingPunct="1">
                  <a:lnSpc>
                    <a:spcPct val="90000"/>
                  </a:lnSpc>
                </a:pPr>
                <a:endParaRPr lang="en-US" altLang="en-US" sz="2400" dirty="0">
                  <a:ea typeface="ＭＳ Ｐゴシック" charset="-128"/>
                </a:endParaRPr>
              </a:p>
              <a:p>
                <a:pPr eaLnBrk="1" hangingPunct="1">
                  <a:lnSpc>
                    <a:spcPct val="90000"/>
                  </a:lnSpc>
                </a:pPr>
                <a:endParaRPr lang="en-US" altLang="en-US" sz="2400" dirty="0">
                  <a:ea typeface="ＭＳ Ｐゴシック" charset="-128"/>
                </a:endParaRPr>
              </a:p>
              <a:p>
                <a:pPr eaLnBrk="1" hangingPunct="1">
                  <a:lnSpc>
                    <a:spcPct val="90000"/>
                  </a:lnSpc>
                </a:pPr>
                <a:r>
                  <a:rPr lang="en-US" altLang="en-US" sz="3100" dirty="0">
                    <a:ea typeface="ＭＳ Ｐゴシック" charset="-128"/>
                  </a:rPr>
                  <a:t>Why square the residuals?</a:t>
                </a:r>
              </a:p>
              <a:p>
                <a:pPr eaLnBrk="1" hangingPunct="1">
                  <a:lnSpc>
                    <a:spcPct val="90000"/>
                  </a:lnSpc>
                </a:pPr>
                <a:endParaRPr lang="en-US" altLang="en-US" dirty="0">
                  <a:ea typeface="ＭＳ Ｐゴシック" charset="-128"/>
                </a:endParaRPr>
              </a:p>
            </p:txBody>
          </p:sp>
        </mc:Choice>
        <mc:Fallback xmlns="">
          <p:sp>
            <p:nvSpPr>
              <p:cNvPr id="23556" name="Rectangle 3"/>
              <p:cNvSpPr>
                <a:spLocks noGrp="1" noRot="1" noChangeAspect="1" noMove="1" noResize="1" noEditPoints="1" noAdjustHandles="1" noChangeArrowheads="1" noChangeShapeType="1" noTextEdit="1"/>
              </p:cNvSpPr>
              <p:nvPr>
                <p:ph type="body" sz="half" idx="4294967295"/>
              </p:nvPr>
            </p:nvSpPr>
            <p:spPr>
              <a:xfrm>
                <a:off x="1547446" y="1362635"/>
                <a:ext cx="10339753" cy="5138198"/>
              </a:xfrm>
              <a:blipFill rotWithShape="0">
                <a:blip r:embed="rId3"/>
                <a:stretch>
                  <a:fillRect l="-825" t="-27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27604" y="4035692"/>
                <a:ext cx="1684885" cy="1176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IN" sz="2800" i="1" smtClean="0">
                              <a:latin typeface="Cambria Math" panose="02040503050406030204" pitchFamily="18" charset="0"/>
                            </a:rPr>
                          </m:ctrlPr>
                        </m:funcPr>
                        <m:fName>
                          <m:limLow>
                            <m:limLowPr>
                              <m:ctrlPr>
                                <a:rPr lang="en-IN" sz="2800" i="1" smtClean="0">
                                  <a:latin typeface="Cambria Math" panose="02040503050406030204" pitchFamily="18" charset="0"/>
                                </a:rPr>
                              </m:ctrlPr>
                            </m:limLowPr>
                            <m:e>
                              <m:r>
                                <m:rPr>
                                  <m:sty m:val="p"/>
                                </m:rPr>
                                <a:rPr lang="en-IN" sz="2800" i="0" smtClean="0">
                                  <a:latin typeface="Cambria Math" panose="02040503050406030204" pitchFamily="18" charset="0"/>
                                </a:rPr>
                                <m:t>min</m:t>
                              </m:r>
                            </m:e>
                            <m:lim>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𝑏</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m:t>
                              </m:r>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𝑏</m:t>
                                  </m:r>
                                </m:e>
                                <m:sub>
                                  <m:r>
                                    <a:rPr lang="en-IN" sz="2800" b="0" i="1" smtClean="0">
                                      <a:latin typeface="Cambria Math" panose="02040503050406030204" pitchFamily="18" charset="0"/>
                                    </a:rPr>
                                    <m:t>1</m:t>
                                  </m:r>
                                </m:sub>
                              </m:sSub>
                            </m:lim>
                          </m:limLow>
                        </m:fName>
                        <m:e>
                          <m:nary>
                            <m:naryPr>
                              <m:chr m:val="∑"/>
                              <m:ctrlPr>
                                <a:rPr lang="en-IN" sz="2800" i="1">
                                  <a:latin typeface="Cambria Math" panose="02040503050406030204" pitchFamily="18" charset="0"/>
                                </a:rPr>
                              </m:ctrlPr>
                            </m:naryPr>
                            <m:sub>
                              <m:r>
                                <m:rPr>
                                  <m:brk m:alnAt="23"/>
                                </m:rPr>
                                <a:rPr lang="en-IN" sz="2800" b="0" i="1" smtClean="0">
                                  <a:latin typeface="Cambria Math" panose="02040503050406030204" pitchFamily="18" charset="0"/>
                                </a:rPr>
                                <m:t>𝑖</m:t>
                              </m:r>
                              <m:r>
                                <a:rPr lang="en-IN" sz="2800" b="0" i="1" smtClean="0">
                                  <a:latin typeface="Cambria Math" panose="02040503050406030204" pitchFamily="18" charset="0"/>
                                </a:rPr>
                                <m:t>=1</m:t>
                              </m:r>
                            </m:sub>
                            <m:sup>
                              <m:r>
                                <a:rPr lang="en-IN" sz="2800" b="0" i="1" smtClean="0">
                                  <a:latin typeface="Cambria Math" panose="02040503050406030204" pitchFamily="18" charset="0"/>
                                </a:rPr>
                                <m:t>𝑛</m:t>
                              </m:r>
                            </m:sup>
                            <m:e>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𝑒</m:t>
                                  </m:r>
                                </m:e>
                                <m:sub>
                                  <m:r>
                                    <a:rPr lang="en-IN" sz="2800" b="0" i="1" smtClean="0">
                                      <a:latin typeface="Cambria Math" panose="02040503050406030204" pitchFamily="18" charset="0"/>
                                    </a:rPr>
                                    <m:t>𝑖</m:t>
                                  </m:r>
                                </m:sub>
                                <m:sup>
                                  <m:r>
                                    <a:rPr lang="en-IN" sz="2800" b="0" i="1" smtClean="0">
                                      <a:latin typeface="Cambria Math" panose="02040503050406030204" pitchFamily="18" charset="0"/>
                                    </a:rPr>
                                    <m:t>2</m:t>
                                  </m:r>
                                </m:sup>
                              </m:sSubSup>
                            </m:e>
                          </m:nary>
                        </m:e>
                      </m:func>
                    </m:oMath>
                  </m:oMathPara>
                </a14:m>
                <a:endParaRPr lang="en-IN"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2827604" y="4035692"/>
                <a:ext cx="1684885" cy="1176219"/>
              </a:xfrm>
              <a:prstGeom prst="rect">
                <a:avLst/>
              </a:prstGeom>
              <a:blipFill rotWithShape="0">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570179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694F-6E55-4577-A049-C33F87516265}"/>
              </a:ext>
            </a:extLst>
          </p:cNvPr>
          <p:cNvSpPr>
            <a:spLocks noGrp="1"/>
          </p:cNvSpPr>
          <p:nvPr>
            <p:ph type="title"/>
          </p:nvPr>
        </p:nvSpPr>
        <p:spPr/>
        <p:txBody>
          <a:bodyPr/>
          <a:lstStyle/>
          <a:p>
            <a:r>
              <a:rPr lang="en-US" dirty="0"/>
              <a:t>Normal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4A5BFC-2599-40FB-8141-DEB75D86F47A}"/>
                  </a:ext>
                </a:extLst>
              </p:cNvPr>
              <p:cNvSpPr>
                <a:spLocks noGrp="1"/>
              </p:cNvSpPr>
              <p:nvPr>
                <p:ph idx="1"/>
              </p:nvPr>
            </p:nvSpPr>
            <p:spPr>
              <a:xfrm>
                <a:off x="2416029" y="1905000"/>
                <a:ext cx="8915400" cy="4578927"/>
              </a:xfrm>
            </p:spPr>
            <p:txBody>
              <a:bodyPr>
                <a:normAutofit lnSpcReduction="10000"/>
              </a:bodyPr>
              <a:lstStyle/>
              <a:p>
                <a:r>
                  <a:rPr lang="en-US" sz="2000" b="0" dirty="0"/>
                  <a:t>Equation 1:                  </a:t>
                </a:r>
                <a14:m>
                  <m:oMath xmlns:m="http://schemas.openxmlformats.org/officeDocument/2006/math">
                    <m:r>
                      <a:rPr lang="en-US" sz="2000" b="0" i="1" smtClean="0">
                        <a:latin typeface="Cambria Math" panose="02040503050406030204" pitchFamily="18" charset="0"/>
                      </a:rPr>
                      <m:t>𝑛</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1</m:t>
                        </m:r>
                      </m:sub>
                    </m:sSub>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e>
                    </m:nary>
                  </m:oMath>
                </a14:m>
                <a:endParaRPr lang="en-US" sz="2000" dirty="0"/>
              </a:p>
              <a:p>
                <a:pPr marL="0" indent="0">
                  <a:buNone/>
                </a:pPr>
                <a:endParaRPr lang="en-US" sz="2000" dirty="0"/>
              </a:p>
              <a:p>
                <a:r>
                  <a:rPr lang="en-US" sz="2000" dirty="0"/>
                  <a:t>Equation 2: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0</m:t>
                        </m:r>
                      </m:sub>
                    </m:sSub>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1</m:t>
                        </m:r>
                      </m:sub>
                    </m:sSub>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e>
                    </m:nary>
                  </m:oMath>
                </a14:m>
                <a:endParaRPr lang="en-US" sz="2000" dirty="0"/>
              </a:p>
              <a:p>
                <a:pPr marL="0" indent="0">
                  <a:buNone/>
                </a:pPr>
                <a:endParaRPr lang="en-US" sz="2000" dirty="0"/>
              </a:p>
              <a:p>
                <a:pPr marL="0" indent="0">
                  <a:buNone/>
                </a:pPr>
                <a:r>
                  <a:rPr lang="en-US" sz="2000" dirty="0"/>
                  <a:t>For the case data</a:t>
                </a:r>
              </a:p>
              <a:p>
                <a:r>
                  <a:rPr lang="en-US" sz="2000" dirty="0">
                    <a:latin typeface="+mj-lt"/>
                  </a:rPr>
                  <a:t>Equation 1:                  10 </a:t>
                </a:r>
                <a14:m>
                  <m:oMath xmlns:m="http://schemas.openxmlformats.org/officeDocument/2006/math">
                    <m:sSub>
                      <m:sSubPr>
                        <m:ctrlPr>
                          <a:rPr lang="en-US" sz="2000" i="1">
                            <a:latin typeface="Cambria Math" panose="02040503050406030204" pitchFamily="18" charset="0"/>
                          </a:rPr>
                        </m:ctrlPr>
                      </m:sSubPr>
                      <m:e>
                        <m:r>
                          <m:rPr>
                            <m:sty m:val="p"/>
                          </m:rPr>
                          <a:rPr lang="en-US" sz="2000" b="0" i="0">
                            <a:latin typeface="Cambria Math" panose="02040503050406030204" pitchFamily="18" charset="0"/>
                          </a:rPr>
                          <m:t>b</m:t>
                        </m:r>
                      </m:e>
                      <m:sub>
                        <m:r>
                          <a:rPr lang="en-US" sz="2000" b="0" i="0">
                            <a:latin typeface="Cambria Math" panose="02040503050406030204" pitchFamily="18" charset="0"/>
                          </a:rPr>
                          <m:t>0</m:t>
                        </m:r>
                      </m:sub>
                    </m:sSub>
                    <m:r>
                      <a:rPr lang="en-US" sz="2000" b="0" i="0">
                        <a:latin typeface="Cambria Math" panose="02040503050406030204" pitchFamily="18" charset="0"/>
                      </a:rPr>
                      <m:t>+</m:t>
                    </m:r>
                    <m:r>
                      <a:rPr lang="en-US" sz="2000" b="0" i="0" smtClean="0">
                        <a:latin typeface="Cambria Math" panose="02040503050406030204" pitchFamily="18" charset="0"/>
                      </a:rPr>
                      <m:t>680 </m:t>
                    </m:r>
                    <m:sSub>
                      <m:sSubPr>
                        <m:ctrlPr>
                          <a:rPr lang="en-US" sz="2000" i="1">
                            <a:latin typeface="Cambria Math" panose="02040503050406030204" pitchFamily="18" charset="0"/>
                          </a:rPr>
                        </m:ctrlPr>
                      </m:sSubPr>
                      <m:e>
                        <m:r>
                          <m:rPr>
                            <m:sty m:val="p"/>
                          </m:rPr>
                          <a:rPr lang="en-US" sz="2000" b="0" i="0">
                            <a:latin typeface="Cambria Math" panose="02040503050406030204" pitchFamily="18" charset="0"/>
                          </a:rPr>
                          <m:t>b</m:t>
                        </m:r>
                      </m:e>
                      <m:sub>
                        <m:r>
                          <a:rPr lang="en-US" sz="2000" b="0" i="0">
                            <a:latin typeface="Cambria Math" panose="02040503050406030204" pitchFamily="18" charset="0"/>
                          </a:rPr>
                          <m:t>1</m:t>
                        </m:r>
                      </m:sub>
                    </m:sSub>
                    <m:r>
                      <a:rPr lang="en-US" sz="2000" b="0" i="0" smtClean="0">
                        <a:latin typeface="Cambria Math" panose="02040503050406030204" pitchFamily="18" charset="0"/>
                      </a:rPr>
                      <m:t>=</m:t>
                    </m:r>
                  </m:oMath>
                </a14:m>
                <a:r>
                  <a:rPr lang="en-US" sz="2000" dirty="0">
                    <a:latin typeface="+mj-lt"/>
                  </a:rPr>
                  <a:t>1700</a:t>
                </a:r>
              </a:p>
              <a:p>
                <a:pPr marL="0" indent="0">
                  <a:buNone/>
                </a:pPr>
                <a:endParaRPr lang="en-US" sz="2000" dirty="0">
                  <a:latin typeface="+mj-lt"/>
                </a:endParaRPr>
              </a:p>
              <a:p>
                <a:r>
                  <a:rPr lang="en-US" sz="2000" dirty="0">
                    <a:latin typeface="+mj-lt"/>
                  </a:rPr>
                  <a:t>Equation 2:                  680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46402 </m:t>
                        </m:r>
                        <m:r>
                          <a:rPr lang="en-US" sz="2000" i="1">
                            <a:latin typeface="Cambria Math" panose="02040503050406030204" pitchFamily="18" charset="0"/>
                          </a:rPr>
                          <m:t>𝑏</m:t>
                        </m:r>
                      </m:e>
                      <m:sub>
                        <m:r>
                          <a:rPr lang="en-US" sz="2000" i="1">
                            <a:latin typeface="Cambria Math" panose="02040503050406030204" pitchFamily="18" charset="0"/>
                          </a:rPr>
                          <m:t>1</m:t>
                        </m:r>
                      </m:sub>
                    </m:sSub>
                    <m:r>
                      <a:rPr lang="en-US" sz="2000" i="1">
                        <a:latin typeface="Cambria Math" panose="02040503050406030204" pitchFamily="18" charset="0"/>
                      </a:rPr>
                      <m:t>=</m:t>
                    </m:r>
                  </m:oMath>
                </a14:m>
                <a:r>
                  <a:rPr lang="en-US" sz="2000" dirty="0">
                    <a:latin typeface="+mj-lt"/>
                  </a:rPr>
                  <a:t>116745</a:t>
                </a:r>
              </a:p>
              <a:p>
                <a:endParaRPr lang="en-US" sz="2000" dirty="0">
                  <a:latin typeface="+mj-lt"/>
                </a:endParaRPr>
              </a:p>
              <a:p>
                <a:r>
                  <a:rPr lang="en-US" sz="2000" dirty="0">
                    <a:latin typeface="+mj-lt"/>
                  </a:rPr>
                  <a:t>b</a:t>
                </a:r>
                <a:r>
                  <a:rPr lang="en-US" sz="2000" baseline="-25000" dirty="0">
                    <a:latin typeface="+mj-lt"/>
                  </a:rPr>
                  <a:t>0</a:t>
                </a:r>
                <a:r>
                  <a:rPr lang="en-US" sz="2000" dirty="0">
                    <a:latin typeface="+mj-lt"/>
                  </a:rPr>
                  <a:t> = - 310.62;      b</a:t>
                </a:r>
                <a:r>
                  <a:rPr lang="en-US" sz="2000" baseline="-25000" dirty="0">
                    <a:latin typeface="+mj-lt"/>
                  </a:rPr>
                  <a:t>1</a:t>
                </a:r>
                <a:r>
                  <a:rPr lang="en-US" sz="2000" dirty="0">
                    <a:latin typeface="+mj-lt"/>
                  </a:rPr>
                  <a:t> = 7.0679  </a:t>
                </a:r>
              </a:p>
              <a:p>
                <a:r>
                  <a:rPr lang="en-US" sz="2000" dirty="0">
                    <a:latin typeface="+mj-lt"/>
                  </a:rPr>
                  <a:t>PBT = -310.62 + 7.0679 </a:t>
                </a:r>
                <a:r>
                  <a:rPr lang="en-US" sz="2000" dirty="0" err="1">
                    <a:latin typeface="+mj-lt"/>
                  </a:rPr>
                  <a:t>AdEx</a:t>
                </a:r>
                <a:endParaRPr lang="en-US" sz="2000" dirty="0">
                  <a:latin typeface="+mj-lt"/>
                </a:endParaRPr>
              </a:p>
            </p:txBody>
          </p:sp>
        </mc:Choice>
        <mc:Fallback xmlns="">
          <p:sp>
            <p:nvSpPr>
              <p:cNvPr id="3" name="Content Placeholder 2">
                <a:extLst>
                  <a:ext uri="{FF2B5EF4-FFF2-40B4-BE49-F238E27FC236}">
                    <a16:creationId xmlns:a16="http://schemas.microsoft.com/office/drawing/2014/main" id="{714A5BFC-2599-40FB-8141-DEB75D86F47A}"/>
                  </a:ext>
                </a:extLst>
              </p:cNvPr>
              <p:cNvSpPr>
                <a:spLocks noGrp="1" noRot="1" noChangeAspect="1" noMove="1" noResize="1" noEditPoints="1" noAdjustHandles="1" noChangeArrowheads="1" noChangeShapeType="1" noTextEdit="1"/>
              </p:cNvSpPr>
              <p:nvPr>
                <p:ph idx="1"/>
              </p:nvPr>
            </p:nvSpPr>
            <p:spPr>
              <a:xfrm>
                <a:off x="2416029" y="1905000"/>
                <a:ext cx="8915400" cy="4578927"/>
              </a:xfrm>
              <a:blipFill>
                <a:blip r:embed="rId2"/>
                <a:stretch>
                  <a:fillRect l="-684" t="-11318"/>
                </a:stretch>
              </a:blipFill>
            </p:spPr>
            <p:txBody>
              <a:bodyPr/>
              <a:lstStyle/>
              <a:p>
                <a:r>
                  <a:rPr lang="en-US">
                    <a:noFill/>
                  </a:rPr>
                  <a:t> </a:t>
                </a:r>
              </a:p>
            </p:txBody>
          </p:sp>
        </mc:Fallback>
      </mc:AlternateContent>
    </p:spTree>
    <p:extLst>
      <p:ext uri="{BB962C8B-B14F-4D97-AF65-F5344CB8AC3E}">
        <p14:creationId xmlns:p14="http://schemas.microsoft.com/office/powerpoint/2010/main" val="45752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down)">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wipe(down)">
                                      <p:cBhvr>
                                        <p:cTn id="18" dur="5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wipe(down)">
                                      <p:cBhvr>
                                        <p:cTn id="2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817076" y="253218"/>
            <a:ext cx="8839200" cy="838200"/>
          </a:xfrm>
        </p:spPr>
        <p:txBody>
          <a:bodyPr/>
          <a:lstStyle/>
          <a:p>
            <a:pPr eaLnBrk="1" hangingPunct="1"/>
            <a:r>
              <a:rPr lang="en-US" altLang="en-US" dirty="0">
                <a:ea typeface="ＭＳ Ｐゴシック" charset="-128"/>
              </a:rPr>
              <a:t>Ordinary Least Squares</a:t>
            </a:r>
          </a:p>
        </p:txBody>
      </p:sp>
      <mc:AlternateContent xmlns:mc="http://schemas.openxmlformats.org/markup-compatibility/2006" xmlns:a14="http://schemas.microsoft.com/office/drawing/2010/main">
        <mc:Choice Requires="a14">
          <p:sp>
            <p:nvSpPr>
              <p:cNvPr id="25602" name="Content Placeholder 2"/>
              <p:cNvSpPr>
                <a:spLocks noGrp="1"/>
              </p:cNvSpPr>
              <p:nvPr>
                <p:ph idx="1"/>
              </p:nvPr>
            </p:nvSpPr>
            <p:spPr>
              <a:xfrm>
                <a:off x="1550729" y="1463041"/>
                <a:ext cx="9957166" cy="5289452"/>
              </a:xfrm>
            </p:spPr>
            <p:txBody>
              <a:bodyPr>
                <a:normAutofit fontScale="77500" lnSpcReduction="20000"/>
              </a:bodyPr>
              <a:lstStyle/>
              <a:p>
                <a:pPr eaLnBrk="1" hangingPunct="1">
                  <a:lnSpc>
                    <a:spcPct val="120000"/>
                  </a:lnSpc>
                </a:pPr>
                <a:r>
                  <a:rPr lang="en-US" altLang="en-US" sz="3100" dirty="0">
                    <a:ea typeface="ＭＳ Ｐゴシック" charset="-128"/>
                  </a:rPr>
                  <a:t>The resulting estimators </a:t>
                </a:r>
                <a:r>
                  <a:rPr lang="en-US" altLang="en-US" sz="3100" i="1" dirty="0">
                    <a:ea typeface="ＭＳ Ｐゴシック" charset="-128"/>
                  </a:rPr>
                  <a:t>b</a:t>
                </a:r>
                <a:r>
                  <a:rPr lang="en-US" altLang="en-US" sz="3100" i="1" baseline="-25000" dirty="0">
                    <a:ea typeface="ＭＳ Ｐゴシック" charset="-128"/>
                  </a:rPr>
                  <a:t>0</a:t>
                </a:r>
                <a:r>
                  <a:rPr lang="en-US" altLang="en-US" sz="3100" dirty="0">
                    <a:ea typeface="ＭＳ Ｐゴシック" charset="-128"/>
                  </a:rPr>
                  <a:t> and </a:t>
                </a:r>
                <a:r>
                  <a:rPr lang="en-US" altLang="en-US" sz="3100" i="1" dirty="0">
                    <a:ea typeface="ＭＳ Ｐゴシック" charset="-128"/>
                  </a:rPr>
                  <a:t>b</a:t>
                </a:r>
                <a:r>
                  <a:rPr lang="en-US" altLang="en-US" sz="3100" i="1" baseline="-25000" dirty="0">
                    <a:ea typeface="ＭＳ Ｐゴシック" charset="-128"/>
                  </a:rPr>
                  <a:t>1</a:t>
                </a:r>
                <a:r>
                  <a:rPr lang="en-US" altLang="en-US" sz="3100" dirty="0">
                    <a:ea typeface="ＭＳ Ｐゴシック" charset="-128"/>
                  </a:rPr>
                  <a:t> are called the </a:t>
                </a:r>
                <a:r>
                  <a:rPr lang="en-US" altLang="en-US" sz="3100" dirty="0">
                    <a:solidFill>
                      <a:srgbClr val="0000FF"/>
                    </a:solidFill>
                    <a:ea typeface="ＭＳ Ｐゴシック" charset="-128"/>
                  </a:rPr>
                  <a:t>Ordinary Least Squares (OLS)</a:t>
                </a:r>
                <a:r>
                  <a:rPr lang="en-US" altLang="en-US" sz="3100" dirty="0">
                    <a:ea typeface="ＭＳ Ｐゴシック" charset="-128"/>
                  </a:rPr>
                  <a:t> estimates</a:t>
                </a:r>
              </a:p>
              <a:p>
                <a:pPr eaLnBrk="1" hangingPunct="1"/>
                <a:endParaRPr lang="en-US" altLang="en-US" sz="3100" dirty="0">
                  <a:ea typeface="ＭＳ Ｐゴシック" charset="-128"/>
                </a:endParaRPr>
              </a:p>
              <a:p>
                <a:pPr eaLnBrk="1" hangingPunct="1"/>
                <a14:m>
                  <m:oMath xmlns:m="http://schemas.openxmlformats.org/officeDocument/2006/math">
                    <m:sSub>
                      <m:sSubPr>
                        <m:ctrlPr>
                          <a:rPr lang="en-US" altLang="en-US" sz="3600" b="1" i="1" smtClean="0">
                            <a:latin typeface="Cambria Math" panose="02040503050406030204" pitchFamily="18" charset="0"/>
                            <a:ea typeface="ＭＳ Ｐゴシック" charset="-128"/>
                          </a:rPr>
                        </m:ctrlPr>
                      </m:sSubPr>
                      <m:e>
                        <m:r>
                          <a:rPr lang="en-IN" altLang="en-US" sz="3600" b="1" i="1" smtClean="0">
                            <a:latin typeface="Cambria Math" panose="02040503050406030204" pitchFamily="18" charset="0"/>
                            <a:ea typeface="ＭＳ Ｐゴシック" charset="-128"/>
                          </a:rPr>
                          <m:t>𝒃</m:t>
                        </m:r>
                      </m:e>
                      <m:sub>
                        <m:r>
                          <a:rPr lang="en-IN" altLang="en-US" sz="3600" b="1" i="1" smtClean="0">
                            <a:latin typeface="Cambria Math" panose="02040503050406030204" pitchFamily="18" charset="0"/>
                            <a:ea typeface="ＭＳ Ｐゴシック" charset="-128"/>
                          </a:rPr>
                          <m:t>𝟏</m:t>
                        </m:r>
                      </m:sub>
                    </m:sSub>
                    <m:r>
                      <a:rPr lang="en-IN" altLang="en-US" sz="3600" b="1" i="1" smtClean="0">
                        <a:latin typeface="Cambria Math" panose="02040503050406030204" pitchFamily="18" charset="0"/>
                        <a:ea typeface="ＭＳ Ｐゴシック" charset="-128"/>
                      </a:rPr>
                      <m:t>=</m:t>
                    </m:r>
                    <m:f>
                      <m:fPr>
                        <m:ctrlPr>
                          <a:rPr lang="en-IN" altLang="en-US" sz="3600" b="1" i="1" smtClean="0">
                            <a:latin typeface="Cambria Math" panose="02040503050406030204" pitchFamily="18" charset="0"/>
                            <a:ea typeface="ＭＳ Ｐゴシック" charset="-128"/>
                          </a:rPr>
                        </m:ctrlPr>
                      </m:fPr>
                      <m:num>
                        <m:nary>
                          <m:naryPr>
                            <m:chr m:val="∑"/>
                            <m:ctrlPr>
                              <a:rPr lang="en-IN" altLang="en-US" sz="3600" b="1" i="1" smtClean="0">
                                <a:latin typeface="Cambria Math" panose="02040503050406030204" pitchFamily="18" charset="0"/>
                                <a:ea typeface="ＭＳ Ｐゴシック" charset="-128"/>
                              </a:rPr>
                            </m:ctrlPr>
                          </m:naryPr>
                          <m:sub>
                            <m:r>
                              <m:rPr>
                                <m:brk m:alnAt="23"/>
                              </m:rPr>
                              <a:rPr lang="en-IN" altLang="en-US" sz="3600" b="1" i="1" smtClean="0">
                                <a:latin typeface="Cambria Math" panose="02040503050406030204" pitchFamily="18" charset="0"/>
                                <a:ea typeface="ＭＳ Ｐゴシック" charset="-128"/>
                              </a:rPr>
                              <m:t>𝒊</m:t>
                            </m:r>
                            <m:r>
                              <a:rPr lang="en-IN" altLang="en-US" sz="3600" b="1" i="1" smtClean="0">
                                <a:latin typeface="Cambria Math" panose="02040503050406030204" pitchFamily="18" charset="0"/>
                                <a:ea typeface="ＭＳ Ｐゴシック" charset="-128"/>
                              </a:rPr>
                              <m:t>=</m:t>
                            </m:r>
                            <m:r>
                              <a:rPr lang="en-IN" altLang="en-US" sz="3600" b="1" i="1" smtClean="0">
                                <a:latin typeface="Cambria Math" panose="02040503050406030204" pitchFamily="18" charset="0"/>
                                <a:ea typeface="ＭＳ Ｐゴシック" charset="-128"/>
                              </a:rPr>
                              <m:t>𝟏</m:t>
                            </m:r>
                          </m:sub>
                          <m:sup>
                            <m:r>
                              <a:rPr lang="en-IN" altLang="en-US" sz="3600" b="1" i="1" smtClean="0">
                                <a:latin typeface="Cambria Math" panose="02040503050406030204" pitchFamily="18" charset="0"/>
                                <a:ea typeface="ＭＳ Ｐゴシック" charset="-128"/>
                              </a:rPr>
                              <m:t>𝒏</m:t>
                            </m:r>
                          </m:sup>
                          <m:e>
                            <m:d>
                              <m:dPr>
                                <m:ctrlPr>
                                  <a:rPr lang="en-IN" altLang="en-US" sz="3600" b="1" i="1" smtClean="0">
                                    <a:latin typeface="Cambria Math" panose="02040503050406030204" pitchFamily="18" charset="0"/>
                                    <a:ea typeface="ＭＳ Ｐゴシック" charset="-128"/>
                                  </a:rPr>
                                </m:ctrlPr>
                              </m:dPr>
                              <m:e>
                                <m:sSub>
                                  <m:sSubPr>
                                    <m:ctrlPr>
                                      <a:rPr lang="en-IN" altLang="en-US" sz="3600" b="1" i="1" smtClean="0">
                                        <a:latin typeface="Cambria Math" panose="02040503050406030204" pitchFamily="18" charset="0"/>
                                        <a:ea typeface="ＭＳ Ｐゴシック" charset="-128"/>
                                      </a:rPr>
                                    </m:ctrlPr>
                                  </m:sSubPr>
                                  <m:e>
                                    <m:r>
                                      <a:rPr lang="en-IN" altLang="en-US" sz="3600" b="1" i="1" smtClean="0">
                                        <a:latin typeface="Cambria Math" panose="02040503050406030204" pitchFamily="18" charset="0"/>
                                        <a:ea typeface="ＭＳ Ｐゴシック" charset="-128"/>
                                      </a:rPr>
                                      <m:t>𝒀</m:t>
                                    </m:r>
                                  </m:e>
                                  <m:sub>
                                    <m:r>
                                      <a:rPr lang="en-IN" altLang="en-US" sz="3600" b="1" i="1" smtClean="0">
                                        <a:latin typeface="Cambria Math" panose="02040503050406030204" pitchFamily="18" charset="0"/>
                                        <a:ea typeface="ＭＳ Ｐゴシック" charset="-128"/>
                                      </a:rPr>
                                      <m:t>𝒊</m:t>
                                    </m:r>
                                  </m:sub>
                                </m:sSub>
                                <m:r>
                                  <a:rPr lang="en-IN" altLang="en-US" sz="3600" b="1" i="1" smtClean="0">
                                    <a:latin typeface="Cambria Math" panose="02040503050406030204" pitchFamily="18" charset="0"/>
                                    <a:ea typeface="ＭＳ Ｐゴシック" charset="-128"/>
                                  </a:rPr>
                                  <m:t>−</m:t>
                                </m:r>
                                <m:acc>
                                  <m:accPr>
                                    <m:chr m:val="̅"/>
                                    <m:ctrlPr>
                                      <a:rPr lang="en-IN" altLang="en-US" sz="3600" b="1" i="1" smtClean="0">
                                        <a:latin typeface="Cambria Math" panose="02040503050406030204" pitchFamily="18" charset="0"/>
                                        <a:ea typeface="ＭＳ Ｐゴシック" charset="-128"/>
                                      </a:rPr>
                                    </m:ctrlPr>
                                  </m:accPr>
                                  <m:e>
                                    <m:r>
                                      <a:rPr lang="en-IN" altLang="en-US" sz="3600" b="1" i="1" smtClean="0">
                                        <a:latin typeface="Cambria Math" panose="02040503050406030204" pitchFamily="18" charset="0"/>
                                        <a:ea typeface="ＭＳ Ｐゴシック" charset="-128"/>
                                      </a:rPr>
                                      <m:t>𝒀</m:t>
                                    </m:r>
                                  </m:e>
                                </m:acc>
                              </m:e>
                            </m:d>
                            <m:d>
                              <m:dPr>
                                <m:ctrlPr>
                                  <a:rPr lang="en-IN" altLang="en-US" sz="3600" b="1" i="1" smtClean="0">
                                    <a:latin typeface="Cambria Math" panose="02040503050406030204" pitchFamily="18" charset="0"/>
                                    <a:ea typeface="ＭＳ Ｐゴシック" charset="-128"/>
                                  </a:rPr>
                                </m:ctrlPr>
                              </m:dPr>
                              <m:e>
                                <m:sSub>
                                  <m:sSubPr>
                                    <m:ctrlPr>
                                      <a:rPr lang="en-IN" altLang="en-US" sz="3600" b="1" i="1" smtClean="0">
                                        <a:latin typeface="Cambria Math" panose="02040503050406030204" pitchFamily="18" charset="0"/>
                                        <a:ea typeface="ＭＳ Ｐゴシック" charset="-128"/>
                                      </a:rPr>
                                    </m:ctrlPr>
                                  </m:sSubPr>
                                  <m:e>
                                    <m:r>
                                      <a:rPr lang="en-IN" altLang="en-US" sz="3600" b="1" i="1" smtClean="0">
                                        <a:latin typeface="Cambria Math" panose="02040503050406030204" pitchFamily="18" charset="0"/>
                                        <a:ea typeface="ＭＳ Ｐゴシック" charset="-128"/>
                                      </a:rPr>
                                      <m:t>𝑿</m:t>
                                    </m:r>
                                  </m:e>
                                  <m:sub>
                                    <m:r>
                                      <a:rPr lang="en-IN" altLang="en-US" sz="3600" b="1" i="1" smtClean="0">
                                        <a:latin typeface="Cambria Math" panose="02040503050406030204" pitchFamily="18" charset="0"/>
                                        <a:ea typeface="ＭＳ Ｐゴシック" charset="-128"/>
                                      </a:rPr>
                                      <m:t>𝒊</m:t>
                                    </m:r>
                                  </m:sub>
                                </m:sSub>
                                <m:r>
                                  <a:rPr lang="en-IN" altLang="en-US" sz="3600" b="1" i="1" smtClean="0">
                                    <a:latin typeface="Cambria Math" panose="02040503050406030204" pitchFamily="18" charset="0"/>
                                    <a:ea typeface="ＭＳ Ｐゴシック" charset="-128"/>
                                  </a:rPr>
                                  <m:t>−</m:t>
                                </m:r>
                                <m:acc>
                                  <m:accPr>
                                    <m:chr m:val="̅"/>
                                    <m:ctrlPr>
                                      <a:rPr lang="en-IN" altLang="en-US" sz="3600" b="1" i="1" smtClean="0">
                                        <a:latin typeface="Cambria Math" panose="02040503050406030204" pitchFamily="18" charset="0"/>
                                        <a:ea typeface="ＭＳ Ｐゴシック" charset="-128"/>
                                      </a:rPr>
                                    </m:ctrlPr>
                                  </m:accPr>
                                  <m:e>
                                    <m:r>
                                      <a:rPr lang="en-IN" altLang="en-US" sz="3600" b="1" i="1" smtClean="0">
                                        <a:latin typeface="Cambria Math" panose="02040503050406030204" pitchFamily="18" charset="0"/>
                                        <a:ea typeface="ＭＳ Ｐゴシック" charset="-128"/>
                                      </a:rPr>
                                      <m:t>𝑿</m:t>
                                    </m:r>
                                  </m:e>
                                </m:acc>
                              </m:e>
                            </m:d>
                          </m:e>
                        </m:nary>
                      </m:num>
                      <m:den>
                        <m:nary>
                          <m:naryPr>
                            <m:chr m:val="∑"/>
                            <m:ctrlPr>
                              <a:rPr lang="en-IN" altLang="en-US" sz="3600" b="1" i="1" smtClean="0">
                                <a:latin typeface="Cambria Math" panose="02040503050406030204" pitchFamily="18" charset="0"/>
                                <a:ea typeface="ＭＳ Ｐゴシック" charset="-128"/>
                              </a:rPr>
                            </m:ctrlPr>
                          </m:naryPr>
                          <m:sub>
                            <m:r>
                              <m:rPr>
                                <m:brk m:alnAt="23"/>
                              </m:rPr>
                              <a:rPr lang="en-IN" altLang="en-US" sz="3600" b="1" i="1" smtClean="0">
                                <a:latin typeface="Cambria Math" panose="02040503050406030204" pitchFamily="18" charset="0"/>
                                <a:ea typeface="ＭＳ Ｐゴシック" charset="-128"/>
                              </a:rPr>
                              <m:t>𝒊</m:t>
                            </m:r>
                            <m:r>
                              <a:rPr lang="en-IN" altLang="en-US" sz="3600" b="1" i="1" smtClean="0">
                                <a:latin typeface="Cambria Math" panose="02040503050406030204" pitchFamily="18" charset="0"/>
                                <a:ea typeface="ＭＳ Ｐゴシック" charset="-128"/>
                              </a:rPr>
                              <m:t>=</m:t>
                            </m:r>
                            <m:r>
                              <a:rPr lang="en-IN" altLang="en-US" sz="3600" b="1" i="1" smtClean="0">
                                <a:latin typeface="Cambria Math" panose="02040503050406030204" pitchFamily="18" charset="0"/>
                                <a:ea typeface="ＭＳ Ｐゴシック" charset="-128"/>
                              </a:rPr>
                              <m:t>𝟏</m:t>
                            </m:r>
                          </m:sub>
                          <m:sup>
                            <m:r>
                              <a:rPr lang="en-IN" altLang="en-US" sz="3600" b="1" i="1" smtClean="0">
                                <a:latin typeface="Cambria Math" panose="02040503050406030204" pitchFamily="18" charset="0"/>
                                <a:ea typeface="ＭＳ Ｐゴシック" charset="-128"/>
                              </a:rPr>
                              <m:t>𝒏</m:t>
                            </m:r>
                          </m:sup>
                          <m:e>
                            <m:sSup>
                              <m:sSupPr>
                                <m:ctrlPr>
                                  <a:rPr lang="en-IN" altLang="en-US" sz="3600" b="1" i="1" smtClean="0">
                                    <a:latin typeface="Cambria Math" panose="02040503050406030204" pitchFamily="18" charset="0"/>
                                    <a:ea typeface="ＭＳ Ｐゴシック" charset="-128"/>
                                  </a:rPr>
                                </m:ctrlPr>
                              </m:sSupPr>
                              <m:e>
                                <m:d>
                                  <m:dPr>
                                    <m:ctrlPr>
                                      <a:rPr lang="en-IN" altLang="en-US" sz="3600" b="1" i="1" smtClean="0">
                                        <a:latin typeface="Cambria Math" panose="02040503050406030204" pitchFamily="18" charset="0"/>
                                        <a:ea typeface="ＭＳ Ｐゴシック" charset="-128"/>
                                      </a:rPr>
                                    </m:ctrlPr>
                                  </m:dPr>
                                  <m:e>
                                    <m:sSub>
                                      <m:sSubPr>
                                        <m:ctrlPr>
                                          <a:rPr lang="en-IN" altLang="en-US" sz="3600" b="1" i="1" smtClean="0">
                                            <a:latin typeface="Cambria Math" panose="02040503050406030204" pitchFamily="18" charset="0"/>
                                            <a:ea typeface="ＭＳ Ｐゴシック" charset="-128"/>
                                          </a:rPr>
                                        </m:ctrlPr>
                                      </m:sSubPr>
                                      <m:e>
                                        <m:r>
                                          <a:rPr lang="en-IN" altLang="en-US" sz="3600" b="1" i="1" smtClean="0">
                                            <a:latin typeface="Cambria Math" panose="02040503050406030204" pitchFamily="18" charset="0"/>
                                            <a:ea typeface="ＭＳ Ｐゴシック" charset="-128"/>
                                          </a:rPr>
                                          <m:t>𝑿</m:t>
                                        </m:r>
                                      </m:e>
                                      <m:sub>
                                        <m:r>
                                          <a:rPr lang="en-IN" altLang="en-US" sz="3600" b="1" i="1" smtClean="0">
                                            <a:latin typeface="Cambria Math" panose="02040503050406030204" pitchFamily="18" charset="0"/>
                                            <a:ea typeface="ＭＳ Ｐゴシック" charset="-128"/>
                                          </a:rPr>
                                          <m:t>𝒊</m:t>
                                        </m:r>
                                      </m:sub>
                                    </m:sSub>
                                    <m:r>
                                      <a:rPr lang="en-IN" altLang="en-US" sz="3600" b="1" i="1" smtClean="0">
                                        <a:latin typeface="Cambria Math" panose="02040503050406030204" pitchFamily="18" charset="0"/>
                                        <a:ea typeface="ＭＳ Ｐゴシック" charset="-128"/>
                                      </a:rPr>
                                      <m:t>−</m:t>
                                    </m:r>
                                    <m:acc>
                                      <m:accPr>
                                        <m:chr m:val="̅"/>
                                        <m:ctrlPr>
                                          <a:rPr lang="en-IN" altLang="en-US" sz="3600" b="1" i="1" smtClean="0">
                                            <a:latin typeface="Cambria Math" panose="02040503050406030204" pitchFamily="18" charset="0"/>
                                            <a:ea typeface="ＭＳ Ｐゴシック" charset="-128"/>
                                          </a:rPr>
                                        </m:ctrlPr>
                                      </m:accPr>
                                      <m:e>
                                        <m:r>
                                          <a:rPr lang="en-IN" altLang="en-US" sz="3600" b="1" i="1" smtClean="0">
                                            <a:latin typeface="Cambria Math" panose="02040503050406030204" pitchFamily="18" charset="0"/>
                                            <a:ea typeface="ＭＳ Ｐゴシック" charset="-128"/>
                                          </a:rPr>
                                          <m:t>𝑿</m:t>
                                        </m:r>
                                      </m:e>
                                    </m:acc>
                                  </m:e>
                                </m:d>
                              </m:e>
                              <m:sup>
                                <m:r>
                                  <a:rPr lang="en-IN" altLang="en-US" sz="3600" b="1" i="1" smtClean="0">
                                    <a:latin typeface="Cambria Math" panose="02040503050406030204" pitchFamily="18" charset="0"/>
                                    <a:ea typeface="ＭＳ Ｐゴシック" charset="-128"/>
                                  </a:rPr>
                                  <m:t>𝟐</m:t>
                                </m:r>
                              </m:sup>
                            </m:sSup>
                          </m:e>
                        </m:nary>
                      </m:den>
                    </m:f>
                    <m:r>
                      <a:rPr lang="en-IN" altLang="en-US" sz="3600" b="1" i="1" smtClean="0">
                        <a:latin typeface="Cambria Math" panose="02040503050406030204" pitchFamily="18" charset="0"/>
                        <a:ea typeface="ＭＳ Ｐゴシック" charset="-128"/>
                      </a:rPr>
                      <m:t>=</m:t>
                    </m:r>
                    <m:f>
                      <m:fPr>
                        <m:ctrlPr>
                          <a:rPr lang="en-IN" altLang="en-US" sz="3600" b="1" i="1" smtClean="0">
                            <a:latin typeface="Cambria Math" panose="02040503050406030204" pitchFamily="18" charset="0"/>
                            <a:ea typeface="ＭＳ Ｐゴシック" charset="-128"/>
                          </a:rPr>
                        </m:ctrlPr>
                      </m:fPr>
                      <m:num>
                        <m:r>
                          <a:rPr lang="en-IN" altLang="en-US" sz="3600" b="1" i="1" smtClean="0">
                            <a:latin typeface="Cambria Math" panose="02040503050406030204" pitchFamily="18" charset="0"/>
                            <a:ea typeface="ＭＳ Ｐゴシック" charset="-128"/>
                          </a:rPr>
                          <m:t>𝑪𝑶𝑽</m:t>
                        </m:r>
                        <m:r>
                          <a:rPr lang="en-IN" altLang="en-US" sz="3600" b="1" i="1" smtClean="0">
                            <a:latin typeface="Cambria Math" panose="02040503050406030204" pitchFamily="18" charset="0"/>
                            <a:ea typeface="ＭＳ Ｐゴシック" charset="-128"/>
                          </a:rPr>
                          <m:t>(</m:t>
                        </m:r>
                        <m:r>
                          <a:rPr lang="en-IN" altLang="en-US" sz="3600" b="1" i="1" smtClean="0">
                            <a:latin typeface="Cambria Math" panose="02040503050406030204" pitchFamily="18" charset="0"/>
                            <a:ea typeface="ＭＳ Ｐゴシック" charset="-128"/>
                          </a:rPr>
                          <m:t>𝑿</m:t>
                        </m:r>
                        <m:r>
                          <a:rPr lang="en-IN" altLang="en-US" sz="3600" b="1" i="1" smtClean="0">
                            <a:latin typeface="Cambria Math" panose="02040503050406030204" pitchFamily="18" charset="0"/>
                            <a:ea typeface="ＭＳ Ｐゴシック" charset="-128"/>
                          </a:rPr>
                          <m:t>,</m:t>
                        </m:r>
                        <m:r>
                          <a:rPr lang="en-IN" altLang="en-US" sz="3600" b="1" i="1" smtClean="0">
                            <a:latin typeface="Cambria Math" panose="02040503050406030204" pitchFamily="18" charset="0"/>
                            <a:ea typeface="ＭＳ Ｐゴシック" charset="-128"/>
                          </a:rPr>
                          <m:t>𝒀</m:t>
                        </m:r>
                        <m:r>
                          <a:rPr lang="en-IN" altLang="en-US" sz="3600" b="1" i="1" smtClean="0">
                            <a:latin typeface="Cambria Math" panose="02040503050406030204" pitchFamily="18" charset="0"/>
                            <a:ea typeface="ＭＳ Ｐゴシック" charset="-128"/>
                          </a:rPr>
                          <m:t>)</m:t>
                        </m:r>
                      </m:num>
                      <m:den>
                        <m:r>
                          <a:rPr lang="en-IN" altLang="en-US" sz="3600" b="1" i="1" smtClean="0">
                            <a:latin typeface="Cambria Math" panose="02040503050406030204" pitchFamily="18" charset="0"/>
                            <a:ea typeface="ＭＳ Ｐゴシック" charset="-128"/>
                          </a:rPr>
                          <m:t>𝑽𝑨𝑹</m:t>
                        </m:r>
                        <m:r>
                          <a:rPr lang="en-IN" altLang="en-US" sz="3600" b="1" i="1" smtClean="0">
                            <a:latin typeface="Cambria Math" panose="02040503050406030204" pitchFamily="18" charset="0"/>
                            <a:ea typeface="ＭＳ Ｐゴシック" charset="-128"/>
                          </a:rPr>
                          <m:t>(</m:t>
                        </m:r>
                        <m:r>
                          <a:rPr lang="en-IN" altLang="en-US" sz="3600" b="1" i="1" smtClean="0">
                            <a:latin typeface="Cambria Math" panose="02040503050406030204" pitchFamily="18" charset="0"/>
                            <a:ea typeface="ＭＳ Ｐゴシック" charset="-128"/>
                          </a:rPr>
                          <m:t>𝑿</m:t>
                        </m:r>
                        <m:r>
                          <a:rPr lang="en-IN" altLang="en-US" sz="3600" b="1" i="1" smtClean="0">
                            <a:latin typeface="Cambria Math" panose="02040503050406030204" pitchFamily="18" charset="0"/>
                            <a:ea typeface="ＭＳ Ｐゴシック" charset="-128"/>
                          </a:rPr>
                          <m:t>)</m:t>
                        </m:r>
                      </m:den>
                    </m:f>
                    <m:r>
                      <a:rPr lang="en-IN" altLang="en-US" sz="3600" b="1" i="1" smtClean="0">
                        <a:latin typeface="Cambria Math" panose="02040503050406030204" pitchFamily="18" charset="0"/>
                        <a:ea typeface="ＭＳ Ｐゴシック" charset="-128"/>
                      </a:rPr>
                      <m:t>=</m:t>
                    </m:r>
                    <m:sSub>
                      <m:sSubPr>
                        <m:ctrlPr>
                          <a:rPr lang="en-IN" altLang="en-US" sz="3600" b="1" i="1" smtClean="0">
                            <a:latin typeface="Cambria Math" panose="02040503050406030204" pitchFamily="18" charset="0"/>
                            <a:ea typeface="ＭＳ Ｐゴシック" charset="-128"/>
                          </a:rPr>
                        </m:ctrlPr>
                      </m:sSubPr>
                      <m:e>
                        <m:r>
                          <a:rPr lang="en-IN" altLang="en-US" sz="3600" b="1" i="1" smtClean="0">
                            <a:latin typeface="Cambria Math" panose="02040503050406030204" pitchFamily="18" charset="0"/>
                            <a:ea typeface="ＭＳ Ｐゴシック" charset="-128"/>
                          </a:rPr>
                          <m:t>𝒓</m:t>
                        </m:r>
                      </m:e>
                      <m:sub>
                        <m:r>
                          <a:rPr lang="en-IN" altLang="en-US" sz="3600" b="1" i="1" smtClean="0">
                            <a:latin typeface="Cambria Math" panose="02040503050406030204" pitchFamily="18" charset="0"/>
                            <a:ea typeface="ＭＳ Ｐゴシック" charset="-128"/>
                          </a:rPr>
                          <m:t>𝒙𝒚</m:t>
                        </m:r>
                      </m:sub>
                    </m:sSub>
                    <m:f>
                      <m:fPr>
                        <m:ctrlPr>
                          <a:rPr lang="en-IN" altLang="en-US" sz="3600" b="1" i="1" smtClean="0">
                            <a:latin typeface="Cambria Math" panose="02040503050406030204" pitchFamily="18" charset="0"/>
                            <a:ea typeface="ＭＳ Ｐゴシック" charset="-128"/>
                          </a:rPr>
                        </m:ctrlPr>
                      </m:fPr>
                      <m:num>
                        <m:sSub>
                          <m:sSubPr>
                            <m:ctrlPr>
                              <a:rPr lang="en-IN" altLang="en-US" sz="3600" b="1" i="1" smtClean="0">
                                <a:latin typeface="Cambria Math" panose="02040503050406030204" pitchFamily="18" charset="0"/>
                                <a:ea typeface="ＭＳ Ｐゴシック" charset="-128"/>
                              </a:rPr>
                            </m:ctrlPr>
                          </m:sSubPr>
                          <m:e>
                            <m:r>
                              <a:rPr lang="en-IN" altLang="en-US" sz="3600" b="1" i="1" smtClean="0">
                                <a:latin typeface="Cambria Math" panose="02040503050406030204" pitchFamily="18" charset="0"/>
                                <a:ea typeface="ＭＳ Ｐゴシック" charset="-128"/>
                              </a:rPr>
                              <m:t>𝑺</m:t>
                            </m:r>
                          </m:e>
                          <m:sub>
                            <m:r>
                              <a:rPr lang="en-IN" altLang="en-US" sz="3600" b="1" i="1" smtClean="0">
                                <a:latin typeface="Cambria Math" panose="02040503050406030204" pitchFamily="18" charset="0"/>
                                <a:ea typeface="ＭＳ Ｐゴシック" charset="-128"/>
                              </a:rPr>
                              <m:t>𝒀</m:t>
                            </m:r>
                          </m:sub>
                        </m:sSub>
                      </m:num>
                      <m:den>
                        <m:sSub>
                          <m:sSubPr>
                            <m:ctrlPr>
                              <a:rPr lang="en-IN" altLang="en-US" sz="3600" b="1" i="1" smtClean="0">
                                <a:latin typeface="Cambria Math" panose="02040503050406030204" pitchFamily="18" charset="0"/>
                                <a:ea typeface="ＭＳ Ｐゴシック" charset="-128"/>
                              </a:rPr>
                            </m:ctrlPr>
                          </m:sSubPr>
                          <m:e>
                            <m:r>
                              <a:rPr lang="en-IN" altLang="en-US" sz="3600" b="1" i="1" smtClean="0">
                                <a:latin typeface="Cambria Math" panose="02040503050406030204" pitchFamily="18" charset="0"/>
                                <a:ea typeface="ＭＳ Ｐゴシック" charset="-128"/>
                              </a:rPr>
                              <m:t>𝑺</m:t>
                            </m:r>
                          </m:e>
                          <m:sub>
                            <m:r>
                              <a:rPr lang="en-IN" altLang="en-US" sz="3600" b="1" i="1" smtClean="0">
                                <a:latin typeface="Cambria Math" panose="02040503050406030204" pitchFamily="18" charset="0"/>
                                <a:ea typeface="ＭＳ Ｐゴシック" charset="-128"/>
                              </a:rPr>
                              <m:t>𝑿</m:t>
                            </m:r>
                          </m:sub>
                        </m:sSub>
                      </m:den>
                    </m:f>
                  </m:oMath>
                </a14:m>
                <a:endParaRPr lang="en-US" altLang="en-US" sz="3600" b="1" i="1" dirty="0">
                  <a:ea typeface="ＭＳ Ｐゴシック" charset="-128"/>
                </a:endParaRPr>
              </a:p>
              <a:p>
                <a:pPr eaLnBrk="1" hangingPunct="1"/>
                <a:endParaRPr lang="en-US" altLang="en-US" sz="2600" b="1" i="1" dirty="0">
                  <a:ea typeface="ＭＳ Ｐゴシック" charset="-128"/>
                </a:endParaRPr>
              </a:p>
              <a:p>
                <a14:m>
                  <m:oMath xmlns:m="http://schemas.openxmlformats.org/officeDocument/2006/math">
                    <m:sSub>
                      <m:sSubPr>
                        <m:ctrlPr>
                          <a:rPr lang="en-US" altLang="en-US" sz="3600" b="1" i="1">
                            <a:latin typeface="Cambria Math" panose="02040503050406030204" pitchFamily="18" charset="0"/>
                            <a:ea typeface="ＭＳ Ｐゴシック" charset="-128"/>
                          </a:rPr>
                        </m:ctrlPr>
                      </m:sSubPr>
                      <m:e>
                        <m:r>
                          <a:rPr lang="en-IN" altLang="en-US" sz="3600" b="1" i="1">
                            <a:latin typeface="Cambria Math" panose="02040503050406030204" pitchFamily="18" charset="0"/>
                            <a:ea typeface="ＭＳ Ｐゴシック" charset="-128"/>
                          </a:rPr>
                          <m:t>𝒃</m:t>
                        </m:r>
                      </m:e>
                      <m:sub>
                        <m:r>
                          <a:rPr lang="en-IN" altLang="en-US" sz="3600" b="1" i="1">
                            <a:latin typeface="Cambria Math" panose="02040503050406030204" pitchFamily="18" charset="0"/>
                            <a:ea typeface="ＭＳ Ｐゴシック" charset="-128"/>
                          </a:rPr>
                          <m:t>𝟎</m:t>
                        </m:r>
                      </m:sub>
                    </m:sSub>
                    <m:r>
                      <a:rPr lang="en-IN" altLang="en-US" sz="3600" b="1" i="1">
                        <a:latin typeface="Cambria Math" panose="02040503050406030204" pitchFamily="18" charset="0"/>
                        <a:ea typeface="ＭＳ Ｐゴシック" charset="-128"/>
                      </a:rPr>
                      <m:t>=</m:t>
                    </m:r>
                    <m:acc>
                      <m:accPr>
                        <m:chr m:val="̅"/>
                        <m:ctrlPr>
                          <a:rPr lang="en-IN" altLang="en-US" sz="3600" b="1" i="1">
                            <a:latin typeface="Cambria Math" panose="02040503050406030204" pitchFamily="18" charset="0"/>
                            <a:ea typeface="ＭＳ Ｐゴシック" charset="-128"/>
                          </a:rPr>
                        </m:ctrlPr>
                      </m:accPr>
                      <m:e>
                        <m:r>
                          <a:rPr lang="en-IN" altLang="en-US" sz="3600" b="1" i="1">
                            <a:latin typeface="Cambria Math" panose="02040503050406030204" pitchFamily="18" charset="0"/>
                            <a:ea typeface="ＭＳ Ｐゴシック" charset="-128"/>
                          </a:rPr>
                          <m:t>𝒀</m:t>
                        </m:r>
                      </m:e>
                    </m:acc>
                    <m:r>
                      <a:rPr lang="en-IN" altLang="en-US" sz="3600" b="1" i="1">
                        <a:latin typeface="Cambria Math" panose="02040503050406030204" pitchFamily="18" charset="0"/>
                        <a:ea typeface="ＭＳ Ｐゴシック" charset="-128"/>
                      </a:rPr>
                      <m:t>−</m:t>
                    </m:r>
                    <m:sSub>
                      <m:sSubPr>
                        <m:ctrlPr>
                          <a:rPr lang="en-IN" altLang="en-US" sz="3600" b="1" i="1">
                            <a:latin typeface="Cambria Math" panose="02040503050406030204" pitchFamily="18" charset="0"/>
                            <a:ea typeface="ＭＳ Ｐゴシック" charset="-128"/>
                          </a:rPr>
                        </m:ctrlPr>
                      </m:sSubPr>
                      <m:e>
                        <m:r>
                          <a:rPr lang="en-IN" altLang="en-US" sz="3600" b="1" i="1">
                            <a:latin typeface="Cambria Math" panose="02040503050406030204" pitchFamily="18" charset="0"/>
                            <a:ea typeface="ＭＳ Ｐゴシック" charset="-128"/>
                          </a:rPr>
                          <m:t>𝒃</m:t>
                        </m:r>
                      </m:e>
                      <m:sub>
                        <m:r>
                          <a:rPr lang="en-IN" altLang="en-US" sz="3600" b="1" i="1">
                            <a:latin typeface="Cambria Math" panose="02040503050406030204" pitchFamily="18" charset="0"/>
                            <a:ea typeface="ＭＳ Ｐゴシック" charset="-128"/>
                          </a:rPr>
                          <m:t>𝟏</m:t>
                        </m:r>
                      </m:sub>
                    </m:sSub>
                    <m:acc>
                      <m:accPr>
                        <m:chr m:val="̅"/>
                        <m:ctrlPr>
                          <a:rPr lang="en-IN" altLang="en-US" sz="3600" b="1" i="1">
                            <a:latin typeface="Cambria Math" panose="02040503050406030204" pitchFamily="18" charset="0"/>
                            <a:ea typeface="ＭＳ Ｐゴシック" charset="-128"/>
                          </a:rPr>
                        </m:ctrlPr>
                      </m:accPr>
                      <m:e>
                        <m:r>
                          <a:rPr lang="en-IN" altLang="en-US" sz="3600" b="1" i="1">
                            <a:latin typeface="Cambria Math" panose="02040503050406030204" pitchFamily="18" charset="0"/>
                            <a:ea typeface="ＭＳ Ｐゴシック" charset="-128"/>
                          </a:rPr>
                          <m:t>𝑿</m:t>
                        </m:r>
                      </m:e>
                    </m:acc>
                  </m:oMath>
                </a14:m>
                <a:endParaRPr lang="en-US" altLang="en-US" sz="3600" dirty="0">
                  <a:solidFill>
                    <a:srgbClr val="0000FF"/>
                  </a:solidFill>
                  <a:ea typeface="ＭＳ Ｐゴシック" charset="-128"/>
                </a:endParaRPr>
              </a:p>
              <a:p>
                <a:pPr eaLnBrk="1" hangingPunct="1"/>
                <a:endParaRPr lang="en-US" altLang="en-US" sz="2600" dirty="0">
                  <a:solidFill>
                    <a:srgbClr val="0000FF"/>
                  </a:solidFill>
                  <a:ea typeface="ＭＳ Ｐゴシック" charset="-128"/>
                </a:endParaRPr>
              </a:p>
              <a:p>
                <a:pPr eaLnBrk="1" hangingPunct="1"/>
                <a:r>
                  <a:rPr lang="en-US" altLang="en-US" sz="2600" dirty="0">
                    <a:ea typeface="ＭＳ Ｐゴシック" charset="-128"/>
                  </a:rPr>
                  <a:t>Useful properties of the OLS linear fit</a:t>
                </a:r>
              </a:p>
              <a:p>
                <a:pPr lvl="1">
                  <a:spcBef>
                    <a:spcPts val="1200"/>
                  </a:spcBef>
                </a:pPr>
                <a:r>
                  <a:rPr lang="en-US" altLang="en-US" sz="2600" dirty="0">
                    <a:solidFill>
                      <a:srgbClr val="0000FF"/>
                    </a:solidFill>
                    <a:ea typeface="ＭＳ Ｐゴシック" charset="-128"/>
                  </a:rPr>
                  <a:t>Intercept</a:t>
                </a:r>
                <a:r>
                  <a:rPr lang="en-US" altLang="en-US" sz="2600" dirty="0">
                    <a:ea typeface="ＭＳ Ｐゴシック" charset="-128"/>
                  </a:rPr>
                  <a:t>: Regression line passes through </a:t>
                </a:r>
                <a14:m>
                  <m:oMath xmlns:m="http://schemas.openxmlformats.org/officeDocument/2006/math">
                    <m:d>
                      <m:dPr>
                        <m:ctrlPr>
                          <a:rPr lang="en-US" altLang="en-US" sz="2600" i="1" smtClean="0">
                            <a:latin typeface="Cambria Math" panose="02040503050406030204" pitchFamily="18" charset="0"/>
                            <a:ea typeface="ＭＳ Ｐゴシック" charset="-128"/>
                          </a:rPr>
                        </m:ctrlPr>
                      </m:dPr>
                      <m:e>
                        <m:acc>
                          <m:accPr>
                            <m:chr m:val="̅"/>
                            <m:ctrlPr>
                              <a:rPr lang="en-US" altLang="en-US" sz="2600" i="1">
                                <a:latin typeface="Cambria Math" panose="02040503050406030204" pitchFamily="18" charset="0"/>
                                <a:ea typeface="ＭＳ Ｐゴシック" charset="-128"/>
                              </a:rPr>
                            </m:ctrlPr>
                          </m:accPr>
                          <m:e>
                            <m:r>
                              <a:rPr lang="en-IN" altLang="en-US" sz="2600" b="0" i="1" smtClean="0">
                                <a:latin typeface="Cambria Math" panose="02040503050406030204" pitchFamily="18" charset="0"/>
                                <a:ea typeface="ＭＳ Ｐゴシック" charset="-128"/>
                              </a:rPr>
                              <m:t>𝑌</m:t>
                            </m:r>
                          </m:e>
                        </m:acc>
                        <m:r>
                          <a:rPr lang="en-IN" altLang="en-US" sz="2600" i="1">
                            <a:latin typeface="Cambria Math" panose="02040503050406030204" pitchFamily="18" charset="0"/>
                            <a:ea typeface="ＭＳ Ｐゴシック" charset="-128"/>
                          </a:rPr>
                          <m:t>,</m:t>
                        </m:r>
                        <m:acc>
                          <m:accPr>
                            <m:chr m:val="̅"/>
                            <m:ctrlPr>
                              <a:rPr lang="en-IN" altLang="en-US" sz="2600" i="1">
                                <a:latin typeface="Cambria Math" panose="02040503050406030204" pitchFamily="18" charset="0"/>
                                <a:ea typeface="ＭＳ Ｐゴシック" charset="-128"/>
                              </a:rPr>
                            </m:ctrlPr>
                          </m:accPr>
                          <m:e>
                            <m:r>
                              <a:rPr lang="en-IN" altLang="en-US" sz="2600" b="0" i="1" smtClean="0">
                                <a:latin typeface="Cambria Math" panose="02040503050406030204" pitchFamily="18" charset="0"/>
                                <a:ea typeface="ＭＳ Ｐゴシック" charset="-128"/>
                              </a:rPr>
                              <m:t>𝑋</m:t>
                            </m:r>
                          </m:e>
                        </m:acc>
                      </m:e>
                    </m:d>
                  </m:oMath>
                </a14:m>
                <a:endParaRPr lang="en-US" altLang="en-US" sz="2600" dirty="0">
                  <a:ea typeface="ＭＳ Ｐゴシック" charset="-128"/>
                </a:endParaRPr>
              </a:p>
              <a:p>
                <a:pPr lvl="1">
                  <a:spcBef>
                    <a:spcPts val="1200"/>
                  </a:spcBef>
                </a:pPr>
                <a:r>
                  <a:rPr lang="en-US" altLang="en-US" sz="2600" dirty="0">
                    <a:solidFill>
                      <a:srgbClr val="0000FF"/>
                    </a:solidFill>
                    <a:ea typeface="ＭＳ Ｐゴシック" charset="-128"/>
                  </a:rPr>
                  <a:t>Slope</a:t>
                </a:r>
                <a:r>
                  <a:rPr lang="en-US" altLang="en-US" sz="2600" dirty="0">
                    <a:ea typeface="ＭＳ Ｐゴシック" charset="-128"/>
                  </a:rPr>
                  <a:t>: </a:t>
                </a:r>
                <a:r>
                  <a:rPr lang="en-US" altLang="en-US" sz="2600" dirty="0" err="1">
                    <a:ea typeface="ＭＳ Ｐゴシック" charset="-128"/>
                  </a:rPr>
                  <a:t>Cov</a:t>
                </a:r>
                <a:r>
                  <a:rPr lang="en-US" altLang="en-US" sz="2600" dirty="0">
                    <a:ea typeface="ＭＳ Ｐゴシック" charset="-128"/>
                  </a:rPr>
                  <a:t>(</a:t>
                </a:r>
                <a:r>
                  <a:rPr lang="en-US" altLang="en-US" sz="2600" i="1" dirty="0">
                    <a:ea typeface="ＭＳ Ｐゴシック" charset="-128"/>
                  </a:rPr>
                  <a:t>X</a:t>
                </a:r>
                <a:r>
                  <a:rPr lang="en-US" altLang="en-US" sz="2600" dirty="0">
                    <a:ea typeface="ＭＳ Ｐゴシック" charset="-128"/>
                  </a:rPr>
                  <a:t>,</a:t>
                </a:r>
                <a:r>
                  <a:rPr lang="en-US" altLang="en-US" sz="2600" i="1" dirty="0">
                    <a:ea typeface="ＭＳ Ｐゴシック" charset="-128"/>
                  </a:rPr>
                  <a:t>Y</a:t>
                </a:r>
                <a:r>
                  <a:rPr lang="en-US" altLang="en-US" sz="2600" dirty="0">
                    <a:ea typeface="ＭＳ Ｐゴシック" charset="-128"/>
                  </a:rPr>
                  <a:t>) determines the direction of the line (+,-)</a:t>
                </a:r>
              </a:p>
              <a:p>
                <a:pPr lvl="1">
                  <a:spcBef>
                    <a:spcPts val="1200"/>
                  </a:spcBef>
                </a:pPr>
                <a:r>
                  <a:rPr lang="en-US" altLang="en-US" sz="2600" dirty="0">
                    <a:ea typeface="ＭＳ Ｐゴシック" charset="-128"/>
                  </a:rPr>
                  <a:t>Sum of the residuals around the best fitted line is zero: </a:t>
                </a:r>
                <a14:m>
                  <m:oMath xmlns:m="http://schemas.openxmlformats.org/officeDocument/2006/math">
                    <m:nary>
                      <m:naryPr>
                        <m:chr m:val="∑"/>
                        <m:subHide m:val="on"/>
                        <m:supHide m:val="on"/>
                        <m:ctrlPr>
                          <a:rPr lang="en-US" altLang="en-US" sz="2800" i="1" smtClean="0">
                            <a:latin typeface="Cambria Math" panose="02040503050406030204" pitchFamily="18" charset="0"/>
                            <a:ea typeface="ＭＳ Ｐゴシック" charset="-128"/>
                          </a:rPr>
                        </m:ctrlPr>
                      </m:naryPr>
                      <m:sub/>
                      <m:sup/>
                      <m:e>
                        <m:sSub>
                          <m:sSubPr>
                            <m:ctrlPr>
                              <a:rPr lang="en-US" altLang="en-US" sz="2800" i="1" smtClean="0">
                                <a:latin typeface="Cambria Math" panose="02040503050406030204" pitchFamily="18" charset="0"/>
                                <a:ea typeface="ＭＳ Ｐゴシック" charset="-128"/>
                              </a:rPr>
                            </m:ctrlPr>
                          </m:sSubPr>
                          <m:e>
                            <m:r>
                              <a:rPr lang="en-IN" altLang="en-US" sz="2800" b="0" i="1" smtClean="0">
                                <a:latin typeface="Cambria Math" panose="02040503050406030204" pitchFamily="18" charset="0"/>
                                <a:ea typeface="ＭＳ Ｐゴシック" charset="-128"/>
                              </a:rPr>
                              <m:t>𝑒</m:t>
                            </m:r>
                          </m:e>
                          <m:sub>
                            <m:r>
                              <a:rPr lang="en-IN" altLang="en-US" sz="2800" b="0" i="1" smtClean="0">
                                <a:latin typeface="Cambria Math" panose="02040503050406030204" pitchFamily="18" charset="0"/>
                                <a:ea typeface="ＭＳ Ｐゴシック" charset="-128"/>
                              </a:rPr>
                              <m:t>𝑖</m:t>
                            </m:r>
                          </m:sub>
                        </m:sSub>
                        <m:r>
                          <a:rPr lang="en-IN" altLang="en-US" sz="2800" b="0" i="1" smtClean="0">
                            <a:latin typeface="Cambria Math" panose="02040503050406030204" pitchFamily="18" charset="0"/>
                            <a:ea typeface="ＭＳ Ｐゴシック" charset="-128"/>
                          </a:rPr>
                          <m:t>=0</m:t>
                        </m:r>
                      </m:e>
                    </m:nary>
                  </m:oMath>
                </a14:m>
                <a:endParaRPr lang="en-US" altLang="en-US" sz="2800" dirty="0">
                  <a:ea typeface="ＭＳ Ｐゴシック" charset="-128"/>
                </a:endParaRPr>
              </a:p>
              <a:p>
                <a:pPr eaLnBrk="1" hangingPunct="1"/>
                <a:endParaRPr lang="en-US" altLang="en-US" dirty="0">
                  <a:ea typeface="ＭＳ Ｐゴシック" charset="-128"/>
                </a:endParaRPr>
              </a:p>
              <a:p>
                <a:pPr eaLnBrk="1" hangingPunct="1"/>
                <a:endParaRPr lang="en-US" altLang="en-US" dirty="0">
                  <a:ea typeface="ＭＳ Ｐゴシック" charset="-128"/>
                </a:endParaRPr>
              </a:p>
            </p:txBody>
          </p:sp>
        </mc:Choice>
        <mc:Fallback xmlns="">
          <p:sp>
            <p:nvSpPr>
              <p:cNvPr id="25602" name="Content Placeholder 2"/>
              <p:cNvSpPr>
                <a:spLocks noGrp="1" noRot="1" noChangeAspect="1" noMove="1" noResize="1" noEditPoints="1" noAdjustHandles="1" noChangeArrowheads="1" noChangeShapeType="1" noTextEdit="1"/>
              </p:cNvSpPr>
              <p:nvPr>
                <p:ph idx="1"/>
              </p:nvPr>
            </p:nvSpPr>
            <p:spPr>
              <a:xfrm>
                <a:off x="1550729" y="1463041"/>
                <a:ext cx="9957166" cy="5289452"/>
              </a:xfrm>
              <a:blipFill>
                <a:blip r:embed="rId3"/>
                <a:stretch>
                  <a:fillRect l="-857" t="-922" r="-122" b="-10023"/>
                </a:stretch>
              </a:blipFill>
            </p:spPr>
            <p:txBody>
              <a:bodyPr/>
              <a:lstStyle/>
              <a:p>
                <a:r>
                  <a:rPr lang="en-US">
                    <a:noFill/>
                  </a:rPr>
                  <a:t> </a:t>
                </a:r>
              </a:p>
            </p:txBody>
          </p:sp>
        </mc:Fallback>
      </mc:AlternateContent>
      <p:sp>
        <p:nvSpPr>
          <p:cNvPr id="2560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56CFE302-222A-9542-BE98-6DEF98E4D9F1}" type="slidenum">
              <a:rPr lang="en-US" altLang="en-US" sz="1200">
                <a:solidFill>
                  <a:schemeClr val="bg1"/>
                </a:solidFill>
                <a:latin typeface="Calibri" charset="0"/>
              </a:rPr>
              <a:pPr eaLnBrk="1" fontAlgn="base" hangingPunct="1">
                <a:spcBef>
                  <a:spcPct val="0"/>
                </a:spcBef>
                <a:spcAft>
                  <a:spcPct val="0"/>
                </a:spcAft>
              </a:pPr>
              <a:t>16</a:t>
            </a:fld>
            <a:endParaRPr lang="en-US" altLang="en-US" sz="1200">
              <a:solidFill>
                <a:schemeClr val="bg1"/>
              </a:solidFill>
              <a:latin typeface="Calibri" charset="0"/>
            </a:endParaRPr>
          </a:p>
        </p:txBody>
      </p:sp>
    </p:spTree>
    <p:extLst>
      <p:ext uri="{BB962C8B-B14F-4D97-AF65-F5344CB8AC3E}">
        <p14:creationId xmlns:p14="http://schemas.microsoft.com/office/powerpoint/2010/main" val="191956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0"/>
            <a:ext cx="8839200" cy="838200"/>
          </a:xfrm>
        </p:spPr>
        <p:txBody>
          <a:bodyPr/>
          <a:lstStyle/>
          <a:p>
            <a:pPr eaLnBrk="1" hangingPunct="1"/>
            <a:r>
              <a:rPr lang="en-US" altLang="en-US">
                <a:ea typeface="ＭＳ Ｐゴシック" charset="-128"/>
              </a:rPr>
              <a:t>How Good is the Model Fit?</a:t>
            </a:r>
          </a:p>
        </p:txBody>
      </p:sp>
      <p:sp>
        <p:nvSpPr>
          <p:cNvPr id="27650"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D8A9375B-2E3E-B242-9E3B-5D2229833B65}" type="slidenum">
              <a:rPr lang="en-US" altLang="en-US" sz="1200">
                <a:solidFill>
                  <a:schemeClr val="bg1"/>
                </a:solidFill>
                <a:latin typeface="Calibri" charset="0"/>
              </a:rPr>
              <a:pPr eaLnBrk="1" fontAlgn="base" hangingPunct="1">
                <a:spcBef>
                  <a:spcPct val="0"/>
                </a:spcBef>
                <a:spcAft>
                  <a:spcPct val="0"/>
                </a:spcAft>
              </a:pPr>
              <a:t>17</a:t>
            </a:fld>
            <a:endParaRPr lang="en-US" altLang="en-US" sz="1200">
              <a:solidFill>
                <a:schemeClr val="bg1"/>
              </a:solidFill>
              <a:latin typeface="Calibri" charset="0"/>
            </a:endParaRPr>
          </a:p>
        </p:txBody>
      </p:sp>
      <p:grpSp>
        <p:nvGrpSpPr>
          <p:cNvPr id="27651" name="Group 10"/>
          <p:cNvGrpSpPr>
            <a:grpSpLocks noChangeAspect="1"/>
          </p:cNvGrpSpPr>
          <p:nvPr/>
        </p:nvGrpSpPr>
        <p:grpSpPr bwMode="auto">
          <a:xfrm>
            <a:off x="6615113" y="1735139"/>
            <a:ext cx="3662362" cy="2619375"/>
            <a:chOff x="3207" y="1093"/>
            <a:chExt cx="2307" cy="1650"/>
          </a:xfrm>
        </p:grpSpPr>
        <p:sp>
          <p:nvSpPr>
            <p:cNvPr id="27737" name="AutoShape 9"/>
            <p:cNvSpPr>
              <a:spLocks noChangeAspect="1" noChangeArrowheads="1" noTextEdit="1"/>
            </p:cNvSpPr>
            <p:nvPr/>
          </p:nvSpPr>
          <p:spPr bwMode="auto">
            <a:xfrm>
              <a:off x="3207" y="1093"/>
              <a:ext cx="2307" cy="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38" name="Rectangle 12"/>
            <p:cNvSpPr>
              <a:spLocks noChangeArrowheads="1"/>
            </p:cNvSpPr>
            <p:nvPr/>
          </p:nvSpPr>
          <p:spPr bwMode="auto">
            <a:xfrm>
              <a:off x="3215" y="1107"/>
              <a:ext cx="2292" cy="144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7739" name="Rectangle 13"/>
            <p:cNvSpPr>
              <a:spLocks noChangeArrowheads="1"/>
            </p:cNvSpPr>
            <p:nvPr/>
          </p:nvSpPr>
          <p:spPr bwMode="auto">
            <a:xfrm>
              <a:off x="3215" y="1107"/>
              <a:ext cx="2292" cy="1446"/>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7740" name="Freeform 14"/>
            <p:cNvSpPr>
              <a:spLocks/>
            </p:cNvSpPr>
            <p:nvPr/>
          </p:nvSpPr>
          <p:spPr bwMode="auto">
            <a:xfrm>
              <a:off x="3255" y="2508"/>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41" name="Freeform 15"/>
            <p:cNvSpPr>
              <a:spLocks/>
            </p:cNvSpPr>
            <p:nvPr/>
          </p:nvSpPr>
          <p:spPr bwMode="auto">
            <a:xfrm>
              <a:off x="3255" y="2222"/>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42" name="Freeform 16"/>
            <p:cNvSpPr>
              <a:spLocks/>
            </p:cNvSpPr>
            <p:nvPr/>
          </p:nvSpPr>
          <p:spPr bwMode="auto">
            <a:xfrm>
              <a:off x="3306" y="2044"/>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43" name="Freeform 17"/>
            <p:cNvSpPr>
              <a:spLocks/>
            </p:cNvSpPr>
            <p:nvPr/>
          </p:nvSpPr>
          <p:spPr bwMode="auto">
            <a:xfrm>
              <a:off x="3306" y="2029"/>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44" name="Freeform 18"/>
            <p:cNvSpPr>
              <a:spLocks/>
            </p:cNvSpPr>
            <p:nvPr/>
          </p:nvSpPr>
          <p:spPr bwMode="auto">
            <a:xfrm>
              <a:off x="3362" y="2289"/>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45" name="Freeform 19"/>
            <p:cNvSpPr>
              <a:spLocks/>
            </p:cNvSpPr>
            <p:nvPr/>
          </p:nvSpPr>
          <p:spPr bwMode="auto">
            <a:xfrm>
              <a:off x="3362" y="2289"/>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46" name="Freeform 20"/>
            <p:cNvSpPr>
              <a:spLocks/>
            </p:cNvSpPr>
            <p:nvPr/>
          </p:nvSpPr>
          <p:spPr bwMode="auto">
            <a:xfrm>
              <a:off x="3418" y="2477"/>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47" name="Freeform 21"/>
            <p:cNvSpPr>
              <a:spLocks/>
            </p:cNvSpPr>
            <p:nvPr/>
          </p:nvSpPr>
          <p:spPr bwMode="auto">
            <a:xfrm>
              <a:off x="3418" y="2192"/>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48" name="Freeform 22"/>
            <p:cNvSpPr>
              <a:spLocks/>
            </p:cNvSpPr>
            <p:nvPr/>
          </p:nvSpPr>
          <p:spPr bwMode="auto">
            <a:xfrm>
              <a:off x="3474" y="2039"/>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49" name="Freeform 23"/>
            <p:cNvSpPr>
              <a:spLocks/>
            </p:cNvSpPr>
            <p:nvPr/>
          </p:nvSpPr>
          <p:spPr bwMode="auto">
            <a:xfrm>
              <a:off x="3474" y="1856"/>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50" name="Freeform 24"/>
            <p:cNvSpPr>
              <a:spLocks/>
            </p:cNvSpPr>
            <p:nvPr/>
          </p:nvSpPr>
          <p:spPr bwMode="auto">
            <a:xfrm>
              <a:off x="3525" y="2345"/>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51" name="Freeform 25"/>
            <p:cNvSpPr>
              <a:spLocks/>
            </p:cNvSpPr>
            <p:nvPr/>
          </p:nvSpPr>
          <p:spPr bwMode="auto">
            <a:xfrm>
              <a:off x="3525" y="2426"/>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52" name="Freeform 26"/>
            <p:cNvSpPr>
              <a:spLocks/>
            </p:cNvSpPr>
            <p:nvPr/>
          </p:nvSpPr>
          <p:spPr bwMode="auto">
            <a:xfrm>
              <a:off x="3581" y="2207"/>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53" name="Freeform 27"/>
            <p:cNvSpPr>
              <a:spLocks/>
            </p:cNvSpPr>
            <p:nvPr/>
          </p:nvSpPr>
          <p:spPr bwMode="auto">
            <a:xfrm>
              <a:off x="3581" y="2085"/>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54" name="Freeform 28"/>
            <p:cNvSpPr>
              <a:spLocks/>
            </p:cNvSpPr>
            <p:nvPr/>
          </p:nvSpPr>
          <p:spPr bwMode="auto">
            <a:xfrm>
              <a:off x="3637" y="2039"/>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55" name="Freeform 29"/>
            <p:cNvSpPr>
              <a:spLocks/>
            </p:cNvSpPr>
            <p:nvPr/>
          </p:nvSpPr>
          <p:spPr bwMode="auto">
            <a:xfrm>
              <a:off x="3637" y="1937"/>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56" name="Freeform 30"/>
            <p:cNvSpPr>
              <a:spLocks/>
            </p:cNvSpPr>
            <p:nvPr/>
          </p:nvSpPr>
          <p:spPr bwMode="auto">
            <a:xfrm>
              <a:off x="3688" y="2192"/>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57" name="Freeform 31"/>
            <p:cNvSpPr>
              <a:spLocks/>
            </p:cNvSpPr>
            <p:nvPr/>
          </p:nvSpPr>
          <p:spPr bwMode="auto">
            <a:xfrm>
              <a:off x="3688" y="1769"/>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58" name="Freeform 32"/>
            <p:cNvSpPr>
              <a:spLocks/>
            </p:cNvSpPr>
            <p:nvPr/>
          </p:nvSpPr>
          <p:spPr bwMode="auto">
            <a:xfrm>
              <a:off x="3744" y="1749"/>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59" name="Freeform 33"/>
            <p:cNvSpPr>
              <a:spLocks/>
            </p:cNvSpPr>
            <p:nvPr/>
          </p:nvSpPr>
          <p:spPr bwMode="auto">
            <a:xfrm>
              <a:off x="3744" y="1729"/>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60" name="Freeform 34"/>
            <p:cNvSpPr>
              <a:spLocks/>
            </p:cNvSpPr>
            <p:nvPr/>
          </p:nvSpPr>
          <p:spPr bwMode="auto">
            <a:xfrm>
              <a:off x="3800" y="1902"/>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61" name="Freeform 35"/>
            <p:cNvSpPr>
              <a:spLocks/>
            </p:cNvSpPr>
            <p:nvPr/>
          </p:nvSpPr>
          <p:spPr bwMode="auto">
            <a:xfrm>
              <a:off x="3800" y="1759"/>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62" name="Freeform 36"/>
            <p:cNvSpPr>
              <a:spLocks/>
            </p:cNvSpPr>
            <p:nvPr/>
          </p:nvSpPr>
          <p:spPr bwMode="auto">
            <a:xfrm>
              <a:off x="3856" y="2309"/>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63" name="Freeform 37"/>
            <p:cNvSpPr>
              <a:spLocks/>
            </p:cNvSpPr>
            <p:nvPr/>
          </p:nvSpPr>
          <p:spPr bwMode="auto">
            <a:xfrm>
              <a:off x="3856" y="1779"/>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64" name="Freeform 38"/>
            <p:cNvSpPr>
              <a:spLocks/>
            </p:cNvSpPr>
            <p:nvPr/>
          </p:nvSpPr>
          <p:spPr bwMode="auto">
            <a:xfrm>
              <a:off x="3907" y="2248"/>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65" name="Freeform 39"/>
            <p:cNvSpPr>
              <a:spLocks/>
            </p:cNvSpPr>
            <p:nvPr/>
          </p:nvSpPr>
          <p:spPr bwMode="auto">
            <a:xfrm>
              <a:off x="3907" y="1973"/>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66" name="Freeform 40"/>
            <p:cNvSpPr>
              <a:spLocks/>
            </p:cNvSpPr>
            <p:nvPr/>
          </p:nvSpPr>
          <p:spPr bwMode="auto">
            <a:xfrm>
              <a:off x="3963" y="1718"/>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67" name="Freeform 41"/>
            <p:cNvSpPr>
              <a:spLocks/>
            </p:cNvSpPr>
            <p:nvPr/>
          </p:nvSpPr>
          <p:spPr bwMode="auto">
            <a:xfrm>
              <a:off x="3963" y="1622"/>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68" name="Freeform 42"/>
            <p:cNvSpPr>
              <a:spLocks/>
            </p:cNvSpPr>
            <p:nvPr/>
          </p:nvSpPr>
          <p:spPr bwMode="auto">
            <a:xfrm>
              <a:off x="4019" y="1790"/>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69" name="Freeform 43"/>
            <p:cNvSpPr>
              <a:spLocks/>
            </p:cNvSpPr>
            <p:nvPr/>
          </p:nvSpPr>
          <p:spPr bwMode="auto">
            <a:xfrm>
              <a:off x="4019" y="1647"/>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70" name="Freeform 44"/>
            <p:cNvSpPr>
              <a:spLocks/>
            </p:cNvSpPr>
            <p:nvPr/>
          </p:nvSpPr>
          <p:spPr bwMode="auto">
            <a:xfrm>
              <a:off x="4070" y="2304"/>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71" name="Freeform 45"/>
            <p:cNvSpPr>
              <a:spLocks/>
            </p:cNvSpPr>
            <p:nvPr/>
          </p:nvSpPr>
          <p:spPr bwMode="auto">
            <a:xfrm>
              <a:off x="4070" y="2100"/>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72" name="Freeform 46"/>
            <p:cNvSpPr>
              <a:spLocks/>
            </p:cNvSpPr>
            <p:nvPr/>
          </p:nvSpPr>
          <p:spPr bwMode="auto">
            <a:xfrm>
              <a:off x="4126" y="1856"/>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73" name="Freeform 47"/>
            <p:cNvSpPr>
              <a:spLocks/>
            </p:cNvSpPr>
            <p:nvPr/>
          </p:nvSpPr>
          <p:spPr bwMode="auto">
            <a:xfrm>
              <a:off x="4126" y="2070"/>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74" name="Freeform 48"/>
            <p:cNvSpPr>
              <a:spLocks/>
            </p:cNvSpPr>
            <p:nvPr/>
          </p:nvSpPr>
          <p:spPr bwMode="auto">
            <a:xfrm>
              <a:off x="4182" y="1596"/>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75" name="Freeform 49"/>
            <p:cNvSpPr>
              <a:spLocks/>
            </p:cNvSpPr>
            <p:nvPr/>
          </p:nvSpPr>
          <p:spPr bwMode="auto">
            <a:xfrm>
              <a:off x="4182" y="1759"/>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76" name="Freeform 50"/>
            <p:cNvSpPr>
              <a:spLocks/>
            </p:cNvSpPr>
            <p:nvPr/>
          </p:nvSpPr>
          <p:spPr bwMode="auto">
            <a:xfrm>
              <a:off x="4238" y="2171"/>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77" name="Freeform 51"/>
            <p:cNvSpPr>
              <a:spLocks/>
            </p:cNvSpPr>
            <p:nvPr/>
          </p:nvSpPr>
          <p:spPr bwMode="auto">
            <a:xfrm>
              <a:off x="4238" y="1835"/>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78" name="Freeform 52"/>
            <p:cNvSpPr>
              <a:spLocks/>
            </p:cNvSpPr>
            <p:nvPr/>
          </p:nvSpPr>
          <p:spPr bwMode="auto">
            <a:xfrm>
              <a:off x="4289" y="1561"/>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79" name="Freeform 53"/>
            <p:cNvSpPr>
              <a:spLocks/>
            </p:cNvSpPr>
            <p:nvPr/>
          </p:nvSpPr>
          <p:spPr bwMode="auto">
            <a:xfrm>
              <a:off x="4289" y="1886"/>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80" name="Freeform 54"/>
            <p:cNvSpPr>
              <a:spLocks/>
            </p:cNvSpPr>
            <p:nvPr/>
          </p:nvSpPr>
          <p:spPr bwMode="auto">
            <a:xfrm>
              <a:off x="4345" y="1734"/>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81" name="Freeform 55"/>
            <p:cNvSpPr>
              <a:spLocks/>
            </p:cNvSpPr>
            <p:nvPr/>
          </p:nvSpPr>
          <p:spPr bwMode="auto">
            <a:xfrm>
              <a:off x="4345" y="2121"/>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82" name="Freeform 56"/>
            <p:cNvSpPr>
              <a:spLocks/>
            </p:cNvSpPr>
            <p:nvPr/>
          </p:nvSpPr>
          <p:spPr bwMode="auto">
            <a:xfrm>
              <a:off x="4401" y="2161"/>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83" name="Freeform 57"/>
            <p:cNvSpPr>
              <a:spLocks/>
            </p:cNvSpPr>
            <p:nvPr/>
          </p:nvSpPr>
          <p:spPr bwMode="auto">
            <a:xfrm>
              <a:off x="4401" y="1769"/>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84" name="Freeform 58"/>
            <p:cNvSpPr>
              <a:spLocks/>
            </p:cNvSpPr>
            <p:nvPr/>
          </p:nvSpPr>
          <p:spPr bwMode="auto">
            <a:xfrm>
              <a:off x="4452" y="2126"/>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85" name="Freeform 59"/>
            <p:cNvSpPr>
              <a:spLocks/>
            </p:cNvSpPr>
            <p:nvPr/>
          </p:nvSpPr>
          <p:spPr bwMode="auto">
            <a:xfrm>
              <a:off x="4452" y="2009"/>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86" name="Freeform 60"/>
            <p:cNvSpPr>
              <a:spLocks/>
            </p:cNvSpPr>
            <p:nvPr/>
          </p:nvSpPr>
          <p:spPr bwMode="auto">
            <a:xfrm>
              <a:off x="4508" y="2161"/>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87" name="Freeform 61"/>
            <p:cNvSpPr>
              <a:spLocks/>
            </p:cNvSpPr>
            <p:nvPr/>
          </p:nvSpPr>
          <p:spPr bwMode="auto">
            <a:xfrm>
              <a:off x="4508" y="1861"/>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88" name="Freeform 62"/>
            <p:cNvSpPr>
              <a:spLocks/>
            </p:cNvSpPr>
            <p:nvPr/>
          </p:nvSpPr>
          <p:spPr bwMode="auto">
            <a:xfrm>
              <a:off x="4564" y="1510"/>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89" name="Freeform 63"/>
            <p:cNvSpPr>
              <a:spLocks/>
            </p:cNvSpPr>
            <p:nvPr/>
          </p:nvSpPr>
          <p:spPr bwMode="auto">
            <a:xfrm>
              <a:off x="4564" y="1846"/>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90" name="Freeform 64"/>
            <p:cNvSpPr>
              <a:spLocks/>
            </p:cNvSpPr>
            <p:nvPr/>
          </p:nvSpPr>
          <p:spPr bwMode="auto">
            <a:xfrm>
              <a:off x="4620" y="2034"/>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91" name="Freeform 65"/>
            <p:cNvSpPr>
              <a:spLocks/>
            </p:cNvSpPr>
            <p:nvPr/>
          </p:nvSpPr>
          <p:spPr bwMode="auto">
            <a:xfrm>
              <a:off x="4620" y="1902"/>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92" name="Freeform 66"/>
            <p:cNvSpPr>
              <a:spLocks/>
            </p:cNvSpPr>
            <p:nvPr/>
          </p:nvSpPr>
          <p:spPr bwMode="auto">
            <a:xfrm>
              <a:off x="4671" y="2049"/>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93" name="Freeform 67"/>
            <p:cNvSpPr>
              <a:spLocks/>
            </p:cNvSpPr>
            <p:nvPr/>
          </p:nvSpPr>
          <p:spPr bwMode="auto">
            <a:xfrm>
              <a:off x="4671" y="1927"/>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94" name="Freeform 68"/>
            <p:cNvSpPr>
              <a:spLocks/>
            </p:cNvSpPr>
            <p:nvPr/>
          </p:nvSpPr>
          <p:spPr bwMode="auto">
            <a:xfrm>
              <a:off x="4727" y="1540"/>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95" name="Freeform 69"/>
            <p:cNvSpPr>
              <a:spLocks/>
            </p:cNvSpPr>
            <p:nvPr/>
          </p:nvSpPr>
          <p:spPr bwMode="auto">
            <a:xfrm>
              <a:off x="4727" y="2065"/>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96" name="Freeform 70"/>
            <p:cNvSpPr>
              <a:spLocks/>
            </p:cNvSpPr>
            <p:nvPr/>
          </p:nvSpPr>
          <p:spPr bwMode="auto">
            <a:xfrm>
              <a:off x="4783" y="1902"/>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97" name="Freeform 71"/>
            <p:cNvSpPr>
              <a:spLocks/>
            </p:cNvSpPr>
            <p:nvPr/>
          </p:nvSpPr>
          <p:spPr bwMode="auto">
            <a:xfrm>
              <a:off x="4783" y="1698"/>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98" name="Freeform 72"/>
            <p:cNvSpPr>
              <a:spLocks/>
            </p:cNvSpPr>
            <p:nvPr/>
          </p:nvSpPr>
          <p:spPr bwMode="auto">
            <a:xfrm>
              <a:off x="4834" y="1953"/>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99" name="Freeform 73"/>
            <p:cNvSpPr>
              <a:spLocks/>
            </p:cNvSpPr>
            <p:nvPr/>
          </p:nvSpPr>
          <p:spPr bwMode="auto">
            <a:xfrm>
              <a:off x="4834" y="1464"/>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00" name="Freeform 74"/>
            <p:cNvSpPr>
              <a:spLocks/>
            </p:cNvSpPr>
            <p:nvPr/>
          </p:nvSpPr>
          <p:spPr bwMode="auto">
            <a:xfrm>
              <a:off x="4890" y="1484"/>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01" name="Freeform 75"/>
            <p:cNvSpPr>
              <a:spLocks/>
            </p:cNvSpPr>
            <p:nvPr/>
          </p:nvSpPr>
          <p:spPr bwMode="auto">
            <a:xfrm>
              <a:off x="4890" y="1703"/>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02" name="Freeform 76"/>
            <p:cNvSpPr>
              <a:spLocks/>
            </p:cNvSpPr>
            <p:nvPr/>
          </p:nvSpPr>
          <p:spPr bwMode="auto">
            <a:xfrm>
              <a:off x="4946" y="1459"/>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03" name="Freeform 77"/>
            <p:cNvSpPr>
              <a:spLocks/>
            </p:cNvSpPr>
            <p:nvPr/>
          </p:nvSpPr>
          <p:spPr bwMode="auto">
            <a:xfrm>
              <a:off x="4946" y="1978"/>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04" name="Freeform 78"/>
            <p:cNvSpPr>
              <a:spLocks/>
            </p:cNvSpPr>
            <p:nvPr/>
          </p:nvSpPr>
          <p:spPr bwMode="auto">
            <a:xfrm>
              <a:off x="5002" y="1978"/>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05" name="Freeform 79"/>
            <p:cNvSpPr>
              <a:spLocks/>
            </p:cNvSpPr>
            <p:nvPr/>
          </p:nvSpPr>
          <p:spPr bwMode="auto">
            <a:xfrm>
              <a:off x="5002" y="1443"/>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06" name="Freeform 80"/>
            <p:cNvSpPr>
              <a:spLocks/>
            </p:cNvSpPr>
            <p:nvPr/>
          </p:nvSpPr>
          <p:spPr bwMode="auto">
            <a:xfrm>
              <a:off x="5053" y="1723"/>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07" name="Freeform 81"/>
            <p:cNvSpPr>
              <a:spLocks/>
            </p:cNvSpPr>
            <p:nvPr/>
          </p:nvSpPr>
          <p:spPr bwMode="auto">
            <a:xfrm>
              <a:off x="5053" y="1800"/>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08" name="Freeform 82"/>
            <p:cNvSpPr>
              <a:spLocks/>
            </p:cNvSpPr>
            <p:nvPr/>
          </p:nvSpPr>
          <p:spPr bwMode="auto">
            <a:xfrm>
              <a:off x="5109" y="1576"/>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09" name="Freeform 83"/>
            <p:cNvSpPr>
              <a:spLocks/>
            </p:cNvSpPr>
            <p:nvPr/>
          </p:nvSpPr>
          <p:spPr bwMode="auto">
            <a:xfrm>
              <a:off x="5109" y="1606"/>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10" name="Freeform 84"/>
            <p:cNvSpPr>
              <a:spLocks/>
            </p:cNvSpPr>
            <p:nvPr/>
          </p:nvSpPr>
          <p:spPr bwMode="auto">
            <a:xfrm>
              <a:off x="5165" y="1479"/>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11" name="Freeform 85"/>
            <p:cNvSpPr>
              <a:spLocks/>
            </p:cNvSpPr>
            <p:nvPr/>
          </p:nvSpPr>
          <p:spPr bwMode="auto">
            <a:xfrm>
              <a:off x="5165" y="1698"/>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12" name="Freeform 86"/>
            <p:cNvSpPr>
              <a:spLocks/>
            </p:cNvSpPr>
            <p:nvPr/>
          </p:nvSpPr>
          <p:spPr bwMode="auto">
            <a:xfrm>
              <a:off x="5216" y="1627"/>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13" name="Freeform 87"/>
            <p:cNvSpPr>
              <a:spLocks/>
            </p:cNvSpPr>
            <p:nvPr/>
          </p:nvSpPr>
          <p:spPr bwMode="auto">
            <a:xfrm>
              <a:off x="5216" y="1591"/>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14" name="Freeform 88"/>
            <p:cNvSpPr>
              <a:spLocks/>
            </p:cNvSpPr>
            <p:nvPr/>
          </p:nvSpPr>
          <p:spPr bwMode="auto">
            <a:xfrm>
              <a:off x="5272" y="1764"/>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15" name="Freeform 89"/>
            <p:cNvSpPr>
              <a:spLocks/>
            </p:cNvSpPr>
            <p:nvPr/>
          </p:nvSpPr>
          <p:spPr bwMode="auto">
            <a:xfrm>
              <a:off x="5272" y="1510"/>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16" name="Freeform 90"/>
            <p:cNvSpPr>
              <a:spLocks/>
            </p:cNvSpPr>
            <p:nvPr/>
          </p:nvSpPr>
          <p:spPr bwMode="auto">
            <a:xfrm>
              <a:off x="5328" y="1958"/>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17" name="Freeform 91"/>
            <p:cNvSpPr>
              <a:spLocks/>
            </p:cNvSpPr>
            <p:nvPr/>
          </p:nvSpPr>
          <p:spPr bwMode="auto">
            <a:xfrm>
              <a:off x="5328" y="1357"/>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18" name="Freeform 92"/>
            <p:cNvSpPr>
              <a:spLocks/>
            </p:cNvSpPr>
            <p:nvPr/>
          </p:nvSpPr>
          <p:spPr bwMode="auto">
            <a:xfrm>
              <a:off x="5384" y="1296"/>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19" name="Freeform 93"/>
            <p:cNvSpPr>
              <a:spLocks/>
            </p:cNvSpPr>
            <p:nvPr/>
          </p:nvSpPr>
          <p:spPr bwMode="auto">
            <a:xfrm>
              <a:off x="5384" y="1958"/>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820" name="Line 94"/>
            <p:cNvSpPr>
              <a:spLocks noChangeShapeType="1"/>
            </p:cNvSpPr>
            <p:nvPr/>
          </p:nvSpPr>
          <p:spPr bwMode="auto">
            <a:xfrm flipV="1">
              <a:off x="3488" y="1314"/>
              <a:ext cx="1728" cy="1110"/>
            </a:xfrm>
            <a:prstGeom prst="line">
              <a:avLst/>
            </a:prstGeom>
            <a:noFill/>
            <a:ln w="23813">
              <a:solidFill>
                <a:srgbClr val="99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21" name="Rectangle 99"/>
            <p:cNvSpPr>
              <a:spLocks noChangeArrowheads="1"/>
            </p:cNvSpPr>
            <p:nvPr/>
          </p:nvSpPr>
          <p:spPr bwMode="auto">
            <a:xfrm>
              <a:off x="4340" y="256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grpSp>
      <p:grpSp>
        <p:nvGrpSpPr>
          <p:cNvPr id="27652" name="Group 104"/>
          <p:cNvGrpSpPr>
            <a:grpSpLocks noChangeAspect="1"/>
          </p:cNvGrpSpPr>
          <p:nvPr/>
        </p:nvGrpSpPr>
        <p:grpSpPr bwMode="auto">
          <a:xfrm>
            <a:off x="2024064" y="1735138"/>
            <a:ext cx="3671887" cy="2328862"/>
            <a:chOff x="315" y="1093"/>
            <a:chExt cx="2313" cy="1467"/>
          </a:xfrm>
        </p:grpSpPr>
        <p:sp>
          <p:nvSpPr>
            <p:cNvPr id="27653" name="AutoShape 103"/>
            <p:cNvSpPr>
              <a:spLocks noChangeAspect="1" noChangeArrowheads="1" noTextEdit="1"/>
            </p:cNvSpPr>
            <p:nvPr/>
          </p:nvSpPr>
          <p:spPr bwMode="auto">
            <a:xfrm>
              <a:off x="315" y="1093"/>
              <a:ext cx="2313" cy="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4" name="Rectangle 106"/>
            <p:cNvSpPr>
              <a:spLocks noChangeArrowheads="1"/>
            </p:cNvSpPr>
            <p:nvPr/>
          </p:nvSpPr>
          <p:spPr bwMode="auto">
            <a:xfrm>
              <a:off x="320" y="1107"/>
              <a:ext cx="2292" cy="144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7655" name="Rectangle 107"/>
            <p:cNvSpPr>
              <a:spLocks noChangeArrowheads="1"/>
            </p:cNvSpPr>
            <p:nvPr/>
          </p:nvSpPr>
          <p:spPr bwMode="auto">
            <a:xfrm>
              <a:off x="320" y="1107"/>
              <a:ext cx="2292" cy="1446"/>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7656" name="Freeform 108"/>
            <p:cNvSpPr>
              <a:spLocks/>
            </p:cNvSpPr>
            <p:nvPr/>
          </p:nvSpPr>
          <p:spPr bwMode="auto">
            <a:xfrm>
              <a:off x="350" y="2508"/>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57" name="Freeform 109"/>
            <p:cNvSpPr>
              <a:spLocks/>
            </p:cNvSpPr>
            <p:nvPr/>
          </p:nvSpPr>
          <p:spPr bwMode="auto">
            <a:xfrm>
              <a:off x="350" y="2452"/>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58" name="Freeform 110"/>
            <p:cNvSpPr>
              <a:spLocks/>
            </p:cNvSpPr>
            <p:nvPr/>
          </p:nvSpPr>
          <p:spPr bwMode="auto">
            <a:xfrm>
              <a:off x="396" y="2385"/>
              <a:ext cx="31" cy="31"/>
            </a:xfrm>
            <a:custGeom>
              <a:avLst/>
              <a:gdLst>
                <a:gd name="T0" fmla="*/ 15 w 31"/>
                <a:gd name="T1" fmla="*/ 0 h 31"/>
                <a:gd name="T2" fmla="*/ 31 w 31"/>
                <a:gd name="T3" fmla="*/ 16 h 31"/>
                <a:gd name="T4" fmla="*/ 15 w 31"/>
                <a:gd name="T5" fmla="*/ 31 h 31"/>
                <a:gd name="T6" fmla="*/ 0 w 31"/>
                <a:gd name="T7" fmla="*/ 16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59" name="Freeform 111"/>
            <p:cNvSpPr>
              <a:spLocks/>
            </p:cNvSpPr>
            <p:nvPr/>
          </p:nvSpPr>
          <p:spPr bwMode="auto">
            <a:xfrm>
              <a:off x="396" y="2385"/>
              <a:ext cx="31" cy="31"/>
            </a:xfrm>
            <a:custGeom>
              <a:avLst/>
              <a:gdLst>
                <a:gd name="T0" fmla="*/ 15 w 31"/>
                <a:gd name="T1" fmla="*/ 0 h 31"/>
                <a:gd name="T2" fmla="*/ 31 w 31"/>
                <a:gd name="T3" fmla="*/ 16 h 31"/>
                <a:gd name="T4" fmla="*/ 15 w 31"/>
                <a:gd name="T5" fmla="*/ 31 h 31"/>
                <a:gd name="T6" fmla="*/ 0 w 31"/>
                <a:gd name="T7" fmla="*/ 16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60" name="Freeform 112"/>
            <p:cNvSpPr>
              <a:spLocks/>
            </p:cNvSpPr>
            <p:nvPr/>
          </p:nvSpPr>
          <p:spPr bwMode="auto">
            <a:xfrm>
              <a:off x="442" y="2411"/>
              <a:ext cx="30" cy="30"/>
            </a:xfrm>
            <a:custGeom>
              <a:avLst/>
              <a:gdLst>
                <a:gd name="T0" fmla="*/ 15 w 30"/>
                <a:gd name="T1" fmla="*/ 0 h 30"/>
                <a:gd name="T2" fmla="*/ 30 w 30"/>
                <a:gd name="T3" fmla="*/ 15 h 30"/>
                <a:gd name="T4" fmla="*/ 15 w 30"/>
                <a:gd name="T5" fmla="*/ 30 h 30"/>
                <a:gd name="T6" fmla="*/ 0 w 30"/>
                <a:gd name="T7" fmla="*/ 15 h 30"/>
                <a:gd name="T8" fmla="*/ 15 w 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0"/>
                  </a:moveTo>
                  <a:lnTo>
                    <a:pt x="30"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61" name="Freeform 113"/>
            <p:cNvSpPr>
              <a:spLocks/>
            </p:cNvSpPr>
            <p:nvPr/>
          </p:nvSpPr>
          <p:spPr bwMode="auto">
            <a:xfrm>
              <a:off x="442" y="2411"/>
              <a:ext cx="30" cy="30"/>
            </a:xfrm>
            <a:custGeom>
              <a:avLst/>
              <a:gdLst>
                <a:gd name="T0" fmla="*/ 15 w 30"/>
                <a:gd name="T1" fmla="*/ 0 h 30"/>
                <a:gd name="T2" fmla="*/ 30 w 30"/>
                <a:gd name="T3" fmla="*/ 15 h 30"/>
                <a:gd name="T4" fmla="*/ 15 w 30"/>
                <a:gd name="T5" fmla="*/ 30 h 30"/>
                <a:gd name="T6" fmla="*/ 0 w 30"/>
                <a:gd name="T7" fmla="*/ 15 h 30"/>
                <a:gd name="T8" fmla="*/ 15 w 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0"/>
                  </a:moveTo>
                  <a:lnTo>
                    <a:pt x="30"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62" name="Freeform 114"/>
            <p:cNvSpPr>
              <a:spLocks/>
            </p:cNvSpPr>
            <p:nvPr/>
          </p:nvSpPr>
          <p:spPr bwMode="auto">
            <a:xfrm>
              <a:off x="488" y="2421"/>
              <a:ext cx="30" cy="31"/>
            </a:xfrm>
            <a:custGeom>
              <a:avLst/>
              <a:gdLst>
                <a:gd name="T0" fmla="*/ 15 w 30"/>
                <a:gd name="T1" fmla="*/ 0 h 31"/>
                <a:gd name="T2" fmla="*/ 30 w 30"/>
                <a:gd name="T3" fmla="*/ 15 h 31"/>
                <a:gd name="T4" fmla="*/ 15 w 30"/>
                <a:gd name="T5" fmla="*/ 31 h 31"/>
                <a:gd name="T6" fmla="*/ 0 w 30"/>
                <a:gd name="T7" fmla="*/ 15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63" name="Freeform 115"/>
            <p:cNvSpPr>
              <a:spLocks/>
            </p:cNvSpPr>
            <p:nvPr/>
          </p:nvSpPr>
          <p:spPr bwMode="auto">
            <a:xfrm>
              <a:off x="488" y="2365"/>
              <a:ext cx="30" cy="31"/>
            </a:xfrm>
            <a:custGeom>
              <a:avLst/>
              <a:gdLst>
                <a:gd name="T0" fmla="*/ 15 w 30"/>
                <a:gd name="T1" fmla="*/ 0 h 31"/>
                <a:gd name="T2" fmla="*/ 30 w 30"/>
                <a:gd name="T3" fmla="*/ 15 h 31"/>
                <a:gd name="T4" fmla="*/ 15 w 30"/>
                <a:gd name="T5" fmla="*/ 31 h 31"/>
                <a:gd name="T6" fmla="*/ 0 w 30"/>
                <a:gd name="T7" fmla="*/ 15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64" name="Freeform 116"/>
            <p:cNvSpPr>
              <a:spLocks/>
            </p:cNvSpPr>
            <p:nvPr/>
          </p:nvSpPr>
          <p:spPr bwMode="auto">
            <a:xfrm>
              <a:off x="534" y="2309"/>
              <a:ext cx="30" cy="31"/>
            </a:xfrm>
            <a:custGeom>
              <a:avLst/>
              <a:gdLst>
                <a:gd name="T0" fmla="*/ 15 w 30"/>
                <a:gd name="T1" fmla="*/ 0 h 31"/>
                <a:gd name="T2" fmla="*/ 30 w 30"/>
                <a:gd name="T3" fmla="*/ 15 h 31"/>
                <a:gd name="T4" fmla="*/ 15 w 30"/>
                <a:gd name="T5" fmla="*/ 31 h 31"/>
                <a:gd name="T6" fmla="*/ 0 w 30"/>
                <a:gd name="T7" fmla="*/ 15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65" name="Freeform 117"/>
            <p:cNvSpPr>
              <a:spLocks/>
            </p:cNvSpPr>
            <p:nvPr/>
          </p:nvSpPr>
          <p:spPr bwMode="auto">
            <a:xfrm>
              <a:off x="534" y="2273"/>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66" name="Freeform 118"/>
            <p:cNvSpPr>
              <a:spLocks/>
            </p:cNvSpPr>
            <p:nvPr/>
          </p:nvSpPr>
          <p:spPr bwMode="auto">
            <a:xfrm>
              <a:off x="579" y="2345"/>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667" name="Freeform 119"/>
            <p:cNvSpPr>
              <a:spLocks/>
            </p:cNvSpPr>
            <p:nvPr/>
          </p:nvSpPr>
          <p:spPr bwMode="auto">
            <a:xfrm>
              <a:off x="579" y="2360"/>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668" name="Freeform 120"/>
            <p:cNvSpPr>
              <a:spLocks/>
            </p:cNvSpPr>
            <p:nvPr/>
          </p:nvSpPr>
          <p:spPr bwMode="auto">
            <a:xfrm>
              <a:off x="625" y="2289"/>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69" name="Freeform 121"/>
            <p:cNvSpPr>
              <a:spLocks/>
            </p:cNvSpPr>
            <p:nvPr/>
          </p:nvSpPr>
          <p:spPr bwMode="auto">
            <a:xfrm>
              <a:off x="625" y="2263"/>
              <a:ext cx="31" cy="31"/>
            </a:xfrm>
            <a:custGeom>
              <a:avLst/>
              <a:gdLst>
                <a:gd name="T0" fmla="*/ 15 w 31"/>
                <a:gd name="T1" fmla="*/ 0 h 31"/>
                <a:gd name="T2" fmla="*/ 31 w 31"/>
                <a:gd name="T3" fmla="*/ 15 h 31"/>
                <a:gd name="T4" fmla="*/ 15 w 31"/>
                <a:gd name="T5" fmla="*/ 31 h 31"/>
                <a:gd name="T6" fmla="*/ 0 w 31"/>
                <a:gd name="T7" fmla="*/ 15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70" name="Freeform 122"/>
            <p:cNvSpPr>
              <a:spLocks/>
            </p:cNvSpPr>
            <p:nvPr/>
          </p:nvSpPr>
          <p:spPr bwMode="auto">
            <a:xfrm>
              <a:off x="671" y="2233"/>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71" name="Freeform 123"/>
            <p:cNvSpPr>
              <a:spLocks/>
            </p:cNvSpPr>
            <p:nvPr/>
          </p:nvSpPr>
          <p:spPr bwMode="auto">
            <a:xfrm>
              <a:off x="671" y="2207"/>
              <a:ext cx="31" cy="31"/>
            </a:xfrm>
            <a:custGeom>
              <a:avLst/>
              <a:gdLst>
                <a:gd name="T0" fmla="*/ 15 w 31"/>
                <a:gd name="T1" fmla="*/ 0 h 31"/>
                <a:gd name="T2" fmla="*/ 31 w 31"/>
                <a:gd name="T3" fmla="*/ 15 h 31"/>
                <a:gd name="T4" fmla="*/ 15 w 31"/>
                <a:gd name="T5" fmla="*/ 31 h 31"/>
                <a:gd name="T6" fmla="*/ 0 w 31"/>
                <a:gd name="T7" fmla="*/ 15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72" name="Freeform 124"/>
            <p:cNvSpPr>
              <a:spLocks/>
            </p:cNvSpPr>
            <p:nvPr/>
          </p:nvSpPr>
          <p:spPr bwMode="auto">
            <a:xfrm>
              <a:off x="717" y="2233"/>
              <a:ext cx="30" cy="30"/>
            </a:xfrm>
            <a:custGeom>
              <a:avLst/>
              <a:gdLst>
                <a:gd name="T0" fmla="*/ 15 w 30"/>
                <a:gd name="T1" fmla="*/ 0 h 30"/>
                <a:gd name="T2" fmla="*/ 30 w 30"/>
                <a:gd name="T3" fmla="*/ 15 h 30"/>
                <a:gd name="T4" fmla="*/ 15 w 30"/>
                <a:gd name="T5" fmla="*/ 30 h 30"/>
                <a:gd name="T6" fmla="*/ 0 w 30"/>
                <a:gd name="T7" fmla="*/ 15 h 30"/>
                <a:gd name="T8" fmla="*/ 15 w 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0"/>
                  </a:moveTo>
                  <a:lnTo>
                    <a:pt x="30"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73" name="Freeform 125"/>
            <p:cNvSpPr>
              <a:spLocks/>
            </p:cNvSpPr>
            <p:nvPr/>
          </p:nvSpPr>
          <p:spPr bwMode="auto">
            <a:xfrm>
              <a:off x="717" y="2151"/>
              <a:ext cx="30" cy="31"/>
            </a:xfrm>
            <a:custGeom>
              <a:avLst/>
              <a:gdLst>
                <a:gd name="T0" fmla="*/ 15 w 30"/>
                <a:gd name="T1" fmla="*/ 0 h 31"/>
                <a:gd name="T2" fmla="*/ 30 w 30"/>
                <a:gd name="T3" fmla="*/ 15 h 31"/>
                <a:gd name="T4" fmla="*/ 15 w 30"/>
                <a:gd name="T5" fmla="*/ 31 h 31"/>
                <a:gd name="T6" fmla="*/ 0 w 30"/>
                <a:gd name="T7" fmla="*/ 15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74" name="Freeform 126"/>
            <p:cNvSpPr>
              <a:spLocks/>
            </p:cNvSpPr>
            <p:nvPr/>
          </p:nvSpPr>
          <p:spPr bwMode="auto">
            <a:xfrm>
              <a:off x="763" y="2121"/>
              <a:ext cx="30" cy="30"/>
            </a:xfrm>
            <a:custGeom>
              <a:avLst/>
              <a:gdLst>
                <a:gd name="T0" fmla="*/ 15 w 30"/>
                <a:gd name="T1" fmla="*/ 0 h 30"/>
                <a:gd name="T2" fmla="*/ 30 w 30"/>
                <a:gd name="T3" fmla="*/ 15 h 30"/>
                <a:gd name="T4" fmla="*/ 15 w 30"/>
                <a:gd name="T5" fmla="*/ 30 h 30"/>
                <a:gd name="T6" fmla="*/ 0 w 30"/>
                <a:gd name="T7" fmla="*/ 15 h 30"/>
                <a:gd name="T8" fmla="*/ 15 w 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0"/>
                  </a:moveTo>
                  <a:lnTo>
                    <a:pt x="30"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75" name="Freeform 127"/>
            <p:cNvSpPr>
              <a:spLocks/>
            </p:cNvSpPr>
            <p:nvPr/>
          </p:nvSpPr>
          <p:spPr bwMode="auto">
            <a:xfrm>
              <a:off x="763" y="2115"/>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76" name="Freeform 128"/>
            <p:cNvSpPr>
              <a:spLocks/>
            </p:cNvSpPr>
            <p:nvPr/>
          </p:nvSpPr>
          <p:spPr bwMode="auto">
            <a:xfrm>
              <a:off x="809" y="2126"/>
              <a:ext cx="30" cy="30"/>
            </a:xfrm>
            <a:custGeom>
              <a:avLst/>
              <a:gdLst>
                <a:gd name="T0" fmla="*/ 15 w 30"/>
                <a:gd name="T1" fmla="*/ 0 h 30"/>
                <a:gd name="T2" fmla="*/ 30 w 30"/>
                <a:gd name="T3" fmla="*/ 15 h 30"/>
                <a:gd name="T4" fmla="*/ 15 w 30"/>
                <a:gd name="T5" fmla="*/ 30 h 30"/>
                <a:gd name="T6" fmla="*/ 0 w 30"/>
                <a:gd name="T7" fmla="*/ 15 h 30"/>
                <a:gd name="T8" fmla="*/ 15 w 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0"/>
                  </a:moveTo>
                  <a:lnTo>
                    <a:pt x="30"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77" name="Freeform 129"/>
            <p:cNvSpPr>
              <a:spLocks/>
            </p:cNvSpPr>
            <p:nvPr/>
          </p:nvSpPr>
          <p:spPr bwMode="auto">
            <a:xfrm>
              <a:off x="809" y="2095"/>
              <a:ext cx="30" cy="31"/>
            </a:xfrm>
            <a:custGeom>
              <a:avLst/>
              <a:gdLst>
                <a:gd name="T0" fmla="*/ 15 w 30"/>
                <a:gd name="T1" fmla="*/ 0 h 31"/>
                <a:gd name="T2" fmla="*/ 30 w 30"/>
                <a:gd name="T3" fmla="*/ 15 h 31"/>
                <a:gd name="T4" fmla="*/ 15 w 30"/>
                <a:gd name="T5" fmla="*/ 31 h 31"/>
                <a:gd name="T6" fmla="*/ 0 w 30"/>
                <a:gd name="T7" fmla="*/ 15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78" name="Freeform 130"/>
            <p:cNvSpPr>
              <a:spLocks/>
            </p:cNvSpPr>
            <p:nvPr/>
          </p:nvSpPr>
          <p:spPr bwMode="auto">
            <a:xfrm>
              <a:off x="854" y="2182"/>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679" name="Freeform 131"/>
            <p:cNvSpPr>
              <a:spLocks/>
            </p:cNvSpPr>
            <p:nvPr/>
          </p:nvSpPr>
          <p:spPr bwMode="auto">
            <a:xfrm>
              <a:off x="854" y="2075"/>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680" name="Freeform 132"/>
            <p:cNvSpPr>
              <a:spLocks/>
            </p:cNvSpPr>
            <p:nvPr/>
          </p:nvSpPr>
          <p:spPr bwMode="auto">
            <a:xfrm>
              <a:off x="900" y="2141"/>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681" name="Freeform 133"/>
            <p:cNvSpPr>
              <a:spLocks/>
            </p:cNvSpPr>
            <p:nvPr/>
          </p:nvSpPr>
          <p:spPr bwMode="auto">
            <a:xfrm>
              <a:off x="900" y="2085"/>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682" name="Freeform 134"/>
            <p:cNvSpPr>
              <a:spLocks/>
            </p:cNvSpPr>
            <p:nvPr/>
          </p:nvSpPr>
          <p:spPr bwMode="auto">
            <a:xfrm>
              <a:off x="946" y="2009"/>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83" name="Freeform 135"/>
            <p:cNvSpPr>
              <a:spLocks/>
            </p:cNvSpPr>
            <p:nvPr/>
          </p:nvSpPr>
          <p:spPr bwMode="auto">
            <a:xfrm>
              <a:off x="946" y="1988"/>
              <a:ext cx="31" cy="31"/>
            </a:xfrm>
            <a:custGeom>
              <a:avLst/>
              <a:gdLst>
                <a:gd name="T0" fmla="*/ 15 w 31"/>
                <a:gd name="T1" fmla="*/ 0 h 31"/>
                <a:gd name="T2" fmla="*/ 31 w 31"/>
                <a:gd name="T3" fmla="*/ 15 h 31"/>
                <a:gd name="T4" fmla="*/ 15 w 31"/>
                <a:gd name="T5" fmla="*/ 31 h 31"/>
                <a:gd name="T6" fmla="*/ 0 w 31"/>
                <a:gd name="T7" fmla="*/ 15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84" name="Freeform 136"/>
            <p:cNvSpPr>
              <a:spLocks/>
            </p:cNvSpPr>
            <p:nvPr/>
          </p:nvSpPr>
          <p:spPr bwMode="auto">
            <a:xfrm>
              <a:off x="992" y="1998"/>
              <a:ext cx="31" cy="31"/>
            </a:xfrm>
            <a:custGeom>
              <a:avLst/>
              <a:gdLst>
                <a:gd name="T0" fmla="*/ 15 w 31"/>
                <a:gd name="T1" fmla="*/ 0 h 31"/>
                <a:gd name="T2" fmla="*/ 31 w 31"/>
                <a:gd name="T3" fmla="*/ 16 h 31"/>
                <a:gd name="T4" fmla="*/ 15 w 31"/>
                <a:gd name="T5" fmla="*/ 31 h 31"/>
                <a:gd name="T6" fmla="*/ 0 w 31"/>
                <a:gd name="T7" fmla="*/ 16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85" name="Freeform 137"/>
            <p:cNvSpPr>
              <a:spLocks/>
            </p:cNvSpPr>
            <p:nvPr/>
          </p:nvSpPr>
          <p:spPr bwMode="auto">
            <a:xfrm>
              <a:off x="992" y="1968"/>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86" name="Freeform 138"/>
            <p:cNvSpPr>
              <a:spLocks/>
            </p:cNvSpPr>
            <p:nvPr/>
          </p:nvSpPr>
          <p:spPr bwMode="auto">
            <a:xfrm>
              <a:off x="1038" y="2075"/>
              <a:ext cx="30" cy="30"/>
            </a:xfrm>
            <a:custGeom>
              <a:avLst/>
              <a:gdLst>
                <a:gd name="T0" fmla="*/ 15 w 30"/>
                <a:gd name="T1" fmla="*/ 0 h 30"/>
                <a:gd name="T2" fmla="*/ 30 w 30"/>
                <a:gd name="T3" fmla="*/ 15 h 30"/>
                <a:gd name="T4" fmla="*/ 15 w 30"/>
                <a:gd name="T5" fmla="*/ 30 h 30"/>
                <a:gd name="T6" fmla="*/ 0 w 30"/>
                <a:gd name="T7" fmla="*/ 15 h 30"/>
                <a:gd name="T8" fmla="*/ 15 w 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0"/>
                  </a:moveTo>
                  <a:lnTo>
                    <a:pt x="30"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87" name="Freeform 139"/>
            <p:cNvSpPr>
              <a:spLocks/>
            </p:cNvSpPr>
            <p:nvPr/>
          </p:nvSpPr>
          <p:spPr bwMode="auto">
            <a:xfrm>
              <a:off x="1038" y="2034"/>
              <a:ext cx="30" cy="31"/>
            </a:xfrm>
            <a:custGeom>
              <a:avLst/>
              <a:gdLst>
                <a:gd name="T0" fmla="*/ 15 w 30"/>
                <a:gd name="T1" fmla="*/ 0 h 31"/>
                <a:gd name="T2" fmla="*/ 30 w 30"/>
                <a:gd name="T3" fmla="*/ 15 h 31"/>
                <a:gd name="T4" fmla="*/ 15 w 30"/>
                <a:gd name="T5" fmla="*/ 31 h 31"/>
                <a:gd name="T6" fmla="*/ 0 w 30"/>
                <a:gd name="T7" fmla="*/ 15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88" name="Freeform 140"/>
            <p:cNvSpPr>
              <a:spLocks/>
            </p:cNvSpPr>
            <p:nvPr/>
          </p:nvSpPr>
          <p:spPr bwMode="auto">
            <a:xfrm>
              <a:off x="1084" y="1958"/>
              <a:ext cx="30" cy="30"/>
            </a:xfrm>
            <a:custGeom>
              <a:avLst/>
              <a:gdLst>
                <a:gd name="T0" fmla="*/ 15 w 30"/>
                <a:gd name="T1" fmla="*/ 0 h 30"/>
                <a:gd name="T2" fmla="*/ 30 w 30"/>
                <a:gd name="T3" fmla="*/ 15 h 30"/>
                <a:gd name="T4" fmla="*/ 15 w 30"/>
                <a:gd name="T5" fmla="*/ 30 h 30"/>
                <a:gd name="T6" fmla="*/ 0 w 30"/>
                <a:gd name="T7" fmla="*/ 15 h 30"/>
                <a:gd name="T8" fmla="*/ 15 w 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0"/>
                  </a:moveTo>
                  <a:lnTo>
                    <a:pt x="30"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89" name="Freeform 141"/>
            <p:cNvSpPr>
              <a:spLocks/>
            </p:cNvSpPr>
            <p:nvPr/>
          </p:nvSpPr>
          <p:spPr bwMode="auto">
            <a:xfrm>
              <a:off x="1084" y="2003"/>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90" name="Freeform 142"/>
            <p:cNvSpPr>
              <a:spLocks/>
            </p:cNvSpPr>
            <p:nvPr/>
          </p:nvSpPr>
          <p:spPr bwMode="auto">
            <a:xfrm>
              <a:off x="1129" y="1881"/>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691" name="Freeform 143"/>
            <p:cNvSpPr>
              <a:spLocks/>
            </p:cNvSpPr>
            <p:nvPr/>
          </p:nvSpPr>
          <p:spPr bwMode="auto">
            <a:xfrm>
              <a:off x="1129" y="1912"/>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692" name="Freeform 144"/>
            <p:cNvSpPr>
              <a:spLocks/>
            </p:cNvSpPr>
            <p:nvPr/>
          </p:nvSpPr>
          <p:spPr bwMode="auto">
            <a:xfrm>
              <a:off x="1175" y="1968"/>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693" name="Freeform 145"/>
            <p:cNvSpPr>
              <a:spLocks/>
            </p:cNvSpPr>
            <p:nvPr/>
          </p:nvSpPr>
          <p:spPr bwMode="auto">
            <a:xfrm>
              <a:off x="1175" y="1902"/>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694" name="Freeform 146"/>
            <p:cNvSpPr>
              <a:spLocks/>
            </p:cNvSpPr>
            <p:nvPr/>
          </p:nvSpPr>
          <p:spPr bwMode="auto">
            <a:xfrm>
              <a:off x="1221" y="1820"/>
              <a:ext cx="31" cy="31"/>
            </a:xfrm>
            <a:custGeom>
              <a:avLst/>
              <a:gdLst>
                <a:gd name="T0" fmla="*/ 15 w 31"/>
                <a:gd name="T1" fmla="*/ 0 h 31"/>
                <a:gd name="T2" fmla="*/ 31 w 31"/>
                <a:gd name="T3" fmla="*/ 15 h 31"/>
                <a:gd name="T4" fmla="*/ 15 w 31"/>
                <a:gd name="T5" fmla="*/ 31 h 31"/>
                <a:gd name="T6" fmla="*/ 0 w 31"/>
                <a:gd name="T7" fmla="*/ 15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95" name="Freeform 147"/>
            <p:cNvSpPr>
              <a:spLocks/>
            </p:cNvSpPr>
            <p:nvPr/>
          </p:nvSpPr>
          <p:spPr bwMode="auto">
            <a:xfrm>
              <a:off x="1221" y="1886"/>
              <a:ext cx="31" cy="31"/>
            </a:xfrm>
            <a:custGeom>
              <a:avLst/>
              <a:gdLst>
                <a:gd name="T0" fmla="*/ 15 w 31"/>
                <a:gd name="T1" fmla="*/ 0 h 31"/>
                <a:gd name="T2" fmla="*/ 31 w 31"/>
                <a:gd name="T3" fmla="*/ 16 h 31"/>
                <a:gd name="T4" fmla="*/ 15 w 31"/>
                <a:gd name="T5" fmla="*/ 31 h 31"/>
                <a:gd name="T6" fmla="*/ 0 w 31"/>
                <a:gd name="T7" fmla="*/ 16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96" name="Freeform 148"/>
            <p:cNvSpPr>
              <a:spLocks/>
            </p:cNvSpPr>
            <p:nvPr/>
          </p:nvSpPr>
          <p:spPr bwMode="auto">
            <a:xfrm>
              <a:off x="1267" y="1830"/>
              <a:ext cx="31" cy="31"/>
            </a:xfrm>
            <a:custGeom>
              <a:avLst/>
              <a:gdLst>
                <a:gd name="T0" fmla="*/ 15 w 31"/>
                <a:gd name="T1" fmla="*/ 0 h 31"/>
                <a:gd name="T2" fmla="*/ 31 w 31"/>
                <a:gd name="T3" fmla="*/ 16 h 31"/>
                <a:gd name="T4" fmla="*/ 15 w 31"/>
                <a:gd name="T5" fmla="*/ 31 h 31"/>
                <a:gd name="T6" fmla="*/ 0 w 31"/>
                <a:gd name="T7" fmla="*/ 16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97" name="Freeform 149"/>
            <p:cNvSpPr>
              <a:spLocks/>
            </p:cNvSpPr>
            <p:nvPr/>
          </p:nvSpPr>
          <p:spPr bwMode="auto">
            <a:xfrm>
              <a:off x="1267" y="1907"/>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98" name="Freeform 150"/>
            <p:cNvSpPr>
              <a:spLocks/>
            </p:cNvSpPr>
            <p:nvPr/>
          </p:nvSpPr>
          <p:spPr bwMode="auto">
            <a:xfrm>
              <a:off x="1313" y="1891"/>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699" name="Freeform 151"/>
            <p:cNvSpPr>
              <a:spLocks/>
            </p:cNvSpPr>
            <p:nvPr/>
          </p:nvSpPr>
          <p:spPr bwMode="auto">
            <a:xfrm>
              <a:off x="1313" y="1810"/>
              <a:ext cx="30" cy="31"/>
            </a:xfrm>
            <a:custGeom>
              <a:avLst/>
              <a:gdLst>
                <a:gd name="T0" fmla="*/ 15 w 30"/>
                <a:gd name="T1" fmla="*/ 0 h 31"/>
                <a:gd name="T2" fmla="*/ 30 w 30"/>
                <a:gd name="T3" fmla="*/ 15 h 31"/>
                <a:gd name="T4" fmla="*/ 15 w 30"/>
                <a:gd name="T5" fmla="*/ 31 h 31"/>
                <a:gd name="T6" fmla="*/ 0 w 30"/>
                <a:gd name="T7" fmla="*/ 15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00" name="Freeform 152"/>
            <p:cNvSpPr>
              <a:spLocks/>
            </p:cNvSpPr>
            <p:nvPr/>
          </p:nvSpPr>
          <p:spPr bwMode="auto">
            <a:xfrm>
              <a:off x="1359" y="1856"/>
              <a:ext cx="30" cy="30"/>
            </a:xfrm>
            <a:custGeom>
              <a:avLst/>
              <a:gdLst>
                <a:gd name="T0" fmla="*/ 15 w 30"/>
                <a:gd name="T1" fmla="*/ 0 h 30"/>
                <a:gd name="T2" fmla="*/ 30 w 30"/>
                <a:gd name="T3" fmla="*/ 15 h 30"/>
                <a:gd name="T4" fmla="*/ 15 w 30"/>
                <a:gd name="T5" fmla="*/ 30 h 30"/>
                <a:gd name="T6" fmla="*/ 0 w 30"/>
                <a:gd name="T7" fmla="*/ 15 h 30"/>
                <a:gd name="T8" fmla="*/ 15 w 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0"/>
                  </a:moveTo>
                  <a:lnTo>
                    <a:pt x="30"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01" name="Freeform 153"/>
            <p:cNvSpPr>
              <a:spLocks/>
            </p:cNvSpPr>
            <p:nvPr/>
          </p:nvSpPr>
          <p:spPr bwMode="auto">
            <a:xfrm>
              <a:off x="1359" y="1835"/>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02" name="Freeform 154"/>
            <p:cNvSpPr>
              <a:spLocks/>
            </p:cNvSpPr>
            <p:nvPr/>
          </p:nvSpPr>
          <p:spPr bwMode="auto">
            <a:xfrm>
              <a:off x="1405" y="1835"/>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03" name="Freeform 155"/>
            <p:cNvSpPr>
              <a:spLocks/>
            </p:cNvSpPr>
            <p:nvPr/>
          </p:nvSpPr>
          <p:spPr bwMode="auto">
            <a:xfrm>
              <a:off x="1405" y="1779"/>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04" name="Freeform 156"/>
            <p:cNvSpPr>
              <a:spLocks/>
            </p:cNvSpPr>
            <p:nvPr/>
          </p:nvSpPr>
          <p:spPr bwMode="auto">
            <a:xfrm>
              <a:off x="1450" y="1683"/>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05" name="Freeform 157"/>
            <p:cNvSpPr>
              <a:spLocks/>
            </p:cNvSpPr>
            <p:nvPr/>
          </p:nvSpPr>
          <p:spPr bwMode="auto">
            <a:xfrm>
              <a:off x="1450" y="1749"/>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06" name="Freeform 158"/>
            <p:cNvSpPr>
              <a:spLocks/>
            </p:cNvSpPr>
            <p:nvPr/>
          </p:nvSpPr>
          <p:spPr bwMode="auto">
            <a:xfrm>
              <a:off x="1496" y="1759"/>
              <a:ext cx="31" cy="31"/>
            </a:xfrm>
            <a:custGeom>
              <a:avLst/>
              <a:gdLst>
                <a:gd name="T0" fmla="*/ 15 w 31"/>
                <a:gd name="T1" fmla="*/ 0 h 31"/>
                <a:gd name="T2" fmla="*/ 31 w 31"/>
                <a:gd name="T3" fmla="*/ 15 h 31"/>
                <a:gd name="T4" fmla="*/ 15 w 31"/>
                <a:gd name="T5" fmla="*/ 31 h 31"/>
                <a:gd name="T6" fmla="*/ 0 w 31"/>
                <a:gd name="T7" fmla="*/ 15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07" name="Freeform 159"/>
            <p:cNvSpPr>
              <a:spLocks/>
            </p:cNvSpPr>
            <p:nvPr/>
          </p:nvSpPr>
          <p:spPr bwMode="auto">
            <a:xfrm>
              <a:off x="1496" y="1734"/>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08" name="Freeform 160"/>
            <p:cNvSpPr>
              <a:spLocks/>
            </p:cNvSpPr>
            <p:nvPr/>
          </p:nvSpPr>
          <p:spPr bwMode="auto">
            <a:xfrm>
              <a:off x="1542" y="1739"/>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09" name="Freeform 161"/>
            <p:cNvSpPr>
              <a:spLocks/>
            </p:cNvSpPr>
            <p:nvPr/>
          </p:nvSpPr>
          <p:spPr bwMode="auto">
            <a:xfrm>
              <a:off x="1542" y="1713"/>
              <a:ext cx="31" cy="31"/>
            </a:xfrm>
            <a:custGeom>
              <a:avLst/>
              <a:gdLst>
                <a:gd name="T0" fmla="*/ 15 w 31"/>
                <a:gd name="T1" fmla="*/ 0 h 31"/>
                <a:gd name="T2" fmla="*/ 31 w 31"/>
                <a:gd name="T3" fmla="*/ 16 h 31"/>
                <a:gd name="T4" fmla="*/ 15 w 31"/>
                <a:gd name="T5" fmla="*/ 31 h 31"/>
                <a:gd name="T6" fmla="*/ 0 w 31"/>
                <a:gd name="T7" fmla="*/ 16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10" name="Freeform 162"/>
            <p:cNvSpPr>
              <a:spLocks/>
            </p:cNvSpPr>
            <p:nvPr/>
          </p:nvSpPr>
          <p:spPr bwMode="auto">
            <a:xfrm>
              <a:off x="1588" y="1611"/>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11" name="Freeform 163"/>
            <p:cNvSpPr>
              <a:spLocks/>
            </p:cNvSpPr>
            <p:nvPr/>
          </p:nvSpPr>
          <p:spPr bwMode="auto">
            <a:xfrm>
              <a:off x="1588" y="1713"/>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12" name="Freeform 164"/>
            <p:cNvSpPr>
              <a:spLocks/>
            </p:cNvSpPr>
            <p:nvPr/>
          </p:nvSpPr>
          <p:spPr bwMode="auto">
            <a:xfrm>
              <a:off x="1634" y="1657"/>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13" name="Freeform 165"/>
            <p:cNvSpPr>
              <a:spLocks/>
            </p:cNvSpPr>
            <p:nvPr/>
          </p:nvSpPr>
          <p:spPr bwMode="auto">
            <a:xfrm>
              <a:off x="1634" y="1617"/>
              <a:ext cx="30" cy="30"/>
            </a:xfrm>
            <a:custGeom>
              <a:avLst/>
              <a:gdLst>
                <a:gd name="T0" fmla="*/ 15 w 30"/>
                <a:gd name="T1" fmla="*/ 0 h 30"/>
                <a:gd name="T2" fmla="*/ 30 w 30"/>
                <a:gd name="T3" fmla="*/ 15 h 30"/>
                <a:gd name="T4" fmla="*/ 15 w 30"/>
                <a:gd name="T5" fmla="*/ 30 h 30"/>
                <a:gd name="T6" fmla="*/ 0 w 30"/>
                <a:gd name="T7" fmla="*/ 15 h 30"/>
                <a:gd name="T8" fmla="*/ 15 w 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0"/>
                  </a:moveTo>
                  <a:lnTo>
                    <a:pt x="30"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14" name="Freeform 166"/>
            <p:cNvSpPr>
              <a:spLocks/>
            </p:cNvSpPr>
            <p:nvPr/>
          </p:nvSpPr>
          <p:spPr bwMode="auto">
            <a:xfrm>
              <a:off x="1680" y="1642"/>
              <a:ext cx="30" cy="31"/>
            </a:xfrm>
            <a:custGeom>
              <a:avLst/>
              <a:gdLst>
                <a:gd name="T0" fmla="*/ 15 w 30"/>
                <a:gd name="T1" fmla="*/ 0 h 31"/>
                <a:gd name="T2" fmla="*/ 30 w 30"/>
                <a:gd name="T3" fmla="*/ 15 h 31"/>
                <a:gd name="T4" fmla="*/ 15 w 30"/>
                <a:gd name="T5" fmla="*/ 31 h 31"/>
                <a:gd name="T6" fmla="*/ 0 w 30"/>
                <a:gd name="T7" fmla="*/ 15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15" name="Freeform 167"/>
            <p:cNvSpPr>
              <a:spLocks/>
            </p:cNvSpPr>
            <p:nvPr/>
          </p:nvSpPr>
          <p:spPr bwMode="auto">
            <a:xfrm>
              <a:off x="1680" y="1540"/>
              <a:ext cx="30" cy="31"/>
            </a:xfrm>
            <a:custGeom>
              <a:avLst/>
              <a:gdLst>
                <a:gd name="T0" fmla="*/ 15 w 30"/>
                <a:gd name="T1" fmla="*/ 0 h 31"/>
                <a:gd name="T2" fmla="*/ 30 w 30"/>
                <a:gd name="T3" fmla="*/ 15 h 31"/>
                <a:gd name="T4" fmla="*/ 15 w 30"/>
                <a:gd name="T5" fmla="*/ 31 h 31"/>
                <a:gd name="T6" fmla="*/ 0 w 30"/>
                <a:gd name="T7" fmla="*/ 15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16" name="Freeform 168"/>
            <p:cNvSpPr>
              <a:spLocks/>
            </p:cNvSpPr>
            <p:nvPr/>
          </p:nvSpPr>
          <p:spPr bwMode="auto">
            <a:xfrm>
              <a:off x="1725" y="1520"/>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17" name="Freeform 169"/>
            <p:cNvSpPr>
              <a:spLocks/>
            </p:cNvSpPr>
            <p:nvPr/>
          </p:nvSpPr>
          <p:spPr bwMode="auto">
            <a:xfrm>
              <a:off x="1725" y="1566"/>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18" name="Freeform 170"/>
            <p:cNvSpPr>
              <a:spLocks/>
            </p:cNvSpPr>
            <p:nvPr/>
          </p:nvSpPr>
          <p:spPr bwMode="auto">
            <a:xfrm>
              <a:off x="1771" y="1489"/>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19" name="Freeform 171"/>
            <p:cNvSpPr>
              <a:spLocks/>
            </p:cNvSpPr>
            <p:nvPr/>
          </p:nvSpPr>
          <p:spPr bwMode="auto">
            <a:xfrm>
              <a:off x="1771" y="1591"/>
              <a:ext cx="31" cy="31"/>
            </a:xfrm>
            <a:custGeom>
              <a:avLst/>
              <a:gdLst>
                <a:gd name="T0" fmla="*/ 16 w 31"/>
                <a:gd name="T1" fmla="*/ 0 h 31"/>
                <a:gd name="T2" fmla="*/ 31 w 31"/>
                <a:gd name="T3" fmla="*/ 15 h 31"/>
                <a:gd name="T4" fmla="*/ 16 w 31"/>
                <a:gd name="T5" fmla="*/ 31 h 31"/>
                <a:gd name="T6" fmla="*/ 0 w 31"/>
                <a:gd name="T7" fmla="*/ 15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5"/>
                  </a:lnTo>
                  <a:lnTo>
                    <a:pt x="16" y="31"/>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20" name="Freeform 172"/>
            <p:cNvSpPr>
              <a:spLocks/>
            </p:cNvSpPr>
            <p:nvPr/>
          </p:nvSpPr>
          <p:spPr bwMode="auto">
            <a:xfrm>
              <a:off x="1817" y="1566"/>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21" name="Freeform 173"/>
            <p:cNvSpPr>
              <a:spLocks/>
            </p:cNvSpPr>
            <p:nvPr/>
          </p:nvSpPr>
          <p:spPr bwMode="auto">
            <a:xfrm>
              <a:off x="1817" y="1459"/>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22" name="Freeform 174"/>
            <p:cNvSpPr>
              <a:spLocks/>
            </p:cNvSpPr>
            <p:nvPr/>
          </p:nvSpPr>
          <p:spPr bwMode="auto">
            <a:xfrm>
              <a:off x="1863" y="1489"/>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23" name="Freeform 175"/>
            <p:cNvSpPr>
              <a:spLocks/>
            </p:cNvSpPr>
            <p:nvPr/>
          </p:nvSpPr>
          <p:spPr bwMode="auto">
            <a:xfrm>
              <a:off x="1863" y="1505"/>
              <a:ext cx="30" cy="30"/>
            </a:xfrm>
            <a:custGeom>
              <a:avLst/>
              <a:gdLst>
                <a:gd name="T0" fmla="*/ 15 w 30"/>
                <a:gd name="T1" fmla="*/ 0 h 30"/>
                <a:gd name="T2" fmla="*/ 30 w 30"/>
                <a:gd name="T3" fmla="*/ 15 h 30"/>
                <a:gd name="T4" fmla="*/ 15 w 30"/>
                <a:gd name="T5" fmla="*/ 30 h 30"/>
                <a:gd name="T6" fmla="*/ 0 w 30"/>
                <a:gd name="T7" fmla="*/ 15 h 30"/>
                <a:gd name="T8" fmla="*/ 15 w 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0"/>
                  </a:moveTo>
                  <a:lnTo>
                    <a:pt x="30"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24" name="Freeform 176"/>
            <p:cNvSpPr>
              <a:spLocks/>
            </p:cNvSpPr>
            <p:nvPr/>
          </p:nvSpPr>
          <p:spPr bwMode="auto">
            <a:xfrm>
              <a:off x="1909" y="1433"/>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25" name="Freeform 177"/>
            <p:cNvSpPr>
              <a:spLocks/>
            </p:cNvSpPr>
            <p:nvPr/>
          </p:nvSpPr>
          <p:spPr bwMode="auto">
            <a:xfrm>
              <a:off x="1909" y="1438"/>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26" name="Freeform 178"/>
            <p:cNvSpPr>
              <a:spLocks/>
            </p:cNvSpPr>
            <p:nvPr/>
          </p:nvSpPr>
          <p:spPr bwMode="auto">
            <a:xfrm>
              <a:off x="1955" y="1387"/>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27" name="Freeform 179"/>
            <p:cNvSpPr>
              <a:spLocks/>
            </p:cNvSpPr>
            <p:nvPr/>
          </p:nvSpPr>
          <p:spPr bwMode="auto">
            <a:xfrm>
              <a:off x="1955" y="1433"/>
              <a:ext cx="30" cy="31"/>
            </a:xfrm>
            <a:custGeom>
              <a:avLst/>
              <a:gdLst>
                <a:gd name="T0" fmla="*/ 15 w 30"/>
                <a:gd name="T1" fmla="*/ 0 h 31"/>
                <a:gd name="T2" fmla="*/ 30 w 30"/>
                <a:gd name="T3" fmla="*/ 16 h 31"/>
                <a:gd name="T4" fmla="*/ 15 w 30"/>
                <a:gd name="T5" fmla="*/ 31 h 31"/>
                <a:gd name="T6" fmla="*/ 0 w 30"/>
                <a:gd name="T7" fmla="*/ 16 h 31"/>
                <a:gd name="T8" fmla="*/ 15 w 30"/>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1">
                  <a:moveTo>
                    <a:pt x="15" y="0"/>
                  </a:moveTo>
                  <a:lnTo>
                    <a:pt x="30"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28" name="Freeform 180"/>
            <p:cNvSpPr>
              <a:spLocks/>
            </p:cNvSpPr>
            <p:nvPr/>
          </p:nvSpPr>
          <p:spPr bwMode="auto">
            <a:xfrm>
              <a:off x="2000" y="1393"/>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29" name="Freeform 181"/>
            <p:cNvSpPr>
              <a:spLocks/>
            </p:cNvSpPr>
            <p:nvPr/>
          </p:nvSpPr>
          <p:spPr bwMode="auto">
            <a:xfrm>
              <a:off x="2000" y="1387"/>
              <a:ext cx="31" cy="31"/>
            </a:xfrm>
            <a:custGeom>
              <a:avLst/>
              <a:gdLst>
                <a:gd name="T0" fmla="*/ 16 w 31"/>
                <a:gd name="T1" fmla="*/ 0 h 31"/>
                <a:gd name="T2" fmla="*/ 31 w 31"/>
                <a:gd name="T3" fmla="*/ 16 h 31"/>
                <a:gd name="T4" fmla="*/ 16 w 31"/>
                <a:gd name="T5" fmla="*/ 31 h 31"/>
                <a:gd name="T6" fmla="*/ 0 w 31"/>
                <a:gd name="T7" fmla="*/ 16 h 31"/>
                <a:gd name="T8" fmla="*/ 16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6" y="0"/>
                  </a:moveTo>
                  <a:lnTo>
                    <a:pt x="31" y="16"/>
                  </a:lnTo>
                  <a:lnTo>
                    <a:pt x="16" y="31"/>
                  </a:lnTo>
                  <a:lnTo>
                    <a:pt x="0" y="16"/>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30" name="Freeform 182"/>
            <p:cNvSpPr>
              <a:spLocks/>
            </p:cNvSpPr>
            <p:nvPr/>
          </p:nvSpPr>
          <p:spPr bwMode="auto">
            <a:xfrm>
              <a:off x="2046" y="1393"/>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31" name="Freeform 183"/>
            <p:cNvSpPr>
              <a:spLocks/>
            </p:cNvSpPr>
            <p:nvPr/>
          </p:nvSpPr>
          <p:spPr bwMode="auto">
            <a:xfrm>
              <a:off x="2046" y="1342"/>
              <a:ext cx="31" cy="30"/>
            </a:xfrm>
            <a:custGeom>
              <a:avLst/>
              <a:gdLst>
                <a:gd name="T0" fmla="*/ 16 w 31"/>
                <a:gd name="T1" fmla="*/ 0 h 30"/>
                <a:gd name="T2" fmla="*/ 31 w 31"/>
                <a:gd name="T3" fmla="*/ 15 h 30"/>
                <a:gd name="T4" fmla="*/ 16 w 31"/>
                <a:gd name="T5" fmla="*/ 30 h 30"/>
                <a:gd name="T6" fmla="*/ 0 w 31"/>
                <a:gd name="T7" fmla="*/ 15 h 30"/>
                <a:gd name="T8" fmla="*/ 16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6" y="0"/>
                  </a:moveTo>
                  <a:lnTo>
                    <a:pt x="31" y="15"/>
                  </a:lnTo>
                  <a:lnTo>
                    <a:pt x="16" y="30"/>
                  </a:lnTo>
                  <a:lnTo>
                    <a:pt x="0" y="15"/>
                  </a:lnTo>
                  <a:lnTo>
                    <a:pt x="16" y="0"/>
                  </a:lnTo>
                  <a:close/>
                </a:path>
              </a:pathLst>
            </a:custGeom>
            <a:solidFill>
              <a:srgbClr val="000080"/>
            </a:solidFill>
            <a:ln w="7938">
              <a:solidFill>
                <a:srgbClr val="000080"/>
              </a:solidFill>
              <a:prstDash val="solid"/>
              <a:round/>
              <a:headEnd/>
              <a:tailEnd/>
            </a:ln>
          </p:spPr>
          <p:txBody>
            <a:bodyPr/>
            <a:lstStyle/>
            <a:p>
              <a:endParaRPr lang="en-US"/>
            </a:p>
          </p:txBody>
        </p:sp>
        <p:sp>
          <p:nvSpPr>
            <p:cNvPr id="27732" name="Freeform 184"/>
            <p:cNvSpPr>
              <a:spLocks/>
            </p:cNvSpPr>
            <p:nvPr/>
          </p:nvSpPr>
          <p:spPr bwMode="auto">
            <a:xfrm>
              <a:off x="2092" y="1408"/>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33" name="Freeform 185"/>
            <p:cNvSpPr>
              <a:spLocks/>
            </p:cNvSpPr>
            <p:nvPr/>
          </p:nvSpPr>
          <p:spPr bwMode="auto">
            <a:xfrm>
              <a:off x="2092" y="1286"/>
              <a:ext cx="31" cy="30"/>
            </a:xfrm>
            <a:custGeom>
              <a:avLst/>
              <a:gdLst>
                <a:gd name="T0" fmla="*/ 15 w 31"/>
                <a:gd name="T1" fmla="*/ 0 h 30"/>
                <a:gd name="T2" fmla="*/ 31 w 31"/>
                <a:gd name="T3" fmla="*/ 15 h 30"/>
                <a:gd name="T4" fmla="*/ 15 w 31"/>
                <a:gd name="T5" fmla="*/ 30 h 30"/>
                <a:gd name="T6" fmla="*/ 0 w 31"/>
                <a:gd name="T7" fmla="*/ 15 h 30"/>
                <a:gd name="T8" fmla="*/ 15 w 3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0">
                  <a:moveTo>
                    <a:pt x="15" y="0"/>
                  </a:moveTo>
                  <a:lnTo>
                    <a:pt x="31" y="15"/>
                  </a:lnTo>
                  <a:lnTo>
                    <a:pt x="15" y="30"/>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34" name="Freeform 186"/>
            <p:cNvSpPr>
              <a:spLocks/>
            </p:cNvSpPr>
            <p:nvPr/>
          </p:nvSpPr>
          <p:spPr bwMode="auto">
            <a:xfrm>
              <a:off x="2138" y="1250"/>
              <a:ext cx="31" cy="31"/>
            </a:xfrm>
            <a:custGeom>
              <a:avLst/>
              <a:gdLst>
                <a:gd name="T0" fmla="*/ 15 w 31"/>
                <a:gd name="T1" fmla="*/ 0 h 31"/>
                <a:gd name="T2" fmla="*/ 31 w 31"/>
                <a:gd name="T3" fmla="*/ 15 h 31"/>
                <a:gd name="T4" fmla="*/ 15 w 31"/>
                <a:gd name="T5" fmla="*/ 31 h 31"/>
                <a:gd name="T6" fmla="*/ 0 w 31"/>
                <a:gd name="T7" fmla="*/ 15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5"/>
                  </a:lnTo>
                  <a:lnTo>
                    <a:pt x="15" y="31"/>
                  </a:lnTo>
                  <a:lnTo>
                    <a:pt x="0" y="15"/>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35" name="Freeform 187"/>
            <p:cNvSpPr>
              <a:spLocks/>
            </p:cNvSpPr>
            <p:nvPr/>
          </p:nvSpPr>
          <p:spPr bwMode="auto">
            <a:xfrm>
              <a:off x="2138" y="1382"/>
              <a:ext cx="31" cy="31"/>
            </a:xfrm>
            <a:custGeom>
              <a:avLst/>
              <a:gdLst>
                <a:gd name="T0" fmla="*/ 15 w 31"/>
                <a:gd name="T1" fmla="*/ 0 h 31"/>
                <a:gd name="T2" fmla="*/ 31 w 31"/>
                <a:gd name="T3" fmla="*/ 16 h 31"/>
                <a:gd name="T4" fmla="*/ 15 w 31"/>
                <a:gd name="T5" fmla="*/ 31 h 31"/>
                <a:gd name="T6" fmla="*/ 0 w 31"/>
                <a:gd name="T7" fmla="*/ 16 h 31"/>
                <a:gd name="T8" fmla="*/ 15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15" y="0"/>
                  </a:moveTo>
                  <a:lnTo>
                    <a:pt x="31" y="16"/>
                  </a:lnTo>
                  <a:lnTo>
                    <a:pt x="15" y="31"/>
                  </a:lnTo>
                  <a:lnTo>
                    <a:pt x="0" y="16"/>
                  </a:lnTo>
                  <a:lnTo>
                    <a:pt x="15" y="0"/>
                  </a:lnTo>
                  <a:close/>
                </a:path>
              </a:pathLst>
            </a:custGeom>
            <a:solidFill>
              <a:srgbClr val="000080"/>
            </a:solidFill>
            <a:ln w="7938">
              <a:solidFill>
                <a:srgbClr val="000080"/>
              </a:solidFill>
              <a:prstDash val="solid"/>
              <a:round/>
              <a:headEnd/>
              <a:tailEnd/>
            </a:ln>
          </p:spPr>
          <p:txBody>
            <a:bodyPr/>
            <a:lstStyle/>
            <a:p>
              <a:endParaRPr lang="en-US"/>
            </a:p>
          </p:txBody>
        </p:sp>
        <p:sp>
          <p:nvSpPr>
            <p:cNvPr id="27736" name="Line 188"/>
            <p:cNvSpPr>
              <a:spLocks noChangeShapeType="1"/>
            </p:cNvSpPr>
            <p:nvPr/>
          </p:nvSpPr>
          <p:spPr bwMode="auto">
            <a:xfrm flipV="1">
              <a:off x="365" y="1326"/>
              <a:ext cx="1788" cy="1131"/>
            </a:xfrm>
            <a:prstGeom prst="line">
              <a:avLst/>
            </a:prstGeom>
            <a:noFill/>
            <a:ln w="23813">
              <a:solidFill>
                <a:srgbClr val="993366"/>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40473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879601" y="198707"/>
            <a:ext cx="8839200" cy="838200"/>
          </a:xfrm>
        </p:spPr>
        <p:txBody>
          <a:bodyPr/>
          <a:lstStyle/>
          <a:p>
            <a:pPr eaLnBrk="1" hangingPunct="1"/>
            <a:r>
              <a:rPr lang="en-US" altLang="en-US" dirty="0">
                <a:ea typeface="ＭＳ Ｐゴシック" charset="-128"/>
              </a:rPr>
              <a:t>How Good is the Model Fit?</a:t>
            </a:r>
          </a:p>
        </p:txBody>
      </p:sp>
      <p:sp>
        <p:nvSpPr>
          <p:cNvPr id="28674"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12BFE897-52D6-254E-AF2F-C3D208ED0F23}" type="slidenum">
              <a:rPr lang="en-US" altLang="en-US" sz="1200">
                <a:solidFill>
                  <a:schemeClr val="bg1"/>
                </a:solidFill>
                <a:latin typeface="Calibri" charset="0"/>
              </a:rPr>
              <a:pPr eaLnBrk="1" fontAlgn="base" hangingPunct="1">
                <a:spcBef>
                  <a:spcPct val="0"/>
                </a:spcBef>
                <a:spcAft>
                  <a:spcPct val="0"/>
                </a:spcAft>
              </a:pPr>
              <a:t>18</a:t>
            </a:fld>
            <a:endParaRPr lang="en-US" altLang="en-US" sz="1200">
              <a:solidFill>
                <a:schemeClr val="bg1"/>
              </a:solidFill>
              <a:latin typeface="Calibri" charset="0"/>
            </a:endParaRPr>
          </a:p>
        </p:txBody>
      </p:sp>
      <p:graphicFrame>
        <p:nvGraphicFramePr>
          <p:cNvPr id="28675" name="Object 3"/>
          <p:cNvGraphicFramePr>
            <a:graphicFrameLocks noChangeAspect="1"/>
          </p:cNvGraphicFramePr>
          <p:nvPr>
            <p:extLst>
              <p:ext uri="{D42A27DB-BD31-4B8C-83A1-F6EECF244321}">
                <p14:modId xmlns:p14="http://schemas.microsoft.com/office/powerpoint/2010/main" val="374029637"/>
              </p:ext>
            </p:extLst>
          </p:nvPr>
        </p:nvGraphicFramePr>
        <p:xfrm>
          <a:off x="2512627" y="6071160"/>
          <a:ext cx="3235325" cy="488950"/>
        </p:xfrm>
        <a:graphic>
          <a:graphicData uri="http://schemas.openxmlformats.org/presentationml/2006/ole">
            <mc:AlternateContent xmlns:mc="http://schemas.openxmlformats.org/markup-compatibility/2006">
              <mc:Choice xmlns:v="urn:schemas-microsoft-com:vml" Requires="v">
                <p:oleObj spid="_x0000_s2050" name="Equation" r:id="rId4" imgW="2603500" imgH="393700" progId="Equation.3">
                  <p:embed/>
                </p:oleObj>
              </mc:Choice>
              <mc:Fallback>
                <p:oleObj name="Equation" r:id="rId4" imgW="2603500" imgH="393700" progId="Equation.3">
                  <p:embed/>
                  <p:pic>
                    <p:nvPicPr>
                      <p:cNvPr id="286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2627" y="6071160"/>
                        <a:ext cx="3235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6" name="Object 4"/>
          <p:cNvGraphicFramePr>
            <a:graphicFrameLocks noChangeAspect="1"/>
          </p:cNvGraphicFramePr>
          <p:nvPr>
            <p:extLst>
              <p:ext uri="{D42A27DB-BD31-4B8C-83A1-F6EECF244321}">
                <p14:modId xmlns:p14="http://schemas.microsoft.com/office/powerpoint/2010/main" val="2370224619"/>
              </p:ext>
            </p:extLst>
          </p:nvPr>
        </p:nvGraphicFramePr>
        <p:xfrm>
          <a:off x="7156450" y="6155496"/>
          <a:ext cx="3205162" cy="658813"/>
        </p:xfrm>
        <a:graphic>
          <a:graphicData uri="http://schemas.openxmlformats.org/presentationml/2006/ole">
            <mc:AlternateContent xmlns:mc="http://schemas.openxmlformats.org/markup-compatibility/2006">
              <mc:Choice xmlns:v="urn:schemas-microsoft-com:vml" Requires="v">
                <p:oleObj spid="_x0000_s2051" name="Equation" r:id="rId6" imgW="2349500" imgH="482600" progId="Equation.3">
                  <p:embed/>
                </p:oleObj>
              </mc:Choice>
              <mc:Fallback>
                <p:oleObj name="Equation" r:id="rId6" imgW="2349500" imgH="482600" progId="Equation.3">
                  <p:embed/>
                  <p:pic>
                    <p:nvPicPr>
                      <p:cNvPr id="2867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6450" y="6155496"/>
                        <a:ext cx="3205162"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TextBox 28"/>
          <p:cNvSpPr txBox="1"/>
          <p:nvPr/>
        </p:nvSpPr>
        <p:spPr bwMode="auto">
          <a:xfrm>
            <a:off x="1706966" y="4660047"/>
            <a:ext cx="1752600" cy="523875"/>
          </a:xfrm>
          <a:prstGeom prst="rect">
            <a:avLst/>
          </a:prstGeom>
          <a:noFill/>
        </p:spPr>
        <p:txBody>
          <a:bodyPr>
            <a:spAutoFit/>
          </a:bodyPr>
          <a:lstStyle/>
          <a:p>
            <a:pPr algn="ctr">
              <a:defRPr/>
            </a:pPr>
            <a:r>
              <a:rPr lang="en-US" sz="1400" dirty="0">
                <a:latin typeface="+mj-lt"/>
                <a:ea typeface="ＭＳ Ｐゴシック" pitchFamily="34" charset="-128"/>
              </a:rPr>
              <a:t>Sum of Squares Total (SST)</a:t>
            </a:r>
          </a:p>
        </p:txBody>
      </p:sp>
      <p:sp>
        <p:nvSpPr>
          <p:cNvPr id="40" name="TextBox 39"/>
          <p:cNvSpPr txBox="1"/>
          <p:nvPr/>
        </p:nvSpPr>
        <p:spPr bwMode="auto">
          <a:xfrm>
            <a:off x="4354491" y="4660047"/>
            <a:ext cx="2209800" cy="523875"/>
          </a:xfrm>
          <a:prstGeom prst="rect">
            <a:avLst/>
          </a:prstGeom>
          <a:noFill/>
        </p:spPr>
        <p:txBody>
          <a:bodyPr>
            <a:spAutoFit/>
          </a:bodyPr>
          <a:lstStyle/>
          <a:p>
            <a:pPr algn="ctr">
              <a:defRPr/>
            </a:pPr>
            <a:r>
              <a:rPr lang="en-US" sz="1400" dirty="0">
                <a:latin typeface="+mj-lt"/>
                <a:ea typeface="ＭＳ Ｐゴシック" pitchFamily="34" charset="-128"/>
              </a:rPr>
              <a:t>Sum of Squares Regression (SSR)</a:t>
            </a:r>
          </a:p>
        </p:txBody>
      </p:sp>
      <p:sp>
        <p:nvSpPr>
          <p:cNvPr id="41" name="TextBox 40"/>
          <p:cNvSpPr txBox="1"/>
          <p:nvPr/>
        </p:nvSpPr>
        <p:spPr bwMode="auto">
          <a:xfrm>
            <a:off x="8210155" y="4660047"/>
            <a:ext cx="2057400" cy="523875"/>
          </a:xfrm>
          <a:prstGeom prst="rect">
            <a:avLst/>
          </a:prstGeom>
          <a:noFill/>
        </p:spPr>
        <p:txBody>
          <a:bodyPr>
            <a:spAutoFit/>
          </a:bodyPr>
          <a:lstStyle/>
          <a:p>
            <a:pPr algn="ctr">
              <a:defRPr/>
            </a:pPr>
            <a:r>
              <a:rPr lang="en-US" sz="1400" dirty="0">
                <a:latin typeface="+mj-lt"/>
                <a:ea typeface="ＭＳ Ｐゴシック" pitchFamily="34" charset="-128"/>
              </a:rPr>
              <a:t>Sum of Squares Error (SSE)</a:t>
            </a:r>
          </a:p>
        </p:txBody>
      </p:sp>
      <p:graphicFrame>
        <p:nvGraphicFramePr>
          <p:cNvPr id="21" name="Chart 20">
            <a:extLst>
              <a:ext uri="{FF2B5EF4-FFF2-40B4-BE49-F238E27FC236}">
                <a16:creationId xmlns:a16="http://schemas.microsoft.com/office/drawing/2014/main" id="{3B346145-ECAA-4CD0-8C7C-BA86CCAB8386}"/>
              </a:ext>
            </a:extLst>
          </p:cNvPr>
          <p:cNvGraphicFramePr>
            <a:graphicFrameLocks/>
          </p:cNvGraphicFramePr>
          <p:nvPr>
            <p:extLst>
              <p:ext uri="{D42A27DB-BD31-4B8C-83A1-F6EECF244321}">
                <p14:modId xmlns:p14="http://schemas.microsoft.com/office/powerpoint/2010/main" val="2879346650"/>
              </p:ext>
            </p:extLst>
          </p:nvPr>
        </p:nvGraphicFramePr>
        <p:xfrm>
          <a:off x="2738094" y="1148080"/>
          <a:ext cx="5235671" cy="3667872"/>
        </p:xfrm>
        <a:graphic>
          <a:graphicData uri="http://schemas.openxmlformats.org/drawingml/2006/chart">
            <c:chart xmlns:c="http://schemas.openxmlformats.org/drawingml/2006/chart" xmlns:r="http://schemas.openxmlformats.org/officeDocument/2006/relationships" r:id="rId8"/>
          </a:graphicData>
        </a:graphic>
      </p:graphicFrame>
      <p:sp>
        <p:nvSpPr>
          <p:cNvPr id="23" name="TextBox 22">
            <a:extLst>
              <a:ext uri="{FF2B5EF4-FFF2-40B4-BE49-F238E27FC236}">
                <a16:creationId xmlns:a16="http://schemas.microsoft.com/office/drawing/2014/main" id="{6F38E496-03E2-4378-AD3E-5F44CE45726E}"/>
              </a:ext>
            </a:extLst>
          </p:cNvPr>
          <p:cNvSpPr txBox="1"/>
          <p:nvPr/>
        </p:nvSpPr>
        <p:spPr>
          <a:xfrm>
            <a:off x="2054487" y="1169224"/>
            <a:ext cx="640623" cy="369332"/>
          </a:xfrm>
          <a:prstGeom prst="rect">
            <a:avLst/>
          </a:prstGeom>
          <a:noFill/>
        </p:spPr>
        <p:txBody>
          <a:bodyPr wrap="square" rtlCol="0">
            <a:spAutoFit/>
          </a:bodyPr>
          <a:lstStyle/>
          <a:p>
            <a:r>
              <a:rPr lang="en-US" dirty="0"/>
              <a:t>PBT</a:t>
            </a:r>
          </a:p>
        </p:txBody>
      </p:sp>
      <p:sp>
        <p:nvSpPr>
          <p:cNvPr id="24" name="TextBox 23">
            <a:extLst>
              <a:ext uri="{FF2B5EF4-FFF2-40B4-BE49-F238E27FC236}">
                <a16:creationId xmlns:a16="http://schemas.microsoft.com/office/drawing/2014/main" id="{487A3B82-BCB3-45F2-926B-58444D5391DE}"/>
              </a:ext>
            </a:extLst>
          </p:cNvPr>
          <p:cNvSpPr txBox="1"/>
          <p:nvPr/>
        </p:nvSpPr>
        <p:spPr>
          <a:xfrm>
            <a:off x="7802737" y="4167898"/>
            <a:ext cx="773602" cy="369332"/>
          </a:xfrm>
          <a:prstGeom prst="rect">
            <a:avLst/>
          </a:prstGeom>
          <a:noFill/>
        </p:spPr>
        <p:txBody>
          <a:bodyPr wrap="square" rtlCol="0">
            <a:spAutoFit/>
          </a:bodyPr>
          <a:lstStyle/>
          <a:p>
            <a:r>
              <a:rPr lang="en-US" dirty="0" err="1"/>
              <a:t>AdEx</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3098801" y="3023965"/>
                <a:ext cx="1475789"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𝑌</m:t>
                              </m:r>
                            </m:e>
                          </m:acc>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oMath>
                  </m:oMathPara>
                </a14:m>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3098801" y="3023965"/>
                <a:ext cx="1475789" cy="284437"/>
              </a:xfrm>
              <a:prstGeom prst="rect">
                <a:avLst/>
              </a:prstGeom>
              <a:blipFill rotWithShape="0">
                <a:blip r:embed="rId9"/>
                <a:stretch>
                  <a:fillRect l="-2893" t="-14894" r="-1240" b="-212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035040" y="1538556"/>
                <a:ext cx="7328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𝑋</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m:t>
                          </m:r>
                        </m:sub>
                      </m:sSub>
                      <m:r>
                        <a:rPr lang="en-IN" b="0" i="1" smtClean="0">
                          <a:latin typeface="Cambria Math" panose="02040503050406030204" pitchFamily="18" charset="0"/>
                        </a:rPr>
                        <m:t>)</m:t>
                      </m:r>
                    </m:oMath>
                  </m:oMathPara>
                </a14:m>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6035040" y="1538556"/>
                <a:ext cx="732829" cy="276999"/>
              </a:xfrm>
              <a:prstGeom prst="rect">
                <a:avLst/>
              </a:prstGeom>
              <a:blipFill rotWithShape="0">
                <a:blip r:embed="rId10"/>
                <a:stretch>
                  <a:fillRect l="-10000" r="-10833" b="-369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82534" y="2479085"/>
                <a:ext cx="2092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𝑌</m:t>
                          </m:r>
                        </m:e>
                      </m:acc>
                    </m:oMath>
                  </m:oMathPara>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3482534" y="2479085"/>
                <a:ext cx="209223" cy="276999"/>
              </a:xfrm>
              <a:prstGeom prst="rect">
                <a:avLst/>
              </a:prstGeom>
              <a:blipFill rotWithShape="0">
                <a:blip r:embed="rId11"/>
                <a:stretch>
                  <a:fillRect l="-22857" t="-2222" r="-40000" b="-11111"/>
                </a:stretch>
              </a:blipFill>
            </p:spPr>
            <p:txBody>
              <a:bodyPr/>
              <a:lstStyle/>
              <a:p>
                <a:r>
                  <a:rPr lang="en-IN">
                    <a:noFill/>
                  </a:rPr>
                  <a:t> </a:t>
                </a:r>
              </a:p>
            </p:txBody>
          </p:sp>
        </mc:Fallback>
      </mc:AlternateContent>
      <p:cxnSp>
        <p:nvCxnSpPr>
          <p:cNvPr id="27" name="Straight Connector 26"/>
          <p:cNvCxnSpPr/>
          <p:nvPr/>
        </p:nvCxnSpPr>
        <p:spPr>
          <a:xfrm>
            <a:off x="3691757" y="2635211"/>
            <a:ext cx="3843337"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769178" y="1719259"/>
            <a:ext cx="0" cy="663530"/>
          </a:xfrm>
          <a:prstGeom prst="straightConnector1">
            <a:avLst/>
          </a:prstGeom>
          <a:ln w="158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767869" y="2382789"/>
            <a:ext cx="15377" cy="234795"/>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7973765" y="1538555"/>
                <a:ext cx="1265090"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𝑌</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𝑌</m:t>
                              </m:r>
                            </m:e>
                          </m:acc>
                        </m:e>
                        <m:sub>
                          <m:r>
                            <a:rPr lang="en-IN" b="0" i="1" smtClean="0">
                              <a:latin typeface="Cambria Math" panose="02040503050406030204" pitchFamily="18" charset="0"/>
                            </a:rPr>
                            <m:t>𝑖</m:t>
                          </m:r>
                        </m:sub>
                      </m:sSub>
                      <m:r>
                        <a:rPr lang="en-IN" b="0" i="1" smtClean="0">
                          <a:latin typeface="Cambria Math" panose="02040503050406030204" pitchFamily="18" charset="0"/>
                        </a:rPr>
                        <m:t>)</m:t>
                      </m:r>
                    </m:oMath>
                  </m:oMathPara>
                </a14:m>
                <a:endParaRPr lang="en-IN" dirty="0"/>
              </a:p>
            </p:txBody>
          </p:sp>
        </mc:Choice>
        <mc:Fallback xmlns="">
          <p:sp>
            <p:nvSpPr>
              <p:cNvPr id="10" name="TextBox 9"/>
              <p:cNvSpPr txBox="1">
                <a:spLocks noRot="1" noChangeAspect="1" noMove="1" noResize="1" noEditPoints="1" noAdjustHandles="1" noChangeArrowheads="1" noChangeShapeType="1" noTextEdit="1"/>
              </p:cNvSpPr>
              <p:nvPr/>
            </p:nvSpPr>
            <p:spPr>
              <a:xfrm>
                <a:off x="7973765" y="1538555"/>
                <a:ext cx="1265090" cy="284437"/>
              </a:xfrm>
              <a:prstGeom prst="rect">
                <a:avLst/>
              </a:prstGeom>
              <a:blipFill rotWithShape="0">
                <a:blip r:embed="rId12"/>
                <a:stretch>
                  <a:fillRect l="-1923" t="-14894" r="-14423" b="-36170"/>
                </a:stretch>
              </a:blipFill>
            </p:spPr>
            <p:txBody>
              <a:bodyPr/>
              <a:lstStyle/>
              <a:p>
                <a:r>
                  <a:rPr lang="en-IN">
                    <a:noFill/>
                  </a:rPr>
                  <a:t> </a:t>
                </a:r>
              </a:p>
            </p:txBody>
          </p:sp>
        </mc:Fallback>
      </mc:AlternateContent>
      <p:cxnSp>
        <p:nvCxnSpPr>
          <p:cNvPr id="12" name="Curved Connector 11"/>
          <p:cNvCxnSpPr/>
          <p:nvPr/>
        </p:nvCxnSpPr>
        <p:spPr>
          <a:xfrm flipV="1">
            <a:off x="6782501" y="1719259"/>
            <a:ext cx="1191264" cy="3317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8319888" y="2399482"/>
                <a:ext cx="853502"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𝑌</m:t>
                              </m:r>
                            </m:e>
                          </m:acc>
                        </m:e>
                        <m:sub>
                          <m:r>
                            <a:rPr lang="en-US" b="0" i="1" smtClean="0">
                              <a:latin typeface="Cambria Math" panose="02040503050406030204" pitchFamily="18" charset="0"/>
                            </a:rPr>
                            <m:t>𝑖</m:t>
                          </m:r>
                        </m:sub>
                      </m:sSub>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𝑌</m:t>
                          </m:r>
                        </m:e>
                      </m:acc>
                      <m:r>
                        <a:rPr lang="en-IN" b="0" i="1" smtClean="0">
                          <a:latin typeface="Cambria Math" panose="02040503050406030204" pitchFamily="18" charset="0"/>
                        </a:rPr>
                        <m:t>)</m:t>
                      </m:r>
                    </m:oMath>
                  </m:oMathPara>
                </a14:m>
                <a:endParaRPr lang="en-IN" dirty="0"/>
              </a:p>
            </p:txBody>
          </p:sp>
        </mc:Choice>
        <mc:Fallback>
          <p:sp>
            <p:nvSpPr>
              <p:cNvPr id="36" name="TextBox 35"/>
              <p:cNvSpPr txBox="1">
                <a:spLocks noRot="1" noChangeAspect="1" noMove="1" noResize="1" noEditPoints="1" noAdjustHandles="1" noChangeArrowheads="1" noChangeShapeType="1" noTextEdit="1"/>
              </p:cNvSpPr>
              <p:nvPr/>
            </p:nvSpPr>
            <p:spPr>
              <a:xfrm>
                <a:off x="8319888" y="2399482"/>
                <a:ext cx="853502" cy="284437"/>
              </a:xfrm>
              <a:prstGeom prst="rect">
                <a:avLst/>
              </a:prstGeom>
              <a:blipFill>
                <a:blip r:embed="rId13"/>
                <a:stretch>
                  <a:fillRect l="-8571" t="-17391" r="-22857" b="-39130"/>
                </a:stretch>
              </a:blipFill>
            </p:spPr>
            <p:txBody>
              <a:bodyPr/>
              <a:lstStyle/>
              <a:p>
                <a:r>
                  <a:rPr lang="en-US">
                    <a:noFill/>
                  </a:rPr>
                  <a:t> </a:t>
                </a:r>
              </a:p>
            </p:txBody>
          </p:sp>
        </mc:Fallback>
      </mc:AlternateContent>
      <p:cxnSp>
        <p:nvCxnSpPr>
          <p:cNvPr id="37" name="Curved Connector 36"/>
          <p:cNvCxnSpPr>
            <a:endCxn id="36" idx="1"/>
          </p:cNvCxnSpPr>
          <p:nvPr/>
        </p:nvCxnSpPr>
        <p:spPr>
          <a:xfrm>
            <a:off x="6789525" y="2483996"/>
            <a:ext cx="1530363" cy="5770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879601" y="5232528"/>
                <a:ext cx="1266052"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d>
                                <m:dPr>
                                  <m:ctrlPr>
                                    <a:rPr lang="en-IN" i="1" smtClean="0">
                                      <a:latin typeface="Cambria Math" panose="02040503050406030204" pitchFamily="18" charset="0"/>
                                    </a:rPr>
                                  </m:ctrlPr>
                                </m:dPr>
                                <m:e>
                                  <m:sSub>
                                    <m:sSubPr>
                                      <m:ctrlPr>
                                        <a:rPr lang="en-IN"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m:t>
                                      </m:r>
                                    </m:sub>
                                  </m:sSub>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𝑌</m:t>
                                      </m:r>
                                    </m:e>
                                  </m:acc>
                                </m:e>
                              </m:d>
                            </m:e>
                            <m:sup>
                              <m:r>
                                <a:rPr lang="en-IN" b="0" i="1" smtClean="0">
                                  <a:latin typeface="Cambria Math" panose="02040503050406030204" pitchFamily="18" charset="0"/>
                                </a:rPr>
                                <m:t>2</m:t>
                              </m:r>
                            </m:sup>
                          </m:sSup>
                        </m:e>
                      </m:nary>
                    </m:oMath>
                  </m:oMathPara>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1879601" y="5232528"/>
                <a:ext cx="1266052" cy="670761"/>
              </a:xfrm>
              <a:prstGeom prst="rect">
                <a:avLst/>
              </a:prstGeom>
              <a:blipFill rotWithShape="0">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721275" y="5183922"/>
                <a:ext cx="1281826"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d>
                                <m:dPr>
                                  <m:ctrlPr>
                                    <a:rPr lang="en-IN" i="1" smtClean="0">
                                      <a:latin typeface="Cambria Math" panose="02040503050406030204" pitchFamily="18" charset="0"/>
                                    </a:rPr>
                                  </m:ctrlPr>
                                </m:dPr>
                                <m:e>
                                  <m:sSub>
                                    <m:sSubPr>
                                      <m:ctrlPr>
                                        <a:rPr lang="en-IN" i="1" smtClean="0">
                                          <a:latin typeface="Cambria Math" panose="02040503050406030204" pitchFamily="18" charset="0"/>
                                        </a:rPr>
                                      </m:ctrlPr>
                                    </m:sSubPr>
                                    <m:e>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𝑌</m:t>
                                          </m:r>
                                        </m:e>
                                      </m:acc>
                                    </m:e>
                                    <m:sub>
                                      <m:r>
                                        <a:rPr lang="en-IN" b="0" i="1" smtClean="0">
                                          <a:latin typeface="Cambria Math" panose="02040503050406030204" pitchFamily="18" charset="0"/>
                                        </a:rPr>
                                        <m:t>𝑖</m:t>
                                      </m:r>
                                    </m:sub>
                                  </m:sSub>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𝑌</m:t>
                                      </m:r>
                                    </m:e>
                                  </m:acc>
                                </m:e>
                              </m:d>
                            </m:e>
                            <m:sup>
                              <m:r>
                                <a:rPr lang="en-IN" b="0" i="1" smtClean="0">
                                  <a:latin typeface="Cambria Math" panose="02040503050406030204" pitchFamily="18" charset="0"/>
                                </a:rPr>
                                <m:t>2</m:t>
                              </m:r>
                            </m:sup>
                          </m:sSup>
                        </m:e>
                      </m:nary>
                    </m:oMath>
                  </m:oMathPara>
                </a14:m>
                <a:endParaRPr lang="en-IN" dirty="0"/>
              </a:p>
            </p:txBody>
          </p:sp>
        </mc:Choice>
        <mc:Fallback xmlns="">
          <p:sp>
            <p:nvSpPr>
              <p:cNvPr id="43" name="TextBox 42"/>
              <p:cNvSpPr txBox="1">
                <a:spLocks noRot="1" noChangeAspect="1" noMove="1" noResize="1" noEditPoints="1" noAdjustHandles="1" noChangeArrowheads="1" noChangeShapeType="1" noTextEdit="1"/>
              </p:cNvSpPr>
              <p:nvPr/>
            </p:nvSpPr>
            <p:spPr>
              <a:xfrm>
                <a:off x="4721275" y="5183922"/>
                <a:ext cx="1281826" cy="670761"/>
              </a:xfrm>
              <a:prstGeom prst="rect">
                <a:avLst/>
              </a:prstGeom>
              <a:blipFill rotWithShape="0">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8576339" y="5108696"/>
                <a:ext cx="1312924"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d>
                                <m:dPr>
                                  <m:ctrlPr>
                                    <a:rPr lang="en-IN" i="1" smtClean="0">
                                      <a:latin typeface="Cambria Math" panose="02040503050406030204" pitchFamily="18" charset="0"/>
                                    </a:rPr>
                                  </m:ctrlPr>
                                </m:dPr>
                                <m:e>
                                  <m:sSub>
                                    <m:sSubPr>
                                      <m:ctrlPr>
                                        <a:rPr lang="en-IN"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𝑌</m:t>
                                          </m:r>
                                        </m:e>
                                      </m:acc>
                                    </m:e>
                                    <m:sub>
                                      <m:r>
                                        <a:rPr lang="en-IN" b="0" i="1" smtClean="0">
                                          <a:latin typeface="Cambria Math" panose="02040503050406030204" pitchFamily="18" charset="0"/>
                                        </a:rPr>
                                        <m:t>𝑖</m:t>
                                      </m:r>
                                    </m:sub>
                                  </m:sSub>
                                </m:e>
                              </m:d>
                            </m:e>
                            <m:sup>
                              <m:r>
                                <a:rPr lang="en-IN" b="0" i="1" smtClean="0">
                                  <a:latin typeface="Cambria Math" panose="02040503050406030204" pitchFamily="18" charset="0"/>
                                </a:rPr>
                                <m:t>2</m:t>
                              </m:r>
                            </m:sup>
                          </m:sSup>
                        </m:e>
                      </m:nary>
                    </m:oMath>
                  </m:oMathPara>
                </a14:m>
                <a:endParaRPr lang="en-IN" dirty="0"/>
              </a:p>
            </p:txBody>
          </p:sp>
        </mc:Choice>
        <mc:Fallback xmlns="">
          <p:sp>
            <p:nvSpPr>
              <p:cNvPr id="44" name="TextBox 43"/>
              <p:cNvSpPr txBox="1">
                <a:spLocks noRot="1" noChangeAspect="1" noMove="1" noResize="1" noEditPoints="1" noAdjustHandles="1" noChangeArrowheads="1" noChangeShapeType="1" noTextEdit="1"/>
              </p:cNvSpPr>
              <p:nvPr/>
            </p:nvSpPr>
            <p:spPr>
              <a:xfrm>
                <a:off x="8576339" y="5108696"/>
                <a:ext cx="1312924" cy="670761"/>
              </a:xfrm>
              <a:prstGeom prst="rect">
                <a:avLst/>
              </a:prstGeom>
              <a:blipFill rotWithShape="0">
                <a:blip r:embed="rId16"/>
                <a:stretch>
                  <a:fillRect/>
                </a:stretch>
              </a:blipFill>
            </p:spPr>
            <p:txBody>
              <a:bodyPr/>
              <a:lstStyle/>
              <a:p>
                <a:r>
                  <a:rPr lang="en-IN">
                    <a:noFill/>
                  </a:rPr>
                  <a:t> </a:t>
                </a:r>
              </a:p>
            </p:txBody>
          </p:sp>
        </mc:Fallback>
      </mc:AlternateContent>
      <p:cxnSp>
        <p:nvCxnSpPr>
          <p:cNvPr id="19" name="Straight Arrow Connector 18"/>
          <p:cNvCxnSpPr/>
          <p:nvPr/>
        </p:nvCxnSpPr>
        <p:spPr>
          <a:xfrm>
            <a:off x="2512627" y="5779457"/>
            <a:ext cx="399385" cy="7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3" idx="1"/>
          </p:cNvCxnSpPr>
          <p:nvPr/>
        </p:nvCxnSpPr>
        <p:spPr>
          <a:xfrm flipH="1">
            <a:off x="3145654" y="5519303"/>
            <a:ext cx="1575621" cy="60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8499950" y="5579254"/>
            <a:ext cx="834985" cy="776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9889264" y="6355699"/>
            <a:ext cx="1196078" cy="312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1085342" y="6084241"/>
            <a:ext cx="572227" cy="369332"/>
          </a:xfrm>
          <a:prstGeom prst="rect">
            <a:avLst/>
          </a:prstGeom>
          <a:noFill/>
        </p:spPr>
        <p:txBody>
          <a:bodyPr wrap="square" rtlCol="0">
            <a:spAutoFit/>
          </a:bodyPr>
          <a:lstStyle/>
          <a:p>
            <a:r>
              <a:rPr lang="en-IN" dirty="0" err="1"/>
              <a:t>df</a:t>
            </a:r>
            <a:endParaRPr lang="en-IN" dirty="0"/>
          </a:p>
        </p:txBody>
      </p:sp>
      <p:sp>
        <p:nvSpPr>
          <p:cNvPr id="46" name="TextBox 45"/>
          <p:cNvSpPr txBox="1"/>
          <p:nvPr/>
        </p:nvSpPr>
        <p:spPr>
          <a:xfrm>
            <a:off x="3798277" y="4815952"/>
            <a:ext cx="393895" cy="369332"/>
          </a:xfrm>
          <a:prstGeom prst="rect">
            <a:avLst/>
          </a:prstGeom>
          <a:noFill/>
        </p:spPr>
        <p:txBody>
          <a:bodyPr wrap="square" rtlCol="0">
            <a:spAutoFit/>
          </a:bodyPr>
          <a:lstStyle/>
          <a:p>
            <a:r>
              <a:rPr lang="en-IN" dirty="0"/>
              <a:t>=</a:t>
            </a:r>
          </a:p>
        </p:txBody>
      </p:sp>
      <p:sp>
        <p:nvSpPr>
          <p:cNvPr id="63" name="TextBox 62"/>
          <p:cNvSpPr txBox="1"/>
          <p:nvPr/>
        </p:nvSpPr>
        <p:spPr>
          <a:xfrm>
            <a:off x="3795773" y="5333858"/>
            <a:ext cx="393895" cy="369332"/>
          </a:xfrm>
          <a:prstGeom prst="rect">
            <a:avLst/>
          </a:prstGeom>
          <a:noFill/>
        </p:spPr>
        <p:txBody>
          <a:bodyPr wrap="square" rtlCol="0">
            <a:spAutoFit/>
          </a:bodyPr>
          <a:lstStyle/>
          <a:p>
            <a:r>
              <a:rPr lang="en-IN" dirty="0"/>
              <a:t>=</a:t>
            </a:r>
          </a:p>
        </p:txBody>
      </p:sp>
      <p:sp>
        <p:nvSpPr>
          <p:cNvPr id="64" name="TextBox 63"/>
          <p:cNvSpPr txBox="1"/>
          <p:nvPr/>
        </p:nvSpPr>
        <p:spPr>
          <a:xfrm>
            <a:off x="7256019" y="5274371"/>
            <a:ext cx="393895" cy="369332"/>
          </a:xfrm>
          <a:prstGeom prst="rect">
            <a:avLst/>
          </a:prstGeom>
          <a:noFill/>
        </p:spPr>
        <p:txBody>
          <a:bodyPr wrap="square" rtlCol="0">
            <a:spAutoFit/>
          </a:bodyPr>
          <a:lstStyle/>
          <a:p>
            <a:r>
              <a:rPr lang="en-IN" dirty="0"/>
              <a:t>+</a:t>
            </a:r>
          </a:p>
        </p:txBody>
      </p:sp>
      <p:sp>
        <p:nvSpPr>
          <p:cNvPr id="65" name="TextBox 64"/>
          <p:cNvSpPr txBox="1"/>
          <p:nvPr/>
        </p:nvSpPr>
        <p:spPr>
          <a:xfrm>
            <a:off x="7255070" y="4797169"/>
            <a:ext cx="393895" cy="369332"/>
          </a:xfrm>
          <a:prstGeom prst="rect">
            <a:avLst/>
          </a:prstGeom>
          <a:noFill/>
        </p:spPr>
        <p:txBody>
          <a:bodyPr wrap="square" rtlCol="0">
            <a:spAutoFit/>
          </a:bodyPr>
          <a:lstStyle/>
          <a:p>
            <a:r>
              <a:rPr lang="en-IN" dirty="0"/>
              <a:t>+</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18DD560-ED48-43C9-BF08-3566DC2D325D}"/>
                  </a:ext>
                </a:extLst>
              </p:cNvPr>
              <p:cNvSpPr txBox="1"/>
              <p:nvPr/>
            </p:nvSpPr>
            <p:spPr>
              <a:xfrm>
                <a:off x="8783865" y="302767"/>
                <a:ext cx="2582695" cy="284437"/>
              </a:xfrm>
              <a:prstGeom prst="rect">
                <a:avLst/>
              </a:prstGeom>
              <a:solidFill>
                <a:srgbClr val="00B0F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𝑌</m:t>
                              </m:r>
                            </m:e>
                          </m:acc>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US" b="0" i="1" smtClean="0">
                          <a:latin typeface="Cambria Math" panose="02040503050406030204" pitchFamily="18" charset="0"/>
                        </a:rPr>
                        <m:t>−310.62</m:t>
                      </m:r>
                      <m:r>
                        <a:rPr lang="en-IN" b="0" i="1" smtClean="0">
                          <a:latin typeface="Cambria Math" panose="02040503050406030204" pitchFamily="18" charset="0"/>
                        </a:rPr>
                        <m:t>+</m:t>
                      </m:r>
                      <m:r>
                        <a:rPr lang="en-US" b="0" i="1" smtClean="0">
                          <a:latin typeface="Cambria Math" panose="02040503050406030204" pitchFamily="18" charset="0"/>
                        </a:rPr>
                        <m:t>7.0679</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oMath>
                  </m:oMathPara>
                </a14:m>
                <a:endParaRPr lang="en-IN" dirty="0"/>
              </a:p>
            </p:txBody>
          </p:sp>
        </mc:Choice>
        <mc:Fallback xmlns="">
          <p:sp>
            <p:nvSpPr>
              <p:cNvPr id="34" name="TextBox 33">
                <a:extLst>
                  <a:ext uri="{FF2B5EF4-FFF2-40B4-BE49-F238E27FC236}">
                    <a16:creationId xmlns:a16="http://schemas.microsoft.com/office/drawing/2014/main" id="{418DD560-ED48-43C9-BF08-3566DC2D325D}"/>
                  </a:ext>
                </a:extLst>
              </p:cNvPr>
              <p:cNvSpPr txBox="1">
                <a:spLocks noRot="1" noChangeAspect="1" noMove="1" noResize="1" noEditPoints="1" noAdjustHandles="1" noChangeArrowheads="1" noChangeShapeType="1" noTextEdit="1"/>
              </p:cNvSpPr>
              <p:nvPr/>
            </p:nvSpPr>
            <p:spPr>
              <a:xfrm>
                <a:off x="8783865" y="302767"/>
                <a:ext cx="2582695" cy="284437"/>
              </a:xfrm>
              <a:prstGeom prst="rect">
                <a:avLst/>
              </a:prstGeom>
              <a:blipFill>
                <a:blip r:embed="rId17"/>
                <a:stretch>
                  <a:fillRect l="-1651" t="-17391" r="-236" b="-21739"/>
                </a:stretch>
              </a:blipFill>
            </p:spPr>
            <p:txBody>
              <a:bodyPr/>
              <a:lstStyle/>
              <a:p>
                <a:r>
                  <a:rPr lang="en-US">
                    <a:noFill/>
                  </a:rPr>
                  <a:t> </a:t>
                </a:r>
              </a:p>
            </p:txBody>
          </p:sp>
        </mc:Fallback>
      </mc:AlternateContent>
    </p:spTree>
    <p:extLst>
      <p:ext uri="{BB962C8B-B14F-4D97-AF65-F5344CB8AC3E}">
        <p14:creationId xmlns:p14="http://schemas.microsoft.com/office/powerpoint/2010/main" val="354895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6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867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0" grpId="0"/>
      <p:bldP spid="41" grpId="0"/>
      <p:bldP spid="3" grpId="0"/>
      <p:bldP spid="4" grpId="0"/>
      <p:bldP spid="5" grpId="0"/>
      <p:bldP spid="10" grpId="0"/>
      <p:bldP spid="36" grpId="0"/>
      <p:bldP spid="17" grpId="0"/>
      <p:bldP spid="43" grpId="0"/>
      <p:bldP spid="44" grpId="0"/>
      <p:bldP spid="38" grpId="0"/>
      <p:bldP spid="46" grpId="0"/>
      <p:bldP spid="63" grpId="0"/>
      <p:bldP spid="64" grpId="0"/>
      <p:bldP spid="65" grpId="0"/>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879601" y="198707"/>
            <a:ext cx="8839200" cy="838200"/>
          </a:xfrm>
        </p:spPr>
        <p:txBody>
          <a:bodyPr>
            <a:normAutofit/>
          </a:bodyPr>
          <a:lstStyle/>
          <a:p>
            <a:pPr eaLnBrk="1" hangingPunct="1"/>
            <a:r>
              <a:rPr lang="en-US" altLang="en-US" dirty="0">
                <a:ea typeface="ＭＳ Ｐゴシック" charset="-128"/>
              </a:rPr>
              <a:t>Recall from the ANOVA equations</a:t>
            </a:r>
          </a:p>
        </p:txBody>
      </p:sp>
      <p:sp>
        <p:nvSpPr>
          <p:cNvPr id="28674"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12BFE897-52D6-254E-AF2F-C3D208ED0F23}" type="slidenum">
              <a:rPr lang="en-US" altLang="en-US" sz="1200">
                <a:solidFill>
                  <a:schemeClr val="bg1"/>
                </a:solidFill>
                <a:latin typeface="Calibri" charset="0"/>
              </a:rPr>
              <a:pPr eaLnBrk="1" fontAlgn="base" hangingPunct="1">
                <a:spcBef>
                  <a:spcPct val="0"/>
                </a:spcBef>
                <a:spcAft>
                  <a:spcPct val="0"/>
                </a:spcAft>
              </a:pPr>
              <a:t>19</a:t>
            </a:fld>
            <a:endParaRPr lang="en-US" altLang="en-US" sz="1200">
              <a:solidFill>
                <a:schemeClr val="bg1"/>
              </a:solidFill>
              <a:latin typeface="Calibri" charset="0"/>
            </a:endParaRPr>
          </a:p>
        </p:txBody>
      </p:sp>
      <p:graphicFrame>
        <p:nvGraphicFramePr>
          <p:cNvPr id="28675" name="Object 3"/>
          <p:cNvGraphicFramePr>
            <a:graphicFrameLocks noChangeAspect="1"/>
          </p:cNvGraphicFramePr>
          <p:nvPr/>
        </p:nvGraphicFramePr>
        <p:xfrm>
          <a:off x="2512627" y="6071160"/>
          <a:ext cx="3235325" cy="488950"/>
        </p:xfrm>
        <a:graphic>
          <a:graphicData uri="http://schemas.openxmlformats.org/presentationml/2006/ole">
            <mc:AlternateContent xmlns:mc="http://schemas.openxmlformats.org/markup-compatibility/2006">
              <mc:Choice xmlns:v="urn:schemas-microsoft-com:vml" Requires="v">
                <p:oleObj spid="_x0000_s3074" name="Equation" r:id="rId4" imgW="2603500" imgH="393700" progId="Equation.3">
                  <p:embed/>
                </p:oleObj>
              </mc:Choice>
              <mc:Fallback>
                <p:oleObj name="Equation" r:id="rId4" imgW="2603500" imgH="393700" progId="Equation.3">
                  <p:embed/>
                  <p:pic>
                    <p:nvPicPr>
                      <p:cNvPr id="286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2627" y="6071160"/>
                        <a:ext cx="3235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6" name="Object 4"/>
          <p:cNvGraphicFramePr>
            <a:graphicFrameLocks noChangeAspect="1"/>
          </p:cNvGraphicFramePr>
          <p:nvPr/>
        </p:nvGraphicFramePr>
        <p:xfrm>
          <a:off x="7156450" y="6155496"/>
          <a:ext cx="3205162" cy="658813"/>
        </p:xfrm>
        <a:graphic>
          <a:graphicData uri="http://schemas.openxmlformats.org/presentationml/2006/ole">
            <mc:AlternateContent xmlns:mc="http://schemas.openxmlformats.org/markup-compatibility/2006">
              <mc:Choice xmlns:v="urn:schemas-microsoft-com:vml" Requires="v">
                <p:oleObj spid="_x0000_s3075" name="Equation" r:id="rId6" imgW="2349500" imgH="482600" progId="Equation.3">
                  <p:embed/>
                </p:oleObj>
              </mc:Choice>
              <mc:Fallback>
                <p:oleObj name="Equation" r:id="rId6" imgW="2349500" imgH="482600" progId="Equation.3">
                  <p:embed/>
                  <p:pic>
                    <p:nvPicPr>
                      <p:cNvPr id="2867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6450" y="6155496"/>
                        <a:ext cx="3205162"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TextBox 28"/>
          <p:cNvSpPr txBox="1"/>
          <p:nvPr/>
        </p:nvSpPr>
        <p:spPr bwMode="auto">
          <a:xfrm>
            <a:off x="1706966" y="4660047"/>
            <a:ext cx="1752600" cy="523875"/>
          </a:xfrm>
          <a:prstGeom prst="rect">
            <a:avLst/>
          </a:prstGeom>
          <a:noFill/>
        </p:spPr>
        <p:txBody>
          <a:bodyPr>
            <a:spAutoFit/>
          </a:bodyPr>
          <a:lstStyle/>
          <a:p>
            <a:pPr algn="ctr">
              <a:defRPr/>
            </a:pPr>
            <a:r>
              <a:rPr lang="en-US" sz="1400" dirty="0">
                <a:latin typeface="+mj-lt"/>
                <a:ea typeface="ＭＳ Ｐゴシック" pitchFamily="34" charset="-128"/>
              </a:rPr>
              <a:t>Sum of Squares Total (SST)</a:t>
            </a:r>
          </a:p>
        </p:txBody>
      </p:sp>
      <p:sp>
        <p:nvSpPr>
          <p:cNvPr id="40" name="TextBox 39"/>
          <p:cNvSpPr txBox="1"/>
          <p:nvPr/>
        </p:nvSpPr>
        <p:spPr bwMode="auto">
          <a:xfrm>
            <a:off x="4354491" y="4660047"/>
            <a:ext cx="2209800" cy="523875"/>
          </a:xfrm>
          <a:prstGeom prst="rect">
            <a:avLst/>
          </a:prstGeom>
          <a:noFill/>
        </p:spPr>
        <p:txBody>
          <a:bodyPr>
            <a:spAutoFit/>
          </a:bodyPr>
          <a:lstStyle/>
          <a:p>
            <a:pPr algn="ctr">
              <a:defRPr/>
            </a:pPr>
            <a:r>
              <a:rPr lang="en-US" sz="1400" dirty="0">
                <a:latin typeface="+mj-lt"/>
                <a:ea typeface="ＭＳ Ｐゴシック" pitchFamily="34" charset="-128"/>
              </a:rPr>
              <a:t>Sum of Squares Regression (SSR)</a:t>
            </a:r>
          </a:p>
        </p:txBody>
      </p:sp>
      <p:sp>
        <p:nvSpPr>
          <p:cNvPr id="41" name="TextBox 40"/>
          <p:cNvSpPr txBox="1"/>
          <p:nvPr/>
        </p:nvSpPr>
        <p:spPr bwMode="auto">
          <a:xfrm>
            <a:off x="8210155" y="4660047"/>
            <a:ext cx="2057400" cy="523875"/>
          </a:xfrm>
          <a:prstGeom prst="rect">
            <a:avLst/>
          </a:prstGeom>
          <a:noFill/>
        </p:spPr>
        <p:txBody>
          <a:bodyPr>
            <a:spAutoFit/>
          </a:bodyPr>
          <a:lstStyle/>
          <a:p>
            <a:pPr algn="ctr">
              <a:defRPr/>
            </a:pPr>
            <a:r>
              <a:rPr lang="en-US" sz="1400" dirty="0">
                <a:latin typeface="+mj-lt"/>
                <a:ea typeface="ＭＳ Ｐゴシック" pitchFamily="34" charset="-128"/>
              </a:rPr>
              <a:t>Sum of Squares Error (SSE)</a:t>
            </a:r>
          </a:p>
        </p:txBody>
      </p:sp>
      <p:sp>
        <p:nvSpPr>
          <p:cNvPr id="24" name="TextBox 23">
            <a:extLst>
              <a:ext uri="{FF2B5EF4-FFF2-40B4-BE49-F238E27FC236}">
                <a16:creationId xmlns:a16="http://schemas.microsoft.com/office/drawing/2014/main" id="{487A3B82-BCB3-45F2-926B-58444D5391DE}"/>
              </a:ext>
            </a:extLst>
          </p:cNvPr>
          <p:cNvSpPr txBox="1"/>
          <p:nvPr/>
        </p:nvSpPr>
        <p:spPr>
          <a:xfrm>
            <a:off x="7802737" y="4167898"/>
            <a:ext cx="773602" cy="369332"/>
          </a:xfrm>
          <a:prstGeom prst="rect">
            <a:avLst/>
          </a:prstGeom>
          <a:noFill/>
        </p:spPr>
        <p:txBody>
          <a:bodyPr wrap="square" rtlCol="0">
            <a:spAutoFit/>
          </a:bodyPr>
          <a:lstStyle/>
          <a:p>
            <a:r>
              <a:rPr lang="en-US" dirty="0" err="1"/>
              <a:t>AdEx</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1879601" y="5232528"/>
                <a:ext cx="1266052"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d>
                                <m:dPr>
                                  <m:ctrlPr>
                                    <a:rPr lang="en-IN" i="1" smtClean="0">
                                      <a:latin typeface="Cambria Math" panose="02040503050406030204" pitchFamily="18" charset="0"/>
                                    </a:rPr>
                                  </m:ctrlPr>
                                </m:dPr>
                                <m:e>
                                  <m:sSub>
                                    <m:sSubPr>
                                      <m:ctrlPr>
                                        <a:rPr lang="en-IN"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m:t>
                                      </m:r>
                                    </m:sub>
                                  </m:sSub>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𝑌</m:t>
                                      </m:r>
                                    </m:e>
                                  </m:acc>
                                </m:e>
                              </m:d>
                            </m:e>
                            <m:sup>
                              <m:r>
                                <a:rPr lang="en-IN" b="0" i="1" smtClean="0">
                                  <a:latin typeface="Cambria Math" panose="02040503050406030204" pitchFamily="18" charset="0"/>
                                </a:rPr>
                                <m:t>2</m:t>
                              </m:r>
                            </m:sup>
                          </m:sSup>
                        </m:e>
                      </m:nary>
                    </m:oMath>
                  </m:oMathPara>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1879601" y="5232528"/>
                <a:ext cx="1266052" cy="670761"/>
              </a:xfrm>
              <a:prstGeom prst="rect">
                <a:avLst/>
              </a:prstGeom>
              <a:blipFill rotWithShape="0">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721275" y="5183922"/>
                <a:ext cx="1281826"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d>
                                <m:dPr>
                                  <m:ctrlPr>
                                    <a:rPr lang="en-IN" i="1" smtClean="0">
                                      <a:latin typeface="Cambria Math" panose="02040503050406030204" pitchFamily="18" charset="0"/>
                                    </a:rPr>
                                  </m:ctrlPr>
                                </m:dPr>
                                <m:e>
                                  <m:sSub>
                                    <m:sSubPr>
                                      <m:ctrlPr>
                                        <a:rPr lang="en-IN" i="1" smtClean="0">
                                          <a:latin typeface="Cambria Math" panose="02040503050406030204" pitchFamily="18" charset="0"/>
                                        </a:rPr>
                                      </m:ctrlPr>
                                    </m:sSubPr>
                                    <m:e>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𝑌</m:t>
                                          </m:r>
                                        </m:e>
                                      </m:acc>
                                    </m:e>
                                    <m:sub>
                                      <m:r>
                                        <a:rPr lang="en-IN" b="0" i="1" smtClean="0">
                                          <a:latin typeface="Cambria Math" panose="02040503050406030204" pitchFamily="18" charset="0"/>
                                        </a:rPr>
                                        <m:t>𝑖</m:t>
                                      </m:r>
                                    </m:sub>
                                  </m:sSub>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𝑌</m:t>
                                      </m:r>
                                    </m:e>
                                  </m:acc>
                                </m:e>
                              </m:d>
                            </m:e>
                            <m:sup>
                              <m:r>
                                <a:rPr lang="en-IN" b="0" i="1" smtClean="0">
                                  <a:latin typeface="Cambria Math" panose="02040503050406030204" pitchFamily="18" charset="0"/>
                                </a:rPr>
                                <m:t>2</m:t>
                              </m:r>
                            </m:sup>
                          </m:sSup>
                        </m:e>
                      </m:nary>
                    </m:oMath>
                  </m:oMathPara>
                </a14:m>
                <a:endParaRPr lang="en-IN" dirty="0"/>
              </a:p>
            </p:txBody>
          </p:sp>
        </mc:Choice>
        <mc:Fallback xmlns="">
          <p:sp>
            <p:nvSpPr>
              <p:cNvPr id="43" name="TextBox 42"/>
              <p:cNvSpPr txBox="1">
                <a:spLocks noRot="1" noChangeAspect="1" noMove="1" noResize="1" noEditPoints="1" noAdjustHandles="1" noChangeArrowheads="1" noChangeShapeType="1" noTextEdit="1"/>
              </p:cNvSpPr>
              <p:nvPr/>
            </p:nvSpPr>
            <p:spPr>
              <a:xfrm>
                <a:off x="4721275" y="5183922"/>
                <a:ext cx="1281826" cy="670761"/>
              </a:xfrm>
              <a:prstGeom prst="rect">
                <a:avLst/>
              </a:prstGeom>
              <a:blipFill rotWithShape="0">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8576339" y="5108696"/>
                <a:ext cx="1312924"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d>
                                <m:dPr>
                                  <m:ctrlPr>
                                    <a:rPr lang="en-IN" i="1" smtClean="0">
                                      <a:latin typeface="Cambria Math" panose="02040503050406030204" pitchFamily="18" charset="0"/>
                                    </a:rPr>
                                  </m:ctrlPr>
                                </m:dPr>
                                <m:e>
                                  <m:sSub>
                                    <m:sSubPr>
                                      <m:ctrlPr>
                                        <a:rPr lang="en-IN"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𝑌</m:t>
                                          </m:r>
                                        </m:e>
                                      </m:acc>
                                    </m:e>
                                    <m:sub>
                                      <m:r>
                                        <a:rPr lang="en-IN" b="0" i="1" smtClean="0">
                                          <a:latin typeface="Cambria Math" panose="02040503050406030204" pitchFamily="18" charset="0"/>
                                        </a:rPr>
                                        <m:t>𝑖</m:t>
                                      </m:r>
                                    </m:sub>
                                  </m:sSub>
                                </m:e>
                              </m:d>
                            </m:e>
                            <m:sup>
                              <m:r>
                                <a:rPr lang="en-IN" b="0" i="1" smtClean="0">
                                  <a:latin typeface="Cambria Math" panose="02040503050406030204" pitchFamily="18" charset="0"/>
                                </a:rPr>
                                <m:t>2</m:t>
                              </m:r>
                            </m:sup>
                          </m:sSup>
                        </m:e>
                      </m:nary>
                    </m:oMath>
                  </m:oMathPara>
                </a14:m>
                <a:endParaRPr lang="en-IN" dirty="0"/>
              </a:p>
            </p:txBody>
          </p:sp>
        </mc:Choice>
        <mc:Fallback xmlns="">
          <p:sp>
            <p:nvSpPr>
              <p:cNvPr id="44" name="TextBox 43"/>
              <p:cNvSpPr txBox="1">
                <a:spLocks noRot="1" noChangeAspect="1" noMove="1" noResize="1" noEditPoints="1" noAdjustHandles="1" noChangeArrowheads="1" noChangeShapeType="1" noTextEdit="1"/>
              </p:cNvSpPr>
              <p:nvPr/>
            </p:nvSpPr>
            <p:spPr>
              <a:xfrm>
                <a:off x="8576339" y="5108696"/>
                <a:ext cx="1312924" cy="670761"/>
              </a:xfrm>
              <a:prstGeom prst="rect">
                <a:avLst/>
              </a:prstGeom>
              <a:blipFill rotWithShape="0">
                <a:blip r:embed="rId16"/>
                <a:stretch>
                  <a:fillRect/>
                </a:stretch>
              </a:blipFill>
            </p:spPr>
            <p:txBody>
              <a:bodyPr/>
              <a:lstStyle/>
              <a:p>
                <a:r>
                  <a:rPr lang="en-IN">
                    <a:noFill/>
                  </a:rPr>
                  <a:t> </a:t>
                </a:r>
              </a:p>
            </p:txBody>
          </p:sp>
        </mc:Fallback>
      </mc:AlternateContent>
      <p:cxnSp>
        <p:nvCxnSpPr>
          <p:cNvPr id="19" name="Straight Arrow Connector 18"/>
          <p:cNvCxnSpPr/>
          <p:nvPr/>
        </p:nvCxnSpPr>
        <p:spPr>
          <a:xfrm>
            <a:off x="2512627" y="5779457"/>
            <a:ext cx="399385" cy="7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3" idx="1"/>
          </p:cNvCxnSpPr>
          <p:nvPr/>
        </p:nvCxnSpPr>
        <p:spPr>
          <a:xfrm flipH="1">
            <a:off x="3145654" y="5519303"/>
            <a:ext cx="1575621" cy="60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8499950" y="5579254"/>
            <a:ext cx="834985" cy="776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9889264" y="6355699"/>
            <a:ext cx="1196078" cy="312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1085342" y="6084241"/>
            <a:ext cx="572227" cy="369332"/>
          </a:xfrm>
          <a:prstGeom prst="rect">
            <a:avLst/>
          </a:prstGeom>
          <a:noFill/>
        </p:spPr>
        <p:txBody>
          <a:bodyPr wrap="square" rtlCol="0">
            <a:spAutoFit/>
          </a:bodyPr>
          <a:lstStyle/>
          <a:p>
            <a:r>
              <a:rPr lang="en-IN" dirty="0" err="1"/>
              <a:t>df</a:t>
            </a:r>
            <a:endParaRPr lang="en-IN" dirty="0"/>
          </a:p>
        </p:txBody>
      </p:sp>
      <p:sp>
        <p:nvSpPr>
          <p:cNvPr id="46" name="TextBox 45"/>
          <p:cNvSpPr txBox="1"/>
          <p:nvPr/>
        </p:nvSpPr>
        <p:spPr>
          <a:xfrm>
            <a:off x="3798277" y="4815952"/>
            <a:ext cx="393895" cy="369332"/>
          </a:xfrm>
          <a:prstGeom prst="rect">
            <a:avLst/>
          </a:prstGeom>
          <a:noFill/>
        </p:spPr>
        <p:txBody>
          <a:bodyPr wrap="square" rtlCol="0">
            <a:spAutoFit/>
          </a:bodyPr>
          <a:lstStyle/>
          <a:p>
            <a:r>
              <a:rPr lang="en-IN" dirty="0"/>
              <a:t>=</a:t>
            </a:r>
          </a:p>
        </p:txBody>
      </p:sp>
      <p:sp>
        <p:nvSpPr>
          <p:cNvPr id="63" name="TextBox 62"/>
          <p:cNvSpPr txBox="1"/>
          <p:nvPr/>
        </p:nvSpPr>
        <p:spPr>
          <a:xfrm>
            <a:off x="3795773" y="5333858"/>
            <a:ext cx="393895" cy="369332"/>
          </a:xfrm>
          <a:prstGeom prst="rect">
            <a:avLst/>
          </a:prstGeom>
          <a:noFill/>
        </p:spPr>
        <p:txBody>
          <a:bodyPr wrap="square" rtlCol="0">
            <a:spAutoFit/>
          </a:bodyPr>
          <a:lstStyle/>
          <a:p>
            <a:r>
              <a:rPr lang="en-IN" dirty="0"/>
              <a:t>=</a:t>
            </a:r>
          </a:p>
        </p:txBody>
      </p:sp>
      <p:sp>
        <p:nvSpPr>
          <p:cNvPr id="64" name="TextBox 63"/>
          <p:cNvSpPr txBox="1"/>
          <p:nvPr/>
        </p:nvSpPr>
        <p:spPr>
          <a:xfrm>
            <a:off x="7256019" y="5274371"/>
            <a:ext cx="393895" cy="369332"/>
          </a:xfrm>
          <a:prstGeom prst="rect">
            <a:avLst/>
          </a:prstGeom>
          <a:noFill/>
        </p:spPr>
        <p:txBody>
          <a:bodyPr wrap="square" rtlCol="0">
            <a:spAutoFit/>
          </a:bodyPr>
          <a:lstStyle/>
          <a:p>
            <a:r>
              <a:rPr lang="en-IN" dirty="0"/>
              <a:t>+</a:t>
            </a:r>
          </a:p>
        </p:txBody>
      </p:sp>
      <p:sp>
        <p:nvSpPr>
          <p:cNvPr id="65" name="TextBox 64"/>
          <p:cNvSpPr txBox="1"/>
          <p:nvPr/>
        </p:nvSpPr>
        <p:spPr>
          <a:xfrm>
            <a:off x="7255070" y="4797169"/>
            <a:ext cx="393895" cy="369332"/>
          </a:xfrm>
          <a:prstGeom prst="rect">
            <a:avLst/>
          </a:prstGeom>
          <a:noFill/>
        </p:spPr>
        <p:txBody>
          <a:bodyPr wrap="square" rtlCol="0">
            <a:spAutoFit/>
          </a:bodyPr>
          <a:lstStyle/>
          <a:p>
            <a:r>
              <a:rPr lang="en-IN" dirty="0"/>
              <a:t>+</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252AAEA-9D5C-4F8A-95FC-31546407873D}"/>
                  </a:ext>
                </a:extLst>
              </p:cNvPr>
              <p:cNvSpPr txBox="1"/>
              <p:nvPr/>
            </p:nvSpPr>
            <p:spPr>
              <a:xfrm>
                <a:off x="946566" y="1277552"/>
                <a:ext cx="10914507" cy="1671868"/>
              </a:xfrm>
              <a:prstGeom prst="rect">
                <a:avLst/>
              </a:prstGeom>
              <a:noFill/>
            </p:spPr>
            <p:txBody>
              <a:bodyPr wrap="square" rtlCol="0">
                <a:spAutoFit/>
              </a:bodyPr>
              <a:lstStyle/>
              <a:p>
                <a:r>
                  <a:rPr lang="en-US" dirty="0"/>
                  <a:t>Recall ANOVA: SST = SSTR + SSE</a:t>
                </a:r>
              </a:p>
              <a:p>
                <a14:m>
                  <m:oMathPara xmlns:m="http://schemas.openxmlformats.org/officeDocument/2006/math">
                    <m:oMathParaPr>
                      <m:jc m:val="centerGroup"/>
                    </m:oMathParaPr>
                    <m:oMath xmlns:m="http://schemas.openxmlformats.org/officeDocument/2006/math">
                      <m:nary>
                        <m:naryPr>
                          <m:chr m:val="∑"/>
                          <m:limLoc m:val="undOvr"/>
                          <m:grow m:val="on"/>
                          <m:ctrlPr>
                            <a:rPr lang="en-US" i="1"/>
                          </m:ctrlPr>
                        </m:naryPr>
                        <m:sub>
                          <m:r>
                            <a:rPr lang="en-US" i="1"/>
                            <m:t>𝑖</m:t>
                          </m:r>
                          <m:r>
                            <a:rPr lang="en-US" i="1"/>
                            <m:t>=1</m:t>
                          </m:r>
                        </m:sub>
                        <m:sup>
                          <m:sSub>
                            <m:sSubPr>
                              <m:ctrlPr>
                                <a:rPr lang="en-US" i="1"/>
                              </m:ctrlPr>
                            </m:sSubPr>
                            <m:e>
                              <m:r>
                                <a:rPr lang="en-US" i="1"/>
                                <m:t>𝑛</m:t>
                              </m:r>
                            </m:e>
                            <m:sub>
                              <m:r>
                                <a:rPr lang="en-US" i="1"/>
                                <m:t>𝑗</m:t>
                              </m:r>
                            </m:sub>
                          </m:sSub>
                        </m:sup>
                        <m:e>
                          <m:nary>
                            <m:naryPr>
                              <m:chr m:val="∑"/>
                              <m:limLoc m:val="undOvr"/>
                              <m:ctrlPr>
                                <a:rPr lang="en-US" i="1"/>
                              </m:ctrlPr>
                            </m:naryPr>
                            <m:sub>
                              <m:r>
                                <a:rPr lang="en-US" i="1"/>
                                <m:t>𝑗</m:t>
                              </m:r>
                              <m:r>
                                <a:rPr lang="en-US" i="1"/>
                                <m:t>=1</m:t>
                              </m:r>
                            </m:sub>
                            <m:sup>
                              <m:r>
                                <a:rPr lang="en-US" i="1"/>
                                <m:t>𝑘</m:t>
                              </m:r>
                            </m:sup>
                            <m:e>
                              <m:sSup>
                                <m:sSupPr>
                                  <m:ctrlPr>
                                    <a:rPr lang="en-US" i="1"/>
                                  </m:ctrlPr>
                                </m:sSupPr>
                                <m:e>
                                  <m:d>
                                    <m:dPr>
                                      <m:begChr m:val="{"/>
                                      <m:endChr m:val="}"/>
                                      <m:ctrlPr>
                                        <a:rPr lang="en-US" i="1"/>
                                      </m:ctrlPr>
                                    </m:dPr>
                                    <m:e>
                                      <m:sSub>
                                        <m:sSubPr>
                                          <m:ctrlPr>
                                            <a:rPr lang="en-US" i="1"/>
                                          </m:ctrlPr>
                                        </m:sSubPr>
                                        <m:e>
                                          <m:r>
                                            <a:rPr lang="en-US" i="1"/>
                                            <m:t>𝑥</m:t>
                                          </m:r>
                                        </m:e>
                                        <m:sub>
                                          <m:r>
                                            <a:rPr lang="en-US" i="1"/>
                                            <m:t>(</m:t>
                                          </m:r>
                                          <m:r>
                                            <a:rPr lang="en-US" i="1"/>
                                            <m:t>𝑖</m:t>
                                          </m:r>
                                          <m:r>
                                            <a:rPr lang="en-US" i="1"/>
                                            <m:t>,</m:t>
                                          </m:r>
                                          <m:r>
                                            <a:rPr lang="en-US" i="1"/>
                                            <m:t>𝑗</m:t>
                                          </m:r>
                                          <m:r>
                                            <a:rPr lang="en-US" i="1"/>
                                            <m:t>)</m:t>
                                          </m:r>
                                        </m:sub>
                                      </m:sSub>
                                      <m:r>
                                        <a:rPr lang="en-US"/>
                                        <m:t> </m:t>
                                      </m:r>
                                      <m:r>
                                        <a:rPr lang="en-US" i="1"/>
                                        <m:t>−</m:t>
                                      </m:r>
                                      <m:acc>
                                        <m:accPr>
                                          <m:chr m:val="̅"/>
                                          <m:ctrlPr>
                                            <a:rPr lang="en-US" i="1"/>
                                          </m:ctrlPr>
                                        </m:accPr>
                                        <m:e>
                                          <m:acc>
                                            <m:accPr>
                                              <m:chr m:val="̅"/>
                                              <m:ctrlPr>
                                                <a:rPr lang="en-US" i="1"/>
                                              </m:ctrlPr>
                                            </m:accPr>
                                            <m:e>
                                              <m:r>
                                                <a:rPr lang="en-US" i="1"/>
                                                <m:t>𝑋</m:t>
                                              </m:r>
                                            </m:e>
                                          </m:acc>
                                        </m:e>
                                      </m:acc>
                                    </m:e>
                                  </m:d>
                                </m:e>
                                <m:sup>
                                  <m:r>
                                    <a:rPr lang="en-US" i="1"/>
                                    <m:t>2</m:t>
                                  </m:r>
                                </m:sup>
                              </m:sSup>
                            </m:e>
                          </m:nary>
                        </m:e>
                      </m:nary>
                      <m:r>
                        <a:rPr lang="en-US" i="1"/>
                        <m:t>= </m:t>
                      </m:r>
                      <m:nary>
                        <m:naryPr>
                          <m:chr m:val="∑"/>
                          <m:limLoc m:val="undOvr"/>
                          <m:ctrlPr>
                            <a:rPr lang="en-US" i="1"/>
                          </m:ctrlPr>
                        </m:naryPr>
                        <m:sub>
                          <m:r>
                            <a:rPr lang="en-US" i="1"/>
                            <m:t>𝑗</m:t>
                          </m:r>
                          <m:r>
                            <a:rPr lang="en-US" i="1"/>
                            <m:t>=1</m:t>
                          </m:r>
                        </m:sub>
                        <m:sup>
                          <m:r>
                            <a:rPr lang="en-US" i="1"/>
                            <m:t>𝑘</m:t>
                          </m:r>
                        </m:sup>
                        <m:e>
                          <m:sSub>
                            <m:sSubPr>
                              <m:ctrlPr>
                                <a:rPr lang="en-US" i="1"/>
                              </m:ctrlPr>
                            </m:sSubPr>
                            <m:e>
                              <m:r>
                                <a:rPr lang="en-US" i="1"/>
                                <m:t>𝑛</m:t>
                              </m:r>
                            </m:e>
                            <m:sub>
                              <m:r>
                                <a:rPr lang="en-US" i="1"/>
                                <m:t>𝑗</m:t>
                              </m:r>
                            </m:sub>
                          </m:sSub>
                        </m:e>
                      </m:nary>
                      <m:sSup>
                        <m:sSupPr>
                          <m:ctrlPr>
                            <a:rPr lang="en-US" i="1"/>
                          </m:ctrlPr>
                        </m:sSupPr>
                        <m:e>
                          <m:d>
                            <m:dPr>
                              <m:begChr m:val="{"/>
                              <m:endChr m:val="}"/>
                              <m:ctrlPr>
                                <a:rPr lang="en-US" i="1"/>
                              </m:ctrlPr>
                            </m:dPr>
                            <m:e>
                              <m:d>
                                <m:dPr>
                                  <m:ctrlPr>
                                    <a:rPr lang="en-US" i="1"/>
                                  </m:ctrlPr>
                                </m:dPr>
                                <m:e>
                                  <m:sSub>
                                    <m:sSubPr>
                                      <m:ctrlPr>
                                        <a:rPr lang="en-US" i="1"/>
                                      </m:ctrlPr>
                                    </m:sSubPr>
                                    <m:e>
                                      <m:acc>
                                        <m:accPr>
                                          <m:chr m:val="̅"/>
                                          <m:ctrlPr>
                                            <a:rPr lang="en-US" i="1"/>
                                          </m:ctrlPr>
                                        </m:accPr>
                                        <m:e>
                                          <m:r>
                                            <a:rPr lang="en-US" i="1"/>
                                            <m:t>𝑋</m:t>
                                          </m:r>
                                        </m:e>
                                      </m:acc>
                                    </m:e>
                                    <m:sub>
                                      <m:r>
                                        <a:rPr lang="en-US" i="1"/>
                                        <m:t>𝑗</m:t>
                                      </m:r>
                                    </m:sub>
                                  </m:sSub>
                                </m:e>
                              </m:d>
                              <m:r>
                                <a:rPr lang="en-US" i="1"/>
                                <m:t>−</m:t>
                              </m:r>
                              <m:d>
                                <m:dPr>
                                  <m:ctrlPr>
                                    <a:rPr lang="en-US" i="1"/>
                                  </m:ctrlPr>
                                </m:dPr>
                                <m:e>
                                  <m:acc>
                                    <m:accPr>
                                      <m:chr m:val="̅"/>
                                      <m:ctrlPr>
                                        <a:rPr lang="en-US" i="1"/>
                                      </m:ctrlPr>
                                    </m:accPr>
                                    <m:e>
                                      <m:acc>
                                        <m:accPr>
                                          <m:chr m:val="̅"/>
                                          <m:ctrlPr>
                                            <a:rPr lang="en-US" i="1"/>
                                          </m:ctrlPr>
                                        </m:accPr>
                                        <m:e>
                                          <m:r>
                                            <a:rPr lang="en-US" i="1"/>
                                            <m:t>𝑋</m:t>
                                          </m:r>
                                        </m:e>
                                      </m:acc>
                                    </m:e>
                                  </m:acc>
                                </m:e>
                              </m:d>
                            </m:e>
                          </m:d>
                        </m:e>
                        <m:sup>
                          <m:r>
                            <a:rPr lang="en-US" i="1"/>
                            <m:t>2</m:t>
                          </m:r>
                        </m:sup>
                      </m:sSup>
                      <m:r>
                        <a:rPr lang="en-US" i="1"/>
                        <m:t>+ </m:t>
                      </m:r>
                      <m:nary>
                        <m:naryPr>
                          <m:chr m:val="∑"/>
                          <m:limLoc m:val="undOvr"/>
                          <m:ctrlPr>
                            <a:rPr lang="en-US" i="1"/>
                          </m:ctrlPr>
                        </m:naryPr>
                        <m:sub>
                          <m:r>
                            <a:rPr lang="en-US" i="1"/>
                            <m:t>𝑖</m:t>
                          </m:r>
                          <m:r>
                            <a:rPr lang="en-US" i="1"/>
                            <m:t>=1</m:t>
                          </m:r>
                        </m:sub>
                        <m:sup>
                          <m:sSub>
                            <m:sSubPr>
                              <m:ctrlPr>
                                <a:rPr lang="en-US" i="1"/>
                              </m:ctrlPr>
                            </m:sSubPr>
                            <m:e>
                              <m:r>
                                <a:rPr lang="en-US" i="1"/>
                                <m:t>𝑛</m:t>
                              </m:r>
                            </m:e>
                            <m:sub>
                              <m:r>
                                <a:rPr lang="en-US" i="1"/>
                                <m:t>𝑗</m:t>
                              </m:r>
                            </m:sub>
                          </m:sSub>
                        </m:sup>
                        <m:e>
                          <m:nary>
                            <m:naryPr>
                              <m:chr m:val="∑"/>
                              <m:limLoc m:val="undOvr"/>
                              <m:ctrlPr>
                                <a:rPr lang="en-US" i="1"/>
                              </m:ctrlPr>
                            </m:naryPr>
                            <m:sub>
                              <m:r>
                                <a:rPr lang="en-US" i="1"/>
                                <m:t>𝑗</m:t>
                              </m:r>
                              <m:r>
                                <a:rPr lang="en-US" i="1"/>
                                <m:t>=1</m:t>
                              </m:r>
                            </m:sub>
                            <m:sup>
                              <m:r>
                                <a:rPr lang="en-US" i="1"/>
                                <m:t>𝑘</m:t>
                              </m:r>
                            </m:sup>
                            <m:e>
                              <m:sSup>
                                <m:sSupPr>
                                  <m:ctrlPr>
                                    <a:rPr lang="en-US" i="1"/>
                                  </m:ctrlPr>
                                </m:sSupPr>
                                <m:e>
                                  <m:d>
                                    <m:dPr>
                                      <m:begChr m:val="{"/>
                                      <m:endChr m:val="}"/>
                                      <m:ctrlPr>
                                        <a:rPr lang="en-US" i="1"/>
                                      </m:ctrlPr>
                                    </m:dPr>
                                    <m:e>
                                      <m:sSub>
                                        <m:sSubPr>
                                          <m:ctrlPr>
                                            <a:rPr lang="en-US" i="1"/>
                                          </m:ctrlPr>
                                        </m:sSubPr>
                                        <m:e>
                                          <m:r>
                                            <a:rPr lang="en-US" i="1"/>
                                            <m:t>𝑥</m:t>
                                          </m:r>
                                        </m:e>
                                        <m:sub>
                                          <m:r>
                                            <a:rPr lang="en-US" i="1"/>
                                            <m:t>(</m:t>
                                          </m:r>
                                          <m:r>
                                            <a:rPr lang="en-US" i="1"/>
                                            <m:t>𝑖</m:t>
                                          </m:r>
                                          <m:r>
                                            <a:rPr lang="en-US" i="1"/>
                                            <m:t>,</m:t>
                                          </m:r>
                                          <m:r>
                                            <a:rPr lang="en-US" i="1"/>
                                            <m:t>𝑗</m:t>
                                          </m:r>
                                          <m:r>
                                            <a:rPr lang="en-US" i="1"/>
                                            <m:t>)</m:t>
                                          </m:r>
                                        </m:sub>
                                      </m:sSub>
                                      <m:r>
                                        <a:rPr lang="en-US"/>
                                        <m:t> </m:t>
                                      </m:r>
                                      <m:r>
                                        <a:rPr lang="en-US" i="1"/>
                                        <m:t>−</m:t>
                                      </m:r>
                                      <m:r>
                                        <a:rPr lang="en-US"/>
                                        <m:t> </m:t>
                                      </m:r>
                                      <m:d>
                                        <m:dPr>
                                          <m:ctrlPr>
                                            <a:rPr lang="en-US" i="1"/>
                                          </m:ctrlPr>
                                        </m:dPr>
                                        <m:e>
                                          <m:sSub>
                                            <m:sSubPr>
                                              <m:ctrlPr>
                                                <a:rPr lang="en-US" i="1"/>
                                              </m:ctrlPr>
                                            </m:sSubPr>
                                            <m:e>
                                              <m:acc>
                                                <m:accPr>
                                                  <m:chr m:val="̅"/>
                                                  <m:ctrlPr>
                                                    <a:rPr lang="en-US" i="1"/>
                                                  </m:ctrlPr>
                                                </m:accPr>
                                                <m:e>
                                                  <m:r>
                                                    <a:rPr lang="en-US" i="1"/>
                                                    <m:t>𝑋</m:t>
                                                  </m:r>
                                                </m:e>
                                              </m:acc>
                                            </m:e>
                                            <m:sub>
                                              <m:r>
                                                <a:rPr lang="en-US" i="1"/>
                                                <m:t>𝑗</m:t>
                                              </m:r>
                                            </m:sub>
                                          </m:sSub>
                                        </m:e>
                                      </m:d>
                                    </m:e>
                                  </m:d>
                                </m:e>
                                <m:sup>
                                  <m:r>
                                    <a:rPr lang="en-US" i="1"/>
                                    <m:t>2</m:t>
                                  </m:r>
                                </m:sup>
                              </m:sSup>
                            </m:e>
                          </m:nary>
                        </m:e>
                      </m:nary>
                    </m:oMath>
                  </m:oMathPara>
                </a14:m>
                <a:endParaRPr lang="en-US" dirty="0"/>
              </a:p>
            </p:txBody>
          </p:sp>
        </mc:Choice>
        <mc:Fallback>
          <p:sp>
            <p:nvSpPr>
              <p:cNvPr id="2" name="TextBox 1">
                <a:extLst>
                  <a:ext uri="{FF2B5EF4-FFF2-40B4-BE49-F238E27FC236}">
                    <a16:creationId xmlns:a16="http://schemas.microsoft.com/office/drawing/2014/main" id="{1252AAEA-9D5C-4F8A-95FC-31546407873D}"/>
                  </a:ext>
                </a:extLst>
              </p:cNvPr>
              <p:cNvSpPr txBox="1">
                <a:spLocks noRot="1" noChangeAspect="1" noMove="1" noResize="1" noEditPoints="1" noAdjustHandles="1" noChangeArrowheads="1" noChangeShapeType="1" noTextEdit="1"/>
              </p:cNvSpPr>
              <p:nvPr/>
            </p:nvSpPr>
            <p:spPr>
              <a:xfrm>
                <a:off x="946566" y="1277552"/>
                <a:ext cx="10914507" cy="1671868"/>
              </a:xfrm>
              <a:prstGeom prst="rect">
                <a:avLst/>
              </a:prstGeom>
              <a:blipFill>
                <a:blip r:embed="rId17"/>
                <a:stretch>
                  <a:fillRect l="-447" t="-2190"/>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B21C2AAC-BD45-46B6-93DA-CBC8C2B63CEE}"/>
              </a:ext>
            </a:extLst>
          </p:cNvPr>
          <p:cNvCxnSpPr/>
          <p:nvPr/>
        </p:nvCxnSpPr>
        <p:spPr>
          <a:xfrm flipH="1">
            <a:off x="2346960" y="2357120"/>
            <a:ext cx="1842708" cy="306832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9" name="Straight Arrow Connector 38">
            <a:extLst>
              <a:ext uri="{FF2B5EF4-FFF2-40B4-BE49-F238E27FC236}">
                <a16:creationId xmlns:a16="http://schemas.microsoft.com/office/drawing/2014/main" id="{301885C0-3D75-4E0B-8FFE-299AF485F37B}"/>
              </a:ext>
            </a:extLst>
          </p:cNvPr>
          <p:cNvCxnSpPr>
            <a:cxnSpLocks/>
          </p:cNvCxnSpPr>
          <p:nvPr/>
        </p:nvCxnSpPr>
        <p:spPr>
          <a:xfrm flipH="1">
            <a:off x="2883602" y="2428240"/>
            <a:ext cx="1919097" cy="29233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2" name="Straight Arrow Connector 41">
            <a:extLst>
              <a:ext uri="{FF2B5EF4-FFF2-40B4-BE49-F238E27FC236}">
                <a16:creationId xmlns:a16="http://schemas.microsoft.com/office/drawing/2014/main" id="{3053417F-F97C-47EE-A10F-561921860EB7}"/>
              </a:ext>
            </a:extLst>
          </p:cNvPr>
          <p:cNvCxnSpPr>
            <a:cxnSpLocks/>
          </p:cNvCxnSpPr>
          <p:nvPr/>
        </p:nvCxnSpPr>
        <p:spPr>
          <a:xfrm flipH="1">
            <a:off x="5181755" y="2410485"/>
            <a:ext cx="1167051" cy="28220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Straight Arrow Connector 44">
            <a:extLst>
              <a:ext uri="{FF2B5EF4-FFF2-40B4-BE49-F238E27FC236}">
                <a16:creationId xmlns:a16="http://schemas.microsoft.com/office/drawing/2014/main" id="{C46D184B-0405-4446-B9A8-B5DA6D8612C6}"/>
              </a:ext>
            </a:extLst>
          </p:cNvPr>
          <p:cNvCxnSpPr>
            <a:cxnSpLocks/>
          </p:cNvCxnSpPr>
          <p:nvPr/>
        </p:nvCxnSpPr>
        <p:spPr>
          <a:xfrm flipH="1">
            <a:off x="5794786" y="2410485"/>
            <a:ext cx="1167051" cy="28220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8" name="Straight Arrow Connector 47">
            <a:extLst>
              <a:ext uri="{FF2B5EF4-FFF2-40B4-BE49-F238E27FC236}">
                <a16:creationId xmlns:a16="http://schemas.microsoft.com/office/drawing/2014/main" id="{84A30F65-F366-4F09-8235-F4FE3651A4BC}"/>
              </a:ext>
            </a:extLst>
          </p:cNvPr>
          <p:cNvCxnSpPr>
            <a:cxnSpLocks/>
          </p:cNvCxnSpPr>
          <p:nvPr/>
        </p:nvCxnSpPr>
        <p:spPr>
          <a:xfrm>
            <a:off x="8721490" y="2428240"/>
            <a:ext cx="299367" cy="273826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9" name="Straight Arrow Connector 48">
            <a:extLst>
              <a:ext uri="{FF2B5EF4-FFF2-40B4-BE49-F238E27FC236}">
                <a16:creationId xmlns:a16="http://schemas.microsoft.com/office/drawing/2014/main" id="{4BA6309F-00F9-48C6-9500-3F3C56751C78}"/>
              </a:ext>
            </a:extLst>
          </p:cNvPr>
          <p:cNvCxnSpPr>
            <a:cxnSpLocks/>
          </p:cNvCxnSpPr>
          <p:nvPr/>
        </p:nvCxnSpPr>
        <p:spPr>
          <a:xfrm>
            <a:off x="9417239" y="2513556"/>
            <a:ext cx="85525" cy="268363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20" name="Group 19">
            <a:extLst>
              <a:ext uri="{FF2B5EF4-FFF2-40B4-BE49-F238E27FC236}">
                <a16:creationId xmlns:a16="http://schemas.microsoft.com/office/drawing/2014/main" id="{C546DCD2-EA20-42B2-814F-34366286137F}"/>
              </a:ext>
            </a:extLst>
          </p:cNvPr>
          <p:cNvGrpSpPr/>
          <p:nvPr/>
        </p:nvGrpSpPr>
        <p:grpSpPr>
          <a:xfrm>
            <a:off x="9114561" y="1338222"/>
            <a:ext cx="2685610" cy="369332"/>
            <a:chOff x="9114561" y="1338222"/>
            <a:chExt cx="2685610" cy="369332"/>
          </a:xfrm>
        </p:grpSpPr>
        <p:cxnSp>
          <p:nvCxnSpPr>
            <p:cNvPr id="50" name="Straight Arrow Connector 49">
              <a:extLst>
                <a:ext uri="{FF2B5EF4-FFF2-40B4-BE49-F238E27FC236}">
                  <a16:creationId xmlns:a16="http://schemas.microsoft.com/office/drawing/2014/main" id="{B5864AA6-9699-4B7A-9EAC-AB479D0EB603}"/>
                </a:ext>
              </a:extLst>
            </p:cNvPr>
            <p:cNvCxnSpPr>
              <a:cxnSpLocks/>
            </p:cNvCxnSpPr>
            <p:nvPr/>
          </p:nvCxnSpPr>
          <p:spPr>
            <a:xfrm>
              <a:off x="9114561" y="1513226"/>
              <a:ext cx="954264"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8" name="TextBox 17">
              <a:extLst>
                <a:ext uri="{FF2B5EF4-FFF2-40B4-BE49-F238E27FC236}">
                  <a16:creationId xmlns:a16="http://schemas.microsoft.com/office/drawing/2014/main" id="{D2B54740-C405-4FED-816F-25483485C8A0}"/>
                </a:ext>
              </a:extLst>
            </p:cNvPr>
            <p:cNvSpPr txBox="1"/>
            <p:nvPr/>
          </p:nvSpPr>
          <p:spPr>
            <a:xfrm>
              <a:off x="10129726" y="1338222"/>
              <a:ext cx="1670445" cy="369332"/>
            </a:xfrm>
            <a:prstGeom prst="rect">
              <a:avLst/>
            </a:prstGeom>
            <a:noFill/>
          </p:spPr>
          <p:txBody>
            <a:bodyPr wrap="square" rtlCol="0">
              <a:spAutoFit/>
            </a:bodyPr>
            <a:lstStyle/>
            <a:p>
              <a:r>
                <a:rPr lang="en-US" dirty="0"/>
                <a:t>= Analogous</a:t>
              </a:r>
            </a:p>
          </p:txBody>
        </p:sp>
      </p:gr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6B550554-9237-4AD9-91D7-38CE868D9663}"/>
                  </a:ext>
                </a:extLst>
              </p:cNvPr>
              <p:cNvSpPr txBox="1"/>
              <p:nvPr/>
            </p:nvSpPr>
            <p:spPr>
              <a:xfrm>
                <a:off x="615507" y="2974811"/>
                <a:ext cx="3046392" cy="1289905"/>
              </a:xfrm>
              <a:prstGeom prst="rect">
                <a:avLst/>
              </a:prstGeom>
              <a:noFill/>
            </p:spPr>
            <p:txBody>
              <a:bodyPr wrap="square" rtlCol="0">
                <a:spAutoFit/>
              </a:bodyPr>
              <a:lstStyle/>
              <a:p>
                <a:r>
                  <a:rPr lang="en-US" dirty="0"/>
                  <a:t>Analogies from ANOVA</a:t>
                </a:r>
              </a:p>
              <a:p>
                <a:pPr marL="342900" indent="-342900">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sub>
                    </m:sSub>
                  </m:oMath>
                </a14:m>
                <a:r>
                  <a:rPr lang="en-US" dirty="0"/>
                  <a:t> </a:t>
                </a:r>
                <a:r>
                  <a:rPr lang="en-US" dirty="0">
                    <a:sym typeface="Wingdings" panose="05000000000000000000" pitchFamily="2" charset="2"/>
                  </a:rPr>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𝑌</m:t>
                        </m:r>
                      </m:e>
                      <m:sub>
                        <m:r>
                          <a:rPr lang="en-IN" i="1">
                            <a:latin typeface="Cambria Math" panose="02040503050406030204" pitchFamily="18" charset="0"/>
                          </a:rPr>
                          <m:t>𝑖</m:t>
                        </m:r>
                      </m:sub>
                    </m:sSub>
                  </m:oMath>
                </a14:m>
                <a:endParaRPr lang="en-US" dirty="0"/>
              </a:p>
              <a:p>
                <a:pPr marL="342900" indent="-342900">
                  <a:buAutoNum type="arabicPeriod"/>
                </a:pPr>
                <a14:m>
                  <m:oMath xmlns:m="http://schemas.openxmlformats.org/officeDocument/2006/math">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acc>
                  </m:oMath>
                </a14:m>
                <a:r>
                  <a:rPr lang="en-US" dirty="0"/>
                  <a:t> </a:t>
                </a:r>
                <a:r>
                  <a:rPr lang="en-US" dirty="0">
                    <a:sym typeface="Wingdings" panose="05000000000000000000" pitchFamily="2" charset="2"/>
                  </a:rPr>
                  <a:t>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𝑌</m:t>
                        </m:r>
                      </m:e>
                    </m:acc>
                  </m:oMath>
                </a14:m>
                <a:endParaRPr lang="en-US" dirty="0"/>
              </a:p>
              <a:p>
                <a:pPr marL="342900" indent="-342900">
                  <a:buAutoNum type="arabicPeriod"/>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𝑗</m:t>
                        </m:r>
                      </m:sub>
                    </m:sSub>
                  </m:oMath>
                </a14:m>
                <a:r>
                  <a:rPr lang="en-US" dirty="0"/>
                  <a:t> </a:t>
                </a:r>
                <a:r>
                  <a:rPr lang="en-US" dirty="0">
                    <a:sym typeface="Wingdings" panose="05000000000000000000" pitchFamily="2" charset="2"/>
                  </a:rPr>
                  <a:t></a:t>
                </a:r>
                <a:r>
                  <a:rPr lang="en-IN" dirty="0"/>
                  <a:t> </a:t>
                </a:r>
                <a14:m>
                  <m:oMath xmlns:m="http://schemas.openxmlformats.org/officeDocument/2006/math">
                    <m:sSub>
                      <m:sSubPr>
                        <m:ctrlPr>
                          <a:rPr lang="en-IN" i="1">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𝑌</m:t>
                            </m:r>
                          </m:e>
                        </m:acc>
                      </m:e>
                      <m:sub>
                        <m:r>
                          <a:rPr lang="en-IN" i="1">
                            <a:latin typeface="Cambria Math" panose="02040503050406030204" pitchFamily="18" charset="0"/>
                          </a:rPr>
                          <m:t>𝑖</m:t>
                        </m:r>
                      </m:sub>
                    </m:sSub>
                  </m:oMath>
                </a14:m>
                <a:endParaRPr lang="en-US" dirty="0"/>
              </a:p>
            </p:txBody>
          </p:sp>
        </mc:Choice>
        <mc:Fallback>
          <p:sp>
            <p:nvSpPr>
              <p:cNvPr id="22" name="TextBox 21">
                <a:extLst>
                  <a:ext uri="{FF2B5EF4-FFF2-40B4-BE49-F238E27FC236}">
                    <a16:creationId xmlns:a16="http://schemas.microsoft.com/office/drawing/2014/main" id="{6B550554-9237-4AD9-91D7-38CE868D9663}"/>
                  </a:ext>
                </a:extLst>
              </p:cNvPr>
              <p:cNvSpPr txBox="1">
                <a:spLocks noRot="1" noChangeAspect="1" noMove="1" noResize="1" noEditPoints="1" noAdjustHandles="1" noChangeArrowheads="1" noChangeShapeType="1" noTextEdit="1"/>
              </p:cNvSpPr>
              <p:nvPr/>
            </p:nvSpPr>
            <p:spPr>
              <a:xfrm>
                <a:off x="615507" y="2974811"/>
                <a:ext cx="3046392" cy="1289905"/>
              </a:xfrm>
              <a:prstGeom prst="rect">
                <a:avLst/>
              </a:prstGeom>
              <a:blipFill>
                <a:blip r:embed="rId18"/>
                <a:stretch>
                  <a:fillRect l="-1800" t="-2830" b="-4717"/>
                </a:stretch>
              </a:blipFill>
            </p:spPr>
            <p:txBody>
              <a:bodyPr/>
              <a:lstStyle/>
              <a:p>
                <a:r>
                  <a:rPr lang="en-US">
                    <a:noFill/>
                  </a:rPr>
                  <a:t> </a:t>
                </a:r>
              </a:p>
            </p:txBody>
          </p:sp>
        </mc:Fallback>
      </mc:AlternateContent>
    </p:spTree>
    <p:extLst>
      <p:ext uri="{BB962C8B-B14F-4D97-AF65-F5344CB8AC3E}">
        <p14:creationId xmlns:p14="http://schemas.microsoft.com/office/powerpoint/2010/main" val="23294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6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0" grpId="0"/>
      <p:bldP spid="41" grpId="0"/>
      <p:bldP spid="17" grpId="0"/>
      <p:bldP spid="43" grpId="0"/>
      <p:bldP spid="44" grpId="0"/>
      <p:bldP spid="38" grpId="0"/>
      <p:bldP spid="46" grpId="0"/>
      <p:bldP spid="63" grpId="0"/>
      <p:bldP spid="64" grpId="0"/>
      <p:bldP spid="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9"/>
          <p:cNvSpPr txBox="1">
            <a:spLocks noChangeArrowheads="1"/>
          </p:cNvSpPr>
          <p:nvPr/>
        </p:nvSpPr>
        <p:spPr bwMode="auto">
          <a:xfrm>
            <a:off x="6553200" y="1752601"/>
            <a:ext cx="2819400" cy="923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charset="0"/>
                <a:ea typeface="ＭＳ Ｐゴシック" charset="-128"/>
              </a:defRPr>
            </a:lvl1pPr>
            <a:lvl2pPr marL="742950" indent="-285750" eaLnBrk="0" hangingPunct="0">
              <a:spcBef>
                <a:spcPct val="20000"/>
              </a:spcBef>
              <a:buFont typeface="Arial" charset="0"/>
              <a:buChar char="–"/>
              <a:defRPr sz="2800">
                <a:solidFill>
                  <a:schemeClr val="tx1"/>
                </a:solidFill>
                <a:latin typeface="Calibri" charset="0"/>
                <a:ea typeface="ＭＳ Ｐゴシック" charset="-128"/>
              </a:defRPr>
            </a:lvl2pPr>
            <a:lvl3pPr marL="1143000" indent="-228600" eaLnBrk="0" hangingPunct="0">
              <a:spcBef>
                <a:spcPct val="20000"/>
              </a:spcBef>
              <a:buFont typeface="Arial" charset="0"/>
              <a:buChar char="•"/>
              <a:defRPr sz="2400">
                <a:solidFill>
                  <a:schemeClr val="tx1"/>
                </a:solidFill>
                <a:latin typeface="Calibri" charset="0"/>
                <a:ea typeface="ＭＳ Ｐゴシック" charset="-128"/>
              </a:defRPr>
            </a:lvl3pPr>
            <a:lvl4pPr marL="1600200" indent="-228600" eaLnBrk="0" hangingPunct="0">
              <a:spcBef>
                <a:spcPct val="20000"/>
              </a:spcBef>
              <a:buFont typeface="Arial" charset="0"/>
              <a:buChar char="–"/>
              <a:defRPr sz="2000">
                <a:solidFill>
                  <a:schemeClr val="tx1"/>
                </a:solidFill>
                <a:latin typeface="Calibri" charset="0"/>
                <a:ea typeface="ＭＳ Ｐゴシック" charset="-128"/>
              </a:defRPr>
            </a:lvl4pPr>
            <a:lvl5pPr marL="2057400" indent="-228600" eaLnBrk="0" hangingPunct="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800" dirty="0">
                <a:solidFill>
                  <a:srgbClr val="000000"/>
                </a:solidFill>
                <a:latin typeface="+mj-lt"/>
              </a:rPr>
              <a:t>Should I increase the compensation to increase retention?</a:t>
            </a:r>
          </a:p>
        </p:txBody>
      </p:sp>
      <p:sp>
        <p:nvSpPr>
          <p:cNvPr id="11267" name="Title 1"/>
          <p:cNvSpPr>
            <a:spLocks noGrp="1"/>
          </p:cNvSpPr>
          <p:nvPr>
            <p:ph type="title"/>
          </p:nvPr>
        </p:nvSpPr>
        <p:spPr>
          <a:xfrm>
            <a:off x="1947930" y="410015"/>
            <a:ext cx="8839200" cy="838200"/>
          </a:xfrm>
        </p:spPr>
        <p:txBody>
          <a:bodyPr/>
          <a:lstStyle/>
          <a:p>
            <a:r>
              <a:rPr lang="en-US" altLang="en-US" dirty="0">
                <a:ea typeface="ＭＳ Ｐゴシック" charset="-128"/>
              </a:rPr>
              <a:t>Managerial Decisions</a:t>
            </a:r>
          </a:p>
        </p:txBody>
      </p:sp>
      <p:sp>
        <p:nvSpPr>
          <p:cNvPr id="7" name="TextBox 6"/>
          <p:cNvSpPr txBox="1">
            <a:spLocks noChangeArrowheads="1"/>
          </p:cNvSpPr>
          <p:nvPr/>
        </p:nvSpPr>
        <p:spPr bwMode="auto">
          <a:xfrm>
            <a:off x="2523186" y="1673783"/>
            <a:ext cx="2819400" cy="923925"/>
          </a:xfrm>
          <a:prstGeom prst="rect">
            <a:avLst/>
          </a:prstGeom>
          <a:solidFill>
            <a:schemeClr val="bg1"/>
          </a:solidFill>
          <a:ln w="9525">
            <a:solidFill>
              <a:schemeClr val="tx1"/>
            </a:solidFill>
            <a:miter lim="800000"/>
            <a:headEnd/>
            <a:tailEnd/>
          </a:ln>
          <a:effectLst>
            <a:outerShdw blurRad="63500" dist="38100" dir="2700000" algn="tl" rotWithShape="0">
              <a:srgbClr val="000000">
                <a:alpha val="39998"/>
              </a:srgbClr>
            </a:outerShdw>
          </a:effectLst>
        </p:spPr>
        <p:txBody>
          <a:bodyPr>
            <a:spAutoFit/>
          </a:bodyPr>
          <a:lstStyle/>
          <a:p>
            <a:pPr>
              <a:defRPr/>
            </a:pPr>
            <a:r>
              <a:rPr lang="en-US" dirty="0">
                <a:latin typeface="+mj-lt"/>
              </a:rPr>
              <a:t>By how much should we reduce the price of our product?</a:t>
            </a:r>
          </a:p>
        </p:txBody>
      </p:sp>
      <p:sp>
        <p:nvSpPr>
          <p:cNvPr id="9" name="TextBox 8"/>
          <p:cNvSpPr txBox="1">
            <a:spLocks noChangeArrowheads="1"/>
          </p:cNvSpPr>
          <p:nvPr/>
        </p:nvSpPr>
        <p:spPr bwMode="auto">
          <a:xfrm>
            <a:off x="1872803" y="3547505"/>
            <a:ext cx="2819400" cy="646113"/>
          </a:xfrm>
          <a:prstGeom prst="rect">
            <a:avLst/>
          </a:prstGeom>
          <a:solidFill>
            <a:schemeClr val="bg1"/>
          </a:solidFill>
          <a:ln w="9525">
            <a:solidFill>
              <a:schemeClr val="tx1"/>
            </a:solidFill>
            <a:miter lim="800000"/>
            <a:headEnd/>
            <a:tailEnd/>
          </a:ln>
          <a:effectLst>
            <a:outerShdw blurRad="63500" dist="38100" dir="2700000" algn="tl" rotWithShape="0">
              <a:srgbClr val="000000">
                <a:alpha val="39998"/>
              </a:srgbClr>
            </a:outerShdw>
          </a:effectLst>
        </p:spPr>
        <p:txBody>
          <a:bodyPr>
            <a:spAutoFit/>
          </a:bodyPr>
          <a:lstStyle/>
          <a:p>
            <a:pPr>
              <a:defRPr/>
            </a:pPr>
            <a:r>
              <a:rPr lang="en-US" dirty="0">
                <a:latin typeface="+mj-lt"/>
              </a:rPr>
              <a:t>How much should I invest in this portfolio?</a:t>
            </a:r>
          </a:p>
        </p:txBody>
      </p:sp>
      <p:sp>
        <p:nvSpPr>
          <p:cNvPr id="12" name="TextBox 11"/>
          <p:cNvSpPr txBox="1">
            <a:spLocks noChangeArrowheads="1"/>
          </p:cNvSpPr>
          <p:nvPr/>
        </p:nvSpPr>
        <p:spPr bwMode="auto">
          <a:xfrm>
            <a:off x="6248400" y="3505201"/>
            <a:ext cx="2667000" cy="646113"/>
          </a:xfrm>
          <a:prstGeom prst="rect">
            <a:avLst/>
          </a:prstGeom>
          <a:solidFill>
            <a:schemeClr val="bg1"/>
          </a:solidFill>
          <a:ln w="9525">
            <a:solidFill>
              <a:schemeClr val="tx1"/>
            </a:solidFill>
            <a:miter lim="800000"/>
            <a:headEnd/>
            <a:tailEnd/>
          </a:ln>
          <a:effectLst>
            <a:outerShdw blurRad="63500" dist="38100" dir="2700000" algn="tl" rotWithShape="0">
              <a:srgbClr val="000000">
                <a:alpha val="39998"/>
              </a:srgbClr>
            </a:outerShdw>
          </a:effectLst>
        </p:spPr>
        <p:txBody>
          <a:bodyPr>
            <a:spAutoFit/>
          </a:bodyPr>
          <a:lstStyle/>
          <a:p>
            <a:pPr>
              <a:defRPr/>
            </a:pPr>
            <a:r>
              <a:rPr lang="en-US" dirty="0">
                <a:latin typeface="+mj-lt"/>
              </a:rPr>
              <a:t>How much should we invest in advertising?</a:t>
            </a:r>
          </a:p>
        </p:txBody>
      </p:sp>
      <p:sp>
        <p:nvSpPr>
          <p:cNvPr id="22534" name="Slide Number Placeholder 3"/>
          <p:cNvSpPr>
            <a:spLocks noGrp="1"/>
          </p:cNvSpPr>
          <p:nvPr>
            <p:ph type="sldNum" sz="quarter" idx="10"/>
          </p:nvPr>
        </p:nvSpPr>
        <p:spPr bwMode="auto">
          <a:ln>
            <a:miter lim="800000"/>
            <a:headEnd/>
            <a:tailEnd/>
          </a:ln>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pPr>
            <a:fld id="{606D0328-44FD-5746-8888-CE125FA953D8}" type="slidenum">
              <a:rPr lang="en-US" altLang="en-US">
                <a:solidFill>
                  <a:schemeClr val="bg1"/>
                </a:solidFill>
                <a:latin typeface="Calibri" charset="0"/>
              </a:rPr>
              <a:pPr eaLnBrk="1" fontAlgn="base" hangingPunct="1">
                <a:spcBef>
                  <a:spcPct val="0"/>
                </a:spcBef>
                <a:spcAft>
                  <a:spcPct val="0"/>
                </a:spcAft>
              </a:pPr>
              <a:t>2</a:t>
            </a:fld>
            <a:endParaRPr lang="en-US" altLang="en-US">
              <a:solidFill>
                <a:schemeClr val="bg1"/>
              </a:solidFill>
              <a:latin typeface="Calibri" charset="0"/>
            </a:endParaRPr>
          </a:p>
        </p:txBody>
      </p:sp>
      <p:sp>
        <p:nvSpPr>
          <p:cNvPr id="18" name="TextBox 17"/>
          <p:cNvSpPr txBox="1">
            <a:spLocks noChangeArrowheads="1"/>
          </p:cNvSpPr>
          <p:nvPr/>
        </p:nvSpPr>
        <p:spPr bwMode="auto">
          <a:xfrm>
            <a:off x="2523186" y="1662850"/>
            <a:ext cx="2819400" cy="923925"/>
          </a:xfrm>
          <a:prstGeom prst="rect">
            <a:avLst/>
          </a:prstGeom>
          <a:solidFill>
            <a:srgbClr val="DCE6F2"/>
          </a:solidFill>
          <a:ln w="9525">
            <a:solidFill>
              <a:schemeClr val="tx1"/>
            </a:solidFill>
            <a:miter lim="800000"/>
            <a:headEnd/>
            <a:tailEnd/>
          </a:ln>
          <a:effectLst>
            <a:outerShdw blurRad="63500" dist="38100" dir="2700000" algn="tl" rotWithShape="0">
              <a:srgbClr val="000000">
                <a:alpha val="39998"/>
              </a:srgbClr>
            </a:outerShdw>
          </a:effectLst>
        </p:spPr>
        <p:txBody>
          <a:bodyPr>
            <a:spAutoFit/>
          </a:bodyPr>
          <a:lstStyle>
            <a:defPPr>
              <a:defRPr lang="en-US"/>
            </a:defPPr>
            <a:lvl1pPr algn="ctr">
              <a:defRPr>
                <a:solidFill>
                  <a:prstClr val="black"/>
                </a:solidFill>
                <a:latin typeface="Calibri"/>
                <a:ea typeface="ＭＳ Ｐゴシック" pitchFamily="34" charset="-128"/>
                <a:cs typeface="+mn-cs"/>
              </a:defRPr>
            </a:lvl1pPr>
          </a:lstStyle>
          <a:p>
            <a:pPr>
              <a:defRPr/>
            </a:pPr>
            <a:r>
              <a:rPr lang="en-US" dirty="0"/>
              <a:t>What is the relationship between price and demand for our product?</a:t>
            </a:r>
          </a:p>
        </p:txBody>
      </p:sp>
      <p:sp>
        <p:nvSpPr>
          <p:cNvPr id="22" name="TextBox 21"/>
          <p:cNvSpPr txBox="1">
            <a:spLocks noChangeArrowheads="1"/>
          </p:cNvSpPr>
          <p:nvPr/>
        </p:nvSpPr>
        <p:spPr bwMode="auto">
          <a:xfrm>
            <a:off x="1872803" y="3408598"/>
            <a:ext cx="2819400" cy="923925"/>
          </a:xfrm>
          <a:prstGeom prst="rect">
            <a:avLst/>
          </a:prstGeom>
          <a:solidFill>
            <a:srgbClr val="DCE6F2"/>
          </a:solidFill>
          <a:ln w="9525">
            <a:solidFill>
              <a:schemeClr val="tx1"/>
            </a:solidFill>
            <a:miter lim="800000"/>
            <a:headEnd/>
            <a:tailEnd/>
          </a:ln>
          <a:effectLst>
            <a:outerShdw blurRad="63500" dist="38100" dir="2700000" algn="tl" rotWithShape="0">
              <a:srgbClr val="000000">
                <a:alpha val="39998"/>
              </a:srgbClr>
            </a:outerShdw>
          </a:effectLst>
        </p:spPr>
        <p:txBody>
          <a:bodyPr>
            <a:spAutoFit/>
          </a:bodyPr>
          <a:lstStyle>
            <a:defPPr>
              <a:defRPr lang="en-US"/>
            </a:defPPr>
            <a:lvl1pPr algn="ctr">
              <a:defRPr>
                <a:solidFill>
                  <a:prstClr val="black"/>
                </a:solidFill>
                <a:latin typeface="Calibri"/>
                <a:ea typeface="ＭＳ Ｐゴシック" pitchFamily="34" charset="-128"/>
                <a:cs typeface="+mn-cs"/>
              </a:defRPr>
            </a:lvl1pPr>
          </a:lstStyle>
          <a:p>
            <a:pPr>
              <a:defRPr/>
            </a:pPr>
            <a:r>
              <a:rPr lang="en-US" dirty="0"/>
              <a:t>What is the relationship between return of this portfolio and the market?</a:t>
            </a:r>
          </a:p>
        </p:txBody>
      </p:sp>
      <p:sp>
        <p:nvSpPr>
          <p:cNvPr id="25" name="TextBox 24"/>
          <p:cNvSpPr txBox="1">
            <a:spLocks noChangeArrowheads="1"/>
          </p:cNvSpPr>
          <p:nvPr/>
        </p:nvSpPr>
        <p:spPr bwMode="auto">
          <a:xfrm>
            <a:off x="6553200" y="1752601"/>
            <a:ext cx="2819400" cy="923330"/>
          </a:xfrm>
          <a:prstGeom prst="rect">
            <a:avLst/>
          </a:prstGeom>
          <a:solidFill>
            <a:srgbClr val="DCE6F2"/>
          </a:solidFill>
          <a:ln w="9525">
            <a:solidFill>
              <a:schemeClr val="tx1"/>
            </a:solidFill>
            <a:miter lim="800000"/>
            <a:headEnd/>
            <a:tailEnd/>
          </a:ln>
          <a:effectLst>
            <a:outerShdw blurRad="63500" dist="38100" dir="2700000" algn="tl" rotWithShape="0">
              <a:srgbClr val="000000">
                <a:alpha val="39998"/>
              </a:srgbClr>
            </a:outerShdw>
          </a:effectLst>
        </p:spPr>
        <p:txBody>
          <a:bodyPr>
            <a:spAutoFit/>
          </a:bodyPr>
          <a:lstStyle>
            <a:defPPr>
              <a:defRPr lang="en-US"/>
            </a:defPPr>
            <a:lvl1pPr algn="ctr">
              <a:defRPr>
                <a:solidFill>
                  <a:prstClr val="black"/>
                </a:solidFill>
                <a:latin typeface="Calibri"/>
                <a:ea typeface="ＭＳ Ｐゴシック" pitchFamily="34" charset="-128"/>
                <a:cs typeface="+mn-cs"/>
              </a:defRPr>
            </a:lvl1pPr>
          </a:lstStyle>
          <a:p>
            <a:pPr>
              <a:defRPr/>
            </a:pPr>
            <a:r>
              <a:rPr lang="en-US" dirty="0"/>
              <a:t>What is the relationship between Compensation and Attrition?</a:t>
            </a:r>
          </a:p>
        </p:txBody>
      </p:sp>
      <p:sp>
        <p:nvSpPr>
          <p:cNvPr id="26" name="TextBox 25"/>
          <p:cNvSpPr txBox="1">
            <a:spLocks noChangeArrowheads="1"/>
          </p:cNvSpPr>
          <p:nvPr/>
        </p:nvSpPr>
        <p:spPr bwMode="auto">
          <a:xfrm>
            <a:off x="6248400" y="3505201"/>
            <a:ext cx="2667000" cy="923925"/>
          </a:xfrm>
          <a:prstGeom prst="rect">
            <a:avLst/>
          </a:prstGeom>
          <a:solidFill>
            <a:srgbClr val="DCE6F2"/>
          </a:solidFill>
          <a:ln w="9525">
            <a:solidFill>
              <a:schemeClr val="tx1"/>
            </a:solidFill>
            <a:miter lim="800000"/>
            <a:headEnd/>
            <a:tailEnd/>
          </a:ln>
          <a:effectLst>
            <a:outerShdw blurRad="63500" dist="38100" dir="2700000" algn="tl" rotWithShape="0">
              <a:srgbClr val="000000">
                <a:alpha val="39998"/>
              </a:srgbClr>
            </a:outerShdw>
          </a:effectLst>
        </p:spPr>
        <p:txBody>
          <a:bodyPr>
            <a:spAutoFit/>
          </a:bodyPr>
          <a:lstStyle>
            <a:defPPr>
              <a:defRPr lang="en-US"/>
            </a:defPPr>
            <a:lvl1pPr algn="ctr">
              <a:defRPr>
                <a:solidFill>
                  <a:prstClr val="black"/>
                </a:solidFill>
                <a:latin typeface="Calibri"/>
                <a:ea typeface="ＭＳ Ｐゴシック" pitchFamily="34" charset="-128"/>
                <a:cs typeface="+mn-cs"/>
              </a:defRPr>
            </a:lvl1pPr>
          </a:lstStyle>
          <a:p>
            <a:pPr>
              <a:defRPr/>
            </a:pPr>
            <a:r>
              <a:rPr lang="en-US" dirty="0"/>
              <a:t>What is the relationship between Advertising Expenditure and PBT?</a:t>
            </a:r>
          </a:p>
        </p:txBody>
      </p:sp>
      <p:sp>
        <p:nvSpPr>
          <p:cNvPr id="20491" name="Rectangle 1"/>
          <p:cNvSpPr>
            <a:spLocks noChangeArrowheads="1"/>
          </p:cNvSpPr>
          <p:nvPr/>
        </p:nvSpPr>
        <p:spPr bwMode="auto">
          <a:xfrm>
            <a:off x="1676400" y="5029201"/>
            <a:ext cx="883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charset="0"/>
                <a:ea typeface="ＭＳ Ｐゴシック" charset="-128"/>
              </a:defRPr>
            </a:lvl1pPr>
            <a:lvl2pPr eaLnBrk="0" hangingPunct="0">
              <a:spcBef>
                <a:spcPct val="20000"/>
              </a:spcBef>
              <a:buFont typeface="Arial" charset="0"/>
              <a:buChar char="–"/>
              <a:defRPr sz="2800">
                <a:solidFill>
                  <a:schemeClr val="tx1"/>
                </a:solidFill>
                <a:latin typeface="Calibri" charset="0"/>
                <a:ea typeface="ＭＳ Ｐゴシック" charset="-128"/>
              </a:defRPr>
            </a:lvl2pPr>
            <a:lvl3pPr marL="1143000" indent="-228600" eaLnBrk="0" hangingPunct="0">
              <a:spcBef>
                <a:spcPct val="20000"/>
              </a:spcBef>
              <a:buFont typeface="Arial" charset="0"/>
              <a:buChar char="•"/>
              <a:defRPr sz="2400">
                <a:solidFill>
                  <a:schemeClr val="tx1"/>
                </a:solidFill>
                <a:latin typeface="Calibri" charset="0"/>
                <a:ea typeface="ＭＳ Ｐゴシック" charset="-128"/>
              </a:defRPr>
            </a:lvl3pPr>
            <a:lvl4pPr marL="1600200" indent="-228600" eaLnBrk="0" hangingPunct="0">
              <a:spcBef>
                <a:spcPct val="20000"/>
              </a:spcBef>
              <a:buFont typeface="Arial" charset="0"/>
              <a:buChar char="–"/>
              <a:defRPr sz="2000">
                <a:solidFill>
                  <a:schemeClr val="tx1"/>
                </a:solidFill>
                <a:latin typeface="Calibri" charset="0"/>
                <a:ea typeface="ＭＳ Ｐゴシック" charset="-128"/>
              </a:defRPr>
            </a:lvl4pPr>
            <a:lvl5pPr marL="2057400" indent="-228600" eaLnBrk="0" hangingPunct="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lvl="1" algn="ctr" eaLnBrk="1" hangingPunct="1">
              <a:spcBef>
                <a:spcPct val="0"/>
              </a:spcBef>
              <a:buFontTx/>
              <a:buNone/>
            </a:pPr>
            <a:r>
              <a:rPr lang="en-US" altLang="en-US" sz="1800"/>
              <a:t>(I) The </a:t>
            </a:r>
            <a:r>
              <a:rPr lang="en-US" altLang="en-US" sz="1800">
                <a:solidFill>
                  <a:srgbClr val="0000FF"/>
                </a:solidFill>
              </a:rPr>
              <a:t>direction</a:t>
            </a:r>
            <a:r>
              <a:rPr lang="en-US" altLang="en-US" sz="1800"/>
              <a:t> of the relationship? (II) The </a:t>
            </a:r>
            <a:r>
              <a:rPr lang="en-US" altLang="en-US" sz="1800">
                <a:solidFill>
                  <a:srgbClr val="0000FF"/>
                </a:solidFill>
              </a:rPr>
              <a:t>form</a:t>
            </a:r>
            <a:r>
              <a:rPr lang="en-US" altLang="en-US" sz="1800"/>
              <a:t> of the relationship? (III) The </a:t>
            </a:r>
            <a:r>
              <a:rPr lang="en-US" altLang="en-US" sz="1800">
                <a:solidFill>
                  <a:srgbClr val="0000FF"/>
                </a:solidFill>
              </a:rPr>
              <a:t>strength</a:t>
            </a:r>
            <a:r>
              <a:rPr lang="en-US" altLang="en-US" sz="1800"/>
              <a:t> of the relationship?</a:t>
            </a:r>
          </a:p>
        </p:txBody>
      </p:sp>
    </p:spTree>
    <p:extLst>
      <p:ext uri="{BB962C8B-B14F-4D97-AF65-F5344CB8AC3E}">
        <p14:creationId xmlns:p14="http://schemas.microsoft.com/office/powerpoint/2010/main" val="534239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5" grpId="0" animBg="1"/>
      <p:bldP spid="26" grpId="0" animBg="1"/>
      <p:bldP spid="204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CEAB-EF8A-43C7-93F2-AAE10997E230}"/>
              </a:ext>
            </a:extLst>
          </p:cNvPr>
          <p:cNvSpPr>
            <a:spLocks noGrp="1"/>
          </p:cNvSpPr>
          <p:nvPr>
            <p:ph type="title"/>
          </p:nvPr>
        </p:nvSpPr>
        <p:spPr>
          <a:xfrm>
            <a:off x="1777586" y="182150"/>
            <a:ext cx="7206296" cy="541750"/>
          </a:xfrm>
        </p:spPr>
        <p:txBody>
          <a:bodyPr>
            <a:normAutofit fontScale="90000"/>
          </a:bodyPr>
          <a:lstStyle/>
          <a:p>
            <a:r>
              <a:rPr lang="en-US" dirty="0"/>
              <a:t>Inferences from the example</a:t>
            </a:r>
          </a:p>
        </p:txBody>
      </p:sp>
      <p:graphicFrame>
        <p:nvGraphicFramePr>
          <p:cNvPr id="5" name="Table 4">
            <a:extLst>
              <a:ext uri="{FF2B5EF4-FFF2-40B4-BE49-F238E27FC236}">
                <a16:creationId xmlns:a16="http://schemas.microsoft.com/office/drawing/2014/main" id="{C1E8DDC5-7DDA-4EA7-935A-EDDEFDCC1511}"/>
              </a:ext>
            </a:extLst>
          </p:cNvPr>
          <p:cNvGraphicFramePr>
            <a:graphicFrameLocks noGrp="1"/>
          </p:cNvGraphicFramePr>
          <p:nvPr>
            <p:extLst>
              <p:ext uri="{D42A27DB-BD31-4B8C-83A1-F6EECF244321}">
                <p14:modId xmlns:p14="http://schemas.microsoft.com/office/powerpoint/2010/main" val="3744157459"/>
              </p:ext>
            </p:extLst>
          </p:nvPr>
        </p:nvGraphicFramePr>
        <p:xfrm>
          <a:off x="1777585" y="805180"/>
          <a:ext cx="7206296" cy="4056994"/>
        </p:xfrm>
        <a:graphic>
          <a:graphicData uri="http://schemas.openxmlformats.org/drawingml/2006/table">
            <a:tbl>
              <a:tblPr>
                <a:tableStyleId>{5C22544A-7EE6-4342-B048-85BDC9FD1C3A}</a:tableStyleId>
              </a:tblPr>
              <a:tblGrid>
                <a:gridCol w="926384">
                  <a:extLst>
                    <a:ext uri="{9D8B030D-6E8A-4147-A177-3AD203B41FA5}">
                      <a16:colId xmlns:a16="http://schemas.microsoft.com/office/drawing/2014/main" val="2558592059"/>
                    </a:ext>
                  </a:extLst>
                </a:gridCol>
                <a:gridCol w="1309231">
                  <a:extLst>
                    <a:ext uri="{9D8B030D-6E8A-4147-A177-3AD203B41FA5}">
                      <a16:colId xmlns:a16="http://schemas.microsoft.com/office/drawing/2014/main" val="1170603350"/>
                    </a:ext>
                  </a:extLst>
                </a:gridCol>
                <a:gridCol w="475278">
                  <a:extLst>
                    <a:ext uri="{9D8B030D-6E8A-4147-A177-3AD203B41FA5}">
                      <a16:colId xmlns:a16="http://schemas.microsoft.com/office/drawing/2014/main" val="440937863"/>
                    </a:ext>
                  </a:extLst>
                </a:gridCol>
                <a:gridCol w="1062904">
                  <a:extLst>
                    <a:ext uri="{9D8B030D-6E8A-4147-A177-3AD203B41FA5}">
                      <a16:colId xmlns:a16="http://schemas.microsoft.com/office/drawing/2014/main" val="3691620610"/>
                    </a:ext>
                  </a:extLst>
                </a:gridCol>
                <a:gridCol w="1111662">
                  <a:extLst>
                    <a:ext uri="{9D8B030D-6E8A-4147-A177-3AD203B41FA5}">
                      <a16:colId xmlns:a16="http://schemas.microsoft.com/office/drawing/2014/main" val="3421044924"/>
                    </a:ext>
                  </a:extLst>
                </a:gridCol>
                <a:gridCol w="828871">
                  <a:extLst>
                    <a:ext uri="{9D8B030D-6E8A-4147-A177-3AD203B41FA5}">
                      <a16:colId xmlns:a16="http://schemas.microsoft.com/office/drawing/2014/main" val="3200896005"/>
                    </a:ext>
                  </a:extLst>
                </a:gridCol>
                <a:gridCol w="624090">
                  <a:extLst>
                    <a:ext uri="{9D8B030D-6E8A-4147-A177-3AD203B41FA5}">
                      <a16:colId xmlns:a16="http://schemas.microsoft.com/office/drawing/2014/main" val="2567627107"/>
                    </a:ext>
                  </a:extLst>
                </a:gridCol>
                <a:gridCol w="867876">
                  <a:extLst>
                    <a:ext uri="{9D8B030D-6E8A-4147-A177-3AD203B41FA5}">
                      <a16:colId xmlns:a16="http://schemas.microsoft.com/office/drawing/2014/main" val="3066359567"/>
                    </a:ext>
                  </a:extLst>
                </a:gridCol>
              </a:tblGrid>
              <a:tr h="419888">
                <a:tc>
                  <a:txBody>
                    <a:bodyPr/>
                    <a:lstStyle/>
                    <a:p>
                      <a:pPr algn="ctr" fontAlgn="t"/>
                      <a:r>
                        <a:rPr lang="en-US" sz="1100" u="none" strike="noStrike">
                          <a:effectLst/>
                        </a:rPr>
                        <a:t>Year</a:t>
                      </a:r>
                      <a:endParaRPr lang="en-US" sz="1100" b="1" i="0" u="none" strike="noStrike">
                        <a:effectLst/>
                        <a:latin typeface="Calibri" panose="020F0502020204030204" pitchFamily="34" charset="0"/>
                      </a:endParaRPr>
                    </a:p>
                  </a:txBody>
                  <a:tcPr marL="0" marR="0" marT="0" marB="0"/>
                </a:tc>
                <a:tc>
                  <a:txBody>
                    <a:bodyPr/>
                    <a:lstStyle/>
                    <a:p>
                      <a:pPr algn="ctr" fontAlgn="t"/>
                      <a:r>
                        <a:rPr lang="en-US" sz="1100" u="none" strike="noStrike">
                          <a:effectLst/>
                        </a:rPr>
                        <a:t>Advertising Expenditure</a:t>
                      </a:r>
                      <a:endParaRPr lang="en-US" sz="1100" b="1" i="0" u="none" strike="noStrike">
                        <a:effectLst/>
                        <a:latin typeface="Calibri" panose="020F0502020204030204" pitchFamily="34" charset="0"/>
                      </a:endParaRPr>
                    </a:p>
                  </a:txBody>
                  <a:tcPr marL="0" marR="0" marT="0" marB="0"/>
                </a:tc>
                <a:tc>
                  <a:txBody>
                    <a:bodyPr/>
                    <a:lstStyle/>
                    <a:p>
                      <a:pPr algn="ctr" fontAlgn="t"/>
                      <a:r>
                        <a:rPr lang="en-US" sz="1100" u="none" strike="noStrike">
                          <a:effectLst/>
                        </a:rPr>
                        <a:t>PBT</a:t>
                      </a:r>
                      <a:endParaRPr lang="en-US" sz="1100" b="1" i="0" u="none" strike="noStrike">
                        <a:effectLst/>
                        <a:latin typeface="Calibri" panose="020F0502020204030204" pitchFamily="34" charset="0"/>
                      </a:endParaRPr>
                    </a:p>
                  </a:txBody>
                  <a:tcPr marL="0" marR="0" marT="0" marB="0"/>
                </a:tc>
                <a:tc>
                  <a:txBody>
                    <a:bodyPr/>
                    <a:lstStyle/>
                    <a:p>
                      <a:pPr algn="ctr" fontAlgn="t"/>
                      <a:r>
                        <a:rPr lang="en-US" sz="1100" u="none" strike="noStrike">
                          <a:effectLst/>
                        </a:rPr>
                        <a:t>Estimated PBT as per model</a:t>
                      </a:r>
                      <a:endParaRPr lang="en-US" sz="1100" b="1" i="0" u="none" strike="noStrike">
                        <a:solidFill>
                          <a:srgbClr val="FF0000"/>
                        </a:solidFill>
                        <a:effectLst/>
                        <a:latin typeface="Calibri" panose="020F0502020204030204" pitchFamily="34" charset="0"/>
                      </a:endParaRPr>
                    </a:p>
                  </a:txBody>
                  <a:tcPr marL="0" marR="0" marT="0" marB="0"/>
                </a:tc>
                <a:tc>
                  <a:txBody>
                    <a:bodyPr/>
                    <a:lstStyle/>
                    <a:p>
                      <a:pPr algn="ctr" fontAlgn="t"/>
                      <a:r>
                        <a:rPr lang="en-US" sz="1100" u="none" strike="noStrike" dirty="0">
                          <a:effectLst/>
                        </a:rPr>
                        <a:t>ERROR (Actual - Estimated)</a:t>
                      </a:r>
                      <a:endParaRPr lang="en-US" sz="1100" b="1" i="0" u="none" strike="noStrike" dirty="0">
                        <a:solidFill>
                          <a:srgbClr val="FF0000"/>
                        </a:solidFill>
                        <a:effectLst/>
                        <a:latin typeface="Calibri" panose="020F0502020204030204" pitchFamily="34" charset="0"/>
                      </a:endParaRPr>
                    </a:p>
                  </a:txBody>
                  <a:tcPr marL="0" marR="0" marT="0" marB="0"/>
                </a:tc>
                <a:tc>
                  <a:txBody>
                    <a:bodyPr/>
                    <a:lstStyle/>
                    <a:p>
                      <a:pPr algn="ctr" fontAlgn="t"/>
                      <a:r>
                        <a:rPr lang="en-US" sz="1100" u="none" strike="noStrike">
                          <a:effectLst/>
                        </a:rPr>
                        <a:t>Error^2</a:t>
                      </a:r>
                      <a:endParaRPr lang="en-US" sz="1100" b="1" i="0" u="none" strike="noStrike">
                        <a:solidFill>
                          <a:srgbClr val="FF0000"/>
                        </a:solidFill>
                        <a:effectLst/>
                        <a:latin typeface="Calibri" panose="020F0502020204030204" pitchFamily="34" charset="0"/>
                      </a:endParaRPr>
                    </a:p>
                  </a:txBody>
                  <a:tcPr marL="0" marR="0" marT="0" marB="0"/>
                </a:tc>
                <a:tc>
                  <a:txBody>
                    <a:bodyPr/>
                    <a:lstStyle/>
                    <a:p>
                      <a:pPr algn="ctr" fontAlgn="t"/>
                      <a:r>
                        <a:rPr lang="en-US" sz="1100" u="none" strike="noStrike">
                          <a:effectLst/>
                        </a:rPr>
                        <a:t>Variation in PBT</a:t>
                      </a:r>
                      <a:endParaRPr lang="en-US" sz="1100" b="1" i="0" u="none" strike="noStrike">
                        <a:solidFill>
                          <a:srgbClr val="FF0000"/>
                        </a:solidFill>
                        <a:effectLst/>
                        <a:latin typeface="Calibri" panose="020F0502020204030204" pitchFamily="34" charset="0"/>
                      </a:endParaRPr>
                    </a:p>
                  </a:txBody>
                  <a:tcPr marL="0" marR="0" marT="0" marB="0"/>
                </a:tc>
                <a:tc>
                  <a:txBody>
                    <a:bodyPr/>
                    <a:lstStyle/>
                    <a:p>
                      <a:pPr algn="ctr" fontAlgn="t"/>
                      <a:r>
                        <a:rPr lang="en-US" sz="1100" u="none" strike="noStrike">
                          <a:effectLst/>
                        </a:rPr>
                        <a:t>Variation in estimated PBT</a:t>
                      </a:r>
                      <a:endParaRPr lang="en-US" sz="1100" b="1" i="0" u="none" strike="noStrike">
                        <a:solidFill>
                          <a:srgbClr val="FF0000"/>
                        </a:solidFill>
                        <a:effectLst/>
                        <a:latin typeface="Calibri" panose="020F0502020204030204" pitchFamily="34" charset="0"/>
                      </a:endParaRPr>
                    </a:p>
                  </a:txBody>
                  <a:tcPr marL="0" marR="0" marT="0" marB="0"/>
                </a:tc>
                <a:extLst>
                  <a:ext uri="{0D108BD9-81ED-4DB2-BD59-A6C34878D82A}">
                    <a16:rowId xmlns:a16="http://schemas.microsoft.com/office/drawing/2014/main" val="1757146484"/>
                  </a:ext>
                </a:extLst>
              </a:tr>
              <a:tr h="185823">
                <a:tc>
                  <a:txBody>
                    <a:bodyPr/>
                    <a:lstStyle/>
                    <a:p>
                      <a:pPr algn="ctr" fontAlgn="t"/>
                      <a:r>
                        <a:rPr lang="en-US" sz="1100" u="none" strike="noStrike">
                          <a:effectLst/>
                        </a:rPr>
                        <a:t>1</a:t>
                      </a:r>
                      <a:endParaRPr lang="en-US" sz="1100" b="0" i="0" u="none" strike="noStrike">
                        <a:effectLst/>
                        <a:latin typeface="Calibri" panose="020F0502020204030204" pitchFamily="34" charset="0"/>
                      </a:endParaRPr>
                    </a:p>
                  </a:txBody>
                  <a:tcPr marL="0" marR="0" marT="0" marB="0"/>
                </a:tc>
                <a:tc>
                  <a:txBody>
                    <a:bodyPr/>
                    <a:lstStyle/>
                    <a:p>
                      <a:pPr algn="ctr" fontAlgn="b"/>
                      <a:r>
                        <a:rPr lang="en-US" sz="1100" u="none" strike="noStrike">
                          <a:effectLst/>
                        </a:rPr>
                        <a:t>68</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180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170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100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100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0</a:t>
                      </a:r>
                      <a:endParaRPr lang="en-US" sz="11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741717868"/>
                  </a:ext>
                </a:extLst>
              </a:tr>
              <a:tr h="185823">
                <a:tc>
                  <a:txBody>
                    <a:bodyPr/>
                    <a:lstStyle/>
                    <a:p>
                      <a:pPr algn="ctr" fontAlgn="t"/>
                      <a:r>
                        <a:rPr lang="en-US" sz="1100" u="none" strike="noStrike">
                          <a:effectLst/>
                        </a:rPr>
                        <a:t>2</a:t>
                      </a:r>
                      <a:endParaRPr lang="en-US" sz="1100" b="0" i="0" u="none" strike="noStrike">
                        <a:effectLst/>
                        <a:latin typeface="Calibri" panose="020F0502020204030204" pitchFamily="34" charset="0"/>
                      </a:endParaRPr>
                    </a:p>
                  </a:txBody>
                  <a:tcPr marL="0" marR="0" marT="0" marB="0"/>
                </a:tc>
                <a:tc>
                  <a:txBody>
                    <a:bodyPr/>
                    <a:lstStyle/>
                    <a:p>
                      <a:pPr algn="ctr" fontAlgn="b"/>
                      <a:r>
                        <a:rPr lang="en-US" sz="1100" u="none" strike="noStrike">
                          <a:effectLst/>
                        </a:rPr>
                        <a:t>70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170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184.1358025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-14.13580247</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199.8209114</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199.8209114</a:t>
                      </a:r>
                      <a:endParaRPr lang="en-US" sz="11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2818816052"/>
                  </a:ext>
                </a:extLst>
              </a:tr>
              <a:tr h="185823">
                <a:tc>
                  <a:txBody>
                    <a:bodyPr/>
                    <a:lstStyle/>
                    <a:p>
                      <a:pPr algn="ctr" fontAlgn="t"/>
                      <a:r>
                        <a:rPr lang="en-US" sz="1100" u="none" strike="noStrike">
                          <a:effectLst/>
                        </a:rPr>
                        <a:t>3</a:t>
                      </a:r>
                      <a:endParaRPr lang="en-US" sz="1100" b="0" i="0" u="none" strike="noStrike">
                        <a:effectLst/>
                        <a:latin typeface="Calibri" panose="020F0502020204030204" pitchFamily="34" charset="0"/>
                      </a:endParaRPr>
                    </a:p>
                  </a:txBody>
                  <a:tcPr marL="0" marR="0" marT="0" marB="0"/>
                </a:tc>
                <a:tc>
                  <a:txBody>
                    <a:bodyPr/>
                    <a:lstStyle/>
                    <a:p>
                      <a:pPr algn="ctr" fontAlgn="b"/>
                      <a:r>
                        <a:rPr lang="en-US" sz="1100" u="none" strike="noStrike">
                          <a:effectLst/>
                        </a:rPr>
                        <a:t>70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185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184.1358025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0.864197531</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0.746837372</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225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199.8209114</a:t>
                      </a:r>
                      <a:endParaRPr lang="en-US" sz="11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1459705059"/>
                  </a:ext>
                </a:extLst>
              </a:tr>
              <a:tr h="185823">
                <a:tc>
                  <a:txBody>
                    <a:bodyPr/>
                    <a:lstStyle/>
                    <a:p>
                      <a:pPr algn="ctr" fontAlgn="t"/>
                      <a:r>
                        <a:rPr lang="en-US" sz="1100" u="none" strike="noStrike">
                          <a:effectLst/>
                        </a:rPr>
                        <a:t>4</a:t>
                      </a:r>
                      <a:endParaRPr lang="en-US" sz="1100" b="0" i="0" u="none" strike="noStrike">
                        <a:effectLst/>
                        <a:latin typeface="Calibri" panose="020F0502020204030204" pitchFamily="34" charset="0"/>
                      </a:endParaRPr>
                    </a:p>
                  </a:txBody>
                  <a:tcPr marL="0" marR="0" marT="0" marB="0"/>
                </a:tc>
                <a:tc>
                  <a:txBody>
                    <a:bodyPr/>
                    <a:lstStyle/>
                    <a:p>
                      <a:pPr algn="ctr" fontAlgn="b"/>
                      <a:r>
                        <a:rPr lang="en-US" sz="1100" u="none" strike="noStrike">
                          <a:effectLst/>
                        </a:rPr>
                        <a:t>71</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215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191.2037037</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23.7962963</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566.2637174</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2025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449.5970508</a:t>
                      </a:r>
                      <a:endParaRPr lang="en-US" sz="11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871244299"/>
                  </a:ext>
                </a:extLst>
              </a:tr>
              <a:tr h="185823">
                <a:tc>
                  <a:txBody>
                    <a:bodyPr/>
                    <a:lstStyle/>
                    <a:p>
                      <a:pPr algn="ctr" fontAlgn="t"/>
                      <a:r>
                        <a:rPr lang="en-US" sz="1100" u="none" strike="noStrike">
                          <a:effectLst/>
                        </a:rPr>
                        <a:t>5</a:t>
                      </a:r>
                      <a:endParaRPr lang="en-US" sz="1100" b="0" i="0" u="none" strike="noStrike">
                        <a:effectLst/>
                        <a:latin typeface="Calibri" panose="020F0502020204030204" pitchFamily="34" charset="0"/>
                      </a:endParaRPr>
                    </a:p>
                  </a:txBody>
                  <a:tcPr marL="0" marR="0" marT="0" marB="0"/>
                </a:tc>
                <a:tc>
                  <a:txBody>
                    <a:bodyPr/>
                    <a:lstStyle/>
                    <a:p>
                      <a:pPr algn="ctr" fontAlgn="b"/>
                      <a:r>
                        <a:rPr lang="en-US" sz="1100" u="none" strike="noStrike">
                          <a:effectLst/>
                        </a:rPr>
                        <a:t>66</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160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155.8641975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4.135802469</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17.10486206</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100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199.8209114</a:t>
                      </a:r>
                      <a:endParaRPr lang="en-US" sz="11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546117229"/>
                  </a:ext>
                </a:extLst>
              </a:tr>
              <a:tr h="185823">
                <a:tc>
                  <a:txBody>
                    <a:bodyPr/>
                    <a:lstStyle/>
                    <a:p>
                      <a:pPr algn="ctr" fontAlgn="t"/>
                      <a:r>
                        <a:rPr lang="en-US" sz="1100" u="none" strike="noStrike">
                          <a:effectLst/>
                        </a:rPr>
                        <a:t>6</a:t>
                      </a:r>
                      <a:endParaRPr lang="en-US" sz="1100" b="0" i="0" u="none" strike="noStrike">
                        <a:effectLst/>
                        <a:latin typeface="Calibri" panose="020F0502020204030204" pitchFamily="34" charset="0"/>
                      </a:endParaRPr>
                    </a:p>
                  </a:txBody>
                  <a:tcPr marL="0" marR="0" marT="0" marB="0"/>
                </a:tc>
                <a:tc>
                  <a:txBody>
                    <a:bodyPr/>
                    <a:lstStyle/>
                    <a:p>
                      <a:pPr algn="ctr" fontAlgn="b"/>
                      <a:r>
                        <a:rPr lang="en-US" sz="1100" u="none" strike="noStrike">
                          <a:effectLst/>
                        </a:rPr>
                        <a:t>64</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135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141.7283951</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-6.728395062</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45.27130011</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1225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799.2836458</a:t>
                      </a:r>
                      <a:endParaRPr lang="en-US" sz="11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2783986047"/>
                  </a:ext>
                </a:extLst>
              </a:tr>
              <a:tr h="185823">
                <a:tc>
                  <a:txBody>
                    <a:bodyPr/>
                    <a:lstStyle/>
                    <a:p>
                      <a:pPr algn="ctr" fontAlgn="t"/>
                      <a:r>
                        <a:rPr lang="en-US" sz="1100" u="none" strike="noStrike">
                          <a:effectLst/>
                        </a:rPr>
                        <a:t>7</a:t>
                      </a:r>
                      <a:endParaRPr lang="en-US" sz="1100" b="0" i="0" u="none" strike="noStrike">
                        <a:effectLst/>
                        <a:latin typeface="Calibri" panose="020F0502020204030204" pitchFamily="34" charset="0"/>
                      </a:endParaRPr>
                    </a:p>
                  </a:txBody>
                  <a:tcPr marL="0" marR="0" marT="0" marB="0"/>
                </a:tc>
                <a:tc>
                  <a:txBody>
                    <a:bodyPr/>
                    <a:lstStyle/>
                    <a:p>
                      <a:pPr algn="ctr" fontAlgn="b"/>
                      <a:r>
                        <a:rPr lang="en-US" sz="1100" u="none" strike="noStrike">
                          <a:effectLst/>
                        </a:rPr>
                        <a:t>72</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195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198.2716049</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-3.271604938</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10.70339887</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625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799.2836458</a:t>
                      </a:r>
                      <a:endParaRPr lang="en-US" sz="11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2267229827"/>
                  </a:ext>
                </a:extLst>
              </a:tr>
              <a:tr h="185823">
                <a:tc>
                  <a:txBody>
                    <a:bodyPr/>
                    <a:lstStyle/>
                    <a:p>
                      <a:pPr algn="ctr" fontAlgn="t"/>
                      <a:r>
                        <a:rPr lang="en-US" sz="1100" u="none" strike="noStrike">
                          <a:effectLst/>
                        </a:rPr>
                        <a:t>8</a:t>
                      </a:r>
                      <a:endParaRPr lang="en-US" sz="1100" b="0" i="0" u="none" strike="noStrike">
                        <a:effectLst/>
                        <a:latin typeface="Calibri" panose="020F0502020204030204" pitchFamily="34" charset="0"/>
                      </a:endParaRPr>
                    </a:p>
                  </a:txBody>
                  <a:tcPr marL="0" marR="0" marT="0" marB="0"/>
                </a:tc>
                <a:tc>
                  <a:txBody>
                    <a:bodyPr/>
                    <a:lstStyle/>
                    <a:p>
                      <a:pPr algn="ctr" fontAlgn="b"/>
                      <a:r>
                        <a:rPr lang="en-US" sz="1100" u="none" strike="noStrike">
                          <a:effectLst/>
                        </a:rPr>
                        <a:t>74</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200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212.4074074</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-12.40740741</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153.9437586</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900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1798.388203</a:t>
                      </a:r>
                      <a:endParaRPr lang="en-US" sz="11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2948807553"/>
                  </a:ext>
                </a:extLst>
              </a:tr>
              <a:tr h="185823">
                <a:tc>
                  <a:txBody>
                    <a:bodyPr/>
                    <a:lstStyle/>
                    <a:p>
                      <a:pPr algn="ctr" fontAlgn="t"/>
                      <a:r>
                        <a:rPr lang="en-US" sz="1100" u="none" strike="noStrike">
                          <a:effectLst/>
                        </a:rPr>
                        <a:t>9</a:t>
                      </a:r>
                      <a:endParaRPr lang="en-US" sz="1100" b="0" i="0" u="none" strike="noStrike">
                        <a:effectLst/>
                        <a:latin typeface="Calibri" panose="020F0502020204030204" pitchFamily="34" charset="0"/>
                      </a:endParaRPr>
                    </a:p>
                  </a:txBody>
                  <a:tcPr marL="0" marR="0" marT="0" marB="0"/>
                </a:tc>
                <a:tc>
                  <a:txBody>
                    <a:bodyPr/>
                    <a:lstStyle/>
                    <a:p>
                      <a:pPr algn="ctr" fontAlgn="b"/>
                      <a:r>
                        <a:rPr lang="en-US" sz="1100" u="none" strike="noStrike">
                          <a:effectLst/>
                        </a:rPr>
                        <a:t>65</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150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148.7962963</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1.203703704</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1.448902606</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400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449.5970508</a:t>
                      </a:r>
                      <a:endParaRPr lang="en-US" sz="11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1431073439"/>
                  </a:ext>
                </a:extLst>
              </a:tr>
              <a:tr h="185823">
                <a:tc>
                  <a:txBody>
                    <a:bodyPr/>
                    <a:lstStyle/>
                    <a:p>
                      <a:pPr algn="ctr" fontAlgn="t"/>
                      <a:r>
                        <a:rPr lang="en-US" sz="1100" u="none" strike="noStrike">
                          <a:effectLst/>
                        </a:rPr>
                        <a:t>10</a:t>
                      </a:r>
                      <a:endParaRPr lang="en-US" sz="1100" b="0" i="0" u="none" strike="noStrike">
                        <a:effectLst/>
                        <a:latin typeface="Calibri" panose="020F0502020204030204" pitchFamily="34" charset="0"/>
                      </a:endParaRPr>
                    </a:p>
                  </a:txBody>
                  <a:tcPr marL="0" marR="0" marT="0" marB="0"/>
                </a:tc>
                <a:tc>
                  <a:txBody>
                    <a:bodyPr/>
                    <a:lstStyle/>
                    <a:p>
                      <a:pPr algn="ctr" fontAlgn="b"/>
                      <a:r>
                        <a:rPr lang="en-US" sz="1100" u="none" strike="noStrike">
                          <a:effectLst/>
                        </a:rPr>
                        <a:t>60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110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113.4567901</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-3.456790123</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11.94939796</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3600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3197.134583</a:t>
                      </a:r>
                      <a:endParaRPr lang="en-US" sz="11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1036877049"/>
                  </a:ext>
                </a:extLst>
              </a:tr>
              <a:tr h="185823">
                <a:tc>
                  <a:txBody>
                    <a:bodyPr/>
                    <a:lstStyle/>
                    <a:p>
                      <a:pPr algn="ctr" fontAlgn="b"/>
                      <a:r>
                        <a:rPr lang="en-US" sz="1100" u="none" strike="noStrike">
                          <a:effectLst/>
                        </a:rPr>
                        <a:t>Averages</a:t>
                      </a:r>
                      <a:endParaRPr lang="en-US" sz="1100" b="0" i="0" u="none" strike="noStrike">
                        <a:effectLst/>
                        <a:latin typeface="Calibri" panose="020F0502020204030204" pitchFamily="34" charset="0"/>
                      </a:endParaRPr>
                    </a:p>
                  </a:txBody>
                  <a:tcPr marL="0" marR="0" marT="0" marB="0" anchor="b"/>
                </a:tc>
                <a:tc>
                  <a:txBody>
                    <a:bodyPr/>
                    <a:lstStyle/>
                    <a:p>
                      <a:pPr algn="ctr" fontAlgn="t"/>
                      <a:r>
                        <a:rPr lang="en-US" sz="1100" u="none" strike="noStrike">
                          <a:effectLst/>
                        </a:rPr>
                        <a:t>68</a:t>
                      </a:r>
                      <a:endParaRPr lang="en-US" sz="1100" b="0" i="0" u="none" strike="noStrike">
                        <a:effectLst/>
                        <a:latin typeface="Calibri" panose="020F0502020204030204" pitchFamily="34" charset="0"/>
                      </a:endParaRPr>
                    </a:p>
                  </a:txBody>
                  <a:tcPr marL="0" marR="0" marT="0" marB="0"/>
                </a:tc>
                <a:tc>
                  <a:txBody>
                    <a:bodyPr/>
                    <a:lstStyle/>
                    <a:p>
                      <a:pPr algn="ctr" fontAlgn="b"/>
                      <a:r>
                        <a:rPr lang="en-US" sz="1100" u="none" strike="noStrike">
                          <a:effectLst/>
                        </a:rPr>
                        <a:t>170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170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0</a:t>
                      </a:r>
                      <a:endParaRPr lang="en-US" sz="1100" b="0" i="0" u="none" strike="noStrike">
                        <a:effectLst/>
                        <a:latin typeface="Calibri" panose="020F0502020204030204" pitchFamily="34" charset="0"/>
                      </a:endParaRPr>
                    </a:p>
                  </a:txBody>
                  <a:tcPr marL="0" marR="0" marT="0" marB="0" anchor="b"/>
                </a:tc>
                <a:tc>
                  <a:txBody>
                    <a:bodyPr/>
                    <a:lstStyle/>
                    <a:p>
                      <a:pPr algn="l" fontAlgn="b"/>
                      <a:endParaRPr lang="en-US" sz="800" b="0" i="0" u="none" strike="noStrike">
                        <a:effectLst/>
                        <a:latin typeface="Calibri" panose="020F0502020204030204" pitchFamily="34" charset="0"/>
                      </a:endParaRPr>
                    </a:p>
                  </a:txBody>
                  <a:tcPr marL="0" marR="0" marT="0" marB="0" anchor="b"/>
                </a:tc>
                <a:tc>
                  <a:txBody>
                    <a:bodyPr/>
                    <a:lstStyle/>
                    <a:p>
                      <a:pPr algn="l" fontAlgn="b"/>
                      <a:endParaRPr lang="en-US" sz="800" b="0" i="0" u="none" strike="noStrike">
                        <a:effectLst/>
                        <a:latin typeface="Calibri" panose="020F0502020204030204" pitchFamily="34" charset="0"/>
                      </a:endParaRPr>
                    </a:p>
                  </a:txBody>
                  <a:tcPr marL="0" marR="0" marT="0" marB="0" anchor="b"/>
                </a:tc>
                <a:tc>
                  <a:txBody>
                    <a:bodyPr/>
                    <a:lstStyle/>
                    <a:p>
                      <a:pPr algn="l" fontAlgn="b"/>
                      <a:endParaRPr lang="en-US" sz="8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1466684625"/>
                  </a:ext>
                </a:extLst>
              </a:tr>
              <a:tr h="235852">
                <a:tc>
                  <a:txBody>
                    <a:bodyPr/>
                    <a:lstStyle/>
                    <a:p>
                      <a:pPr algn="ctr" fontAlgn="b"/>
                      <a:r>
                        <a:rPr lang="en-US" sz="1100" u="none" strike="noStrike">
                          <a:effectLst/>
                        </a:rPr>
                        <a:t>Sums</a:t>
                      </a:r>
                      <a:endParaRPr lang="en-US" sz="1100" b="0" i="0" u="none" strike="noStrike">
                        <a:effectLst/>
                        <a:latin typeface="Calibri" panose="020F0502020204030204" pitchFamily="34" charset="0"/>
                      </a:endParaRPr>
                    </a:p>
                  </a:txBody>
                  <a:tcPr marL="0" marR="0" marT="0" marB="0" anchor="b"/>
                </a:tc>
                <a:tc>
                  <a:txBody>
                    <a:bodyPr/>
                    <a:lstStyle/>
                    <a:p>
                      <a:pPr algn="l" fontAlgn="b"/>
                      <a:endParaRPr lang="en-US" sz="1400" b="0" i="0" u="none" strike="noStrike">
                        <a:effectLst/>
                        <a:latin typeface="Calibri" panose="020F0502020204030204" pitchFamily="34" charset="0"/>
                      </a:endParaRPr>
                    </a:p>
                  </a:txBody>
                  <a:tcPr marL="0" marR="0" marT="0" marB="0" anchor="b"/>
                </a:tc>
                <a:tc>
                  <a:txBody>
                    <a:bodyPr/>
                    <a:lstStyle/>
                    <a:p>
                      <a:pPr algn="ctr" fontAlgn="t"/>
                      <a:endParaRPr lang="en-US" sz="1100" b="1" i="0" u="none" strike="noStrike">
                        <a:effectLst/>
                        <a:latin typeface="Calibri" panose="020F0502020204030204" pitchFamily="34" charset="0"/>
                      </a:endParaRPr>
                    </a:p>
                  </a:txBody>
                  <a:tcPr marL="0" marR="0" marT="0" marB="0"/>
                </a:tc>
                <a:tc>
                  <a:txBody>
                    <a:bodyPr/>
                    <a:lstStyle/>
                    <a:p>
                      <a:pPr algn="ctr" fontAlgn="t"/>
                      <a:endParaRPr lang="en-US" sz="1100" b="1" i="0" u="none" strike="noStrike">
                        <a:effectLst/>
                        <a:latin typeface="Calibri" panose="020F0502020204030204" pitchFamily="34" charset="0"/>
                      </a:endParaRPr>
                    </a:p>
                  </a:txBody>
                  <a:tcPr marL="0" marR="0" marT="0" marB="0"/>
                </a:tc>
                <a:tc>
                  <a:txBody>
                    <a:bodyPr/>
                    <a:lstStyle/>
                    <a:p>
                      <a:pPr algn="l" fontAlgn="b"/>
                      <a:endParaRPr lang="en-US" sz="8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1107.253086</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9200</a:t>
                      </a:r>
                      <a:endParaRPr lang="en-US" sz="1100" b="0" i="0" u="none" strike="noStrike">
                        <a:effectLst/>
                        <a:latin typeface="Calibri" panose="020F0502020204030204" pitchFamily="34" charset="0"/>
                      </a:endParaRPr>
                    </a:p>
                  </a:txBody>
                  <a:tcPr marL="0" marR="0" marT="0" marB="0" anchor="b"/>
                </a:tc>
                <a:tc>
                  <a:txBody>
                    <a:bodyPr/>
                    <a:lstStyle/>
                    <a:p>
                      <a:pPr algn="ctr" fontAlgn="b"/>
                      <a:r>
                        <a:rPr lang="en-US" sz="1100" u="none" strike="noStrike">
                          <a:effectLst/>
                        </a:rPr>
                        <a:t>8092.746914</a:t>
                      </a:r>
                      <a:endParaRPr lang="en-US" sz="11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52155838"/>
                  </a:ext>
                </a:extLst>
              </a:tr>
              <a:tr h="750439">
                <a:tc>
                  <a:txBody>
                    <a:bodyPr/>
                    <a:lstStyle/>
                    <a:p>
                      <a:pPr algn="ctr" fontAlgn="b"/>
                      <a:r>
                        <a:rPr lang="en-US" sz="1100" u="none" strike="noStrike">
                          <a:effectLst/>
                        </a:rPr>
                        <a:t>Correlation coefficient between AdEx and PBT (R) </a:t>
                      </a:r>
                      <a:endParaRPr lang="en-US" sz="1100" b="0" i="0" u="none" strike="noStrike">
                        <a:effectLst/>
                        <a:latin typeface="Calibri" panose="020F0502020204030204" pitchFamily="34" charset="0"/>
                      </a:endParaRPr>
                    </a:p>
                  </a:txBody>
                  <a:tcPr marL="0" marR="0" marT="0" marB="0" anchor="b"/>
                </a:tc>
                <a:tc>
                  <a:txBody>
                    <a:bodyPr/>
                    <a:lstStyle/>
                    <a:p>
                      <a:pPr algn="r" fontAlgn="b"/>
                      <a:r>
                        <a:rPr lang="en-US" sz="1300" u="none" strike="noStrike">
                          <a:effectLst/>
                        </a:rPr>
                        <a:t>0.9378946655</a:t>
                      </a:r>
                      <a:endParaRPr lang="en-US" sz="1300" b="0" i="0" u="none" strike="noStrike">
                        <a:effectLst/>
                        <a:latin typeface="Calibri" panose="020F0502020204030204" pitchFamily="34" charset="0"/>
                      </a:endParaRPr>
                    </a:p>
                  </a:txBody>
                  <a:tcPr marL="0" marR="0" marT="0" marB="0" anchor="b"/>
                </a:tc>
                <a:tc>
                  <a:txBody>
                    <a:bodyPr/>
                    <a:lstStyle/>
                    <a:p>
                      <a:pPr algn="l" fontAlgn="b"/>
                      <a:endParaRPr lang="en-US" sz="1300" b="0" i="0" u="none" strike="noStrike">
                        <a:effectLst/>
                        <a:latin typeface="Calibri" panose="020F0502020204030204" pitchFamily="34" charset="0"/>
                      </a:endParaRPr>
                    </a:p>
                  </a:txBody>
                  <a:tcPr marL="0" marR="0" marT="0" marB="0" anchor="b"/>
                </a:tc>
                <a:tc>
                  <a:txBody>
                    <a:bodyPr/>
                    <a:lstStyle/>
                    <a:p>
                      <a:pPr algn="l" fontAlgn="b"/>
                      <a:endParaRPr lang="en-US" sz="1300" b="0" i="0" u="none" strike="noStrike" dirty="0">
                        <a:effectLst/>
                        <a:latin typeface="Calibri" panose="020F0502020204030204" pitchFamily="34" charset="0"/>
                      </a:endParaRPr>
                    </a:p>
                  </a:txBody>
                  <a:tcPr marL="0" marR="0" marT="0" marB="0" anchor="b"/>
                </a:tc>
                <a:tc>
                  <a:txBody>
                    <a:bodyPr/>
                    <a:lstStyle/>
                    <a:p>
                      <a:pPr algn="l" fontAlgn="b"/>
                      <a:endParaRPr lang="en-US" sz="1300" b="1" i="0" u="none" strike="noStrike" dirty="0">
                        <a:effectLst/>
                        <a:latin typeface="Calibri" panose="020F0502020204030204" pitchFamily="34" charset="0"/>
                      </a:endParaRPr>
                    </a:p>
                  </a:txBody>
                  <a:tcPr marL="0" marR="0" marT="0" marB="0" anchor="b"/>
                </a:tc>
                <a:tc>
                  <a:txBody>
                    <a:bodyPr/>
                    <a:lstStyle/>
                    <a:p>
                      <a:pPr algn="l" fontAlgn="b"/>
                      <a:endParaRPr lang="en-US" sz="1300" b="0" i="0" u="none" strike="noStrike" dirty="0">
                        <a:effectLst/>
                        <a:latin typeface="Calibri" panose="020F0502020204030204" pitchFamily="34" charset="0"/>
                      </a:endParaRPr>
                    </a:p>
                  </a:txBody>
                  <a:tcPr marL="0" marR="0" marT="0" marB="0" anchor="b"/>
                </a:tc>
                <a:tc>
                  <a:txBody>
                    <a:bodyPr/>
                    <a:lstStyle/>
                    <a:p>
                      <a:pPr algn="l" fontAlgn="b"/>
                      <a:endParaRPr lang="en-US" sz="800" b="0" i="0" u="none" strike="noStrike">
                        <a:effectLst/>
                        <a:latin typeface="Calibri" panose="020F0502020204030204" pitchFamily="34" charset="0"/>
                      </a:endParaRPr>
                    </a:p>
                  </a:txBody>
                  <a:tcPr marL="0" marR="0" marT="0" marB="0" anchor="b"/>
                </a:tc>
                <a:tc>
                  <a:txBody>
                    <a:bodyPr/>
                    <a:lstStyle/>
                    <a:p>
                      <a:pPr algn="l" fontAlgn="b"/>
                      <a:endParaRPr lang="en-US" sz="1300" b="0" i="0" u="none" strike="noStrike">
                        <a:effectLst/>
                        <a:latin typeface="Calibri" panose="020F0502020204030204" pitchFamily="34" charset="0"/>
                      </a:endParaRPr>
                    </a:p>
                  </a:txBody>
                  <a:tcPr marL="0" marR="0" marT="0" marB="0" anchor="b"/>
                </a:tc>
                <a:extLst>
                  <a:ext uri="{0D108BD9-81ED-4DB2-BD59-A6C34878D82A}">
                    <a16:rowId xmlns:a16="http://schemas.microsoft.com/office/drawing/2014/main" val="2334520642"/>
                  </a:ext>
                </a:extLst>
              </a:tr>
              <a:tr h="221558">
                <a:tc>
                  <a:txBody>
                    <a:bodyPr/>
                    <a:lstStyle/>
                    <a:p>
                      <a:pPr algn="ctr" fontAlgn="b"/>
                      <a:r>
                        <a:rPr lang="en-US" sz="1100" u="none" strike="noStrike">
                          <a:effectLst/>
                        </a:rPr>
                        <a:t>R^2</a:t>
                      </a:r>
                      <a:endParaRPr lang="en-US" sz="1100" b="0" i="0" u="none" strike="noStrike">
                        <a:effectLst/>
                        <a:latin typeface="Calibri" panose="020F0502020204030204" pitchFamily="34" charset="0"/>
                      </a:endParaRPr>
                    </a:p>
                  </a:txBody>
                  <a:tcPr marL="0" marR="0" marT="0" marB="0" anchor="b"/>
                </a:tc>
                <a:tc>
                  <a:txBody>
                    <a:bodyPr/>
                    <a:lstStyle/>
                    <a:p>
                      <a:pPr algn="r" fontAlgn="b"/>
                      <a:r>
                        <a:rPr lang="en-US" sz="1300" u="none" strike="noStrike">
                          <a:effectLst/>
                        </a:rPr>
                        <a:t>87.9646403650</a:t>
                      </a:r>
                      <a:endParaRPr lang="en-US" sz="1300" b="0" i="0" u="none" strike="noStrike">
                        <a:effectLst/>
                        <a:latin typeface="Calibri" panose="020F0502020204030204" pitchFamily="34" charset="0"/>
                      </a:endParaRPr>
                    </a:p>
                  </a:txBody>
                  <a:tcPr marL="0" marR="0" marT="0" marB="0" anchor="b"/>
                </a:tc>
                <a:tc>
                  <a:txBody>
                    <a:bodyPr/>
                    <a:lstStyle/>
                    <a:p>
                      <a:pPr algn="l" fontAlgn="b"/>
                      <a:endParaRPr lang="en-US" sz="1300" b="0" i="0" u="none" strike="noStrike">
                        <a:effectLst/>
                        <a:latin typeface="Calibri" panose="020F0502020204030204" pitchFamily="34" charset="0"/>
                      </a:endParaRPr>
                    </a:p>
                  </a:txBody>
                  <a:tcPr marL="0" marR="0" marT="0" marB="0" anchor="b"/>
                </a:tc>
                <a:tc>
                  <a:txBody>
                    <a:bodyPr/>
                    <a:lstStyle/>
                    <a:p>
                      <a:pPr algn="l" fontAlgn="b"/>
                      <a:endParaRPr lang="en-US" sz="1300" b="0" i="0" u="none" strike="noStrike" dirty="0">
                        <a:effectLst/>
                        <a:latin typeface="Calibri" panose="020F0502020204030204" pitchFamily="34" charset="0"/>
                      </a:endParaRPr>
                    </a:p>
                  </a:txBody>
                  <a:tcPr marL="0" marR="0" marT="0" marB="0" anchor="b"/>
                </a:tc>
                <a:tc>
                  <a:txBody>
                    <a:bodyPr/>
                    <a:lstStyle/>
                    <a:p>
                      <a:pPr algn="l" fontAlgn="b"/>
                      <a:endParaRPr lang="en-US" sz="1300" b="0" i="0" u="none" strike="noStrike">
                        <a:effectLst/>
                        <a:latin typeface="Calibri" panose="020F0502020204030204" pitchFamily="34" charset="0"/>
                      </a:endParaRPr>
                    </a:p>
                  </a:txBody>
                  <a:tcPr marL="0" marR="0" marT="0" marB="0" anchor="b"/>
                </a:tc>
                <a:tc>
                  <a:txBody>
                    <a:bodyPr/>
                    <a:lstStyle/>
                    <a:p>
                      <a:pPr algn="l" fontAlgn="b"/>
                      <a:endParaRPr lang="en-US" sz="800" b="0" i="0" u="none" strike="noStrike">
                        <a:effectLst/>
                        <a:latin typeface="Courier"/>
                      </a:endParaRPr>
                    </a:p>
                  </a:txBody>
                  <a:tcPr marL="0" marR="0" marT="0" marB="0" anchor="b"/>
                </a:tc>
                <a:tc>
                  <a:txBody>
                    <a:bodyPr/>
                    <a:lstStyle/>
                    <a:p>
                      <a:pPr algn="l" fontAlgn="b"/>
                      <a:endParaRPr lang="en-US" sz="800" b="0" i="0" u="none" strike="noStrike">
                        <a:effectLst/>
                        <a:latin typeface="Courier"/>
                      </a:endParaRPr>
                    </a:p>
                  </a:txBody>
                  <a:tcPr marL="0" marR="0" marT="0" marB="0" anchor="b"/>
                </a:tc>
                <a:tc>
                  <a:txBody>
                    <a:bodyPr/>
                    <a:lstStyle/>
                    <a:p>
                      <a:pPr algn="l" fontAlgn="b"/>
                      <a:endParaRPr lang="en-US" sz="800" b="0" i="0" u="none" strike="noStrike">
                        <a:effectLst/>
                        <a:latin typeface="Courier"/>
                      </a:endParaRPr>
                    </a:p>
                  </a:txBody>
                  <a:tcPr marL="0" marR="0" marT="0" marB="0" anchor="b"/>
                </a:tc>
                <a:extLst>
                  <a:ext uri="{0D108BD9-81ED-4DB2-BD59-A6C34878D82A}">
                    <a16:rowId xmlns:a16="http://schemas.microsoft.com/office/drawing/2014/main" val="2760664825"/>
                  </a:ext>
                </a:extLst>
              </a:tr>
              <a:tr h="214411">
                <a:tc>
                  <a:txBody>
                    <a:bodyPr/>
                    <a:lstStyle/>
                    <a:p>
                      <a:pPr algn="ctr" fontAlgn="b"/>
                      <a:r>
                        <a:rPr lang="en-US" sz="1100" u="none" strike="noStrike" dirty="0">
                          <a:effectLst/>
                        </a:rPr>
                        <a:t>SSR/SST</a:t>
                      </a:r>
                      <a:endParaRPr lang="en-US" sz="1100" b="0" i="0" u="none" strike="noStrike" dirty="0">
                        <a:effectLst/>
                        <a:latin typeface="Calibri" panose="020F0502020204030204" pitchFamily="34" charset="0"/>
                      </a:endParaRPr>
                    </a:p>
                  </a:txBody>
                  <a:tcPr marL="0" marR="0" marT="0" marB="0" anchor="b"/>
                </a:tc>
                <a:tc>
                  <a:txBody>
                    <a:bodyPr/>
                    <a:lstStyle/>
                    <a:p>
                      <a:pPr algn="r" fontAlgn="b"/>
                      <a:r>
                        <a:rPr lang="en-US" sz="1300" u="none" strike="noStrike">
                          <a:effectLst/>
                        </a:rPr>
                        <a:t>87.9646403650</a:t>
                      </a:r>
                      <a:endParaRPr lang="en-US" sz="1300" b="0" i="0" u="none" strike="noStrike">
                        <a:effectLst/>
                        <a:latin typeface="Calibri" panose="020F0502020204030204" pitchFamily="34" charset="0"/>
                      </a:endParaRPr>
                    </a:p>
                  </a:txBody>
                  <a:tcPr marL="0" marR="0" marT="0" marB="0" anchor="b"/>
                </a:tc>
                <a:tc>
                  <a:txBody>
                    <a:bodyPr/>
                    <a:lstStyle/>
                    <a:p>
                      <a:pPr algn="l" fontAlgn="b"/>
                      <a:endParaRPr lang="en-US" sz="1300" b="0" i="0" u="none" strike="noStrike">
                        <a:effectLst/>
                        <a:latin typeface="Calibri" panose="020F0502020204030204" pitchFamily="34" charset="0"/>
                      </a:endParaRPr>
                    </a:p>
                  </a:txBody>
                  <a:tcPr marL="0" marR="0" marT="0" marB="0" anchor="b"/>
                </a:tc>
                <a:tc>
                  <a:txBody>
                    <a:bodyPr/>
                    <a:lstStyle/>
                    <a:p>
                      <a:pPr algn="l" fontAlgn="b"/>
                      <a:endParaRPr lang="en-US" sz="800" b="0" i="0" u="none" strike="noStrike">
                        <a:effectLst/>
                        <a:latin typeface="Calibri" panose="020F0502020204030204" pitchFamily="34" charset="0"/>
                      </a:endParaRPr>
                    </a:p>
                  </a:txBody>
                  <a:tcPr marL="0" marR="0" marT="0" marB="0" anchor="b"/>
                </a:tc>
                <a:tc>
                  <a:txBody>
                    <a:bodyPr/>
                    <a:lstStyle/>
                    <a:p>
                      <a:pPr algn="l" fontAlgn="b"/>
                      <a:endParaRPr lang="en-US" sz="1300" b="0" i="0" u="none" strike="noStrike">
                        <a:effectLst/>
                        <a:latin typeface="Calibri" panose="020F0502020204030204" pitchFamily="34" charset="0"/>
                      </a:endParaRPr>
                    </a:p>
                  </a:txBody>
                  <a:tcPr marL="0" marR="0" marT="0" marB="0" anchor="b"/>
                </a:tc>
                <a:tc>
                  <a:txBody>
                    <a:bodyPr/>
                    <a:lstStyle/>
                    <a:p>
                      <a:pPr algn="l" fontAlgn="b"/>
                      <a:endParaRPr lang="en-US" sz="800" b="0" i="0" u="none" strike="noStrike" dirty="0">
                        <a:effectLst/>
                        <a:latin typeface="Courier"/>
                      </a:endParaRPr>
                    </a:p>
                  </a:txBody>
                  <a:tcPr marL="0" marR="0" marT="0" marB="0" anchor="b"/>
                </a:tc>
                <a:tc>
                  <a:txBody>
                    <a:bodyPr/>
                    <a:lstStyle/>
                    <a:p>
                      <a:pPr algn="l" fontAlgn="b"/>
                      <a:endParaRPr lang="en-US" sz="800" b="0" i="0" u="none" strike="noStrike">
                        <a:effectLst/>
                        <a:latin typeface="Courier"/>
                      </a:endParaRPr>
                    </a:p>
                  </a:txBody>
                  <a:tcPr marL="0" marR="0" marT="0" marB="0" anchor="b"/>
                </a:tc>
                <a:tc>
                  <a:txBody>
                    <a:bodyPr/>
                    <a:lstStyle/>
                    <a:p>
                      <a:pPr algn="l" fontAlgn="b"/>
                      <a:endParaRPr lang="en-US" sz="800" b="0" i="0" u="none" strike="noStrike" dirty="0">
                        <a:effectLst/>
                        <a:latin typeface="Courier"/>
                      </a:endParaRPr>
                    </a:p>
                  </a:txBody>
                  <a:tcPr marL="0" marR="0" marT="0" marB="0" anchor="b"/>
                </a:tc>
                <a:extLst>
                  <a:ext uri="{0D108BD9-81ED-4DB2-BD59-A6C34878D82A}">
                    <a16:rowId xmlns:a16="http://schemas.microsoft.com/office/drawing/2014/main" val="4092977489"/>
                  </a:ext>
                </a:extLst>
              </a:tr>
            </a:tbl>
          </a:graphicData>
        </a:graphic>
      </p:graphicFrame>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467DC3C-9BB9-44D3-A3F6-EE7080ADA13E}"/>
                  </a:ext>
                </a:extLst>
              </p:cNvPr>
              <p:cNvSpPr txBox="1"/>
              <p:nvPr/>
            </p:nvSpPr>
            <p:spPr>
              <a:xfrm>
                <a:off x="9083040" y="805180"/>
                <a:ext cx="2946400" cy="6010300"/>
              </a:xfrm>
              <a:prstGeom prst="rect">
                <a:avLst/>
              </a:prstGeom>
              <a:noFill/>
            </p:spPr>
            <p:txBody>
              <a:bodyPr wrap="square" rtlCol="0">
                <a:spAutoFit/>
              </a:bodyPr>
              <a:lstStyle/>
              <a:p>
                <a:r>
                  <a:rPr lang="en-US" sz="1600" b="1" dirty="0"/>
                  <a:t>Observations</a:t>
                </a:r>
              </a:p>
              <a:p>
                <a:pPr marL="342900" indent="-342900">
                  <a:buFont typeface="+mj-lt"/>
                  <a:buAutoNum type="arabicPeriod"/>
                </a:pPr>
                <a:r>
                  <a:rPr lang="en-US" sz="1600" dirty="0"/>
                  <a:t>The regression line will always pass through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𝑋</m:t>
                        </m:r>
                      </m:e>
                    </m:acc>
                  </m:oMath>
                </a14:m>
                <a:r>
                  <a:rPr lang="en-US" sz="1600" dirty="0"/>
                  <a:t>,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𝑌</m:t>
                        </m:r>
                      </m:e>
                    </m:acc>
                    <m:r>
                      <a:rPr lang="en-US" sz="1600" b="0" i="1" smtClean="0">
                        <a:latin typeface="Cambria Math" panose="02040503050406030204" pitchFamily="18" charset="0"/>
                      </a:rPr>
                      <m:t>.</m:t>
                    </m:r>
                  </m:oMath>
                </a14:m>
                <a:endParaRPr lang="en-US" sz="1600" b="0" dirty="0"/>
              </a:p>
              <a:p>
                <a:pPr marL="342900" indent="-342900">
                  <a:buFont typeface="+mj-lt"/>
                  <a:buAutoNum type="arabicPeriod"/>
                </a:pPr>
                <a:r>
                  <a:rPr lang="en-US" sz="1600" dirty="0"/>
                  <a:t>Sum of errors committed by the model will always be 0.</a:t>
                </a:r>
              </a:p>
              <a:p>
                <a:pPr marL="342900" indent="-342900">
                  <a:buFont typeface="+mj-lt"/>
                  <a:buAutoNum type="arabicPeriod"/>
                </a:pPr>
                <a:r>
                  <a:rPr lang="en-US" sz="1600" dirty="0"/>
                  <a:t>The total variation in PBT can be decomposed into two components SST (9200) = SSE (1107.25) (the component that can’t be explained by our regression model all other factors not including </a:t>
                </a:r>
                <a:r>
                  <a:rPr lang="en-US" sz="1600" dirty="0" err="1"/>
                  <a:t>AdEx</a:t>
                </a:r>
                <a:r>
                  <a:rPr lang="en-US" sz="1600" dirty="0"/>
                  <a:t>) + SSR (8092.75) (the component that can be explained by our regression model)</a:t>
                </a:r>
              </a:p>
              <a:p>
                <a:pPr marL="342900" indent="-342900">
                  <a:buFont typeface="+mj-lt"/>
                  <a:buAutoNum type="arabicPeriod"/>
                </a:pPr>
                <a:endParaRPr lang="en-US" sz="1600" dirty="0"/>
              </a:p>
              <a:p>
                <a:pPr marL="342900" indent="-342900">
                  <a:buFont typeface="+mj-lt"/>
                  <a:buAutoNum type="arabicPeriod"/>
                </a:pPr>
                <a:r>
                  <a:rPr lang="en-US" sz="1600" dirty="0" err="1"/>
                  <a:t>Corr</a:t>
                </a:r>
                <a:r>
                  <a:rPr lang="en-US" sz="1600" dirty="0"/>
                  <a:t>(X,Y) = </a:t>
                </a:r>
                <a14:m>
                  <m:oMath xmlns:m="http://schemas.openxmlformats.org/officeDocument/2006/math">
                    <m:rad>
                      <m:radPr>
                        <m:degHide m:val="on"/>
                        <m:ctrlPr>
                          <a:rPr lang="en-US" sz="1600" i="1" smtClean="0">
                            <a:latin typeface="Cambria Math" panose="02040503050406030204" pitchFamily="18" charset="0"/>
                          </a:rPr>
                        </m:ctrlPr>
                      </m:radPr>
                      <m:deg/>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𝑆𝑆𝑅</m:t>
                            </m:r>
                          </m:num>
                          <m:den>
                            <m:r>
                              <a:rPr lang="en-US" sz="1600" b="0" i="1" smtClean="0">
                                <a:latin typeface="Cambria Math" panose="02040503050406030204" pitchFamily="18" charset="0"/>
                              </a:rPr>
                              <m:t>𝑆𝑆𝑇</m:t>
                            </m:r>
                          </m:den>
                        </m:f>
                      </m:e>
                    </m:rad>
                  </m:oMath>
                </a14:m>
                <a:endParaRPr lang="en-US" sz="1600" dirty="0"/>
              </a:p>
            </p:txBody>
          </p:sp>
        </mc:Choice>
        <mc:Fallback>
          <p:sp>
            <p:nvSpPr>
              <p:cNvPr id="6" name="TextBox 5">
                <a:extLst>
                  <a:ext uri="{FF2B5EF4-FFF2-40B4-BE49-F238E27FC236}">
                    <a16:creationId xmlns:a16="http://schemas.microsoft.com/office/drawing/2014/main" id="{C467DC3C-9BB9-44D3-A3F6-EE7080ADA13E}"/>
                  </a:ext>
                </a:extLst>
              </p:cNvPr>
              <p:cNvSpPr txBox="1">
                <a:spLocks noRot="1" noChangeAspect="1" noMove="1" noResize="1" noEditPoints="1" noAdjustHandles="1" noChangeArrowheads="1" noChangeShapeType="1" noTextEdit="1"/>
              </p:cNvSpPr>
              <p:nvPr/>
            </p:nvSpPr>
            <p:spPr>
              <a:xfrm>
                <a:off x="9083040" y="805180"/>
                <a:ext cx="2946400" cy="6010300"/>
              </a:xfrm>
              <a:prstGeom prst="rect">
                <a:avLst/>
              </a:prstGeom>
              <a:blipFill>
                <a:blip r:embed="rId2"/>
                <a:stretch>
                  <a:fillRect l="-1035" t="-304" r="-2484"/>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B1EE5FAA-5559-438D-AEFC-3E26A023BF87}"/>
              </a:ext>
            </a:extLst>
          </p:cNvPr>
          <p:cNvGrpSpPr/>
          <p:nvPr/>
        </p:nvGrpSpPr>
        <p:grpSpPr>
          <a:xfrm>
            <a:off x="2936240" y="2946400"/>
            <a:ext cx="2692400" cy="482600"/>
            <a:chOff x="2936240" y="2946400"/>
            <a:chExt cx="2692400" cy="482600"/>
          </a:xfrm>
        </p:grpSpPr>
        <p:sp>
          <p:nvSpPr>
            <p:cNvPr id="7" name="Oval 6">
              <a:extLst>
                <a:ext uri="{FF2B5EF4-FFF2-40B4-BE49-F238E27FC236}">
                  <a16:creationId xmlns:a16="http://schemas.microsoft.com/office/drawing/2014/main" id="{2A8AC75A-55CD-4722-897B-CAAC8AC4AE92}"/>
                </a:ext>
              </a:extLst>
            </p:cNvPr>
            <p:cNvSpPr/>
            <p:nvPr/>
          </p:nvSpPr>
          <p:spPr>
            <a:xfrm>
              <a:off x="2936240" y="3139440"/>
              <a:ext cx="2692400" cy="28956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Oval 7">
              <a:extLst>
                <a:ext uri="{FF2B5EF4-FFF2-40B4-BE49-F238E27FC236}">
                  <a16:creationId xmlns:a16="http://schemas.microsoft.com/office/drawing/2014/main" id="{2733ACAC-8409-4E00-B4DC-9F0659BBB5FB}"/>
                </a:ext>
              </a:extLst>
            </p:cNvPr>
            <p:cNvSpPr/>
            <p:nvPr/>
          </p:nvSpPr>
          <p:spPr>
            <a:xfrm>
              <a:off x="3418840" y="2946400"/>
              <a:ext cx="34544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57" name="Group 56">
            <a:extLst>
              <a:ext uri="{FF2B5EF4-FFF2-40B4-BE49-F238E27FC236}">
                <a16:creationId xmlns:a16="http://schemas.microsoft.com/office/drawing/2014/main" id="{E463C63A-7D09-4DE8-81FA-2037835F2595}"/>
              </a:ext>
            </a:extLst>
          </p:cNvPr>
          <p:cNvGrpSpPr/>
          <p:nvPr/>
        </p:nvGrpSpPr>
        <p:grpSpPr>
          <a:xfrm>
            <a:off x="5811520" y="2946400"/>
            <a:ext cx="751842" cy="482600"/>
            <a:chOff x="2936240" y="2946400"/>
            <a:chExt cx="2692400" cy="482600"/>
          </a:xfrm>
        </p:grpSpPr>
        <p:sp>
          <p:nvSpPr>
            <p:cNvPr id="58" name="Oval 57">
              <a:extLst>
                <a:ext uri="{FF2B5EF4-FFF2-40B4-BE49-F238E27FC236}">
                  <a16:creationId xmlns:a16="http://schemas.microsoft.com/office/drawing/2014/main" id="{046CD93C-D5FB-404F-ADB6-092E08C49B33}"/>
                </a:ext>
              </a:extLst>
            </p:cNvPr>
            <p:cNvSpPr/>
            <p:nvPr/>
          </p:nvSpPr>
          <p:spPr>
            <a:xfrm>
              <a:off x="2936240" y="3139440"/>
              <a:ext cx="2692400" cy="28956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9" name="Oval 58">
              <a:extLst>
                <a:ext uri="{FF2B5EF4-FFF2-40B4-BE49-F238E27FC236}">
                  <a16:creationId xmlns:a16="http://schemas.microsoft.com/office/drawing/2014/main" id="{BF023095-AAE9-4F13-94A6-3595B2900A0E}"/>
                </a:ext>
              </a:extLst>
            </p:cNvPr>
            <p:cNvSpPr/>
            <p:nvPr/>
          </p:nvSpPr>
          <p:spPr>
            <a:xfrm>
              <a:off x="3418840" y="2946400"/>
              <a:ext cx="1036420" cy="271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60" name="Group 59">
            <a:extLst>
              <a:ext uri="{FF2B5EF4-FFF2-40B4-BE49-F238E27FC236}">
                <a16:creationId xmlns:a16="http://schemas.microsoft.com/office/drawing/2014/main" id="{FF65DE11-EAB1-422F-B33F-DA8311F85C79}"/>
              </a:ext>
            </a:extLst>
          </p:cNvPr>
          <p:cNvGrpSpPr/>
          <p:nvPr/>
        </p:nvGrpSpPr>
        <p:grpSpPr>
          <a:xfrm>
            <a:off x="6563363" y="3149202"/>
            <a:ext cx="2420518" cy="482601"/>
            <a:chOff x="2936240" y="2946399"/>
            <a:chExt cx="2692400" cy="482601"/>
          </a:xfrm>
        </p:grpSpPr>
        <p:sp>
          <p:nvSpPr>
            <p:cNvPr id="61" name="Oval 60">
              <a:extLst>
                <a:ext uri="{FF2B5EF4-FFF2-40B4-BE49-F238E27FC236}">
                  <a16:creationId xmlns:a16="http://schemas.microsoft.com/office/drawing/2014/main" id="{BF07CA16-0BA7-40F4-9C1D-44BA8840782D}"/>
                </a:ext>
              </a:extLst>
            </p:cNvPr>
            <p:cNvSpPr/>
            <p:nvPr/>
          </p:nvSpPr>
          <p:spPr>
            <a:xfrm>
              <a:off x="2936240" y="3139440"/>
              <a:ext cx="2692400" cy="28956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2" name="Oval 61">
              <a:extLst>
                <a:ext uri="{FF2B5EF4-FFF2-40B4-BE49-F238E27FC236}">
                  <a16:creationId xmlns:a16="http://schemas.microsoft.com/office/drawing/2014/main" id="{13FD661E-6172-4441-AB43-3AD8F9F81FEA}"/>
                </a:ext>
              </a:extLst>
            </p:cNvPr>
            <p:cNvSpPr/>
            <p:nvPr/>
          </p:nvSpPr>
          <p:spPr>
            <a:xfrm>
              <a:off x="3975954" y="2946399"/>
              <a:ext cx="479306" cy="279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grpSp>
        <p:nvGrpSpPr>
          <p:cNvPr id="63" name="Group 62">
            <a:extLst>
              <a:ext uri="{FF2B5EF4-FFF2-40B4-BE49-F238E27FC236}">
                <a16:creationId xmlns:a16="http://schemas.microsoft.com/office/drawing/2014/main" id="{D71C3392-9AF0-4C3C-818B-E5E7457115E8}"/>
              </a:ext>
            </a:extLst>
          </p:cNvPr>
          <p:cNvGrpSpPr/>
          <p:nvPr/>
        </p:nvGrpSpPr>
        <p:grpSpPr>
          <a:xfrm>
            <a:off x="949124" y="3296698"/>
            <a:ext cx="3715473" cy="2288762"/>
            <a:chOff x="2730701" y="3139440"/>
            <a:chExt cx="2897939" cy="289560"/>
          </a:xfrm>
        </p:grpSpPr>
        <p:sp>
          <p:nvSpPr>
            <p:cNvPr id="64" name="Oval 63">
              <a:extLst>
                <a:ext uri="{FF2B5EF4-FFF2-40B4-BE49-F238E27FC236}">
                  <a16:creationId xmlns:a16="http://schemas.microsoft.com/office/drawing/2014/main" id="{C1CEAC5E-EB99-4D70-9D9A-45DA199816CA}"/>
                </a:ext>
              </a:extLst>
            </p:cNvPr>
            <p:cNvSpPr/>
            <p:nvPr/>
          </p:nvSpPr>
          <p:spPr>
            <a:xfrm>
              <a:off x="2936240" y="3139440"/>
              <a:ext cx="2692400" cy="28956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5" name="Oval 64">
              <a:extLst>
                <a:ext uri="{FF2B5EF4-FFF2-40B4-BE49-F238E27FC236}">
                  <a16:creationId xmlns:a16="http://schemas.microsoft.com/office/drawing/2014/main" id="{7FB5C229-2E7F-4587-9918-5DA3670F0EA2}"/>
                </a:ext>
              </a:extLst>
            </p:cNvPr>
            <p:cNvSpPr/>
            <p:nvPr/>
          </p:nvSpPr>
          <p:spPr>
            <a:xfrm>
              <a:off x="2730701" y="3262553"/>
              <a:ext cx="332072" cy="433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spTree>
    <p:extLst>
      <p:ext uri="{BB962C8B-B14F-4D97-AF65-F5344CB8AC3E}">
        <p14:creationId xmlns:p14="http://schemas.microsoft.com/office/powerpoint/2010/main" val="1554212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295F166-476F-4CF4-8383-C3415A906AAA}"/>
              </a:ext>
            </a:extLst>
          </p:cNvPr>
          <p:cNvGraphicFramePr>
            <a:graphicFrameLocks noGrp="1"/>
          </p:cNvGraphicFramePr>
          <p:nvPr>
            <p:extLst>
              <p:ext uri="{D42A27DB-BD31-4B8C-83A1-F6EECF244321}">
                <p14:modId xmlns:p14="http://schemas.microsoft.com/office/powerpoint/2010/main" val="2896767140"/>
              </p:ext>
            </p:extLst>
          </p:nvPr>
        </p:nvGraphicFramePr>
        <p:xfrm>
          <a:off x="554326" y="2315728"/>
          <a:ext cx="3401146" cy="2290908"/>
        </p:xfrm>
        <a:graphic>
          <a:graphicData uri="http://schemas.openxmlformats.org/drawingml/2006/table">
            <a:tbl>
              <a:tblPr>
                <a:tableStyleId>{5C22544A-7EE6-4342-B048-85BDC9FD1C3A}</a:tableStyleId>
              </a:tblPr>
              <a:tblGrid>
                <a:gridCol w="2368983">
                  <a:extLst>
                    <a:ext uri="{9D8B030D-6E8A-4147-A177-3AD203B41FA5}">
                      <a16:colId xmlns:a16="http://schemas.microsoft.com/office/drawing/2014/main" val="1882285641"/>
                    </a:ext>
                  </a:extLst>
                </a:gridCol>
                <a:gridCol w="1032163">
                  <a:extLst>
                    <a:ext uri="{9D8B030D-6E8A-4147-A177-3AD203B41FA5}">
                      <a16:colId xmlns:a16="http://schemas.microsoft.com/office/drawing/2014/main" val="3751252617"/>
                    </a:ext>
                  </a:extLst>
                </a:gridCol>
              </a:tblGrid>
              <a:tr h="374841">
                <a:tc gridSpan="2">
                  <a:txBody>
                    <a:bodyPr/>
                    <a:lstStyle/>
                    <a:p>
                      <a:pPr algn="ctr" fontAlgn="b"/>
                      <a:r>
                        <a:rPr lang="en-US" sz="1800" u="none" strike="noStrike" dirty="0">
                          <a:effectLst/>
                        </a:rPr>
                        <a:t>Regression Statistics</a:t>
                      </a:r>
                      <a:endParaRPr lang="en-US" sz="1800" b="0" i="1"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2980439722"/>
                  </a:ext>
                </a:extLst>
              </a:tr>
              <a:tr h="374841">
                <a:tc>
                  <a:txBody>
                    <a:bodyPr/>
                    <a:lstStyle/>
                    <a:p>
                      <a:pPr algn="l" fontAlgn="b"/>
                      <a:r>
                        <a:rPr lang="en-US" sz="1800" u="none" strike="noStrike" dirty="0">
                          <a:effectLst/>
                        </a:rPr>
                        <a:t>Multiple R</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0.9379</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7841401"/>
                  </a:ext>
                </a:extLst>
              </a:tr>
              <a:tr h="374841">
                <a:tc>
                  <a:txBody>
                    <a:bodyPr/>
                    <a:lstStyle/>
                    <a:p>
                      <a:pPr algn="l" fontAlgn="b"/>
                      <a:r>
                        <a:rPr lang="en-US" sz="1800" u="none" strike="noStrike" dirty="0">
                          <a:effectLst/>
                        </a:rPr>
                        <a:t>R Square</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0.8796</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42573420"/>
                  </a:ext>
                </a:extLst>
              </a:tr>
              <a:tr h="403778">
                <a:tc>
                  <a:txBody>
                    <a:bodyPr/>
                    <a:lstStyle/>
                    <a:p>
                      <a:pPr algn="l" fontAlgn="b"/>
                      <a:r>
                        <a:rPr lang="en-US" sz="1800" u="none" strike="noStrike" dirty="0">
                          <a:effectLst/>
                        </a:rPr>
                        <a:t>Adjusted R Square</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dirty="0">
                          <a:effectLst/>
                        </a:rPr>
                        <a:t>0.8646</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59306994"/>
                  </a:ext>
                </a:extLst>
              </a:tr>
              <a:tr h="374841">
                <a:tc>
                  <a:txBody>
                    <a:bodyPr/>
                    <a:lstStyle/>
                    <a:p>
                      <a:pPr algn="l" fontAlgn="b"/>
                      <a:r>
                        <a:rPr lang="en-US" sz="1800" u="none" strike="noStrike">
                          <a:effectLst/>
                        </a:rPr>
                        <a:t>Standard Error</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dirty="0">
                          <a:effectLst/>
                        </a:rPr>
                        <a:t>11.7646</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07409534"/>
                  </a:ext>
                </a:extLst>
              </a:tr>
              <a:tr h="387766">
                <a:tc>
                  <a:txBody>
                    <a:bodyPr/>
                    <a:lstStyle/>
                    <a:p>
                      <a:pPr algn="l" fontAlgn="b"/>
                      <a:r>
                        <a:rPr lang="en-US" sz="1800" u="none" strike="noStrike">
                          <a:effectLst/>
                        </a:rPr>
                        <a:t>Observations</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dirty="0">
                          <a:effectLst/>
                        </a:rPr>
                        <a:t>10</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89130734"/>
                  </a:ext>
                </a:extLst>
              </a:tr>
            </a:tbl>
          </a:graphicData>
        </a:graphic>
      </p:graphicFrame>
      <p:graphicFrame>
        <p:nvGraphicFramePr>
          <p:cNvPr id="3" name="Table 2">
            <a:extLst>
              <a:ext uri="{FF2B5EF4-FFF2-40B4-BE49-F238E27FC236}">
                <a16:creationId xmlns:a16="http://schemas.microsoft.com/office/drawing/2014/main" id="{C266A72B-B872-4E0A-B9D6-9486F34B6CF4}"/>
              </a:ext>
            </a:extLst>
          </p:cNvPr>
          <p:cNvGraphicFramePr>
            <a:graphicFrameLocks noGrp="1"/>
          </p:cNvGraphicFramePr>
          <p:nvPr>
            <p:extLst>
              <p:ext uri="{D42A27DB-BD31-4B8C-83A1-F6EECF244321}">
                <p14:modId xmlns:p14="http://schemas.microsoft.com/office/powerpoint/2010/main" val="3627248896"/>
              </p:ext>
            </p:extLst>
          </p:nvPr>
        </p:nvGraphicFramePr>
        <p:xfrm>
          <a:off x="4430136" y="949841"/>
          <a:ext cx="7512482" cy="1365887"/>
        </p:xfrm>
        <a:graphic>
          <a:graphicData uri="http://schemas.openxmlformats.org/drawingml/2006/table">
            <a:tbl>
              <a:tblPr>
                <a:tableStyleId>{5C22544A-7EE6-4342-B048-85BDC9FD1C3A}</a:tableStyleId>
              </a:tblPr>
              <a:tblGrid>
                <a:gridCol w="1587213">
                  <a:extLst>
                    <a:ext uri="{9D8B030D-6E8A-4147-A177-3AD203B41FA5}">
                      <a16:colId xmlns:a16="http://schemas.microsoft.com/office/drawing/2014/main" val="88609474"/>
                    </a:ext>
                  </a:extLst>
                </a:gridCol>
                <a:gridCol w="1436656">
                  <a:extLst>
                    <a:ext uri="{9D8B030D-6E8A-4147-A177-3AD203B41FA5}">
                      <a16:colId xmlns:a16="http://schemas.microsoft.com/office/drawing/2014/main" val="2703240939"/>
                    </a:ext>
                  </a:extLst>
                </a:gridCol>
                <a:gridCol w="936806">
                  <a:extLst>
                    <a:ext uri="{9D8B030D-6E8A-4147-A177-3AD203B41FA5}">
                      <a16:colId xmlns:a16="http://schemas.microsoft.com/office/drawing/2014/main" val="1403577829"/>
                    </a:ext>
                  </a:extLst>
                </a:gridCol>
                <a:gridCol w="776137">
                  <a:extLst>
                    <a:ext uri="{9D8B030D-6E8A-4147-A177-3AD203B41FA5}">
                      <a16:colId xmlns:a16="http://schemas.microsoft.com/office/drawing/2014/main" val="1379514358"/>
                    </a:ext>
                  </a:extLst>
                </a:gridCol>
                <a:gridCol w="856472">
                  <a:extLst>
                    <a:ext uri="{9D8B030D-6E8A-4147-A177-3AD203B41FA5}">
                      <a16:colId xmlns:a16="http://schemas.microsoft.com/office/drawing/2014/main" val="2618915800"/>
                    </a:ext>
                  </a:extLst>
                </a:gridCol>
                <a:gridCol w="989296">
                  <a:extLst>
                    <a:ext uri="{9D8B030D-6E8A-4147-A177-3AD203B41FA5}">
                      <a16:colId xmlns:a16="http://schemas.microsoft.com/office/drawing/2014/main" val="203779713"/>
                    </a:ext>
                  </a:extLst>
                </a:gridCol>
                <a:gridCol w="929902">
                  <a:extLst>
                    <a:ext uri="{9D8B030D-6E8A-4147-A177-3AD203B41FA5}">
                      <a16:colId xmlns:a16="http://schemas.microsoft.com/office/drawing/2014/main" val="2847339475"/>
                    </a:ext>
                  </a:extLst>
                </a:gridCol>
              </a:tblGrid>
              <a:tr h="368300">
                <a:tc>
                  <a:txBody>
                    <a:bodyPr/>
                    <a:lstStyle/>
                    <a:p>
                      <a:pPr algn="ctr" fontAlgn="b"/>
                      <a:r>
                        <a:rPr lang="en-US" sz="1600" u="none" strike="noStrike" dirty="0">
                          <a:effectLst/>
                        </a:rPr>
                        <a:t> </a:t>
                      </a:r>
                      <a:endParaRPr lang="en-US" sz="16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Coefficients</a:t>
                      </a:r>
                      <a:endParaRPr lang="en-US" sz="16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Standard Error</a:t>
                      </a:r>
                      <a:endParaRPr lang="en-US" sz="16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t Stat</a:t>
                      </a:r>
                      <a:endParaRPr lang="en-US" sz="16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P-value</a:t>
                      </a:r>
                      <a:endParaRPr lang="en-US" sz="16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Lower 95%</a:t>
                      </a:r>
                      <a:endParaRPr lang="en-US" sz="16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Upper 95%</a:t>
                      </a:r>
                      <a:endParaRPr lang="en-US" sz="1600" b="0" i="1"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78142400"/>
                  </a:ext>
                </a:extLst>
              </a:tr>
              <a:tr h="377827">
                <a:tc>
                  <a:txBody>
                    <a:bodyPr/>
                    <a:lstStyle/>
                    <a:p>
                      <a:pPr algn="l" fontAlgn="b"/>
                      <a:r>
                        <a:rPr lang="en-US" sz="1600" u="none" strike="noStrike" dirty="0">
                          <a:effectLst/>
                        </a:rPr>
                        <a:t>Intercept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dirty="0">
                          <a:effectLst/>
                        </a:rPr>
                        <a:t>-310.6173</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a:effectLst/>
                        </a:rPr>
                        <a:t>62.9636</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dirty="0">
                          <a:effectLst/>
                        </a:rPr>
                        <a:t>-4.9333</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dirty="0">
                          <a:effectLst/>
                        </a:rPr>
                        <a:t>0.0011</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a:effectLst/>
                        </a:rPr>
                        <a:t>-455.8115</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dirty="0">
                          <a:effectLst/>
                        </a:rPr>
                        <a:t>-165.4230</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74412897"/>
                  </a:ext>
                </a:extLst>
              </a:tr>
              <a:tr h="190500">
                <a:tc>
                  <a:txBody>
                    <a:bodyPr/>
                    <a:lstStyle/>
                    <a:p>
                      <a:pPr algn="l" fontAlgn="b"/>
                      <a:r>
                        <a:rPr lang="en-US" sz="1600" u="none" strike="noStrike">
                          <a:effectLst/>
                        </a:rPr>
                        <a:t>Advertising Expenditure</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dirty="0">
                          <a:effectLst/>
                        </a:rPr>
                        <a:t>7.0679</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dirty="0">
                          <a:effectLst/>
                        </a:rPr>
                        <a:t>0.9243</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dirty="0">
                          <a:effectLst/>
                        </a:rPr>
                        <a:t>7.6466</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dirty="0">
                          <a:effectLst/>
                        </a:rPr>
                        <a:t>0.0001</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dirty="0">
                          <a:effectLst/>
                        </a:rPr>
                        <a:t>4.9364</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US" sz="1600" u="none" strike="noStrike" dirty="0">
                          <a:effectLst/>
                        </a:rPr>
                        <a:t>9.1994</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86771839"/>
                  </a:ext>
                </a:extLst>
              </a:tr>
            </a:tbl>
          </a:graphicData>
        </a:graphic>
      </p:graphicFrame>
      <p:graphicFrame>
        <p:nvGraphicFramePr>
          <p:cNvPr id="4" name="Table 3">
            <a:extLst>
              <a:ext uri="{FF2B5EF4-FFF2-40B4-BE49-F238E27FC236}">
                <a16:creationId xmlns:a16="http://schemas.microsoft.com/office/drawing/2014/main" id="{A3B5F07F-BFC6-43BC-8A87-5C34FA596623}"/>
              </a:ext>
            </a:extLst>
          </p:cNvPr>
          <p:cNvGraphicFramePr>
            <a:graphicFrameLocks noGrp="1"/>
          </p:cNvGraphicFramePr>
          <p:nvPr>
            <p:extLst>
              <p:ext uri="{D42A27DB-BD31-4B8C-83A1-F6EECF244321}">
                <p14:modId xmlns:p14="http://schemas.microsoft.com/office/powerpoint/2010/main" val="474238635"/>
              </p:ext>
            </p:extLst>
          </p:nvPr>
        </p:nvGraphicFramePr>
        <p:xfrm>
          <a:off x="4869440" y="4606636"/>
          <a:ext cx="6844578" cy="1636070"/>
        </p:xfrm>
        <a:graphic>
          <a:graphicData uri="http://schemas.openxmlformats.org/drawingml/2006/table">
            <a:tbl>
              <a:tblPr>
                <a:tableStyleId>{5C22544A-7EE6-4342-B048-85BDC9FD1C3A}</a:tableStyleId>
              </a:tblPr>
              <a:tblGrid>
                <a:gridCol w="1218443">
                  <a:extLst>
                    <a:ext uri="{9D8B030D-6E8A-4147-A177-3AD203B41FA5}">
                      <a16:colId xmlns:a16="http://schemas.microsoft.com/office/drawing/2014/main" val="2350412563"/>
                    </a:ext>
                  </a:extLst>
                </a:gridCol>
                <a:gridCol w="825962">
                  <a:extLst>
                    <a:ext uri="{9D8B030D-6E8A-4147-A177-3AD203B41FA5}">
                      <a16:colId xmlns:a16="http://schemas.microsoft.com/office/drawing/2014/main" val="2007797684"/>
                    </a:ext>
                  </a:extLst>
                </a:gridCol>
                <a:gridCol w="1177891">
                  <a:extLst>
                    <a:ext uri="{9D8B030D-6E8A-4147-A177-3AD203B41FA5}">
                      <a16:colId xmlns:a16="http://schemas.microsoft.com/office/drawing/2014/main" val="957197603"/>
                    </a:ext>
                  </a:extLst>
                </a:gridCol>
                <a:gridCol w="1106069">
                  <a:extLst>
                    <a:ext uri="{9D8B030D-6E8A-4147-A177-3AD203B41FA5}">
                      <a16:colId xmlns:a16="http://schemas.microsoft.com/office/drawing/2014/main" val="2352532808"/>
                    </a:ext>
                  </a:extLst>
                </a:gridCol>
                <a:gridCol w="1027064">
                  <a:extLst>
                    <a:ext uri="{9D8B030D-6E8A-4147-A177-3AD203B41FA5}">
                      <a16:colId xmlns:a16="http://schemas.microsoft.com/office/drawing/2014/main" val="2396274392"/>
                    </a:ext>
                  </a:extLst>
                </a:gridCol>
                <a:gridCol w="1489149">
                  <a:extLst>
                    <a:ext uri="{9D8B030D-6E8A-4147-A177-3AD203B41FA5}">
                      <a16:colId xmlns:a16="http://schemas.microsoft.com/office/drawing/2014/main" val="2592330107"/>
                    </a:ext>
                  </a:extLst>
                </a:gridCol>
              </a:tblGrid>
              <a:tr h="314509">
                <a:tc>
                  <a:txBody>
                    <a:bodyPr/>
                    <a:lstStyle/>
                    <a:p>
                      <a:pPr algn="ctr" fontAlgn="b"/>
                      <a:r>
                        <a:rPr lang="en-US" sz="1600" u="none" strike="noStrike" dirty="0">
                          <a:effectLst/>
                        </a:rPr>
                        <a:t>ANOVA</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72294001"/>
                  </a:ext>
                </a:extLst>
              </a:tr>
              <a:tr h="399000">
                <a:tc>
                  <a:txBody>
                    <a:bodyPr/>
                    <a:lstStyle/>
                    <a:p>
                      <a:pPr algn="ctr" fontAlgn="b"/>
                      <a:r>
                        <a:rPr lang="en-US" sz="1600" u="none" strike="noStrike" dirty="0">
                          <a:effectLst/>
                        </a:rPr>
                        <a:t> </a:t>
                      </a:r>
                      <a:endParaRPr lang="en-US" sz="16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err="1">
                          <a:effectLst/>
                        </a:rPr>
                        <a:t>df</a:t>
                      </a:r>
                      <a:endParaRPr lang="en-US" sz="16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SS</a:t>
                      </a:r>
                      <a:endParaRPr lang="en-US" sz="16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MS</a:t>
                      </a:r>
                      <a:endParaRPr lang="en-US" sz="16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F</a:t>
                      </a:r>
                      <a:endParaRPr lang="en-US" sz="16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Significance F</a:t>
                      </a:r>
                      <a:endParaRPr lang="en-US" sz="1600" b="0" i="1"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83224093"/>
                  </a:ext>
                </a:extLst>
              </a:tr>
              <a:tr h="304026">
                <a:tc>
                  <a:txBody>
                    <a:bodyPr/>
                    <a:lstStyle/>
                    <a:p>
                      <a:pPr algn="ctr" fontAlgn="b"/>
                      <a:r>
                        <a:rPr lang="en-US" sz="1600" u="none" strike="noStrike">
                          <a:effectLst/>
                        </a:rPr>
                        <a:t>Regression</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8092.75</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8092.75</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58.47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6.04E-05</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35334341"/>
                  </a:ext>
                </a:extLst>
              </a:tr>
              <a:tr h="304026">
                <a:tc>
                  <a:txBody>
                    <a:bodyPr/>
                    <a:lstStyle/>
                    <a:p>
                      <a:pPr algn="ctr" fontAlgn="b"/>
                      <a:r>
                        <a:rPr lang="en-US" sz="1600" u="none" strike="noStrike">
                          <a:effectLst/>
                        </a:rPr>
                        <a:t>Residual</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1107.25</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138.41</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44866394"/>
                  </a:ext>
                </a:extLst>
              </a:tr>
              <a:tr h="314509">
                <a:tc>
                  <a:txBody>
                    <a:bodyPr/>
                    <a:lstStyle/>
                    <a:p>
                      <a:pPr algn="ctr" fontAlgn="b"/>
                      <a:r>
                        <a:rPr lang="en-US" sz="1600" u="none" strike="noStrike">
                          <a:effectLst/>
                        </a:rPr>
                        <a:t>Total</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9200.00</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43126376"/>
                  </a:ext>
                </a:extLst>
              </a:tr>
            </a:tbl>
          </a:graphicData>
        </a:graphic>
      </p:graphicFrame>
    </p:spTree>
    <p:extLst>
      <p:ext uri="{BB962C8B-B14F-4D97-AF65-F5344CB8AC3E}">
        <p14:creationId xmlns:p14="http://schemas.microsoft.com/office/powerpoint/2010/main" val="1694557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4736649-A8BA-4B9D-B31C-A5E6AE666C80}"/>
              </a:ext>
            </a:extLst>
          </p:cNvPr>
          <p:cNvGraphicFramePr>
            <a:graphicFrameLocks noGrp="1"/>
          </p:cNvGraphicFramePr>
          <p:nvPr>
            <p:extLst>
              <p:ext uri="{D42A27DB-BD31-4B8C-83A1-F6EECF244321}">
                <p14:modId xmlns:p14="http://schemas.microsoft.com/office/powerpoint/2010/main" val="2856778701"/>
              </p:ext>
            </p:extLst>
          </p:nvPr>
        </p:nvGraphicFramePr>
        <p:xfrm>
          <a:off x="5435278" y="3096855"/>
          <a:ext cx="6470938" cy="2653987"/>
        </p:xfrm>
        <a:graphic>
          <a:graphicData uri="http://schemas.openxmlformats.org/drawingml/2006/table">
            <a:tbl>
              <a:tblPr>
                <a:tableStyleId>{5C22544A-7EE6-4342-B048-85BDC9FD1C3A}</a:tableStyleId>
              </a:tblPr>
              <a:tblGrid>
                <a:gridCol w="1863097">
                  <a:extLst>
                    <a:ext uri="{9D8B030D-6E8A-4147-A177-3AD203B41FA5}">
                      <a16:colId xmlns:a16="http://schemas.microsoft.com/office/drawing/2014/main" val="3617852259"/>
                    </a:ext>
                  </a:extLst>
                </a:gridCol>
                <a:gridCol w="865010">
                  <a:extLst>
                    <a:ext uri="{9D8B030D-6E8A-4147-A177-3AD203B41FA5}">
                      <a16:colId xmlns:a16="http://schemas.microsoft.com/office/drawing/2014/main" val="2401840790"/>
                    </a:ext>
                  </a:extLst>
                </a:gridCol>
                <a:gridCol w="1147801">
                  <a:extLst>
                    <a:ext uri="{9D8B030D-6E8A-4147-A177-3AD203B41FA5}">
                      <a16:colId xmlns:a16="http://schemas.microsoft.com/office/drawing/2014/main" val="1131563388"/>
                    </a:ext>
                  </a:extLst>
                </a:gridCol>
                <a:gridCol w="881645">
                  <a:extLst>
                    <a:ext uri="{9D8B030D-6E8A-4147-A177-3AD203B41FA5}">
                      <a16:colId xmlns:a16="http://schemas.microsoft.com/office/drawing/2014/main" val="3354862649"/>
                    </a:ext>
                  </a:extLst>
                </a:gridCol>
                <a:gridCol w="715858">
                  <a:extLst>
                    <a:ext uri="{9D8B030D-6E8A-4147-A177-3AD203B41FA5}">
                      <a16:colId xmlns:a16="http://schemas.microsoft.com/office/drawing/2014/main" val="1076173693"/>
                    </a:ext>
                  </a:extLst>
                </a:gridCol>
                <a:gridCol w="997527">
                  <a:extLst>
                    <a:ext uri="{9D8B030D-6E8A-4147-A177-3AD203B41FA5}">
                      <a16:colId xmlns:a16="http://schemas.microsoft.com/office/drawing/2014/main" val="3237295276"/>
                    </a:ext>
                  </a:extLst>
                </a:gridCol>
              </a:tblGrid>
              <a:tr h="521933">
                <a:tc>
                  <a:txBody>
                    <a:bodyPr/>
                    <a:lstStyle/>
                    <a:p>
                      <a:pPr algn="l" fontAlgn="b"/>
                      <a:r>
                        <a:rPr lang="en-US" sz="1200" u="none" strike="noStrike">
                          <a:effectLst/>
                        </a:rPr>
                        <a:t>ANOVA</a:t>
                      </a:r>
                      <a:endParaRPr lang="en-US" sz="1200" b="0" i="0" u="none" strike="noStrike">
                        <a:effectLst/>
                        <a:latin typeface="Calibri" panose="020F0502020204030204" pitchFamily="34" charset="0"/>
                      </a:endParaRPr>
                    </a:p>
                  </a:txBody>
                  <a:tcPr marL="6350" marR="6350" marT="6350" marB="0" anchor="b"/>
                </a:tc>
                <a:tc>
                  <a:txBody>
                    <a:bodyPr/>
                    <a:lstStyle/>
                    <a:p>
                      <a:pPr algn="l" fontAlgn="b"/>
                      <a:endParaRPr lang="en-US" sz="1200" b="0" i="0" u="none" strike="noStrike">
                        <a:effectLst/>
                        <a:latin typeface="Calibri" panose="020F0502020204030204" pitchFamily="34" charset="0"/>
                      </a:endParaRPr>
                    </a:p>
                  </a:txBody>
                  <a:tcPr marL="6350" marR="6350" marT="6350" marB="0" anchor="b"/>
                </a:tc>
                <a:tc>
                  <a:txBody>
                    <a:bodyPr/>
                    <a:lstStyle/>
                    <a:p>
                      <a:pPr algn="l" fontAlgn="b"/>
                      <a:endParaRPr lang="en-US" sz="1200" b="0" i="0" u="none" strike="noStrike" dirty="0">
                        <a:effectLst/>
                        <a:latin typeface="Calibri" panose="020F0502020204030204" pitchFamily="34" charset="0"/>
                      </a:endParaRPr>
                    </a:p>
                  </a:txBody>
                  <a:tcPr marL="6350" marR="6350" marT="6350" marB="0" anchor="b"/>
                </a:tc>
                <a:tc>
                  <a:txBody>
                    <a:bodyPr/>
                    <a:lstStyle/>
                    <a:p>
                      <a:pPr algn="l" fontAlgn="b"/>
                      <a:endParaRPr lang="en-US" sz="1200" b="0" i="0" u="none" strike="noStrike" dirty="0">
                        <a:effectLst/>
                        <a:latin typeface="Calibri" panose="020F0502020204030204" pitchFamily="34" charset="0"/>
                      </a:endParaRPr>
                    </a:p>
                  </a:txBody>
                  <a:tcPr marL="6350" marR="6350" marT="6350" marB="0" anchor="b"/>
                </a:tc>
                <a:tc>
                  <a:txBody>
                    <a:bodyPr/>
                    <a:lstStyle/>
                    <a:p>
                      <a:pPr algn="l" fontAlgn="b"/>
                      <a:endParaRPr lang="en-US" sz="1200" b="0" i="0" u="none" strike="noStrike">
                        <a:effectLst/>
                        <a:latin typeface="Calibri" panose="020F0502020204030204" pitchFamily="34" charset="0"/>
                      </a:endParaRPr>
                    </a:p>
                  </a:txBody>
                  <a:tcPr marL="6350" marR="6350" marT="6350" marB="0" anchor="b"/>
                </a:tc>
                <a:tc>
                  <a:txBody>
                    <a:bodyPr/>
                    <a:lstStyle/>
                    <a:p>
                      <a:pPr algn="l" fontAlgn="b"/>
                      <a:endParaRPr lang="en-US" sz="12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1370272838"/>
                  </a:ext>
                </a:extLst>
              </a:tr>
              <a:tr h="511037">
                <a:tc>
                  <a:txBody>
                    <a:bodyPr/>
                    <a:lstStyle/>
                    <a:p>
                      <a:pPr algn="ctr" fontAlgn="b"/>
                      <a:r>
                        <a:rPr lang="en-US" sz="1200" u="none" strike="noStrike">
                          <a:effectLst/>
                        </a:rPr>
                        <a:t> </a:t>
                      </a:r>
                      <a:endParaRPr lang="en-US" sz="1200" b="0" i="1" u="none" strike="noStrike">
                        <a:effectLst/>
                        <a:latin typeface="Calibri" panose="020F0502020204030204" pitchFamily="34" charset="0"/>
                      </a:endParaRPr>
                    </a:p>
                  </a:txBody>
                  <a:tcPr marL="6350" marR="6350" marT="6350" marB="0" anchor="b"/>
                </a:tc>
                <a:tc>
                  <a:txBody>
                    <a:bodyPr/>
                    <a:lstStyle/>
                    <a:p>
                      <a:pPr algn="ctr" fontAlgn="b"/>
                      <a:r>
                        <a:rPr lang="en-US" sz="1200" u="none" strike="noStrike">
                          <a:effectLst/>
                        </a:rPr>
                        <a:t>df</a:t>
                      </a:r>
                      <a:endParaRPr lang="en-US" sz="1200" b="0" i="1" u="none" strike="noStrike">
                        <a:effectLst/>
                        <a:latin typeface="Calibri" panose="020F0502020204030204" pitchFamily="34" charset="0"/>
                      </a:endParaRPr>
                    </a:p>
                  </a:txBody>
                  <a:tcPr marL="6350" marR="6350" marT="6350" marB="0" anchor="b"/>
                </a:tc>
                <a:tc>
                  <a:txBody>
                    <a:bodyPr/>
                    <a:lstStyle/>
                    <a:p>
                      <a:pPr algn="ctr" fontAlgn="b"/>
                      <a:r>
                        <a:rPr lang="en-US" sz="1200" u="none" strike="noStrike">
                          <a:effectLst/>
                        </a:rPr>
                        <a:t>SS</a:t>
                      </a:r>
                      <a:endParaRPr lang="en-US" sz="1200" b="0" i="1" u="none" strike="noStrike">
                        <a:effectLst/>
                        <a:latin typeface="Calibri" panose="020F0502020204030204" pitchFamily="34" charset="0"/>
                      </a:endParaRPr>
                    </a:p>
                  </a:txBody>
                  <a:tcPr marL="6350" marR="6350" marT="6350" marB="0" anchor="b"/>
                </a:tc>
                <a:tc>
                  <a:txBody>
                    <a:bodyPr/>
                    <a:lstStyle/>
                    <a:p>
                      <a:pPr algn="ctr" fontAlgn="b"/>
                      <a:r>
                        <a:rPr lang="en-US" sz="1200" u="none" strike="noStrike">
                          <a:effectLst/>
                        </a:rPr>
                        <a:t>MS</a:t>
                      </a:r>
                      <a:endParaRPr lang="en-US" sz="1200" b="0" i="1" u="none" strike="noStrike">
                        <a:effectLst/>
                        <a:latin typeface="Calibri" panose="020F0502020204030204" pitchFamily="34" charset="0"/>
                      </a:endParaRPr>
                    </a:p>
                  </a:txBody>
                  <a:tcPr marL="6350" marR="6350" marT="6350" marB="0" anchor="b"/>
                </a:tc>
                <a:tc>
                  <a:txBody>
                    <a:bodyPr/>
                    <a:lstStyle/>
                    <a:p>
                      <a:pPr algn="ctr" fontAlgn="b"/>
                      <a:r>
                        <a:rPr lang="en-US" sz="1200" u="none" strike="noStrike">
                          <a:effectLst/>
                        </a:rPr>
                        <a:t>F</a:t>
                      </a:r>
                      <a:endParaRPr lang="en-US" sz="1200" b="0" i="1" u="none" strike="noStrike">
                        <a:effectLst/>
                        <a:latin typeface="Calibri" panose="020F0502020204030204" pitchFamily="34" charset="0"/>
                      </a:endParaRPr>
                    </a:p>
                  </a:txBody>
                  <a:tcPr marL="6350" marR="6350" marT="6350" marB="0" anchor="b"/>
                </a:tc>
                <a:tc>
                  <a:txBody>
                    <a:bodyPr/>
                    <a:lstStyle/>
                    <a:p>
                      <a:pPr algn="ctr" fontAlgn="b"/>
                      <a:r>
                        <a:rPr lang="en-US" sz="1200" u="none" strike="noStrike">
                          <a:effectLst/>
                        </a:rPr>
                        <a:t>Significance F</a:t>
                      </a:r>
                      <a:endParaRPr lang="en-US" sz="1200" b="0" i="1"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2619265542"/>
                  </a:ext>
                </a:extLst>
              </a:tr>
              <a:tr h="511037">
                <a:tc>
                  <a:txBody>
                    <a:bodyPr/>
                    <a:lstStyle/>
                    <a:p>
                      <a:pPr algn="l" fontAlgn="b"/>
                      <a:r>
                        <a:rPr lang="en-US" sz="1200" u="none" strike="noStrike" dirty="0">
                          <a:effectLst/>
                        </a:rPr>
                        <a:t>Regression</a:t>
                      </a:r>
                    </a:p>
                    <a:p>
                      <a:pPr algn="l" fontAlgn="b"/>
                      <a:endParaRPr lang="en-US" sz="1200" b="0" i="0" u="none" strike="noStrike" dirty="0">
                        <a:effectLst/>
                        <a:latin typeface="Calibri" panose="020F0502020204030204" pitchFamily="34" charset="0"/>
                      </a:endParaRPr>
                    </a:p>
                  </a:txBody>
                  <a:tcPr marL="6350" marR="6350" marT="6350" marB="0" anchor="b"/>
                </a:tc>
                <a:tc>
                  <a:txBody>
                    <a:bodyPr/>
                    <a:lstStyle/>
                    <a:p>
                      <a:pPr algn="r" fontAlgn="b"/>
                      <a:r>
                        <a:rPr lang="en-US" sz="1200" u="none" strike="noStrike">
                          <a:effectLst/>
                        </a:rPr>
                        <a:t>1</a:t>
                      </a:r>
                      <a:endParaRPr lang="en-US" sz="1200" b="0" i="0" u="none" strike="noStrike">
                        <a:effectLst/>
                        <a:latin typeface="Calibri" panose="020F0502020204030204" pitchFamily="34" charset="0"/>
                      </a:endParaRPr>
                    </a:p>
                  </a:txBody>
                  <a:tcPr marL="6350" marR="6350" marT="6350" marB="0" anchor="b"/>
                </a:tc>
                <a:tc>
                  <a:txBody>
                    <a:bodyPr/>
                    <a:lstStyle/>
                    <a:p>
                      <a:pPr algn="r" fontAlgn="b"/>
                      <a:r>
                        <a:rPr lang="en-US" sz="1200" u="none" strike="noStrike">
                          <a:effectLst/>
                        </a:rPr>
                        <a:t>48674530.5</a:t>
                      </a:r>
                      <a:endParaRPr lang="en-US" sz="1200" b="0" i="0" u="none" strike="noStrike">
                        <a:effectLst/>
                        <a:latin typeface="Calibri" panose="020F0502020204030204" pitchFamily="34" charset="0"/>
                      </a:endParaRPr>
                    </a:p>
                  </a:txBody>
                  <a:tcPr marL="6350" marR="6350" marT="6350" marB="0" anchor="b"/>
                </a:tc>
                <a:tc>
                  <a:txBody>
                    <a:bodyPr/>
                    <a:lstStyle/>
                    <a:p>
                      <a:pPr algn="r" fontAlgn="b"/>
                      <a:r>
                        <a:rPr lang="en-US" sz="1200" u="none" strike="noStrike">
                          <a:effectLst/>
                        </a:rPr>
                        <a:t>48674530</a:t>
                      </a:r>
                      <a:endParaRPr lang="en-US" sz="1200" b="0" i="0" u="none" strike="noStrike">
                        <a:effectLst/>
                        <a:latin typeface="Calibri" panose="020F0502020204030204" pitchFamily="34" charset="0"/>
                      </a:endParaRPr>
                    </a:p>
                  </a:txBody>
                  <a:tcPr marL="6350" marR="6350" marT="6350" marB="0" anchor="b"/>
                </a:tc>
                <a:tc>
                  <a:txBody>
                    <a:bodyPr/>
                    <a:lstStyle/>
                    <a:p>
                      <a:pPr algn="r" fontAlgn="b"/>
                      <a:r>
                        <a:rPr lang="en-US" sz="1200" u="none" strike="noStrike">
                          <a:effectLst/>
                        </a:rPr>
                        <a:t>116.6</a:t>
                      </a:r>
                      <a:endParaRPr lang="en-US" sz="1200" b="0" i="0" u="none" strike="noStrike">
                        <a:effectLst/>
                        <a:latin typeface="Calibri" panose="020F0502020204030204" pitchFamily="34" charset="0"/>
                      </a:endParaRPr>
                    </a:p>
                  </a:txBody>
                  <a:tcPr marL="6350" marR="6350" marT="6350" marB="0" anchor="b"/>
                </a:tc>
                <a:tc>
                  <a:txBody>
                    <a:bodyPr/>
                    <a:lstStyle/>
                    <a:p>
                      <a:pPr algn="r" fontAlgn="b"/>
                      <a:r>
                        <a:rPr lang="en-US" sz="1200" u="none" strike="noStrike">
                          <a:effectLst/>
                        </a:rPr>
                        <a:t>2.7102E-09</a:t>
                      </a:r>
                      <a:endParaRPr lang="en-US" sz="12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3515498965"/>
                  </a:ext>
                </a:extLst>
              </a:tr>
              <a:tr h="270344">
                <a:tc>
                  <a:txBody>
                    <a:bodyPr/>
                    <a:lstStyle/>
                    <a:p>
                      <a:pPr algn="l" fontAlgn="b"/>
                      <a:endParaRPr lang="en-US" sz="1200" u="none" strike="noStrike" dirty="0">
                        <a:effectLst/>
                      </a:endParaRPr>
                    </a:p>
                    <a:p>
                      <a:pPr algn="l" fontAlgn="b"/>
                      <a:r>
                        <a:rPr lang="en-US" sz="1200" u="none" strike="noStrike" dirty="0">
                          <a:effectLst/>
                        </a:rPr>
                        <a:t>Residual</a:t>
                      </a:r>
                    </a:p>
                    <a:p>
                      <a:pPr algn="l" fontAlgn="b"/>
                      <a:endParaRPr lang="en-US" sz="1200" b="0" i="0" u="none" strike="noStrike" dirty="0">
                        <a:effectLst/>
                        <a:latin typeface="Calibri" panose="020F0502020204030204" pitchFamily="34" charset="0"/>
                      </a:endParaRPr>
                    </a:p>
                  </a:txBody>
                  <a:tcPr marL="6350" marR="6350" marT="6350" marB="0" anchor="b"/>
                </a:tc>
                <a:tc>
                  <a:txBody>
                    <a:bodyPr/>
                    <a:lstStyle/>
                    <a:p>
                      <a:pPr algn="r" fontAlgn="b"/>
                      <a:r>
                        <a:rPr lang="en-US" sz="1200" u="none" strike="noStrike">
                          <a:effectLst/>
                        </a:rPr>
                        <a:t>18</a:t>
                      </a:r>
                      <a:endParaRPr lang="en-US" sz="1200" b="0" i="0" u="none" strike="noStrike">
                        <a:effectLst/>
                        <a:latin typeface="Calibri" panose="020F0502020204030204" pitchFamily="34" charset="0"/>
                      </a:endParaRPr>
                    </a:p>
                  </a:txBody>
                  <a:tcPr marL="6350" marR="6350" marT="6350" marB="0" anchor="b"/>
                </a:tc>
                <a:tc>
                  <a:txBody>
                    <a:bodyPr/>
                    <a:lstStyle/>
                    <a:p>
                      <a:pPr algn="r" fontAlgn="b"/>
                      <a:r>
                        <a:rPr lang="en-US" sz="1200" u="none" strike="noStrike">
                          <a:effectLst/>
                        </a:rPr>
                        <a:t>7515863.32</a:t>
                      </a:r>
                      <a:endParaRPr lang="en-US" sz="1200" b="0" i="0" u="none" strike="noStrike">
                        <a:effectLst/>
                        <a:latin typeface="Calibri" panose="020F0502020204030204" pitchFamily="34" charset="0"/>
                      </a:endParaRPr>
                    </a:p>
                  </a:txBody>
                  <a:tcPr marL="6350" marR="6350" marT="6350" marB="0" anchor="b"/>
                </a:tc>
                <a:tc>
                  <a:txBody>
                    <a:bodyPr/>
                    <a:lstStyle/>
                    <a:p>
                      <a:pPr algn="r" fontAlgn="b"/>
                      <a:r>
                        <a:rPr lang="en-US" sz="1200" u="none" strike="noStrike">
                          <a:effectLst/>
                        </a:rPr>
                        <a:t>417548</a:t>
                      </a:r>
                      <a:endParaRPr lang="en-US" sz="1200" b="0" i="0" u="none" strike="noStrike">
                        <a:effectLst/>
                        <a:latin typeface="Calibri" panose="020F0502020204030204" pitchFamily="34" charset="0"/>
                      </a:endParaRPr>
                    </a:p>
                  </a:txBody>
                  <a:tcPr marL="6350" marR="6350" marT="6350" marB="0" anchor="b"/>
                </a:tc>
                <a:tc>
                  <a:txBody>
                    <a:bodyPr/>
                    <a:lstStyle/>
                    <a:p>
                      <a:pPr algn="l" fontAlgn="b"/>
                      <a:endParaRPr lang="en-US" sz="1200" b="0" i="0" u="none" strike="noStrike">
                        <a:effectLst/>
                        <a:latin typeface="Calibri" panose="020F0502020204030204" pitchFamily="34" charset="0"/>
                      </a:endParaRPr>
                    </a:p>
                  </a:txBody>
                  <a:tcPr marL="6350" marR="6350" marT="6350" marB="0" anchor="b"/>
                </a:tc>
                <a:tc>
                  <a:txBody>
                    <a:bodyPr/>
                    <a:lstStyle/>
                    <a:p>
                      <a:pPr algn="l" fontAlgn="b"/>
                      <a:endParaRPr lang="en-US" sz="12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367703644"/>
                  </a:ext>
                </a:extLst>
              </a:tr>
              <a:tr h="279065">
                <a:tc>
                  <a:txBody>
                    <a:bodyPr/>
                    <a:lstStyle/>
                    <a:p>
                      <a:pPr algn="l" fontAlgn="b"/>
                      <a:endParaRPr lang="en-US" sz="1200" u="none" strike="noStrike" dirty="0">
                        <a:effectLst/>
                      </a:endParaRPr>
                    </a:p>
                    <a:p>
                      <a:pPr algn="l" fontAlgn="b"/>
                      <a:endParaRPr lang="en-US" sz="1200" u="none" strike="noStrike" dirty="0">
                        <a:effectLst/>
                      </a:endParaRPr>
                    </a:p>
                    <a:p>
                      <a:pPr algn="l" fontAlgn="b"/>
                      <a:r>
                        <a:rPr lang="en-US" sz="1200" u="none" strike="noStrike" dirty="0">
                          <a:effectLst/>
                        </a:rPr>
                        <a:t>Total</a:t>
                      </a:r>
                      <a:endParaRPr lang="en-US" sz="1200" b="0" i="0" u="none" strike="noStrike" dirty="0">
                        <a:effectLst/>
                        <a:latin typeface="Calibri" panose="020F0502020204030204" pitchFamily="34" charset="0"/>
                      </a:endParaRPr>
                    </a:p>
                  </a:txBody>
                  <a:tcPr marL="6350" marR="6350" marT="6350" marB="0" anchor="b"/>
                </a:tc>
                <a:tc>
                  <a:txBody>
                    <a:bodyPr/>
                    <a:lstStyle/>
                    <a:p>
                      <a:pPr algn="r" fontAlgn="b"/>
                      <a:r>
                        <a:rPr lang="en-US" sz="1200" u="none" strike="noStrike">
                          <a:effectLst/>
                        </a:rPr>
                        <a:t>19</a:t>
                      </a:r>
                      <a:endParaRPr lang="en-US" sz="1200" b="0" i="0" u="none" strike="noStrike">
                        <a:effectLst/>
                        <a:latin typeface="Calibri" panose="020F0502020204030204" pitchFamily="34" charset="0"/>
                      </a:endParaRPr>
                    </a:p>
                  </a:txBody>
                  <a:tcPr marL="6350" marR="6350" marT="6350" marB="0" anchor="b"/>
                </a:tc>
                <a:tc>
                  <a:txBody>
                    <a:bodyPr/>
                    <a:lstStyle/>
                    <a:p>
                      <a:pPr algn="r" fontAlgn="b"/>
                      <a:r>
                        <a:rPr lang="en-US" sz="1200" u="none" strike="noStrike">
                          <a:effectLst/>
                        </a:rPr>
                        <a:t>56190393.8</a:t>
                      </a:r>
                      <a:endParaRPr lang="en-US" sz="1200" b="0" i="0" u="none" strike="noStrike">
                        <a:effectLst/>
                        <a:latin typeface="Calibri" panose="020F0502020204030204" pitchFamily="34" charset="0"/>
                      </a:endParaRPr>
                    </a:p>
                  </a:txBody>
                  <a:tcPr marL="6350" marR="6350" marT="6350" marB="0" anchor="b"/>
                </a:tc>
                <a:tc>
                  <a:txBody>
                    <a:bodyPr/>
                    <a:lstStyle/>
                    <a:p>
                      <a:pPr algn="l" fontAlgn="b"/>
                      <a:r>
                        <a:rPr lang="en-US" sz="1200" u="none" strike="noStrike">
                          <a:effectLst/>
                        </a:rPr>
                        <a:t> </a:t>
                      </a:r>
                      <a:endParaRPr lang="en-US" sz="1200" b="0" i="0" u="none" strike="noStrike">
                        <a:effectLst/>
                        <a:latin typeface="Calibri" panose="020F0502020204030204" pitchFamily="34" charset="0"/>
                      </a:endParaRPr>
                    </a:p>
                  </a:txBody>
                  <a:tcPr marL="6350" marR="6350" marT="6350" marB="0" anchor="b"/>
                </a:tc>
                <a:tc>
                  <a:txBody>
                    <a:bodyPr/>
                    <a:lstStyle/>
                    <a:p>
                      <a:pPr algn="l" fontAlgn="b"/>
                      <a:r>
                        <a:rPr lang="en-US" sz="1200" u="none" strike="noStrike">
                          <a:effectLst/>
                        </a:rPr>
                        <a:t> </a:t>
                      </a:r>
                      <a:endParaRPr lang="en-US" sz="1200" b="0" i="0" u="none" strike="noStrike">
                        <a:effectLst/>
                        <a:latin typeface="Calibri" panose="020F0502020204030204" pitchFamily="34" charset="0"/>
                      </a:endParaRPr>
                    </a:p>
                  </a:txBody>
                  <a:tcPr marL="6350" marR="6350" marT="6350" marB="0" anchor="b"/>
                </a:tc>
                <a:tc>
                  <a:txBody>
                    <a:bodyPr/>
                    <a:lstStyle/>
                    <a:p>
                      <a:pPr algn="l" fontAlgn="b"/>
                      <a:r>
                        <a:rPr lang="en-US" sz="1200" u="none" strike="noStrike" dirty="0">
                          <a:effectLst/>
                        </a:rPr>
                        <a:t> </a:t>
                      </a:r>
                      <a:endParaRPr lang="en-US" sz="1200" b="0" i="0" u="none" strike="noStrike" dirty="0">
                        <a:effectLst/>
                        <a:latin typeface="Calibri" panose="020F0502020204030204" pitchFamily="34" charset="0"/>
                      </a:endParaRPr>
                    </a:p>
                  </a:txBody>
                  <a:tcPr marL="6350" marR="6350" marT="6350" marB="0" anchor="b"/>
                </a:tc>
                <a:extLst>
                  <a:ext uri="{0D108BD9-81ED-4DB2-BD59-A6C34878D82A}">
                    <a16:rowId xmlns:a16="http://schemas.microsoft.com/office/drawing/2014/main" val="3440134899"/>
                  </a:ext>
                </a:extLst>
              </a:tr>
            </a:tbl>
          </a:graphicData>
        </a:graphic>
      </p:graphicFrame>
      <p:sp>
        <p:nvSpPr>
          <p:cNvPr id="30721" name="Title 1"/>
          <p:cNvSpPr>
            <a:spLocks noGrp="1"/>
          </p:cNvSpPr>
          <p:nvPr>
            <p:ph type="title"/>
          </p:nvPr>
        </p:nvSpPr>
        <p:spPr>
          <a:xfrm>
            <a:off x="1731818" y="214703"/>
            <a:ext cx="8839200" cy="838200"/>
          </a:xfrm>
        </p:spPr>
        <p:txBody>
          <a:bodyPr/>
          <a:lstStyle/>
          <a:p>
            <a:pPr eaLnBrk="1" hangingPunct="1"/>
            <a:r>
              <a:rPr lang="en-US" altLang="en-US" dirty="0">
                <a:ea typeface="ＭＳ Ｐゴシック" charset="-128"/>
              </a:rPr>
              <a:t>Obtaining Model Fit from Excel Output</a:t>
            </a:r>
          </a:p>
        </p:txBody>
      </p:sp>
      <p:sp>
        <p:nvSpPr>
          <p:cNvPr id="30722"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B5D35B85-5D11-6B49-9735-331F609325C8}" type="slidenum">
              <a:rPr lang="en-US" altLang="en-US" sz="1200">
                <a:solidFill>
                  <a:schemeClr val="bg1"/>
                </a:solidFill>
                <a:latin typeface="Calibri" charset="0"/>
              </a:rPr>
              <a:pPr eaLnBrk="1" fontAlgn="base" hangingPunct="1">
                <a:spcBef>
                  <a:spcPct val="0"/>
                </a:spcBef>
                <a:spcAft>
                  <a:spcPct val="0"/>
                </a:spcAft>
              </a:pPr>
              <a:t>22</a:t>
            </a:fld>
            <a:endParaRPr lang="en-US" altLang="en-US" sz="1200">
              <a:solidFill>
                <a:schemeClr val="bg1"/>
              </a:solidFill>
              <a:latin typeface="Calibri" charset="0"/>
            </a:endParaRPr>
          </a:p>
        </p:txBody>
      </p:sp>
      <p:sp>
        <p:nvSpPr>
          <p:cNvPr id="3" name="TextBox 2"/>
          <p:cNvSpPr txBox="1">
            <a:spLocks noChangeArrowheads="1"/>
          </p:cNvSpPr>
          <p:nvPr/>
        </p:nvSpPr>
        <p:spPr bwMode="auto">
          <a:xfrm>
            <a:off x="1798637" y="6036750"/>
            <a:ext cx="8562975" cy="369332"/>
          </a:xfrm>
          <a:prstGeom prst="rect">
            <a:avLst/>
          </a:prstGeom>
          <a:solidFill>
            <a:schemeClr val="bg1"/>
          </a:solidFill>
          <a:ln>
            <a:noFill/>
          </a:ln>
          <a:effectLst>
            <a:outerShdw blurRad="50800" dist="38100" dir="2700000" algn="tl" rotWithShape="0">
              <a:srgbClr val="000000">
                <a:alpha val="39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defRPr/>
            </a:pPr>
            <a:r>
              <a:rPr lang="en-US" dirty="0">
                <a:latin typeface="+mj-lt"/>
                <a:ea typeface="ＭＳ Ｐゴシック" pitchFamily="34" charset="-128"/>
              </a:rPr>
              <a:t>Approximately 86% of the variation in PBT is explained by variation in Sales</a:t>
            </a:r>
          </a:p>
        </p:txBody>
      </p:sp>
      <p:cxnSp>
        <p:nvCxnSpPr>
          <p:cNvPr id="19" name="Straight Arrow Connector 18"/>
          <p:cNvCxnSpPr>
            <a:cxnSpLocks/>
            <a:stCxn id="30720" idx="6"/>
          </p:cNvCxnSpPr>
          <p:nvPr/>
        </p:nvCxnSpPr>
        <p:spPr bwMode="auto">
          <a:xfrm flipV="1">
            <a:off x="4437364" y="1509060"/>
            <a:ext cx="6373778" cy="1513842"/>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auto">
          <a:xfrm>
            <a:off x="7829624" y="4920818"/>
            <a:ext cx="486382" cy="350838"/>
          </a:xfrm>
          <a:prstGeom prst="ellipse">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bwMode="auto">
          <a:xfrm>
            <a:off x="8380021" y="4924373"/>
            <a:ext cx="1102231" cy="324460"/>
          </a:xfrm>
          <a:prstGeom prst="ellipse">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3" name="Straight Arrow Connector 22"/>
          <p:cNvCxnSpPr>
            <a:cxnSpLocks/>
            <a:stCxn id="21" idx="0"/>
          </p:cNvCxnSpPr>
          <p:nvPr/>
        </p:nvCxnSpPr>
        <p:spPr bwMode="auto">
          <a:xfrm flipV="1">
            <a:off x="8072815" y="1634638"/>
            <a:ext cx="1742419" cy="328618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a:stCxn id="22" idx="0"/>
          </p:cNvCxnSpPr>
          <p:nvPr/>
        </p:nvCxnSpPr>
        <p:spPr bwMode="auto">
          <a:xfrm flipV="1">
            <a:off x="8931136" y="1295100"/>
            <a:ext cx="446060" cy="362927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34B94B65-CC4D-4CE4-B3CE-158DC415398F}"/>
              </a:ext>
            </a:extLst>
          </p:cNvPr>
          <p:cNvGraphicFramePr>
            <a:graphicFrameLocks noGrp="1"/>
          </p:cNvGraphicFramePr>
          <p:nvPr>
            <p:extLst>
              <p:ext uri="{D42A27DB-BD31-4B8C-83A1-F6EECF244321}">
                <p14:modId xmlns:p14="http://schemas.microsoft.com/office/powerpoint/2010/main" val="2013422266"/>
              </p:ext>
            </p:extLst>
          </p:nvPr>
        </p:nvGraphicFramePr>
        <p:xfrm>
          <a:off x="1284286" y="1447801"/>
          <a:ext cx="2909887" cy="1981198"/>
        </p:xfrm>
        <a:graphic>
          <a:graphicData uri="http://schemas.openxmlformats.org/drawingml/2006/table">
            <a:tbl>
              <a:tblPr>
                <a:tableStyleId>{5C22544A-7EE6-4342-B048-85BDC9FD1C3A}</a:tableStyleId>
              </a:tblPr>
              <a:tblGrid>
                <a:gridCol w="1988868">
                  <a:extLst>
                    <a:ext uri="{9D8B030D-6E8A-4147-A177-3AD203B41FA5}">
                      <a16:colId xmlns:a16="http://schemas.microsoft.com/office/drawing/2014/main" val="250918137"/>
                    </a:ext>
                  </a:extLst>
                </a:gridCol>
                <a:gridCol w="921019">
                  <a:extLst>
                    <a:ext uri="{9D8B030D-6E8A-4147-A177-3AD203B41FA5}">
                      <a16:colId xmlns:a16="http://schemas.microsoft.com/office/drawing/2014/main" val="1688819495"/>
                    </a:ext>
                  </a:extLst>
                </a:gridCol>
              </a:tblGrid>
              <a:tr h="328434">
                <a:tc gridSpan="2">
                  <a:txBody>
                    <a:bodyPr/>
                    <a:lstStyle/>
                    <a:p>
                      <a:pPr algn="ctr" fontAlgn="b"/>
                      <a:r>
                        <a:rPr lang="en-US" sz="1200" u="none" strike="noStrike" dirty="0">
                          <a:effectLst/>
                        </a:rPr>
                        <a:t>Regression Statistics</a:t>
                      </a:r>
                      <a:endParaRPr lang="en-US" sz="1200" b="0" i="1" u="none" strike="noStrike" dirty="0">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535993094"/>
                  </a:ext>
                </a:extLst>
              </a:tr>
              <a:tr h="328434">
                <a:tc>
                  <a:txBody>
                    <a:bodyPr/>
                    <a:lstStyle/>
                    <a:p>
                      <a:pPr algn="l" fontAlgn="b"/>
                      <a:r>
                        <a:rPr lang="en-US" sz="1200" u="none" strike="noStrike">
                          <a:effectLst/>
                        </a:rPr>
                        <a:t>Multiple R</a:t>
                      </a:r>
                      <a:endParaRPr lang="en-US" sz="1200" b="0" i="0" u="none" strike="noStrike">
                        <a:effectLst/>
                        <a:latin typeface="Calibri" panose="020F0502020204030204" pitchFamily="34" charset="0"/>
                      </a:endParaRPr>
                    </a:p>
                  </a:txBody>
                  <a:tcPr marL="6350" marR="6350" marT="6350" marB="0" anchor="b"/>
                </a:tc>
                <a:tc>
                  <a:txBody>
                    <a:bodyPr/>
                    <a:lstStyle/>
                    <a:p>
                      <a:pPr algn="r" fontAlgn="b"/>
                      <a:r>
                        <a:rPr lang="en-US" sz="1200" u="none" strike="noStrike">
                          <a:effectLst/>
                        </a:rPr>
                        <a:t>0.9307</a:t>
                      </a:r>
                      <a:endParaRPr lang="en-US" sz="12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936169317"/>
                  </a:ext>
                </a:extLst>
              </a:tr>
              <a:tr h="328434">
                <a:tc>
                  <a:txBody>
                    <a:bodyPr/>
                    <a:lstStyle/>
                    <a:p>
                      <a:pPr algn="l" fontAlgn="b"/>
                      <a:r>
                        <a:rPr lang="en-US" sz="1200" u="none" strike="noStrike">
                          <a:effectLst/>
                        </a:rPr>
                        <a:t>R Square</a:t>
                      </a:r>
                      <a:endParaRPr lang="en-US" sz="1200" b="0" i="0" u="none" strike="noStrike">
                        <a:effectLst/>
                        <a:latin typeface="Calibri" panose="020F0502020204030204" pitchFamily="34" charset="0"/>
                      </a:endParaRPr>
                    </a:p>
                  </a:txBody>
                  <a:tcPr marL="6350" marR="6350" marT="6350" marB="0" anchor="b"/>
                </a:tc>
                <a:tc>
                  <a:txBody>
                    <a:bodyPr/>
                    <a:lstStyle/>
                    <a:p>
                      <a:pPr algn="r" fontAlgn="b"/>
                      <a:r>
                        <a:rPr lang="en-US" sz="1200" u="none" strike="noStrike">
                          <a:effectLst/>
                        </a:rPr>
                        <a:t>0.8662</a:t>
                      </a:r>
                      <a:endParaRPr lang="en-US" sz="12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902592735"/>
                  </a:ext>
                </a:extLst>
              </a:tr>
              <a:tr h="328434">
                <a:tc>
                  <a:txBody>
                    <a:bodyPr/>
                    <a:lstStyle/>
                    <a:p>
                      <a:pPr algn="l" fontAlgn="b"/>
                      <a:r>
                        <a:rPr lang="en-US" sz="1200" u="none" strike="noStrike" dirty="0">
                          <a:effectLst/>
                        </a:rPr>
                        <a:t>Adjusted R Square</a:t>
                      </a:r>
                      <a:endParaRPr lang="en-US" sz="1200" b="0" i="0" u="none" strike="noStrike" dirty="0">
                        <a:effectLst/>
                        <a:latin typeface="Calibri" panose="020F0502020204030204" pitchFamily="34" charset="0"/>
                      </a:endParaRPr>
                    </a:p>
                  </a:txBody>
                  <a:tcPr marL="6350" marR="6350" marT="6350" marB="0" anchor="b"/>
                </a:tc>
                <a:tc>
                  <a:txBody>
                    <a:bodyPr/>
                    <a:lstStyle/>
                    <a:p>
                      <a:pPr algn="r" fontAlgn="b"/>
                      <a:r>
                        <a:rPr lang="en-US" sz="1200" u="none" strike="noStrike">
                          <a:effectLst/>
                        </a:rPr>
                        <a:t>0.8588</a:t>
                      </a:r>
                      <a:endParaRPr lang="en-US" sz="12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865701719"/>
                  </a:ext>
                </a:extLst>
              </a:tr>
              <a:tr h="328434">
                <a:tc>
                  <a:txBody>
                    <a:bodyPr/>
                    <a:lstStyle/>
                    <a:p>
                      <a:pPr algn="l" fontAlgn="b"/>
                      <a:r>
                        <a:rPr lang="en-US" sz="1200" u="none" strike="noStrike">
                          <a:effectLst/>
                        </a:rPr>
                        <a:t>Standard Error</a:t>
                      </a:r>
                      <a:endParaRPr lang="en-US" sz="1200" b="0" i="0" u="none" strike="noStrike">
                        <a:effectLst/>
                        <a:latin typeface="Calibri" panose="020F0502020204030204" pitchFamily="34" charset="0"/>
                      </a:endParaRPr>
                    </a:p>
                  </a:txBody>
                  <a:tcPr marL="6350" marR="6350" marT="6350" marB="0" anchor="b"/>
                </a:tc>
                <a:tc>
                  <a:txBody>
                    <a:bodyPr/>
                    <a:lstStyle/>
                    <a:p>
                      <a:pPr algn="r" fontAlgn="b"/>
                      <a:r>
                        <a:rPr lang="en-US" sz="1200" u="none" strike="noStrike">
                          <a:effectLst/>
                        </a:rPr>
                        <a:t>646.1795</a:t>
                      </a:r>
                      <a:endParaRPr lang="en-US" sz="12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1754325724"/>
                  </a:ext>
                </a:extLst>
              </a:tr>
              <a:tr h="339028">
                <a:tc>
                  <a:txBody>
                    <a:bodyPr/>
                    <a:lstStyle/>
                    <a:p>
                      <a:pPr algn="l" fontAlgn="b"/>
                      <a:r>
                        <a:rPr lang="en-US" sz="1200" u="none" strike="noStrike">
                          <a:effectLst/>
                        </a:rPr>
                        <a:t>Observations</a:t>
                      </a:r>
                      <a:endParaRPr lang="en-US" sz="1200" b="0" i="0" u="none" strike="noStrike">
                        <a:effectLst/>
                        <a:latin typeface="Calibri" panose="020F0502020204030204" pitchFamily="34" charset="0"/>
                      </a:endParaRPr>
                    </a:p>
                  </a:txBody>
                  <a:tcPr marL="6350" marR="6350" marT="6350" marB="0" anchor="b"/>
                </a:tc>
                <a:tc>
                  <a:txBody>
                    <a:bodyPr/>
                    <a:lstStyle/>
                    <a:p>
                      <a:pPr algn="r" fontAlgn="b"/>
                      <a:r>
                        <a:rPr lang="en-US" sz="1200" u="none" strike="noStrike" dirty="0">
                          <a:effectLst/>
                        </a:rPr>
                        <a:t>20</a:t>
                      </a:r>
                      <a:endParaRPr lang="en-US" sz="1200" b="0" i="0" u="none" strike="noStrike" dirty="0">
                        <a:effectLst/>
                        <a:latin typeface="Calibri" panose="020F0502020204030204" pitchFamily="34" charset="0"/>
                      </a:endParaRPr>
                    </a:p>
                  </a:txBody>
                  <a:tcPr marL="6350" marR="6350" marT="6350" marB="0" anchor="b"/>
                </a:tc>
                <a:extLst>
                  <a:ext uri="{0D108BD9-81ED-4DB2-BD59-A6C34878D82A}">
                    <a16:rowId xmlns:a16="http://schemas.microsoft.com/office/drawing/2014/main" val="3506752946"/>
                  </a:ext>
                </a:extLst>
              </a:tr>
            </a:tbl>
          </a:graphicData>
        </a:graphic>
      </p:graphicFrame>
      <p:sp>
        <p:nvSpPr>
          <p:cNvPr id="4" name="Oval 3"/>
          <p:cNvSpPr/>
          <p:nvPr/>
        </p:nvSpPr>
        <p:spPr bwMode="auto">
          <a:xfrm>
            <a:off x="3497604" y="2206300"/>
            <a:ext cx="1030640" cy="30847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a:cxnSpLocks/>
            <a:stCxn id="4" idx="4"/>
          </p:cNvCxnSpPr>
          <p:nvPr/>
        </p:nvCxnSpPr>
        <p:spPr bwMode="auto">
          <a:xfrm>
            <a:off x="4012924" y="2514776"/>
            <a:ext cx="515320" cy="275687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auto">
          <a:xfrm>
            <a:off x="8449591" y="4320381"/>
            <a:ext cx="993428" cy="39051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bwMode="auto">
          <a:xfrm>
            <a:off x="8402381" y="5391787"/>
            <a:ext cx="993428" cy="4344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9" name="Straight Arrow Connector 38"/>
          <p:cNvCxnSpPr>
            <a:cxnSpLocks/>
            <a:stCxn id="36" idx="2"/>
          </p:cNvCxnSpPr>
          <p:nvPr/>
        </p:nvCxnSpPr>
        <p:spPr bwMode="auto">
          <a:xfrm flipH="1">
            <a:off x="3893127" y="4515638"/>
            <a:ext cx="4556464" cy="6979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37" idx="2"/>
          </p:cNvCxnSpPr>
          <p:nvPr/>
        </p:nvCxnSpPr>
        <p:spPr bwMode="auto">
          <a:xfrm flipH="1" flipV="1">
            <a:off x="3826096" y="5595410"/>
            <a:ext cx="4576285" cy="1358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109DACF-C511-4FDE-BEF4-18B91A2C727C}"/>
                  </a:ext>
                </a:extLst>
              </p:cNvPr>
              <p:cNvSpPr txBox="1"/>
              <p:nvPr/>
            </p:nvSpPr>
            <p:spPr>
              <a:xfrm>
                <a:off x="1365712" y="5089620"/>
                <a:ext cx="3519169" cy="526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48674530.5</m:t>
                          </m:r>
                        </m:num>
                        <m:den>
                          <m:r>
                            <a:rPr lang="en-US" b="0" i="1" smtClean="0">
                              <a:latin typeface="Cambria Math" panose="02040503050406030204" pitchFamily="18" charset="0"/>
                            </a:rPr>
                            <m:t>56190393.8</m:t>
                          </m:r>
                        </m:den>
                      </m:f>
                      <m:r>
                        <a:rPr lang="en-US" b="0" i="1" smtClean="0">
                          <a:latin typeface="Cambria Math" panose="02040503050406030204" pitchFamily="18" charset="0"/>
                        </a:rPr>
                        <m:t>=0.8662</m:t>
                      </m:r>
                    </m:oMath>
                  </m:oMathPara>
                </a14:m>
                <a:endParaRPr lang="en-US" dirty="0"/>
              </a:p>
            </p:txBody>
          </p:sp>
        </mc:Choice>
        <mc:Fallback xmlns="">
          <p:sp>
            <p:nvSpPr>
              <p:cNvPr id="2" name="TextBox 1">
                <a:extLst>
                  <a:ext uri="{FF2B5EF4-FFF2-40B4-BE49-F238E27FC236}">
                    <a16:creationId xmlns:a16="http://schemas.microsoft.com/office/drawing/2014/main" id="{E109DACF-C511-4FDE-BEF4-18B91A2C727C}"/>
                  </a:ext>
                </a:extLst>
              </p:cNvPr>
              <p:cNvSpPr txBox="1">
                <a:spLocks noRot="1" noChangeAspect="1" noMove="1" noResize="1" noEditPoints="1" noAdjustHandles="1" noChangeArrowheads="1" noChangeShapeType="1" noTextEdit="1"/>
              </p:cNvSpPr>
              <p:nvPr/>
            </p:nvSpPr>
            <p:spPr>
              <a:xfrm>
                <a:off x="1365712" y="5089620"/>
                <a:ext cx="3519169" cy="5260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DF11895-AD1A-4EA4-9874-90F4E5D6CC5A}"/>
                  </a:ext>
                </a:extLst>
              </p:cNvPr>
              <p:cNvSpPr txBox="1"/>
              <p:nvPr/>
            </p:nvSpPr>
            <p:spPr>
              <a:xfrm>
                <a:off x="6820692" y="957720"/>
                <a:ext cx="4822410" cy="845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den>
                          </m:f>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7515863.32</m:t>
                              </m:r>
                            </m:num>
                            <m:den>
                              <m:r>
                                <a:rPr lang="en-US" b="0" i="1" smtClean="0">
                                  <a:latin typeface="Cambria Math" panose="02040503050406030204" pitchFamily="18" charset="0"/>
                                </a:rPr>
                                <m:t>18</m:t>
                              </m:r>
                            </m:den>
                          </m:f>
                          <m:r>
                            <a:rPr lang="en-US" b="0" i="1" smtClean="0">
                              <a:latin typeface="Cambria Math" panose="02040503050406030204" pitchFamily="18" charset="0"/>
                            </a:rPr>
                            <m:t>=646.1795</m:t>
                          </m:r>
                        </m:e>
                      </m:rad>
                    </m:oMath>
                  </m:oMathPara>
                </a14:m>
                <a:endParaRPr lang="en-US" dirty="0"/>
              </a:p>
            </p:txBody>
          </p:sp>
        </mc:Choice>
        <mc:Fallback xmlns="">
          <p:sp>
            <p:nvSpPr>
              <p:cNvPr id="17" name="TextBox 16">
                <a:extLst>
                  <a:ext uri="{FF2B5EF4-FFF2-40B4-BE49-F238E27FC236}">
                    <a16:creationId xmlns:a16="http://schemas.microsoft.com/office/drawing/2014/main" id="{2DF11895-AD1A-4EA4-9874-90F4E5D6CC5A}"/>
                  </a:ext>
                </a:extLst>
              </p:cNvPr>
              <p:cNvSpPr txBox="1">
                <a:spLocks noRot="1" noChangeAspect="1" noMove="1" noResize="1" noEditPoints="1" noAdjustHandles="1" noChangeArrowheads="1" noChangeShapeType="1" noTextEdit="1"/>
              </p:cNvSpPr>
              <p:nvPr/>
            </p:nvSpPr>
            <p:spPr>
              <a:xfrm>
                <a:off x="6820692" y="957720"/>
                <a:ext cx="4822410" cy="845744"/>
              </a:xfrm>
              <a:prstGeom prst="rect">
                <a:avLst/>
              </a:prstGeom>
              <a:blipFill>
                <a:blip r:embed="rId3"/>
                <a:stretch>
                  <a:fillRect/>
                </a:stretch>
              </a:blipFill>
            </p:spPr>
            <p:txBody>
              <a:bodyPr/>
              <a:lstStyle/>
              <a:p>
                <a:r>
                  <a:rPr lang="en-US">
                    <a:noFill/>
                  </a:rPr>
                  <a:t> </a:t>
                </a:r>
              </a:p>
            </p:txBody>
          </p:sp>
        </mc:Fallback>
      </mc:AlternateContent>
      <p:sp>
        <p:nvSpPr>
          <p:cNvPr id="30720" name="Oval 30719">
            <a:extLst>
              <a:ext uri="{FF2B5EF4-FFF2-40B4-BE49-F238E27FC236}">
                <a16:creationId xmlns:a16="http://schemas.microsoft.com/office/drawing/2014/main" id="{56A33EE3-A526-46B8-A8B2-09E5D4AB1639}"/>
              </a:ext>
            </a:extLst>
          </p:cNvPr>
          <p:cNvSpPr/>
          <p:nvPr/>
        </p:nvSpPr>
        <p:spPr>
          <a:xfrm>
            <a:off x="3375076" y="2781169"/>
            <a:ext cx="1062288" cy="48346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7671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7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4" grpId="0" animBg="1"/>
      <p:bldP spid="36" grpId="0" animBg="1"/>
      <p:bldP spid="37" grpId="0" animBg="1"/>
      <p:bldP spid="2" grpId="0"/>
      <p:bldP spid="17" grpId="0"/>
      <p:bldP spid="307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Questions?</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7682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854200" y="163514"/>
            <a:ext cx="8839200" cy="838200"/>
          </a:xfrm>
        </p:spPr>
        <p:txBody>
          <a:bodyPr/>
          <a:lstStyle/>
          <a:p>
            <a:r>
              <a:rPr lang="en-US" altLang="en-US" dirty="0">
                <a:ea typeface="ＭＳ Ｐゴシック" charset="-128"/>
              </a:rPr>
              <a:t>Example: House Prices Vs. Living Area</a:t>
            </a:r>
          </a:p>
        </p:txBody>
      </p:sp>
      <p:sp>
        <p:nvSpPr>
          <p:cNvPr id="12291" name="TextBox 5"/>
          <p:cNvSpPr txBox="1">
            <a:spLocks noChangeArrowheads="1"/>
          </p:cNvSpPr>
          <p:nvPr/>
        </p:nvSpPr>
        <p:spPr bwMode="auto">
          <a:xfrm>
            <a:off x="1666876" y="5573714"/>
            <a:ext cx="8848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ＭＳ Ｐゴシック" charset="-128"/>
              </a:defRPr>
            </a:lvl1pPr>
            <a:lvl2pPr marL="742950" indent="-285750" eaLnBrk="0" hangingPunct="0">
              <a:spcBef>
                <a:spcPct val="20000"/>
              </a:spcBef>
              <a:buFont typeface="Arial" charset="0"/>
              <a:buChar char="–"/>
              <a:defRPr sz="2800">
                <a:solidFill>
                  <a:schemeClr val="tx1"/>
                </a:solidFill>
                <a:latin typeface="Calibri" charset="0"/>
                <a:ea typeface="ＭＳ Ｐゴシック" charset="-128"/>
              </a:defRPr>
            </a:lvl2pPr>
            <a:lvl3pPr marL="1143000" indent="-228600" eaLnBrk="0" hangingPunct="0">
              <a:spcBef>
                <a:spcPct val="20000"/>
              </a:spcBef>
              <a:buFont typeface="Arial" charset="0"/>
              <a:buChar char="•"/>
              <a:defRPr sz="2400">
                <a:solidFill>
                  <a:schemeClr val="tx1"/>
                </a:solidFill>
                <a:latin typeface="Calibri" charset="0"/>
                <a:ea typeface="ＭＳ Ｐゴシック" charset="-128"/>
              </a:defRPr>
            </a:lvl3pPr>
            <a:lvl4pPr marL="1600200" indent="-228600" eaLnBrk="0" hangingPunct="0">
              <a:spcBef>
                <a:spcPct val="20000"/>
              </a:spcBef>
              <a:buFont typeface="Arial" charset="0"/>
              <a:buChar char="–"/>
              <a:defRPr sz="2000">
                <a:solidFill>
                  <a:schemeClr val="tx1"/>
                </a:solidFill>
                <a:latin typeface="Calibri" charset="0"/>
                <a:ea typeface="ＭＳ Ｐゴシック" charset="-128"/>
              </a:defRPr>
            </a:lvl4pPr>
            <a:lvl5pPr marL="2057400" indent="-228600" eaLnBrk="0" hangingPunct="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800" dirty="0"/>
              <a:t>What can we say about the </a:t>
            </a:r>
            <a:r>
              <a:rPr lang="en-US" altLang="en-US" sz="1800" i="1" dirty="0"/>
              <a:t>relationship</a:t>
            </a:r>
            <a:r>
              <a:rPr lang="en-US" altLang="en-US" sz="1800" dirty="0"/>
              <a:t> between House Prices and Living Area?</a:t>
            </a:r>
          </a:p>
        </p:txBody>
      </p:sp>
      <p:sp>
        <p:nvSpPr>
          <p:cNvPr id="26627" name="Slide Number Placeholder 5"/>
          <p:cNvSpPr>
            <a:spLocks noGrp="1"/>
          </p:cNvSpPr>
          <p:nvPr>
            <p:ph type="sldNum" sz="quarter" idx="10"/>
          </p:nvPr>
        </p:nvSpPr>
        <p:spPr bwMode="auto">
          <a:ln>
            <a:miter lim="800000"/>
            <a:headEnd/>
            <a:tailEnd/>
          </a:ln>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pPr>
            <a:fld id="{66F50D8F-962A-4945-B4FD-841DA9918209}" type="slidenum">
              <a:rPr lang="en-US" altLang="en-US">
                <a:solidFill>
                  <a:schemeClr val="bg1"/>
                </a:solidFill>
                <a:latin typeface="Calibri" charset="0"/>
              </a:rPr>
              <a:pPr eaLnBrk="1" fontAlgn="base" hangingPunct="1">
                <a:spcBef>
                  <a:spcPct val="0"/>
                </a:spcBef>
                <a:spcAft>
                  <a:spcPct val="0"/>
                </a:spcAft>
              </a:pPr>
              <a:t>3</a:t>
            </a:fld>
            <a:endParaRPr lang="en-US" altLang="en-US">
              <a:solidFill>
                <a:schemeClr val="bg1"/>
              </a:solidFill>
              <a:latin typeface="Calibri" charset="0"/>
            </a:endParaRPr>
          </a:p>
        </p:txBody>
      </p:sp>
      <p:pic>
        <p:nvPicPr>
          <p:cNvPr id="8" name="Picture 7">
            <a:extLst>
              <a:ext uri="{FF2B5EF4-FFF2-40B4-BE49-F238E27FC236}">
                <a16:creationId xmlns:a16="http://schemas.microsoft.com/office/drawing/2014/main" id="{9D0514BB-AE44-4BF7-B3A9-1CD03EC28D8C}"/>
              </a:ext>
            </a:extLst>
          </p:cNvPr>
          <p:cNvPicPr>
            <a:picLocks noChangeAspect="1"/>
          </p:cNvPicPr>
          <p:nvPr/>
        </p:nvPicPr>
        <p:blipFill>
          <a:blip r:embed="rId3"/>
          <a:stretch>
            <a:fillRect/>
          </a:stretch>
        </p:blipFill>
        <p:spPr>
          <a:xfrm>
            <a:off x="2554780" y="1141343"/>
            <a:ext cx="5660713" cy="4245535"/>
          </a:xfrm>
          <a:prstGeom prst="rect">
            <a:avLst/>
          </a:prstGeom>
        </p:spPr>
      </p:pic>
      <p:sp>
        <p:nvSpPr>
          <p:cNvPr id="6" name="TextBox 5">
            <a:extLst>
              <a:ext uri="{FF2B5EF4-FFF2-40B4-BE49-F238E27FC236}">
                <a16:creationId xmlns:a16="http://schemas.microsoft.com/office/drawing/2014/main" id="{2B286531-E3B4-4085-89A2-BAC15CB2C692}"/>
              </a:ext>
            </a:extLst>
          </p:cNvPr>
          <p:cNvSpPr txBox="1"/>
          <p:nvPr/>
        </p:nvSpPr>
        <p:spPr>
          <a:xfrm>
            <a:off x="9182927" y="1506549"/>
            <a:ext cx="2665348" cy="369332"/>
          </a:xfrm>
          <a:prstGeom prst="rect">
            <a:avLst/>
          </a:prstGeom>
          <a:noFill/>
        </p:spPr>
        <p:txBody>
          <a:bodyPr wrap="square" rtlCol="0">
            <a:spAutoFit/>
          </a:bodyPr>
          <a:lstStyle/>
          <a:p>
            <a:r>
              <a:rPr lang="en-US" dirty="0"/>
              <a:t>Dataset: House Prices</a:t>
            </a:r>
          </a:p>
        </p:txBody>
      </p:sp>
    </p:spTree>
    <p:extLst>
      <p:ext uri="{BB962C8B-B14F-4D97-AF65-F5344CB8AC3E}">
        <p14:creationId xmlns:p14="http://schemas.microsoft.com/office/powerpoint/2010/main" val="9223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0514BB-AE44-4BF7-B3A9-1CD03EC28D8C}"/>
              </a:ext>
            </a:extLst>
          </p:cNvPr>
          <p:cNvPicPr>
            <a:picLocks noChangeAspect="1"/>
          </p:cNvPicPr>
          <p:nvPr/>
        </p:nvPicPr>
        <p:blipFill>
          <a:blip r:embed="rId2"/>
          <a:stretch>
            <a:fillRect/>
          </a:stretch>
        </p:blipFill>
        <p:spPr>
          <a:xfrm>
            <a:off x="1572847" y="1161069"/>
            <a:ext cx="3505257" cy="2628943"/>
          </a:xfrm>
          <a:prstGeom prst="rect">
            <a:avLst/>
          </a:prstGeom>
        </p:spPr>
      </p:pic>
      <p:sp>
        <p:nvSpPr>
          <p:cNvPr id="5" name="TextBox 4">
            <a:extLst>
              <a:ext uri="{FF2B5EF4-FFF2-40B4-BE49-F238E27FC236}">
                <a16:creationId xmlns:a16="http://schemas.microsoft.com/office/drawing/2014/main" id="{2B286531-E3B4-4085-89A2-BAC15CB2C692}"/>
              </a:ext>
            </a:extLst>
          </p:cNvPr>
          <p:cNvSpPr txBox="1"/>
          <p:nvPr/>
        </p:nvSpPr>
        <p:spPr>
          <a:xfrm>
            <a:off x="9249149" y="2475540"/>
            <a:ext cx="2665348" cy="369332"/>
          </a:xfrm>
          <a:prstGeom prst="rect">
            <a:avLst/>
          </a:prstGeom>
          <a:noFill/>
        </p:spPr>
        <p:txBody>
          <a:bodyPr wrap="square" rtlCol="0">
            <a:spAutoFit/>
          </a:bodyPr>
          <a:lstStyle/>
          <a:p>
            <a:r>
              <a:rPr lang="en-US" dirty="0"/>
              <a:t>Dataset: House Prices</a:t>
            </a:r>
          </a:p>
        </p:txBody>
      </p:sp>
      <p:pic>
        <p:nvPicPr>
          <p:cNvPr id="6" name="Picture 5">
            <a:extLst>
              <a:ext uri="{FF2B5EF4-FFF2-40B4-BE49-F238E27FC236}">
                <a16:creationId xmlns:a16="http://schemas.microsoft.com/office/drawing/2014/main" id="{9CE9970A-63A6-4AE7-8446-38B0C2410ABA}"/>
              </a:ext>
            </a:extLst>
          </p:cNvPr>
          <p:cNvPicPr>
            <a:picLocks noChangeAspect="1"/>
          </p:cNvPicPr>
          <p:nvPr/>
        </p:nvPicPr>
        <p:blipFill>
          <a:blip r:embed="rId3"/>
          <a:stretch>
            <a:fillRect/>
          </a:stretch>
        </p:blipFill>
        <p:spPr>
          <a:xfrm>
            <a:off x="5078104" y="2194559"/>
            <a:ext cx="3629798" cy="2821087"/>
          </a:xfrm>
          <a:prstGeom prst="rect">
            <a:avLst/>
          </a:prstGeom>
        </p:spPr>
      </p:pic>
      <p:pic>
        <p:nvPicPr>
          <p:cNvPr id="7" name="Picture 6">
            <a:extLst>
              <a:ext uri="{FF2B5EF4-FFF2-40B4-BE49-F238E27FC236}">
                <a16:creationId xmlns:a16="http://schemas.microsoft.com/office/drawing/2014/main" id="{33C68F82-4BB4-4897-B7A5-8C7D37AFB0E1}"/>
              </a:ext>
            </a:extLst>
          </p:cNvPr>
          <p:cNvPicPr>
            <a:picLocks noChangeAspect="1"/>
          </p:cNvPicPr>
          <p:nvPr/>
        </p:nvPicPr>
        <p:blipFill>
          <a:blip r:embed="rId4"/>
          <a:stretch>
            <a:fillRect/>
          </a:stretch>
        </p:blipFill>
        <p:spPr>
          <a:xfrm>
            <a:off x="8707902" y="4103614"/>
            <a:ext cx="3353774" cy="2509058"/>
          </a:xfrm>
          <a:prstGeom prst="rect">
            <a:avLst/>
          </a:prstGeom>
        </p:spPr>
      </p:pic>
      <p:sp>
        <p:nvSpPr>
          <p:cNvPr id="3" name="Title 2"/>
          <p:cNvSpPr>
            <a:spLocks noGrp="1"/>
          </p:cNvSpPr>
          <p:nvPr>
            <p:ph type="title"/>
          </p:nvPr>
        </p:nvSpPr>
        <p:spPr>
          <a:xfrm>
            <a:off x="2170893" y="151292"/>
            <a:ext cx="8911687" cy="1280890"/>
          </a:xfrm>
        </p:spPr>
        <p:txBody>
          <a:bodyPr/>
          <a:lstStyle/>
          <a:p>
            <a:r>
              <a:rPr lang="en-IN" dirty="0"/>
              <a:t>Scatter Plots</a:t>
            </a:r>
          </a:p>
        </p:txBody>
      </p:sp>
    </p:spTree>
    <p:extLst>
      <p:ext uri="{BB962C8B-B14F-4D97-AF65-F5344CB8AC3E}">
        <p14:creationId xmlns:p14="http://schemas.microsoft.com/office/powerpoint/2010/main" val="58521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71002E-2B9D-4722-86EE-AD4FCD6377D5}"/>
              </a:ext>
            </a:extLst>
          </p:cNvPr>
          <p:cNvPicPr>
            <a:picLocks noChangeAspect="1"/>
          </p:cNvPicPr>
          <p:nvPr/>
        </p:nvPicPr>
        <p:blipFill>
          <a:blip r:embed="rId3"/>
          <a:stretch>
            <a:fillRect/>
          </a:stretch>
        </p:blipFill>
        <p:spPr>
          <a:xfrm>
            <a:off x="517996" y="1549533"/>
            <a:ext cx="6725366" cy="2325054"/>
          </a:xfrm>
          <a:prstGeom prst="rect">
            <a:avLst/>
          </a:prstGeom>
        </p:spPr>
      </p:pic>
      <p:pic>
        <p:nvPicPr>
          <p:cNvPr id="6" name="Picture 5">
            <a:extLst>
              <a:ext uri="{FF2B5EF4-FFF2-40B4-BE49-F238E27FC236}">
                <a16:creationId xmlns:a16="http://schemas.microsoft.com/office/drawing/2014/main" id="{4466A176-3233-4180-9306-618B70722A86}"/>
              </a:ext>
            </a:extLst>
          </p:cNvPr>
          <p:cNvPicPr>
            <a:picLocks noChangeAspect="1"/>
          </p:cNvPicPr>
          <p:nvPr/>
        </p:nvPicPr>
        <p:blipFill>
          <a:blip r:embed="rId4"/>
          <a:stretch>
            <a:fillRect/>
          </a:stretch>
        </p:blipFill>
        <p:spPr>
          <a:xfrm>
            <a:off x="5446378" y="4156428"/>
            <a:ext cx="6384961" cy="2369877"/>
          </a:xfrm>
          <a:prstGeom prst="rect">
            <a:avLst/>
          </a:prstGeom>
        </p:spPr>
      </p:pic>
      <p:graphicFrame>
        <p:nvGraphicFramePr>
          <p:cNvPr id="4" name="Object 4">
            <a:extLst>
              <a:ext uri="{FF2B5EF4-FFF2-40B4-BE49-F238E27FC236}">
                <a16:creationId xmlns:a16="http://schemas.microsoft.com/office/drawing/2014/main" id="{7FD4CA4D-AADF-4F5B-99C1-0E7B22101AF0}"/>
              </a:ext>
            </a:extLst>
          </p:cNvPr>
          <p:cNvGraphicFramePr>
            <a:graphicFrameLocks noChangeAspect="1"/>
          </p:cNvGraphicFramePr>
          <p:nvPr>
            <p:extLst>
              <p:ext uri="{D42A27DB-BD31-4B8C-83A1-F6EECF244321}">
                <p14:modId xmlns:p14="http://schemas.microsoft.com/office/powerpoint/2010/main" val="1798801790"/>
              </p:ext>
            </p:extLst>
          </p:nvPr>
        </p:nvGraphicFramePr>
        <p:xfrm>
          <a:off x="7741375" y="2129360"/>
          <a:ext cx="3629181" cy="789710"/>
        </p:xfrm>
        <a:graphic>
          <a:graphicData uri="http://schemas.openxmlformats.org/presentationml/2006/ole">
            <mc:AlternateContent xmlns:mc="http://schemas.openxmlformats.org/markup-compatibility/2006">
              <mc:Choice xmlns:v="urn:schemas-microsoft-com:vml" Requires="v">
                <p:oleObj spid="_x0000_s1026" name="Microsoft Equation" r:id="rId5" imgW="2276280" imgH="484560" progId="">
                  <p:embed/>
                </p:oleObj>
              </mc:Choice>
              <mc:Fallback>
                <p:oleObj name="Microsoft Equation" r:id="rId5" imgW="2276280" imgH="484560" progId="">
                  <p:embed/>
                  <p:pic>
                    <p:nvPicPr>
                      <p:cNvPr id="4" name="Object 4">
                        <a:extLst>
                          <a:ext uri="{FF2B5EF4-FFF2-40B4-BE49-F238E27FC236}">
                            <a16:creationId xmlns:a16="http://schemas.microsoft.com/office/drawing/2014/main" id="{7FD4CA4D-AADF-4F5B-99C1-0E7B22101A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1375" y="2129360"/>
                        <a:ext cx="3629181" cy="789710"/>
                      </a:xfrm>
                      <a:prstGeom prst="rect">
                        <a:avLst/>
                      </a:prstGeom>
                      <a:noFill/>
                    </p:spPr>
                  </p:pic>
                </p:oleObj>
              </mc:Fallback>
            </mc:AlternateContent>
          </a:graphicData>
        </a:graphic>
      </p:graphicFrame>
      <p:graphicFrame>
        <p:nvGraphicFramePr>
          <p:cNvPr id="7" name="Object 9">
            <a:extLst>
              <a:ext uri="{FF2B5EF4-FFF2-40B4-BE49-F238E27FC236}">
                <a16:creationId xmlns:a16="http://schemas.microsoft.com/office/drawing/2014/main" id="{30F6225C-0898-4D7A-BDA4-279A37EB5CE1}"/>
              </a:ext>
            </a:extLst>
          </p:cNvPr>
          <p:cNvGraphicFramePr>
            <a:graphicFrameLocks noChangeAspect="1"/>
          </p:cNvGraphicFramePr>
          <p:nvPr>
            <p:extLst>
              <p:ext uri="{D42A27DB-BD31-4B8C-83A1-F6EECF244321}">
                <p14:modId xmlns:p14="http://schemas.microsoft.com/office/powerpoint/2010/main" val="2514009100"/>
              </p:ext>
            </p:extLst>
          </p:nvPr>
        </p:nvGraphicFramePr>
        <p:xfrm>
          <a:off x="1306658" y="4819938"/>
          <a:ext cx="3440569" cy="659534"/>
        </p:xfrm>
        <a:graphic>
          <a:graphicData uri="http://schemas.openxmlformats.org/presentationml/2006/ole">
            <mc:AlternateContent xmlns:mc="http://schemas.openxmlformats.org/markup-compatibility/2006">
              <mc:Choice xmlns:v="urn:schemas-microsoft-com:vml" Requires="v">
                <p:oleObj spid="_x0000_s1027" name="Microsoft Equation 3.0" r:id="rId7" imgW="2832100" imgH="495300" progId="">
                  <p:embed/>
                </p:oleObj>
              </mc:Choice>
              <mc:Fallback>
                <p:oleObj name="Microsoft Equation 3.0" r:id="rId7" imgW="2832100" imgH="495300" progId="">
                  <p:embed/>
                  <p:pic>
                    <p:nvPicPr>
                      <p:cNvPr id="7" name="Object 9">
                        <a:extLst>
                          <a:ext uri="{FF2B5EF4-FFF2-40B4-BE49-F238E27FC236}">
                            <a16:creationId xmlns:a16="http://schemas.microsoft.com/office/drawing/2014/main" id="{30F6225C-0898-4D7A-BDA4-279A37EB5C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6658" y="4819938"/>
                        <a:ext cx="3440569" cy="659534"/>
                      </a:xfrm>
                      <a:prstGeom prst="rect">
                        <a:avLst/>
                      </a:prstGeom>
                      <a:noFill/>
                    </p:spPr>
                  </p:pic>
                </p:oleObj>
              </mc:Fallback>
            </mc:AlternateContent>
          </a:graphicData>
        </a:graphic>
      </p:graphicFrame>
      <p:sp>
        <p:nvSpPr>
          <p:cNvPr id="2" name="Title 1"/>
          <p:cNvSpPr>
            <a:spLocks noGrp="1"/>
          </p:cNvSpPr>
          <p:nvPr>
            <p:ph type="title"/>
          </p:nvPr>
        </p:nvSpPr>
        <p:spPr>
          <a:xfrm>
            <a:off x="1828650" y="158233"/>
            <a:ext cx="8911687" cy="891897"/>
          </a:xfrm>
        </p:spPr>
        <p:txBody>
          <a:bodyPr/>
          <a:lstStyle/>
          <a:p>
            <a:r>
              <a:rPr lang="en-IN" dirty="0"/>
              <a:t>Covariance and Correlation</a:t>
            </a:r>
          </a:p>
        </p:txBody>
      </p:sp>
    </p:spTree>
    <p:extLst>
      <p:ext uri="{BB962C8B-B14F-4D97-AF65-F5344CB8AC3E}">
        <p14:creationId xmlns:p14="http://schemas.microsoft.com/office/powerpoint/2010/main" val="231264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753673" y="347729"/>
            <a:ext cx="8839200" cy="838200"/>
          </a:xfrm>
        </p:spPr>
        <p:txBody>
          <a:bodyPr/>
          <a:lstStyle/>
          <a:p>
            <a:r>
              <a:rPr lang="en-US" altLang="en-US" dirty="0">
                <a:ea typeface="ＭＳ Ｐゴシック" charset="-128"/>
              </a:rPr>
              <a:t>Covariance</a:t>
            </a:r>
          </a:p>
        </p:txBody>
      </p:sp>
      <p:sp>
        <p:nvSpPr>
          <p:cNvPr id="15363" name="Content Placeholder 2"/>
          <p:cNvSpPr>
            <a:spLocks noGrp="1"/>
          </p:cNvSpPr>
          <p:nvPr>
            <p:ph idx="1"/>
          </p:nvPr>
        </p:nvSpPr>
        <p:spPr>
          <a:xfrm>
            <a:off x="1394919" y="2137893"/>
            <a:ext cx="10457645" cy="5220236"/>
          </a:xfrm>
        </p:spPr>
        <p:txBody>
          <a:bodyPr>
            <a:noAutofit/>
          </a:bodyPr>
          <a:lstStyle/>
          <a:p>
            <a:r>
              <a:rPr lang="en-US" altLang="en-US" sz="2000" dirty="0">
                <a:ea typeface="ＭＳ Ｐゴシック" charset="-128"/>
              </a:rPr>
              <a:t>The sign of covariance can be used to understand the direction of relationship between two variables</a:t>
            </a:r>
          </a:p>
          <a:p>
            <a:r>
              <a:rPr lang="en-US" altLang="en-US" sz="2000" dirty="0">
                <a:ea typeface="ＭＳ Ｐゴシック" charset="-128"/>
              </a:rPr>
              <a:t>Random variables with zero covariance are </a:t>
            </a:r>
            <a:r>
              <a:rPr lang="en-US" altLang="en-US" sz="2000" dirty="0">
                <a:solidFill>
                  <a:srgbClr val="0000FF"/>
                </a:solidFill>
                <a:ea typeface="ＭＳ Ｐゴシック" charset="-128"/>
              </a:rPr>
              <a:t>uncorrelated</a:t>
            </a:r>
          </a:p>
          <a:p>
            <a:pPr lvl="1"/>
            <a:r>
              <a:rPr lang="en-US" altLang="en-US" sz="2000" dirty="0">
                <a:ea typeface="ＭＳ Ｐゴシック" charset="-128"/>
              </a:rPr>
              <a:t>All independent variables are uncorrelated</a:t>
            </a:r>
          </a:p>
          <a:p>
            <a:pPr lvl="1"/>
            <a:r>
              <a:rPr lang="en-US" altLang="en-US" sz="2000" dirty="0">
                <a:ea typeface="ＭＳ Ｐゴシック" charset="-128"/>
              </a:rPr>
              <a:t>All uncorrelated variables are not independent</a:t>
            </a:r>
          </a:p>
          <a:p>
            <a:r>
              <a:rPr lang="en-US" altLang="en-US" sz="2000" dirty="0">
                <a:ea typeface="ＭＳ Ｐゴシック" charset="-128"/>
              </a:rPr>
              <a:t>It is difficult to establish the strength of the relationship using covariance because it depends on the unit of measurement</a:t>
            </a:r>
          </a:p>
        </p:txBody>
      </p:sp>
      <p:sp>
        <p:nvSpPr>
          <p:cNvPr id="32771" name="Slide Number Placeholder 5"/>
          <p:cNvSpPr>
            <a:spLocks noGrp="1"/>
          </p:cNvSpPr>
          <p:nvPr>
            <p:ph type="sldNum" sz="quarter" idx="10"/>
          </p:nvPr>
        </p:nvSpPr>
        <p:spPr bwMode="auto">
          <a:ln>
            <a:miter lim="800000"/>
            <a:headEnd/>
            <a:tailEnd/>
          </a:ln>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pPr>
            <a:fld id="{0D3396C8-EEA1-6C43-88DF-53564609D5F3}" type="slidenum">
              <a:rPr lang="en-US" altLang="en-US">
                <a:solidFill>
                  <a:schemeClr val="bg1"/>
                </a:solidFill>
                <a:latin typeface="Calibri" charset="0"/>
              </a:rPr>
              <a:pPr eaLnBrk="1" fontAlgn="base" hangingPunct="1">
                <a:spcBef>
                  <a:spcPct val="0"/>
                </a:spcBef>
                <a:spcAft>
                  <a:spcPct val="0"/>
                </a:spcAft>
              </a:pPr>
              <a:t>6</a:t>
            </a:fld>
            <a:endParaRPr lang="en-US" altLang="en-US">
              <a:solidFill>
                <a:schemeClr val="bg1"/>
              </a:solidFill>
              <a:latin typeface="Calibri" charset="0"/>
            </a:endParaRPr>
          </a:p>
        </p:txBody>
      </p:sp>
    </p:spTree>
    <p:extLst>
      <p:ext uri="{BB962C8B-B14F-4D97-AF65-F5344CB8AC3E}">
        <p14:creationId xmlns:p14="http://schemas.microsoft.com/office/powerpoint/2010/main" val="133061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45DF-5DEE-4772-A6FF-B504DBE86EE1}"/>
              </a:ext>
            </a:extLst>
          </p:cNvPr>
          <p:cNvSpPr>
            <a:spLocks noGrp="1"/>
          </p:cNvSpPr>
          <p:nvPr>
            <p:ph type="title"/>
          </p:nvPr>
        </p:nvSpPr>
        <p:spPr/>
        <p:txBody>
          <a:bodyPr/>
          <a:lstStyle/>
          <a:p>
            <a:r>
              <a:rPr lang="en-US" dirty="0"/>
              <a:t>Portfolio Management</a:t>
            </a:r>
          </a:p>
        </p:txBody>
      </p:sp>
      <p:sp>
        <p:nvSpPr>
          <p:cNvPr id="3" name="Content Placeholder 2">
            <a:extLst>
              <a:ext uri="{FF2B5EF4-FFF2-40B4-BE49-F238E27FC236}">
                <a16:creationId xmlns:a16="http://schemas.microsoft.com/office/drawing/2014/main" id="{9B65F6BC-E4B5-4D5A-B92A-526AF773BED2}"/>
              </a:ext>
            </a:extLst>
          </p:cNvPr>
          <p:cNvSpPr>
            <a:spLocks noGrp="1"/>
          </p:cNvSpPr>
          <p:nvPr>
            <p:ph idx="1"/>
          </p:nvPr>
        </p:nvSpPr>
        <p:spPr/>
        <p:txBody>
          <a:bodyPr/>
          <a:lstStyle/>
          <a:p>
            <a:r>
              <a:rPr lang="en-US" altLang="en-US" sz="2000" dirty="0">
                <a:ea typeface="ＭＳ Ｐゴシック" charset="-128"/>
              </a:rPr>
              <a:t>Construct W = </a:t>
            </a:r>
            <a:r>
              <a:rPr lang="en-US" altLang="en-US" sz="2000" i="1" dirty="0" err="1">
                <a:ea typeface="ＭＳ Ｐゴシック" charset="-128"/>
              </a:rPr>
              <a:t>a</a:t>
            </a:r>
            <a:r>
              <a:rPr lang="en-US" altLang="en-US" sz="2000" dirty="0" err="1">
                <a:ea typeface="ＭＳ Ｐゴシック" charset="-128"/>
              </a:rPr>
              <a:t>X</a:t>
            </a:r>
            <a:r>
              <a:rPr lang="en-US" altLang="en-US" sz="2000" dirty="0">
                <a:ea typeface="ＭＳ Ｐゴシック" charset="-128"/>
              </a:rPr>
              <a:t> + </a:t>
            </a:r>
            <a:r>
              <a:rPr lang="en-US" altLang="en-US" sz="2000" i="1" dirty="0" err="1">
                <a:ea typeface="ＭＳ Ｐゴシック" charset="-128"/>
              </a:rPr>
              <a:t>b</a:t>
            </a:r>
            <a:r>
              <a:rPr lang="en-US" altLang="en-US" sz="2000" dirty="0" err="1">
                <a:ea typeface="ＭＳ Ｐゴシック" charset="-128"/>
              </a:rPr>
              <a:t>Y</a:t>
            </a:r>
            <a:r>
              <a:rPr lang="en-US" altLang="en-US" sz="2000" dirty="0">
                <a:ea typeface="ＭＳ Ｐゴシック" charset="-128"/>
              </a:rPr>
              <a:t> ; </a:t>
            </a:r>
            <a:r>
              <a:rPr lang="en-US" altLang="en-US" sz="2000" i="1" dirty="0">
                <a:ea typeface="ＭＳ Ｐゴシック" charset="-128"/>
              </a:rPr>
              <a:t>a</a:t>
            </a:r>
            <a:r>
              <a:rPr lang="en-US" altLang="en-US" sz="2000" dirty="0">
                <a:ea typeface="ＭＳ Ｐゴシック" charset="-128"/>
              </a:rPr>
              <a:t>, </a:t>
            </a:r>
            <a:r>
              <a:rPr lang="en-US" altLang="en-US" sz="2000" i="1" dirty="0">
                <a:ea typeface="ＭＳ Ｐゴシック" charset="-128"/>
              </a:rPr>
              <a:t>b</a:t>
            </a:r>
            <a:r>
              <a:rPr lang="en-US" altLang="en-US" sz="2000" dirty="0">
                <a:ea typeface="ＭＳ Ｐゴシック" charset="-128"/>
              </a:rPr>
              <a:t> are any constants; X, Y are two random variables</a:t>
            </a:r>
          </a:p>
          <a:p>
            <a:pPr lvl="1"/>
            <a:r>
              <a:rPr lang="en-US" altLang="en-US" sz="2000" dirty="0">
                <a:solidFill>
                  <a:srgbClr val="0000FF"/>
                </a:solidFill>
                <a:ea typeface="ＭＳ Ｐゴシック" charset="-128"/>
              </a:rPr>
              <a:t>Mean</a:t>
            </a:r>
            <a:r>
              <a:rPr lang="en-US" altLang="en-US" sz="2000" dirty="0">
                <a:ea typeface="ＭＳ Ｐゴシック" charset="-128"/>
              </a:rPr>
              <a:t>: E[W] = </a:t>
            </a:r>
            <a:r>
              <a:rPr lang="en-US" altLang="en-US" sz="2000" i="1" dirty="0" err="1">
                <a:ea typeface="ＭＳ Ｐゴシック" charset="-128"/>
              </a:rPr>
              <a:t>a</a:t>
            </a:r>
            <a:r>
              <a:rPr lang="en-US" altLang="en-US" sz="2000" dirty="0" err="1">
                <a:ea typeface="ＭＳ Ｐゴシック" charset="-128"/>
              </a:rPr>
              <a:t>E</a:t>
            </a:r>
            <a:r>
              <a:rPr lang="en-US" altLang="en-US" sz="2000" dirty="0">
                <a:ea typeface="ＭＳ Ｐゴシック" charset="-128"/>
              </a:rPr>
              <a:t>[X] + </a:t>
            </a:r>
            <a:r>
              <a:rPr lang="en-US" altLang="en-US" sz="2000" i="1" dirty="0" err="1">
                <a:ea typeface="ＭＳ Ｐゴシック" charset="-128"/>
              </a:rPr>
              <a:t>b</a:t>
            </a:r>
            <a:r>
              <a:rPr lang="en-US" altLang="en-US" sz="2000" dirty="0" err="1">
                <a:ea typeface="ＭＳ Ｐゴシック" charset="-128"/>
              </a:rPr>
              <a:t>E</a:t>
            </a:r>
            <a:r>
              <a:rPr lang="en-US" altLang="en-US" sz="2000" dirty="0">
                <a:ea typeface="ＭＳ Ｐゴシック" charset="-128"/>
              </a:rPr>
              <a:t>[Y]</a:t>
            </a:r>
          </a:p>
          <a:p>
            <a:pPr lvl="1"/>
            <a:r>
              <a:rPr lang="en-US" altLang="en-US" sz="2000" dirty="0">
                <a:solidFill>
                  <a:srgbClr val="0000FF"/>
                </a:solidFill>
                <a:ea typeface="ＭＳ Ｐゴシック" charset="-128"/>
              </a:rPr>
              <a:t>Variance</a:t>
            </a:r>
            <a:r>
              <a:rPr lang="en-US" altLang="en-US" sz="2000" dirty="0">
                <a:ea typeface="ＭＳ Ｐゴシック" charset="-128"/>
              </a:rPr>
              <a:t>: Var[W] = </a:t>
            </a:r>
            <a:r>
              <a:rPr lang="en-US" altLang="en-US" sz="2000" i="1" dirty="0">
                <a:ea typeface="ＭＳ Ｐゴシック" charset="-128"/>
              </a:rPr>
              <a:t>a</a:t>
            </a:r>
            <a:r>
              <a:rPr lang="en-US" altLang="en-US" sz="2000" baseline="30000" dirty="0">
                <a:ea typeface="ＭＳ Ｐゴシック" charset="-128"/>
              </a:rPr>
              <a:t>2</a:t>
            </a:r>
            <a:r>
              <a:rPr lang="en-US" altLang="en-US" sz="2000" dirty="0">
                <a:ea typeface="ＭＳ Ｐゴシック" charset="-128"/>
              </a:rPr>
              <a:t>Var[X] + </a:t>
            </a:r>
            <a:r>
              <a:rPr lang="en-US" altLang="en-US" sz="2000" i="1" dirty="0">
                <a:ea typeface="ＭＳ Ｐゴシック" charset="-128"/>
              </a:rPr>
              <a:t>b</a:t>
            </a:r>
            <a:r>
              <a:rPr lang="en-US" altLang="en-US" sz="2000" baseline="30000" dirty="0">
                <a:ea typeface="ＭＳ Ｐゴシック" charset="-128"/>
              </a:rPr>
              <a:t>2</a:t>
            </a:r>
            <a:r>
              <a:rPr lang="en-US" altLang="en-US" sz="2000" dirty="0">
                <a:ea typeface="ＭＳ Ｐゴシック" charset="-128"/>
              </a:rPr>
              <a:t>Var[Y] </a:t>
            </a:r>
            <a:r>
              <a:rPr lang="en-US" altLang="en-US" sz="2000" dirty="0">
                <a:solidFill>
                  <a:srgbClr val="0000FF"/>
                </a:solidFill>
                <a:ea typeface="ＭＳ Ｐゴシック" charset="-128"/>
              </a:rPr>
              <a:t>+ 2</a:t>
            </a:r>
            <a:r>
              <a:rPr lang="en-US" altLang="en-US" sz="2000" i="1" dirty="0">
                <a:solidFill>
                  <a:srgbClr val="0000FF"/>
                </a:solidFill>
                <a:ea typeface="ＭＳ Ｐゴシック" charset="-128"/>
              </a:rPr>
              <a:t>ab</a:t>
            </a:r>
            <a:r>
              <a:rPr lang="en-US" altLang="en-US" sz="2000" dirty="0">
                <a:solidFill>
                  <a:srgbClr val="0000FF"/>
                </a:solidFill>
                <a:ea typeface="ＭＳ Ｐゴシック" charset="-128"/>
              </a:rPr>
              <a:t>Cov[X,Y]</a:t>
            </a:r>
          </a:p>
          <a:p>
            <a:r>
              <a:rPr lang="en-US" altLang="en-US" sz="2000" dirty="0">
                <a:ea typeface="ＭＳ Ｐゴシック" charset="-128"/>
              </a:rPr>
              <a:t>The variance of the combination increases or decreases depending on the sign of the covariance term (+ or -)</a:t>
            </a:r>
          </a:p>
          <a:p>
            <a:r>
              <a:rPr lang="en-US" altLang="en-US" sz="2000" dirty="0">
                <a:ea typeface="ＭＳ Ｐゴシック" charset="-128"/>
              </a:rPr>
              <a:t>Can be used to optimize portfolio</a:t>
            </a:r>
          </a:p>
          <a:p>
            <a:endParaRPr lang="en-US" dirty="0"/>
          </a:p>
        </p:txBody>
      </p:sp>
    </p:spTree>
    <p:extLst>
      <p:ext uri="{BB962C8B-B14F-4D97-AF65-F5344CB8AC3E}">
        <p14:creationId xmlns:p14="http://schemas.microsoft.com/office/powerpoint/2010/main" val="250675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779431" y="233293"/>
            <a:ext cx="8839200" cy="838200"/>
          </a:xfrm>
        </p:spPr>
        <p:txBody>
          <a:bodyPr/>
          <a:lstStyle/>
          <a:p>
            <a:r>
              <a:rPr lang="en-US" altLang="en-US" dirty="0">
                <a:ea typeface="ＭＳ Ｐゴシック" charset="-128"/>
              </a:rPr>
              <a:t>Correlation</a:t>
            </a:r>
          </a:p>
        </p:txBody>
      </p:sp>
      <p:sp>
        <p:nvSpPr>
          <p:cNvPr id="34818" name="Slide Number Placeholder 5"/>
          <p:cNvSpPr>
            <a:spLocks noGrp="1"/>
          </p:cNvSpPr>
          <p:nvPr>
            <p:ph type="sldNum" sz="quarter" idx="10"/>
          </p:nvPr>
        </p:nvSpPr>
        <p:spPr bwMode="auto">
          <a:ln>
            <a:miter lim="800000"/>
            <a:headEnd/>
            <a:tailEnd/>
          </a:ln>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pPr>
            <a:fld id="{E92B550E-B7BF-5049-8249-7B347B543098}" type="slidenum">
              <a:rPr lang="en-US" altLang="en-US">
                <a:solidFill>
                  <a:schemeClr val="bg1"/>
                </a:solidFill>
                <a:latin typeface="Calibri" charset="0"/>
              </a:rPr>
              <a:pPr eaLnBrk="1" fontAlgn="base" hangingPunct="1">
                <a:spcBef>
                  <a:spcPct val="0"/>
                </a:spcBef>
                <a:spcAft>
                  <a:spcPct val="0"/>
                </a:spcAft>
              </a:pPr>
              <a:t>8</a:t>
            </a:fld>
            <a:endParaRPr lang="en-US" altLang="en-US">
              <a:solidFill>
                <a:schemeClr val="bg1"/>
              </a:solidFill>
              <a:latin typeface="Calibri" charset="0"/>
            </a:endParaRPr>
          </a:p>
        </p:txBody>
      </p:sp>
      <p:sp>
        <p:nvSpPr>
          <p:cNvPr id="16388" name="Content Placeholder 2"/>
          <p:cNvSpPr>
            <a:spLocks noGrp="1"/>
          </p:cNvSpPr>
          <p:nvPr>
            <p:ph idx="1"/>
          </p:nvPr>
        </p:nvSpPr>
        <p:spPr>
          <a:xfrm>
            <a:off x="1352283" y="1365161"/>
            <a:ext cx="10155612" cy="5228821"/>
          </a:xfrm>
        </p:spPr>
        <p:txBody>
          <a:bodyPr>
            <a:noAutofit/>
          </a:bodyPr>
          <a:lstStyle/>
          <a:p>
            <a:pPr>
              <a:spcBef>
                <a:spcPts val="1800"/>
              </a:spcBef>
            </a:pPr>
            <a:r>
              <a:rPr lang="en-US" altLang="en-US" sz="2000" dirty="0">
                <a:ea typeface="ＭＳ Ｐゴシック" charset="-128"/>
              </a:rPr>
              <a:t>Correlation is dimensionless - it is standardized using standard deviations</a:t>
            </a:r>
          </a:p>
          <a:p>
            <a:pPr lvl="1">
              <a:spcBef>
                <a:spcPts val="600"/>
              </a:spcBef>
            </a:pPr>
            <a:r>
              <a:rPr lang="en-US" altLang="en-US" sz="2000" dirty="0">
                <a:ea typeface="ＭＳ Ｐゴシック" charset="-128"/>
              </a:rPr>
              <a:t>It always takes a value between -1 and 1</a:t>
            </a:r>
          </a:p>
          <a:p>
            <a:pPr lvl="1">
              <a:spcBef>
                <a:spcPts val="600"/>
              </a:spcBef>
            </a:pPr>
            <a:r>
              <a:rPr lang="en-US" altLang="en-US" sz="2000" dirty="0">
                <a:ea typeface="ＭＳ Ｐゴシック" charset="-128"/>
              </a:rPr>
              <a:t>Close to +1 implies a linear relationship with a positive slope</a:t>
            </a:r>
          </a:p>
          <a:p>
            <a:pPr lvl="1">
              <a:spcBef>
                <a:spcPts val="600"/>
              </a:spcBef>
            </a:pPr>
            <a:r>
              <a:rPr lang="en-US" altLang="en-US" sz="2000" dirty="0">
                <a:ea typeface="ＭＳ Ｐゴシック" charset="-128"/>
              </a:rPr>
              <a:t>Close to -1 implies a linear relationship with a negative slope</a:t>
            </a:r>
          </a:p>
          <a:p>
            <a:pPr lvl="1">
              <a:spcBef>
                <a:spcPts val="600"/>
              </a:spcBef>
            </a:pPr>
            <a:r>
              <a:rPr lang="en-US" altLang="en-US" sz="2000" dirty="0">
                <a:ea typeface="ＭＳ Ｐゴシック" charset="-128"/>
              </a:rPr>
              <a:t>Close to 0 implies that there is no linear relationship</a:t>
            </a:r>
          </a:p>
          <a:p>
            <a:r>
              <a:rPr lang="en-US" altLang="en-US" sz="2000" dirty="0">
                <a:ea typeface="ＭＳ Ｐゴシック" charset="-128"/>
              </a:rPr>
              <a:t>Correlation describes the direction and strength of the relationship but cannot readily used for </a:t>
            </a:r>
            <a:r>
              <a:rPr lang="ja-JP" altLang="en-US" sz="2000" dirty="0">
                <a:ea typeface="ＭＳ Ｐゴシック" charset="-128"/>
              </a:rPr>
              <a:t>“</a:t>
            </a:r>
            <a:r>
              <a:rPr lang="en-US" altLang="ja-JP" sz="2000" dirty="0">
                <a:ea typeface="ＭＳ Ｐゴシック" charset="-128"/>
              </a:rPr>
              <a:t>predictive</a:t>
            </a:r>
            <a:r>
              <a:rPr lang="ja-JP" altLang="en-US" sz="2000" dirty="0">
                <a:ea typeface="ＭＳ Ｐゴシック" charset="-128"/>
              </a:rPr>
              <a:t>”</a:t>
            </a:r>
            <a:r>
              <a:rPr lang="en-US" altLang="ja-JP" sz="2000" dirty="0">
                <a:ea typeface="ＭＳ Ｐゴシック" charset="-128"/>
              </a:rPr>
              <a:t> purposes</a:t>
            </a:r>
          </a:p>
          <a:p>
            <a:pPr lvl="1">
              <a:spcBef>
                <a:spcPts val="600"/>
              </a:spcBef>
            </a:pPr>
            <a:r>
              <a:rPr lang="en-US" altLang="en-US" sz="2000" dirty="0">
                <a:ea typeface="ＭＳ Ｐゴシック" charset="-128"/>
              </a:rPr>
              <a:t>e.g. If the annual salary goes up by a $1000, how much do we expect the entertainment spending to change?</a:t>
            </a:r>
          </a:p>
          <a:p>
            <a:r>
              <a:rPr lang="en-US" altLang="en-US" sz="2000" dirty="0">
                <a:ea typeface="ＭＳ Ｐゴシック" charset="-128"/>
              </a:rPr>
              <a:t>Correlation is not the same as causation; can result from </a:t>
            </a:r>
            <a:r>
              <a:rPr lang="ja-JP" altLang="en-US" sz="2000" dirty="0">
                <a:ea typeface="ＭＳ Ｐゴシック" charset="-128"/>
              </a:rPr>
              <a:t>“</a:t>
            </a:r>
            <a:r>
              <a:rPr lang="en-US" altLang="ja-JP" sz="2000" dirty="0">
                <a:ea typeface="ＭＳ Ｐゴシック" charset="-128"/>
              </a:rPr>
              <a:t>lurking</a:t>
            </a:r>
            <a:r>
              <a:rPr lang="ja-JP" altLang="en-US" sz="2000" dirty="0">
                <a:ea typeface="ＭＳ Ｐゴシック" charset="-128"/>
              </a:rPr>
              <a:t>”</a:t>
            </a:r>
            <a:r>
              <a:rPr lang="en-US" altLang="ja-JP" sz="2000" dirty="0">
                <a:ea typeface="ＭＳ Ｐゴシック" charset="-128"/>
              </a:rPr>
              <a:t> variables</a:t>
            </a:r>
          </a:p>
          <a:p>
            <a:pPr lvl="1"/>
            <a:r>
              <a:rPr lang="en-US" altLang="en-US" sz="2000" dirty="0">
                <a:ea typeface="ＭＳ Ｐゴシック" charset="-128"/>
              </a:rPr>
              <a:t>e.g. Fire damage and number of fire fighters</a:t>
            </a:r>
          </a:p>
          <a:p>
            <a:r>
              <a:rPr lang="en-US" altLang="en-US" sz="2000" dirty="0">
                <a:ea typeface="ＭＳ Ｐゴシック" charset="-128"/>
              </a:rPr>
              <a:t>Correlation captures the association between two variables at a time</a:t>
            </a:r>
          </a:p>
          <a:p>
            <a:r>
              <a:rPr lang="en-US" altLang="en-US" sz="2000" dirty="0">
                <a:ea typeface="ＭＳ Ｐゴシック" charset="-128"/>
              </a:rPr>
              <a:t>Cause-effect relationship is captured by Regression</a:t>
            </a:r>
          </a:p>
        </p:txBody>
      </p:sp>
    </p:spTree>
    <p:extLst>
      <p:ext uri="{BB962C8B-B14F-4D97-AF65-F5344CB8AC3E}">
        <p14:creationId xmlns:p14="http://schemas.microsoft.com/office/powerpoint/2010/main" val="243730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D6B6-5EDD-4BDC-961A-6AD58B7D09C4}"/>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08283E22-C0B7-4B91-BE9F-AABB5EB320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64759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534</TotalTime>
  <Words>1788</Words>
  <Application>Microsoft Office PowerPoint</Application>
  <PresentationFormat>Widescreen</PresentationFormat>
  <Paragraphs>394</Paragraphs>
  <Slides>23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23</vt:i4>
      </vt:variant>
    </vt:vector>
  </HeadingPairs>
  <TitlesOfParts>
    <vt:vector size="33" baseType="lpstr">
      <vt:lpstr>Arial</vt:lpstr>
      <vt:lpstr>Calibri</vt:lpstr>
      <vt:lpstr>Cambria Math</vt:lpstr>
      <vt:lpstr>Century Gothic</vt:lpstr>
      <vt:lpstr>Courier</vt:lpstr>
      <vt:lpstr>Wingdings 3</vt:lpstr>
      <vt:lpstr>Wisp</vt:lpstr>
      <vt:lpstr>Microsoft Equation</vt:lpstr>
      <vt:lpstr>Microsoft Equation 3.0</vt:lpstr>
      <vt:lpstr>Equation</vt:lpstr>
      <vt:lpstr>Session 3</vt:lpstr>
      <vt:lpstr>Managerial Decisions</vt:lpstr>
      <vt:lpstr>Example: House Prices Vs. Living Area</vt:lpstr>
      <vt:lpstr>Scatter Plots</vt:lpstr>
      <vt:lpstr>Covariance and Correlation</vt:lpstr>
      <vt:lpstr>Covariance</vt:lpstr>
      <vt:lpstr>Portfolio Management</vt:lpstr>
      <vt:lpstr>Correlation</vt:lpstr>
      <vt:lpstr>Regression Analysis</vt:lpstr>
      <vt:lpstr>Learning Objectives</vt:lpstr>
      <vt:lpstr>Linear Fit: Beyond Correlation</vt:lpstr>
      <vt:lpstr>PowerPoint Presentation</vt:lpstr>
      <vt:lpstr>PowerPoint Presentation</vt:lpstr>
      <vt:lpstr>Choosing the Right Line</vt:lpstr>
      <vt:lpstr>Normal Equations</vt:lpstr>
      <vt:lpstr>Ordinary Least Squares</vt:lpstr>
      <vt:lpstr>How Good is the Model Fit?</vt:lpstr>
      <vt:lpstr>How Good is the Model Fit?</vt:lpstr>
      <vt:lpstr>Recall from the ANOVA equations</vt:lpstr>
      <vt:lpstr>Inferences from the example</vt:lpstr>
      <vt:lpstr>PowerPoint Presentation</vt:lpstr>
      <vt:lpstr>Obtaining Model Fit from Excel Output</vt:lpstr>
      <vt:lpstr>Questions?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Vishnuprasad Nagadevara</dc:creator>
  <cp:lastModifiedBy>Sanyal, Sandipto</cp:lastModifiedBy>
  <cp:revision>36</cp:revision>
  <dcterms:created xsi:type="dcterms:W3CDTF">2018-05-04T08:27:59Z</dcterms:created>
  <dcterms:modified xsi:type="dcterms:W3CDTF">2020-10-20T12:15:39Z</dcterms:modified>
</cp:coreProperties>
</file>