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2"/>
  </p:notesMasterIdLst>
  <p:handoutMasterIdLst>
    <p:handoutMasterId r:id="rId23"/>
  </p:handoutMasterIdLst>
  <p:sldIdLst>
    <p:sldId id="301" r:id="rId3"/>
    <p:sldId id="279" r:id="rId4"/>
    <p:sldId id="259" r:id="rId5"/>
    <p:sldId id="266" r:id="rId6"/>
    <p:sldId id="267" r:id="rId7"/>
    <p:sldId id="268" r:id="rId8"/>
    <p:sldId id="271" r:id="rId9"/>
    <p:sldId id="274" r:id="rId10"/>
    <p:sldId id="275" r:id="rId11"/>
    <p:sldId id="286" r:id="rId12"/>
    <p:sldId id="285" r:id="rId13"/>
    <p:sldId id="287" r:id="rId14"/>
    <p:sldId id="288" r:id="rId15"/>
    <p:sldId id="344" r:id="rId16"/>
    <p:sldId id="277" r:id="rId17"/>
    <p:sldId id="291" r:id="rId18"/>
    <p:sldId id="292" r:id="rId19"/>
    <p:sldId id="314" r:id="rId20"/>
    <p:sldId id="30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72" userDrawn="1">
          <p15:clr>
            <a:srgbClr val="A4A3A4"/>
          </p15:clr>
        </p15:guide>
        <p15:guide id="3" orient="horz" pos="157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DFC6E-0639-4BDA-AAB2-C6D880C882B8}" v="1" dt="2020-10-19T13:46:34.618"/>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94364" autoAdjust="0"/>
  </p:normalViewPr>
  <p:slideViewPr>
    <p:cSldViewPr snapToGrid="0" snapToObjects="1">
      <p:cViewPr>
        <p:scale>
          <a:sx n="125" d="100"/>
          <a:sy n="125" d="100"/>
        </p:scale>
        <p:origin x="346" y="-677"/>
      </p:cViewPr>
      <p:guideLst>
        <p:guide orient="horz" pos="1003"/>
        <p:guide pos="272"/>
        <p:guide orient="horz" pos="1570"/>
      </p:guideLst>
    </p:cSldViewPr>
  </p:slideViewPr>
  <p:outlineViewPr>
    <p:cViewPr>
      <p:scale>
        <a:sx n="33" d="100"/>
        <a:sy n="33" d="100"/>
      </p:scale>
      <p:origin x="0" y="-1986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yal, Sandipto" userId="ce8b666d-e07a-48aa-9977-3164567db1db" providerId="ADAL" clId="{11EDFC6E-0639-4BDA-AAB2-C6D880C882B8}"/>
    <pc:docChg chg="modSld">
      <pc:chgData name="Sanyal, Sandipto" userId="ce8b666d-e07a-48aa-9977-3164567db1db" providerId="ADAL" clId="{11EDFC6E-0639-4BDA-AAB2-C6D880C882B8}" dt="2020-10-19T13:47:39.561" v="142" actId="1076"/>
      <pc:docMkLst>
        <pc:docMk/>
      </pc:docMkLst>
      <pc:sldChg chg="addSp modSp">
        <pc:chgData name="Sanyal, Sandipto" userId="ce8b666d-e07a-48aa-9977-3164567db1db" providerId="ADAL" clId="{11EDFC6E-0639-4BDA-AAB2-C6D880C882B8}" dt="2020-10-19T13:47:39.561" v="142" actId="1076"/>
        <pc:sldMkLst>
          <pc:docMk/>
          <pc:sldMk cId="3340760143" sldId="275"/>
        </pc:sldMkLst>
        <pc:spChg chg="add mod">
          <ac:chgData name="Sanyal, Sandipto" userId="ce8b666d-e07a-48aa-9977-3164567db1db" providerId="ADAL" clId="{11EDFC6E-0639-4BDA-AAB2-C6D880C882B8}" dt="2020-10-19T13:47:39.561" v="142" actId="1076"/>
          <ac:spMkLst>
            <pc:docMk/>
            <pc:sldMk cId="3340760143" sldId="275"/>
            <ac:spMk id="3" creationId="{2DEB2042-70A1-4D51-8A10-2CB462BC1428}"/>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921D8D8F-FDD7-4A9A-8F26-C3B656090A1F}" type="slidenum">
              <a:rPr lang="en-US"/>
              <a:pPr/>
              <a:t>10</a:t>
            </a:fld>
            <a:endParaRPr lang="en-US"/>
          </a:p>
        </p:txBody>
      </p:sp>
      <p:sp>
        <p:nvSpPr>
          <p:cNvPr id="45059" name="Rectangle 2"/>
          <p:cNvSpPr>
            <a:spLocks noGrp="1" noRot="1" noChangeAspect="1" noChangeArrowheads="1" noTextEdit="1"/>
          </p:cNvSpPr>
          <p:nvPr>
            <p:ph type="sldImg"/>
          </p:nvPr>
        </p:nvSpPr>
        <p:spPr>
          <a:xfrm>
            <a:off x="1150938" y="692150"/>
            <a:ext cx="4556125" cy="3416300"/>
          </a:xfrm>
          <a:ln/>
        </p:spPr>
      </p:sp>
      <p:sp>
        <p:nvSpPr>
          <p:cNvPr id="4506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503447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8FBF8CD-1F92-402D-AE09-7DCDA5A1683E}" type="slidenum">
              <a:rPr lang="en-US"/>
              <a:pPr/>
              <a:t>11</a:t>
            </a:fld>
            <a:endParaRPr lang="en-US"/>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441582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9BDBBC6-02CB-495E-9359-373F015D7EAD}" type="slidenum">
              <a:rPr lang="en-US"/>
              <a:pPr/>
              <a:t>12</a:t>
            </a:fld>
            <a:endParaRPr lang="en-US"/>
          </a:p>
        </p:txBody>
      </p:sp>
      <p:sp>
        <p:nvSpPr>
          <p:cNvPr id="47107" name="Rectangle 2"/>
          <p:cNvSpPr>
            <a:spLocks noGrp="1" noRot="1" noChangeAspect="1" noChangeArrowheads="1" noTextEdit="1"/>
          </p:cNvSpPr>
          <p:nvPr>
            <p:ph type="sldImg"/>
          </p:nvPr>
        </p:nvSpPr>
        <p:spPr>
          <a:xfrm>
            <a:off x="1150938" y="692150"/>
            <a:ext cx="4556125" cy="3416300"/>
          </a:xfrm>
          <a:ln/>
        </p:spPr>
      </p:sp>
      <p:sp>
        <p:nvSpPr>
          <p:cNvPr id="4710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1880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A94C14D-BF19-4CB7-BE9D-B5AEEAF59E2E}" type="slidenum">
              <a:rPr lang="en-US"/>
              <a:pPr/>
              <a:t>13</a:t>
            </a:fld>
            <a:endParaRPr lang="en-US"/>
          </a:p>
        </p:txBody>
      </p:sp>
      <p:sp>
        <p:nvSpPr>
          <p:cNvPr id="48131" name="Rectangle 2"/>
          <p:cNvSpPr>
            <a:spLocks noGrp="1" noRot="1" noChangeAspect="1" noChangeArrowheads="1" noTextEdit="1"/>
          </p:cNvSpPr>
          <p:nvPr>
            <p:ph type="sldImg"/>
          </p:nvPr>
        </p:nvSpPr>
        <p:spPr>
          <a:xfrm>
            <a:off x="1150938" y="692150"/>
            <a:ext cx="4556125" cy="3416300"/>
          </a:xfrm>
          <a:ln/>
        </p:spPr>
      </p:sp>
      <p:sp>
        <p:nvSpPr>
          <p:cNvPr id="4813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01296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8C2B411-8CDE-4D98-955D-F38CD7AE3754}" type="slidenum">
              <a:rPr lang="en-US"/>
              <a:pPr/>
              <a:t>14</a:t>
            </a:fld>
            <a:endParaRPr lang="en-US"/>
          </a:p>
        </p:txBody>
      </p:sp>
      <p:sp>
        <p:nvSpPr>
          <p:cNvPr id="49155" name="Rectangle 2"/>
          <p:cNvSpPr>
            <a:spLocks noGrp="1" noRot="1" noChangeAspect="1" noChangeArrowheads="1" noTextEdit="1"/>
          </p:cNvSpPr>
          <p:nvPr>
            <p:ph type="sldImg"/>
          </p:nvPr>
        </p:nvSpPr>
        <p:spPr>
          <a:xfrm>
            <a:off x="1150938" y="692150"/>
            <a:ext cx="4556125" cy="3416300"/>
          </a:xfrm>
          <a:ln/>
        </p:spPr>
      </p:sp>
      <p:sp>
        <p:nvSpPr>
          <p:cNvPr id="4915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729179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0796E06-A6BF-4954-BB02-B70A1F3EBD5E}" type="slidenum">
              <a:rPr lang="en-US"/>
              <a:pPr/>
              <a:t>15</a:t>
            </a:fld>
            <a:endParaRPr lang="en-US"/>
          </a:p>
        </p:txBody>
      </p:sp>
      <p:sp>
        <p:nvSpPr>
          <p:cNvPr id="50179" name="Rectangle 2"/>
          <p:cNvSpPr>
            <a:spLocks noGrp="1" noRot="1" noChangeAspect="1" noChangeArrowheads="1" noTextEdit="1"/>
          </p:cNvSpPr>
          <p:nvPr>
            <p:ph type="sldImg"/>
          </p:nvPr>
        </p:nvSpPr>
        <p:spPr>
          <a:xfrm>
            <a:off x="1150938" y="692150"/>
            <a:ext cx="4556125" cy="3416300"/>
          </a:xfrm>
          <a:ln/>
        </p:spPr>
      </p:sp>
      <p:sp>
        <p:nvSpPr>
          <p:cNvPr id="50180"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57768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7BABA2-2311-42BD-87EC-41DF855AEE16}" type="slidenum">
              <a:rPr lang="en-US" smtClean="0"/>
              <a:pPr>
                <a:defRPr/>
              </a:pPr>
              <a:t>16</a:t>
            </a:fld>
            <a:endParaRPr lang="en-US"/>
          </a:p>
        </p:txBody>
      </p:sp>
    </p:spTree>
    <p:extLst>
      <p:ext uri="{BB962C8B-B14F-4D97-AF65-F5344CB8AC3E}">
        <p14:creationId xmlns:p14="http://schemas.microsoft.com/office/powerpoint/2010/main" val="3754454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8FBF8CD-1F92-402D-AE09-7DCDA5A1683E}" type="slidenum">
              <a:rPr lang="en-US"/>
              <a:pPr/>
              <a:t>17</a:t>
            </a:fld>
            <a:endParaRPr lang="en-US"/>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69950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F1A0D3B-1AFA-4A17-8F50-1DFF37A10B84}" type="slidenum">
              <a:rPr lang="en-US"/>
              <a:pPr/>
              <a:t>2</a:t>
            </a:fld>
            <a:endParaRPr lang="en-US"/>
          </a:p>
        </p:txBody>
      </p:sp>
      <p:sp>
        <p:nvSpPr>
          <p:cNvPr id="30723" name="Rectangle 2"/>
          <p:cNvSpPr>
            <a:spLocks noGrp="1" noRot="1" noChangeAspect="1" noChangeArrowheads="1" noTextEdit="1"/>
          </p:cNvSpPr>
          <p:nvPr>
            <p:ph type="sldImg"/>
          </p:nvPr>
        </p:nvSpPr>
        <p:spPr>
          <a:xfrm>
            <a:off x="1150938" y="692150"/>
            <a:ext cx="4556125" cy="3416300"/>
          </a:xfrm>
          <a:ln/>
        </p:spPr>
      </p:sp>
      <p:sp>
        <p:nvSpPr>
          <p:cNvPr id="307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50906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13D0F13-B13A-43FE-B202-498395F84027}" type="slidenum">
              <a:rPr lang="en-US"/>
              <a:pPr/>
              <a:t>3</a:t>
            </a:fld>
            <a:endParaRPr lang="en-US"/>
          </a:p>
        </p:txBody>
      </p:sp>
      <p:sp>
        <p:nvSpPr>
          <p:cNvPr id="35843" name="Rectangle 2"/>
          <p:cNvSpPr>
            <a:spLocks noGrp="1" noRot="1" noChangeAspect="1" noChangeArrowheads="1" noTextEdit="1"/>
          </p:cNvSpPr>
          <p:nvPr>
            <p:ph type="sldImg"/>
          </p:nvPr>
        </p:nvSpPr>
        <p:spPr>
          <a:xfrm>
            <a:off x="1150938" y="692150"/>
            <a:ext cx="4556125" cy="3416300"/>
          </a:xfrm>
          <a:ln/>
        </p:spPr>
      </p:sp>
      <p:sp>
        <p:nvSpPr>
          <p:cNvPr id="3584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2092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AEC15C5-51A9-465F-A2E1-BE947BD30362}" type="slidenum">
              <a:rPr lang="en-US"/>
              <a:pPr/>
              <a:t>4</a:t>
            </a:fld>
            <a:endParaRPr lang="en-US"/>
          </a:p>
        </p:txBody>
      </p:sp>
      <p:sp>
        <p:nvSpPr>
          <p:cNvPr id="36867" name="Rectangle 2"/>
          <p:cNvSpPr>
            <a:spLocks noGrp="1" noRot="1" noChangeAspect="1" noChangeArrowheads="1" noTextEdit="1"/>
          </p:cNvSpPr>
          <p:nvPr>
            <p:ph type="sldImg"/>
          </p:nvPr>
        </p:nvSpPr>
        <p:spPr>
          <a:xfrm>
            <a:off x="1150938" y="692150"/>
            <a:ext cx="4556125" cy="3416300"/>
          </a:xfrm>
          <a:ln/>
        </p:spPr>
      </p:sp>
      <p:sp>
        <p:nvSpPr>
          <p:cNvPr id="3686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73376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8B5B9B8-4851-4AF2-95CB-6CC7A74E2157}" type="slidenum">
              <a:rPr lang="en-US"/>
              <a:pPr/>
              <a:t>5</a:t>
            </a:fld>
            <a:endParaRPr lang="en-US"/>
          </a:p>
        </p:txBody>
      </p:sp>
      <p:sp>
        <p:nvSpPr>
          <p:cNvPr id="37891" name="Rectangle 2"/>
          <p:cNvSpPr>
            <a:spLocks noGrp="1" noRot="1" noChangeAspect="1" noChangeArrowheads="1" noTextEdit="1"/>
          </p:cNvSpPr>
          <p:nvPr>
            <p:ph type="sldImg"/>
          </p:nvPr>
        </p:nvSpPr>
        <p:spPr>
          <a:xfrm>
            <a:off x="1150938" y="692150"/>
            <a:ext cx="4556125" cy="3416300"/>
          </a:xfrm>
          <a:ln/>
        </p:spPr>
      </p:sp>
      <p:sp>
        <p:nvSpPr>
          <p:cNvPr id="3789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53625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85AEC46-61BA-49D1-9353-FA9C76039B31}" type="slidenum">
              <a:rPr lang="en-US"/>
              <a:pPr/>
              <a:t>6</a:t>
            </a:fld>
            <a:endParaRPr lang="en-US"/>
          </a:p>
        </p:txBody>
      </p:sp>
      <p:sp>
        <p:nvSpPr>
          <p:cNvPr id="38915" name="Rectangle 2"/>
          <p:cNvSpPr>
            <a:spLocks noGrp="1" noRot="1" noChangeAspect="1" noChangeArrowheads="1" noTextEdit="1"/>
          </p:cNvSpPr>
          <p:nvPr>
            <p:ph type="sldImg"/>
          </p:nvPr>
        </p:nvSpPr>
        <p:spPr>
          <a:xfrm>
            <a:off x="1150938" y="692150"/>
            <a:ext cx="4556125" cy="3416300"/>
          </a:xfrm>
          <a:ln/>
        </p:spPr>
      </p:sp>
      <p:sp>
        <p:nvSpPr>
          <p:cNvPr id="3891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60345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9EA4CB4-8472-46D2-B564-9263259CF2EE}" type="slidenum">
              <a:rPr lang="en-US"/>
              <a:pPr/>
              <a:t>7</a:t>
            </a:fld>
            <a:endParaRPr 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19832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5B601FD-E27A-4580-B3AE-A72076038EB4}" type="slidenum">
              <a:rPr lang="en-US"/>
              <a:pPr/>
              <a:t>8</a:t>
            </a:fld>
            <a:endParaRPr lang="en-US"/>
          </a:p>
        </p:txBody>
      </p:sp>
      <p:sp>
        <p:nvSpPr>
          <p:cNvPr id="43011" name="Rectangle 2"/>
          <p:cNvSpPr>
            <a:spLocks noGrp="1" noRot="1" noChangeAspect="1" noChangeArrowheads="1" noTextEdit="1"/>
          </p:cNvSpPr>
          <p:nvPr>
            <p:ph type="sldImg"/>
          </p:nvPr>
        </p:nvSpPr>
        <p:spPr>
          <a:xfrm>
            <a:off x="1150938" y="692150"/>
            <a:ext cx="4556125" cy="3416300"/>
          </a:xfrm>
          <a:ln/>
        </p:spPr>
      </p:sp>
      <p:sp>
        <p:nvSpPr>
          <p:cNvPr id="43012"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424040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E642C8F-66E3-403D-A05D-71949DDD487F}" type="slidenum">
              <a:rPr lang="en-US"/>
              <a:pPr/>
              <a:t>9</a:t>
            </a:fld>
            <a:endParaRPr 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63400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 2017 Cengage Learning. All Rights Reserved. May not be scanned, copied or duplicated, or posted to a publicly accessible website, in whole or in part.  </a:t>
            </a:r>
          </a:p>
        </p:txBody>
      </p:sp>
      <p:sp>
        <p:nvSpPr>
          <p:cNvPr id="6" name="Rectangle 6"/>
          <p:cNvSpPr>
            <a:spLocks noGrp="1" noChangeArrowheads="1"/>
          </p:cNvSpPr>
          <p:nvPr>
            <p:ph type="sldNum" sz="quarter" idx="12"/>
          </p:nvPr>
        </p:nvSpPr>
        <p:spPr>
          <a:ln/>
        </p:spPr>
        <p:txBody>
          <a:bodyPr/>
          <a:lstStyle>
            <a:lvl1pPr>
              <a:defRPr/>
            </a:lvl1pPr>
          </a:lstStyle>
          <a:p>
            <a:pPr>
              <a:defRPr/>
            </a:pPr>
            <a:fld id="{689CB1FD-A344-4171-B1DE-F3628F3E5B03}" type="slidenum">
              <a:rPr lang="en-US"/>
              <a:pPr>
                <a:defRPr/>
              </a:pPr>
              <a:t>‹#›</a:t>
            </a:fld>
            <a:endParaRPr lang="en-US"/>
          </a:p>
        </p:txBody>
      </p:sp>
    </p:spTree>
    <p:extLst>
      <p:ext uri="{BB962C8B-B14F-4D97-AF65-F5344CB8AC3E}">
        <p14:creationId xmlns:p14="http://schemas.microsoft.com/office/powerpoint/2010/main" val="1577492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 2017 Cengage Learning. All Rights Reserved. May not be scanned, copied or duplicated, or posted to a publicly accessible website, in whole or in part.  </a:t>
            </a:r>
          </a:p>
        </p:txBody>
      </p:sp>
      <p:sp>
        <p:nvSpPr>
          <p:cNvPr id="5" name="Rectangle 6"/>
          <p:cNvSpPr>
            <a:spLocks noGrp="1" noChangeArrowheads="1"/>
          </p:cNvSpPr>
          <p:nvPr>
            <p:ph type="sldNum" sz="quarter" idx="12"/>
          </p:nvPr>
        </p:nvSpPr>
        <p:spPr>
          <a:ln/>
        </p:spPr>
        <p:txBody>
          <a:bodyPr/>
          <a:lstStyle>
            <a:lvl1pPr>
              <a:defRPr/>
            </a:lvl1pPr>
          </a:lstStyle>
          <a:p>
            <a:pPr>
              <a:defRPr/>
            </a:pPr>
            <a:fld id="{B4B97CBD-DEF4-4429-A437-FE3AA8C58590}" type="slidenum">
              <a:rPr lang="en-US"/>
              <a:pPr>
                <a:defRPr/>
              </a:pPr>
              <a:t>‹#›</a:t>
            </a:fld>
            <a:endParaRPr lang="en-US"/>
          </a:p>
        </p:txBody>
      </p:sp>
    </p:spTree>
    <p:extLst>
      <p:ext uri="{BB962C8B-B14F-4D97-AF65-F5344CB8AC3E}">
        <p14:creationId xmlns:p14="http://schemas.microsoft.com/office/powerpoint/2010/main" val="160719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userDrawn="1"/>
        </p:nvSpPr>
        <p:spPr>
          <a:xfrm>
            <a:off x="1524001" y="6453699"/>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a:t>
            </a:r>
            <a:r>
              <a:rPr lang="en-US" altLang="en-US" sz="1200" baseline="0" dirty="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All</a:t>
            </a:r>
            <a:r>
              <a:rPr lang="en-US" altLang="en-US" sz="1200" baseline="0" dirty="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Rights</a:t>
            </a:r>
            <a:r>
              <a:rPr lang="en-US" altLang="en-US" sz="1200" baseline="0" dirty="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 id="214748367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15.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2735"/>
            <a:ext cx="8363663" cy="1031499"/>
          </a:xfrm>
        </p:spPr>
        <p:txBody>
          <a:bodyPr anchor="b"/>
          <a:lstStyle/>
          <a:p>
            <a:r>
              <a:rPr lang="en-US" dirty="0"/>
              <a:t>Introduction to Management Science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38864"/>
            <a:ext cx="8229600" cy="478970"/>
          </a:xfrm>
        </p:spPr>
        <p:txBody>
          <a:bodyPr/>
          <a:lstStyle/>
          <a:p>
            <a:r>
              <a:rPr lang="en-US" dirty="0">
                <a:latin typeface="+mn-lt"/>
              </a:rPr>
              <a:t>Thirteenth Edition</a:t>
            </a:r>
          </a:p>
        </p:txBody>
      </p:sp>
      <p:sp>
        <p:nvSpPr>
          <p:cNvPr id="4" name="Text Placeholder 3"/>
          <p:cNvSpPr>
            <a:spLocks noGrp="1"/>
          </p:cNvSpPr>
          <p:nvPr>
            <p:ph type="body" idx="2"/>
          </p:nvPr>
        </p:nvSpPr>
        <p:spPr>
          <a:xfrm>
            <a:off x="5029200" y="1923051"/>
            <a:ext cx="3657600"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5029200" y="3114461"/>
            <a:ext cx="3657600" cy="487721"/>
          </a:xfrm>
        </p:spPr>
        <p:txBody>
          <a:bodyPr/>
          <a:lstStyle/>
          <a:p>
            <a:pPr algn="ctr"/>
            <a:r>
              <a:rPr lang="en-US" dirty="0">
                <a:latin typeface="+mn-lt"/>
              </a:rPr>
              <a:t>Management Science</a:t>
            </a:r>
            <a:endParaRPr lang="en-IN" dirty="0">
              <a:solidFill>
                <a:schemeClr val="tx1"/>
              </a:solidFill>
              <a:latin typeface="+mn-lt"/>
            </a:endParaRPr>
          </a:p>
        </p:txBody>
      </p:sp>
      <p:pic>
        <p:nvPicPr>
          <p:cNvPr id="9" name="Picture 8" descr="Front Cover: Introduction to Management Science Thirteenth Edition by Taylor.">
            <a:extLst>
              <a:ext uri="{FF2B5EF4-FFF2-40B4-BE49-F238E27FC236}">
                <a16:creationId xmlns:a16="http://schemas.microsoft.com/office/drawing/2014/main" id="{132A3CE5-6FFC-4B59-89DD-E4B27BBEA3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748" y="1892519"/>
            <a:ext cx="3364797" cy="4210788"/>
          </a:xfrm>
          <a:prstGeom prst="rect">
            <a:avLst/>
          </a:prstGeom>
          <a:ln w="9525">
            <a:solidFill>
              <a:schemeClr val="tx1"/>
            </a:solidFill>
          </a:ln>
        </p:spPr>
      </p:pic>
      <p:sp>
        <p:nvSpPr>
          <p:cNvPr id="6" name="Text Placeholder 5"/>
          <p:cNvSpPr>
            <a:spLocks noGrp="1"/>
          </p:cNvSpPr>
          <p:nvPr>
            <p:ph type="body" idx="13"/>
          </p:nvPr>
        </p:nvSpPr>
        <p:spPr>
          <a:xfrm>
            <a:off x="2645592" y="650472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788987"/>
          </a:xfrm>
        </p:spPr>
        <p:txBody>
          <a:bodyPr/>
          <a:lstStyle/>
          <a:p>
            <a:pPr eaLnBrk="1" hangingPunct="1"/>
            <a:r>
              <a:rPr lang="en-US" sz="3600" i="1">
                <a:solidFill>
                  <a:schemeClr val="hlink"/>
                </a:solidFill>
              </a:rPr>
              <a:t>The Psychology of Decision Making</a:t>
            </a:r>
          </a:p>
        </p:txBody>
      </p:sp>
      <p:sp>
        <p:nvSpPr>
          <p:cNvPr id="19459" name="Rectangle 3"/>
          <p:cNvSpPr>
            <a:spLocks noGrp="1" noChangeArrowheads="1"/>
          </p:cNvSpPr>
          <p:nvPr>
            <p:ph type="body" idx="1"/>
          </p:nvPr>
        </p:nvSpPr>
        <p:spPr>
          <a:xfrm>
            <a:off x="609600" y="1524000"/>
            <a:ext cx="7772400" cy="4191000"/>
          </a:xfrm>
        </p:spPr>
        <p:txBody>
          <a:bodyPr/>
          <a:lstStyle/>
          <a:p>
            <a:pPr eaLnBrk="1" hangingPunct="1"/>
            <a:r>
              <a:rPr lang="en-US" sz="2400" dirty="0"/>
              <a:t>Models can be used for </a:t>
            </a:r>
            <a:r>
              <a:rPr lang="en-US" sz="2400" dirty="0" err="1"/>
              <a:t>structurable</a:t>
            </a:r>
            <a:r>
              <a:rPr lang="en-US" sz="2400" dirty="0"/>
              <a:t> aspects of decision problems.</a:t>
            </a:r>
          </a:p>
          <a:p>
            <a:pPr eaLnBrk="1" hangingPunct="1"/>
            <a:endParaRPr lang="en-US" sz="2400" dirty="0"/>
          </a:p>
          <a:p>
            <a:pPr eaLnBrk="1" hangingPunct="1"/>
            <a:r>
              <a:rPr lang="en-US" sz="2400" dirty="0"/>
              <a:t>Other aspects cannot be structured easily, requiring intuition and judgment.</a:t>
            </a:r>
          </a:p>
          <a:p>
            <a:pPr eaLnBrk="1" hangingPunct="1"/>
            <a:endParaRPr lang="en-US" sz="2400" dirty="0"/>
          </a:p>
          <a:p>
            <a:pPr eaLnBrk="1" hangingPunct="1"/>
            <a:r>
              <a:rPr lang="en-US" sz="2400" i="1" dirty="0"/>
              <a:t>Caution</a:t>
            </a:r>
            <a:r>
              <a:rPr lang="en-US" sz="2400" dirty="0"/>
              <a:t>: Human judgment and intuition is not always rational! </a:t>
            </a:r>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32104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788987"/>
          </a:xfrm>
        </p:spPr>
        <p:txBody>
          <a:bodyPr/>
          <a:lstStyle/>
          <a:p>
            <a:pPr eaLnBrk="1" hangingPunct="1"/>
            <a:r>
              <a:rPr lang="en-US" sz="3600" i="1">
                <a:solidFill>
                  <a:schemeClr val="hlink"/>
                </a:solidFill>
              </a:rPr>
              <a:t>Anchoring Effects</a:t>
            </a:r>
          </a:p>
        </p:txBody>
      </p:sp>
      <p:sp>
        <p:nvSpPr>
          <p:cNvPr id="20483" name="Rectangle 3"/>
          <p:cNvSpPr>
            <a:spLocks noGrp="1" noChangeArrowheads="1"/>
          </p:cNvSpPr>
          <p:nvPr>
            <p:ph type="body" idx="1"/>
          </p:nvPr>
        </p:nvSpPr>
        <p:spPr>
          <a:xfrm>
            <a:off x="609600" y="1524000"/>
            <a:ext cx="7772400" cy="4572000"/>
          </a:xfrm>
        </p:spPr>
        <p:txBody>
          <a:bodyPr/>
          <a:lstStyle/>
          <a:p>
            <a:pPr eaLnBrk="1" hangingPunct="1"/>
            <a:r>
              <a:rPr lang="en-US" sz="2400" dirty="0"/>
              <a:t>Arise when trivial factors influence initial thinking about a problem.</a:t>
            </a:r>
          </a:p>
          <a:p>
            <a:pPr eaLnBrk="1" hangingPunct="1"/>
            <a:r>
              <a:rPr lang="en-US" sz="2400" dirty="0"/>
              <a:t>Decision-makers usually under-adjust from their initial “anchor”.</a:t>
            </a:r>
          </a:p>
          <a:p>
            <a:pPr eaLnBrk="1" hangingPunct="1"/>
            <a:r>
              <a:rPr lang="en-US" sz="2400" dirty="0"/>
              <a:t>Example:</a:t>
            </a:r>
          </a:p>
          <a:p>
            <a:pPr lvl="1" eaLnBrk="1" hangingPunct="1"/>
            <a:r>
              <a:rPr lang="en-US" sz="2400" dirty="0"/>
              <a:t>What is 1x2x3x4x5x6x7x8 ? </a:t>
            </a:r>
          </a:p>
          <a:p>
            <a:pPr marL="457200" lvl="1" indent="0" eaLnBrk="1" hangingPunct="1">
              <a:buNone/>
            </a:pPr>
            <a:r>
              <a:rPr lang="en-US" sz="2400" dirty="0"/>
              <a:t>(median estimate of subjects was = 512)</a:t>
            </a:r>
          </a:p>
          <a:p>
            <a:pPr lvl="1" eaLnBrk="1" hangingPunct="1"/>
            <a:r>
              <a:rPr lang="en-US" sz="2400" dirty="0"/>
              <a:t>What is 8x7x6x5x4x3x2x1 ?</a:t>
            </a:r>
          </a:p>
          <a:p>
            <a:pPr marL="457200" lvl="1" indent="0" eaLnBrk="1" hangingPunct="1">
              <a:buNone/>
            </a:pPr>
            <a:r>
              <a:rPr lang="en-US" sz="2400" dirty="0"/>
              <a:t>(median estimate of subjects was = 2250)</a:t>
            </a:r>
          </a:p>
          <a:p>
            <a:pPr marL="457200" lvl="1" indent="0" eaLnBrk="1" hangingPunct="1">
              <a:buNone/>
            </a:pPr>
            <a:r>
              <a:rPr lang="en-US" sz="2400" dirty="0"/>
              <a:t>Order of multiplication is irrelevant (value is 40320)</a:t>
            </a:r>
          </a:p>
          <a:p>
            <a:pPr marL="457200" lvl="1" indent="0" eaLnBrk="1" hangingPunct="1">
              <a:buNone/>
            </a:pPr>
            <a:endParaRPr lang="en-US" dirty="0"/>
          </a:p>
          <a:p>
            <a:pPr eaLnBrk="1" hangingPunct="1"/>
            <a:endParaRPr lang="en-US" dirty="0"/>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28615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88987"/>
          </a:xfrm>
        </p:spPr>
        <p:txBody>
          <a:bodyPr/>
          <a:lstStyle/>
          <a:p>
            <a:pPr eaLnBrk="1" hangingPunct="1"/>
            <a:r>
              <a:rPr lang="en-US" sz="3600" i="1">
                <a:solidFill>
                  <a:schemeClr val="hlink"/>
                </a:solidFill>
              </a:rPr>
              <a:t>Framing Effects</a:t>
            </a:r>
          </a:p>
        </p:txBody>
      </p:sp>
      <p:sp>
        <p:nvSpPr>
          <p:cNvPr id="64515" name="Rectangle 3"/>
          <p:cNvSpPr>
            <a:spLocks noGrp="1" noChangeArrowheads="1"/>
          </p:cNvSpPr>
          <p:nvPr>
            <p:ph idx="1"/>
          </p:nvPr>
        </p:nvSpPr>
        <p:spPr>
          <a:xfrm>
            <a:off x="609600" y="1524000"/>
            <a:ext cx="7772400" cy="4191000"/>
          </a:xfrm>
        </p:spPr>
        <p:txBody>
          <a:bodyPr/>
          <a:lstStyle/>
          <a:p>
            <a:pPr eaLnBrk="1" hangingPunct="1"/>
            <a:r>
              <a:rPr lang="en-US" sz="2400" dirty="0"/>
              <a:t>Refers to how decision-makers view a problem from a win-loss perspective.</a:t>
            </a:r>
          </a:p>
          <a:p>
            <a:pPr eaLnBrk="1" hangingPunct="1"/>
            <a:r>
              <a:rPr lang="en-US" sz="2400" dirty="0"/>
              <a:t>The way a problem is framed often influences choices in irrational ways…</a:t>
            </a:r>
          </a:p>
          <a:p>
            <a:pPr eaLnBrk="1" hangingPunct="1"/>
            <a:r>
              <a:rPr lang="en-US" sz="2400" dirty="0"/>
              <a:t>Suppose you’ve been given $1000 and must choose between:</a:t>
            </a:r>
          </a:p>
          <a:p>
            <a:pPr lvl="2" eaLnBrk="1" hangingPunct="1">
              <a:buFont typeface="Tahoma" pitchFamily="34" charset="0"/>
              <a:buChar char="–"/>
            </a:pPr>
            <a:r>
              <a:rPr lang="en-US" sz="2400" dirty="0"/>
              <a:t>A. Receive $500 more immediately</a:t>
            </a:r>
          </a:p>
          <a:p>
            <a:pPr lvl="2" eaLnBrk="1" hangingPunct="1">
              <a:buFont typeface="Tahoma" pitchFamily="34" charset="0"/>
              <a:buChar char="–"/>
            </a:pPr>
            <a:r>
              <a:rPr lang="en-US" sz="2400" dirty="0"/>
              <a:t>B. Flip a coin and receive $1000 more if heads occurs or $0 more if tails occurs</a:t>
            </a:r>
          </a:p>
          <a:p>
            <a:pPr eaLnBrk="1" hangingPunct="1"/>
            <a:endParaRPr lang="en-US" dirty="0"/>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487452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down)">
                                      <p:cBhvr>
                                        <p:cTn id="7" dur="500"/>
                                        <p:tgtEl>
                                          <p:spTgt spid="64515">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animEffect transition="in" filter="wipe(down)">
                                      <p:cBhvr>
                                        <p:cTn id="11" dur="500"/>
                                        <p:tgtEl>
                                          <p:spTgt spid="645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4515">
                                            <p:txEl>
                                              <p:pRg st="2" end="2"/>
                                            </p:txEl>
                                          </p:spTgt>
                                        </p:tgtEl>
                                        <p:attrNameLst>
                                          <p:attrName>style.visibility</p:attrName>
                                        </p:attrNameLst>
                                      </p:cBhvr>
                                      <p:to>
                                        <p:strVal val="visible"/>
                                      </p:to>
                                    </p:set>
                                    <p:animEffect transition="in" filter="wipe(down)">
                                      <p:cBhvr>
                                        <p:cTn id="16" dur="500"/>
                                        <p:tgtEl>
                                          <p:spTgt spid="64515">
                                            <p:txEl>
                                              <p:pRg st="2" end="2"/>
                                            </p:txEl>
                                          </p:spTgt>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4515">
                                            <p:txEl>
                                              <p:pRg st="3" end="3"/>
                                            </p:txEl>
                                          </p:spTgt>
                                        </p:tgtEl>
                                        <p:attrNameLst>
                                          <p:attrName>style.visibility</p:attrName>
                                        </p:attrNameLst>
                                      </p:cBhvr>
                                      <p:to>
                                        <p:strVal val="visible"/>
                                      </p:to>
                                    </p:set>
                                    <p:animEffect transition="in" filter="wipe(down)">
                                      <p:cBhvr>
                                        <p:cTn id="20" dur="500"/>
                                        <p:tgtEl>
                                          <p:spTgt spid="64515">
                                            <p:txEl>
                                              <p:pRg st="3" end="3"/>
                                            </p:txEl>
                                          </p:spTgt>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4515">
                                            <p:txEl>
                                              <p:pRg st="4" end="4"/>
                                            </p:txEl>
                                          </p:spTgt>
                                        </p:tgtEl>
                                        <p:attrNameLst>
                                          <p:attrName>style.visibility</p:attrName>
                                        </p:attrNameLst>
                                      </p:cBhvr>
                                      <p:to>
                                        <p:strVal val="visible"/>
                                      </p:to>
                                    </p:set>
                                    <p:animEffect transition="in" filter="wipe(down)">
                                      <p:cBhvr>
                                        <p:cTn id="24" dur="5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788987"/>
          </a:xfrm>
        </p:spPr>
        <p:txBody>
          <a:bodyPr/>
          <a:lstStyle/>
          <a:p>
            <a:pPr eaLnBrk="1" hangingPunct="1"/>
            <a:r>
              <a:rPr lang="en-US" sz="3600" i="1">
                <a:solidFill>
                  <a:schemeClr val="hlink"/>
                </a:solidFill>
              </a:rPr>
              <a:t>Framing Effects</a:t>
            </a:r>
            <a:r>
              <a:rPr lang="en-US" i="1">
                <a:solidFill>
                  <a:schemeClr val="hlink"/>
                </a:solidFill>
              </a:rPr>
              <a:t> </a:t>
            </a:r>
            <a:r>
              <a:rPr lang="en-US" sz="3600" i="1">
                <a:solidFill>
                  <a:schemeClr val="hlink"/>
                </a:solidFill>
              </a:rPr>
              <a:t>(Example)</a:t>
            </a:r>
          </a:p>
        </p:txBody>
      </p:sp>
      <p:sp>
        <p:nvSpPr>
          <p:cNvPr id="65539" name="Rectangle 3"/>
          <p:cNvSpPr>
            <a:spLocks noGrp="1" noChangeArrowheads="1"/>
          </p:cNvSpPr>
          <p:nvPr>
            <p:ph type="body" idx="1"/>
          </p:nvPr>
        </p:nvSpPr>
        <p:spPr>
          <a:xfrm>
            <a:off x="609600" y="1295400"/>
            <a:ext cx="7772400" cy="4419600"/>
          </a:xfrm>
        </p:spPr>
        <p:txBody>
          <a:bodyPr/>
          <a:lstStyle/>
          <a:p>
            <a:pPr eaLnBrk="1" hangingPunct="1"/>
            <a:r>
              <a:rPr lang="en-US" sz="2400" dirty="0"/>
              <a:t>Now suppose you’ve been given $2000 and must choose between:</a:t>
            </a:r>
          </a:p>
          <a:p>
            <a:pPr lvl="2" eaLnBrk="1" hangingPunct="1">
              <a:buFont typeface="Tahoma" pitchFamily="34" charset="0"/>
              <a:buChar char="–"/>
            </a:pPr>
            <a:r>
              <a:rPr lang="en-US" sz="2400" dirty="0"/>
              <a:t>A2. Give back $500 immediately (sure loss)</a:t>
            </a:r>
          </a:p>
          <a:p>
            <a:pPr lvl="2" eaLnBrk="1" hangingPunct="1">
              <a:buFont typeface="Tahoma" pitchFamily="34" charset="0"/>
              <a:buChar char="–"/>
            </a:pPr>
            <a:r>
              <a:rPr lang="en-US" sz="2400" dirty="0"/>
              <a:t>B2. Flip a coin and give back $0 if heads occurs or give back $1000 if tails occurs</a:t>
            </a:r>
          </a:p>
          <a:p>
            <a:pPr lvl="2" eaLnBrk="1" hangingPunct="1">
              <a:buFont typeface="Tahoma" pitchFamily="34" charset="0"/>
              <a:buChar char="–"/>
            </a:pPr>
            <a:endParaRPr lang="en-US" sz="2400" dirty="0"/>
          </a:p>
          <a:p>
            <a:pPr lvl="2" eaLnBrk="1" hangingPunct="1">
              <a:buFont typeface="Tahoma" pitchFamily="34" charset="0"/>
              <a:buChar char="–"/>
            </a:pPr>
            <a:r>
              <a:rPr lang="en-US" sz="2400" dirty="0"/>
              <a:t>In the first case, alternative A1 is preferred (sure win)</a:t>
            </a:r>
          </a:p>
          <a:p>
            <a:pPr lvl="2" eaLnBrk="1" hangingPunct="1">
              <a:buFont typeface="Tahoma" pitchFamily="34" charset="0"/>
              <a:buChar char="–"/>
            </a:pPr>
            <a:r>
              <a:rPr lang="en-US" sz="2400" dirty="0"/>
              <a:t>In the second case, alternative B2 is preferred (chance of avoiding a loss)</a:t>
            </a:r>
          </a:p>
          <a:p>
            <a:pPr marL="914400" lvl="2" indent="0" eaLnBrk="1" hangingPunct="1">
              <a:buNone/>
            </a:pPr>
            <a:r>
              <a:rPr lang="en-US" sz="2400" dirty="0" err="1"/>
              <a:t>Opt</a:t>
            </a:r>
            <a:r>
              <a:rPr lang="en-US" sz="2400" dirty="0"/>
              <a:t> for Sure win but not Sure loss even though rationally both are the same.</a:t>
            </a:r>
          </a:p>
          <a:p>
            <a:pPr lvl="2" eaLnBrk="1" hangingPunct="1">
              <a:buFont typeface="Tahoma" pitchFamily="34" charset="0"/>
              <a:buNone/>
            </a:pPr>
            <a:endParaRPr lang="en-US" dirty="0"/>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766962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down)">
                                      <p:cBhvr>
                                        <p:cTn id="7" dur="500"/>
                                        <p:tgtEl>
                                          <p:spTgt spid="65539">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animEffect transition="in" filter="wipe(down)">
                                      <p:cBhvr>
                                        <p:cTn id="11" dur="500"/>
                                        <p:tgtEl>
                                          <p:spTgt spid="65539">
                                            <p:txEl>
                                              <p:pRg st="1" end="1"/>
                                            </p:txEl>
                                          </p:spTgt>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Effect transition="in" filter="wipe(down)">
                                      <p:cBhvr>
                                        <p:cTn id="15" dur="500"/>
                                        <p:tgtEl>
                                          <p:spTgt spid="65539">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5539">
                                            <p:txEl>
                                              <p:pRg st="4" end="4"/>
                                            </p:txEl>
                                          </p:spTgt>
                                        </p:tgtEl>
                                        <p:attrNameLst>
                                          <p:attrName>style.visibility</p:attrName>
                                        </p:attrNameLst>
                                      </p:cBhvr>
                                      <p:to>
                                        <p:strVal val="visible"/>
                                      </p:to>
                                    </p:set>
                                    <p:animEffect transition="in" filter="wipe(down)">
                                      <p:cBhvr>
                                        <p:cTn id="18" dur="500"/>
                                        <p:tgtEl>
                                          <p:spTgt spid="65539">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5539">
                                            <p:txEl>
                                              <p:pRg st="5" end="5"/>
                                            </p:txEl>
                                          </p:spTgt>
                                        </p:tgtEl>
                                        <p:attrNameLst>
                                          <p:attrName>style.visibility</p:attrName>
                                        </p:attrNameLst>
                                      </p:cBhvr>
                                      <p:to>
                                        <p:strVal val="visible"/>
                                      </p:to>
                                    </p:set>
                                    <p:animEffect transition="in" filter="wipe(down)">
                                      <p:cBhvr>
                                        <p:cTn id="21" dur="500"/>
                                        <p:tgtEl>
                                          <p:spTgt spid="65539">
                                            <p:txEl>
                                              <p:pRg st="5" end="5"/>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5539">
                                            <p:txEl>
                                              <p:pRg st="6" end="6"/>
                                            </p:txEl>
                                          </p:spTgt>
                                        </p:tgtEl>
                                        <p:attrNameLst>
                                          <p:attrName>style.visibility</p:attrName>
                                        </p:attrNameLst>
                                      </p:cBhvr>
                                      <p:to>
                                        <p:strVal val="visible"/>
                                      </p:to>
                                    </p:set>
                                    <p:animEffect transition="in" filter="wipe(down)">
                                      <p:cBhvr>
                                        <p:cTn id="24" dur="500"/>
                                        <p:tgtEl>
                                          <p:spTgt spid="65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sz="3600" i="1" dirty="0">
                <a:solidFill>
                  <a:schemeClr val="hlink"/>
                </a:solidFill>
              </a:rPr>
              <a:t>A Decision Tree for Both Examples</a:t>
            </a:r>
          </a:p>
        </p:txBody>
      </p:sp>
      <p:sp>
        <p:nvSpPr>
          <p:cNvPr id="3" name="Content Placeholder 2">
            <a:extLst>
              <a:ext uri="{FF2B5EF4-FFF2-40B4-BE49-F238E27FC236}">
                <a16:creationId xmlns:a16="http://schemas.microsoft.com/office/drawing/2014/main" id="{333C1025-4408-430A-BA27-3CDFDA9422BA}"/>
              </a:ext>
            </a:extLst>
          </p:cNvPr>
          <p:cNvSpPr>
            <a:spLocks noGrp="1"/>
          </p:cNvSpPr>
          <p:nvPr>
            <p:ph idx="1"/>
          </p:nvPr>
        </p:nvSpPr>
        <p:spPr>
          <a:xfrm>
            <a:off x="457200" y="1219200"/>
            <a:ext cx="8229600" cy="4906963"/>
          </a:xfrm>
        </p:spPr>
        <p:txBody>
          <a:bodyPr/>
          <a:lstStyle/>
          <a:p>
            <a:endParaRPr lang="en-US" dirty="0"/>
          </a:p>
          <a:p>
            <a:endParaRPr lang="en-US" dirty="0"/>
          </a:p>
          <a:p>
            <a:endParaRPr lang="en-US" dirty="0"/>
          </a:p>
          <a:p>
            <a:endParaRPr lang="en-US" dirty="0"/>
          </a:p>
          <a:p>
            <a:endParaRPr lang="en-US" dirty="0"/>
          </a:p>
          <a:p>
            <a:endParaRPr lang="en-US" sz="2400" dirty="0"/>
          </a:p>
          <a:p>
            <a:endParaRPr lang="en-US" sz="2400" dirty="0"/>
          </a:p>
          <a:p>
            <a:endParaRPr lang="en-US" sz="2400" dirty="0"/>
          </a:p>
          <a:p>
            <a:r>
              <a:rPr lang="en-US" sz="2400" dirty="0"/>
              <a:t>A rational decision maker should focus on the consequences and consistently select the same choice irrespective of how the problem is framed.</a:t>
            </a:r>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grpSp>
        <p:nvGrpSpPr>
          <p:cNvPr id="26" name="Group 5">
            <a:extLst>
              <a:ext uri="{FF2B5EF4-FFF2-40B4-BE49-F238E27FC236}">
                <a16:creationId xmlns:a16="http://schemas.microsoft.com/office/drawing/2014/main" id="{4E4326AB-7E94-4194-B7DD-80C2D64115A4}"/>
              </a:ext>
            </a:extLst>
          </p:cNvPr>
          <p:cNvGrpSpPr>
            <a:grpSpLocks noChangeAspect="1"/>
          </p:cNvGrpSpPr>
          <p:nvPr/>
        </p:nvGrpSpPr>
        <p:grpSpPr bwMode="auto">
          <a:xfrm>
            <a:off x="1524000" y="1676400"/>
            <a:ext cx="6096000" cy="2986088"/>
            <a:chOff x="2979" y="813"/>
            <a:chExt cx="8875" cy="4320"/>
          </a:xfrm>
          <a:noFill/>
        </p:grpSpPr>
        <p:sp>
          <p:nvSpPr>
            <p:cNvPr id="27" name="AutoShape 6">
              <a:extLst>
                <a:ext uri="{FF2B5EF4-FFF2-40B4-BE49-F238E27FC236}">
                  <a16:creationId xmlns:a16="http://schemas.microsoft.com/office/drawing/2014/main" id="{BECBFCB1-671F-408D-A0C6-51841CB68382}"/>
                </a:ext>
              </a:extLst>
            </p:cNvPr>
            <p:cNvSpPr>
              <a:spLocks noChangeAspect="1" noChangeArrowheads="1"/>
            </p:cNvSpPr>
            <p:nvPr/>
          </p:nvSpPr>
          <p:spPr bwMode="auto">
            <a:xfrm>
              <a:off x="2979" y="813"/>
              <a:ext cx="8875" cy="43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 name="Line 7">
              <a:extLst>
                <a:ext uri="{FF2B5EF4-FFF2-40B4-BE49-F238E27FC236}">
                  <a16:creationId xmlns:a16="http://schemas.microsoft.com/office/drawing/2014/main" id="{EA1ECC20-6007-4A19-8A76-F8D4DB3E30B1}"/>
                </a:ext>
              </a:extLst>
            </p:cNvPr>
            <p:cNvSpPr>
              <a:spLocks noChangeShapeType="1"/>
            </p:cNvSpPr>
            <p:nvPr/>
          </p:nvSpPr>
          <p:spPr bwMode="auto">
            <a:xfrm>
              <a:off x="6873" y="4143"/>
              <a:ext cx="543" cy="450"/>
            </a:xfrm>
            <a:prstGeom prst="line">
              <a:avLst/>
            </a:prstGeom>
            <a:grpFill/>
            <a:ln w="9525">
              <a:solidFill>
                <a:srgbClr val="000000"/>
              </a:solidFill>
              <a:round/>
              <a:headEnd/>
              <a:tailEnd/>
            </a:ln>
          </p:spPr>
          <p:txBody>
            <a:bodyPr/>
            <a:lstStyle/>
            <a:p>
              <a:endParaRPr lang="en-US"/>
            </a:p>
          </p:txBody>
        </p:sp>
        <p:sp>
          <p:nvSpPr>
            <p:cNvPr id="29" name="Line 8">
              <a:extLst>
                <a:ext uri="{FF2B5EF4-FFF2-40B4-BE49-F238E27FC236}">
                  <a16:creationId xmlns:a16="http://schemas.microsoft.com/office/drawing/2014/main" id="{1086FD03-8F2B-468D-81FF-3C981B57AABA}"/>
                </a:ext>
              </a:extLst>
            </p:cNvPr>
            <p:cNvSpPr>
              <a:spLocks noChangeShapeType="1"/>
            </p:cNvSpPr>
            <p:nvPr/>
          </p:nvSpPr>
          <p:spPr bwMode="auto">
            <a:xfrm>
              <a:off x="5152" y="2973"/>
              <a:ext cx="1449" cy="1170"/>
            </a:xfrm>
            <a:prstGeom prst="line">
              <a:avLst/>
            </a:prstGeom>
            <a:grpFill/>
            <a:ln w="9525">
              <a:solidFill>
                <a:srgbClr val="000000"/>
              </a:solidFill>
              <a:round/>
              <a:headEnd/>
              <a:tailEnd/>
            </a:ln>
          </p:spPr>
          <p:txBody>
            <a:bodyPr/>
            <a:lstStyle/>
            <a:p>
              <a:endParaRPr lang="en-US"/>
            </a:p>
          </p:txBody>
        </p:sp>
        <p:sp>
          <p:nvSpPr>
            <p:cNvPr id="30" name="Line 9">
              <a:extLst>
                <a:ext uri="{FF2B5EF4-FFF2-40B4-BE49-F238E27FC236}">
                  <a16:creationId xmlns:a16="http://schemas.microsoft.com/office/drawing/2014/main" id="{2B11F397-CBF1-45C0-AF78-57C54502277C}"/>
                </a:ext>
              </a:extLst>
            </p:cNvPr>
            <p:cNvSpPr>
              <a:spLocks noChangeShapeType="1"/>
            </p:cNvSpPr>
            <p:nvPr/>
          </p:nvSpPr>
          <p:spPr bwMode="auto">
            <a:xfrm>
              <a:off x="6902" y="1679"/>
              <a:ext cx="2717" cy="0"/>
            </a:xfrm>
            <a:prstGeom prst="line">
              <a:avLst/>
            </a:prstGeom>
            <a:grpFill/>
            <a:ln w="9525">
              <a:solidFill>
                <a:srgbClr val="000000"/>
              </a:solidFill>
              <a:round/>
              <a:headEnd/>
              <a:tailEnd/>
            </a:ln>
          </p:spPr>
          <p:txBody>
            <a:bodyPr/>
            <a:lstStyle/>
            <a:p>
              <a:endParaRPr lang="en-US"/>
            </a:p>
          </p:txBody>
        </p:sp>
        <p:sp>
          <p:nvSpPr>
            <p:cNvPr id="31" name="Line 10">
              <a:extLst>
                <a:ext uri="{FF2B5EF4-FFF2-40B4-BE49-F238E27FC236}">
                  <a16:creationId xmlns:a16="http://schemas.microsoft.com/office/drawing/2014/main" id="{A0D13DF8-1925-4F77-A059-882A4E5EE022}"/>
                </a:ext>
              </a:extLst>
            </p:cNvPr>
            <p:cNvSpPr>
              <a:spLocks noChangeShapeType="1"/>
            </p:cNvSpPr>
            <p:nvPr/>
          </p:nvSpPr>
          <p:spPr bwMode="auto">
            <a:xfrm flipV="1">
              <a:off x="5243" y="1713"/>
              <a:ext cx="1358" cy="990"/>
            </a:xfrm>
            <a:prstGeom prst="line">
              <a:avLst/>
            </a:prstGeom>
            <a:grpFill/>
            <a:ln w="9525">
              <a:solidFill>
                <a:srgbClr val="000000"/>
              </a:solidFill>
              <a:round/>
              <a:headEnd/>
              <a:tailEnd/>
            </a:ln>
          </p:spPr>
          <p:txBody>
            <a:bodyPr/>
            <a:lstStyle/>
            <a:p>
              <a:endParaRPr lang="en-US"/>
            </a:p>
          </p:txBody>
        </p:sp>
        <p:sp>
          <p:nvSpPr>
            <p:cNvPr id="32" name="Oval 11">
              <a:extLst>
                <a:ext uri="{FF2B5EF4-FFF2-40B4-BE49-F238E27FC236}">
                  <a16:creationId xmlns:a16="http://schemas.microsoft.com/office/drawing/2014/main" id="{68FDE9F5-6851-46D2-AF0C-B91E61654C85}"/>
                </a:ext>
              </a:extLst>
            </p:cNvPr>
            <p:cNvSpPr>
              <a:spLocks noChangeArrowheads="1"/>
            </p:cNvSpPr>
            <p:nvPr/>
          </p:nvSpPr>
          <p:spPr bwMode="auto">
            <a:xfrm>
              <a:off x="6511" y="1443"/>
              <a:ext cx="453" cy="450"/>
            </a:xfrm>
            <a:prstGeom prst="ellipse">
              <a:avLst/>
            </a:prstGeom>
            <a:grpFill/>
            <a:ln w="9525">
              <a:solidFill>
                <a:srgbClr val="000000"/>
              </a:solidFill>
              <a:round/>
              <a:headEnd/>
              <a:tailEnd/>
            </a:ln>
          </p:spPr>
          <p:txBody>
            <a:bodyPr lIns="74981" tIns="37490" rIns="74981" bIns="37490" anchor="ctr"/>
            <a:lstStyle/>
            <a:p>
              <a:pPr algn="ctr"/>
              <a:endParaRPr lang="en-US" sz="2400">
                <a:latin typeface="Times New Roman" pitchFamily="18" charset="0"/>
              </a:endParaRPr>
            </a:p>
          </p:txBody>
        </p:sp>
        <p:sp>
          <p:nvSpPr>
            <p:cNvPr id="33" name="Rectangle 12">
              <a:extLst>
                <a:ext uri="{FF2B5EF4-FFF2-40B4-BE49-F238E27FC236}">
                  <a16:creationId xmlns:a16="http://schemas.microsoft.com/office/drawing/2014/main" id="{C2172E82-A583-4EA8-A405-600A624CAD7D}"/>
                </a:ext>
              </a:extLst>
            </p:cNvPr>
            <p:cNvSpPr>
              <a:spLocks noChangeArrowheads="1"/>
            </p:cNvSpPr>
            <p:nvPr/>
          </p:nvSpPr>
          <p:spPr bwMode="auto">
            <a:xfrm>
              <a:off x="4881" y="2703"/>
              <a:ext cx="362" cy="360"/>
            </a:xfrm>
            <a:prstGeom prst="rect">
              <a:avLst/>
            </a:prstGeom>
            <a:grpFill/>
            <a:ln w="9525">
              <a:solidFill>
                <a:srgbClr val="000000"/>
              </a:solidFill>
              <a:miter lim="800000"/>
              <a:headEnd/>
              <a:tailEnd/>
            </a:ln>
          </p:spPr>
          <p:txBody>
            <a:bodyPr anchor="ctr"/>
            <a:lstStyle/>
            <a:p>
              <a:endParaRPr lang="en-US"/>
            </a:p>
          </p:txBody>
        </p:sp>
        <p:sp>
          <p:nvSpPr>
            <p:cNvPr id="34" name="Line 13">
              <a:extLst>
                <a:ext uri="{FF2B5EF4-FFF2-40B4-BE49-F238E27FC236}">
                  <a16:creationId xmlns:a16="http://schemas.microsoft.com/office/drawing/2014/main" id="{AEDB7E1B-4602-45C4-B98D-15AF1E36D23F}"/>
                </a:ext>
              </a:extLst>
            </p:cNvPr>
            <p:cNvSpPr>
              <a:spLocks noChangeShapeType="1"/>
            </p:cNvSpPr>
            <p:nvPr/>
          </p:nvSpPr>
          <p:spPr bwMode="auto">
            <a:xfrm flipV="1">
              <a:off x="6902" y="3693"/>
              <a:ext cx="514" cy="416"/>
            </a:xfrm>
            <a:prstGeom prst="line">
              <a:avLst/>
            </a:prstGeom>
            <a:grpFill/>
            <a:ln w="9525">
              <a:solidFill>
                <a:srgbClr val="000000"/>
              </a:solidFill>
              <a:round/>
              <a:headEnd/>
              <a:tailEnd/>
            </a:ln>
          </p:spPr>
          <p:txBody>
            <a:bodyPr/>
            <a:lstStyle/>
            <a:p>
              <a:endParaRPr lang="en-US"/>
            </a:p>
          </p:txBody>
        </p:sp>
        <p:sp>
          <p:nvSpPr>
            <p:cNvPr id="35" name="Oval 14">
              <a:extLst>
                <a:ext uri="{FF2B5EF4-FFF2-40B4-BE49-F238E27FC236}">
                  <a16:creationId xmlns:a16="http://schemas.microsoft.com/office/drawing/2014/main" id="{BEF7E52D-E0F8-4B6A-926B-E0C62BB8244F}"/>
                </a:ext>
              </a:extLst>
            </p:cNvPr>
            <p:cNvSpPr>
              <a:spLocks noChangeArrowheads="1"/>
            </p:cNvSpPr>
            <p:nvPr/>
          </p:nvSpPr>
          <p:spPr bwMode="auto">
            <a:xfrm>
              <a:off x="6511" y="3873"/>
              <a:ext cx="453" cy="450"/>
            </a:xfrm>
            <a:prstGeom prst="ellipse">
              <a:avLst/>
            </a:prstGeom>
            <a:grpFill/>
            <a:ln w="9525">
              <a:solidFill>
                <a:srgbClr val="000000"/>
              </a:solidFill>
              <a:round/>
              <a:headEnd/>
              <a:tailEnd/>
            </a:ln>
          </p:spPr>
          <p:txBody>
            <a:bodyPr lIns="74981" tIns="37490" rIns="74981" bIns="37490" anchor="ctr"/>
            <a:lstStyle/>
            <a:p>
              <a:pPr algn="ctr"/>
              <a:endParaRPr lang="en-US" sz="2400">
                <a:latin typeface="Times New Roman" pitchFamily="18" charset="0"/>
              </a:endParaRPr>
            </a:p>
          </p:txBody>
        </p:sp>
        <p:sp>
          <p:nvSpPr>
            <p:cNvPr id="36" name="Line 15">
              <a:extLst>
                <a:ext uri="{FF2B5EF4-FFF2-40B4-BE49-F238E27FC236}">
                  <a16:creationId xmlns:a16="http://schemas.microsoft.com/office/drawing/2014/main" id="{7E0949FC-62EB-4C9E-890F-8303AA4219F7}"/>
                </a:ext>
              </a:extLst>
            </p:cNvPr>
            <p:cNvSpPr>
              <a:spLocks noChangeShapeType="1"/>
            </p:cNvSpPr>
            <p:nvPr/>
          </p:nvSpPr>
          <p:spPr bwMode="auto">
            <a:xfrm>
              <a:off x="7417" y="3693"/>
              <a:ext cx="2264" cy="0"/>
            </a:xfrm>
            <a:prstGeom prst="line">
              <a:avLst/>
            </a:prstGeom>
            <a:grpFill/>
            <a:ln w="9525">
              <a:solidFill>
                <a:srgbClr val="000000"/>
              </a:solidFill>
              <a:round/>
              <a:headEnd/>
              <a:tailEnd/>
            </a:ln>
          </p:spPr>
          <p:txBody>
            <a:bodyPr/>
            <a:lstStyle/>
            <a:p>
              <a:endParaRPr lang="en-US"/>
            </a:p>
          </p:txBody>
        </p:sp>
        <p:sp>
          <p:nvSpPr>
            <p:cNvPr id="37" name="Line 16">
              <a:extLst>
                <a:ext uri="{FF2B5EF4-FFF2-40B4-BE49-F238E27FC236}">
                  <a16:creationId xmlns:a16="http://schemas.microsoft.com/office/drawing/2014/main" id="{068E1F83-874D-4244-89D0-BDF35BE3913A}"/>
                </a:ext>
              </a:extLst>
            </p:cNvPr>
            <p:cNvSpPr>
              <a:spLocks noChangeShapeType="1"/>
            </p:cNvSpPr>
            <p:nvPr/>
          </p:nvSpPr>
          <p:spPr bwMode="auto">
            <a:xfrm>
              <a:off x="7417" y="4593"/>
              <a:ext cx="2264" cy="0"/>
            </a:xfrm>
            <a:prstGeom prst="line">
              <a:avLst/>
            </a:prstGeom>
            <a:grpFill/>
            <a:ln w="9525">
              <a:solidFill>
                <a:srgbClr val="000000"/>
              </a:solidFill>
              <a:round/>
              <a:headEnd/>
              <a:tailEnd/>
            </a:ln>
          </p:spPr>
          <p:txBody>
            <a:bodyPr/>
            <a:lstStyle/>
            <a:p>
              <a:endParaRPr lang="en-US"/>
            </a:p>
          </p:txBody>
        </p:sp>
        <p:sp>
          <p:nvSpPr>
            <p:cNvPr id="38" name="Text Box 17">
              <a:extLst>
                <a:ext uri="{FF2B5EF4-FFF2-40B4-BE49-F238E27FC236}">
                  <a16:creationId xmlns:a16="http://schemas.microsoft.com/office/drawing/2014/main" id="{80775E47-374A-42C0-8A09-F0E4F10841C1}"/>
                </a:ext>
              </a:extLst>
            </p:cNvPr>
            <p:cNvSpPr txBox="1">
              <a:spLocks noChangeArrowheads="1"/>
            </p:cNvSpPr>
            <p:nvPr/>
          </p:nvSpPr>
          <p:spPr bwMode="auto">
            <a:xfrm>
              <a:off x="2979" y="2613"/>
              <a:ext cx="2807"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Initial state</a:t>
              </a:r>
              <a:endParaRPr lang="en-US" sz="2400">
                <a:latin typeface="Times New Roman" pitchFamily="18" charset="0"/>
              </a:endParaRPr>
            </a:p>
          </p:txBody>
        </p:sp>
        <p:sp>
          <p:nvSpPr>
            <p:cNvPr id="39" name="Text Box 18">
              <a:extLst>
                <a:ext uri="{FF2B5EF4-FFF2-40B4-BE49-F238E27FC236}">
                  <a16:creationId xmlns:a16="http://schemas.microsoft.com/office/drawing/2014/main" id="{1F5D4208-A1AD-4471-A5FD-97676B6417FA}"/>
                </a:ext>
              </a:extLst>
            </p:cNvPr>
            <p:cNvSpPr txBox="1">
              <a:spLocks noChangeArrowheads="1"/>
            </p:cNvSpPr>
            <p:nvPr/>
          </p:nvSpPr>
          <p:spPr bwMode="auto">
            <a:xfrm>
              <a:off x="9681" y="1443"/>
              <a:ext cx="2082"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$1,500</a:t>
              </a:r>
              <a:endParaRPr lang="en-US" sz="2400">
                <a:latin typeface="Times New Roman" pitchFamily="18" charset="0"/>
              </a:endParaRPr>
            </a:p>
          </p:txBody>
        </p:sp>
        <p:sp>
          <p:nvSpPr>
            <p:cNvPr id="40" name="Text Box 19">
              <a:extLst>
                <a:ext uri="{FF2B5EF4-FFF2-40B4-BE49-F238E27FC236}">
                  <a16:creationId xmlns:a16="http://schemas.microsoft.com/office/drawing/2014/main" id="{2A8266A4-E925-4416-9785-E98833579BC1}"/>
                </a:ext>
              </a:extLst>
            </p:cNvPr>
            <p:cNvSpPr txBox="1">
              <a:spLocks noChangeArrowheads="1"/>
            </p:cNvSpPr>
            <p:nvPr/>
          </p:nvSpPr>
          <p:spPr bwMode="auto">
            <a:xfrm>
              <a:off x="7598" y="3153"/>
              <a:ext cx="2354"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Heads (50%)</a:t>
              </a:r>
              <a:endParaRPr lang="en-US" sz="2400">
                <a:latin typeface="Times New Roman" pitchFamily="18" charset="0"/>
              </a:endParaRPr>
            </a:p>
          </p:txBody>
        </p:sp>
        <p:sp>
          <p:nvSpPr>
            <p:cNvPr id="41" name="Text Box 20">
              <a:extLst>
                <a:ext uri="{FF2B5EF4-FFF2-40B4-BE49-F238E27FC236}">
                  <a16:creationId xmlns:a16="http://schemas.microsoft.com/office/drawing/2014/main" id="{BFF128AB-C726-4673-AEA9-B3DDCD135D68}"/>
                </a:ext>
              </a:extLst>
            </p:cNvPr>
            <p:cNvSpPr txBox="1">
              <a:spLocks noChangeArrowheads="1"/>
            </p:cNvSpPr>
            <p:nvPr/>
          </p:nvSpPr>
          <p:spPr bwMode="auto">
            <a:xfrm>
              <a:off x="7598" y="4593"/>
              <a:ext cx="1992"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Tails (50%)</a:t>
              </a:r>
              <a:endParaRPr lang="en-US" sz="2400">
                <a:latin typeface="Times New Roman" pitchFamily="18" charset="0"/>
              </a:endParaRPr>
            </a:p>
          </p:txBody>
        </p:sp>
        <p:sp>
          <p:nvSpPr>
            <p:cNvPr id="42" name="Text Box 21">
              <a:extLst>
                <a:ext uri="{FF2B5EF4-FFF2-40B4-BE49-F238E27FC236}">
                  <a16:creationId xmlns:a16="http://schemas.microsoft.com/office/drawing/2014/main" id="{631752CE-42B4-4B66-8B39-D364EB775ABE}"/>
                </a:ext>
              </a:extLst>
            </p:cNvPr>
            <p:cNvSpPr txBox="1">
              <a:spLocks noChangeArrowheads="1"/>
            </p:cNvSpPr>
            <p:nvPr/>
          </p:nvSpPr>
          <p:spPr bwMode="auto">
            <a:xfrm>
              <a:off x="9771" y="3423"/>
              <a:ext cx="208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$2,000</a:t>
              </a:r>
              <a:endParaRPr lang="en-US" sz="2400">
                <a:latin typeface="Times New Roman" pitchFamily="18" charset="0"/>
              </a:endParaRPr>
            </a:p>
          </p:txBody>
        </p:sp>
        <p:sp>
          <p:nvSpPr>
            <p:cNvPr id="43" name="Text Box 22">
              <a:extLst>
                <a:ext uri="{FF2B5EF4-FFF2-40B4-BE49-F238E27FC236}">
                  <a16:creationId xmlns:a16="http://schemas.microsoft.com/office/drawing/2014/main" id="{3C0E9838-C3B4-4BE3-A274-97488AC516BF}"/>
                </a:ext>
              </a:extLst>
            </p:cNvPr>
            <p:cNvSpPr txBox="1">
              <a:spLocks noChangeArrowheads="1"/>
            </p:cNvSpPr>
            <p:nvPr/>
          </p:nvSpPr>
          <p:spPr bwMode="auto">
            <a:xfrm>
              <a:off x="9771" y="4323"/>
              <a:ext cx="2083"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$1,000</a:t>
              </a:r>
              <a:endParaRPr lang="en-US" sz="2400">
                <a:latin typeface="Times New Roman" pitchFamily="18" charset="0"/>
              </a:endParaRPr>
            </a:p>
          </p:txBody>
        </p:sp>
        <p:sp>
          <p:nvSpPr>
            <p:cNvPr id="44" name="Text Box 23">
              <a:extLst>
                <a:ext uri="{FF2B5EF4-FFF2-40B4-BE49-F238E27FC236}">
                  <a16:creationId xmlns:a16="http://schemas.microsoft.com/office/drawing/2014/main" id="{99E5F4DC-17CF-4659-9867-6A3BDB254697}"/>
                </a:ext>
              </a:extLst>
            </p:cNvPr>
            <p:cNvSpPr txBox="1">
              <a:spLocks noChangeArrowheads="1"/>
            </p:cNvSpPr>
            <p:nvPr/>
          </p:nvSpPr>
          <p:spPr bwMode="auto">
            <a:xfrm>
              <a:off x="4066" y="1533"/>
              <a:ext cx="2626"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Alternative A</a:t>
              </a:r>
              <a:endParaRPr lang="en-US" sz="2400">
                <a:latin typeface="Times New Roman" pitchFamily="18" charset="0"/>
              </a:endParaRPr>
            </a:p>
          </p:txBody>
        </p:sp>
        <p:sp>
          <p:nvSpPr>
            <p:cNvPr id="45" name="Text Box 24">
              <a:extLst>
                <a:ext uri="{FF2B5EF4-FFF2-40B4-BE49-F238E27FC236}">
                  <a16:creationId xmlns:a16="http://schemas.microsoft.com/office/drawing/2014/main" id="{2EDDD591-6BB1-4A58-A657-02782CA896CD}"/>
                </a:ext>
              </a:extLst>
            </p:cNvPr>
            <p:cNvSpPr txBox="1">
              <a:spLocks noChangeArrowheads="1"/>
            </p:cNvSpPr>
            <p:nvPr/>
          </p:nvSpPr>
          <p:spPr bwMode="auto">
            <a:xfrm>
              <a:off x="4247" y="3873"/>
              <a:ext cx="2626"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Alternative B</a:t>
              </a:r>
              <a:endParaRPr lang="en-US" sz="2400">
                <a:latin typeface="Times New Roman" pitchFamily="18" charset="0"/>
              </a:endParaRPr>
            </a:p>
          </p:txBody>
        </p:sp>
        <p:sp>
          <p:nvSpPr>
            <p:cNvPr id="46" name="Text Box 25">
              <a:extLst>
                <a:ext uri="{FF2B5EF4-FFF2-40B4-BE49-F238E27FC236}">
                  <a16:creationId xmlns:a16="http://schemas.microsoft.com/office/drawing/2014/main" id="{A7E9F5A5-2D89-48FA-88A8-CA7C575FE2D9}"/>
                </a:ext>
              </a:extLst>
            </p:cNvPr>
            <p:cNvSpPr txBox="1">
              <a:spLocks noChangeArrowheads="1"/>
            </p:cNvSpPr>
            <p:nvPr/>
          </p:nvSpPr>
          <p:spPr bwMode="auto">
            <a:xfrm>
              <a:off x="4428" y="4323"/>
              <a:ext cx="2626"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(Flip coin)</a:t>
              </a:r>
              <a:endParaRPr lang="en-US" sz="2400">
                <a:latin typeface="Times New Roman" pitchFamily="18" charset="0"/>
              </a:endParaRPr>
            </a:p>
          </p:txBody>
        </p:sp>
        <p:sp>
          <p:nvSpPr>
            <p:cNvPr id="47" name="Text Box 26">
              <a:extLst>
                <a:ext uri="{FF2B5EF4-FFF2-40B4-BE49-F238E27FC236}">
                  <a16:creationId xmlns:a16="http://schemas.microsoft.com/office/drawing/2014/main" id="{2D046A69-2270-4175-8BDC-54D1761EAEA9}"/>
                </a:ext>
              </a:extLst>
            </p:cNvPr>
            <p:cNvSpPr txBox="1">
              <a:spLocks noChangeArrowheads="1"/>
            </p:cNvSpPr>
            <p:nvPr/>
          </p:nvSpPr>
          <p:spPr bwMode="auto">
            <a:xfrm>
              <a:off x="9681" y="813"/>
              <a:ext cx="1539" cy="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74981" tIns="37490" rIns="74981" bIns="3749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900">
                  <a:solidFill>
                    <a:srgbClr val="000000"/>
                  </a:solidFill>
                  <a:latin typeface="Times New Roman" pitchFamily="18" charset="0"/>
                </a:rPr>
                <a:t>Payoffs</a:t>
              </a:r>
              <a:endParaRPr lang="en-US" sz="2400">
                <a:latin typeface="Times New Roman" pitchFamily="18" charset="0"/>
              </a:endParaRPr>
            </a:p>
          </p:txBody>
        </p:sp>
      </p:grpSp>
    </p:spTree>
    <p:extLst>
      <p:ext uri="{BB962C8B-B14F-4D97-AF65-F5344CB8AC3E}">
        <p14:creationId xmlns:p14="http://schemas.microsoft.com/office/powerpoint/2010/main" val="364625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77825"/>
            <a:ext cx="7772400" cy="684213"/>
          </a:xfrm>
          <a:noFill/>
        </p:spPr>
        <p:txBody>
          <a:bodyPr lIns="92075" tIns="46038" rIns="92075" bIns="46038"/>
          <a:lstStyle/>
          <a:p>
            <a:pPr eaLnBrk="1" hangingPunct="1"/>
            <a:r>
              <a:rPr lang="en-US" sz="3600" i="1" dirty="0">
                <a:solidFill>
                  <a:schemeClr val="hlink"/>
                </a:solidFill>
              </a:rPr>
              <a:t>Good Decisions vs. Good Outcomes</a:t>
            </a:r>
          </a:p>
        </p:txBody>
      </p:sp>
      <p:sp>
        <p:nvSpPr>
          <p:cNvPr id="24579" name="Rectangle 3"/>
          <p:cNvSpPr>
            <a:spLocks noGrp="1" noChangeArrowheads="1"/>
          </p:cNvSpPr>
          <p:nvPr>
            <p:ph type="body" idx="1"/>
          </p:nvPr>
        </p:nvSpPr>
        <p:spPr>
          <a:xfrm>
            <a:off x="381000" y="1371600"/>
            <a:ext cx="8458200" cy="990600"/>
          </a:xfrm>
          <a:noFill/>
        </p:spPr>
        <p:txBody>
          <a:bodyPr lIns="92075" tIns="46038" rIns="92075" bIns="46038"/>
          <a:lstStyle/>
          <a:p>
            <a:pPr marL="466725" indent="-466725" eaLnBrk="1" hangingPunct="1">
              <a:lnSpc>
                <a:spcPct val="90000"/>
              </a:lnSpc>
            </a:pPr>
            <a:r>
              <a:rPr lang="en-US"/>
              <a:t>Good decisions do not always lead to good outcomes...</a:t>
            </a:r>
          </a:p>
          <a:p>
            <a:pPr marL="466725" indent="-466725" eaLnBrk="1" hangingPunct="1">
              <a:lnSpc>
                <a:spcPct val="90000"/>
              </a:lnSpc>
              <a:buFont typeface="Wingdings" pitchFamily="2" charset="2"/>
              <a:buNone/>
            </a:pPr>
            <a:endParaRPr lang="en-US"/>
          </a:p>
          <a:p>
            <a:pPr marL="466725" indent="-466725" eaLnBrk="1" hangingPunct="1">
              <a:lnSpc>
                <a:spcPct val="90000"/>
              </a:lnSpc>
              <a:buFont typeface="Wingdings" pitchFamily="2" charset="2"/>
              <a:buNone/>
            </a:pPr>
            <a:endParaRPr lang="en-US"/>
          </a:p>
          <a:p>
            <a:pPr marL="466725" indent="-466725" eaLnBrk="1" hangingPunct="1">
              <a:lnSpc>
                <a:spcPct val="90000"/>
              </a:lnSpc>
              <a:buFont typeface="Wingdings" pitchFamily="2" charset="2"/>
              <a:buNone/>
            </a:pPr>
            <a:endParaRPr lang="en-US"/>
          </a:p>
        </p:txBody>
      </p:sp>
      <p:graphicFrame>
        <p:nvGraphicFramePr>
          <p:cNvPr id="24581" name="Object 5"/>
          <p:cNvGraphicFramePr>
            <a:graphicFrameLocks noChangeAspect="1"/>
          </p:cNvGraphicFramePr>
          <p:nvPr/>
        </p:nvGraphicFramePr>
        <p:xfrm>
          <a:off x="3429000" y="2286000"/>
          <a:ext cx="1619250" cy="1630363"/>
        </p:xfrm>
        <a:graphic>
          <a:graphicData uri="http://schemas.openxmlformats.org/presentationml/2006/ole">
            <mc:AlternateContent xmlns:mc="http://schemas.openxmlformats.org/markup-compatibility/2006">
              <mc:Choice xmlns:v="urn:schemas-microsoft-com:vml" Requires="v">
                <p:oleObj spid="_x0000_s1026" name="Clip" r:id="rId5" imgW="1620317" imgH="1630375" progId="MS_ClipArt_Gallery.5">
                  <p:embed/>
                </p:oleObj>
              </mc:Choice>
              <mc:Fallback>
                <p:oleObj name="Clip" r:id="rId5" imgW="1620317" imgH="1630375" progId="MS_ClipArt_Gallery.5">
                  <p:embed/>
                  <p:pic>
                    <p:nvPicPr>
                      <p:cNvPr id="2458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286000"/>
                        <a:ext cx="1619250" cy="163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Rectangle 7"/>
          <p:cNvSpPr>
            <a:spLocks noChangeArrowheads="1"/>
          </p:cNvSpPr>
          <p:nvPr/>
        </p:nvSpPr>
        <p:spPr bwMode="auto">
          <a:xfrm>
            <a:off x="457200" y="4191000"/>
            <a:ext cx="8382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66725" indent="-466725">
              <a:lnSpc>
                <a:spcPct val="90000"/>
              </a:lnSpc>
              <a:spcBef>
                <a:spcPct val="20000"/>
              </a:spcBef>
              <a:buClr>
                <a:schemeClr val="hlink"/>
              </a:buClr>
              <a:buFont typeface="Wingdings" pitchFamily="2" charset="2"/>
              <a:buChar char="§"/>
            </a:pPr>
            <a:r>
              <a:rPr lang="en-US" sz="3200">
                <a:latin typeface="Tahoma" pitchFamily="34" charset="0"/>
              </a:rPr>
              <a:t>A structured, modeling approach to decision making helps us make good decisions, but can’t guarantee good outcomes.</a:t>
            </a:r>
          </a:p>
        </p:txBody>
      </p:sp>
      <p:graphicFrame>
        <p:nvGraphicFramePr>
          <p:cNvPr id="24584" name="Object 8"/>
          <p:cNvGraphicFramePr>
            <a:graphicFrameLocks noChangeAspect="1"/>
          </p:cNvGraphicFramePr>
          <p:nvPr/>
        </p:nvGraphicFramePr>
        <p:xfrm>
          <a:off x="3505200" y="2133600"/>
          <a:ext cx="1373188" cy="1735138"/>
        </p:xfrm>
        <a:graphic>
          <a:graphicData uri="http://schemas.openxmlformats.org/presentationml/2006/ole">
            <mc:AlternateContent xmlns:mc="http://schemas.openxmlformats.org/markup-compatibility/2006">
              <mc:Choice xmlns:v="urn:schemas-microsoft-com:vml" Requires="v">
                <p:oleObj spid="_x0000_s1027" name="Clip" r:id="rId7" imgW="2744709" imgH="3468986" progId="MS_ClipArt_Gallery.5">
                  <p:embed/>
                </p:oleObj>
              </mc:Choice>
              <mc:Fallback>
                <p:oleObj name="Clip" r:id="rId7" imgW="2744709" imgH="3468986" progId="MS_ClipArt_Gallery.5">
                  <p:embed/>
                  <p:pic>
                    <p:nvPicPr>
                      <p:cNvPr id="2458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133600"/>
                        <a:ext cx="1373188"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AutoShape 10"/>
          <p:cNvSpPr>
            <a:spLocks noChangeArrowheads="1"/>
          </p:cNvSpPr>
          <p:nvPr/>
        </p:nvSpPr>
        <p:spPr bwMode="auto">
          <a:xfrm rot="6771801">
            <a:off x="2286000" y="2514600"/>
            <a:ext cx="3276600" cy="685800"/>
          </a:xfrm>
          <a:prstGeom prst="lightningBolt">
            <a:avLst/>
          </a:prstGeom>
          <a:solidFill>
            <a:srgbClr val="FFFF00"/>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AutoShape 11"/>
          <p:cNvSpPr>
            <a:spLocks noChangeArrowheads="1"/>
          </p:cNvSpPr>
          <p:nvPr/>
        </p:nvSpPr>
        <p:spPr bwMode="auto">
          <a:xfrm rot="6771801">
            <a:off x="2667000" y="2590800"/>
            <a:ext cx="3276600" cy="685800"/>
          </a:xfrm>
          <a:prstGeom prst="lightningBolt">
            <a:avLst/>
          </a:prstGeom>
          <a:solidFill>
            <a:srgbClr val="FFFF00"/>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AutoShape 12"/>
          <p:cNvSpPr>
            <a:spLocks noChangeArrowheads="1"/>
          </p:cNvSpPr>
          <p:nvPr/>
        </p:nvSpPr>
        <p:spPr bwMode="auto">
          <a:xfrm rot="6771801">
            <a:off x="2895600" y="2743200"/>
            <a:ext cx="3276600" cy="685800"/>
          </a:xfrm>
          <a:prstGeom prst="lightningBolt">
            <a:avLst/>
          </a:prstGeom>
          <a:solidFill>
            <a:srgbClr val="FFFF00"/>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951773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0" fill="hold" nodeType="afterEffect">
                                  <p:stCondLst>
                                    <p:cond delay="1000"/>
                                  </p:stCondLst>
                                  <p:childTnLst>
                                    <p:set>
                                      <p:cBhvr>
                                        <p:cTn id="9" dur="1" fill="hold">
                                          <p:stCondLst>
                                            <p:cond delay="0"/>
                                          </p:stCondLst>
                                        </p:cTn>
                                        <p:tgtEl>
                                          <p:spTgt spid="24581"/>
                                        </p:tgtEl>
                                        <p:attrNameLst>
                                          <p:attrName>style.visibility</p:attrName>
                                        </p:attrNameLst>
                                      </p:cBhvr>
                                      <p:to>
                                        <p:strVal val="visible"/>
                                      </p:to>
                                    </p:set>
                                    <p:anim calcmode="lin" valueType="num">
                                      <p:cBhvr>
                                        <p:cTn id="10" dur="500" fill="hold"/>
                                        <p:tgtEl>
                                          <p:spTgt spid="24581"/>
                                        </p:tgtEl>
                                        <p:attrNameLst>
                                          <p:attrName>ppt_w</p:attrName>
                                        </p:attrNameLst>
                                      </p:cBhvr>
                                      <p:tavLst>
                                        <p:tav tm="0">
                                          <p:val>
                                            <p:fltVal val="0"/>
                                          </p:val>
                                        </p:tav>
                                        <p:tav tm="100000">
                                          <p:val>
                                            <p:strVal val="#ppt_w"/>
                                          </p:val>
                                        </p:tav>
                                      </p:tavLst>
                                    </p:anim>
                                    <p:anim calcmode="lin" valueType="num">
                                      <p:cBhvr>
                                        <p:cTn id="11" dur="500" fill="hold"/>
                                        <p:tgtEl>
                                          <p:spTgt spid="2458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4581"/>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1" presetClass="entr" presetSubtype="0" fill="hold" grpId="0" nodeType="clickEffect">
                                  <p:stCondLst>
                                    <p:cond delay="0"/>
                                  </p:stCondLst>
                                  <p:childTnLst>
                                    <p:set>
                                      <p:cBhvr>
                                        <p:cTn id="15" dur="1000">
                                          <p:stCondLst>
                                            <p:cond delay="0"/>
                                          </p:stCondLst>
                                        </p:cTn>
                                        <p:tgtEl>
                                          <p:spTgt spid="24586"/>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24586"/>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4" name="explode.wav"/>
                                        </p:tgtEl>
                                      </p:cMediaNode>
                                    </p:audio>
                                  </p:subTnLst>
                                </p:cTn>
                              </p:par>
                            </p:childTnLst>
                          </p:cTn>
                        </p:par>
                        <p:par>
                          <p:cTn id="16" fill="hold" nodeType="afterGroup">
                            <p:stCondLst>
                              <p:cond delay="1000"/>
                            </p:stCondLst>
                            <p:childTnLst>
                              <p:par>
                                <p:cTn id="17" presetID="11" presetClass="entr" presetSubtype="0" fill="hold" grpId="0" nodeType="afterEffect">
                                  <p:stCondLst>
                                    <p:cond delay="1000"/>
                                  </p:stCondLst>
                                  <p:childTnLst>
                                    <p:set>
                                      <p:cBhvr>
                                        <p:cTn id="18" dur="1000">
                                          <p:stCondLst>
                                            <p:cond delay="0"/>
                                          </p:stCondLst>
                                        </p:cTn>
                                        <p:tgtEl>
                                          <p:spTgt spid="24587"/>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24587"/>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4" name="explode.wav"/>
                                        </p:tgtEl>
                                      </p:cMediaNode>
                                    </p:audio>
                                  </p:subTnLst>
                                </p:cTn>
                              </p:par>
                            </p:childTnLst>
                          </p:cTn>
                        </p:par>
                        <p:par>
                          <p:cTn id="19" fill="hold" nodeType="afterGroup">
                            <p:stCondLst>
                              <p:cond delay="3000"/>
                            </p:stCondLst>
                            <p:childTnLst>
                              <p:par>
                                <p:cTn id="20" presetID="11" presetClass="entr" presetSubtype="0" fill="hold" grpId="0" nodeType="afterEffect">
                                  <p:stCondLst>
                                    <p:cond delay="1000"/>
                                  </p:stCondLst>
                                  <p:childTnLst>
                                    <p:set>
                                      <p:cBhvr>
                                        <p:cTn id="21" dur="1000">
                                          <p:stCondLst>
                                            <p:cond delay="0"/>
                                          </p:stCondLst>
                                        </p:cTn>
                                        <p:tgtEl>
                                          <p:spTgt spid="24588"/>
                                        </p:tgtEl>
                                        <p:attrNameLst>
                                          <p:attrName>style.visibility</p:attrName>
                                        </p:attrNameLst>
                                      </p:cBhvr>
                                      <p:to>
                                        <p:strVal val="visible"/>
                                      </p:to>
                                    </p:set>
                                  </p:childTnLst>
                                  <p:subTnLst>
                                    <p:set>
                                      <p:cBhvr override="childStyle">
                                        <p:cTn dur="1" fill="hold" display="0" masterRel="sameClick" afterEffect="1">
                                          <p:stCondLst>
                                            <p:cond evt="end" delay="0">
                                              <p:tn val="20"/>
                                            </p:cond>
                                          </p:stCondLst>
                                        </p:cTn>
                                        <p:tgtEl>
                                          <p:spTgt spid="24588"/>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explode.wav"/>
                                        </p:tgtEl>
                                      </p:cMediaNode>
                                    </p:audio>
                                  </p:subTnLst>
                                </p:cTn>
                              </p:par>
                            </p:childTnLst>
                          </p:cTn>
                        </p:par>
                        <p:par>
                          <p:cTn id="22" fill="hold" nodeType="afterGroup">
                            <p:stCondLst>
                              <p:cond delay="5000"/>
                            </p:stCondLst>
                            <p:childTnLst>
                              <p:par>
                                <p:cTn id="23" presetID="2" presetClass="entr" presetSubtype="3" fill="hold" nodeType="afterEffect">
                                  <p:stCondLst>
                                    <p:cond delay="0"/>
                                  </p:stCondLst>
                                  <p:childTnLst>
                                    <p:set>
                                      <p:cBhvr>
                                        <p:cTn id="24" dur="1" fill="hold">
                                          <p:stCondLst>
                                            <p:cond delay="0"/>
                                          </p:stCondLst>
                                        </p:cTn>
                                        <p:tgtEl>
                                          <p:spTgt spid="24584"/>
                                        </p:tgtEl>
                                        <p:attrNameLst>
                                          <p:attrName>style.visibility</p:attrName>
                                        </p:attrNameLst>
                                      </p:cBhvr>
                                      <p:to>
                                        <p:strVal val="visible"/>
                                      </p:to>
                                    </p:set>
                                    <p:anim calcmode="lin" valueType="num">
                                      <p:cBhvr additive="base">
                                        <p:cTn id="25" dur="500" fill="hold"/>
                                        <p:tgtEl>
                                          <p:spTgt spid="24584"/>
                                        </p:tgtEl>
                                        <p:attrNameLst>
                                          <p:attrName>ppt_x</p:attrName>
                                        </p:attrNameLst>
                                      </p:cBhvr>
                                      <p:tavLst>
                                        <p:tav tm="0">
                                          <p:val>
                                            <p:strVal val="1+#ppt_w/2"/>
                                          </p:val>
                                        </p:tav>
                                        <p:tav tm="100000">
                                          <p:val>
                                            <p:strVal val="#ppt_x"/>
                                          </p:val>
                                        </p:tav>
                                      </p:tavLst>
                                    </p:anim>
                                    <p:anim calcmode="lin" valueType="num">
                                      <p:cBhvr additive="base">
                                        <p:cTn id="26" dur="500" fill="hold"/>
                                        <p:tgtEl>
                                          <p:spTgt spid="24584"/>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83"/>
                                        </p:tgtEl>
                                        <p:attrNameLst>
                                          <p:attrName>style.visibility</p:attrName>
                                        </p:attrNameLst>
                                      </p:cBhvr>
                                      <p:to>
                                        <p:strVal val="visible"/>
                                      </p:to>
                                    </p:set>
                                    <p:anim calcmode="lin" valueType="num">
                                      <p:cBhvr additive="base">
                                        <p:cTn id="31" dur="500" fill="hold"/>
                                        <p:tgtEl>
                                          <p:spTgt spid="24583"/>
                                        </p:tgtEl>
                                        <p:attrNameLst>
                                          <p:attrName>ppt_x</p:attrName>
                                        </p:attrNameLst>
                                      </p:cBhvr>
                                      <p:tavLst>
                                        <p:tav tm="0">
                                          <p:val>
                                            <p:strVal val="0-#ppt_w/2"/>
                                          </p:val>
                                        </p:tav>
                                        <p:tav tm="100000">
                                          <p:val>
                                            <p:strVal val="#ppt_x"/>
                                          </p:val>
                                        </p:tav>
                                      </p:tavLst>
                                    </p:anim>
                                    <p:anim calcmode="lin" valueType="num">
                                      <p:cBhvr additive="base">
                                        <p:cTn id="32" dur="500" fill="hold"/>
                                        <p:tgtEl>
                                          <p:spTgt spid="24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advAuto="0"/>
      <p:bldP spid="24583" grpId="0" autoUpdateAnimBg="0"/>
      <p:bldP spid="24586" grpId="0" animBg="1"/>
      <p:bldP spid="24587" grpId="0" animBg="1"/>
      <p:bldP spid="2458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a:solidFill>
                  <a:schemeClr val="hlink"/>
                </a:solidFill>
              </a:rPr>
              <a:t>Decisions &amp; Outcomes</a:t>
            </a:r>
          </a:p>
        </p:txBody>
      </p:sp>
      <p:graphicFrame>
        <p:nvGraphicFramePr>
          <p:cNvPr id="4" name="Content Placeholder 3"/>
          <p:cNvGraphicFramePr>
            <a:graphicFrameLocks noGrp="1"/>
          </p:cNvGraphicFramePr>
          <p:nvPr>
            <p:ph idx="1"/>
          </p:nvPr>
        </p:nvGraphicFramePr>
        <p:xfrm>
          <a:off x="609600" y="1752600"/>
          <a:ext cx="7543800" cy="1584960"/>
        </p:xfrm>
        <a:graphic>
          <a:graphicData uri="http://schemas.openxmlformats.org/drawingml/2006/table">
            <a:tbl>
              <a:tblPr firstRow="1" firstCol="1">
                <a:tableStyleId>{2D5ABB26-0587-4C30-8999-92F81FD0307C}</a:tableStyleId>
              </a:tblPr>
              <a:tblGrid>
                <a:gridCol w="181610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370840">
                <a:tc>
                  <a:txBody>
                    <a:bodyPr/>
                    <a:lstStyle/>
                    <a:p>
                      <a:endParaRPr lang="en-US" sz="2000" dirty="0"/>
                    </a:p>
                  </a:txBody>
                  <a:tcPr/>
                </a:tc>
                <a:tc>
                  <a:txBody>
                    <a:bodyPr/>
                    <a:lstStyle/>
                    <a:p>
                      <a:endParaRPr lang="en-US" sz="2000"/>
                    </a:p>
                  </a:txBody>
                  <a:tcPr/>
                </a:tc>
                <a:tc gridSpan="2">
                  <a:txBody>
                    <a:bodyPr/>
                    <a:lstStyle/>
                    <a:p>
                      <a:pPr algn="ctr"/>
                      <a:r>
                        <a:rPr lang="en-US" sz="2000" dirty="0"/>
                        <a:t>Outcome Quality</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sz="2000"/>
                    </a:p>
                  </a:txBody>
                  <a:tcPr/>
                </a:tc>
                <a:tc>
                  <a:txBody>
                    <a:bodyPr/>
                    <a:lstStyle/>
                    <a:p>
                      <a:pPr algn="ctr"/>
                      <a:endParaRPr lang="en-US" sz="2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lang="en-US" sz="2000" dirty="0"/>
                        <a:t>Decision </a:t>
                      </a:r>
                      <a:br>
                        <a:rPr lang="en-US" sz="2000" dirty="0"/>
                      </a:br>
                      <a:r>
                        <a:rPr lang="en-US" sz="2000" dirty="0"/>
                        <a:t>Quality</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Deserved 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Bad Luck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pPr algn="ctr"/>
                      <a:r>
                        <a:rPr lang="en-US" sz="2000" dirty="0"/>
                        <a:t>Bad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Dumb Luck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Poetic Justice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213408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788987"/>
          </a:xfrm>
        </p:spPr>
        <p:txBody>
          <a:bodyPr/>
          <a:lstStyle/>
          <a:p>
            <a:pPr eaLnBrk="1" hangingPunct="1"/>
            <a:r>
              <a:rPr lang="en-US" sz="3600" i="1" dirty="0">
                <a:solidFill>
                  <a:schemeClr val="hlink"/>
                </a:solidFill>
              </a:rPr>
              <a:t>Good Decisions</a:t>
            </a:r>
          </a:p>
        </p:txBody>
      </p:sp>
      <p:sp>
        <p:nvSpPr>
          <p:cNvPr id="20483" name="Rectangle 3"/>
          <p:cNvSpPr>
            <a:spLocks noGrp="1" noChangeArrowheads="1"/>
          </p:cNvSpPr>
          <p:nvPr>
            <p:ph type="body" idx="1"/>
          </p:nvPr>
        </p:nvSpPr>
        <p:spPr>
          <a:xfrm>
            <a:off x="609600" y="1524000"/>
            <a:ext cx="7772400" cy="4191000"/>
          </a:xfrm>
        </p:spPr>
        <p:txBody>
          <a:bodyPr/>
          <a:lstStyle/>
          <a:p>
            <a:pPr eaLnBrk="1" hangingPunct="1"/>
            <a:r>
              <a:rPr lang="en-US" sz="2400" dirty="0"/>
              <a:t>A good decision is one that harmonizes</a:t>
            </a:r>
          </a:p>
          <a:p>
            <a:pPr lvl="1" eaLnBrk="1" hangingPunct="1"/>
            <a:r>
              <a:rPr lang="en-US" sz="2400" dirty="0"/>
              <a:t>What we can do</a:t>
            </a:r>
          </a:p>
          <a:p>
            <a:pPr lvl="1" eaLnBrk="1" hangingPunct="1"/>
            <a:r>
              <a:rPr lang="en-US" sz="2400" dirty="0"/>
              <a:t>What we know</a:t>
            </a:r>
          </a:p>
          <a:p>
            <a:pPr lvl="1" eaLnBrk="1" hangingPunct="1"/>
            <a:r>
              <a:rPr lang="en-US" sz="2400" dirty="0"/>
              <a:t>What we want</a:t>
            </a:r>
          </a:p>
          <a:p>
            <a:pPr eaLnBrk="1" hangingPunct="1"/>
            <a:r>
              <a:rPr lang="en-US" sz="2400" dirty="0"/>
              <a:t>And to which we are committed</a:t>
            </a:r>
          </a:p>
          <a:p>
            <a:pPr lvl="1" eaLnBrk="1" hangingPunct="1">
              <a:buFontTx/>
              <a:buNone/>
            </a:pPr>
            <a:endParaRPr lang="en-US" sz="2400" dirty="0"/>
          </a:p>
          <a:p>
            <a:pPr eaLnBrk="1" hangingPunct="1"/>
            <a:endParaRPr lang="en-US" dirty="0"/>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3191850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solidFill>
                  <a:schemeClr val="tx2"/>
                </a:solidFill>
              </a:rPr>
              <a:t>Developing Analytical Career Skills</a:t>
            </a:r>
            <a:endParaRPr lang="en-US" dirty="0">
              <a:solidFill>
                <a:schemeClr val="tx2"/>
              </a:solidFill>
            </a:endParaRPr>
          </a:p>
        </p:txBody>
      </p:sp>
      <p:sp>
        <p:nvSpPr>
          <p:cNvPr id="3" name="Text Placeholder 2"/>
          <p:cNvSpPr>
            <a:spLocks noGrp="1"/>
          </p:cNvSpPr>
          <p:nvPr>
            <p:ph type="body" idx="1"/>
          </p:nvPr>
        </p:nvSpPr>
        <p:spPr/>
        <p:txBody>
          <a:bodyPr/>
          <a:lstStyle/>
          <a:p>
            <a:r>
              <a:rPr lang="en-US" sz="2400" dirty="0">
                <a:latin typeface="+mn-lt"/>
              </a:rPr>
              <a:t>Critical thinking – purposeful and goal-oriented problem definition and solution</a:t>
            </a:r>
          </a:p>
          <a:p>
            <a:r>
              <a:rPr lang="en-US" sz="2400" dirty="0">
                <a:latin typeface="+mn-lt"/>
              </a:rPr>
              <a:t>Collaborating – necessary in a project team-based environment</a:t>
            </a:r>
          </a:p>
          <a:p>
            <a:r>
              <a:rPr lang="en-US" sz="2400" dirty="0">
                <a:latin typeface="+mn-lt"/>
              </a:rPr>
              <a:t>Information Technology &amp; Computing – reliance on computer software</a:t>
            </a:r>
          </a:p>
          <a:p>
            <a:r>
              <a:rPr lang="en-US" sz="2400" dirty="0">
                <a:latin typeface="+mn-lt"/>
              </a:rPr>
              <a:t>Data Literacy – ability to access, interpret, manipulate, communicate and summarize data</a:t>
            </a:r>
          </a:p>
        </p:txBody>
      </p:sp>
    </p:spTree>
    <p:extLst>
      <p:ext uri="{BB962C8B-B14F-4D97-AF65-F5344CB8AC3E}">
        <p14:creationId xmlns:p14="http://schemas.microsoft.com/office/powerpoint/2010/main" val="1428305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877887"/>
          </a:xfrm>
        </p:spPr>
        <p:txBody>
          <a:bodyPr/>
          <a:lstStyle/>
          <a:p>
            <a:pPr eaLnBrk="1" hangingPunct="1"/>
            <a:r>
              <a:rPr lang="en-US" sz="4000" i="1" dirty="0">
                <a:solidFill>
                  <a:schemeClr val="hlink"/>
                </a:solidFill>
              </a:rPr>
              <a:t>What is Business Analytics?</a:t>
            </a:r>
          </a:p>
        </p:txBody>
      </p:sp>
      <p:sp>
        <p:nvSpPr>
          <p:cNvPr id="50179" name="Rectangle 3"/>
          <p:cNvSpPr>
            <a:spLocks noGrp="1" noChangeArrowheads="1"/>
          </p:cNvSpPr>
          <p:nvPr>
            <p:ph type="body" idx="1"/>
          </p:nvPr>
        </p:nvSpPr>
        <p:spPr/>
        <p:txBody>
          <a:bodyPr/>
          <a:lstStyle/>
          <a:p>
            <a:pPr eaLnBrk="1" hangingPunct="1"/>
            <a:r>
              <a:rPr lang="en-US" sz="2400" dirty="0"/>
              <a:t>A field of study that uses computers, statistics, and mathematics to solve business problems.</a:t>
            </a:r>
          </a:p>
          <a:p>
            <a:pPr eaLnBrk="1" hangingPunct="1"/>
            <a:r>
              <a:rPr lang="en-US" sz="2400" dirty="0"/>
              <a:t>Considerable overlap with:</a:t>
            </a:r>
          </a:p>
          <a:p>
            <a:pPr lvl="1" eaLnBrk="1" hangingPunct="1"/>
            <a:r>
              <a:rPr lang="en-US" sz="2400" dirty="0"/>
              <a:t>Operations Research</a:t>
            </a:r>
          </a:p>
          <a:p>
            <a:pPr lvl="1" eaLnBrk="1" hangingPunct="1"/>
            <a:r>
              <a:rPr lang="en-US" sz="2400" dirty="0"/>
              <a:t>Management Science</a:t>
            </a:r>
          </a:p>
          <a:p>
            <a:pPr lvl="1" eaLnBrk="1" hangingPunct="1"/>
            <a:r>
              <a:rPr lang="en-US" sz="2400" dirty="0"/>
              <a:t>Decision Science</a:t>
            </a:r>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1003233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p:cTn id="7" dur="500" fill="hold"/>
                                        <p:tgtEl>
                                          <p:spTgt spid="501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01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017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0179">
                                            <p:txEl>
                                              <p:pRg st="1" end="1"/>
                                            </p:txEl>
                                          </p:spTgt>
                                        </p:tgtEl>
                                        <p:attrNameLst>
                                          <p:attrName>style.visibility</p:attrName>
                                        </p:attrNameLst>
                                      </p:cBhvr>
                                      <p:to>
                                        <p:strVal val="visible"/>
                                      </p:to>
                                    </p:set>
                                    <p:anim calcmode="lin" valueType="num">
                                      <p:cBhvr>
                                        <p:cTn id="14" dur="500" fill="hold"/>
                                        <p:tgtEl>
                                          <p:spTgt spid="5017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017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0179">
                                            <p:txEl>
                                              <p:pRg st="1" end="1"/>
                                            </p:txEl>
                                          </p:spTgt>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p:cTn id="19" dur="500" fill="hold"/>
                                        <p:tgtEl>
                                          <p:spTgt spid="5017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017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0179">
                                            <p:txEl>
                                              <p:pRg st="2" end="2"/>
                                            </p:txEl>
                                          </p:spTgt>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50179">
                                            <p:txEl>
                                              <p:pRg st="3" end="3"/>
                                            </p:txEl>
                                          </p:spTgt>
                                        </p:tgtEl>
                                        <p:attrNameLst>
                                          <p:attrName>style.visibility</p:attrName>
                                        </p:attrNameLst>
                                      </p:cBhvr>
                                      <p:to>
                                        <p:strVal val="visible"/>
                                      </p:to>
                                    </p:set>
                                    <p:anim calcmode="lin" valueType="num">
                                      <p:cBhvr>
                                        <p:cTn id="24" dur="500" fill="hold"/>
                                        <p:tgtEl>
                                          <p:spTgt spid="50179">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50179">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50179">
                                            <p:txEl>
                                              <p:pRg st="3" end="3"/>
                                            </p:txEl>
                                          </p:spTgt>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50179">
                                            <p:txEl>
                                              <p:pRg st="4" end="4"/>
                                            </p:txEl>
                                          </p:spTgt>
                                        </p:tgtEl>
                                        <p:attrNameLst>
                                          <p:attrName>style.visibility</p:attrName>
                                        </p:attrNameLst>
                                      </p:cBhvr>
                                      <p:to>
                                        <p:strVal val="visible"/>
                                      </p:to>
                                    </p:set>
                                    <p:anim calcmode="lin" valueType="num">
                                      <p:cBhvr>
                                        <p:cTn id="29" dur="500" fill="hold"/>
                                        <p:tgtEl>
                                          <p:spTgt spid="50179">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50179">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2075" tIns="46038" rIns="92075" bIns="46038"/>
          <a:lstStyle/>
          <a:p>
            <a:pPr eaLnBrk="1" hangingPunct="1"/>
            <a:r>
              <a:rPr lang="en-US" sz="3600" i="1">
                <a:solidFill>
                  <a:schemeClr val="hlink"/>
                </a:solidFill>
              </a:rPr>
              <a:t>What is a “Computer Model”?</a:t>
            </a:r>
          </a:p>
        </p:txBody>
      </p:sp>
      <p:sp>
        <p:nvSpPr>
          <p:cNvPr id="8195" name="Rectangle 3"/>
          <p:cNvSpPr>
            <a:spLocks noGrp="1" noChangeArrowheads="1"/>
          </p:cNvSpPr>
          <p:nvPr>
            <p:ph type="body" idx="1"/>
          </p:nvPr>
        </p:nvSpPr>
        <p:spPr>
          <a:noFill/>
        </p:spPr>
        <p:txBody>
          <a:bodyPr lIns="92075" tIns="46038" rIns="92075" bIns="46038"/>
          <a:lstStyle/>
          <a:p>
            <a:pPr eaLnBrk="1" hangingPunct="1"/>
            <a:r>
              <a:rPr lang="en-US" sz="2400" dirty="0"/>
              <a:t>A set of mathematical relationships and logical assumptions implemented in a computer as an abstract representation of a real-world object of phenomenon.</a:t>
            </a:r>
          </a:p>
          <a:p>
            <a:pPr eaLnBrk="1" hangingPunct="1"/>
            <a:endParaRPr lang="en-US" sz="2400" dirty="0"/>
          </a:p>
          <a:p>
            <a:pPr eaLnBrk="1" hangingPunct="1"/>
            <a:r>
              <a:rPr lang="en-US" sz="2400" dirty="0"/>
              <a:t>Spreadsheets provide the most convenient way for business people to build computer models. </a:t>
            </a:r>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1898675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77838" y="539750"/>
            <a:ext cx="7999412" cy="758825"/>
          </a:xfrm>
          <a:noFill/>
        </p:spPr>
        <p:txBody>
          <a:bodyPr lIns="92075" tIns="46038" rIns="92075" bIns="46038"/>
          <a:lstStyle/>
          <a:p>
            <a:pPr eaLnBrk="1" hangingPunct="1"/>
            <a:r>
              <a:rPr lang="en-US" sz="3600" i="1">
                <a:solidFill>
                  <a:schemeClr val="hlink"/>
                </a:solidFill>
              </a:rPr>
              <a:t>The Modeling Approach </a:t>
            </a:r>
            <a:br>
              <a:rPr lang="en-US" sz="3600" i="1">
                <a:solidFill>
                  <a:schemeClr val="hlink"/>
                </a:solidFill>
              </a:rPr>
            </a:br>
            <a:r>
              <a:rPr lang="en-US" sz="3600" i="1">
                <a:solidFill>
                  <a:schemeClr val="hlink"/>
                </a:solidFill>
              </a:rPr>
              <a:t>to Decision Making</a:t>
            </a:r>
          </a:p>
        </p:txBody>
      </p:sp>
      <p:sp>
        <p:nvSpPr>
          <p:cNvPr id="14339" name="Rectangle 3"/>
          <p:cNvSpPr>
            <a:spLocks noGrp="1" noChangeArrowheads="1"/>
          </p:cNvSpPr>
          <p:nvPr>
            <p:ph type="body" idx="1"/>
          </p:nvPr>
        </p:nvSpPr>
        <p:spPr>
          <a:xfrm>
            <a:off x="685800" y="1752600"/>
            <a:ext cx="7772400" cy="4186238"/>
          </a:xfrm>
          <a:noFill/>
        </p:spPr>
        <p:txBody>
          <a:bodyPr lIns="92075" tIns="46038" rIns="92075" bIns="46038"/>
          <a:lstStyle/>
          <a:p>
            <a:pPr eaLnBrk="1" hangingPunct="1"/>
            <a:r>
              <a:rPr lang="en-US" sz="2400" dirty="0"/>
              <a:t>Everyone uses models to make decisions.</a:t>
            </a:r>
          </a:p>
          <a:p>
            <a:pPr eaLnBrk="1" hangingPunct="1"/>
            <a:endParaRPr lang="en-US" sz="2400" dirty="0"/>
          </a:p>
          <a:p>
            <a:pPr eaLnBrk="1" hangingPunct="1"/>
            <a:r>
              <a:rPr lang="en-US" sz="2400" dirty="0"/>
              <a:t>Types of models:</a:t>
            </a:r>
          </a:p>
          <a:p>
            <a:pPr lvl="1" eaLnBrk="1" hangingPunct="1">
              <a:buFont typeface="Tahoma" pitchFamily="34" charset="0"/>
              <a:buChar char="–"/>
            </a:pPr>
            <a:r>
              <a:rPr lang="en-US" sz="2400" dirty="0"/>
              <a:t>Mental (arranging furniture)</a:t>
            </a:r>
          </a:p>
          <a:p>
            <a:pPr lvl="1" eaLnBrk="1" hangingPunct="1">
              <a:buFont typeface="Tahoma" pitchFamily="34" charset="0"/>
              <a:buChar char="–"/>
            </a:pPr>
            <a:r>
              <a:rPr lang="en-US" sz="2400" dirty="0"/>
              <a:t>Visual (blueprints, road maps)</a:t>
            </a:r>
          </a:p>
          <a:p>
            <a:pPr lvl="1" eaLnBrk="1" hangingPunct="1">
              <a:buFont typeface="Tahoma" pitchFamily="34" charset="0"/>
              <a:buChar char="–"/>
            </a:pPr>
            <a:r>
              <a:rPr lang="en-US" sz="2400" dirty="0"/>
              <a:t>Physical/Scale (aerodynamics, buildings)</a:t>
            </a:r>
          </a:p>
          <a:p>
            <a:pPr lvl="1" eaLnBrk="1" hangingPunct="1">
              <a:buFont typeface="Tahoma" pitchFamily="34" charset="0"/>
              <a:buChar char="–"/>
            </a:pPr>
            <a:r>
              <a:rPr lang="en-US" sz="2400" dirty="0"/>
              <a:t>Mathematical (what we’ll be studying) </a:t>
            </a:r>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4022182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3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3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lIns="92075" tIns="46038" rIns="92075" bIns="46038"/>
          <a:lstStyle/>
          <a:p>
            <a:pPr eaLnBrk="1" hangingPunct="1"/>
            <a:r>
              <a:rPr lang="en-US" sz="3600" i="1">
                <a:solidFill>
                  <a:schemeClr val="hlink"/>
                </a:solidFill>
              </a:rPr>
              <a:t>Characteristics of Models</a:t>
            </a:r>
          </a:p>
        </p:txBody>
      </p:sp>
      <p:sp>
        <p:nvSpPr>
          <p:cNvPr id="15363" name="Rectangle 3"/>
          <p:cNvSpPr>
            <a:spLocks noGrp="1" noChangeArrowheads="1"/>
          </p:cNvSpPr>
          <p:nvPr>
            <p:ph type="body" idx="1"/>
          </p:nvPr>
        </p:nvSpPr>
        <p:spPr>
          <a:xfrm>
            <a:off x="457200" y="1717675"/>
            <a:ext cx="8229600" cy="4530725"/>
          </a:xfrm>
          <a:noFill/>
        </p:spPr>
        <p:txBody>
          <a:bodyPr lIns="92075" tIns="46038" rIns="92075" bIns="46038"/>
          <a:lstStyle/>
          <a:p>
            <a:pPr marL="466725" indent="-466725" eaLnBrk="1" hangingPunct="1"/>
            <a:r>
              <a:rPr lang="en-US" sz="2400" dirty="0"/>
              <a:t>Models are usually </a:t>
            </a:r>
            <a:r>
              <a:rPr lang="en-US" sz="2400" u="sng" dirty="0"/>
              <a:t>simplified</a:t>
            </a:r>
            <a:r>
              <a:rPr lang="en-US" sz="2400" dirty="0"/>
              <a:t> versions of the things they represent.</a:t>
            </a:r>
          </a:p>
          <a:p>
            <a:pPr marL="466725" indent="-466725" eaLnBrk="1" hangingPunct="1"/>
            <a:endParaRPr lang="en-US" sz="2400" dirty="0"/>
          </a:p>
          <a:p>
            <a:pPr marL="466725" indent="-466725" eaLnBrk="1" hangingPunct="1"/>
            <a:r>
              <a:rPr lang="en-US" sz="2400" dirty="0"/>
              <a:t>A </a:t>
            </a:r>
            <a:r>
              <a:rPr lang="en-US" sz="2400" u="sng" dirty="0"/>
              <a:t>valid</a:t>
            </a:r>
            <a:r>
              <a:rPr lang="en-US" sz="2400" dirty="0"/>
              <a:t> model accurately represents the relevant characteristics of the object or decision being studied</a:t>
            </a:r>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86587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76238"/>
            <a:ext cx="7772400" cy="561975"/>
          </a:xfrm>
          <a:noFill/>
        </p:spPr>
        <p:txBody>
          <a:bodyPr lIns="92075" tIns="46038" rIns="92075" bIns="46038"/>
          <a:lstStyle/>
          <a:p>
            <a:pPr eaLnBrk="1" hangingPunct="1"/>
            <a:r>
              <a:rPr lang="en-US" sz="3600" i="1">
                <a:solidFill>
                  <a:schemeClr val="hlink"/>
                </a:solidFill>
              </a:rPr>
              <a:t>Benefits of Modeling</a:t>
            </a:r>
          </a:p>
        </p:txBody>
      </p:sp>
      <p:sp>
        <p:nvSpPr>
          <p:cNvPr id="16387" name="Rectangle 3"/>
          <p:cNvSpPr>
            <a:spLocks noGrp="1" noChangeArrowheads="1"/>
          </p:cNvSpPr>
          <p:nvPr>
            <p:ph type="body" idx="1"/>
          </p:nvPr>
        </p:nvSpPr>
        <p:spPr>
          <a:xfrm>
            <a:off x="457200" y="952500"/>
            <a:ext cx="7772400" cy="5372100"/>
          </a:xfrm>
          <a:noFill/>
        </p:spPr>
        <p:txBody>
          <a:bodyPr lIns="92075" tIns="46038" rIns="92075" bIns="46038"/>
          <a:lstStyle/>
          <a:p>
            <a:pPr marL="466725" indent="-466725" eaLnBrk="1" hangingPunct="1"/>
            <a:r>
              <a:rPr lang="en-US" sz="2400" u="sng" dirty="0"/>
              <a:t>Economy</a:t>
            </a:r>
            <a:r>
              <a:rPr lang="en-US" sz="2400" dirty="0"/>
              <a:t> - It is often less costly to analyze decision problems using models.</a:t>
            </a:r>
          </a:p>
          <a:p>
            <a:pPr marL="466725" indent="-466725" eaLnBrk="1" hangingPunct="1"/>
            <a:r>
              <a:rPr lang="en-US" sz="2400" u="sng" dirty="0"/>
              <a:t>Timeliness</a:t>
            </a:r>
            <a:r>
              <a:rPr lang="en-US" sz="2400" dirty="0"/>
              <a:t> - Models often deliver needed information more quickly than their real-world counterparts.</a:t>
            </a:r>
          </a:p>
          <a:p>
            <a:pPr marL="466725" indent="-466725" eaLnBrk="1" hangingPunct="1"/>
            <a:r>
              <a:rPr lang="en-US" sz="2400" u="sng" dirty="0"/>
              <a:t>Feasibility</a:t>
            </a:r>
            <a:r>
              <a:rPr lang="en-US" sz="2400" dirty="0"/>
              <a:t> - Models can be used to do things that would be impossible.</a:t>
            </a:r>
          </a:p>
          <a:p>
            <a:pPr marL="466725" indent="-466725" eaLnBrk="1" hangingPunct="1"/>
            <a:r>
              <a:rPr lang="en-US" sz="2400" dirty="0"/>
              <a:t>Models give us </a:t>
            </a:r>
            <a:r>
              <a:rPr lang="en-US" sz="2400" u="sng" dirty="0"/>
              <a:t>insight</a:t>
            </a:r>
            <a:r>
              <a:rPr lang="en-US" sz="2400" dirty="0"/>
              <a:t> &amp; </a:t>
            </a:r>
            <a:r>
              <a:rPr lang="en-US" sz="2400" u="sng" dirty="0"/>
              <a:t>understanding</a:t>
            </a:r>
            <a:r>
              <a:rPr lang="en-US" sz="2400" dirty="0"/>
              <a:t> that improves decision making.</a:t>
            </a:r>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682728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2" end="2"/>
                                            </p:txEl>
                                          </p:spTgt>
                                        </p:tgtEl>
                                        <p:attrNameLst>
                                          <p:attrName>ppt_c</p:attrName>
                                        </p:attrNameLst>
                                      </p:cBhvr>
                                      <p:to>
                                        <a:srgbClr val="C0C0C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lIns="92075" tIns="46038" rIns="92075" bIns="46038"/>
          <a:lstStyle/>
          <a:p>
            <a:pPr eaLnBrk="1" hangingPunct="1"/>
            <a:r>
              <a:rPr lang="en-US" sz="3600" i="1">
                <a:solidFill>
                  <a:schemeClr val="hlink"/>
                </a:solidFill>
              </a:rPr>
              <a:t>Mathematical Models &amp; Spreadsheets</a:t>
            </a:r>
          </a:p>
        </p:txBody>
      </p:sp>
      <p:sp>
        <p:nvSpPr>
          <p:cNvPr id="16387" name="Rectangle 3"/>
          <p:cNvSpPr>
            <a:spLocks noGrp="1" noChangeArrowheads="1"/>
          </p:cNvSpPr>
          <p:nvPr>
            <p:ph type="body" idx="1"/>
          </p:nvPr>
        </p:nvSpPr>
        <p:spPr>
          <a:xfrm>
            <a:off x="533400" y="1638300"/>
            <a:ext cx="8382000" cy="2232660"/>
          </a:xfrm>
          <a:noFill/>
        </p:spPr>
        <p:txBody>
          <a:bodyPr lIns="92075" tIns="46038" rIns="92075" bIns="46038"/>
          <a:lstStyle/>
          <a:p>
            <a:pPr marL="407988" indent="-407988" eaLnBrk="1" hangingPunct="1"/>
            <a:r>
              <a:rPr lang="en-US" sz="2400" dirty="0"/>
              <a:t>Most spreadsheet models are very similar  to our generic mathematical model:</a:t>
            </a:r>
          </a:p>
        </p:txBody>
      </p:sp>
      <p:sp>
        <p:nvSpPr>
          <p:cNvPr id="16388" name="Rectangle 4"/>
          <p:cNvSpPr>
            <a:spLocks noChangeArrowheads="1"/>
          </p:cNvSpPr>
          <p:nvPr/>
        </p:nvSpPr>
        <p:spPr bwMode="auto">
          <a:xfrm>
            <a:off x="2453310" y="2784475"/>
            <a:ext cx="3876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20000"/>
              </a:spcBef>
            </a:pPr>
            <a:r>
              <a:rPr lang="en-US" sz="3200" dirty="0"/>
              <a:t>Y = 	</a:t>
            </a:r>
            <a:r>
              <a:rPr lang="en-US" sz="3200" b="1" i="1" dirty="0">
                <a:latin typeface="Times New Roman" pitchFamily="18" charset="0"/>
              </a:rPr>
              <a:t>f</a:t>
            </a:r>
            <a:r>
              <a:rPr lang="en-US" sz="3200" dirty="0"/>
              <a:t>(X</a:t>
            </a:r>
            <a:r>
              <a:rPr lang="en-US" sz="3200" baseline="-25000" dirty="0"/>
              <a:t>1</a:t>
            </a:r>
            <a:r>
              <a:rPr lang="en-US" sz="3200" dirty="0"/>
              <a:t>, X</a:t>
            </a:r>
            <a:r>
              <a:rPr lang="en-US" sz="3200" baseline="-25000" dirty="0"/>
              <a:t>2</a:t>
            </a:r>
            <a:r>
              <a:rPr lang="en-US" sz="3200" dirty="0"/>
              <a:t>,</a:t>
            </a:r>
            <a:r>
              <a:rPr lang="en-US" sz="3200" baseline="-25000" dirty="0"/>
              <a:t> </a:t>
            </a:r>
            <a:r>
              <a:rPr lang="en-US" sz="3200" dirty="0"/>
              <a:t>…,</a:t>
            </a:r>
            <a:r>
              <a:rPr lang="en-US" sz="3200" baseline="-25000" dirty="0"/>
              <a:t> </a:t>
            </a:r>
            <a:r>
              <a:rPr lang="en-US" sz="3200" dirty="0" err="1"/>
              <a:t>X</a:t>
            </a:r>
            <a:r>
              <a:rPr lang="en-US" sz="3200" baseline="-25000" dirty="0" err="1"/>
              <a:t>n</a:t>
            </a:r>
            <a:r>
              <a:rPr lang="en-US" sz="3200" dirty="0"/>
              <a:t>)</a:t>
            </a:r>
          </a:p>
        </p:txBody>
      </p:sp>
      <p:sp>
        <p:nvSpPr>
          <p:cNvPr id="19461" name="Rectangle 5"/>
          <p:cNvSpPr>
            <a:spLocks noChangeArrowheads="1"/>
          </p:cNvSpPr>
          <p:nvPr/>
        </p:nvSpPr>
        <p:spPr bwMode="auto">
          <a:xfrm>
            <a:off x="533400" y="3543301"/>
            <a:ext cx="8458200" cy="308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407988" indent="-407988">
              <a:spcBef>
                <a:spcPct val="20000"/>
              </a:spcBef>
              <a:buClr>
                <a:schemeClr val="hlink"/>
              </a:buClr>
              <a:buFont typeface="Wingdings" pitchFamily="2" charset="2"/>
              <a:buChar char="§"/>
            </a:pPr>
            <a:endParaRPr lang="en-US" sz="2400" dirty="0">
              <a:latin typeface="Tahoma" pitchFamily="34" charset="0"/>
            </a:endParaRPr>
          </a:p>
          <a:p>
            <a:pPr marL="407988" indent="-407988">
              <a:spcBef>
                <a:spcPct val="20000"/>
              </a:spcBef>
              <a:buClr>
                <a:schemeClr val="hlink"/>
              </a:buClr>
              <a:buFont typeface="Wingdings" pitchFamily="2" charset="2"/>
              <a:buChar char="§"/>
            </a:pPr>
            <a:r>
              <a:rPr lang="en-US" sz="2400" dirty="0">
                <a:latin typeface="Tahoma" pitchFamily="34" charset="0"/>
              </a:rPr>
              <a:t>Most spreadsheets have input cells (representing X</a:t>
            </a:r>
            <a:r>
              <a:rPr lang="en-US" sz="2400" i="1" baseline="-25000" dirty="0">
                <a:latin typeface="Times New Roman" panose="02020603050405020304" pitchFamily="18" charset="0"/>
                <a:cs typeface="Times New Roman" panose="02020603050405020304" pitchFamily="18" charset="0"/>
              </a:rPr>
              <a:t>i</a:t>
            </a:r>
            <a:r>
              <a:rPr lang="en-US" sz="2400" dirty="0">
                <a:latin typeface="Tahoma" pitchFamily="34" charset="0"/>
              </a:rPr>
              <a:t>) to which mathematical functions,  </a:t>
            </a:r>
            <a:r>
              <a:rPr lang="en-US" sz="2400" i="1" dirty="0">
                <a:latin typeface="Times New Roman" pitchFamily="18" charset="0"/>
              </a:rPr>
              <a:t>f </a:t>
            </a:r>
            <a:r>
              <a:rPr lang="en-US" sz="2400" dirty="0">
                <a:latin typeface="Tahoma" pitchFamily="34" charset="0"/>
              </a:rPr>
              <a:t>(</a:t>
            </a:r>
            <a:r>
              <a:rPr lang="en-US" sz="2400" baseline="30000" dirty="0">
                <a:latin typeface="Tahoma" pitchFamily="34" charset="0"/>
              </a:rPr>
              <a:t>.</a:t>
            </a:r>
            <a:r>
              <a:rPr lang="en-US" sz="2400" dirty="0">
                <a:latin typeface="Tahoma" pitchFamily="34" charset="0"/>
              </a:rPr>
              <a:t>) , are applied to compute a bottom-line performance measure (or Y).</a:t>
            </a:r>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1764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1038" y="274638"/>
            <a:ext cx="7515225" cy="593725"/>
          </a:xfrm>
          <a:noFill/>
        </p:spPr>
        <p:txBody>
          <a:bodyPr lIns="92075" tIns="46038" rIns="92075" bIns="46038"/>
          <a:lstStyle/>
          <a:p>
            <a:pPr eaLnBrk="1" hangingPunct="1"/>
            <a:r>
              <a:rPr lang="en-US" sz="3600" i="1" dirty="0">
                <a:solidFill>
                  <a:schemeClr val="hlink"/>
                </a:solidFill>
              </a:rPr>
              <a:t>Categories of Optimization Models</a:t>
            </a:r>
          </a:p>
        </p:txBody>
      </p:sp>
      <p:sp>
        <p:nvSpPr>
          <p:cNvPr id="17411" name="Rectangle 3"/>
          <p:cNvSpPr>
            <a:spLocks noGrp="1" noChangeArrowheads="1"/>
          </p:cNvSpPr>
          <p:nvPr>
            <p:ph type="body" idx="1"/>
          </p:nvPr>
        </p:nvSpPr>
        <p:spPr>
          <a:xfrm>
            <a:off x="457200" y="1676399"/>
            <a:ext cx="8534400" cy="4343385"/>
          </a:xfrm>
          <a:noFill/>
        </p:spPr>
        <p:txBody>
          <a:bodyPr lIns="92075" tIns="46038" rIns="92075" bIns="46038"/>
          <a:lstStyle/>
          <a:p>
            <a:pPr marL="0" indent="0" defTabSz="1001713" eaLnBrk="1" hangingPunct="1">
              <a:buFont typeface="Wingdings" pitchFamily="2" charset="2"/>
              <a:buNone/>
              <a:tabLst>
                <a:tab pos="119063" algn="l"/>
                <a:tab pos="2347913" algn="ctr"/>
                <a:tab pos="4286250" algn="ctr"/>
                <a:tab pos="6923088" algn="ctr"/>
              </a:tabLst>
            </a:pPr>
            <a:r>
              <a:rPr lang="en-US" sz="2000" dirty="0"/>
              <a:t>Prescriptive	known,	known or under	LP, Networks, IP,</a:t>
            </a:r>
          </a:p>
          <a:p>
            <a:pPr marL="0" indent="0" defTabSz="1001713" eaLnBrk="1" hangingPunct="1">
              <a:buFont typeface="Wingdings" pitchFamily="2" charset="2"/>
              <a:buNone/>
              <a:tabLst>
                <a:tab pos="119063" algn="l"/>
                <a:tab pos="2347913" algn="ctr"/>
                <a:tab pos="4286250" algn="ctr"/>
                <a:tab pos="6923088" algn="ctr"/>
              </a:tabLst>
            </a:pPr>
            <a:r>
              <a:rPr lang="en-US" sz="2000" dirty="0"/>
              <a:t>		well-defined	decision maker’s	CPM, EOQ, NLP,</a:t>
            </a:r>
          </a:p>
          <a:p>
            <a:pPr marL="0" indent="0" defTabSz="1001713" eaLnBrk="1" hangingPunct="1">
              <a:buFont typeface="Wingdings" pitchFamily="2" charset="2"/>
              <a:buNone/>
              <a:tabLst>
                <a:tab pos="119063" algn="l"/>
                <a:tab pos="2347913" algn="ctr"/>
                <a:tab pos="4286250" algn="ctr"/>
                <a:tab pos="6923088" algn="ctr"/>
              </a:tabLst>
            </a:pPr>
            <a:r>
              <a:rPr lang="en-US" sz="2000" dirty="0"/>
              <a:t>			control	GAs, GP, MOLP</a:t>
            </a:r>
          </a:p>
          <a:p>
            <a:pPr marL="0" indent="0" defTabSz="1001713" eaLnBrk="1" hangingPunct="1">
              <a:buFont typeface="Wingdings" pitchFamily="2" charset="2"/>
              <a:buNone/>
              <a:tabLst>
                <a:tab pos="119063" algn="l"/>
                <a:tab pos="2347913" algn="ctr"/>
                <a:tab pos="4286250" algn="ctr"/>
                <a:tab pos="6923088" algn="ctr"/>
              </a:tabLst>
            </a:pPr>
            <a:r>
              <a:rPr lang="en-US" sz="2000" dirty="0"/>
              <a:t>Predictive	unknown,	known or under	Regression Analysis, </a:t>
            </a:r>
          </a:p>
          <a:p>
            <a:pPr marL="0" indent="0" defTabSz="1001713" eaLnBrk="1" hangingPunct="1">
              <a:buFont typeface="Wingdings" pitchFamily="2" charset="2"/>
              <a:buNone/>
              <a:tabLst>
                <a:tab pos="119063" algn="l"/>
                <a:tab pos="2347913" algn="ctr"/>
                <a:tab pos="4286250" algn="ctr"/>
                <a:tab pos="6923088" algn="ctr"/>
              </a:tabLst>
            </a:pPr>
            <a:r>
              <a:rPr lang="en-US" sz="2000" dirty="0"/>
              <a:t>		ill-defined	decision maker’s	Time Series Analysis,</a:t>
            </a:r>
          </a:p>
          <a:p>
            <a:pPr marL="0" indent="0" defTabSz="1001713" eaLnBrk="1" hangingPunct="1">
              <a:buFont typeface="Wingdings" pitchFamily="2" charset="2"/>
              <a:buNone/>
              <a:tabLst>
                <a:tab pos="119063" algn="l"/>
                <a:tab pos="2347913" algn="ctr"/>
                <a:tab pos="4286250" algn="ctr"/>
                <a:tab pos="6923088" algn="ctr"/>
              </a:tabLst>
            </a:pPr>
            <a:r>
              <a:rPr lang="en-US" sz="2000" dirty="0"/>
              <a:t>		 	control	 Discriminant Analysis,</a:t>
            </a:r>
          </a:p>
          <a:p>
            <a:pPr marL="0" indent="0" defTabSz="1001713" eaLnBrk="1" hangingPunct="1">
              <a:buFont typeface="Wingdings" pitchFamily="2" charset="2"/>
              <a:buNone/>
              <a:tabLst>
                <a:tab pos="119063" algn="l"/>
                <a:tab pos="2347913" algn="ctr"/>
                <a:tab pos="4286250" algn="ctr"/>
                <a:tab pos="6923088" algn="ctr"/>
              </a:tabLst>
            </a:pPr>
            <a:r>
              <a:rPr lang="en-US" sz="2000" dirty="0"/>
              <a:t>				Neural Networks, </a:t>
            </a:r>
            <a:br>
              <a:rPr lang="en-US" sz="2000" dirty="0"/>
            </a:br>
            <a:r>
              <a:rPr lang="en-US" sz="2000" dirty="0"/>
              <a:t>				Affinity Analysis, etc.</a:t>
            </a:r>
          </a:p>
          <a:p>
            <a:pPr marL="0" indent="0" defTabSz="1001713" eaLnBrk="1" hangingPunct="1">
              <a:buFont typeface="Wingdings" pitchFamily="2" charset="2"/>
              <a:buNone/>
              <a:tabLst>
                <a:tab pos="119063" algn="l"/>
                <a:tab pos="2347913" algn="ctr"/>
                <a:tab pos="4286250" algn="ctr"/>
                <a:tab pos="6923088" algn="ctr"/>
              </a:tabLst>
            </a:pPr>
            <a:r>
              <a:rPr lang="en-US" sz="2000" dirty="0"/>
              <a:t>Descriptive	known,	unknown or	Simulation, PERT,			well-defined	uncertain	Queueing, Statistics,</a:t>
            </a:r>
            <a:br>
              <a:rPr lang="en-US" sz="2000" dirty="0"/>
            </a:br>
            <a:r>
              <a:rPr lang="en-US" sz="2000" dirty="0"/>
              <a:t>				Inventory Models</a:t>
            </a:r>
          </a:p>
        </p:txBody>
      </p:sp>
      <p:sp>
        <p:nvSpPr>
          <p:cNvPr id="17412" name="Rectangle 4"/>
          <p:cNvSpPr>
            <a:spLocks noChangeArrowheads="1"/>
          </p:cNvSpPr>
          <p:nvPr/>
        </p:nvSpPr>
        <p:spPr bwMode="auto">
          <a:xfrm>
            <a:off x="533400" y="838200"/>
            <a:ext cx="8001000" cy="77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20000"/>
              </a:spcBef>
              <a:tabLst>
                <a:tab pos="628650" algn="ctr"/>
                <a:tab pos="2228850" algn="ctr"/>
                <a:tab pos="4167188" algn="ctr"/>
                <a:tab pos="6565900" algn="ctr"/>
              </a:tabLst>
            </a:pPr>
            <a:r>
              <a:rPr lang="en-US" sz="2000" b="1" dirty="0"/>
              <a:t>			Independent 	Optimization</a:t>
            </a:r>
          </a:p>
          <a:p>
            <a:pPr eaLnBrk="0" hangingPunct="0">
              <a:spcBef>
                <a:spcPct val="20000"/>
              </a:spcBef>
              <a:tabLst>
                <a:tab pos="628650" algn="ctr"/>
                <a:tab pos="2228850" algn="ctr"/>
                <a:tab pos="4167188" algn="ctr"/>
                <a:tab pos="6565900" algn="ctr"/>
              </a:tabLst>
            </a:pPr>
            <a:r>
              <a:rPr lang="en-US" sz="2000" b="1" dirty="0"/>
              <a:t>	Category	Form of </a:t>
            </a:r>
            <a:r>
              <a:rPr lang="en-US" sz="2000" b="1" i="1" dirty="0">
                <a:latin typeface="Times New Roman" pitchFamily="18" charset="0"/>
              </a:rPr>
              <a:t>f</a:t>
            </a:r>
            <a:r>
              <a:rPr lang="en-US" sz="2000" b="1" dirty="0"/>
              <a:t>(</a:t>
            </a:r>
            <a:r>
              <a:rPr lang="en-US" sz="2000" b="1" baseline="24000" dirty="0"/>
              <a:t>.</a:t>
            </a:r>
            <a:r>
              <a:rPr lang="en-US" sz="2000" b="1" dirty="0"/>
              <a:t>)	Variables	 Techniques</a:t>
            </a:r>
          </a:p>
        </p:txBody>
      </p:sp>
      <p:sp>
        <p:nvSpPr>
          <p:cNvPr id="17413" name="Line 5"/>
          <p:cNvSpPr>
            <a:spLocks noChangeShapeType="1"/>
          </p:cNvSpPr>
          <p:nvPr/>
        </p:nvSpPr>
        <p:spPr bwMode="auto">
          <a:xfrm>
            <a:off x="457200" y="1600200"/>
            <a:ext cx="8305800" cy="0"/>
          </a:xfrm>
          <a:prstGeom prst="line">
            <a:avLst/>
          </a:prstGeom>
          <a:noFill/>
          <a:ln w="47625" cmpd="thinThick">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157058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14"/>
          <p:cNvSpPr>
            <a:spLocks noChangeShapeType="1"/>
          </p:cNvSpPr>
          <p:nvPr/>
        </p:nvSpPr>
        <p:spPr bwMode="auto">
          <a:xfrm>
            <a:off x="3810000" y="3289300"/>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Line 13"/>
          <p:cNvSpPr>
            <a:spLocks noChangeShapeType="1"/>
          </p:cNvSpPr>
          <p:nvPr/>
        </p:nvSpPr>
        <p:spPr bwMode="auto">
          <a:xfrm>
            <a:off x="1600200" y="3238500"/>
            <a:ext cx="533400" cy="127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2"/>
          <p:cNvSpPr>
            <a:spLocks noGrp="1" noChangeArrowheads="1"/>
          </p:cNvSpPr>
          <p:nvPr>
            <p:ph type="title"/>
          </p:nvPr>
        </p:nvSpPr>
        <p:spPr>
          <a:xfrm>
            <a:off x="457200" y="479425"/>
            <a:ext cx="7772400" cy="815975"/>
          </a:xfrm>
          <a:noFill/>
        </p:spPr>
        <p:txBody>
          <a:bodyPr lIns="92075" tIns="46038" rIns="92075" bIns="46038"/>
          <a:lstStyle/>
          <a:p>
            <a:pPr eaLnBrk="1" hangingPunct="1"/>
            <a:r>
              <a:rPr lang="en-US" sz="3600" i="1" dirty="0">
                <a:solidFill>
                  <a:schemeClr val="hlink"/>
                </a:solidFill>
              </a:rPr>
              <a:t>The Problem-Solving Framework for</a:t>
            </a:r>
            <a:br>
              <a:rPr lang="en-US" sz="3600" i="1" dirty="0">
                <a:solidFill>
                  <a:schemeClr val="hlink"/>
                </a:solidFill>
              </a:rPr>
            </a:br>
            <a:r>
              <a:rPr lang="en-US" sz="3600" i="1" dirty="0">
                <a:solidFill>
                  <a:schemeClr val="hlink"/>
                </a:solidFill>
              </a:rPr>
              <a:t>Leveraging Business Opportunities</a:t>
            </a:r>
          </a:p>
        </p:txBody>
      </p:sp>
      <p:sp>
        <p:nvSpPr>
          <p:cNvPr id="23555" name="Rectangle 3"/>
          <p:cNvSpPr>
            <a:spLocks noChangeArrowheads="1"/>
          </p:cNvSpPr>
          <p:nvPr/>
        </p:nvSpPr>
        <p:spPr bwMode="auto">
          <a:xfrm>
            <a:off x="317500" y="2743200"/>
            <a:ext cx="1524000" cy="939361"/>
          </a:xfrm>
          <a:prstGeom prst="rect">
            <a:avLst/>
          </a:prstGeom>
          <a:noFill/>
          <a:ln w="25400">
            <a:solidFill>
              <a:schemeClr val="tx1"/>
            </a:solidFill>
            <a:miter lim="800000"/>
            <a:headEnd/>
            <a:tailEnd/>
          </a:ln>
          <a:effectLst/>
        </p:spPr>
        <p:txBody>
          <a:bodyPr wrap="square" lIns="92075" tIns="46038" rIns="92075" bIns="46038">
            <a:spAutoFit/>
          </a:bodyPr>
          <a:lstStyle/>
          <a:p>
            <a:pPr algn="ctr" eaLnBrk="0" hangingPunct="0">
              <a:spcBef>
                <a:spcPct val="50000"/>
              </a:spcBef>
              <a:defRPr/>
            </a:pPr>
            <a:r>
              <a:rPr lang="en-US" sz="2000" b="1" dirty="0"/>
              <a:t>Identify </a:t>
            </a:r>
            <a:r>
              <a:rPr lang="en-US" sz="2000" b="1" dirty="0">
                <a:effectLst>
                  <a:outerShdw blurRad="50800" dist="50800" dir="5400000" algn="ctr" rotWithShape="0">
                    <a:schemeClr val="bg1"/>
                  </a:outerShdw>
                </a:effectLst>
              </a:rPr>
              <a:t>Problem</a:t>
            </a:r>
            <a:br>
              <a:rPr lang="en-US" sz="2000" b="1" dirty="0"/>
            </a:br>
            <a:r>
              <a:rPr lang="en-US" sz="1500" b="1" dirty="0"/>
              <a:t>“</a:t>
            </a:r>
            <a:r>
              <a:rPr lang="en-US" sz="1500" b="1" dirty="0" err="1"/>
              <a:t>Probortunity</a:t>
            </a:r>
            <a:r>
              <a:rPr lang="en-US" sz="1500" b="1" dirty="0"/>
              <a:t>”</a:t>
            </a:r>
          </a:p>
        </p:txBody>
      </p:sp>
      <p:sp>
        <p:nvSpPr>
          <p:cNvPr id="23556" name="Rectangle 4"/>
          <p:cNvSpPr>
            <a:spLocks noChangeArrowheads="1"/>
          </p:cNvSpPr>
          <p:nvPr/>
        </p:nvSpPr>
        <p:spPr bwMode="auto">
          <a:xfrm>
            <a:off x="2133600" y="2743200"/>
            <a:ext cx="1752600" cy="1031875"/>
          </a:xfrm>
          <a:prstGeom prst="rect">
            <a:avLst/>
          </a:prstGeom>
          <a:noFill/>
          <a:ln w="25400" algn="ctr">
            <a:solidFill>
              <a:schemeClr val="tx1"/>
            </a:solidFill>
            <a:miter lim="800000"/>
            <a:headEnd/>
            <a:tailEnd/>
          </a:ln>
          <a:effectLst/>
        </p:spPr>
        <p:txBody>
          <a:bodyPr lIns="92075" tIns="46038" rIns="92075" bIns="46038">
            <a:spAutoFit/>
          </a:bodyPr>
          <a:lstStyle/>
          <a:p>
            <a:pPr algn="ctr" eaLnBrk="0" hangingPunct="0">
              <a:spcBef>
                <a:spcPct val="50000"/>
              </a:spcBef>
              <a:defRPr/>
            </a:pPr>
            <a:r>
              <a:rPr lang="en-US" sz="2000" b="1" dirty="0"/>
              <a:t>Formulate &amp; Implement Model</a:t>
            </a:r>
          </a:p>
        </p:txBody>
      </p:sp>
      <p:sp>
        <p:nvSpPr>
          <p:cNvPr id="23557" name="Rectangle 5"/>
          <p:cNvSpPr>
            <a:spLocks noChangeArrowheads="1"/>
          </p:cNvSpPr>
          <p:nvPr/>
        </p:nvSpPr>
        <p:spPr bwMode="auto">
          <a:xfrm>
            <a:off x="4114800" y="3048000"/>
            <a:ext cx="1219200" cy="727075"/>
          </a:xfrm>
          <a:prstGeom prst="rect">
            <a:avLst/>
          </a:prstGeom>
          <a:noFill/>
          <a:ln w="25400" algn="ctr">
            <a:solidFill>
              <a:schemeClr val="tx1"/>
            </a:solidFill>
            <a:miter lim="800000"/>
            <a:headEnd/>
            <a:tailEnd/>
          </a:ln>
          <a:effectLst/>
        </p:spPr>
        <p:txBody>
          <a:bodyPr lIns="92075" tIns="46038" rIns="92075" bIns="46038">
            <a:spAutoFit/>
          </a:bodyPr>
          <a:lstStyle/>
          <a:p>
            <a:pPr algn="ctr" eaLnBrk="0" hangingPunct="0">
              <a:spcBef>
                <a:spcPct val="50000"/>
              </a:spcBef>
              <a:defRPr/>
            </a:pPr>
            <a:r>
              <a:rPr lang="en-US" sz="2000" b="1" dirty="0"/>
              <a:t>Analyze Model</a:t>
            </a:r>
          </a:p>
        </p:txBody>
      </p:sp>
      <p:sp>
        <p:nvSpPr>
          <p:cNvPr id="23558" name="Rectangle 6"/>
          <p:cNvSpPr>
            <a:spLocks noChangeArrowheads="1"/>
          </p:cNvSpPr>
          <p:nvPr/>
        </p:nvSpPr>
        <p:spPr bwMode="auto">
          <a:xfrm>
            <a:off x="5626100" y="3048000"/>
            <a:ext cx="1143000" cy="727075"/>
          </a:xfrm>
          <a:prstGeom prst="rect">
            <a:avLst/>
          </a:prstGeom>
          <a:noFill/>
          <a:ln w="25400" algn="ctr">
            <a:solidFill>
              <a:schemeClr val="tx1"/>
            </a:solidFill>
            <a:miter lim="800000"/>
            <a:headEnd/>
            <a:tailEnd/>
          </a:ln>
          <a:effectLst/>
        </p:spPr>
        <p:txBody>
          <a:bodyPr lIns="92075" tIns="46038" rIns="92075" bIns="46038">
            <a:spAutoFit/>
          </a:bodyPr>
          <a:lstStyle/>
          <a:p>
            <a:pPr algn="ctr" eaLnBrk="0" hangingPunct="0">
              <a:spcBef>
                <a:spcPct val="50000"/>
              </a:spcBef>
              <a:defRPr/>
            </a:pPr>
            <a:r>
              <a:rPr lang="en-US" sz="2000" b="1" dirty="0"/>
              <a:t>Test Results</a:t>
            </a:r>
          </a:p>
        </p:txBody>
      </p:sp>
      <p:sp>
        <p:nvSpPr>
          <p:cNvPr id="23559" name="Rectangle 7"/>
          <p:cNvSpPr>
            <a:spLocks noChangeArrowheads="1"/>
          </p:cNvSpPr>
          <p:nvPr/>
        </p:nvSpPr>
        <p:spPr bwMode="auto">
          <a:xfrm>
            <a:off x="7086600" y="3048000"/>
            <a:ext cx="1600200" cy="727075"/>
          </a:xfrm>
          <a:prstGeom prst="rect">
            <a:avLst/>
          </a:prstGeom>
          <a:noFill/>
          <a:ln w="25400" algn="ctr">
            <a:solidFill>
              <a:schemeClr val="tx1"/>
            </a:solidFill>
            <a:miter lim="800000"/>
            <a:headEnd/>
            <a:tailEnd/>
          </a:ln>
          <a:effectLst/>
        </p:spPr>
        <p:txBody>
          <a:bodyPr lIns="92075" tIns="46038" rIns="92075" bIns="46038">
            <a:spAutoFit/>
          </a:bodyPr>
          <a:lstStyle/>
          <a:p>
            <a:pPr algn="ctr" eaLnBrk="0" hangingPunct="0">
              <a:spcBef>
                <a:spcPct val="50000"/>
              </a:spcBef>
              <a:defRPr/>
            </a:pPr>
            <a:r>
              <a:rPr lang="en-US" sz="2000" b="1" dirty="0"/>
              <a:t>Implement Solution</a:t>
            </a:r>
          </a:p>
        </p:txBody>
      </p:sp>
      <p:sp>
        <p:nvSpPr>
          <p:cNvPr id="18442" name="Rectangle 8"/>
          <p:cNvSpPr>
            <a:spLocks noChangeArrowheads="1"/>
          </p:cNvSpPr>
          <p:nvPr/>
        </p:nvSpPr>
        <p:spPr bwMode="auto">
          <a:xfrm>
            <a:off x="3505200" y="4508500"/>
            <a:ext cx="2133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2400"/>
              <a:t>unsatisfactory</a:t>
            </a:r>
          </a:p>
          <a:p>
            <a:pPr algn="ctr" eaLnBrk="0" hangingPunct="0">
              <a:lnSpc>
                <a:spcPct val="30000"/>
              </a:lnSpc>
              <a:spcBef>
                <a:spcPct val="50000"/>
              </a:spcBef>
            </a:pPr>
            <a:r>
              <a:rPr lang="en-US" sz="2400"/>
              <a:t>results</a:t>
            </a:r>
          </a:p>
        </p:txBody>
      </p:sp>
      <p:sp>
        <p:nvSpPr>
          <p:cNvPr id="18443" name="Line 9"/>
          <p:cNvSpPr>
            <a:spLocks noChangeShapeType="1"/>
          </p:cNvSpPr>
          <p:nvPr/>
        </p:nvSpPr>
        <p:spPr bwMode="auto">
          <a:xfrm>
            <a:off x="6172200" y="3822700"/>
            <a:ext cx="0" cy="990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4" name="Line 10"/>
          <p:cNvSpPr>
            <a:spLocks noChangeShapeType="1"/>
          </p:cNvSpPr>
          <p:nvPr/>
        </p:nvSpPr>
        <p:spPr bwMode="auto">
          <a:xfrm flipH="1">
            <a:off x="5638800" y="4813300"/>
            <a:ext cx="533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5" name="Line 11"/>
          <p:cNvSpPr>
            <a:spLocks noChangeShapeType="1"/>
          </p:cNvSpPr>
          <p:nvPr/>
        </p:nvSpPr>
        <p:spPr bwMode="auto">
          <a:xfrm flipH="1">
            <a:off x="2819400" y="4813300"/>
            <a:ext cx="762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6" name="Line 12"/>
          <p:cNvSpPr>
            <a:spLocks noChangeShapeType="1"/>
          </p:cNvSpPr>
          <p:nvPr/>
        </p:nvSpPr>
        <p:spPr bwMode="auto">
          <a:xfrm flipV="1">
            <a:off x="2819400" y="3822700"/>
            <a:ext cx="0" cy="9906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Line 15"/>
          <p:cNvSpPr>
            <a:spLocks noChangeShapeType="1"/>
          </p:cNvSpPr>
          <p:nvPr/>
        </p:nvSpPr>
        <p:spPr bwMode="auto">
          <a:xfrm>
            <a:off x="5334000" y="3365500"/>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8" name="Line 16"/>
          <p:cNvSpPr>
            <a:spLocks noChangeShapeType="1"/>
          </p:cNvSpPr>
          <p:nvPr/>
        </p:nvSpPr>
        <p:spPr bwMode="auto">
          <a:xfrm>
            <a:off x="6781800" y="3365500"/>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800" dirty="0"/>
              <a:t>© 2017 Cengage Learning. All Rights Reserved. May not be scanned, copied or duplicated, or posted to a publicly accessible website, in whole or in part.  </a:t>
            </a:r>
          </a:p>
        </p:txBody>
      </p:sp>
      <p:sp>
        <p:nvSpPr>
          <p:cNvPr id="3" name="TextBox 2">
            <a:extLst>
              <a:ext uri="{FF2B5EF4-FFF2-40B4-BE49-F238E27FC236}">
                <a16:creationId xmlns:a16="http://schemas.microsoft.com/office/drawing/2014/main" id="{2DEB2042-70A1-4D51-8A10-2CB462BC1428}"/>
              </a:ext>
            </a:extLst>
          </p:cNvPr>
          <p:cNvSpPr txBox="1"/>
          <p:nvPr/>
        </p:nvSpPr>
        <p:spPr>
          <a:xfrm>
            <a:off x="302772" y="1425114"/>
            <a:ext cx="1523996" cy="1277273"/>
          </a:xfrm>
          <a:prstGeom prst="rect">
            <a:avLst/>
          </a:prstGeom>
          <a:noFill/>
        </p:spPr>
        <p:txBody>
          <a:bodyPr wrap="square" rtlCol="0">
            <a:spAutoFit/>
          </a:bodyPr>
          <a:lstStyle/>
          <a:p>
            <a:r>
              <a:rPr lang="en-US" sz="1100" dirty="0"/>
              <a:t>When a problem is there most often we get </a:t>
            </a:r>
            <a:r>
              <a:rPr lang="en-US" sz="1100" dirty="0" err="1"/>
              <a:t>symptopms</a:t>
            </a:r>
            <a:r>
              <a:rPr lang="en-US" sz="1100" dirty="0"/>
              <a:t>. Like a KPI is not </a:t>
            </a:r>
            <a:r>
              <a:rPr lang="en-US" sz="1100" dirty="0" err="1"/>
              <a:t>upto</a:t>
            </a:r>
            <a:r>
              <a:rPr lang="en-US" sz="1100" dirty="0"/>
              <a:t> the mark. From there we go to the problem its causing.</a:t>
            </a:r>
          </a:p>
        </p:txBody>
      </p:sp>
    </p:spTree>
    <p:extLst>
      <p:ext uri="{BB962C8B-B14F-4D97-AF65-F5344CB8AC3E}">
        <p14:creationId xmlns:p14="http://schemas.microsoft.com/office/powerpoint/2010/main" val="334076014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9239</TotalTime>
  <Words>1496</Words>
  <Application>Microsoft Office PowerPoint</Application>
  <PresentationFormat>On-screen Show (4:3)</PresentationFormat>
  <Paragraphs>170</Paragraphs>
  <Slides>19</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8" baseType="lpstr">
      <vt:lpstr>Arial</vt:lpstr>
      <vt:lpstr>Noto Sans Symbols</vt:lpstr>
      <vt:lpstr>Tahoma</vt:lpstr>
      <vt:lpstr>Times New Roman</vt:lpstr>
      <vt:lpstr>Verdana</vt:lpstr>
      <vt:lpstr>Wingdings</vt:lpstr>
      <vt:lpstr>508 Lecture</vt:lpstr>
      <vt:lpstr>1_508 Lecture</vt:lpstr>
      <vt:lpstr>Clip</vt:lpstr>
      <vt:lpstr>Introduction to Management Science</vt:lpstr>
      <vt:lpstr>What is Business Analytics?</vt:lpstr>
      <vt:lpstr>What is a “Computer Model”?</vt:lpstr>
      <vt:lpstr>The Modeling Approach  to Decision Making</vt:lpstr>
      <vt:lpstr>Characteristics of Models</vt:lpstr>
      <vt:lpstr>Benefits of Modeling</vt:lpstr>
      <vt:lpstr>Mathematical Models &amp; Spreadsheets</vt:lpstr>
      <vt:lpstr>Categories of Optimization Models</vt:lpstr>
      <vt:lpstr>The Problem-Solving Framework for Leveraging Business Opportunities</vt:lpstr>
      <vt:lpstr>The Psychology of Decision Making</vt:lpstr>
      <vt:lpstr>Anchoring Effects</vt:lpstr>
      <vt:lpstr>Framing Effects</vt:lpstr>
      <vt:lpstr>Framing Effects (Example)</vt:lpstr>
      <vt:lpstr>A Decision Tree for Both Examples</vt:lpstr>
      <vt:lpstr>Good Decisions vs. Good Outcomes</vt:lpstr>
      <vt:lpstr>Decisions &amp; Outcomes</vt:lpstr>
      <vt:lpstr>Good Decisions</vt:lpstr>
      <vt:lpstr>Developing Analytical Career Skills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 Science, 13e</dc:title>
  <dc:subject>Operations Management</dc:subject>
  <dc:creator>Taylor</dc:creator>
  <cp:keywords>Introduction to Management Science</cp:keywords>
  <cp:lastModifiedBy>Sanyal, Sandipto</cp:lastModifiedBy>
  <cp:revision>1256</cp:revision>
  <dcterms:modified xsi:type="dcterms:W3CDTF">2020-10-19T13:47:50Z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