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3"/>
  </p:notesMasterIdLst>
  <p:handoutMasterIdLst>
    <p:handoutMasterId r:id="rId54"/>
  </p:handoutMasterIdLst>
  <p:sldIdLst>
    <p:sldId id="301" r:id="rId3"/>
    <p:sldId id="360" r:id="rId4"/>
    <p:sldId id="308" r:id="rId5"/>
    <p:sldId id="309" r:id="rId6"/>
    <p:sldId id="288" r:id="rId7"/>
    <p:sldId id="306" r:id="rId8"/>
    <p:sldId id="361" r:id="rId9"/>
    <p:sldId id="310" r:id="rId10"/>
    <p:sldId id="311" r:id="rId11"/>
    <p:sldId id="312" r:id="rId12"/>
    <p:sldId id="313" r:id="rId13"/>
    <p:sldId id="314" r:id="rId14"/>
    <p:sldId id="316" r:id="rId15"/>
    <p:sldId id="317" r:id="rId16"/>
    <p:sldId id="318" r:id="rId17"/>
    <p:sldId id="290"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4" r:id="rId32"/>
    <p:sldId id="357" r:id="rId33"/>
    <p:sldId id="335" r:id="rId34"/>
    <p:sldId id="336" r:id="rId35"/>
    <p:sldId id="338" r:id="rId36"/>
    <p:sldId id="339" r:id="rId37"/>
    <p:sldId id="340" r:id="rId38"/>
    <p:sldId id="341" r:id="rId39"/>
    <p:sldId id="343" r:id="rId40"/>
    <p:sldId id="344" r:id="rId41"/>
    <p:sldId id="345" r:id="rId42"/>
    <p:sldId id="346" r:id="rId43"/>
    <p:sldId id="347" r:id="rId44"/>
    <p:sldId id="349" r:id="rId45"/>
    <p:sldId id="350" r:id="rId46"/>
    <p:sldId id="351" r:id="rId47"/>
    <p:sldId id="352" r:id="rId48"/>
    <p:sldId id="354" r:id="rId49"/>
    <p:sldId id="355" r:id="rId50"/>
    <p:sldId id="356" r:id="rId51"/>
    <p:sldId id="305" r:id="rId5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499" userDrawn="1">
          <p15:clr>
            <a:srgbClr val="A4A3A4"/>
          </p15:clr>
        </p15:guide>
        <p15:guide id="3" orient="horz" pos="125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99" autoAdjust="0"/>
    <p:restoredTop sz="94364" autoAdjust="0"/>
  </p:normalViewPr>
  <p:slideViewPr>
    <p:cSldViewPr snapToGrid="0" snapToObjects="1">
      <p:cViewPr varScale="1">
        <p:scale>
          <a:sx n="55" d="100"/>
          <a:sy n="55" d="100"/>
        </p:scale>
        <p:origin x="1891" y="34"/>
      </p:cViewPr>
      <p:guideLst>
        <p:guide pos="499"/>
        <p:guide orient="horz" pos="1253"/>
      </p:guideLst>
    </p:cSldViewPr>
  </p:slideViewPr>
  <p:outlineViewPr>
    <p:cViewPr>
      <p:scale>
        <a:sx n="33" d="100"/>
        <a:sy n="33" d="100"/>
      </p:scale>
      <p:origin x="0" y="-28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Sandipto" userId="ce8b666d-e07a-48aa-9977-3164567db1db" providerId="ADAL" clId="{CBC7DB46-7F08-4E6F-B37A-A4ECBA3C540E}"/>
    <pc:docChg chg="custSel modSld">
      <pc:chgData name="Sanyal, Sandipto" userId="ce8b666d-e07a-48aa-9977-3164567db1db" providerId="ADAL" clId="{CBC7DB46-7F08-4E6F-B37A-A4ECBA3C540E}" dt="2020-10-19T14:55:57.931" v="140" actId="20577"/>
      <pc:docMkLst>
        <pc:docMk/>
      </pc:docMkLst>
      <pc:sldChg chg="modSp">
        <pc:chgData name="Sanyal, Sandipto" userId="ce8b666d-e07a-48aa-9977-3164567db1db" providerId="ADAL" clId="{CBC7DB46-7F08-4E6F-B37A-A4ECBA3C540E}" dt="2020-10-19T14:55:57.931" v="140" actId="20577"/>
        <pc:sldMkLst>
          <pc:docMk/>
          <pc:sldMk cId="980004375" sldId="288"/>
        </pc:sldMkLst>
        <pc:spChg chg="mod">
          <ac:chgData name="Sanyal, Sandipto" userId="ce8b666d-e07a-48aa-9977-3164567db1db" providerId="ADAL" clId="{CBC7DB46-7F08-4E6F-B37A-A4ECBA3C540E}" dt="2020-10-19T14:55:57.931" v="140" actId="20577"/>
          <ac:spMkLst>
            <pc:docMk/>
            <pc:sldMk cId="980004375" sldId="288"/>
            <ac:spMk id="12291" creationId="{00000000-0000-0000-0000-000000000000}"/>
          </ac:spMkLst>
        </pc:spChg>
      </pc:sldChg>
      <pc:sldChg chg="modSp">
        <pc:chgData name="Sanyal, Sandipto" userId="ce8b666d-e07a-48aa-9977-3164567db1db" providerId="ADAL" clId="{CBC7DB46-7F08-4E6F-B37A-A4ECBA3C540E}" dt="2020-10-19T14:53:39.900" v="113" actId="5793"/>
        <pc:sldMkLst>
          <pc:docMk/>
          <pc:sldMk cId="3744729150" sldId="309"/>
        </pc:sldMkLst>
        <pc:spChg chg="mod">
          <ac:chgData name="Sanyal, Sandipto" userId="ce8b666d-e07a-48aa-9977-3164567db1db" providerId="ADAL" clId="{CBC7DB46-7F08-4E6F-B37A-A4ECBA3C540E}" dt="2020-10-19T14:53:39.900" v="113" actId="5793"/>
          <ac:spMkLst>
            <pc:docMk/>
            <pc:sldMk cId="3744729150" sldId="309"/>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8.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803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9852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6135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8732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5258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2063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8701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0313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2321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475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a:t>
            </a:fld>
            <a:endParaRPr lang="en-US"/>
          </a:p>
        </p:txBody>
      </p:sp>
    </p:spTree>
    <p:extLst>
      <p:ext uri="{BB962C8B-B14F-4D97-AF65-F5344CB8AC3E}">
        <p14:creationId xmlns:p14="http://schemas.microsoft.com/office/powerpoint/2010/main" val="2813412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6382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96540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0242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46716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535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35034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5309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377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82251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671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989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7250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788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994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6623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16</a:t>
            </a:fld>
            <a:endParaRPr lang="en-US"/>
          </a:p>
        </p:txBody>
      </p:sp>
    </p:spTree>
    <p:extLst>
      <p:ext uri="{BB962C8B-B14F-4D97-AF65-F5344CB8AC3E}">
        <p14:creationId xmlns:p14="http://schemas.microsoft.com/office/powerpoint/2010/main" val="110737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860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978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7020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4" name="Shape 16"/>
          <p:cNvSpPr txBox="1"/>
          <p:nvPr userDrawn="1"/>
        </p:nvSpPr>
        <p:spPr>
          <a:xfrm>
            <a:off x="1524001" y="6453699"/>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a:t>
            </a:r>
            <a:r>
              <a:rPr lang="en-US" altLang="en-US" sz="1200" baseline="0" dirty="0">
                <a:solidFill>
                  <a:schemeClr val="tx1"/>
                </a:solidFill>
                <a:latin typeface="Verdana"/>
                <a:ea typeface="Verdana" panose="020B0604030504040204" pitchFamily="34" charset="0"/>
                <a:cs typeface="Verdana" panose="020B0604030504040204" pitchFamily="34" charset="0"/>
              </a:rPr>
              <a:t> 2013</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65749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4" name="Shape 16"/>
          <p:cNvSpPr txBox="1"/>
          <p:nvPr userDrawn="1"/>
        </p:nvSpPr>
        <p:spPr>
          <a:xfrm>
            <a:off x="1524001" y="6453699"/>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a:t>
            </a:r>
            <a:r>
              <a:rPr lang="en-US" altLang="en-US" sz="1200" baseline="0" dirty="0">
                <a:solidFill>
                  <a:schemeClr val="tx1"/>
                </a:solidFill>
                <a:latin typeface="Verdana"/>
                <a:ea typeface="Verdana" panose="020B0604030504040204" pitchFamily="34" charset="0"/>
                <a:cs typeface="Verdana" panose="020B0604030504040204" pitchFamily="34" charset="0"/>
              </a:rPr>
              <a:t> 2013</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92572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notesSlide" Target="../notesSlides/notesSlide7.xml"/><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7.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5.wmf"/><Relationship Id="rId10" Type="http://schemas.openxmlformats.org/officeDocument/2006/relationships/image" Target="../media/image26.wmf"/><Relationship Id="rId4" Type="http://schemas.openxmlformats.org/officeDocument/2006/relationships/oleObject" Target="../embeddings/oleObject13.bin"/><Relationship Id="rId9"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1.xml"/><Relationship Id="rId7"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33.wmf"/><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9.wmf"/><Relationship Id="rId2" Type="http://schemas.openxmlformats.org/officeDocument/2006/relationships/slideLayout" Target="../slideLayouts/slideLayout10.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25.xml"/><Relationship Id="rId7" Type="http://schemas.openxmlformats.org/officeDocument/2006/relationships/image" Target="../media/image41.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40.wmf"/><Relationship Id="rId4"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26.xml"/><Relationship Id="rId7" Type="http://schemas.openxmlformats.org/officeDocument/2006/relationships/image" Target="../media/image44.w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43.wmf"/><Relationship Id="rId4" Type="http://schemas.openxmlformats.org/officeDocument/2006/relationships/oleObject" Target="../embeddings/oleObject25.bin"/></Relationships>
</file>

<file path=ppt/slides/_rels/slide4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27.xml"/><Relationship Id="rId7" Type="http://schemas.openxmlformats.org/officeDocument/2006/relationships/image" Target="../media/image47.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46.w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28.xml"/><Relationship Id="rId7" Type="http://schemas.openxmlformats.org/officeDocument/2006/relationships/image" Target="../media/image50.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30.bin"/><Relationship Id="rId5" Type="http://schemas.openxmlformats.org/officeDocument/2006/relationships/image" Target="../media/image49.wmf"/><Relationship Id="rId4"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0.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32.bin"/><Relationship Id="rId4" Type="http://schemas.openxmlformats.org/officeDocument/2006/relationships/image" Target="../media/image52.wmf"/></Relationships>
</file>

<file path=ppt/slides/_rels/slide4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29.xml"/><Relationship Id="rId7" Type="http://schemas.openxmlformats.org/officeDocument/2006/relationships/image" Target="../media/image56.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5.bin"/><Relationship Id="rId5" Type="http://schemas.openxmlformats.org/officeDocument/2006/relationships/image" Target="../media/image55.wmf"/><Relationship Id="rId4"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2735"/>
            <a:ext cx="8363663" cy="1031499"/>
          </a:xfrm>
        </p:spPr>
        <p:txBody>
          <a:bodyPr anchor="b"/>
          <a:lstStyle/>
          <a:p>
            <a:r>
              <a:rPr lang="en-US" dirty="0"/>
              <a:t>Introduction to Management Science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38864"/>
            <a:ext cx="8229600" cy="478970"/>
          </a:xfrm>
        </p:spPr>
        <p:txBody>
          <a:bodyPr/>
          <a:lstStyle/>
          <a:p>
            <a:r>
              <a:rPr lang="en-US" dirty="0">
                <a:latin typeface="+mn-lt"/>
              </a:rPr>
              <a:t>Thirteenth Edition</a:t>
            </a:r>
          </a:p>
        </p:txBody>
      </p:sp>
      <p:sp>
        <p:nvSpPr>
          <p:cNvPr id="4" name="Text Placeholder 3"/>
          <p:cNvSpPr>
            <a:spLocks noGrp="1"/>
          </p:cNvSpPr>
          <p:nvPr>
            <p:ph type="body" idx="2"/>
          </p:nvPr>
        </p:nvSpPr>
        <p:spPr>
          <a:xfrm>
            <a:off x="5029200" y="1923051"/>
            <a:ext cx="3657600" cy="1102032"/>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5029200" y="3114461"/>
            <a:ext cx="3657600" cy="1074081"/>
          </a:xfrm>
        </p:spPr>
        <p:txBody>
          <a:bodyPr/>
          <a:lstStyle/>
          <a:p>
            <a:pPr algn="ctr"/>
            <a:r>
              <a:rPr lang="en-US" dirty="0">
                <a:latin typeface="+mn-lt"/>
              </a:rPr>
              <a:t>Linear Programming: Model Formulation and Graphical Solution</a:t>
            </a:r>
            <a:endParaRPr lang="en-IN" dirty="0">
              <a:solidFill>
                <a:schemeClr val="tx1"/>
              </a:solidFill>
              <a:latin typeface="+mn-lt"/>
            </a:endParaRPr>
          </a:p>
        </p:txBody>
      </p:sp>
      <p:pic>
        <p:nvPicPr>
          <p:cNvPr id="9" name="Picture 8" descr="Front Cover: Introduction to Management Science Thirteenth Edition by Taylor.">
            <a:extLst>
              <a:ext uri="{FF2B5EF4-FFF2-40B4-BE49-F238E27FC236}">
                <a16:creationId xmlns:a16="http://schemas.microsoft.com/office/drawing/2014/main" id="{132A3CE5-6FFC-4B59-89DD-E4B27BBEA3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748" y="1892519"/>
            <a:ext cx="3364797" cy="4210788"/>
          </a:xfrm>
          <a:prstGeom prst="rect">
            <a:avLst/>
          </a:prstGeom>
          <a:ln w="9525">
            <a:solidFill>
              <a:schemeClr val="tx1"/>
            </a:solidFill>
          </a:ln>
        </p:spPr>
      </p:pic>
      <p:sp>
        <p:nvSpPr>
          <p:cNvPr id="6" name="Text Placeholder 5"/>
          <p:cNvSpPr>
            <a:spLocks noGrp="1"/>
          </p:cNvSpPr>
          <p:nvPr>
            <p:ph type="body" idx="13"/>
          </p:nvPr>
        </p:nvSpPr>
        <p:spPr>
          <a:xfrm>
            <a:off x="2645592" y="650472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t>
            </a:r>
            <a:r>
              <a:rPr lang="en-US" altLang="en-US" sz="100" dirty="0"/>
              <a:t> </a:t>
            </a:r>
            <a:r>
              <a:rPr lang="en-US" altLang="en-US" dirty="0"/>
              <a:t>P Model Formulation 1 </a:t>
            </a:r>
            <a:r>
              <a:rPr lang="en-US" altLang="en-US" sz="2000" b="0" dirty="0"/>
              <a:t>(2 of 3)</a:t>
            </a:r>
            <a:endParaRPr lang="en-US" sz="2000" b="0" dirty="0"/>
          </a:p>
        </p:txBody>
      </p:sp>
      <p:sp>
        <p:nvSpPr>
          <p:cNvPr id="3" name="Text Placeholder 2"/>
          <p:cNvSpPr>
            <a:spLocks noGrp="1"/>
          </p:cNvSpPr>
          <p:nvPr>
            <p:ph type="body" idx="1"/>
          </p:nvPr>
        </p:nvSpPr>
        <p:spPr>
          <a:xfrm>
            <a:off x="457200" y="1542072"/>
            <a:ext cx="8229600" cy="3063643"/>
          </a:xfrm>
        </p:spPr>
        <p:txBody>
          <a:bodyPr/>
          <a:lstStyle/>
          <a:p>
            <a:pPr marL="0" indent="0" eaLnBrk="0" hangingPunct="0">
              <a:spcBef>
                <a:spcPts val="200"/>
              </a:spcBef>
              <a:buNone/>
              <a:defRPr/>
            </a:pPr>
            <a:r>
              <a:rPr lang="en-US" altLang="en-US" sz="2000" b="1" dirty="0">
                <a:latin typeface="+mn-lt"/>
              </a:rPr>
              <a:t>Resource Availability: (RHS)</a:t>
            </a:r>
          </a:p>
          <a:p>
            <a:pPr marL="0" indent="1716088" eaLnBrk="0" hangingPunct="0">
              <a:spcBef>
                <a:spcPts val="200"/>
              </a:spcBef>
              <a:buNone/>
              <a:defRPr/>
            </a:pPr>
            <a:r>
              <a:rPr lang="en-US" altLang="en-US" sz="2000" dirty="0">
                <a:latin typeface="+mn-lt"/>
              </a:rPr>
              <a:t>40 hrs of labor per day</a:t>
            </a:r>
          </a:p>
          <a:p>
            <a:pPr marL="0" indent="1716088" eaLnBrk="0" hangingPunct="0">
              <a:spcBef>
                <a:spcPts val="200"/>
              </a:spcBef>
              <a:buNone/>
              <a:defRPr/>
            </a:pPr>
            <a:r>
              <a:rPr lang="en-US" altLang="en-US" sz="2000" dirty="0">
                <a:latin typeface="+mn-lt"/>
              </a:rPr>
              <a:t>120 lbs of clay</a:t>
            </a:r>
          </a:p>
          <a:p>
            <a:pPr marL="0" indent="0" eaLnBrk="0" hangingPunct="0">
              <a:spcBef>
                <a:spcPts val="200"/>
              </a:spcBef>
              <a:buNone/>
              <a:defRPr/>
            </a:pPr>
            <a:r>
              <a:rPr lang="en-US" altLang="en-US" sz="2000" b="1" dirty="0">
                <a:latin typeface="+mn-lt"/>
              </a:rPr>
              <a:t>Decision Variables:</a:t>
            </a:r>
          </a:p>
          <a:p>
            <a:pPr marL="0" indent="1716088" eaLnBrk="0" hangingPunct="0">
              <a:spcBef>
                <a:spcPts val="200"/>
              </a:spcBef>
              <a:buNone/>
              <a:defRPr/>
            </a:pPr>
            <a:r>
              <a:rPr lang="en-US" altLang="en-US" sz="2000" i="1" dirty="0">
                <a:latin typeface="+mn-lt"/>
              </a:rPr>
              <a:t>x</a:t>
            </a:r>
            <a:r>
              <a:rPr lang="en-US" altLang="en-US" sz="2000" baseline="-25000" dirty="0">
                <a:latin typeface="+mn-lt"/>
              </a:rPr>
              <a:t>1</a:t>
            </a:r>
            <a:r>
              <a:rPr lang="en-US" altLang="en-US" sz="2000" dirty="0">
                <a:latin typeface="+mn-lt"/>
              </a:rPr>
              <a:t> = number of bowls to produce per day</a:t>
            </a:r>
          </a:p>
          <a:p>
            <a:pPr marL="0" indent="1716088" eaLnBrk="0" hangingPunct="0">
              <a:spcBef>
                <a:spcPts val="200"/>
              </a:spcBef>
              <a:buNone/>
              <a:defRPr/>
            </a:pPr>
            <a:r>
              <a:rPr lang="en-US" altLang="en-US" sz="2000" i="1" dirty="0">
                <a:latin typeface="+mn-lt"/>
              </a:rPr>
              <a:t>x</a:t>
            </a:r>
            <a:r>
              <a:rPr lang="en-US" altLang="en-US" sz="2000" baseline="-25000" dirty="0">
                <a:latin typeface="+mn-lt"/>
              </a:rPr>
              <a:t>2</a:t>
            </a:r>
            <a:r>
              <a:rPr lang="en-US" altLang="en-US" sz="2000" dirty="0">
                <a:latin typeface="+mn-lt"/>
              </a:rPr>
              <a:t> = number of mugs to produce per day</a:t>
            </a:r>
          </a:p>
          <a:p>
            <a:pPr marL="0" indent="0" eaLnBrk="0" hangingPunct="0">
              <a:spcBef>
                <a:spcPts val="200"/>
              </a:spcBef>
              <a:buNone/>
              <a:defRPr/>
            </a:pPr>
            <a:r>
              <a:rPr lang="en-US" altLang="en-US" sz="2000" b="1" dirty="0">
                <a:latin typeface="+mn-lt"/>
              </a:rPr>
              <a:t>Objective Function:</a:t>
            </a:r>
          </a:p>
          <a:p>
            <a:pPr marL="0" indent="1716088" eaLnBrk="0" hangingPunct="0">
              <a:spcBef>
                <a:spcPts val="200"/>
              </a:spcBef>
              <a:buNone/>
              <a:defRPr/>
            </a:pPr>
            <a:r>
              <a:rPr lang="en-US" altLang="en-US" sz="2000" dirty="0">
                <a:latin typeface="+mn-lt"/>
              </a:rPr>
              <a:t>Maximize </a:t>
            </a:r>
            <a:r>
              <a:rPr lang="en-US" altLang="en-US" sz="2000" i="1" dirty="0">
                <a:latin typeface="+mn-lt"/>
              </a:rPr>
              <a:t>Z</a:t>
            </a:r>
            <a:r>
              <a:rPr lang="en-US" altLang="en-US" sz="2000" dirty="0">
                <a:latin typeface="+mn-lt"/>
              </a:rPr>
              <a:t> = $40</a:t>
            </a:r>
            <a:r>
              <a:rPr lang="en-US" altLang="en-US" sz="2000" i="1" dirty="0">
                <a:latin typeface="+mn-lt"/>
              </a:rPr>
              <a:t>x</a:t>
            </a:r>
            <a:r>
              <a:rPr lang="en-US" altLang="en-US" sz="2000" baseline="-25000" dirty="0">
                <a:latin typeface="+mn-lt"/>
              </a:rPr>
              <a:t>1</a:t>
            </a:r>
            <a:r>
              <a:rPr lang="en-US" altLang="en-US" sz="2000" dirty="0">
                <a:latin typeface="+mn-lt"/>
              </a:rPr>
              <a:t> + $50</a:t>
            </a:r>
            <a:r>
              <a:rPr lang="en-US" altLang="en-US" sz="2000" i="1" dirty="0">
                <a:latin typeface="+mn-lt"/>
              </a:rPr>
              <a:t>x</a:t>
            </a:r>
            <a:r>
              <a:rPr lang="en-US" altLang="en-US" sz="2000" baseline="-25000" dirty="0">
                <a:latin typeface="+mn-lt"/>
              </a:rPr>
              <a:t>2</a:t>
            </a:r>
          </a:p>
          <a:p>
            <a:pPr marL="0" indent="1716088" eaLnBrk="0" hangingPunct="0">
              <a:spcBef>
                <a:spcPts val="200"/>
              </a:spcBef>
              <a:buNone/>
              <a:defRPr/>
            </a:pPr>
            <a:r>
              <a:rPr lang="en-US" altLang="en-US" sz="2000" dirty="0">
                <a:latin typeface="+mn-lt"/>
              </a:rPr>
              <a:t>Where </a:t>
            </a:r>
            <a:r>
              <a:rPr lang="en-US" altLang="en-US" sz="2000" i="1" dirty="0">
                <a:latin typeface="+mn-lt"/>
              </a:rPr>
              <a:t>Z</a:t>
            </a:r>
            <a:r>
              <a:rPr lang="en-US" altLang="en-US" sz="2000" dirty="0">
                <a:latin typeface="+mn-lt"/>
              </a:rPr>
              <a:t> = profit per day</a:t>
            </a:r>
          </a:p>
        </p:txBody>
      </p:sp>
      <p:sp>
        <p:nvSpPr>
          <p:cNvPr id="7" name="Content Placeholder 6"/>
          <p:cNvSpPr>
            <a:spLocks noGrp="1"/>
          </p:cNvSpPr>
          <p:nvPr>
            <p:ph sz="quarter" idx="13"/>
          </p:nvPr>
        </p:nvSpPr>
        <p:spPr>
          <a:xfrm>
            <a:off x="639732" y="4614075"/>
            <a:ext cx="4155788" cy="468640"/>
          </a:xfrm>
        </p:spPr>
        <p:txBody>
          <a:bodyPr/>
          <a:lstStyle/>
          <a:p>
            <a:pPr marL="432" indent="0">
              <a:buNone/>
            </a:pPr>
            <a:r>
              <a:rPr lang="en-US" altLang="en-US" sz="2000" b="1" dirty="0">
                <a:latin typeface="+mn-lt"/>
              </a:rPr>
              <a:t>Resource Constraints: (LHS)</a:t>
            </a:r>
            <a:endParaRPr lang="en-US" sz="2000" dirty="0">
              <a:latin typeface="+mn-lt"/>
            </a:endParaRPr>
          </a:p>
        </p:txBody>
      </p:sp>
      <p:graphicFrame>
        <p:nvGraphicFramePr>
          <p:cNvPr id="10" name="Object 9" descr="1 x sub 1 + 2 x sub 2 is less than or equal to 40. "/>
          <p:cNvGraphicFramePr>
            <a:graphicFrameLocks noChangeAspect="1"/>
          </p:cNvGraphicFramePr>
          <p:nvPr>
            <p:extLst>
              <p:ext uri="{D42A27DB-BD31-4B8C-83A1-F6EECF244321}">
                <p14:modId xmlns:p14="http://schemas.microsoft.com/office/powerpoint/2010/main" val="3203527587"/>
              </p:ext>
            </p:extLst>
          </p:nvPr>
        </p:nvGraphicFramePr>
        <p:xfrm>
          <a:off x="2299390" y="4947260"/>
          <a:ext cx="1594059" cy="368668"/>
        </p:xfrm>
        <a:graphic>
          <a:graphicData uri="http://schemas.openxmlformats.org/presentationml/2006/ole">
            <mc:AlternateContent xmlns:mc="http://schemas.openxmlformats.org/markup-compatibility/2006">
              <mc:Choice xmlns:v="urn:schemas-microsoft-com:vml" Requires="v">
                <p:oleObj spid="_x0000_s1026" name="Equation" r:id="rId4" imgW="990360" imgH="228600" progId="Equation.DSMT4">
                  <p:embed/>
                </p:oleObj>
              </mc:Choice>
              <mc:Fallback>
                <p:oleObj name="Equation" r:id="rId4" imgW="990360" imgH="228600" progId="Equation.DSMT4">
                  <p:embed/>
                  <p:pic>
                    <p:nvPicPr>
                      <p:cNvPr id="10" name="Object 9" descr="1 x sub 1 + 2 x sub 2 is less than or equal to 40. "/>
                      <p:cNvPicPr/>
                      <p:nvPr/>
                    </p:nvPicPr>
                    <p:blipFill>
                      <a:blip r:embed="rId5"/>
                      <a:stretch>
                        <a:fillRect/>
                      </a:stretch>
                    </p:blipFill>
                    <p:spPr>
                      <a:xfrm>
                        <a:off x="2299390" y="4947260"/>
                        <a:ext cx="1594059" cy="368668"/>
                      </a:xfrm>
                      <a:prstGeom prst="rect">
                        <a:avLst/>
                      </a:prstGeom>
                    </p:spPr>
                  </p:pic>
                </p:oleObj>
              </mc:Fallback>
            </mc:AlternateContent>
          </a:graphicData>
        </a:graphic>
      </p:graphicFrame>
      <p:sp>
        <p:nvSpPr>
          <p:cNvPr id="12" name="Content Placeholder 11"/>
          <p:cNvSpPr>
            <a:spLocks noGrp="1"/>
          </p:cNvSpPr>
          <p:nvPr>
            <p:ph sz="quarter" idx="14"/>
          </p:nvPr>
        </p:nvSpPr>
        <p:spPr>
          <a:xfrm>
            <a:off x="3898262" y="4875848"/>
            <a:ext cx="1760441" cy="404134"/>
          </a:xfrm>
        </p:spPr>
        <p:txBody>
          <a:bodyPr/>
          <a:lstStyle/>
          <a:p>
            <a:pPr marL="432" indent="0">
              <a:buNone/>
            </a:pPr>
            <a:r>
              <a:rPr lang="en-US" altLang="en-US" sz="2000" dirty="0">
                <a:latin typeface="+mn-lt"/>
              </a:rPr>
              <a:t>hours of labor</a:t>
            </a:r>
            <a:endParaRPr lang="en-US" sz="2000" dirty="0">
              <a:latin typeface="+mn-lt"/>
            </a:endParaRPr>
          </a:p>
        </p:txBody>
      </p:sp>
      <p:graphicFrame>
        <p:nvGraphicFramePr>
          <p:cNvPr id="11" name="Object 10" descr="4 x sub 1 + 3 x sub 2 is less than or equal to 120."/>
          <p:cNvGraphicFramePr>
            <a:graphicFrameLocks noChangeAspect="1"/>
          </p:cNvGraphicFramePr>
          <p:nvPr>
            <p:extLst>
              <p:ext uri="{D42A27DB-BD31-4B8C-83A1-F6EECF244321}">
                <p14:modId xmlns:p14="http://schemas.microsoft.com/office/powerpoint/2010/main" val="3032243743"/>
              </p:ext>
            </p:extLst>
          </p:nvPr>
        </p:nvGraphicFramePr>
        <p:xfrm>
          <a:off x="2293642" y="5312248"/>
          <a:ext cx="1675404" cy="367355"/>
        </p:xfrm>
        <a:graphic>
          <a:graphicData uri="http://schemas.openxmlformats.org/presentationml/2006/ole">
            <mc:AlternateContent xmlns:mc="http://schemas.openxmlformats.org/markup-compatibility/2006">
              <mc:Choice xmlns:v="urn:schemas-microsoft-com:vml" Requires="v">
                <p:oleObj spid="_x0000_s1027" name="Equation" r:id="rId6" imgW="1041120" imgH="228600" progId="Equation.DSMT4">
                  <p:embed/>
                </p:oleObj>
              </mc:Choice>
              <mc:Fallback>
                <p:oleObj name="Equation" r:id="rId6" imgW="1041120" imgH="228600" progId="Equation.DSMT4">
                  <p:embed/>
                  <p:pic>
                    <p:nvPicPr>
                      <p:cNvPr id="11" name="Object 10" descr="4 x sub 1 + 3 x sub 2 is less than or equal to 120."/>
                      <p:cNvPicPr/>
                      <p:nvPr/>
                    </p:nvPicPr>
                    <p:blipFill>
                      <a:blip r:embed="rId7"/>
                      <a:stretch>
                        <a:fillRect/>
                      </a:stretch>
                    </p:blipFill>
                    <p:spPr>
                      <a:xfrm>
                        <a:off x="2293642" y="5312248"/>
                        <a:ext cx="1675404" cy="367355"/>
                      </a:xfrm>
                      <a:prstGeom prst="rect">
                        <a:avLst/>
                      </a:prstGeom>
                    </p:spPr>
                  </p:pic>
                </p:oleObj>
              </mc:Fallback>
            </mc:AlternateContent>
          </a:graphicData>
        </a:graphic>
      </p:graphicFrame>
      <p:sp>
        <p:nvSpPr>
          <p:cNvPr id="13" name="Content Placeholder 12"/>
          <p:cNvSpPr>
            <a:spLocks noGrp="1"/>
          </p:cNvSpPr>
          <p:nvPr>
            <p:ph sz="quarter" idx="15"/>
          </p:nvPr>
        </p:nvSpPr>
        <p:spPr>
          <a:xfrm>
            <a:off x="3959455" y="5225901"/>
            <a:ext cx="1861096" cy="427866"/>
          </a:xfrm>
        </p:spPr>
        <p:txBody>
          <a:bodyPr/>
          <a:lstStyle/>
          <a:p>
            <a:pPr marL="0" indent="0">
              <a:buNone/>
            </a:pPr>
            <a:r>
              <a:rPr lang="en-US" altLang="en-US" sz="2000" dirty="0">
                <a:latin typeface="+mn-lt"/>
              </a:rPr>
              <a:t>pounds of clay</a:t>
            </a:r>
            <a:endParaRPr lang="en-US" sz="2000" dirty="0">
              <a:latin typeface="+mn-lt"/>
            </a:endParaRPr>
          </a:p>
        </p:txBody>
      </p:sp>
      <p:sp>
        <p:nvSpPr>
          <p:cNvPr id="14" name="Content Placeholder 13"/>
          <p:cNvSpPr>
            <a:spLocks noGrp="1"/>
          </p:cNvSpPr>
          <p:nvPr>
            <p:ph sz="quarter" idx="16"/>
          </p:nvPr>
        </p:nvSpPr>
        <p:spPr>
          <a:xfrm>
            <a:off x="457201" y="5566525"/>
            <a:ext cx="3638612" cy="421543"/>
          </a:xfrm>
        </p:spPr>
        <p:txBody>
          <a:bodyPr/>
          <a:lstStyle/>
          <a:p>
            <a:pPr marL="0" indent="0">
              <a:buNone/>
            </a:pPr>
            <a:r>
              <a:rPr lang="en-US" altLang="en-US" sz="2000" b="1" dirty="0">
                <a:latin typeface="+mn-lt"/>
              </a:rPr>
              <a:t>Non-Negativity Constraints:</a:t>
            </a:r>
            <a:endParaRPr lang="en-US" sz="2000" i="1" dirty="0">
              <a:latin typeface="+mn-lt"/>
            </a:endParaRPr>
          </a:p>
        </p:txBody>
      </p:sp>
      <p:graphicFrame>
        <p:nvGraphicFramePr>
          <p:cNvPr id="6" name="Object 5" descr="X sub 1 is greater than or equal to 0, semicolon, x sub 2 is greater than or equal to 0."/>
          <p:cNvGraphicFramePr>
            <a:graphicFrameLocks noChangeAspect="1"/>
          </p:cNvGraphicFramePr>
          <p:nvPr>
            <p:extLst>
              <p:ext uri="{D42A27DB-BD31-4B8C-83A1-F6EECF244321}">
                <p14:modId xmlns:p14="http://schemas.microsoft.com/office/powerpoint/2010/main" val="439973079"/>
              </p:ext>
            </p:extLst>
          </p:nvPr>
        </p:nvGraphicFramePr>
        <p:xfrm>
          <a:off x="2224809" y="5996428"/>
          <a:ext cx="1330844" cy="351544"/>
        </p:xfrm>
        <a:graphic>
          <a:graphicData uri="http://schemas.openxmlformats.org/presentationml/2006/ole">
            <mc:AlternateContent xmlns:mc="http://schemas.openxmlformats.org/markup-compatibility/2006">
              <mc:Choice xmlns:v="urn:schemas-microsoft-com:vml" Requires="v">
                <p:oleObj spid="_x0000_s1028" name="Equation" r:id="rId8" imgW="863280" imgH="228600" progId="Equation.DSMT4">
                  <p:embed/>
                </p:oleObj>
              </mc:Choice>
              <mc:Fallback>
                <p:oleObj name="Equation" r:id="rId8" imgW="863280" imgH="228600" progId="Equation.DSMT4">
                  <p:embed/>
                  <p:pic>
                    <p:nvPicPr>
                      <p:cNvPr id="6" name="Object 5" descr="X sub 1 is greater than or equal to 0, semicolon, x sub 2 is greater than or equal to 0."/>
                      <p:cNvPicPr/>
                      <p:nvPr/>
                    </p:nvPicPr>
                    <p:blipFill>
                      <a:blip r:embed="rId9"/>
                      <a:stretch>
                        <a:fillRect/>
                      </a:stretch>
                    </p:blipFill>
                    <p:spPr>
                      <a:xfrm>
                        <a:off x="2224809" y="5996428"/>
                        <a:ext cx="1330844" cy="351544"/>
                      </a:xfrm>
                      <a:prstGeom prst="rect">
                        <a:avLst/>
                      </a:prstGeom>
                    </p:spPr>
                  </p:pic>
                </p:oleObj>
              </mc:Fallback>
            </mc:AlternateContent>
          </a:graphicData>
        </a:graphic>
      </p:graphicFrame>
    </p:spTree>
    <p:extLst>
      <p:ext uri="{BB962C8B-B14F-4D97-AF65-F5344CB8AC3E}">
        <p14:creationId xmlns:p14="http://schemas.microsoft.com/office/powerpoint/2010/main" val="101516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t>
            </a:r>
            <a:r>
              <a:rPr lang="en-US" altLang="en-US" sz="100" dirty="0"/>
              <a:t> </a:t>
            </a:r>
            <a:r>
              <a:rPr lang="en-US" altLang="en-US" dirty="0"/>
              <a:t>P Model Formulation 1 </a:t>
            </a:r>
            <a:r>
              <a:rPr lang="en-US" altLang="en-US" sz="2000" b="0" dirty="0"/>
              <a:t>(3 of 3)</a:t>
            </a:r>
            <a:endParaRPr lang="en-US" sz="2000" b="0" dirty="0"/>
          </a:p>
        </p:txBody>
      </p:sp>
      <p:sp>
        <p:nvSpPr>
          <p:cNvPr id="3" name="Text Placeholder 2"/>
          <p:cNvSpPr>
            <a:spLocks noGrp="1"/>
          </p:cNvSpPr>
          <p:nvPr>
            <p:ph type="body" idx="1"/>
          </p:nvPr>
        </p:nvSpPr>
        <p:spPr>
          <a:xfrm>
            <a:off x="457200" y="1600201"/>
            <a:ext cx="5783179" cy="485273"/>
          </a:xfrm>
        </p:spPr>
        <p:txBody>
          <a:bodyPr/>
          <a:lstStyle/>
          <a:p>
            <a:pPr marL="0" indent="0" eaLnBrk="0" hangingPunct="0">
              <a:buNone/>
              <a:defRPr/>
            </a:pPr>
            <a:r>
              <a:rPr lang="en-US" altLang="en-US" sz="2400" b="1" dirty="0">
                <a:latin typeface="+mn-lt"/>
              </a:rPr>
              <a:t>Complete Linear Programming Model:</a:t>
            </a:r>
          </a:p>
        </p:txBody>
      </p:sp>
      <p:sp>
        <p:nvSpPr>
          <p:cNvPr id="15" name="Content Placeholder 14"/>
          <p:cNvSpPr>
            <a:spLocks noGrp="1"/>
          </p:cNvSpPr>
          <p:nvPr>
            <p:ph sz="quarter" idx="13"/>
          </p:nvPr>
        </p:nvSpPr>
        <p:spPr>
          <a:xfrm>
            <a:off x="460375" y="2149807"/>
            <a:ext cx="1583487" cy="555448"/>
          </a:xfrm>
        </p:spPr>
        <p:txBody>
          <a:bodyPr/>
          <a:lstStyle/>
          <a:p>
            <a:pPr marL="432" indent="0">
              <a:buNone/>
            </a:pPr>
            <a:r>
              <a:rPr lang="en-US" altLang="en-US" sz="2400" dirty="0">
                <a:latin typeface="+mn-lt"/>
              </a:rPr>
              <a:t>Maximize</a:t>
            </a:r>
          </a:p>
        </p:txBody>
      </p:sp>
      <p:graphicFrame>
        <p:nvGraphicFramePr>
          <p:cNvPr id="20" name="Object 19" descr="Z = $40 x sub 1 + $50 x sub 2."/>
          <p:cNvGraphicFramePr>
            <a:graphicFrameLocks noChangeAspect="1"/>
          </p:cNvGraphicFramePr>
          <p:nvPr>
            <p:extLst>
              <p:ext uri="{D42A27DB-BD31-4B8C-83A1-F6EECF244321}">
                <p14:modId xmlns:p14="http://schemas.microsoft.com/office/powerpoint/2010/main" val="3469795244"/>
              </p:ext>
            </p:extLst>
          </p:nvPr>
        </p:nvGraphicFramePr>
        <p:xfrm>
          <a:off x="2082574" y="2357438"/>
          <a:ext cx="2449512" cy="446087"/>
        </p:xfrm>
        <a:graphic>
          <a:graphicData uri="http://schemas.openxmlformats.org/presentationml/2006/ole">
            <mc:AlternateContent xmlns:mc="http://schemas.openxmlformats.org/markup-compatibility/2006">
              <mc:Choice xmlns:v="urn:schemas-microsoft-com:vml" Requires="v">
                <p:oleObj spid="_x0000_s2050" name="Equation" r:id="rId4" imgW="1257120" imgH="228600" progId="Equation.DSMT4">
                  <p:embed/>
                </p:oleObj>
              </mc:Choice>
              <mc:Fallback>
                <p:oleObj name="Equation" r:id="rId4" imgW="1257120" imgH="228600" progId="Equation.DSMT4">
                  <p:embed/>
                  <p:pic>
                    <p:nvPicPr>
                      <p:cNvPr id="20" name="Object 19" descr="Z = $40 x sub 1 + $50 x sub 2."/>
                      <p:cNvPicPr/>
                      <p:nvPr/>
                    </p:nvPicPr>
                    <p:blipFill>
                      <a:blip r:embed="rId5"/>
                      <a:stretch>
                        <a:fillRect/>
                      </a:stretch>
                    </p:blipFill>
                    <p:spPr>
                      <a:xfrm>
                        <a:off x="2082574" y="2357438"/>
                        <a:ext cx="2449512" cy="446087"/>
                      </a:xfrm>
                      <a:prstGeom prst="rect">
                        <a:avLst/>
                      </a:prstGeom>
                    </p:spPr>
                  </p:pic>
                </p:oleObj>
              </mc:Fallback>
            </mc:AlternateContent>
          </a:graphicData>
        </a:graphic>
      </p:graphicFrame>
      <p:sp>
        <p:nvSpPr>
          <p:cNvPr id="16" name="Content Placeholder 15"/>
          <p:cNvSpPr>
            <a:spLocks noGrp="1"/>
          </p:cNvSpPr>
          <p:nvPr>
            <p:ph sz="quarter" idx="14"/>
          </p:nvPr>
        </p:nvSpPr>
        <p:spPr>
          <a:xfrm>
            <a:off x="457201" y="2712617"/>
            <a:ext cx="1625373" cy="527888"/>
          </a:xfrm>
        </p:spPr>
        <p:txBody>
          <a:bodyPr/>
          <a:lstStyle/>
          <a:p>
            <a:pPr marL="432" indent="0">
              <a:buNone/>
            </a:pPr>
            <a:r>
              <a:rPr lang="en-US" altLang="en-US" sz="2400" dirty="0">
                <a:latin typeface="+mn-lt"/>
              </a:rPr>
              <a:t>subject to:</a:t>
            </a:r>
            <a:endParaRPr lang="en-US" sz="2400" dirty="0">
              <a:latin typeface="+mn-lt"/>
            </a:endParaRPr>
          </a:p>
        </p:txBody>
      </p:sp>
      <p:graphicFrame>
        <p:nvGraphicFramePr>
          <p:cNvPr id="21" name="Object 20" descr="1 x sub 1 + 2 x sub 2 is less than or equal to 40. 4 x sub 2 + 3 x sub 2 is less than or equal to 120. x sub 1, comma, x sub 2 is greater than or equal to 0. "/>
          <p:cNvGraphicFramePr>
            <a:graphicFrameLocks noChangeAspect="1"/>
          </p:cNvGraphicFramePr>
          <p:nvPr>
            <p:extLst>
              <p:ext uri="{D42A27DB-BD31-4B8C-83A1-F6EECF244321}">
                <p14:modId xmlns:p14="http://schemas.microsoft.com/office/powerpoint/2010/main" val="236720738"/>
              </p:ext>
            </p:extLst>
          </p:nvPr>
        </p:nvGraphicFramePr>
        <p:xfrm>
          <a:off x="2066927" y="2803525"/>
          <a:ext cx="2287588" cy="1471613"/>
        </p:xfrm>
        <a:graphic>
          <a:graphicData uri="http://schemas.openxmlformats.org/presentationml/2006/ole">
            <mc:AlternateContent xmlns:mc="http://schemas.openxmlformats.org/markup-compatibility/2006">
              <mc:Choice xmlns:v="urn:schemas-microsoft-com:vml" Requires="v">
                <p:oleObj spid="_x0000_s2051" name="Equation" r:id="rId6" imgW="1066680" imgH="685800" progId="Equation.DSMT4">
                  <p:embed/>
                </p:oleObj>
              </mc:Choice>
              <mc:Fallback>
                <p:oleObj name="Equation" r:id="rId6" imgW="1066680" imgH="685800" progId="Equation.DSMT4">
                  <p:embed/>
                  <p:pic>
                    <p:nvPicPr>
                      <p:cNvPr id="21" name="Object 20" descr="1 x sub 1 + 2 x sub 2 is less than or equal to 40. 4 x sub 2 + 3 x sub 2 is less than or equal to 120. x sub 1, comma, x sub 2 is greater than or equal to 0. "/>
                      <p:cNvPicPr/>
                      <p:nvPr/>
                    </p:nvPicPr>
                    <p:blipFill>
                      <a:blip r:embed="rId7"/>
                      <a:stretch>
                        <a:fillRect/>
                      </a:stretch>
                    </p:blipFill>
                    <p:spPr>
                      <a:xfrm>
                        <a:off x="2066927" y="2803525"/>
                        <a:ext cx="2287588" cy="1471613"/>
                      </a:xfrm>
                      <a:prstGeom prst="rect">
                        <a:avLst/>
                      </a:prstGeom>
                    </p:spPr>
                  </p:pic>
                </p:oleObj>
              </mc:Fallback>
            </mc:AlternateContent>
          </a:graphicData>
        </a:graphic>
      </p:graphicFrame>
    </p:spTree>
    <p:extLst>
      <p:ext uri="{BB962C8B-B14F-4D97-AF65-F5344CB8AC3E}">
        <p14:creationId xmlns:p14="http://schemas.microsoft.com/office/powerpoint/2010/main" val="38374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Feasible Solutions</a:t>
            </a:r>
            <a:endParaRPr lang="en-US" dirty="0"/>
          </a:p>
        </p:txBody>
      </p:sp>
      <p:sp>
        <p:nvSpPr>
          <p:cNvPr id="3" name="Text Placeholder 2"/>
          <p:cNvSpPr>
            <a:spLocks noGrp="1"/>
          </p:cNvSpPr>
          <p:nvPr>
            <p:ph type="body" idx="1"/>
          </p:nvPr>
        </p:nvSpPr>
        <p:spPr>
          <a:xfrm>
            <a:off x="457200" y="1600201"/>
            <a:ext cx="8229600" cy="443043"/>
          </a:xfrm>
        </p:spPr>
        <p:txBody>
          <a:bodyPr/>
          <a:lstStyle/>
          <a:p>
            <a:pPr marL="0" indent="0">
              <a:buNone/>
            </a:pPr>
            <a:r>
              <a:rPr lang="en-US" altLang="en-US" sz="2400" dirty="0">
                <a:solidFill>
                  <a:schemeClr val="tx1"/>
                </a:solidFill>
                <a:latin typeface="+mn-lt"/>
              </a:rPr>
              <a:t>A </a:t>
            </a:r>
            <a:r>
              <a:rPr lang="en-US" altLang="en-US" sz="2400" b="1" dirty="0">
                <a:solidFill>
                  <a:schemeClr val="tx1"/>
                </a:solidFill>
                <a:latin typeface="+mn-lt"/>
              </a:rPr>
              <a:t>feasible solution</a:t>
            </a:r>
            <a:r>
              <a:rPr lang="en-US" altLang="en-US" sz="2400" b="1" i="1" dirty="0">
                <a:solidFill>
                  <a:schemeClr val="tx1"/>
                </a:solidFill>
                <a:latin typeface="+mn-lt"/>
              </a:rPr>
              <a:t> </a:t>
            </a:r>
            <a:r>
              <a:rPr lang="en-US" altLang="en-US" sz="2400" dirty="0">
                <a:solidFill>
                  <a:schemeClr val="tx1"/>
                </a:solidFill>
                <a:latin typeface="+mn-lt"/>
              </a:rPr>
              <a:t>does not violate </a:t>
            </a:r>
            <a:r>
              <a:rPr lang="en-US" altLang="en-US" sz="2400" b="1" dirty="0">
                <a:solidFill>
                  <a:schemeClr val="tx1"/>
                </a:solidFill>
                <a:latin typeface="+mn-lt"/>
              </a:rPr>
              <a:t>any</a:t>
            </a:r>
            <a:r>
              <a:rPr lang="en-US" altLang="en-US" sz="2400" dirty="0">
                <a:solidFill>
                  <a:schemeClr val="tx1"/>
                </a:solidFill>
                <a:latin typeface="+mn-lt"/>
              </a:rPr>
              <a:t> of the constraints:</a:t>
            </a:r>
          </a:p>
        </p:txBody>
      </p:sp>
      <p:sp>
        <p:nvSpPr>
          <p:cNvPr id="4" name="Content Placeholder 3"/>
          <p:cNvSpPr>
            <a:spLocks noGrp="1"/>
          </p:cNvSpPr>
          <p:nvPr>
            <p:ph sz="quarter" idx="13"/>
          </p:nvPr>
        </p:nvSpPr>
        <p:spPr>
          <a:xfrm>
            <a:off x="457200" y="2176465"/>
            <a:ext cx="1603829" cy="431800"/>
          </a:xfrm>
        </p:spPr>
        <p:txBody>
          <a:bodyPr/>
          <a:lstStyle/>
          <a:p>
            <a:pPr marL="432" indent="0">
              <a:buNone/>
            </a:pPr>
            <a:r>
              <a:rPr lang="en-US" altLang="en-US" sz="2400" dirty="0">
                <a:latin typeface="+mn-lt"/>
              </a:rPr>
              <a:t>Example:</a:t>
            </a:r>
            <a:endParaRPr lang="en-US" sz="2400" dirty="0">
              <a:latin typeface="+mn-lt"/>
            </a:endParaRPr>
          </a:p>
        </p:txBody>
      </p:sp>
      <p:graphicFrame>
        <p:nvGraphicFramePr>
          <p:cNvPr id="14" name="Object 13" descr="x sub 1 = 5 bowls. x sub 2 = 10 mugs. Z = $40 x sub 1 + $50 x sub 2 = $700."/>
          <p:cNvGraphicFramePr>
            <a:graphicFrameLocks noChangeAspect="1"/>
          </p:cNvGraphicFramePr>
          <p:nvPr>
            <p:extLst>
              <p:ext uri="{D42A27DB-BD31-4B8C-83A1-F6EECF244321}">
                <p14:modId xmlns:p14="http://schemas.microsoft.com/office/powerpoint/2010/main" val="4267421430"/>
              </p:ext>
            </p:extLst>
          </p:nvPr>
        </p:nvGraphicFramePr>
        <p:xfrm>
          <a:off x="2014538" y="2255838"/>
          <a:ext cx="3638550" cy="1336675"/>
        </p:xfrm>
        <a:graphic>
          <a:graphicData uri="http://schemas.openxmlformats.org/presentationml/2006/ole">
            <mc:AlternateContent xmlns:mc="http://schemas.openxmlformats.org/markup-compatibility/2006">
              <mc:Choice xmlns:v="urn:schemas-microsoft-com:vml" Requires="v">
                <p:oleObj spid="_x0000_s3074" name="Equation" r:id="rId3" imgW="1866600" imgH="685800" progId="Equation.DSMT4">
                  <p:embed/>
                </p:oleObj>
              </mc:Choice>
              <mc:Fallback>
                <p:oleObj name="Equation" r:id="rId3" imgW="1866600" imgH="685800" progId="Equation.DSMT4">
                  <p:embed/>
                  <p:pic>
                    <p:nvPicPr>
                      <p:cNvPr id="14" name="Object 13" descr="x sub 1 = 5 bowls. x sub 2 = 10 mugs. Z = $40 x sub 1 + $50 x sub 2 = $700."/>
                      <p:cNvPicPr/>
                      <p:nvPr/>
                    </p:nvPicPr>
                    <p:blipFill>
                      <a:blip r:embed="rId4"/>
                      <a:stretch>
                        <a:fillRect/>
                      </a:stretch>
                    </p:blipFill>
                    <p:spPr>
                      <a:xfrm>
                        <a:off x="2014538" y="2255838"/>
                        <a:ext cx="3638550" cy="1336675"/>
                      </a:xfrm>
                      <a:prstGeom prst="rect">
                        <a:avLst/>
                      </a:prstGeom>
                    </p:spPr>
                  </p:pic>
                </p:oleObj>
              </mc:Fallback>
            </mc:AlternateContent>
          </a:graphicData>
        </a:graphic>
      </p:graphicFrame>
      <p:sp>
        <p:nvSpPr>
          <p:cNvPr id="5" name="Content Placeholder 4"/>
          <p:cNvSpPr>
            <a:spLocks noGrp="1"/>
          </p:cNvSpPr>
          <p:nvPr>
            <p:ph sz="quarter" idx="14"/>
          </p:nvPr>
        </p:nvSpPr>
        <p:spPr>
          <a:xfrm>
            <a:off x="457200" y="3636511"/>
            <a:ext cx="3374571" cy="398462"/>
          </a:xfrm>
        </p:spPr>
        <p:txBody>
          <a:bodyPr/>
          <a:lstStyle/>
          <a:p>
            <a:pPr marL="432" indent="0">
              <a:buNone/>
            </a:pPr>
            <a:r>
              <a:rPr lang="en-US" altLang="en-US" sz="2400" dirty="0">
                <a:latin typeface="+mn-lt"/>
              </a:rPr>
              <a:t>Labor constraint check:</a:t>
            </a:r>
          </a:p>
        </p:txBody>
      </p:sp>
      <p:graphicFrame>
        <p:nvGraphicFramePr>
          <p:cNvPr id="12" name="Object 11" descr="1 of 5, + 2 of 10 = 25 is less than or equal to 40 hours."/>
          <p:cNvGraphicFramePr>
            <a:graphicFrameLocks noChangeAspect="1"/>
          </p:cNvGraphicFramePr>
          <p:nvPr>
            <p:extLst>
              <p:ext uri="{D42A27DB-BD31-4B8C-83A1-F6EECF244321}">
                <p14:modId xmlns:p14="http://schemas.microsoft.com/office/powerpoint/2010/main" val="802396491"/>
              </p:ext>
            </p:extLst>
          </p:nvPr>
        </p:nvGraphicFramePr>
        <p:xfrm>
          <a:off x="4021138" y="3703638"/>
          <a:ext cx="3736975" cy="495300"/>
        </p:xfrm>
        <a:graphic>
          <a:graphicData uri="http://schemas.openxmlformats.org/presentationml/2006/ole">
            <mc:AlternateContent xmlns:mc="http://schemas.openxmlformats.org/markup-compatibility/2006">
              <mc:Choice xmlns:v="urn:schemas-microsoft-com:vml" Requires="v">
                <p:oleObj spid="_x0000_s3075" name="Equation" r:id="rId5" imgW="1917360" imgH="253800" progId="Equation.DSMT4">
                  <p:embed/>
                </p:oleObj>
              </mc:Choice>
              <mc:Fallback>
                <p:oleObj name="Equation" r:id="rId5" imgW="1917360" imgH="253800" progId="Equation.DSMT4">
                  <p:embed/>
                  <p:pic>
                    <p:nvPicPr>
                      <p:cNvPr id="12" name="Object 11" descr="1 of 5, + 2 of 10 = 25 is less than or equal to 40 hours."/>
                      <p:cNvPicPr/>
                      <p:nvPr/>
                    </p:nvPicPr>
                    <p:blipFill>
                      <a:blip r:embed="rId6"/>
                      <a:stretch>
                        <a:fillRect/>
                      </a:stretch>
                    </p:blipFill>
                    <p:spPr>
                      <a:xfrm>
                        <a:off x="4021138" y="3703638"/>
                        <a:ext cx="3736975" cy="495300"/>
                      </a:xfrm>
                      <a:prstGeom prst="rect">
                        <a:avLst/>
                      </a:prstGeom>
                    </p:spPr>
                  </p:pic>
                </p:oleObj>
              </mc:Fallback>
            </mc:AlternateContent>
          </a:graphicData>
        </a:graphic>
      </p:graphicFrame>
      <p:sp>
        <p:nvSpPr>
          <p:cNvPr id="6" name="Content Placeholder 5"/>
          <p:cNvSpPr>
            <a:spLocks noGrp="1"/>
          </p:cNvSpPr>
          <p:nvPr>
            <p:ph sz="quarter" idx="15"/>
          </p:nvPr>
        </p:nvSpPr>
        <p:spPr>
          <a:xfrm>
            <a:off x="457200" y="4198263"/>
            <a:ext cx="3200400" cy="446314"/>
          </a:xfrm>
        </p:spPr>
        <p:txBody>
          <a:bodyPr/>
          <a:lstStyle/>
          <a:p>
            <a:pPr marL="0" indent="0">
              <a:buNone/>
            </a:pPr>
            <a:r>
              <a:rPr lang="en-US" altLang="en-US" sz="2400" dirty="0">
                <a:latin typeface="+mn-lt"/>
              </a:rPr>
              <a:t>Clay constraint check:</a:t>
            </a:r>
            <a:endParaRPr lang="en-US" sz="2400" dirty="0">
              <a:latin typeface="+mn-lt"/>
            </a:endParaRPr>
          </a:p>
        </p:txBody>
      </p:sp>
      <p:graphicFrame>
        <p:nvGraphicFramePr>
          <p:cNvPr id="13" name="Object 12" descr="4 of 5 + 3 of 10 = 70 is less than or equal to 120 pounds."/>
          <p:cNvGraphicFramePr>
            <a:graphicFrameLocks noChangeAspect="1"/>
          </p:cNvGraphicFramePr>
          <p:nvPr>
            <p:extLst>
              <p:ext uri="{D42A27DB-BD31-4B8C-83A1-F6EECF244321}">
                <p14:modId xmlns:p14="http://schemas.microsoft.com/office/powerpoint/2010/main" val="872343093"/>
              </p:ext>
            </p:extLst>
          </p:nvPr>
        </p:nvGraphicFramePr>
        <p:xfrm>
          <a:off x="3970338" y="4284663"/>
          <a:ext cx="4154487" cy="493712"/>
        </p:xfrm>
        <a:graphic>
          <a:graphicData uri="http://schemas.openxmlformats.org/presentationml/2006/ole">
            <mc:AlternateContent xmlns:mc="http://schemas.openxmlformats.org/markup-compatibility/2006">
              <mc:Choice xmlns:v="urn:schemas-microsoft-com:vml" Requires="v">
                <p:oleObj spid="_x0000_s3076" name="Equation" r:id="rId7" imgW="2133360" imgH="253800" progId="Equation.DSMT4">
                  <p:embed/>
                </p:oleObj>
              </mc:Choice>
              <mc:Fallback>
                <p:oleObj name="Equation" r:id="rId7" imgW="2133360" imgH="253800" progId="Equation.DSMT4">
                  <p:embed/>
                  <p:pic>
                    <p:nvPicPr>
                      <p:cNvPr id="13" name="Object 12" descr="4 of 5 + 3 of 10 = 70 is less than or equal to 120 pounds."/>
                      <p:cNvPicPr/>
                      <p:nvPr/>
                    </p:nvPicPr>
                    <p:blipFill>
                      <a:blip r:embed="rId8"/>
                      <a:stretch>
                        <a:fillRect/>
                      </a:stretch>
                    </p:blipFill>
                    <p:spPr>
                      <a:xfrm>
                        <a:off x="3970338" y="4284663"/>
                        <a:ext cx="4154487" cy="493712"/>
                      </a:xfrm>
                      <a:prstGeom prst="rect">
                        <a:avLst/>
                      </a:prstGeom>
                    </p:spPr>
                  </p:pic>
                </p:oleObj>
              </mc:Fallback>
            </mc:AlternateContent>
          </a:graphicData>
        </a:graphic>
      </p:graphicFrame>
    </p:spTree>
    <p:extLst>
      <p:ext uri="{BB962C8B-B14F-4D97-AF65-F5344CB8AC3E}">
        <p14:creationId xmlns:p14="http://schemas.microsoft.com/office/powerpoint/2010/main" val="31943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Infeasible Solutions</a:t>
            </a:r>
            <a:endParaRPr lang="en-US" dirty="0"/>
          </a:p>
        </p:txBody>
      </p:sp>
      <p:sp>
        <p:nvSpPr>
          <p:cNvPr id="3" name="Text Placeholder 2"/>
          <p:cNvSpPr>
            <a:spLocks noGrp="1"/>
          </p:cNvSpPr>
          <p:nvPr>
            <p:ph type="body" idx="1"/>
          </p:nvPr>
        </p:nvSpPr>
        <p:spPr>
          <a:xfrm>
            <a:off x="457200" y="1600201"/>
            <a:ext cx="8229600" cy="900569"/>
          </a:xfrm>
        </p:spPr>
        <p:txBody>
          <a:bodyPr/>
          <a:lstStyle/>
          <a:p>
            <a:pPr marL="0" indent="0">
              <a:buNone/>
            </a:pPr>
            <a:r>
              <a:rPr lang="en-US" altLang="en-US" sz="2400" dirty="0">
                <a:solidFill>
                  <a:schemeClr val="tx1"/>
                </a:solidFill>
                <a:latin typeface="+mn-lt"/>
              </a:rPr>
              <a:t>An </a:t>
            </a:r>
            <a:r>
              <a:rPr lang="en-US" altLang="en-US" sz="2400" b="1" dirty="0">
                <a:solidFill>
                  <a:schemeClr val="tx1"/>
                </a:solidFill>
                <a:latin typeface="+mn-lt"/>
              </a:rPr>
              <a:t>infeasible solution</a:t>
            </a:r>
            <a:r>
              <a:rPr lang="en-US" altLang="en-US" sz="2400" b="1" i="1" dirty="0">
                <a:solidFill>
                  <a:schemeClr val="tx1"/>
                </a:solidFill>
                <a:latin typeface="+mn-lt"/>
              </a:rPr>
              <a:t> </a:t>
            </a:r>
            <a:r>
              <a:rPr lang="en-US" altLang="en-US" sz="2400" dirty="0">
                <a:solidFill>
                  <a:schemeClr val="tx1"/>
                </a:solidFill>
                <a:latin typeface="+mn-lt"/>
              </a:rPr>
              <a:t>violates </a:t>
            </a:r>
            <a:r>
              <a:rPr lang="en-US" altLang="en-US" sz="2400" b="1" dirty="0">
                <a:solidFill>
                  <a:schemeClr val="tx1"/>
                </a:solidFill>
                <a:latin typeface="+mn-lt"/>
              </a:rPr>
              <a:t>at least one</a:t>
            </a:r>
            <a:r>
              <a:rPr lang="en-US" altLang="en-US" sz="2400" b="1" i="1" dirty="0">
                <a:solidFill>
                  <a:schemeClr val="tx1"/>
                </a:solidFill>
                <a:latin typeface="+mn-lt"/>
              </a:rPr>
              <a:t> </a:t>
            </a:r>
            <a:r>
              <a:rPr lang="en-US" altLang="en-US" sz="2400" dirty="0">
                <a:solidFill>
                  <a:schemeClr val="tx1"/>
                </a:solidFill>
                <a:latin typeface="+mn-lt"/>
              </a:rPr>
              <a:t>of the constraints:</a:t>
            </a:r>
          </a:p>
        </p:txBody>
      </p:sp>
      <p:sp>
        <p:nvSpPr>
          <p:cNvPr id="4" name="Content Placeholder 3"/>
          <p:cNvSpPr>
            <a:spLocks noGrp="1"/>
          </p:cNvSpPr>
          <p:nvPr>
            <p:ph sz="quarter" idx="13"/>
          </p:nvPr>
        </p:nvSpPr>
        <p:spPr>
          <a:xfrm>
            <a:off x="457200" y="2539324"/>
            <a:ext cx="1603829" cy="431800"/>
          </a:xfrm>
        </p:spPr>
        <p:txBody>
          <a:bodyPr/>
          <a:lstStyle/>
          <a:p>
            <a:pPr marL="432" indent="0">
              <a:buNone/>
            </a:pPr>
            <a:r>
              <a:rPr lang="en-US" altLang="en-US" sz="2400" dirty="0">
                <a:latin typeface="+mn-lt"/>
              </a:rPr>
              <a:t>Example:</a:t>
            </a:r>
          </a:p>
        </p:txBody>
      </p:sp>
      <p:graphicFrame>
        <p:nvGraphicFramePr>
          <p:cNvPr id="14" name="Object 13" descr="x sub 1 = 10 bowls. x sub 2 = 20 mugs. Z = $40 x sub 1 + $ 50 x sub 2 = $1400."/>
          <p:cNvGraphicFramePr>
            <a:graphicFrameLocks noChangeAspect="1"/>
          </p:cNvGraphicFramePr>
          <p:nvPr>
            <p:extLst>
              <p:ext uri="{D42A27DB-BD31-4B8C-83A1-F6EECF244321}">
                <p14:modId xmlns:p14="http://schemas.microsoft.com/office/powerpoint/2010/main" val="3381718543"/>
              </p:ext>
            </p:extLst>
          </p:nvPr>
        </p:nvGraphicFramePr>
        <p:xfrm>
          <a:off x="1935163" y="2619375"/>
          <a:ext cx="3910012" cy="1336675"/>
        </p:xfrm>
        <a:graphic>
          <a:graphicData uri="http://schemas.openxmlformats.org/presentationml/2006/ole">
            <mc:AlternateContent xmlns:mc="http://schemas.openxmlformats.org/markup-compatibility/2006">
              <mc:Choice xmlns:v="urn:schemas-microsoft-com:vml" Requires="v">
                <p:oleObj spid="_x0000_s4098" name="Equation" r:id="rId4" imgW="2006280" imgH="685800" progId="Equation.DSMT4">
                  <p:embed/>
                </p:oleObj>
              </mc:Choice>
              <mc:Fallback>
                <p:oleObj name="Equation" r:id="rId4" imgW="2006280" imgH="685800" progId="Equation.DSMT4">
                  <p:embed/>
                  <p:pic>
                    <p:nvPicPr>
                      <p:cNvPr id="14" name="Object 13" descr="x sub 1 = 10 bowls. x sub 2 = 20 mugs. Z = $40 x sub 1 + $ 50 x sub 2 = $1400."/>
                      <p:cNvPicPr/>
                      <p:nvPr/>
                    </p:nvPicPr>
                    <p:blipFill>
                      <a:blip r:embed="rId5"/>
                      <a:stretch>
                        <a:fillRect/>
                      </a:stretch>
                    </p:blipFill>
                    <p:spPr>
                      <a:xfrm>
                        <a:off x="1935163" y="2619375"/>
                        <a:ext cx="3910012" cy="1336675"/>
                      </a:xfrm>
                      <a:prstGeom prst="rect">
                        <a:avLst/>
                      </a:prstGeom>
                    </p:spPr>
                  </p:pic>
                </p:oleObj>
              </mc:Fallback>
            </mc:AlternateContent>
          </a:graphicData>
        </a:graphic>
      </p:graphicFrame>
      <p:sp>
        <p:nvSpPr>
          <p:cNvPr id="5" name="Content Placeholder 4"/>
          <p:cNvSpPr>
            <a:spLocks noGrp="1"/>
          </p:cNvSpPr>
          <p:nvPr>
            <p:ph sz="quarter" idx="14"/>
          </p:nvPr>
        </p:nvSpPr>
        <p:spPr>
          <a:xfrm>
            <a:off x="457200" y="4086454"/>
            <a:ext cx="3374571" cy="398462"/>
          </a:xfrm>
        </p:spPr>
        <p:txBody>
          <a:bodyPr/>
          <a:lstStyle/>
          <a:p>
            <a:pPr marL="432" indent="0">
              <a:buNone/>
            </a:pPr>
            <a:r>
              <a:rPr lang="en-US" altLang="en-US" sz="2400" dirty="0">
                <a:latin typeface="+mn-lt"/>
              </a:rPr>
              <a:t>Labor constraint check:</a:t>
            </a:r>
          </a:p>
        </p:txBody>
      </p:sp>
      <p:graphicFrame>
        <p:nvGraphicFramePr>
          <p:cNvPr id="12" name="Object 11" descr="1 of 10 + 2 of 20 = 50 is less than 40 hours."/>
          <p:cNvGraphicFramePr>
            <a:graphicFrameLocks noChangeAspect="1"/>
          </p:cNvGraphicFramePr>
          <p:nvPr>
            <p:extLst>
              <p:ext uri="{D42A27DB-BD31-4B8C-83A1-F6EECF244321}">
                <p14:modId xmlns:p14="http://schemas.microsoft.com/office/powerpoint/2010/main" val="821878105"/>
              </p:ext>
            </p:extLst>
          </p:nvPr>
        </p:nvGraphicFramePr>
        <p:xfrm>
          <a:off x="3967163" y="4152900"/>
          <a:ext cx="3962400" cy="493713"/>
        </p:xfrm>
        <a:graphic>
          <a:graphicData uri="http://schemas.openxmlformats.org/presentationml/2006/ole">
            <mc:AlternateContent xmlns:mc="http://schemas.openxmlformats.org/markup-compatibility/2006">
              <mc:Choice xmlns:v="urn:schemas-microsoft-com:vml" Requires="v">
                <p:oleObj spid="_x0000_s4099" name="Equation" r:id="rId6" imgW="2031840" imgH="253800" progId="Equation.DSMT4">
                  <p:embed/>
                </p:oleObj>
              </mc:Choice>
              <mc:Fallback>
                <p:oleObj name="Equation" r:id="rId6" imgW="2031840" imgH="253800" progId="Equation.DSMT4">
                  <p:embed/>
                  <p:pic>
                    <p:nvPicPr>
                      <p:cNvPr id="12" name="Object 11" descr="1 of 10 + 2 of 20 = 50 is less than 40 hours."/>
                      <p:cNvPicPr/>
                      <p:nvPr/>
                    </p:nvPicPr>
                    <p:blipFill>
                      <a:blip r:embed="rId7"/>
                      <a:stretch>
                        <a:fillRect/>
                      </a:stretch>
                    </p:blipFill>
                    <p:spPr>
                      <a:xfrm>
                        <a:off x="3967163" y="4152900"/>
                        <a:ext cx="3962400" cy="493713"/>
                      </a:xfrm>
                      <a:prstGeom prst="rect">
                        <a:avLst/>
                      </a:prstGeom>
                    </p:spPr>
                  </p:pic>
                </p:oleObj>
              </mc:Fallback>
            </mc:AlternateContent>
          </a:graphicData>
        </a:graphic>
      </p:graphicFrame>
    </p:spTree>
    <p:extLst>
      <p:ext uri="{BB962C8B-B14F-4D97-AF65-F5344CB8AC3E}">
        <p14:creationId xmlns:p14="http://schemas.microsoft.com/office/powerpoint/2010/main" val="2607504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Learning Objective 2.3</a:t>
            </a:r>
            <a:endParaRPr lang="en-US" dirty="0"/>
          </a:p>
        </p:txBody>
      </p:sp>
      <p:sp>
        <p:nvSpPr>
          <p:cNvPr id="10" name="Text Placeholder 9"/>
          <p:cNvSpPr>
            <a:spLocks noGrp="1"/>
          </p:cNvSpPr>
          <p:nvPr>
            <p:ph type="body" idx="1"/>
          </p:nvPr>
        </p:nvSpPr>
        <p:spPr/>
        <p:txBody>
          <a:bodyPr/>
          <a:lstStyle/>
          <a:p>
            <a:pPr eaLnBrk="0" hangingPunct="0">
              <a:buClr>
                <a:schemeClr val="tx2"/>
              </a:buClr>
              <a:defRPr/>
            </a:pPr>
            <a:r>
              <a:rPr lang="en-US" altLang="en-US" sz="2400" dirty="0">
                <a:latin typeface="+mn-lt"/>
              </a:rPr>
              <a:t>Graphical Solutions of Linear Programming Models</a:t>
            </a:r>
          </a:p>
        </p:txBody>
      </p:sp>
    </p:spTree>
    <p:extLst>
      <p:ext uri="{BB962C8B-B14F-4D97-AF65-F5344CB8AC3E}">
        <p14:creationId xmlns:p14="http://schemas.microsoft.com/office/powerpoint/2010/main" val="378584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Graphical Solution of L</a:t>
            </a:r>
            <a:r>
              <a:rPr lang="en-US" altLang="en-US" sz="100" dirty="0"/>
              <a:t> </a:t>
            </a:r>
            <a:r>
              <a:rPr lang="en-US" altLang="en-US" dirty="0"/>
              <a:t>P Models</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chemeClr val="tx1"/>
                </a:solidFill>
                <a:latin typeface="+mn-lt"/>
              </a:rPr>
              <a:t>Graphical solution is limited to linear programming models containing </a:t>
            </a:r>
            <a:r>
              <a:rPr lang="en-US" altLang="en-US" sz="2400" b="1" dirty="0">
                <a:solidFill>
                  <a:schemeClr val="tx1"/>
                </a:solidFill>
                <a:latin typeface="+mn-lt"/>
              </a:rPr>
              <a:t>only two decision variables</a:t>
            </a:r>
            <a:r>
              <a:rPr lang="en-US" altLang="en-US" sz="2400" b="1" i="1" dirty="0">
                <a:solidFill>
                  <a:schemeClr val="tx1"/>
                </a:solidFill>
                <a:latin typeface="+mn-lt"/>
              </a:rPr>
              <a:t> </a:t>
            </a:r>
            <a:r>
              <a:rPr lang="en-US" altLang="en-US" sz="2400" dirty="0">
                <a:solidFill>
                  <a:schemeClr val="tx1"/>
                </a:solidFill>
                <a:latin typeface="+mn-lt"/>
              </a:rPr>
              <a:t>(can be used with three variables but only with great difficulty).</a:t>
            </a:r>
          </a:p>
          <a:p>
            <a:pPr eaLnBrk="1" hangingPunct="1"/>
            <a:r>
              <a:rPr lang="en-US" altLang="en-US" sz="2400" dirty="0">
                <a:solidFill>
                  <a:schemeClr val="tx1"/>
                </a:solidFill>
                <a:latin typeface="+mn-lt"/>
              </a:rPr>
              <a:t>Graphical methods provide </a:t>
            </a:r>
            <a:r>
              <a:rPr lang="en-US" altLang="en-US" sz="2400" b="1" dirty="0">
                <a:solidFill>
                  <a:schemeClr val="tx1"/>
                </a:solidFill>
                <a:latin typeface="+mn-lt"/>
              </a:rPr>
              <a:t>a picture of how</a:t>
            </a:r>
            <a:r>
              <a:rPr lang="en-US" altLang="en-US" sz="2400" b="1" i="1" dirty="0">
                <a:solidFill>
                  <a:schemeClr val="tx1"/>
                </a:solidFill>
                <a:latin typeface="+mn-lt"/>
              </a:rPr>
              <a:t> </a:t>
            </a:r>
            <a:r>
              <a:rPr lang="en-US" altLang="en-US" sz="2400" dirty="0">
                <a:solidFill>
                  <a:schemeClr val="tx1"/>
                </a:solidFill>
                <a:latin typeface="+mn-lt"/>
              </a:rPr>
              <a:t>a solution for a linear programming problem is obtained.</a:t>
            </a:r>
          </a:p>
        </p:txBody>
      </p:sp>
    </p:spTree>
    <p:extLst>
      <p:ext uri="{BB962C8B-B14F-4D97-AF65-F5344CB8AC3E}">
        <p14:creationId xmlns:p14="http://schemas.microsoft.com/office/powerpoint/2010/main" val="562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2075" tIns="46038" rIns="92075" bIns="46038"/>
          <a:lstStyle/>
          <a:p>
            <a:r>
              <a:rPr lang="en-US" sz="3600" i="1">
                <a:solidFill>
                  <a:schemeClr val="hlink"/>
                </a:solidFill>
              </a:rPr>
              <a:t>Solving LP Problems:</a:t>
            </a:r>
            <a:br>
              <a:rPr lang="en-US" sz="3600" i="1">
                <a:solidFill>
                  <a:schemeClr val="hlink"/>
                </a:solidFill>
              </a:rPr>
            </a:br>
            <a:r>
              <a:rPr lang="en-US" sz="3600" i="1">
                <a:solidFill>
                  <a:schemeClr val="hlink"/>
                </a:solidFill>
              </a:rPr>
              <a:t>A Graphical Approach</a:t>
            </a:r>
          </a:p>
        </p:txBody>
      </p:sp>
      <p:sp>
        <p:nvSpPr>
          <p:cNvPr id="18435" name="Rectangle 3"/>
          <p:cNvSpPr>
            <a:spLocks noGrp="1" noChangeArrowheads="1"/>
          </p:cNvSpPr>
          <p:nvPr>
            <p:ph type="body" idx="1"/>
          </p:nvPr>
        </p:nvSpPr>
        <p:spPr>
          <a:xfrm>
            <a:off x="685800" y="2057400"/>
            <a:ext cx="7772400" cy="4191000"/>
          </a:xfrm>
          <a:noFill/>
          <a:ln/>
        </p:spPr>
        <p:txBody>
          <a:bodyPr lIns="92075" tIns="46038" rIns="92075" bIns="46038"/>
          <a:lstStyle/>
          <a:p>
            <a:pPr marL="466725" indent="-466725"/>
            <a:r>
              <a:rPr lang="en-US" sz="2400" dirty="0"/>
              <a:t>The constraints of an LP problem defines its </a:t>
            </a:r>
            <a:r>
              <a:rPr lang="en-US" sz="2400" i="1" dirty="0"/>
              <a:t>feasible</a:t>
            </a:r>
            <a:r>
              <a:rPr lang="en-US" sz="2400" dirty="0"/>
              <a:t> region.</a:t>
            </a:r>
          </a:p>
          <a:p>
            <a:pPr marL="466725" indent="-466725"/>
            <a:r>
              <a:rPr lang="en-US" sz="2400" dirty="0"/>
              <a:t>The </a:t>
            </a:r>
            <a:r>
              <a:rPr lang="en-US" sz="2400" i="1" dirty="0"/>
              <a:t>best</a:t>
            </a:r>
            <a:r>
              <a:rPr lang="en-US" sz="2400" dirty="0"/>
              <a:t> point in the </a:t>
            </a:r>
            <a:r>
              <a:rPr lang="en-US" sz="2400" i="1" dirty="0"/>
              <a:t>feasible</a:t>
            </a:r>
            <a:r>
              <a:rPr lang="en-US" sz="2400" dirty="0"/>
              <a:t> region is the </a:t>
            </a:r>
            <a:r>
              <a:rPr lang="en-US" sz="2400" i="1" dirty="0"/>
              <a:t>optimal</a:t>
            </a:r>
            <a:r>
              <a:rPr lang="en-US" sz="2400" dirty="0"/>
              <a:t> solution to the problem.</a:t>
            </a:r>
          </a:p>
          <a:p>
            <a:pPr marL="466725" indent="-466725"/>
            <a:r>
              <a:rPr lang="en-US" sz="2400" dirty="0"/>
              <a:t>For LP problems with 2 variables, it is easy to </a:t>
            </a:r>
            <a:r>
              <a:rPr lang="en-US" sz="2400" i="1" dirty="0"/>
              <a:t>plot</a:t>
            </a:r>
            <a:r>
              <a:rPr lang="en-US" sz="2400" dirty="0"/>
              <a:t> the feasible region and find the optimal solution.</a:t>
            </a:r>
          </a:p>
        </p:txBody>
      </p:sp>
      <p:sp>
        <p:nvSpPr>
          <p:cNvPr id="2" name="Footer Placeholder 1"/>
          <p:cNvSpPr>
            <a:spLocks noGrp="1"/>
          </p:cNvSpPr>
          <p:nvPr>
            <p:ph type="ftr" sz="quarter" idx="11"/>
          </p:nvPr>
        </p:nvSpPr>
        <p:spPr/>
        <p:txBody>
          <a:bodyPr/>
          <a:lstStyle/>
          <a:p>
            <a:endParaRPr lang="en-US" sz="800" dirty="0"/>
          </a:p>
        </p:txBody>
      </p:sp>
    </p:spTree>
    <p:extLst>
      <p:ext uri="{BB962C8B-B14F-4D97-AF65-F5344CB8AC3E}">
        <p14:creationId xmlns:p14="http://schemas.microsoft.com/office/powerpoint/2010/main" val="2548451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Coordinate Axes</a:t>
            </a:r>
            <a:endParaRPr lang="en-US" dirty="0"/>
          </a:p>
        </p:txBody>
      </p:sp>
      <p:sp>
        <p:nvSpPr>
          <p:cNvPr id="3" name="Text Placeholder 2"/>
          <p:cNvSpPr>
            <a:spLocks noGrp="1"/>
          </p:cNvSpPr>
          <p:nvPr>
            <p:ph type="body" idx="1"/>
          </p:nvPr>
        </p:nvSpPr>
        <p:spPr>
          <a:xfrm>
            <a:off x="471716" y="2732315"/>
            <a:ext cx="1503592" cy="384188"/>
          </a:xfrm>
        </p:spPr>
        <p:txBody>
          <a:bodyPr/>
          <a:lstStyle/>
          <a:p>
            <a:pPr marL="0" indent="0">
              <a:buNone/>
            </a:pPr>
            <a:r>
              <a:rPr lang="en-US" altLang="en-US" sz="2400" dirty="0">
                <a:latin typeface="+mn-lt"/>
              </a:rPr>
              <a:t>Maximize</a:t>
            </a:r>
          </a:p>
        </p:txBody>
      </p:sp>
      <p:graphicFrame>
        <p:nvGraphicFramePr>
          <p:cNvPr id="10" name="Object 9" descr="Z = $40 x sub 1 + $50 x sub 2."/>
          <p:cNvGraphicFramePr>
            <a:graphicFrameLocks noChangeAspect="1"/>
          </p:cNvGraphicFramePr>
          <p:nvPr>
            <p:extLst>
              <p:ext uri="{D42A27DB-BD31-4B8C-83A1-F6EECF244321}">
                <p14:modId xmlns:p14="http://schemas.microsoft.com/office/powerpoint/2010/main" val="1449803566"/>
              </p:ext>
            </p:extLst>
          </p:nvPr>
        </p:nvGraphicFramePr>
        <p:xfrm>
          <a:off x="1933790" y="2864528"/>
          <a:ext cx="2024390" cy="368667"/>
        </p:xfrm>
        <a:graphic>
          <a:graphicData uri="http://schemas.openxmlformats.org/presentationml/2006/ole">
            <mc:AlternateContent xmlns:mc="http://schemas.openxmlformats.org/markup-compatibility/2006">
              <mc:Choice xmlns:v="urn:schemas-microsoft-com:vml" Requires="v">
                <p:oleObj spid="_x0000_s5122" name="Equation" r:id="rId4" imgW="1257120" imgH="228600" progId="Equation.DSMT4">
                  <p:embed/>
                </p:oleObj>
              </mc:Choice>
              <mc:Fallback>
                <p:oleObj name="Equation" r:id="rId4" imgW="1257120" imgH="228600" progId="Equation.DSMT4">
                  <p:embed/>
                  <p:pic>
                    <p:nvPicPr>
                      <p:cNvPr id="10" name="Object 9" descr="Z = $40 x sub 1 + $50 x sub 2."/>
                      <p:cNvPicPr/>
                      <p:nvPr/>
                    </p:nvPicPr>
                    <p:blipFill>
                      <a:blip r:embed="rId5"/>
                      <a:stretch>
                        <a:fillRect/>
                      </a:stretch>
                    </p:blipFill>
                    <p:spPr>
                      <a:xfrm>
                        <a:off x="1933790" y="2864528"/>
                        <a:ext cx="2024390" cy="368667"/>
                      </a:xfrm>
                      <a:prstGeom prst="rect">
                        <a:avLst/>
                      </a:prstGeom>
                    </p:spPr>
                  </p:pic>
                </p:oleObj>
              </mc:Fallback>
            </mc:AlternateContent>
          </a:graphicData>
        </a:graphic>
      </p:graphicFrame>
      <p:sp>
        <p:nvSpPr>
          <p:cNvPr id="12" name="Content Placeholder 11"/>
          <p:cNvSpPr>
            <a:spLocks noGrp="1"/>
          </p:cNvSpPr>
          <p:nvPr>
            <p:ph sz="quarter" idx="13"/>
          </p:nvPr>
        </p:nvSpPr>
        <p:spPr>
          <a:xfrm>
            <a:off x="471719" y="3293342"/>
            <a:ext cx="1618339" cy="421592"/>
          </a:xfrm>
        </p:spPr>
        <p:txBody>
          <a:bodyPr/>
          <a:lstStyle/>
          <a:p>
            <a:pPr marL="432" indent="0">
              <a:buNone/>
            </a:pPr>
            <a:r>
              <a:rPr lang="en-US" altLang="en-US" sz="2400" dirty="0">
                <a:latin typeface="+mn-lt"/>
              </a:rPr>
              <a:t>subject to:</a:t>
            </a:r>
            <a:endParaRPr lang="en-US" sz="2400" dirty="0">
              <a:latin typeface="+mn-lt"/>
            </a:endParaRPr>
          </a:p>
        </p:txBody>
      </p:sp>
      <p:graphicFrame>
        <p:nvGraphicFramePr>
          <p:cNvPr id="9" name="Object 8" descr="1 x sub 1 + 2 x sub 2 is less than or equal to 40. 4 x sub 2 + 3 x sub 2 is less than or equal to 120. x sub 1, comma, x sub 2 is greater than or equal to 0."/>
          <p:cNvGraphicFramePr>
            <a:graphicFrameLocks noChangeAspect="1"/>
          </p:cNvGraphicFramePr>
          <p:nvPr>
            <p:extLst>
              <p:ext uri="{D42A27DB-BD31-4B8C-83A1-F6EECF244321}">
                <p14:modId xmlns:p14="http://schemas.microsoft.com/office/powerpoint/2010/main" val="3275064309"/>
              </p:ext>
            </p:extLst>
          </p:nvPr>
        </p:nvGraphicFramePr>
        <p:xfrm>
          <a:off x="1998688" y="3431373"/>
          <a:ext cx="1718698" cy="1105645"/>
        </p:xfrm>
        <a:graphic>
          <a:graphicData uri="http://schemas.openxmlformats.org/presentationml/2006/ole">
            <mc:AlternateContent xmlns:mc="http://schemas.openxmlformats.org/markup-compatibility/2006">
              <mc:Choice xmlns:v="urn:schemas-microsoft-com:vml" Requires="v">
                <p:oleObj spid="_x0000_s5123" name="Equation" r:id="rId6" imgW="1066680" imgH="685800" progId="Equation.DSMT4">
                  <p:embed/>
                </p:oleObj>
              </mc:Choice>
              <mc:Fallback>
                <p:oleObj name="Equation" r:id="rId6" imgW="1066680" imgH="685800" progId="Equation.DSMT4">
                  <p:embed/>
                  <p:pic>
                    <p:nvPicPr>
                      <p:cNvPr id="9" name="Object 8" descr="1 x sub 1 + 2 x sub 2 is less than or equal to 40. 4 x sub 2 + 3 x sub 2 is less than or equal to 120. x sub 1, comma, x sub 2 is greater than or equal to 0."/>
                      <p:cNvPicPr/>
                      <p:nvPr/>
                    </p:nvPicPr>
                    <p:blipFill>
                      <a:blip r:embed="rId7"/>
                      <a:stretch>
                        <a:fillRect/>
                      </a:stretch>
                    </p:blipFill>
                    <p:spPr>
                      <a:xfrm>
                        <a:off x="1998688" y="3431373"/>
                        <a:ext cx="1718698" cy="1105645"/>
                      </a:xfrm>
                      <a:prstGeom prst="rect">
                        <a:avLst/>
                      </a:prstGeom>
                    </p:spPr>
                  </p:pic>
                </p:oleObj>
              </mc:Fallback>
            </mc:AlternateContent>
          </a:graphicData>
        </a:graphic>
      </p:graphicFrame>
      <p:pic>
        <p:nvPicPr>
          <p:cNvPr id="24" name="Picture 23" descr="The quadrant for the coordinates has a horizontal axis, x sub 1, and vertical axis, x sub 2, each numbered from 0 to 60 in increments of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2118" y="1975739"/>
            <a:ext cx="4289208" cy="2693048"/>
          </a:xfrm>
          <a:prstGeom prst="rect">
            <a:avLst/>
          </a:prstGeom>
        </p:spPr>
      </p:pic>
      <p:sp>
        <p:nvSpPr>
          <p:cNvPr id="22" name="Content Placeholder 21"/>
          <p:cNvSpPr>
            <a:spLocks noGrp="1"/>
          </p:cNvSpPr>
          <p:nvPr>
            <p:ph sz="quarter" idx="13"/>
          </p:nvPr>
        </p:nvSpPr>
        <p:spPr>
          <a:xfrm>
            <a:off x="3866876" y="5067277"/>
            <a:ext cx="4892494" cy="361066"/>
          </a:xfrm>
        </p:spPr>
        <p:txBody>
          <a:bodyPr/>
          <a:lstStyle/>
          <a:p>
            <a:pPr marL="432" indent="0">
              <a:buNone/>
            </a:pPr>
            <a:r>
              <a:rPr lang="en-US" sz="1800" b="1" dirty="0">
                <a:latin typeface="+mn-lt"/>
                <a:cs typeface="Times New Roman" pitchFamily="18" charset="0"/>
              </a:rPr>
              <a:t>Figure 2.2</a:t>
            </a:r>
            <a:r>
              <a:rPr lang="en-US" sz="1800" dirty="0">
                <a:latin typeface="+mn-lt"/>
                <a:cs typeface="Times New Roman" pitchFamily="18" charset="0"/>
              </a:rPr>
              <a:t> </a:t>
            </a:r>
            <a:r>
              <a:rPr lang="en-US" sz="1800" dirty="0">
                <a:latin typeface="+mn-lt"/>
                <a:cs typeface="Times" charset="0"/>
              </a:rPr>
              <a:t>Coordinates for graphical analysis</a:t>
            </a:r>
            <a:endParaRPr lang="en-US" sz="1800" dirty="0">
              <a:latin typeface="+mn-lt"/>
            </a:endParaRPr>
          </a:p>
        </p:txBody>
      </p:sp>
    </p:spTree>
    <p:extLst>
      <p:ext uri="{BB962C8B-B14F-4D97-AF65-F5344CB8AC3E}">
        <p14:creationId xmlns:p14="http://schemas.microsoft.com/office/powerpoint/2010/main" val="11054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Labor Constraint</a:t>
            </a:r>
            <a:endParaRPr lang="en-US" dirty="0"/>
          </a:p>
        </p:txBody>
      </p:sp>
      <p:sp>
        <p:nvSpPr>
          <p:cNvPr id="22" name="Content Placeholder 21"/>
          <p:cNvSpPr>
            <a:spLocks noGrp="1"/>
          </p:cNvSpPr>
          <p:nvPr>
            <p:ph type="body" idx="1"/>
          </p:nvPr>
        </p:nvSpPr>
        <p:spPr>
          <a:xfrm>
            <a:off x="457200" y="1297411"/>
            <a:ext cx="5956300" cy="388937"/>
          </a:xfrm>
        </p:spPr>
        <p:txBody>
          <a:bodyPr/>
          <a:lstStyle/>
          <a:p>
            <a:pPr marL="432" indent="0" eaLnBrk="0" hangingPunct="0">
              <a:buNone/>
              <a:defRPr/>
            </a:pPr>
            <a:r>
              <a:rPr lang="en-US" sz="2400" b="1" dirty="0">
                <a:latin typeface="+mn-lt"/>
                <a:cs typeface="Times New Roman" pitchFamily="18" charset="0"/>
              </a:rPr>
              <a:t>Figure 2.3</a:t>
            </a:r>
            <a:r>
              <a:rPr lang="en-US" sz="2400" dirty="0">
                <a:latin typeface="+mn-lt"/>
                <a:cs typeface="Times New Roman" pitchFamily="18" charset="0"/>
              </a:rPr>
              <a:t> </a:t>
            </a:r>
            <a:r>
              <a:rPr lang="en-US" sz="2400" dirty="0">
                <a:latin typeface="+mn-lt"/>
                <a:cs typeface="Times" charset="0"/>
              </a:rPr>
              <a:t>Graph of labor constraint or Labor Constraint line</a:t>
            </a:r>
            <a:endParaRPr lang="en-US" sz="2400" dirty="0">
              <a:latin typeface="+mn-lt"/>
            </a:endParaRPr>
          </a:p>
        </p:txBody>
      </p:sp>
      <p:pic>
        <p:nvPicPr>
          <p:cNvPr id="15" name="Picture 4" descr="A graph plots x sub 2 versus x sub 1. Line x sub 1 + 2 x sub 2 = 40 falls from point (0, 20), at x sub 2 = 20, on the x sub 2 axis, to point (40, 0), at x sub 1 = 40, on the x sub 1 axis."/>
          <p:cNvPicPr>
            <a:picLocks noChangeAspect="1" noChangeArrowheads="1"/>
          </p:cNvPicPr>
          <p:nvPr/>
        </p:nvPicPr>
        <p:blipFill>
          <a:blip r:embed="rId3"/>
          <a:srcRect/>
          <a:stretch>
            <a:fillRect/>
          </a:stretch>
        </p:blipFill>
        <p:spPr bwMode="auto">
          <a:xfrm>
            <a:off x="2581154" y="2391772"/>
            <a:ext cx="4069322" cy="3734928"/>
          </a:xfrm>
          <a:prstGeom prst="rect">
            <a:avLst/>
          </a:prstGeom>
          <a:noFill/>
          <a:ln w="9525">
            <a:noFill/>
            <a:miter lim="800000"/>
            <a:headEnd/>
            <a:tailEnd/>
          </a:ln>
        </p:spPr>
      </p:pic>
    </p:spTree>
    <p:extLst>
      <p:ext uri="{BB962C8B-B14F-4D97-AF65-F5344CB8AC3E}">
        <p14:creationId xmlns:p14="http://schemas.microsoft.com/office/powerpoint/2010/main" val="43749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Labor Constraint Area</a:t>
            </a:r>
            <a:endParaRPr lang="en-US" dirty="0"/>
          </a:p>
        </p:txBody>
      </p:sp>
      <p:sp>
        <p:nvSpPr>
          <p:cNvPr id="22" name="Content Placeholder 21"/>
          <p:cNvSpPr>
            <a:spLocks noGrp="1"/>
          </p:cNvSpPr>
          <p:nvPr>
            <p:ph type="body" idx="1"/>
          </p:nvPr>
        </p:nvSpPr>
        <p:spPr>
          <a:xfrm>
            <a:off x="457200" y="1600201"/>
            <a:ext cx="5295900" cy="388938"/>
          </a:xfrm>
        </p:spPr>
        <p:txBody>
          <a:bodyPr/>
          <a:lstStyle/>
          <a:p>
            <a:pPr marL="432" indent="0" eaLnBrk="0" hangingPunct="0">
              <a:buNone/>
              <a:defRPr/>
            </a:pPr>
            <a:r>
              <a:rPr lang="en-US" sz="2400" b="1" dirty="0">
                <a:latin typeface="+mn-lt"/>
                <a:cs typeface="Times New Roman" pitchFamily="18" charset="0"/>
              </a:rPr>
              <a:t>Figure 2.4</a:t>
            </a:r>
            <a:r>
              <a:rPr lang="en-US" sz="2400" dirty="0">
                <a:latin typeface="+mn-lt"/>
                <a:cs typeface="Times New Roman" pitchFamily="18" charset="0"/>
              </a:rPr>
              <a:t> </a:t>
            </a:r>
            <a:r>
              <a:rPr lang="en-US" sz="2400" dirty="0">
                <a:latin typeface="+mn-lt"/>
                <a:cs typeface="Times" charset="0"/>
              </a:rPr>
              <a:t>Labor constraint area</a:t>
            </a:r>
            <a:endParaRPr lang="en-US" sz="2400" dirty="0">
              <a:latin typeface="+mn-lt"/>
            </a:endParaRPr>
          </a:p>
        </p:txBody>
      </p:sp>
      <p:pic>
        <p:nvPicPr>
          <p:cNvPr id="14" name="Picture 4" descr="A graph plots x sub 2 versus x sub 1. The graph of x sub 1 + 2 x sub 2 is less than or equal to 40 is the area within the quadrant below the line falling from (0, 20) to (40, 0). Point A, at (10, 10), is within the area. Point B, at (40, 30), is outside the area."/>
          <p:cNvPicPr>
            <a:picLocks noChangeAspect="1" noChangeArrowheads="1"/>
          </p:cNvPicPr>
          <p:nvPr/>
        </p:nvPicPr>
        <p:blipFill>
          <a:blip r:embed="rId3"/>
          <a:srcRect/>
          <a:stretch>
            <a:fillRect/>
          </a:stretch>
        </p:blipFill>
        <p:spPr bwMode="auto">
          <a:xfrm>
            <a:off x="2609948" y="2280489"/>
            <a:ext cx="4112698" cy="3880713"/>
          </a:xfrm>
          <a:prstGeom prst="rect">
            <a:avLst/>
          </a:prstGeom>
          <a:noFill/>
          <a:ln w="9525">
            <a:noFill/>
            <a:miter lim="800000"/>
            <a:headEnd/>
            <a:tailEnd/>
          </a:ln>
        </p:spPr>
      </p:pic>
    </p:spTree>
    <p:extLst>
      <p:ext uri="{BB962C8B-B14F-4D97-AF65-F5344CB8AC3E}">
        <p14:creationId xmlns:p14="http://schemas.microsoft.com/office/powerpoint/2010/main" val="290425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Learning Objectives</a:t>
            </a:r>
            <a:endParaRPr lang="en-US" dirty="0"/>
          </a:p>
        </p:txBody>
      </p:sp>
      <p:sp>
        <p:nvSpPr>
          <p:cNvPr id="3" name="Text Placeholder 2"/>
          <p:cNvSpPr>
            <a:spLocks noGrp="1"/>
          </p:cNvSpPr>
          <p:nvPr>
            <p:ph type="body" idx="1"/>
          </p:nvPr>
        </p:nvSpPr>
        <p:spPr/>
        <p:txBody>
          <a:bodyPr/>
          <a:lstStyle/>
          <a:p>
            <a:pPr marL="0" indent="0" eaLnBrk="0" hangingPunct="0">
              <a:buClr>
                <a:schemeClr val="tx2"/>
              </a:buClr>
              <a:buSzPct val="70000"/>
              <a:buNone/>
              <a:defRPr/>
            </a:pPr>
            <a:r>
              <a:rPr lang="en-US" altLang="en-US" sz="2400" b="1" dirty="0">
                <a:solidFill>
                  <a:schemeClr val="tx2"/>
                </a:solidFill>
              </a:rPr>
              <a:t>2.1</a:t>
            </a:r>
            <a:r>
              <a:rPr lang="en-US" altLang="en-US" sz="2400" dirty="0"/>
              <a:t> Model Formulation</a:t>
            </a:r>
          </a:p>
          <a:p>
            <a:pPr marL="0" indent="0" eaLnBrk="0" hangingPunct="0">
              <a:buClr>
                <a:schemeClr val="tx2"/>
              </a:buClr>
              <a:buSzPct val="70000"/>
              <a:buNone/>
              <a:defRPr/>
            </a:pPr>
            <a:r>
              <a:rPr lang="en-US" altLang="en-US" sz="2400" b="1" dirty="0">
                <a:solidFill>
                  <a:schemeClr val="tx2"/>
                </a:solidFill>
              </a:rPr>
              <a:t>2.2</a:t>
            </a:r>
            <a:r>
              <a:rPr lang="en-US" altLang="en-US" sz="2400" dirty="0"/>
              <a:t> A Maximization Model Example</a:t>
            </a:r>
          </a:p>
          <a:p>
            <a:pPr marL="0" indent="0" eaLnBrk="0" hangingPunct="0">
              <a:buClr>
                <a:schemeClr val="tx2"/>
              </a:buClr>
              <a:buSzPct val="70000"/>
              <a:buNone/>
              <a:defRPr/>
            </a:pPr>
            <a:r>
              <a:rPr lang="en-US" altLang="en-US" sz="2400" b="1" dirty="0">
                <a:solidFill>
                  <a:schemeClr val="tx2"/>
                </a:solidFill>
              </a:rPr>
              <a:t>2.3</a:t>
            </a:r>
            <a:r>
              <a:rPr lang="en-US" altLang="en-US" sz="2400" dirty="0"/>
              <a:t> Graphical Solutions of Linear Programming Models</a:t>
            </a:r>
          </a:p>
          <a:p>
            <a:pPr marL="0" indent="0" eaLnBrk="0" hangingPunct="0">
              <a:buClr>
                <a:schemeClr val="tx2"/>
              </a:buClr>
              <a:buSzPct val="70000"/>
              <a:buNone/>
              <a:defRPr/>
            </a:pPr>
            <a:r>
              <a:rPr lang="en-US" altLang="en-US" sz="2400" b="1" dirty="0">
                <a:solidFill>
                  <a:schemeClr val="tx2"/>
                </a:solidFill>
              </a:rPr>
              <a:t>2.4</a:t>
            </a:r>
            <a:r>
              <a:rPr lang="en-US" altLang="en-US" sz="2400" dirty="0"/>
              <a:t> A Minimization Model Example</a:t>
            </a:r>
          </a:p>
          <a:p>
            <a:pPr marL="0" indent="0" eaLnBrk="0" hangingPunct="0">
              <a:buClr>
                <a:schemeClr val="tx2"/>
              </a:buClr>
              <a:buSzPct val="70000"/>
              <a:buNone/>
              <a:defRPr/>
            </a:pPr>
            <a:r>
              <a:rPr lang="en-US" altLang="en-US" sz="2400" b="1" dirty="0">
                <a:solidFill>
                  <a:schemeClr val="tx2"/>
                </a:solidFill>
              </a:rPr>
              <a:t>2.5</a:t>
            </a:r>
            <a:r>
              <a:rPr lang="en-US" altLang="en-US" sz="2400" dirty="0"/>
              <a:t> Irregular Types of Linear Programming Problems</a:t>
            </a:r>
          </a:p>
          <a:p>
            <a:pPr marL="0" indent="0" eaLnBrk="0" hangingPunct="0">
              <a:buClr>
                <a:schemeClr val="tx2"/>
              </a:buClr>
              <a:buSzPct val="70000"/>
              <a:buNone/>
              <a:defRPr/>
            </a:pPr>
            <a:r>
              <a:rPr lang="en-US" altLang="en-US" sz="2400" b="1" dirty="0">
                <a:solidFill>
                  <a:schemeClr val="tx2"/>
                </a:solidFill>
              </a:rPr>
              <a:t>2.6</a:t>
            </a:r>
            <a:r>
              <a:rPr lang="en-US" altLang="en-US" sz="2400" dirty="0"/>
              <a:t> Characteristics of Linear Programming Problems</a:t>
            </a:r>
          </a:p>
        </p:txBody>
      </p:sp>
    </p:spTree>
    <p:extLst>
      <p:ext uri="{BB962C8B-B14F-4D97-AF65-F5344CB8AC3E}">
        <p14:creationId xmlns:p14="http://schemas.microsoft.com/office/powerpoint/2010/main" val="29020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Clay Constraint Area</a:t>
            </a:r>
            <a:endParaRPr lang="en-US" dirty="0"/>
          </a:p>
        </p:txBody>
      </p:sp>
      <p:sp>
        <p:nvSpPr>
          <p:cNvPr id="22" name="Content Placeholder 21"/>
          <p:cNvSpPr>
            <a:spLocks noGrp="1"/>
          </p:cNvSpPr>
          <p:nvPr>
            <p:ph type="body" idx="1"/>
          </p:nvPr>
        </p:nvSpPr>
        <p:spPr>
          <a:xfrm>
            <a:off x="457200" y="1600200"/>
            <a:ext cx="5588000" cy="377825"/>
          </a:xfrm>
        </p:spPr>
        <p:txBody>
          <a:bodyPr/>
          <a:lstStyle/>
          <a:p>
            <a:pPr marL="432" indent="0" eaLnBrk="0" hangingPunct="0">
              <a:buNone/>
              <a:defRPr/>
            </a:pPr>
            <a:r>
              <a:rPr lang="en-US" sz="2400" b="1" dirty="0">
                <a:latin typeface="+mn-lt"/>
                <a:cs typeface="Times New Roman" pitchFamily="18" charset="0"/>
              </a:rPr>
              <a:t>Figure 2.5</a:t>
            </a:r>
            <a:r>
              <a:rPr lang="en-US" sz="2400" dirty="0">
                <a:latin typeface="+mn-lt"/>
                <a:cs typeface="Times New Roman" pitchFamily="18" charset="0"/>
              </a:rPr>
              <a:t> The</a:t>
            </a:r>
            <a:r>
              <a:rPr lang="en-US" sz="2400" b="1" dirty="0">
                <a:latin typeface="+mn-lt"/>
                <a:cs typeface="Times New Roman" pitchFamily="18" charset="0"/>
              </a:rPr>
              <a:t> </a:t>
            </a:r>
            <a:r>
              <a:rPr lang="en-US" sz="2400" dirty="0">
                <a:latin typeface="+mn-lt"/>
                <a:cs typeface="Times" charset="0"/>
              </a:rPr>
              <a:t>constraint area for clay</a:t>
            </a:r>
            <a:endParaRPr lang="en-US" sz="2400" dirty="0">
              <a:latin typeface="+mn-lt"/>
            </a:endParaRPr>
          </a:p>
        </p:txBody>
      </p:sp>
      <p:pic>
        <p:nvPicPr>
          <p:cNvPr id="14" name="Picture 4" descr="A graph plots x sub 2 versus x sub 1. The graph of 4 x sub 1 + 3 x sub 2 is less than or equal to 120 is the area within the quadrant below a line falling from (0, 40) to (30, 0)."/>
          <p:cNvPicPr>
            <a:picLocks noChangeAspect="1" noChangeArrowheads="1"/>
          </p:cNvPicPr>
          <p:nvPr/>
        </p:nvPicPr>
        <p:blipFill>
          <a:blip r:embed="rId3"/>
          <a:srcRect/>
          <a:stretch>
            <a:fillRect/>
          </a:stretch>
        </p:blipFill>
        <p:spPr bwMode="auto">
          <a:xfrm>
            <a:off x="2635142" y="2288119"/>
            <a:ext cx="4142956" cy="3909711"/>
          </a:xfrm>
          <a:prstGeom prst="rect">
            <a:avLst/>
          </a:prstGeom>
          <a:noFill/>
          <a:ln w="9525">
            <a:noFill/>
            <a:miter lim="800000"/>
            <a:headEnd/>
            <a:tailEnd/>
          </a:ln>
        </p:spPr>
      </p:pic>
    </p:spTree>
    <p:extLst>
      <p:ext uri="{BB962C8B-B14F-4D97-AF65-F5344CB8AC3E}">
        <p14:creationId xmlns:p14="http://schemas.microsoft.com/office/powerpoint/2010/main" val="145353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Both Constraints</a:t>
            </a:r>
            <a:endParaRPr lang="en-US" dirty="0"/>
          </a:p>
        </p:txBody>
      </p:sp>
      <p:sp>
        <p:nvSpPr>
          <p:cNvPr id="22" name="Content Placeholder 21"/>
          <p:cNvSpPr>
            <a:spLocks noGrp="1"/>
          </p:cNvSpPr>
          <p:nvPr>
            <p:ph type="body" idx="1"/>
          </p:nvPr>
        </p:nvSpPr>
        <p:spPr>
          <a:xfrm>
            <a:off x="457200" y="1374634"/>
            <a:ext cx="6248400" cy="388938"/>
          </a:xfrm>
        </p:spPr>
        <p:txBody>
          <a:bodyPr/>
          <a:lstStyle/>
          <a:p>
            <a:pPr marL="432" indent="0">
              <a:buNone/>
            </a:pPr>
            <a:r>
              <a:rPr lang="en-US" sz="2400" b="1" dirty="0">
                <a:latin typeface="+mn-lt"/>
                <a:cs typeface="Times New Roman" pitchFamily="18" charset="0"/>
              </a:rPr>
              <a:t>Figure 2.6</a:t>
            </a:r>
            <a:r>
              <a:rPr lang="en-US" sz="2400" dirty="0">
                <a:latin typeface="+mn-lt"/>
                <a:cs typeface="Times New Roman" pitchFamily="18" charset="0"/>
              </a:rPr>
              <a:t> </a:t>
            </a:r>
            <a:r>
              <a:rPr lang="en-US" sz="2400" dirty="0">
                <a:latin typeface="+mn-lt"/>
                <a:cs typeface="Times" charset="0"/>
              </a:rPr>
              <a:t>Graph of both Clay and Labor  constraints</a:t>
            </a:r>
            <a:endParaRPr lang="en-US" sz="2400" dirty="0">
              <a:latin typeface="+mn-lt"/>
            </a:endParaRPr>
          </a:p>
        </p:txBody>
      </p:sp>
      <p:pic>
        <p:nvPicPr>
          <p:cNvPr id="9" name="Picture 4" descr="A graph plots both model constraints as x sub 2 versus x sub 1. The graphs of both model constraints include the line falling from (0, 20) to (40, 0) and the line falling from (0, 40) to (30, 0). The area common to both constraints is below both lines, between (0, 0), (0, 20), (30, 0), and the intersection of the two lines."/>
          <p:cNvPicPr>
            <a:picLocks noChangeAspect="1" noChangeArrowheads="1"/>
          </p:cNvPicPr>
          <p:nvPr/>
        </p:nvPicPr>
        <p:blipFill>
          <a:blip r:embed="rId3"/>
          <a:srcRect/>
          <a:stretch>
            <a:fillRect/>
          </a:stretch>
        </p:blipFill>
        <p:spPr bwMode="auto">
          <a:xfrm>
            <a:off x="2596475" y="2214495"/>
            <a:ext cx="4352774" cy="4107550"/>
          </a:xfrm>
          <a:prstGeom prst="rect">
            <a:avLst/>
          </a:prstGeom>
          <a:noFill/>
          <a:ln w="9525">
            <a:noFill/>
            <a:miter lim="800000"/>
            <a:headEnd/>
            <a:tailEnd/>
          </a:ln>
        </p:spPr>
      </p:pic>
    </p:spTree>
    <p:extLst>
      <p:ext uri="{BB962C8B-B14F-4D97-AF65-F5344CB8AC3E}">
        <p14:creationId xmlns:p14="http://schemas.microsoft.com/office/powerpoint/2010/main" val="61413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Feasible Solution Area</a:t>
            </a:r>
            <a:endParaRPr lang="en-US" dirty="0"/>
          </a:p>
        </p:txBody>
      </p:sp>
      <p:sp>
        <p:nvSpPr>
          <p:cNvPr id="22" name="Content Placeholder 21"/>
          <p:cNvSpPr>
            <a:spLocks noGrp="1"/>
          </p:cNvSpPr>
          <p:nvPr>
            <p:ph type="body" idx="1"/>
          </p:nvPr>
        </p:nvSpPr>
        <p:spPr>
          <a:xfrm>
            <a:off x="457200" y="1312650"/>
            <a:ext cx="7251700" cy="388938"/>
          </a:xfrm>
        </p:spPr>
        <p:txBody>
          <a:bodyPr/>
          <a:lstStyle/>
          <a:p>
            <a:pPr marL="432" indent="0" eaLnBrk="0" hangingPunct="0">
              <a:buNone/>
              <a:defRPr/>
            </a:pPr>
            <a:r>
              <a:rPr lang="en-US" sz="2400" b="1" dirty="0">
                <a:latin typeface="+mn-lt"/>
                <a:cs typeface="Times New Roman" pitchFamily="18" charset="0"/>
              </a:rPr>
              <a:t>Figure 2.7</a:t>
            </a:r>
            <a:r>
              <a:rPr lang="en-US" sz="2400" dirty="0">
                <a:latin typeface="+mn-lt"/>
                <a:cs typeface="Times New Roman" pitchFamily="18" charset="0"/>
              </a:rPr>
              <a:t> The f</a:t>
            </a:r>
            <a:r>
              <a:rPr lang="en-US" sz="2400" dirty="0">
                <a:latin typeface="+mn-lt"/>
                <a:cs typeface="Times" charset="0"/>
              </a:rPr>
              <a:t>easible solution area constraints or Feasible Region of the model</a:t>
            </a:r>
            <a:endParaRPr lang="en-US" sz="2400" dirty="0">
              <a:latin typeface="+mn-lt"/>
            </a:endParaRPr>
          </a:p>
        </p:txBody>
      </p:sp>
      <p:pic>
        <p:nvPicPr>
          <p:cNvPr id="13" name="Picture 4" descr="A graph plots points within and outside the feasible solution area. The graph plots x sub 2 versus x sub 1. The feasible solution area is the area common to both constraints, below the lines. Three points are plotted. Point R is within the feasible solution area. Point S is below line 4 x sub 1 + 3 x sub 2 = 120 and above line x sub 1 + 2 x sub 2 = 40. Point T is above both lines."/>
          <p:cNvPicPr>
            <a:picLocks noChangeAspect="1" noChangeArrowheads="1"/>
          </p:cNvPicPr>
          <p:nvPr/>
        </p:nvPicPr>
        <p:blipFill>
          <a:blip r:embed="rId3"/>
          <a:srcRect/>
          <a:stretch>
            <a:fillRect/>
          </a:stretch>
        </p:blipFill>
        <p:spPr bwMode="auto">
          <a:xfrm>
            <a:off x="2843115" y="2281726"/>
            <a:ext cx="4274442" cy="3977934"/>
          </a:xfrm>
          <a:prstGeom prst="rect">
            <a:avLst/>
          </a:prstGeom>
          <a:noFill/>
          <a:ln w="9525">
            <a:noFill/>
            <a:miter lim="800000"/>
            <a:headEnd/>
            <a:tailEnd/>
          </a:ln>
        </p:spPr>
      </p:pic>
    </p:spTree>
    <p:extLst>
      <p:ext uri="{BB962C8B-B14F-4D97-AF65-F5344CB8AC3E}">
        <p14:creationId xmlns:p14="http://schemas.microsoft.com/office/powerpoint/2010/main" val="182108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Objective Function Solution </a:t>
            </a:r>
            <a:r>
              <a:rPr lang="en-US" altLang="en-US" i="1" dirty="0"/>
              <a:t>Z</a:t>
            </a:r>
            <a:r>
              <a:rPr lang="en-US" altLang="en-US" dirty="0"/>
              <a:t>= $800</a:t>
            </a:r>
            <a:endParaRPr lang="en-US" dirty="0"/>
          </a:p>
        </p:txBody>
      </p:sp>
      <p:sp>
        <p:nvSpPr>
          <p:cNvPr id="22" name="Content Placeholder 21"/>
          <p:cNvSpPr>
            <a:spLocks noGrp="1"/>
          </p:cNvSpPr>
          <p:nvPr>
            <p:ph type="body" idx="1"/>
          </p:nvPr>
        </p:nvSpPr>
        <p:spPr>
          <a:xfrm>
            <a:off x="457200" y="1600201"/>
            <a:ext cx="6489700" cy="388938"/>
          </a:xfrm>
        </p:spPr>
        <p:txBody>
          <a:bodyPr/>
          <a:lstStyle/>
          <a:p>
            <a:pPr marL="432" indent="0" eaLnBrk="0" hangingPunct="0">
              <a:buNone/>
              <a:defRPr/>
            </a:pPr>
            <a:r>
              <a:rPr lang="en-US" sz="2400" b="1" dirty="0">
                <a:latin typeface="+mn-lt"/>
                <a:cs typeface="Times New Roman" pitchFamily="18" charset="0"/>
              </a:rPr>
              <a:t>Figure 2.8</a:t>
            </a:r>
            <a:r>
              <a:rPr lang="en-US" sz="2400" dirty="0">
                <a:latin typeface="+mn-lt"/>
                <a:cs typeface="Times New Roman" pitchFamily="18" charset="0"/>
              </a:rPr>
              <a:t> </a:t>
            </a:r>
            <a:r>
              <a:rPr lang="en-US" sz="2400" dirty="0">
                <a:latin typeface="+mn-lt"/>
                <a:cs typeface="Times" charset="0"/>
              </a:rPr>
              <a:t>Objective function line for </a:t>
            </a:r>
            <a:r>
              <a:rPr lang="en-US" sz="2400" i="1" dirty="0">
                <a:latin typeface="+mn-lt"/>
                <a:cs typeface="Times" charset="0"/>
              </a:rPr>
              <a:t>Z</a:t>
            </a:r>
            <a:r>
              <a:rPr lang="en-US" sz="2400" dirty="0">
                <a:latin typeface="+mn-lt"/>
                <a:cs typeface="Times" charset="0"/>
              </a:rPr>
              <a:t> = $800</a:t>
            </a:r>
            <a:endParaRPr lang="en-US" sz="2400" dirty="0">
              <a:latin typeface="+mn-lt"/>
            </a:endParaRPr>
          </a:p>
        </p:txBody>
      </p:sp>
      <p:pic>
        <p:nvPicPr>
          <p:cNvPr id="9" name="Picture 4" descr="A graph plots x sub 2 versus x sub 1. The line 800 = 40 x sub 1 + 50 x sub 2 is within the feasible solution area, falling from (0, 16) to (20, 0)."/>
          <p:cNvPicPr>
            <a:picLocks noChangeAspect="1" noChangeArrowheads="1"/>
          </p:cNvPicPr>
          <p:nvPr/>
        </p:nvPicPr>
        <p:blipFill>
          <a:blip r:embed="rId3"/>
          <a:srcRect/>
          <a:stretch>
            <a:fillRect/>
          </a:stretch>
        </p:blipFill>
        <p:spPr bwMode="auto">
          <a:xfrm>
            <a:off x="2842180" y="2257033"/>
            <a:ext cx="4199659" cy="3963503"/>
          </a:xfrm>
          <a:prstGeom prst="rect">
            <a:avLst/>
          </a:prstGeom>
          <a:noFill/>
          <a:ln w="9525">
            <a:noFill/>
            <a:miter lim="800000"/>
            <a:headEnd/>
            <a:tailEnd/>
          </a:ln>
        </p:spPr>
      </p:pic>
    </p:spTree>
    <p:extLst>
      <p:ext uri="{BB962C8B-B14F-4D97-AF65-F5344CB8AC3E}">
        <p14:creationId xmlns:p14="http://schemas.microsoft.com/office/powerpoint/2010/main" val="1285898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eaLnBrk="0" hangingPunct="0">
              <a:defRPr/>
            </a:pPr>
            <a:r>
              <a:rPr lang="en-US" altLang="en-US" dirty="0"/>
              <a:t>Alternative Objective Function Solution Lines</a:t>
            </a:r>
            <a:endParaRPr lang="en-US" dirty="0"/>
          </a:p>
        </p:txBody>
      </p:sp>
      <p:sp>
        <p:nvSpPr>
          <p:cNvPr id="22" name="Content Placeholder 21"/>
          <p:cNvSpPr>
            <a:spLocks noGrp="1"/>
          </p:cNvSpPr>
          <p:nvPr>
            <p:ph type="body" idx="1"/>
          </p:nvPr>
        </p:nvSpPr>
        <p:spPr>
          <a:xfrm>
            <a:off x="457200" y="1338050"/>
            <a:ext cx="8229600" cy="651681"/>
          </a:xfrm>
        </p:spPr>
        <p:txBody>
          <a:bodyPr/>
          <a:lstStyle/>
          <a:p>
            <a:pPr marL="432" indent="0" eaLnBrk="0" hangingPunct="0">
              <a:buNone/>
              <a:defRPr/>
            </a:pPr>
            <a:r>
              <a:rPr lang="en-US" sz="2400" b="1" dirty="0">
                <a:latin typeface="+mn-lt"/>
                <a:cs typeface="Times New Roman" pitchFamily="18" charset="0"/>
              </a:rPr>
              <a:t>Figure 2.9</a:t>
            </a:r>
            <a:r>
              <a:rPr lang="en-US" sz="2400" dirty="0">
                <a:latin typeface="+mn-lt"/>
                <a:cs typeface="Times New Roman" pitchFamily="18" charset="0"/>
              </a:rPr>
              <a:t> </a:t>
            </a:r>
            <a:r>
              <a:rPr lang="en-US" sz="2400" dirty="0">
                <a:latin typeface="+mn-lt"/>
                <a:cs typeface="Times" charset="0"/>
              </a:rPr>
              <a:t>Alternative objective function lines for profits, </a:t>
            </a:r>
            <a:r>
              <a:rPr lang="en-US" sz="2400" i="1" dirty="0">
                <a:latin typeface="+mn-lt"/>
                <a:cs typeface="Times" charset="0"/>
              </a:rPr>
              <a:t>Z</a:t>
            </a:r>
            <a:r>
              <a:rPr lang="en-US" sz="2400" dirty="0">
                <a:latin typeface="+mn-lt"/>
                <a:cs typeface="Times" charset="0"/>
              </a:rPr>
              <a:t>, of $800, $1,200, and $1,600. Note: The lines are parallel. </a:t>
            </a:r>
            <a:endParaRPr lang="en-US" sz="2400" dirty="0">
              <a:latin typeface="+mn-lt"/>
            </a:endParaRPr>
          </a:p>
        </p:txBody>
      </p:sp>
      <p:pic>
        <p:nvPicPr>
          <p:cNvPr id="7" name="Picture 4" descr="A graph plots additional lines on the graph of the feasible solution area with x sub 2 versus x sub 1. The line 1,200 = 40 x sub 1 + 50 x sub 2 passes through the feasible solution area, falling from (0, 24) to (30, 0). The line 1,600 = 40 x sub 1 + 50 x sub 2 does not pass through the feasible solution area, as it falls from (0, 32) and (0, 40)."/>
          <p:cNvPicPr>
            <a:picLocks noChangeAspect="1" noChangeArrowheads="1"/>
          </p:cNvPicPr>
          <p:nvPr/>
        </p:nvPicPr>
        <p:blipFill>
          <a:blip r:embed="rId3"/>
          <a:srcRect/>
          <a:stretch>
            <a:fillRect/>
          </a:stretch>
        </p:blipFill>
        <p:spPr bwMode="auto">
          <a:xfrm>
            <a:off x="2828137" y="2561228"/>
            <a:ext cx="3845305" cy="3628231"/>
          </a:xfrm>
          <a:prstGeom prst="rect">
            <a:avLst/>
          </a:prstGeom>
          <a:noFill/>
          <a:ln w="9525">
            <a:noFill/>
            <a:miter lim="800000"/>
            <a:headEnd/>
            <a:tailEnd/>
          </a:ln>
        </p:spPr>
      </p:pic>
      <p:sp>
        <p:nvSpPr>
          <p:cNvPr id="4" name="TextBox 3">
            <a:extLst>
              <a:ext uri="{FF2B5EF4-FFF2-40B4-BE49-F238E27FC236}">
                <a16:creationId xmlns:a16="http://schemas.microsoft.com/office/drawing/2014/main" id="{1447C3BA-48DB-4CC8-A8A5-E6B6307B5023}"/>
              </a:ext>
            </a:extLst>
          </p:cNvPr>
          <p:cNvSpPr txBox="1"/>
          <p:nvPr/>
        </p:nvSpPr>
        <p:spPr>
          <a:xfrm>
            <a:off x="345440" y="2915920"/>
            <a:ext cx="1920240" cy="1938992"/>
          </a:xfrm>
          <a:prstGeom prst="rect">
            <a:avLst/>
          </a:prstGeom>
          <a:noFill/>
        </p:spPr>
        <p:txBody>
          <a:bodyPr wrap="square" rtlCol="0">
            <a:spAutoFit/>
          </a:bodyPr>
          <a:lstStyle/>
          <a:p>
            <a:r>
              <a:rPr lang="en-US" sz="2000" dirty="0"/>
              <a:t>The lines move </a:t>
            </a:r>
            <a:r>
              <a:rPr lang="en-US" sz="2000" u="sng" dirty="0"/>
              <a:t>away</a:t>
            </a:r>
            <a:r>
              <a:rPr lang="en-US" sz="2000" dirty="0"/>
              <a:t> from the origin (0,0) because the objective is to Maximize.</a:t>
            </a:r>
          </a:p>
        </p:txBody>
      </p:sp>
    </p:spTree>
    <p:extLst>
      <p:ext uri="{BB962C8B-B14F-4D97-AF65-F5344CB8AC3E}">
        <p14:creationId xmlns:p14="http://schemas.microsoft.com/office/powerpoint/2010/main" val="882018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Optimal Solution</a:t>
            </a:r>
            <a:endParaRPr lang="en-US" dirty="0"/>
          </a:p>
        </p:txBody>
      </p:sp>
      <p:sp>
        <p:nvSpPr>
          <p:cNvPr id="4" name="Content Placeholder 3"/>
          <p:cNvSpPr>
            <a:spLocks noGrp="1"/>
          </p:cNvSpPr>
          <p:nvPr>
            <p:ph sz="quarter" idx="15"/>
          </p:nvPr>
        </p:nvSpPr>
        <p:spPr>
          <a:xfrm>
            <a:off x="457200" y="1633085"/>
            <a:ext cx="3470500" cy="2040020"/>
          </a:xfrm>
        </p:spPr>
        <p:txBody>
          <a:bodyPr/>
          <a:lstStyle/>
          <a:p>
            <a:pPr marL="0" indent="0">
              <a:buNone/>
            </a:pPr>
            <a:r>
              <a:rPr lang="en-US" sz="2400" dirty="0">
                <a:latin typeface="+mn-lt"/>
              </a:rPr>
              <a:t>The optimal solution point is the last point the objective function touches as it leaves the feasible solution area.</a:t>
            </a:r>
          </a:p>
        </p:txBody>
      </p:sp>
      <p:pic>
        <p:nvPicPr>
          <p:cNvPr id="6" name="Picture 4" descr="A graph plots x sub 2 versus x sub 1. A line with the same slope as line 800 = 40 x sub 1 + 50 x sub 2 intersects the feasible solution area at point B only. This point is the optimal point."/>
          <p:cNvPicPr>
            <a:picLocks noChangeAspect="1" noChangeArrowheads="1"/>
          </p:cNvPicPr>
          <p:nvPr/>
        </p:nvPicPr>
        <p:blipFill>
          <a:blip r:embed="rId3"/>
          <a:srcRect/>
          <a:stretch>
            <a:fillRect/>
          </a:stretch>
        </p:blipFill>
        <p:spPr bwMode="auto">
          <a:xfrm>
            <a:off x="4107657" y="1417384"/>
            <a:ext cx="4587875" cy="4394488"/>
          </a:xfrm>
          <a:prstGeom prst="rect">
            <a:avLst/>
          </a:prstGeom>
          <a:noFill/>
          <a:ln w="9525">
            <a:noFill/>
            <a:miter lim="800000"/>
            <a:headEnd/>
            <a:tailEnd/>
          </a:ln>
        </p:spPr>
      </p:pic>
      <p:sp>
        <p:nvSpPr>
          <p:cNvPr id="22" name="Content Placeholder 21"/>
          <p:cNvSpPr>
            <a:spLocks noGrp="1"/>
          </p:cNvSpPr>
          <p:nvPr>
            <p:ph sz="quarter" idx="14"/>
          </p:nvPr>
        </p:nvSpPr>
        <p:spPr>
          <a:xfrm>
            <a:off x="3575786" y="5933975"/>
            <a:ext cx="5221706" cy="352926"/>
          </a:xfrm>
        </p:spPr>
        <p:txBody>
          <a:bodyPr/>
          <a:lstStyle/>
          <a:p>
            <a:pPr marL="432" indent="0" eaLnBrk="0" hangingPunct="0">
              <a:buNone/>
              <a:defRPr/>
            </a:pPr>
            <a:r>
              <a:rPr lang="en-US" sz="1800" b="1" dirty="0">
                <a:latin typeface="+mn-lt"/>
                <a:cs typeface="Times New Roman" pitchFamily="18" charset="0"/>
              </a:rPr>
              <a:t>Figure 2.10</a:t>
            </a:r>
            <a:r>
              <a:rPr lang="en-US" sz="1800" dirty="0">
                <a:latin typeface="+mn-lt"/>
                <a:cs typeface="Times New Roman" pitchFamily="18" charset="0"/>
              </a:rPr>
              <a:t> </a:t>
            </a:r>
            <a:r>
              <a:rPr lang="en-US" sz="1800" dirty="0">
                <a:latin typeface="+mn-lt"/>
                <a:cs typeface="Times" charset="0"/>
              </a:rPr>
              <a:t>Identification of optimal solution point</a:t>
            </a:r>
            <a:endParaRPr lang="en-US" sz="1800" dirty="0">
              <a:latin typeface="+mn-lt"/>
            </a:endParaRPr>
          </a:p>
        </p:txBody>
      </p:sp>
    </p:spTree>
    <p:extLst>
      <p:ext uri="{BB962C8B-B14F-4D97-AF65-F5344CB8AC3E}">
        <p14:creationId xmlns:p14="http://schemas.microsoft.com/office/powerpoint/2010/main" val="3389072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Optimal Solution Coordinates</a:t>
            </a:r>
            <a:endParaRPr lang="en-US" dirty="0"/>
          </a:p>
        </p:txBody>
      </p:sp>
      <p:sp>
        <p:nvSpPr>
          <p:cNvPr id="22" name="Content Placeholder 21"/>
          <p:cNvSpPr>
            <a:spLocks noGrp="1"/>
          </p:cNvSpPr>
          <p:nvPr>
            <p:ph type="body" idx="1"/>
          </p:nvPr>
        </p:nvSpPr>
        <p:spPr>
          <a:xfrm>
            <a:off x="457200" y="1600201"/>
            <a:ext cx="6134100" cy="388938"/>
          </a:xfrm>
        </p:spPr>
        <p:txBody>
          <a:bodyPr/>
          <a:lstStyle/>
          <a:p>
            <a:pPr marL="432" indent="0" eaLnBrk="0" hangingPunct="0">
              <a:buNone/>
              <a:defRPr/>
            </a:pPr>
            <a:r>
              <a:rPr lang="en-US" sz="2400" b="1" dirty="0">
                <a:latin typeface="+mn-lt"/>
                <a:cs typeface="Times New Roman" pitchFamily="18" charset="0"/>
              </a:rPr>
              <a:t>Figure 2.11</a:t>
            </a:r>
            <a:r>
              <a:rPr lang="en-US" sz="2400" dirty="0">
                <a:latin typeface="+mn-lt"/>
                <a:cs typeface="Times New Roman" pitchFamily="18" charset="0"/>
              </a:rPr>
              <a:t> </a:t>
            </a:r>
            <a:r>
              <a:rPr lang="en-US" sz="2400" dirty="0">
                <a:latin typeface="+mn-lt"/>
                <a:cs typeface="Times" charset="0"/>
              </a:rPr>
              <a:t>Optimal solution coordinates</a:t>
            </a:r>
            <a:endParaRPr lang="en-US" sz="2400" dirty="0">
              <a:latin typeface="+mn-lt"/>
            </a:endParaRPr>
          </a:p>
        </p:txBody>
      </p:sp>
      <p:pic>
        <p:nvPicPr>
          <p:cNvPr id="13" name="Picture 4" descr="A graph plots the optimal point as the intersection of the constraint lines with x sub 2 versus x sub 1. Point B, the optimal point, is the intersection of lines 4 x sub 1 + 3 x sub 2 = 120 and x sub 1 + 2 x sub 2 = 40. Point B is at (24, 8). Point A, at (0, 20), and point C, at (30, 0), are also boundary points of the feasible solution area."/>
          <p:cNvPicPr>
            <a:picLocks noChangeAspect="1" noChangeArrowheads="1"/>
          </p:cNvPicPr>
          <p:nvPr/>
        </p:nvPicPr>
        <p:blipFill>
          <a:blip r:embed="rId3"/>
          <a:srcRect/>
          <a:stretch>
            <a:fillRect/>
          </a:stretch>
        </p:blipFill>
        <p:spPr bwMode="auto">
          <a:xfrm>
            <a:off x="2736100" y="2268500"/>
            <a:ext cx="4214091" cy="3921519"/>
          </a:xfrm>
          <a:prstGeom prst="rect">
            <a:avLst/>
          </a:prstGeom>
          <a:noFill/>
          <a:ln w="9525">
            <a:noFill/>
            <a:miter lim="800000"/>
            <a:headEnd/>
            <a:tailEnd/>
          </a:ln>
        </p:spPr>
      </p:pic>
    </p:spTree>
    <p:extLst>
      <p:ext uri="{BB962C8B-B14F-4D97-AF65-F5344CB8AC3E}">
        <p14:creationId xmlns:p14="http://schemas.microsoft.com/office/powerpoint/2010/main" val="49172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Extreme (Corner) Point Solutions</a:t>
            </a:r>
            <a:endParaRPr lang="en-US" dirty="0"/>
          </a:p>
        </p:txBody>
      </p:sp>
      <p:sp>
        <p:nvSpPr>
          <p:cNvPr id="22" name="Content Placeholder 21"/>
          <p:cNvSpPr>
            <a:spLocks noGrp="1"/>
          </p:cNvSpPr>
          <p:nvPr>
            <p:ph type="body" idx="1"/>
          </p:nvPr>
        </p:nvSpPr>
        <p:spPr>
          <a:xfrm>
            <a:off x="457200" y="1391414"/>
            <a:ext cx="5943600" cy="388938"/>
          </a:xfrm>
        </p:spPr>
        <p:txBody>
          <a:bodyPr/>
          <a:lstStyle/>
          <a:p>
            <a:pPr marL="432" indent="0" eaLnBrk="0" hangingPunct="0">
              <a:buNone/>
              <a:defRPr/>
            </a:pPr>
            <a:r>
              <a:rPr lang="en-US" sz="2400" b="1" dirty="0">
                <a:latin typeface="+mn-lt"/>
                <a:cs typeface="Times New Roman" pitchFamily="18" charset="0"/>
              </a:rPr>
              <a:t>Figure 2.12</a:t>
            </a:r>
            <a:r>
              <a:rPr lang="en-US" sz="2400" dirty="0">
                <a:latin typeface="+mn-lt"/>
                <a:cs typeface="Times New Roman" pitchFamily="18" charset="0"/>
              </a:rPr>
              <a:t> Feasible </a:t>
            </a:r>
            <a:r>
              <a:rPr lang="en-US" sz="2400" dirty="0">
                <a:latin typeface="+mn-lt"/>
                <a:cs typeface="Times" charset="0"/>
              </a:rPr>
              <a:t>Solutions at all corner points</a:t>
            </a:r>
            <a:endParaRPr lang="en-US" sz="2400" dirty="0">
              <a:latin typeface="+mn-lt"/>
            </a:endParaRPr>
          </a:p>
        </p:txBody>
      </p:sp>
      <p:pic>
        <p:nvPicPr>
          <p:cNvPr id="9" name="Picture 4" descr="A graph includes values of x sub 1, x sub 2, and z for the 3 corner points and plots x sub 2 versus x sub 1. The values for each of the 3 corners points are as follows: Point A. X sub 1 = 0 bowls. X sub 2 = 20 mugs. Z = $1,000. Point B. X sub 1 = 24 bowls. X sub 2 = 8 mugs. Z = $1,360. Point C. X sub 1 = 30 bowls. X sub 2 = 0 mugs. Z = $1,200."/>
          <p:cNvPicPr>
            <a:picLocks noChangeAspect="1" noChangeArrowheads="1"/>
          </p:cNvPicPr>
          <p:nvPr/>
        </p:nvPicPr>
        <p:blipFill>
          <a:blip r:embed="rId3"/>
          <a:srcRect/>
          <a:stretch>
            <a:fillRect/>
          </a:stretch>
        </p:blipFill>
        <p:spPr bwMode="auto">
          <a:xfrm>
            <a:off x="2730898" y="2248054"/>
            <a:ext cx="4164235" cy="3929390"/>
          </a:xfrm>
          <a:prstGeom prst="rect">
            <a:avLst/>
          </a:prstGeom>
          <a:noFill/>
          <a:ln w="9525">
            <a:noFill/>
            <a:miter lim="800000"/>
            <a:headEnd/>
            <a:tailEnd/>
          </a:ln>
        </p:spPr>
      </p:pic>
    </p:spTree>
    <p:extLst>
      <p:ext uri="{BB962C8B-B14F-4D97-AF65-F5344CB8AC3E}">
        <p14:creationId xmlns:p14="http://schemas.microsoft.com/office/powerpoint/2010/main" val="2554757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eaLnBrk="0" hangingPunct="0">
              <a:defRPr/>
            </a:pPr>
            <a:r>
              <a:rPr lang="en-US" altLang="en-US" dirty="0"/>
              <a:t>Optimal Solution for New Objective Function</a:t>
            </a:r>
            <a:endParaRPr lang="en-US" dirty="0"/>
          </a:p>
        </p:txBody>
      </p:sp>
      <p:sp>
        <p:nvSpPr>
          <p:cNvPr id="3" name="Text Placeholder 2"/>
          <p:cNvSpPr>
            <a:spLocks noGrp="1"/>
          </p:cNvSpPr>
          <p:nvPr>
            <p:ph type="body" idx="1"/>
          </p:nvPr>
        </p:nvSpPr>
        <p:spPr>
          <a:xfrm>
            <a:off x="471716" y="2732315"/>
            <a:ext cx="1503592" cy="384188"/>
          </a:xfrm>
        </p:spPr>
        <p:txBody>
          <a:bodyPr/>
          <a:lstStyle/>
          <a:p>
            <a:pPr marL="0" indent="0">
              <a:buNone/>
            </a:pPr>
            <a:r>
              <a:rPr lang="en-US" altLang="en-US" sz="2400" dirty="0">
                <a:latin typeface="+mn-lt"/>
              </a:rPr>
              <a:t>Maximize</a:t>
            </a:r>
          </a:p>
        </p:txBody>
      </p:sp>
      <p:graphicFrame>
        <p:nvGraphicFramePr>
          <p:cNvPr id="10" name="Object 9" descr="Z = $70 x sub 1 + $20 x sub 2."/>
          <p:cNvGraphicFramePr>
            <a:graphicFrameLocks noChangeAspect="1"/>
          </p:cNvGraphicFramePr>
          <p:nvPr>
            <p:extLst>
              <p:ext uri="{D42A27DB-BD31-4B8C-83A1-F6EECF244321}">
                <p14:modId xmlns:p14="http://schemas.microsoft.com/office/powerpoint/2010/main" val="3985062103"/>
              </p:ext>
            </p:extLst>
          </p:nvPr>
        </p:nvGraphicFramePr>
        <p:xfrm>
          <a:off x="1908771" y="2846094"/>
          <a:ext cx="2226829" cy="405534"/>
        </p:xfrm>
        <a:graphic>
          <a:graphicData uri="http://schemas.openxmlformats.org/presentationml/2006/ole">
            <mc:AlternateContent xmlns:mc="http://schemas.openxmlformats.org/markup-compatibility/2006">
              <mc:Choice xmlns:v="urn:schemas-microsoft-com:vml" Requires="v">
                <p:oleObj spid="_x0000_s6146" name="Equation" r:id="rId4" imgW="1257120" imgH="228600" progId="Equation.DSMT4">
                  <p:embed/>
                </p:oleObj>
              </mc:Choice>
              <mc:Fallback>
                <p:oleObj name="Equation" r:id="rId4" imgW="1257120" imgH="228600" progId="Equation.DSMT4">
                  <p:embed/>
                  <p:pic>
                    <p:nvPicPr>
                      <p:cNvPr id="10" name="Object 9" descr="Z = $70 x sub 1 + $20 x sub 2."/>
                      <p:cNvPicPr/>
                      <p:nvPr/>
                    </p:nvPicPr>
                    <p:blipFill>
                      <a:blip r:embed="rId5"/>
                      <a:stretch>
                        <a:fillRect/>
                      </a:stretch>
                    </p:blipFill>
                    <p:spPr>
                      <a:xfrm>
                        <a:off x="1908771" y="2846094"/>
                        <a:ext cx="2226829" cy="405534"/>
                      </a:xfrm>
                      <a:prstGeom prst="rect">
                        <a:avLst/>
                      </a:prstGeom>
                    </p:spPr>
                  </p:pic>
                </p:oleObj>
              </mc:Fallback>
            </mc:AlternateContent>
          </a:graphicData>
        </a:graphic>
      </p:graphicFrame>
      <p:sp>
        <p:nvSpPr>
          <p:cNvPr id="12" name="Content Placeholder 11"/>
          <p:cNvSpPr>
            <a:spLocks noGrp="1"/>
          </p:cNvSpPr>
          <p:nvPr>
            <p:ph sz="quarter" idx="13"/>
          </p:nvPr>
        </p:nvSpPr>
        <p:spPr>
          <a:xfrm>
            <a:off x="471719" y="3289712"/>
            <a:ext cx="1618339" cy="421592"/>
          </a:xfrm>
        </p:spPr>
        <p:txBody>
          <a:bodyPr/>
          <a:lstStyle/>
          <a:p>
            <a:pPr marL="432" indent="0">
              <a:buNone/>
            </a:pPr>
            <a:r>
              <a:rPr lang="en-US" altLang="en-US" sz="2400" dirty="0">
                <a:latin typeface="+mn-lt"/>
              </a:rPr>
              <a:t>subject to:</a:t>
            </a:r>
            <a:endParaRPr lang="en-US" sz="2400" dirty="0">
              <a:latin typeface="+mn-lt"/>
            </a:endParaRPr>
          </a:p>
        </p:txBody>
      </p:sp>
      <p:graphicFrame>
        <p:nvGraphicFramePr>
          <p:cNvPr id="11" name="Object 10" descr="1 x sub 1 + 2 x sub 2 is less than or equal to 40. 4 x sub 2 + 3 x sub 2 is less than or equal to 120. x sub 1, comma, x sub 2 is greater than or equal to 0."/>
          <p:cNvGraphicFramePr>
            <a:graphicFrameLocks noChangeAspect="1"/>
          </p:cNvGraphicFramePr>
          <p:nvPr>
            <p:extLst>
              <p:ext uri="{D42A27DB-BD31-4B8C-83A1-F6EECF244321}">
                <p14:modId xmlns:p14="http://schemas.microsoft.com/office/powerpoint/2010/main" val="4120716479"/>
              </p:ext>
            </p:extLst>
          </p:nvPr>
        </p:nvGraphicFramePr>
        <p:xfrm>
          <a:off x="2034673" y="3376090"/>
          <a:ext cx="1890568" cy="1216210"/>
        </p:xfrm>
        <a:graphic>
          <a:graphicData uri="http://schemas.openxmlformats.org/presentationml/2006/ole">
            <mc:AlternateContent xmlns:mc="http://schemas.openxmlformats.org/markup-compatibility/2006">
              <mc:Choice xmlns:v="urn:schemas-microsoft-com:vml" Requires="v">
                <p:oleObj spid="_x0000_s6147" name="Equation" r:id="rId6" imgW="1066680" imgH="685800" progId="Equation.DSMT4">
                  <p:embed/>
                </p:oleObj>
              </mc:Choice>
              <mc:Fallback>
                <p:oleObj name="Equation" r:id="rId6" imgW="1066680" imgH="685800" progId="Equation.DSMT4">
                  <p:embed/>
                  <p:pic>
                    <p:nvPicPr>
                      <p:cNvPr id="11" name="Object 10" descr="1 x sub 1 + 2 x sub 2 is less than or equal to 40. 4 x sub 2 + 3 x sub 2 is less than or equal to 120. x sub 1, comma, x sub 2 is greater than or equal to 0."/>
                      <p:cNvPicPr/>
                      <p:nvPr/>
                    </p:nvPicPr>
                    <p:blipFill>
                      <a:blip r:embed="rId7"/>
                      <a:stretch>
                        <a:fillRect/>
                      </a:stretch>
                    </p:blipFill>
                    <p:spPr>
                      <a:xfrm>
                        <a:off x="2034673" y="3376090"/>
                        <a:ext cx="1890568" cy="1216210"/>
                      </a:xfrm>
                      <a:prstGeom prst="rect">
                        <a:avLst/>
                      </a:prstGeom>
                    </p:spPr>
                  </p:pic>
                </p:oleObj>
              </mc:Fallback>
            </mc:AlternateContent>
          </a:graphicData>
        </a:graphic>
      </p:graphicFrame>
      <p:pic>
        <p:nvPicPr>
          <p:cNvPr id="14" name="Picture 4" descr="A graph plots x sub 2 versus x sub 1. With lines for z = 70 x sub 1 + 20 x sub 2, the optimal point, where a line intersects just 1 point of the feasible solution, is point C. At point C, x sub 1 = 30 bowls, x sub 2 = 0 mugs, and z = $2,100."/>
          <p:cNvPicPr>
            <a:picLocks noChangeAspect="1" noChangeArrowheads="1"/>
          </p:cNvPicPr>
          <p:nvPr/>
        </p:nvPicPr>
        <p:blipFill>
          <a:blip r:embed="rId8"/>
          <a:srcRect/>
          <a:stretch>
            <a:fillRect/>
          </a:stretch>
        </p:blipFill>
        <p:spPr bwMode="auto">
          <a:xfrm>
            <a:off x="4250863" y="1586014"/>
            <a:ext cx="4219864" cy="4281920"/>
          </a:xfrm>
          <a:prstGeom prst="rect">
            <a:avLst/>
          </a:prstGeom>
          <a:noFill/>
          <a:ln w="9525">
            <a:noFill/>
            <a:miter lim="800000"/>
            <a:headEnd/>
            <a:tailEnd/>
          </a:ln>
        </p:spPr>
      </p:pic>
      <p:sp>
        <p:nvSpPr>
          <p:cNvPr id="22" name="Content Placeholder 21"/>
          <p:cNvSpPr>
            <a:spLocks noGrp="1"/>
          </p:cNvSpPr>
          <p:nvPr>
            <p:ph sz="quarter" idx="13"/>
          </p:nvPr>
        </p:nvSpPr>
        <p:spPr>
          <a:xfrm>
            <a:off x="3524609" y="5960016"/>
            <a:ext cx="3597285" cy="403085"/>
          </a:xfrm>
        </p:spPr>
        <p:txBody>
          <a:bodyPr/>
          <a:lstStyle/>
          <a:p>
            <a:pPr marL="432" indent="0" eaLnBrk="0" hangingPunct="0">
              <a:buNone/>
              <a:defRPr/>
            </a:pPr>
            <a:r>
              <a:rPr lang="en-US" sz="1800" b="1" dirty="0">
                <a:latin typeface="+mn-lt"/>
                <a:cs typeface="Times New Roman" pitchFamily="18" charset="0"/>
              </a:rPr>
              <a:t>Figure 2.13</a:t>
            </a:r>
            <a:r>
              <a:rPr lang="en-US" sz="1800" dirty="0">
                <a:latin typeface="+mn-lt"/>
                <a:cs typeface="Times New Roman" pitchFamily="18" charset="0"/>
              </a:rPr>
              <a:t> </a:t>
            </a:r>
            <a:r>
              <a:rPr lang="en-US" sz="1800" dirty="0">
                <a:latin typeface="+mn-lt"/>
                <a:cs typeface="Times" charset="0"/>
              </a:rPr>
              <a:t>Optimal solution with</a:t>
            </a:r>
            <a:endParaRPr lang="en-US" sz="1800" dirty="0">
              <a:latin typeface="+mn-lt"/>
            </a:endParaRPr>
          </a:p>
        </p:txBody>
      </p:sp>
      <p:graphicFrame>
        <p:nvGraphicFramePr>
          <p:cNvPr id="13" name="Object 12" descr="Z = 70 x sub 1 + 20 x sub 2."/>
          <p:cNvGraphicFramePr>
            <a:graphicFrameLocks noChangeAspect="1"/>
          </p:cNvGraphicFramePr>
          <p:nvPr>
            <p:extLst>
              <p:ext uri="{D42A27DB-BD31-4B8C-83A1-F6EECF244321}">
                <p14:modId xmlns:p14="http://schemas.microsoft.com/office/powerpoint/2010/main" val="3866401610"/>
              </p:ext>
            </p:extLst>
          </p:nvPr>
        </p:nvGraphicFramePr>
        <p:xfrm>
          <a:off x="7015036" y="6066037"/>
          <a:ext cx="1506536" cy="321865"/>
        </p:xfrm>
        <a:graphic>
          <a:graphicData uri="http://schemas.openxmlformats.org/presentationml/2006/ole">
            <mc:AlternateContent xmlns:mc="http://schemas.openxmlformats.org/markup-compatibility/2006">
              <mc:Choice xmlns:v="urn:schemas-microsoft-com:vml" Requires="v">
                <p:oleObj spid="_x0000_s6148" name="Equation" r:id="rId9" imgW="1066680" imgH="228600" progId="Equation.DSMT4">
                  <p:embed/>
                </p:oleObj>
              </mc:Choice>
              <mc:Fallback>
                <p:oleObj name="Equation" r:id="rId9" imgW="1066680" imgH="228600" progId="Equation.DSMT4">
                  <p:embed/>
                  <p:pic>
                    <p:nvPicPr>
                      <p:cNvPr id="13" name="Object 12" descr="Z = 70 x sub 1 + 20 x sub 2."/>
                      <p:cNvPicPr/>
                      <p:nvPr/>
                    </p:nvPicPr>
                    <p:blipFill>
                      <a:blip r:embed="rId10"/>
                      <a:stretch>
                        <a:fillRect/>
                      </a:stretch>
                    </p:blipFill>
                    <p:spPr>
                      <a:xfrm>
                        <a:off x="7015036" y="6066037"/>
                        <a:ext cx="1506536" cy="321865"/>
                      </a:xfrm>
                      <a:prstGeom prst="rect">
                        <a:avLst/>
                      </a:prstGeom>
                    </p:spPr>
                  </p:pic>
                </p:oleObj>
              </mc:Fallback>
            </mc:AlternateContent>
          </a:graphicData>
        </a:graphic>
      </p:graphicFrame>
    </p:spTree>
    <p:extLst>
      <p:ext uri="{BB962C8B-B14F-4D97-AF65-F5344CB8AC3E}">
        <p14:creationId xmlns:p14="http://schemas.microsoft.com/office/powerpoint/2010/main" val="386529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Slack Variables</a:t>
            </a:r>
          </a:p>
        </p:txBody>
      </p:sp>
      <p:sp>
        <p:nvSpPr>
          <p:cNvPr id="14" name="Text Placeholder 13"/>
          <p:cNvSpPr>
            <a:spLocks noGrp="1"/>
          </p:cNvSpPr>
          <p:nvPr>
            <p:ph type="body" idx="1"/>
          </p:nvPr>
        </p:nvSpPr>
        <p:spPr>
          <a:xfrm>
            <a:off x="457200" y="1600201"/>
            <a:ext cx="8229600" cy="1384300"/>
          </a:xfrm>
        </p:spPr>
        <p:txBody>
          <a:bodyPr/>
          <a:lstStyle/>
          <a:p>
            <a:pPr eaLnBrk="0" hangingPunct="0">
              <a:buClr>
                <a:schemeClr val="tx2"/>
              </a:buClr>
              <a:defRPr/>
            </a:pPr>
            <a:r>
              <a:rPr lang="en-US" altLang="en-US" sz="2400" u="sng" dirty="0">
                <a:solidFill>
                  <a:schemeClr val="tx1"/>
                </a:solidFill>
                <a:latin typeface="+mn-lt"/>
              </a:rPr>
              <a:t>Standard form</a:t>
            </a:r>
            <a:r>
              <a:rPr lang="en-US" altLang="en-US" sz="2400" dirty="0">
                <a:solidFill>
                  <a:schemeClr val="tx1"/>
                </a:solidFill>
                <a:latin typeface="+mn-lt"/>
              </a:rPr>
              <a:t> requires that all constraints be in the form of equations (equalities).</a:t>
            </a:r>
          </a:p>
          <a:p>
            <a:pPr eaLnBrk="0" hangingPunct="0">
              <a:buClr>
                <a:schemeClr val="tx2"/>
              </a:buClr>
              <a:defRPr/>
            </a:pPr>
            <a:r>
              <a:rPr lang="en-US" altLang="en-US" sz="2400" dirty="0">
                <a:solidFill>
                  <a:schemeClr val="tx1"/>
                </a:solidFill>
                <a:latin typeface="+mn-lt"/>
              </a:rPr>
              <a:t>A slack variable is </a:t>
            </a:r>
            <a:r>
              <a:rPr lang="en-US" altLang="en-US" sz="2400" b="1" dirty="0">
                <a:solidFill>
                  <a:schemeClr val="tx1"/>
                </a:solidFill>
                <a:latin typeface="+mn-lt"/>
              </a:rPr>
              <a:t>added to a </a:t>
            </a:r>
            <a:endParaRPr lang="en-US" altLang="en-US" sz="2400" dirty="0">
              <a:solidFill>
                <a:schemeClr val="tx1"/>
              </a:solidFill>
              <a:latin typeface="+mn-lt"/>
            </a:endParaRPr>
          </a:p>
        </p:txBody>
      </p:sp>
      <p:graphicFrame>
        <p:nvGraphicFramePr>
          <p:cNvPr id="4" name="Object 3" descr="less than or equal"/>
          <p:cNvGraphicFramePr>
            <a:graphicFrameLocks noChangeAspect="1"/>
          </p:cNvGraphicFramePr>
          <p:nvPr>
            <p:extLst>
              <p:ext uri="{D42A27DB-BD31-4B8C-83A1-F6EECF244321}">
                <p14:modId xmlns:p14="http://schemas.microsoft.com/office/powerpoint/2010/main" val="448119307"/>
              </p:ext>
            </p:extLst>
          </p:nvPr>
        </p:nvGraphicFramePr>
        <p:xfrm>
          <a:off x="4879975" y="2671763"/>
          <a:ext cx="287338" cy="312737"/>
        </p:xfrm>
        <a:graphic>
          <a:graphicData uri="http://schemas.openxmlformats.org/presentationml/2006/ole">
            <mc:AlternateContent xmlns:mc="http://schemas.openxmlformats.org/markup-compatibility/2006">
              <mc:Choice xmlns:v="urn:schemas-microsoft-com:vml" Requires="v">
                <p:oleObj spid="_x0000_s7170" name="Equation" r:id="rId4" imgW="139680" imgH="152280" progId="Equation.DSMT4">
                  <p:embed/>
                </p:oleObj>
              </mc:Choice>
              <mc:Fallback>
                <p:oleObj name="Equation" r:id="rId4" imgW="139680" imgH="152280" progId="Equation.DSMT4">
                  <p:embed/>
                  <p:pic>
                    <p:nvPicPr>
                      <p:cNvPr id="4" name="Object 3" descr="less than or equal"/>
                      <p:cNvPicPr/>
                      <p:nvPr/>
                    </p:nvPicPr>
                    <p:blipFill>
                      <a:blip r:embed="rId5"/>
                      <a:stretch>
                        <a:fillRect/>
                      </a:stretch>
                    </p:blipFill>
                    <p:spPr>
                      <a:xfrm>
                        <a:off x="4879975" y="2671763"/>
                        <a:ext cx="287338" cy="312737"/>
                      </a:xfrm>
                      <a:prstGeom prst="rect">
                        <a:avLst/>
                      </a:prstGeom>
                    </p:spPr>
                  </p:pic>
                </p:oleObj>
              </mc:Fallback>
            </mc:AlternateContent>
          </a:graphicData>
        </a:graphic>
      </p:graphicFrame>
      <p:sp>
        <p:nvSpPr>
          <p:cNvPr id="3" name="Text Placeholder 2"/>
          <p:cNvSpPr>
            <a:spLocks noGrp="1"/>
          </p:cNvSpPr>
          <p:nvPr>
            <p:ph type="body" idx="2"/>
          </p:nvPr>
        </p:nvSpPr>
        <p:spPr>
          <a:xfrm>
            <a:off x="457200" y="2515728"/>
            <a:ext cx="8229600" cy="3620911"/>
          </a:xfrm>
        </p:spPr>
        <p:txBody>
          <a:bodyPr/>
          <a:lstStyle/>
          <a:p>
            <a:pPr marL="265113" indent="4395788" eaLnBrk="0" hangingPunct="0">
              <a:buClr>
                <a:schemeClr val="tx2"/>
              </a:buClr>
              <a:buNone/>
              <a:defRPr/>
            </a:pPr>
            <a:r>
              <a:rPr lang="en-US" altLang="en-US" sz="2400" b="1" dirty="0">
                <a:solidFill>
                  <a:schemeClr val="tx1"/>
                </a:solidFill>
                <a:latin typeface="+mn-lt"/>
              </a:rPr>
              <a:t>constraint</a:t>
            </a:r>
            <a:r>
              <a:rPr lang="en-US" altLang="en-US" sz="2400" b="1" i="1" dirty="0">
                <a:solidFill>
                  <a:schemeClr val="tx1"/>
                </a:solidFill>
                <a:latin typeface="+mn-lt"/>
              </a:rPr>
              <a:t> </a:t>
            </a:r>
            <a:r>
              <a:rPr lang="en-US" altLang="en-US" sz="2400" dirty="0">
                <a:solidFill>
                  <a:schemeClr val="tx1"/>
                </a:solidFill>
                <a:latin typeface="+mn-lt"/>
              </a:rPr>
              <a:t>to convert it to an equation (=).</a:t>
            </a:r>
          </a:p>
          <a:p>
            <a:pPr eaLnBrk="0" hangingPunct="0">
              <a:buClr>
                <a:schemeClr val="tx2"/>
              </a:buClr>
              <a:defRPr/>
            </a:pPr>
            <a:r>
              <a:rPr lang="en-US" altLang="en-US" sz="2400" dirty="0">
                <a:solidFill>
                  <a:schemeClr val="tx1"/>
                </a:solidFill>
                <a:latin typeface="+mn-lt"/>
              </a:rPr>
              <a:t>A slack variable typically represents an </a:t>
            </a:r>
            <a:r>
              <a:rPr lang="en-US" altLang="en-US" sz="2400" b="1" dirty="0">
                <a:solidFill>
                  <a:schemeClr val="tx1"/>
                </a:solidFill>
                <a:latin typeface="+mn-lt"/>
              </a:rPr>
              <a:t>unused resource</a:t>
            </a:r>
            <a:r>
              <a:rPr lang="en-US" altLang="en-US" sz="2400" dirty="0">
                <a:solidFill>
                  <a:schemeClr val="tx1"/>
                </a:solidFill>
                <a:latin typeface="+mn-lt"/>
              </a:rPr>
              <a:t>.</a:t>
            </a:r>
          </a:p>
          <a:p>
            <a:pPr eaLnBrk="0" hangingPunct="0">
              <a:buClr>
                <a:schemeClr val="tx2"/>
              </a:buClr>
              <a:defRPr/>
            </a:pPr>
            <a:r>
              <a:rPr lang="en-US" altLang="en-US" sz="2400" dirty="0">
                <a:solidFill>
                  <a:schemeClr val="tx1"/>
                </a:solidFill>
                <a:latin typeface="+mn-lt"/>
              </a:rPr>
              <a:t>A slack variable </a:t>
            </a:r>
            <a:r>
              <a:rPr lang="en-US" altLang="en-US" sz="2400" b="1" dirty="0">
                <a:solidFill>
                  <a:schemeClr val="tx1"/>
                </a:solidFill>
                <a:latin typeface="+mn-lt"/>
              </a:rPr>
              <a:t>contributes nothing</a:t>
            </a:r>
            <a:r>
              <a:rPr lang="en-US" altLang="en-US" sz="2400" b="1" i="1" dirty="0">
                <a:solidFill>
                  <a:schemeClr val="tx1"/>
                </a:solidFill>
                <a:latin typeface="+mn-lt"/>
              </a:rPr>
              <a:t> </a:t>
            </a:r>
            <a:r>
              <a:rPr lang="en-US" altLang="en-US" sz="2400" dirty="0">
                <a:solidFill>
                  <a:schemeClr val="tx1"/>
                </a:solidFill>
                <a:latin typeface="+mn-lt"/>
              </a:rPr>
              <a:t>to the objective function value.</a:t>
            </a:r>
            <a:endParaRPr lang="en-US" sz="2400" dirty="0">
              <a:latin typeface="+mn-lt"/>
            </a:endParaRPr>
          </a:p>
        </p:txBody>
      </p:sp>
    </p:spTree>
    <p:extLst>
      <p:ext uri="{BB962C8B-B14F-4D97-AF65-F5344CB8AC3E}">
        <p14:creationId xmlns:p14="http://schemas.microsoft.com/office/powerpoint/2010/main" val="286379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Programming: An Overview</a:t>
            </a:r>
            <a:endParaRPr lang="en-US" dirty="0"/>
          </a:p>
        </p:txBody>
      </p:sp>
      <p:sp>
        <p:nvSpPr>
          <p:cNvPr id="3" name="Text Placeholder 2"/>
          <p:cNvSpPr>
            <a:spLocks noGrp="1"/>
          </p:cNvSpPr>
          <p:nvPr>
            <p:ph type="body" idx="1"/>
          </p:nvPr>
        </p:nvSpPr>
        <p:spPr>
          <a:xfrm>
            <a:off x="457200" y="1600200"/>
            <a:ext cx="8229600" cy="2699083"/>
          </a:xfrm>
        </p:spPr>
        <p:txBody>
          <a:bodyPr/>
          <a:lstStyle/>
          <a:p>
            <a:pPr eaLnBrk="0" hangingPunct="0">
              <a:buClr>
                <a:schemeClr val="tx2"/>
              </a:buClr>
              <a:defRPr/>
            </a:pPr>
            <a:r>
              <a:rPr lang="en-US" altLang="en-US" sz="2400" dirty="0">
                <a:solidFill>
                  <a:schemeClr val="tx1"/>
                </a:solidFill>
                <a:latin typeface="+mn-lt"/>
              </a:rPr>
              <a:t>Objectives of business decisions frequently involve </a:t>
            </a:r>
            <a:r>
              <a:rPr lang="en-US" altLang="en-US" sz="2400" b="1" dirty="0">
                <a:solidFill>
                  <a:schemeClr val="tx1"/>
                </a:solidFill>
                <a:latin typeface="+mn-lt"/>
              </a:rPr>
              <a:t>maximizing profit</a:t>
            </a:r>
            <a:r>
              <a:rPr lang="en-US" altLang="en-US" sz="2400" b="1" i="1" dirty="0">
                <a:solidFill>
                  <a:schemeClr val="tx1"/>
                </a:solidFill>
                <a:latin typeface="+mn-lt"/>
              </a:rPr>
              <a:t> </a:t>
            </a:r>
            <a:r>
              <a:rPr lang="en-US" altLang="en-US" sz="2400" dirty="0">
                <a:solidFill>
                  <a:schemeClr val="tx1"/>
                </a:solidFill>
                <a:latin typeface="+mn-lt"/>
              </a:rPr>
              <a:t>or </a:t>
            </a:r>
            <a:r>
              <a:rPr lang="en-US" altLang="en-US" sz="2400" b="1" dirty="0">
                <a:solidFill>
                  <a:schemeClr val="tx1"/>
                </a:solidFill>
                <a:latin typeface="+mn-lt"/>
              </a:rPr>
              <a:t>minimizing costs.</a:t>
            </a:r>
            <a:endParaRPr lang="en-US" altLang="en-US" sz="2400" dirty="0">
              <a:solidFill>
                <a:schemeClr val="tx1"/>
              </a:solidFill>
              <a:latin typeface="+mn-lt"/>
            </a:endParaRPr>
          </a:p>
          <a:p>
            <a:pPr eaLnBrk="0" hangingPunct="0">
              <a:buClr>
                <a:schemeClr val="tx2"/>
              </a:buClr>
              <a:defRPr/>
            </a:pPr>
            <a:r>
              <a:rPr lang="en-US" altLang="en-US" sz="2400" dirty="0">
                <a:solidFill>
                  <a:schemeClr val="tx1"/>
                </a:solidFill>
                <a:latin typeface="+mn-lt"/>
              </a:rPr>
              <a:t>Linear programming uses </a:t>
            </a:r>
            <a:r>
              <a:rPr lang="en-US" altLang="en-US" sz="2400" b="1" dirty="0">
                <a:solidFill>
                  <a:schemeClr val="tx1"/>
                </a:solidFill>
                <a:latin typeface="+mn-lt"/>
              </a:rPr>
              <a:t>linear algebraic relationships</a:t>
            </a:r>
            <a:r>
              <a:rPr lang="en-US" altLang="en-US" sz="2400" b="1" i="1" dirty="0">
                <a:solidFill>
                  <a:schemeClr val="tx1"/>
                </a:solidFill>
                <a:latin typeface="+mn-lt"/>
              </a:rPr>
              <a:t> </a:t>
            </a:r>
            <a:r>
              <a:rPr lang="en-US" altLang="en-US" sz="2400" dirty="0">
                <a:solidFill>
                  <a:schemeClr val="tx1"/>
                </a:solidFill>
                <a:latin typeface="+mn-lt"/>
              </a:rPr>
              <a:t>to represent a firm’s decisions, given a business </a:t>
            </a:r>
            <a:r>
              <a:rPr lang="en-US" altLang="en-US" sz="2400" b="1" dirty="0">
                <a:solidFill>
                  <a:schemeClr val="tx1"/>
                </a:solidFill>
                <a:latin typeface="+mn-lt"/>
              </a:rPr>
              <a:t>objective</a:t>
            </a:r>
            <a:r>
              <a:rPr lang="en-US" altLang="en-US" sz="2400" dirty="0">
                <a:solidFill>
                  <a:schemeClr val="tx1"/>
                </a:solidFill>
                <a:latin typeface="+mn-lt"/>
              </a:rPr>
              <a:t>, and resource </a:t>
            </a:r>
            <a:r>
              <a:rPr lang="en-US" altLang="en-US" sz="2400" b="1" dirty="0">
                <a:solidFill>
                  <a:schemeClr val="tx1"/>
                </a:solidFill>
                <a:latin typeface="+mn-lt"/>
              </a:rPr>
              <a:t>constraints</a:t>
            </a:r>
            <a:r>
              <a:rPr lang="en-US" altLang="en-US" sz="2400" dirty="0">
                <a:solidFill>
                  <a:schemeClr val="tx1"/>
                </a:solidFill>
                <a:latin typeface="+mn-lt"/>
              </a:rPr>
              <a:t>.</a:t>
            </a:r>
          </a:p>
          <a:p>
            <a:pPr eaLnBrk="0" hangingPunct="0">
              <a:buClr>
                <a:schemeClr val="tx2"/>
              </a:buClr>
              <a:defRPr/>
            </a:pPr>
            <a:r>
              <a:rPr lang="en-US" altLang="en-US" sz="2400" dirty="0">
                <a:solidFill>
                  <a:schemeClr val="tx1"/>
                </a:solidFill>
                <a:latin typeface="+mn-lt"/>
              </a:rPr>
              <a:t>Steps in application:</a:t>
            </a:r>
          </a:p>
        </p:txBody>
      </p:sp>
      <p:sp>
        <p:nvSpPr>
          <p:cNvPr id="4" name="Text Placeholder 3"/>
          <p:cNvSpPr>
            <a:spLocks noGrp="1"/>
          </p:cNvSpPr>
          <p:nvPr>
            <p:ph type="body" idx="2"/>
          </p:nvPr>
        </p:nvSpPr>
        <p:spPr>
          <a:xfrm>
            <a:off x="457200" y="4363451"/>
            <a:ext cx="8229600" cy="1764634"/>
          </a:xfrm>
        </p:spPr>
        <p:txBody>
          <a:bodyPr/>
          <a:lstStyle/>
          <a:p>
            <a:pPr marL="741600" indent="-428400" eaLnBrk="0" hangingPunct="0">
              <a:spcBef>
                <a:spcPts val="600"/>
              </a:spcBef>
              <a:buClr>
                <a:schemeClr val="tx2"/>
              </a:buClr>
              <a:buFont typeface="+mj-lt"/>
              <a:buAutoNum type="arabicPeriod"/>
              <a:defRPr/>
            </a:pPr>
            <a:r>
              <a:rPr lang="en-US" altLang="en-US" sz="2400" dirty="0">
                <a:solidFill>
                  <a:schemeClr val="tx1"/>
                </a:solidFill>
                <a:latin typeface="+mn-lt"/>
              </a:rPr>
              <a:t>Identify problem as solvable by linear programming.</a:t>
            </a:r>
          </a:p>
          <a:p>
            <a:pPr marL="741600" indent="-428400" eaLnBrk="0" hangingPunct="0">
              <a:spcBef>
                <a:spcPts val="600"/>
              </a:spcBef>
              <a:buClr>
                <a:schemeClr val="tx2"/>
              </a:buClr>
              <a:buFont typeface="+mj-lt"/>
              <a:buAutoNum type="arabicPeriod"/>
              <a:defRPr/>
            </a:pPr>
            <a:r>
              <a:rPr lang="en-US" altLang="en-US" sz="2400" dirty="0">
                <a:solidFill>
                  <a:schemeClr val="tx1"/>
                </a:solidFill>
                <a:latin typeface="+mn-lt"/>
              </a:rPr>
              <a:t>Formulate a mathematical model of the unstructured problem.</a:t>
            </a:r>
          </a:p>
          <a:p>
            <a:pPr marL="741600" indent="-428400" eaLnBrk="0" hangingPunct="0">
              <a:spcBef>
                <a:spcPts val="600"/>
              </a:spcBef>
              <a:buClr>
                <a:schemeClr val="tx2"/>
              </a:buClr>
              <a:buFont typeface="+mj-lt"/>
              <a:buAutoNum type="arabicPeriod"/>
              <a:defRPr/>
            </a:pPr>
            <a:r>
              <a:rPr lang="en-US" altLang="en-US" sz="2400" dirty="0">
                <a:solidFill>
                  <a:schemeClr val="tx1"/>
                </a:solidFill>
                <a:latin typeface="+mn-lt"/>
              </a:rPr>
              <a:t>Solve the model.</a:t>
            </a:r>
          </a:p>
        </p:txBody>
      </p:sp>
    </p:spTree>
    <p:extLst>
      <p:ext uri="{BB962C8B-B14F-4D97-AF65-F5344CB8AC3E}">
        <p14:creationId xmlns:p14="http://schemas.microsoft.com/office/powerpoint/2010/main" val="629914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Linear Programming Model: Standard Form</a:t>
            </a:r>
            <a:r>
              <a:rPr lang="en-US" altLang="en-US" sz="2600" dirty="0"/>
              <a:t>  -- Here we are enumerating the corner points</a:t>
            </a:r>
          </a:p>
        </p:txBody>
      </p:sp>
      <p:sp>
        <p:nvSpPr>
          <p:cNvPr id="3" name="Text Placeholder 2"/>
          <p:cNvSpPr>
            <a:spLocks noGrp="1"/>
          </p:cNvSpPr>
          <p:nvPr>
            <p:ph type="body" idx="1"/>
          </p:nvPr>
        </p:nvSpPr>
        <p:spPr>
          <a:xfrm>
            <a:off x="383515" y="1600201"/>
            <a:ext cx="815366" cy="520097"/>
          </a:xfrm>
        </p:spPr>
        <p:txBody>
          <a:bodyPr/>
          <a:lstStyle/>
          <a:p>
            <a:pPr marL="0" indent="0">
              <a:buNone/>
            </a:pPr>
            <a:r>
              <a:rPr lang="en-US" altLang="en-US" sz="2400" dirty="0"/>
              <a:t>Max</a:t>
            </a:r>
          </a:p>
        </p:txBody>
      </p:sp>
      <p:sp>
        <p:nvSpPr>
          <p:cNvPr id="12" name="Content Placeholder 11"/>
          <p:cNvSpPr>
            <a:spLocks noGrp="1"/>
          </p:cNvSpPr>
          <p:nvPr>
            <p:ph sz="quarter" idx="13"/>
          </p:nvPr>
        </p:nvSpPr>
        <p:spPr>
          <a:xfrm>
            <a:off x="457200" y="2171383"/>
            <a:ext cx="1627203" cy="558800"/>
          </a:xfrm>
        </p:spPr>
        <p:txBody>
          <a:bodyPr/>
          <a:lstStyle/>
          <a:p>
            <a:pPr marL="432" indent="0">
              <a:buNone/>
            </a:pPr>
            <a:r>
              <a:rPr lang="en-US" altLang="en-US" sz="2400" dirty="0">
                <a:latin typeface="+mn-lt"/>
              </a:rPr>
              <a:t>subject to:</a:t>
            </a:r>
          </a:p>
        </p:txBody>
      </p:sp>
      <p:graphicFrame>
        <p:nvGraphicFramePr>
          <p:cNvPr id="11" name="Object 10" descr="1 x sub 1 + 2 x sub 2 + s sub 1 = 40. 4 x sub 2 + 3 x sub 2 + s sub 2 = 120. x sub 1, comma, x sub 2, comma, s sub 1, comma, s sub 2 is greater than or equal to 0."/>
          <p:cNvGraphicFramePr>
            <a:graphicFrameLocks noChangeAspect="1"/>
          </p:cNvGraphicFramePr>
          <p:nvPr>
            <p:extLst>
              <p:ext uri="{D42A27DB-BD31-4B8C-83A1-F6EECF244321}">
                <p14:modId xmlns:p14="http://schemas.microsoft.com/office/powerpoint/2010/main" val="2123316055"/>
              </p:ext>
            </p:extLst>
          </p:nvPr>
        </p:nvGraphicFramePr>
        <p:xfrm>
          <a:off x="2065338" y="2301875"/>
          <a:ext cx="2409825" cy="1214438"/>
        </p:xfrm>
        <a:graphic>
          <a:graphicData uri="http://schemas.openxmlformats.org/presentationml/2006/ole">
            <mc:AlternateContent xmlns:mc="http://schemas.openxmlformats.org/markup-compatibility/2006">
              <mc:Choice xmlns:v="urn:schemas-microsoft-com:vml" Requires="v">
                <p:oleObj spid="_x0000_s8194" name="Equation" r:id="rId4" imgW="1358640" imgH="685800" progId="Equation.DSMT4">
                  <p:embed/>
                </p:oleObj>
              </mc:Choice>
              <mc:Fallback>
                <p:oleObj name="Equation" r:id="rId4" imgW="1358640" imgH="685800" progId="Equation.DSMT4">
                  <p:embed/>
                  <p:pic>
                    <p:nvPicPr>
                      <p:cNvPr id="11" name="Object 10" descr="1 x sub 1 + 2 x sub 2 + s sub 1 = 40. 4 x sub 2 + 3 x sub 2 + s sub 2 = 120. x sub 1, comma, x sub 2, comma, s sub 1, comma, s sub 2 is greater than or equal to 0."/>
                      <p:cNvPicPr/>
                      <p:nvPr/>
                    </p:nvPicPr>
                    <p:blipFill>
                      <a:blip r:embed="rId5"/>
                      <a:stretch>
                        <a:fillRect/>
                      </a:stretch>
                    </p:blipFill>
                    <p:spPr>
                      <a:xfrm>
                        <a:off x="2065338" y="2301875"/>
                        <a:ext cx="2409825" cy="1214438"/>
                      </a:xfrm>
                      <a:prstGeom prst="rect">
                        <a:avLst/>
                      </a:prstGeom>
                    </p:spPr>
                  </p:pic>
                </p:oleObj>
              </mc:Fallback>
            </mc:AlternateContent>
          </a:graphicData>
        </a:graphic>
      </p:graphicFrame>
      <p:sp>
        <p:nvSpPr>
          <p:cNvPr id="4" name="Content Placeholder 3"/>
          <p:cNvSpPr>
            <a:spLocks noGrp="1"/>
          </p:cNvSpPr>
          <p:nvPr>
            <p:ph sz="quarter" idx="15"/>
          </p:nvPr>
        </p:nvSpPr>
        <p:spPr>
          <a:xfrm>
            <a:off x="457199" y="3781925"/>
            <a:ext cx="3517771" cy="2002636"/>
          </a:xfrm>
        </p:spPr>
        <p:txBody>
          <a:bodyPr/>
          <a:lstStyle/>
          <a:p>
            <a:pPr marL="0" indent="0" eaLnBrk="0" hangingPunct="0">
              <a:spcBef>
                <a:spcPts val="0"/>
              </a:spcBef>
              <a:spcAft>
                <a:spcPct val="35000"/>
              </a:spcAft>
              <a:buNone/>
              <a:defRPr/>
            </a:pPr>
            <a:r>
              <a:rPr lang="en-US" altLang="en-US" sz="2400" dirty="0">
                <a:latin typeface="+mn-lt"/>
              </a:rPr>
              <a:t>Where:</a:t>
            </a:r>
          </a:p>
          <a:p>
            <a:pPr marL="0" indent="0" eaLnBrk="0" hangingPunct="0">
              <a:spcBef>
                <a:spcPts val="0"/>
              </a:spcBef>
              <a:spcAft>
                <a:spcPct val="35000"/>
              </a:spcAft>
              <a:buNone/>
              <a:defRPr/>
            </a:pPr>
            <a:r>
              <a:rPr lang="en-US" altLang="en-US" sz="2400" i="1" dirty="0">
                <a:latin typeface="+mn-lt"/>
              </a:rPr>
              <a:t>x</a:t>
            </a:r>
            <a:r>
              <a:rPr lang="en-US" altLang="en-US" sz="2400" baseline="-25000" dirty="0">
                <a:latin typeface="+mn-lt"/>
              </a:rPr>
              <a:t>1</a:t>
            </a:r>
            <a:r>
              <a:rPr lang="en-US" altLang="en-US" sz="2400" dirty="0">
                <a:latin typeface="+mn-lt"/>
              </a:rPr>
              <a:t> = number of bowls</a:t>
            </a:r>
          </a:p>
          <a:p>
            <a:pPr marL="0" indent="0" eaLnBrk="0" hangingPunct="0">
              <a:spcBef>
                <a:spcPts val="0"/>
              </a:spcBef>
              <a:spcAft>
                <a:spcPct val="35000"/>
              </a:spcAft>
              <a:buNone/>
              <a:defRPr/>
            </a:pPr>
            <a:r>
              <a:rPr lang="en-US" altLang="en-US" sz="2400" i="1" dirty="0">
                <a:latin typeface="+mn-lt"/>
              </a:rPr>
              <a:t>x</a:t>
            </a:r>
            <a:r>
              <a:rPr lang="en-US" altLang="en-US" sz="2400" baseline="-25000" dirty="0">
                <a:latin typeface="+mn-lt"/>
              </a:rPr>
              <a:t>2</a:t>
            </a:r>
            <a:r>
              <a:rPr lang="en-US" altLang="en-US" sz="2400" dirty="0">
                <a:latin typeface="+mn-lt"/>
              </a:rPr>
              <a:t> = number of mugs</a:t>
            </a:r>
          </a:p>
          <a:p>
            <a:pPr marL="0" indent="0" eaLnBrk="0" hangingPunct="0">
              <a:spcBef>
                <a:spcPts val="0"/>
              </a:spcBef>
              <a:buNone/>
              <a:defRPr/>
            </a:pPr>
            <a:r>
              <a:rPr lang="en-US" altLang="en-US" sz="2400" i="1" dirty="0">
                <a:latin typeface="+mn-lt"/>
              </a:rPr>
              <a:t>s</a:t>
            </a:r>
            <a:r>
              <a:rPr lang="en-US" altLang="en-US" sz="2400" baseline="-25000" dirty="0">
                <a:latin typeface="+mn-lt"/>
              </a:rPr>
              <a:t>1</a:t>
            </a:r>
            <a:r>
              <a:rPr lang="en-US" altLang="en-US" sz="2400" dirty="0">
                <a:latin typeface="+mn-lt"/>
              </a:rPr>
              <a:t>, </a:t>
            </a:r>
            <a:r>
              <a:rPr lang="en-US" altLang="en-US" sz="2400" i="1" dirty="0">
                <a:latin typeface="+mn-lt"/>
              </a:rPr>
              <a:t>s</a:t>
            </a:r>
            <a:r>
              <a:rPr lang="en-US" altLang="en-US" sz="2400" baseline="-25000" dirty="0">
                <a:latin typeface="+mn-lt"/>
              </a:rPr>
              <a:t>2</a:t>
            </a:r>
            <a:r>
              <a:rPr lang="en-US" altLang="en-US" sz="2400" dirty="0">
                <a:latin typeface="+mn-lt"/>
              </a:rPr>
              <a:t> are slack variables</a:t>
            </a:r>
            <a:endParaRPr lang="en-US" sz="2400" dirty="0">
              <a:latin typeface="+mn-lt"/>
            </a:endParaRPr>
          </a:p>
        </p:txBody>
      </p:sp>
      <p:pic>
        <p:nvPicPr>
          <p:cNvPr id="13" name="Picture 4" descr="A graph includes new equations of constraint lines and solutions of points A, B, and C. The graph plots x sub 2 versus x sub 1. The equations of the model constraints are x sub 1 + 2 x sub 2 + s sub 1 = 40 and 4 x sub 1 + 3 x sub 2 + s sub 2 = 120. The solutions for points A, B, and C are as follows: Point A. X sub 1 = 0. X sub 2 = 20. S sub 1 = 0. S sub 2 = 60. Point B. X sub 1 = 24. X sub 2 = 8. S sub 1 = 0. S sub 2 = 0. Point C. X sub 1 = 30. X sub 2 = 0. S sub 1 = 10. S sub 2 = 0."/>
          <p:cNvPicPr>
            <a:picLocks noChangeAspect="1" noChangeArrowheads="1"/>
          </p:cNvPicPr>
          <p:nvPr/>
        </p:nvPicPr>
        <p:blipFill>
          <a:blip r:embed="rId6"/>
          <a:srcRect/>
          <a:stretch>
            <a:fillRect/>
          </a:stretch>
        </p:blipFill>
        <p:spPr bwMode="auto">
          <a:xfrm>
            <a:off x="4590528" y="1634162"/>
            <a:ext cx="3949070" cy="4118315"/>
          </a:xfrm>
          <a:prstGeom prst="rect">
            <a:avLst/>
          </a:prstGeom>
          <a:noFill/>
          <a:ln w="9525">
            <a:noFill/>
            <a:miter lim="800000"/>
            <a:headEnd/>
            <a:tailEnd/>
          </a:ln>
        </p:spPr>
      </p:pic>
      <p:sp>
        <p:nvSpPr>
          <p:cNvPr id="22" name="Content Placeholder 21"/>
          <p:cNvSpPr>
            <a:spLocks noGrp="1"/>
          </p:cNvSpPr>
          <p:nvPr>
            <p:ph sz="quarter" idx="14"/>
          </p:nvPr>
        </p:nvSpPr>
        <p:spPr>
          <a:xfrm>
            <a:off x="4175759" y="5784560"/>
            <a:ext cx="4569178" cy="677200"/>
          </a:xfrm>
        </p:spPr>
        <p:txBody>
          <a:bodyPr/>
          <a:lstStyle/>
          <a:p>
            <a:pPr marL="432" indent="0" eaLnBrk="0" hangingPunct="0">
              <a:buNone/>
              <a:defRPr/>
            </a:pPr>
            <a:r>
              <a:rPr lang="en-US" sz="1800" b="1" dirty="0">
                <a:latin typeface="+mn-lt"/>
                <a:cs typeface="Times New Roman" pitchFamily="18" charset="0"/>
              </a:rPr>
              <a:t>Figure 2.14</a:t>
            </a:r>
            <a:r>
              <a:rPr lang="en-US" sz="1800" dirty="0">
                <a:latin typeface="+mn-lt"/>
                <a:cs typeface="Times New Roman" pitchFamily="18" charset="0"/>
              </a:rPr>
              <a:t> </a:t>
            </a:r>
            <a:r>
              <a:rPr lang="en-US" sz="1800" dirty="0">
                <a:latin typeface="+mn-lt"/>
                <a:cs typeface="Times" charset="0"/>
              </a:rPr>
              <a:t>Solutions at points </a:t>
            </a:r>
            <a:r>
              <a:rPr lang="en-US" sz="1800" i="1" dirty="0">
                <a:latin typeface="+mn-lt"/>
                <a:cs typeface="Times" charset="0"/>
              </a:rPr>
              <a:t>A</a:t>
            </a:r>
            <a:r>
              <a:rPr lang="en-US" sz="1800" dirty="0">
                <a:latin typeface="+mn-lt"/>
                <a:cs typeface="Times" charset="0"/>
              </a:rPr>
              <a:t>, </a:t>
            </a:r>
            <a:r>
              <a:rPr lang="en-US" sz="1800" i="1" dirty="0">
                <a:latin typeface="+mn-lt"/>
                <a:cs typeface="Times" charset="0"/>
              </a:rPr>
              <a:t>B</a:t>
            </a:r>
            <a:r>
              <a:rPr lang="en-US" sz="1800" dirty="0">
                <a:latin typeface="+mn-lt"/>
                <a:cs typeface="Times" charset="0"/>
              </a:rPr>
              <a:t>, and </a:t>
            </a:r>
            <a:r>
              <a:rPr lang="en-US" sz="1800" i="1" dirty="0">
                <a:latin typeface="+mn-lt"/>
                <a:cs typeface="Times" charset="0"/>
              </a:rPr>
              <a:t>C</a:t>
            </a:r>
            <a:r>
              <a:rPr lang="en-US" sz="1800" dirty="0">
                <a:latin typeface="+mn-lt"/>
                <a:cs typeface="Times" charset="0"/>
              </a:rPr>
              <a:t> with slack</a:t>
            </a:r>
            <a:endParaRPr lang="en-US" sz="1800" dirty="0">
              <a:latin typeface="+mn-lt"/>
            </a:endParaRPr>
          </a:p>
        </p:txBody>
      </p:sp>
      <p:sp>
        <p:nvSpPr>
          <p:cNvPr id="6" name="TextBox 5">
            <a:extLst>
              <a:ext uri="{FF2B5EF4-FFF2-40B4-BE49-F238E27FC236}">
                <a16:creationId xmlns:a16="http://schemas.microsoft.com/office/drawing/2014/main" id="{8D781C34-DBBF-4524-B54B-1B53E24D628C}"/>
              </a:ext>
            </a:extLst>
          </p:cNvPr>
          <p:cNvSpPr txBox="1"/>
          <p:nvPr/>
        </p:nvSpPr>
        <p:spPr>
          <a:xfrm>
            <a:off x="1097280" y="1691557"/>
            <a:ext cx="3078479" cy="338554"/>
          </a:xfrm>
          <a:prstGeom prst="rect">
            <a:avLst/>
          </a:prstGeom>
          <a:noFill/>
        </p:spPr>
        <p:txBody>
          <a:bodyPr wrap="square" rtlCol="0">
            <a:spAutoFit/>
          </a:bodyPr>
          <a:lstStyle/>
          <a:p>
            <a:r>
              <a:rPr lang="en-US" sz="1600" dirty="0"/>
              <a:t>Z = $40X</a:t>
            </a:r>
            <a:r>
              <a:rPr lang="en-US" sz="1600" baseline="-25000" dirty="0"/>
              <a:t>1</a:t>
            </a:r>
            <a:r>
              <a:rPr lang="en-US" sz="1600" dirty="0"/>
              <a:t> + $50X</a:t>
            </a:r>
            <a:r>
              <a:rPr lang="en-US" sz="1600" baseline="-25000" dirty="0"/>
              <a:t>2</a:t>
            </a:r>
            <a:r>
              <a:rPr lang="en-US" sz="1600" dirty="0"/>
              <a:t> + 0S</a:t>
            </a:r>
            <a:r>
              <a:rPr lang="en-US" sz="1600" baseline="-25000" dirty="0"/>
              <a:t>1</a:t>
            </a:r>
            <a:r>
              <a:rPr lang="en-US" sz="1600" dirty="0"/>
              <a:t> + 0S</a:t>
            </a:r>
            <a:r>
              <a:rPr lang="en-US" sz="1600" baseline="-25000" dirty="0"/>
              <a:t>2</a:t>
            </a:r>
          </a:p>
        </p:txBody>
      </p:sp>
    </p:spTree>
    <p:extLst>
      <p:ext uri="{BB962C8B-B14F-4D97-AF65-F5344CB8AC3E}">
        <p14:creationId xmlns:p14="http://schemas.microsoft.com/office/powerpoint/2010/main" val="2352641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Learning Objective 2.4</a:t>
            </a:r>
          </a:p>
        </p:txBody>
      </p:sp>
      <p:sp>
        <p:nvSpPr>
          <p:cNvPr id="10" name="Text Placeholder 9"/>
          <p:cNvSpPr>
            <a:spLocks noGrp="1"/>
          </p:cNvSpPr>
          <p:nvPr>
            <p:ph type="body" idx="1"/>
          </p:nvPr>
        </p:nvSpPr>
        <p:spPr/>
        <p:txBody>
          <a:bodyPr/>
          <a:lstStyle/>
          <a:p>
            <a:r>
              <a:rPr lang="en-US" altLang="en-US" sz="2400" dirty="0">
                <a:latin typeface="+mn-lt"/>
              </a:rPr>
              <a:t>A Minimization Model Example</a:t>
            </a:r>
          </a:p>
        </p:txBody>
      </p:sp>
    </p:spTree>
    <p:extLst>
      <p:ext uri="{BB962C8B-B14F-4D97-AF65-F5344CB8AC3E}">
        <p14:creationId xmlns:p14="http://schemas.microsoft.com/office/powerpoint/2010/main" val="3963371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t>L</a:t>
            </a:r>
            <a:r>
              <a:rPr lang="en-US" altLang="en-US" sz="100" dirty="0"/>
              <a:t> </a:t>
            </a:r>
            <a:r>
              <a:rPr lang="en-US" altLang="en-US" dirty="0"/>
              <a:t>P Model Formulation 2 </a:t>
            </a:r>
            <a:r>
              <a:rPr lang="en-US" altLang="en-US" sz="2000" b="0" dirty="0"/>
              <a:t>(1 of 2)</a:t>
            </a:r>
            <a:endParaRPr lang="en-US" sz="2000" b="0" dirty="0"/>
          </a:p>
        </p:txBody>
      </p:sp>
      <p:sp>
        <p:nvSpPr>
          <p:cNvPr id="10" name="Text Placeholder 9"/>
          <p:cNvSpPr>
            <a:spLocks noGrp="1"/>
          </p:cNvSpPr>
          <p:nvPr>
            <p:ph type="body" idx="1"/>
          </p:nvPr>
        </p:nvSpPr>
        <p:spPr>
          <a:xfrm>
            <a:off x="457200" y="1600200"/>
            <a:ext cx="3612089" cy="4609531"/>
          </a:xfrm>
        </p:spPr>
        <p:txBody>
          <a:bodyPr/>
          <a:lstStyle/>
          <a:p>
            <a:pPr eaLnBrk="0" hangingPunct="0">
              <a:spcBef>
                <a:spcPts val="1000"/>
              </a:spcBef>
              <a:buClr>
                <a:schemeClr val="tx2"/>
              </a:buClr>
              <a:buFont typeface="Arial" panose="020B0604020202020204" pitchFamily="34" charset="0"/>
              <a:buChar char="•"/>
              <a:defRPr/>
            </a:pPr>
            <a:r>
              <a:rPr lang="en-US" altLang="en-US" sz="2000" dirty="0">
                <a:latin typeface="+mn-lt"/>
              </a:rPr>
              <a:t>Two brands of fertilizer available – Super-gro, Crop-quick.</a:t>
            </a:r>
          </a:p>
          <a:p>
            <a:pPr eaLnBrk="0" hangingPunct="0">
              <a:spcBef>
                <a:spcPts val="1000"/>
              </a:spcBef>
              <a:buClr>
                <a:schemeClr val="tx2"/>
              </a:buClr>
              <a:buFont typeface="Arial" panose="020B0604020202020204" pitchFamily="34" charset="0"/>
              <a:buChar char="•"/>
              <a:defRPr/>
            </a:pPr>
            <a:r>
              <a:rPr lang="en-US" altLang="en-US" sz="2000" dirty="0">
                <a:latin typeface="+mn-lt"/>
              </a:rPr>
              <a:t>Field requires at least 16 pounds of nitrogen and 24 pounds of phosphate.</a:t>
            </a:r>
          </a:p>
          <a:p>
            <a:pPr eaLnBrk="0" hangingPunct="0">
              <a:spcBef>
                <a:spcPts val="1000"/>
              </a:spcBef>
              <a:buClr>
                <a:schemeClr val="tx2"/>
              </a:buClr>
              <a:buFont typeface="Arial" panose="020B0604020202020204" pitchFamily="34" charset="0"/>
              <a:buChar char="•"/>
              <a:defRPr/>
            </a:pPr>
            <a:r>
              <a:rPr lang="en-US" altLang="en-US" sz="2000" dirty="0">
                <a:latin typeface="+mn-lt"/>
              </a:rPr>
              <a:t>Super-gro costs $6 per bag, Crop-quick $3 per bag.</a:t>
            </a:r>
          </a:p>
          <a:p>
            <a:pPr eaLnBrk="0" hangingPunct="0">
              <a:spcBef>
                <a:spcPts val="1000"/>
              </a:spcBef>
              <a:buClr>
                <a:schemeClr val="tx2"/>
              </a:buClr>
              <a:buFont typeface="Arial" panose="020B0604020202020204" pitchFamily="34" charset="0"/>
              <a:buChar char="•"/>
              <a:defRPr/>
            </a:pPr>
            <a:r>
              <a:rPr lang="en-US" altLang="en-US" sz="2000" dirty="0">
                <a:latin typeface="+mn-lt"/>
              </a:rPr>
              <a:t>Problem: How much of each brand to purchase to minimize total cost of fertilizer given following data ?</a:t>
            </a:r>
            <a:endParaRPr lang="en-US" sz="2000" dirty="0">
              <a:latin typeface="+mn-lt"/>
            </a:endParaRPr>
          </a:p>
        </p:txBody>
      </p:sp>
      <p:sp>
        <p:nvSpPr>
          <p:cNvPr id="11" name="Text Placeholder 10"/>
          <p:cNvSpPr>
            <a:spLocks noGrp="1"/>
          </p:cNvSpPr>
          <p:nvPr>
            <p:ph sz="quarter" idx="13"/>
          </p:nvPr>
        </p:nvSpPr>
        <p:spPr>
          <a:xfrm>
            <a:off x="4256567" y="1600200"/>
            <a:ext cx="4430233" cy="434557"/>
          </a:xfrm>
        </p:spPr>
        <p:txBody>
          <a:bodyPr/>
          <a:lstStyle/>
          <a:p>
            <a:pPr marL="0" indent="0">
              <a:buNone/>
            </a:pPr>
            <a:r>
              <a:rPr lang="en-US" sz="1800" b="1" dirty="0">
                <a:latin typeface="+mn-lt"/>
                <a:cs typeface="Times New Roman" pitchFamily="18" charset="0"/>
              </a:rPr>
              <a:t>Figure 2.15</a:t>
            </a:r>
            <a:r>
              <a:rPr lang="en-US" sz="1800" dirty="0">
                <a:latin typeface="+mn-lt"/>
                <a:cs typeface="Times New Roman" pitchFamily="18" charset="0"/>
              </a:rPr>
              <a:t> </a:t>
            </a:r>
            <a:r>
              <a:rPr lang="en-US" sz="1800" dirty="0">
                <a:latin typeface="+mn-lt"/>
                <a:cs typeface="Times" charset="0"/>
              </a:rPr>
              <a:t>Fertilizing farmer’s field</a:t>
            </a:r>
            <a:endParaRPr lang="en-US" sz="1800" dirty="0">
              <a:latin typeface="+mn-lt"/>
            </a:endParaRPr>
          </a:p>
        </p:txBody>
      </p:sp>
      <p:pic>
        <p:nvPicPr>
          <p:cNvPr id="12" name="Picture 5" descr="The soil requires at least 16 pounds of nitrogen and at least 24 pounds of phosphate. One bag of Super-gro, at $6, has 2 pounds of nitrogen and 4 pounds of phosphate. One bag of Crop-quick, at $3, has 4 pounds of nitrogen and 3 pounds of phosphate."/>
          <p:cNvPicPr>
            <a:picLocks noChangeAspect="1" noChangeArrowheads="1"/>
          </p:cNvPicPr>
          <p:nvPr/>
        </p:nvPicPr>
        <p:blipFill>
          <a:blip r:embed="rId2"/>
          <a:srcRect/>
          <a:stretch>
            <a:fillRect/>
          </a:stretch>
        </p:blipFill>
        <p:spPr bwMode="auto">
          <a:xfrm>
            <a:off x="5178173" y="2162432"/>
            <a:ext cx="2587019" cy="2336547"/>
          </a:xfrm>
          <a:prstGeom prst="rect">
            <a:avLst/>
          </a:prstGeom>
          <a:noFill/>
          <a:ln w="9525">
            <a:noFill/>
            <a:miter lim="800000"/>
            <a:headEnd/>
            <a:tailEnd/>
          </a:ln>
        </p:spPr>
      </p:pic>
      <p:sp>
        <p:nvSpPr>
          <p:cNvPr id="2" name="Content Placeholder 1"/>
          <p:cNvSpPr>
            <a:spLocks noGrp="1"/>
          </p:cNvSpPr>
          <p:nvPr>
            <p:ph sz="quarter" idx="14"/>
          </p:nvPr>
        </p:nvSpPr>
        <p:spPr>
          <a:xfrm>
            <a:off x="4256567" y="4585711"/>
            <a:ext cx="4430234" cy="423019"/>
          </a:xfrm>
        </p:spPr>
        <p:txBody>
          <a:bodyPr/>
          <a:lstStyle/>
          <a:p>
            <a:pPr marL="432" indent="0">
              <a:buNone/>
            </a:pPr>
            <a:r>
              <a:rPr lang="en-US" sz="1800" b="1" dirty="0">
                <a:latin typeface="+mn-lt"/>
              </a:rPr>
              <a:t>Chemical Contribution</a:t>
            </a:r>
            <a:endParaRPr lang="en-US" sz="18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412678979"/>
              </p:ext>
            </p:extLst>
          </p:nvPr>
        </p:nvGraphicFramePr>
        <p:xfrm>
          <a:off x="4256566" y="5097211"/>
          <a:ext cx="4430235" cy="1249680"/>
        </p:xfrm>
        <a:graphic>
          <a:graphicData uri="http://schemas.openxmlformats.org/drawingml/2006/table">
            <a:tbl>
              <a:tblPr firstRow="1" bandRow="1">
                <a:tableStyleId>{40F9630F-82C1-40B7-BC3A-925EFCFF5E92}</a:tableStyleId>
              </a:tblPr>
              <a:tblGrid>
                <a:gridCol w="1393607">
                  <a:extLst>
                    <a:ext uri="{9D8B030D-6E8A-4147-A177-3AD203B41FA5}">
                      <a16:colId xmlns:a16="http://schemas.microsoft.com/office/drawing/2014/main" val="3942663994"/>
                    </a:ext>
                  </a:extLst>
                </a:gridCol>
                <a:gridCol w="1501254">
                  <a:extLst>
                    <a:ext uri="{9D8B030D-6E8A-4147-A177-3AD203B41FA5}">
                      <a16:colId xmlns:a16="http://schemas.microsoft.com/office/drawing/2014/main" val="2680559906"/>
                    </a:ext>
                  </a:extLst>
                </a:gridCol>
                <a:gridCol w="1535374">
                  <a:extLst>
                    <a:ext uri="{9D8B030D-6E8A-4147-A177-3AD203B41FA5}">
                      <a16:colId xmlns:a16="http://schemas.microsoft.com/office/drawing/2014/main" val="2968564879"/>
                    </a:ext>
                  </a:extLst>
                </a:gridCol>
              </a:tblGrid>
              <a:tr h="0">
                <a:tc>
                  <a:txBody>
                    <a:bodyPr/>
                    <a:lstStyle/>
                    <a:p>
                      <a:r>
                        <a:rPr lang="en-US" sz="1600" b="1" i="0" u="none" strike="noStrike" cap="none" baseline="0" dirty="0">
                          <a:solidFill>
                            <a:schemeClr val="dk1"/>
                          </a:solidFill>
                          <a:latin typeface="+mn-lt"/>
                          <a:ea typeface="Arial"/>
                          <a:cs typeface="Arial"/>
                          <a:sym typeface="Arial"/>
                        </a:rPr>
                        <a:t>Brand</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Nitrogen (lb./bag)</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Phosphate (lb./bag)</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7546027"/>
                  </a:ext>
                </a:extLst>
              </a:tr>
              <a:tr h="0">
                <a:tc>
                  <a:txBody>
                    <a:bodyPr/>
                    <a:lstStyle/>
                    <a:p>
                      <a:r>
                        <a:rPr lang="en-US" sz="1600" b="0" i="0" u="none" strike="noStrike" cap="none" baseline="0" dirty="0">
                          <a:solidFill>
                            <a:schemeClr val="dk1"/>
                          </a:solidFill>
                          <a:latin typeface="+mn-lt"/>
                          <a:ea typeface="Arial"/>
                          <a:cs typeface="Arial"/>
                          <a:sym typeface="Arial"/>
                        </a:rPr>
                        <a:t>Super-gro</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7487316"/>
                  </a:ext>
                </a:extLst>
              </a:tr>
              <a:tr h="0">
                <a:tc>
                  <a:txBody>
                    <a:bodyPr/>
                    <a:lstStyle/>
                    <a:p>
                      <a:r>
                        <a:rPr lang="en-US" sz="1600" b="0" i="0" u="none" strike="noStrike" cap="none" baseline="0" dirty="0">
                          <a:solidFill>
                            <a:schemeClr val="dk1"/>
                          </a:solidFill>
                          <a:latin typeface="+mn-lt"/>
                          <a:ea typeface="Arial"/>
                          <a:cs typeface="Arial"/>
                          <a:sym typeface="Arial"/>
                        </a:rPr>
                        <a:t>Crop-quick</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5758486"/>
                  </a:ext>
                </a:extLst>
              </a:tr>
            </a:tbl>
          </a:graphicData>
        </a:graphic>
      </p:graphicFrame>
    </p:spTree>
    <p:extLst>
      <p:ext uri="{BB962C8B-B14F-4D97-AF65-F5344CB8AC3E}">
        <p14:creationId xmlns:p14="http://schemas.microsoft.com/office/powerpoint/2010/main" val="1528310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215371"/>
            <a:ext cx="8449733" cy="1097279"/>
          </a:xfrm>
        </p:spPr>
        <p:txBody>
          <a:bodyPr/>
          <a:lstStyle/>
          <a:p>
            <a:r>
              <a:rPr lang="en-US" altLang="en-US" dirty="0"/>
              <a:t>L</a:t>
            </a:r>
            <a:r>
              <a:rPr lang="en-US" altLang="en-US" sz="100" dirty="0"/>
              <a:t> </a:t>
            </a:r>
            <a:r>
              <a:rPr lang="en-US" altLang="en-US" dirty="0"/>
              <a:t>P Model Formulation 2 </a:t>
            </a:r>
            <a:r>
              <a:rPr lang="en-US" altLang="en-US" sz="2000" b="0" dirty="0"/>
              <a:t>(2 of 2)</a:t>
            </a:r>
            <a:endParaRPr lang="en-US" dirty="0"/>
          </a:p>
        </p:txBody>
      </p:sp>
      <p:sp>
        <p:nvSpPr>
          <p:cNvPr id="6" name="Text Placeholder 5"/>
          <p:cNvSpPr>
            <a:spLocks noGrp="1"/>
          </p:cNvSpPr>
          <p:nvPr>
            <p:ph type="body" idx="1"/>
          </p:nvPr>
        </p:nvSpPr>
        <p:spPr>
          <a:xfrm>
            <a:off x="457200" y="1600201"/>
            <a:ext cx="8229600" cy="3479800"/>
          </a:xfrm>
        </p:spPr>
        <p:txBody>
          <a:bodyPr/>
          <a:lstStyle/>
          <a:p>
            <a:pPr marL="0" indent="0" eaLnBrk="0" hangingPunct="0">
              <a:spcBef>
                <a:spcPts val="1000"/>
              </a:spcBef>
              <a:buNone/>
              <a:tabLst>
                <a:tab pos="1771650" algn="l"/>
              </a:tabLst>
              <a:defRPr/>
            </a:pPr>
            <a:r>
              <a:rPr lang="en-US" altLang="en-US" sz="2000" b="1" dirty="0">
                <a:latin typeface="+mn-lt"/>
              </a:rPr>
              <a:t>Decision Variables:</a:t>
            </a:r>
          </a:p>
          <a:p>
            <a:pPr marL="0" indent="1349375" eaLnBrk="0" hangingPunct="0">
              <a:spcBef>
                <a:spcPts val="1000"/>
              </a:spcBef>
              <a:buNone/>
              <a:tabLst>
                <a:tab pos="1771650" algn="l"/>
              </a:tabLst>
              <a:defRPr/>
            </a:pPr>
            <a:r>
              <a:rPr lang="en-US" altLang="en-US" sz="2000" i="1" dirty="0">
                <a:latin typeface="+mn-lt"/>
              </a:rPr>
              <a:t>x</a:t>
            </a:r>
            <a:r>
              <a:rPr lang="en-US" altLang="en-US" sz="2000" baseline="-25000" dirty="0">
                <a:latin typeface="+mn-lt"/>
              </a:rPr>
              <a:t>1</a:t>
            </a:r>
            <a:r>
              <a:rPr lang="en-US" altLang="en-US" sz="2000" dirty="0">
                <a:latin typeface="+mn-lt"/>
              </a:rPr>
              <a:t> = bags of Super-gro</a:t>
            </a:r>
          </a:p>
          <a:p>
            <a:pPr marL="0" indent="1349375" eaLnBrk="0" hangingPunct="0">
              <a:spcBef>
                <a:spcPts val="1000"/>
              </a:spcBef>
              <a:buNone/>
              <a:tabLst>
                <a:tab pos="1771650" algn="l"/>
              </a:tabLst>
              <a:defRPr/>
            </a:pPr>
            <a:r>
              <a:rPr lang="en-US" altLang="en-US" sz="2000" i="1" dirty="0">
                <a:latin typeface="+mn-lt"/>
              </a:rPr>
              <a:t>x</a:t>
            </a:r>
            <a:r>
              <a:rPr lang="en-US" altLang="en-US" sz="2000" baseline="-25000" dirty="0">
                <a:latin typeface="+mn-lt"/>
              </a:rPr>
              <a:t>2</a:t>
            </a:r>
            <a:r>
              <a:rPr lang="en-US" altLang="en-US" sz="2000" dirty="0">
                <a:latin typeface="+mn-lt"/>
              </a:rPr>
              <a:t> = bags of Crop-quick</a:t>
            </a:r>
            <a:endParaRPr lang="en-US" altLang="en-US" sz="2000" b="1" dirty="0">
              <a:latin typeface="+mn-lt"/>
            </a:endParaRPr>
          </a:p>
          <a:p>
            <a:pPr marL="0" indent="0" eaLnBrk="0" hangingPunct="0">
              <a:spcBef>
                <a:spcPts val="1000"/>
              </a:spcBef>
              <a:buNone/>
              <a:tabLst>
                <a:tab pos="1771650" algn="l"/>
              </a:tabLst>
              <a:defRPr/>
            </a:pPr>
            <a:r>
              <a:rPr lang="en-US" altLang="en-US" sz="2000" b="1" dirty="0">
                <a:latin typeface="+mn-lt"/>
              </a:rPr>
              <a:t>The Objective Function:</a:t>
            </a:r>
          </a:p>
          <a:p>
            <a:pPr marL="0" indent="1349375" eaLnBrk="0" hangingPunct="0">
              <a:spcBef>
                <a:spcPts val="1000"/>
              </a:spcBef>
              <a:buNone/>
              <a:tabLst>
                <a:tab pos="1771650" algn="l"/>
              </a:tabLst>
              <a:defRPr/>
            </a:pPr>
            <a:r>
              <a:rPr lang="en-US" altLang="en-US" sz="2000" dirty="0">
                <a:latin typeface="+mn-lt"/>
              </a:rPr>
              <a:t>Minimize </a:t>
            </a:r>
            <a:r>
              <a:rPr lang="en-US" altLang="en-US" sz="2000" i="1" dirty="0">
                <a:latin typeface="+mn-lt"/>
              </a:rPr>
              <a:t>Z</a:t>
            </a:r>
            <a:r>
              <a:rPr lang="en-US" altLang="en-US" sz="2000" dirty="0">
                <a:latin typeface="+mn-lt"/>
              </a:rPr>
              <a:t> = $6</a:t>
            </a:r>
            <a:r>
              <a:rPr lang="en-US" altLang="en-US" sz="2000" i="1" dirty="0">
                <a:latin typeface="+mn-lt"/>
              </a:rPr>
              <a:t>x</a:t>
            </a:r>
            <a:r>
              <a:rPr lang="en-US" altLang="en-US" sz="2000" baseline="-25000" dirty="0">
                <a:latin typeface="+mn-lt"/>
              </a:rPr>
              <a:t>1</a:t>
            </a:r>
            <a:r>
              <a:rPr lang="en-US" altLang="en-US" sz="2000" dirty="0">
                <a:latin typeface="+mn-lt"/>
              </a:rPr>
              <a:t> + 3</a:t>
            </a:r>
            <a:r>
              <a:rPr lang="en-US" altLang="en-US" sz="2000" i="1" dirty="0">
                <a:latin typeface="+mn-lt"/>
              </a:rPr>
              <a:t>x</a:t>
            </a:r>
            <a:r>
              <a:rPr lang="en-US" altLang="en-US" sz="2000" baseline="-25000" dirty="0">
                <a:latin typeface="+mn-lt"/>
              </a:rPr>
              <a:t>2</a:t>
            </a:r>
            <a:endParaRPr lang="en-US" altLang="en-US" sz="2000" dirty="0">
              <a:latin typeface="+mn-lt"/>
            </a:endParaRPr>
          </a:p>
          <a:p>
            <a:pPr marL="0" indent="1349375" eaLnBrk="0" hangingPunct="0">
              <a:spcBef>
                <a:spcPts val="1000"/>
              </a:spcBef>
              <a:buNone/>
              <a:tabLst>
                <a:tab pos="1771650" algn="l"/>
              </a:tabLst>
              <a:defRPr/>
            </a:pPr>
            <a:r>
              <a:rPr lang="en-US" altLang="en-US" sz="2000" dirty="0">
                <a:latin typeface="+mn-lt"/>
              </a:rPr>
              <a:t>Where: $6</a:t>
            </a:r>
            <a:r>
              <a:rPr lang="en-US" altLang="en-US" sz="2000" i="1" dirty="0">
                <a:latin typeface="+mn-lt"/>
              </a:rPr>
              <a:t>x</a:t>
            </a:r>
            <a:r>
              <a:rPr lang="en-US" altLang="en-US" sz="2000" baseline="-25000" dirty="0">
                <a:latin typeface="+mn-lt"/>
              </a:rPr>
              <a:t>1</a:t>
            </a:r>
            <a:r>
              <a:rPr lang="en-US" altLang="en-US" sz="2000" dirty="0">
                <a:latin typeface="+mn-lt"/>
              </a:rPr>
              <a:t> = cost of bags of Super-Gro</a:t>
            </a:r>
          </a:p>
          <a:p>
            <a:pPr marL="0" indent="1349375" eaLnBrk="0" hangingPunct="0">
              <a:spcBef>
                <a:spcPts val="1000"/>
              </a:spcBef>
              <a:buNone/>
              <a:tabLst>
                <a:tab pos="1771650" algn="l"/>
              </a:tabLst>
              <a:defRPr/>
            </a:pPr>
            <a:r>
              <a:rPr lang="en-US" altLang="en-US" sz="2000" dirty="0">
                <a:latin typeface="+mn-lt"/>
              </a:rPr>
              <a:t>$3</a:t>
            </a:r>
            <a:r>
              <a:rPr lang="en-US" altLang="en-US" sz="2000" i="1" dirty="0">
                <a:latin typeface="+mn-lt"/>
              </a:rPr>
              <a:t>x</a:t>
            </a:r>
            <a:r>
              <a:rPr lang="en-US" altLang="en-US" sz="2000" baseline="-25000" dirty="0">
                <a:latin typeface="+mn-lt"/>
              </a:rPr>
              <a:t>2</a:t>
            </a:r>
            <a:r>
              <a:rPr lang="en-US" altLang="en-US" sz="2000" dirty="0">
                <a:latin typeface="+mn-lt"/>
              </a:rPr>
              <a:t> = cost of bags of Crop-Quick</a:t>
            </a:r>
          </a:p>
          <a:p>
            <a:pPr marL="0" indent="0" eaLnBrk="0" hangingPunct="0">
              <a:spcBef>
                <a:spcPts val="1000"/>
              </a:spcBef>
              <a:buNone/>
              <a:tabLst>
                <a:tab pos="1771650" algn="l"/>
              </a:tabLst>
              <a:defRPr/>
            </a:pPr>
            <a:r>
              <a:rPr lang="en-US" altLang="en-US" sz="2000" b="1" dirty="0">
                <a:latin typeface="+mn-lt"/>
              </a:rPr>
              <a:t>Model Constraints:</a:t>
            </a:r>
          </a:p>
        </p:txBody>
      </p:sp>
      <p:graphicFrame>
        <p:nvGraphicFramePr>
          <p:cNvPr id="7" name="Object 6" descr="2 x sub 1 + 4 x sub 2 is greater than or equal to 16 pounds of nitrogen constraint. 4 x sub 1 + 3 x sub 2 is greater than or equal to 24 pounds of phosphate constraint. X sub 1, comma, x sub 2 is greater than or equal to 0 non-negativity constraint."/>
          <p:cNvGraphicFramePr>
            <a:graphicFrameLocks noChangeAspect="1"/>
          </p:cNvGraphicFramePr>
          <p:nvPr>
            <p:extLst>
              <p:ext uri="{D42A27DB-BD31-4B8C-83A1-F6EECF244321}">
                <p14:modId xmlns:p14="http://schemas.microsoft.com/office/powerpoint/2010/main" val="152435802"/>
              </p:ext>
            </p:extLst>
          </p:nvPr>
        </p:nvGraphicFramePr>
        <p:xfrm>
          <a:off x="1930400" y="5173663"/>
          <a:ext cx="4440238" cy="1185862"/>
        </p:xfrm>
        <a:graphic>
          <a:graphicData uri="http://schemas.openxmlformats.org/presentationml/2006/ole">
            <mc:AlternateContent xmlns:mc="http://schemas.openxmlformats.org/markup-compatibility/2006">
              <mc:Choice xmlns:v="urn:schemas-microsoft-com:vml" Requires="v">
                <p:oleObj spid="_x0000_s9218" name="Equation" r:id="rId3" imgW="2755800" imgH="736560" progId="Equation.DSMT4">
                  <p:embed/>
                </p:oleObj>
              </mc:Choice>
              <mc:Fallback>
                <p:oleObj name="Equation" r:id="rId3" imgW="2755800" imgH="736560" progId="Equation.DSMT4">
                  <p:embed/>
                  <p:pic>
                    <p:nvPicPr>
                      <p:cNvPr id="7" name="Object 6" descr="2 x sub 1 + 4 x sub 2 is greater than or equal to 16 pounds of nitrogen constraint. 4 x sub 1 + 3 x sub 2 is greater than or equal to 24 pounds of phosphate constraint. X sub 1, comma, x sub 2 is greater than or equal to 0 non-negativity constraint."/>
                      <p:cNvPicPr/>
                      <p:nvPr/>
                    </p:nvPicPr>
                    <p:blipFill>
                      <a:blip r:embed="rId4"/>
                      <a:stretch>
                        <a:fillRect/>
                      </a:stretch>
                    </p:blipFill>
                    <p:spPr>
                      <a:xfrm>
                        <a:off x="1930400" y="5173663"/>
                        <a:ext cx="4440238" cy="1185862"/>
                      </a:xfrm>
                      <a:prstGeom prst="rect">
                        <a:avLst/>
                      </a:prstGeom>
                    </p:spPr>
                  </p:pic>
                </p:oleObj>
              </mc:Fallback>
            </mc:AlternateContent>
          </a:graphicData>
        </a:graphic>
      </p:graphicFrame>
    </p:spTree>
    <p:extLst>
      <p:ext uri="{BB962C8B-B14F-4D97-AF65-F5344CB8AC3E}">
        <p14:creationId xmlns:p14="http://schemas.microsoft.com/office/powerpoint/2010/main" val="1852551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Constraint Graph</a:t>
            </a:r>
            <a:endParaRPr lang="en-US" dirty="0"/>
          </a:p>
        </p:txBody>
      </p:sp>
      <p:sp>
        <p:nvSpPr>
          <p:cNvPr id="3" name="Text Placeholder 2"/>
          <p:cNvSpPr>
            <a:spLocks noGrp="1"/>
          </p:cNvSpPr>
          <p:nvPr>
            <p:ph type="body" idx="1"/>
          </p:nvPr>
        </p:nvSpPr>
        <p:spPr>
          <a:xfrm>
            <a:off x="471716" y="2610395"/>
            <a:ext cx="1396943" cy="384188"/>
          </a:xfrm>
        </p:spPr>
        <p:txBody>
          <a:bodyPr/>
          <a:lstStyle/>
          <a:p>
            <a:pPr marL="0" indent="0">
              <a:buNone/>
            </a:pPr>
            <a:r>
              <a:rPr lang="en-US" altLang="en-US" sz="2400" dirty="0">
                <a:latin typeface="+mn-lt"/>
              </a:rPr>
              <a:t>Minimize</a:t>
            </a:r>
          </a:p>
        </p:txBody>
      </p:sp>
      <p:graphicFrame>
        <p:nvGraphicFramePr>
          <p:cNvPr id="10" name="Object 9" descr="Z = $6 x sub 1 + $3 x sub 2."/>
          <p:cNvGraphicFramePr>
            <a:graphicFrameLocks noChangeAspect="1"/>
          </p:cNvGraphicFramePr>
          <p:nvPr>
            <p:extLst>
              <p:ext uri="{D42A27DB-BD31-4B8C-83A1-F6EECF244321}">
                <p14:modId xmlns:p14="http://schemas.microsoft.com/office/powerpoint/2010/main" val="480492480"/>
              </p:ext>
            </p:extLst>
          </p:nvPr>
        </p:nvGraphicFramePr>
        <p:xfrm>
          <a:off x="1859808" y="2728463"/>
          <a:ext cx="2021285" cy="428254"/>
        </p:xfrm>
        <a:graphic>
          <a:graphicData uri="http://schemas.openxmlformats.org/presentationml/2006/ole">
            <mc:AlternateContent xmlns:mc="http://schemas.openxmlformats.org/markup-compatibility/2006">
              <mc:Choice xmlns:v="urn:schemas-microsoft-com:vml" Requires="v">
                <p:oleObj spid="_x0000_s10242" name="Equation" r:id="rId4" imgW="1079280" imgH="228600" progId="Equation.DSMT4">
                  <p:embed/>
                </p:oleObj>
              </mc:Choice>
              <mc:Fallback>
                <p:oleObj name="Equation" r:id="rId4" imgW="1079280" imgH="228600" progId="Equation.DSMT4">
                  <p:embed/>
                  <p:pic>
                    <p:nvPicPr>
                      <p:cNvPr id="10" name="Object 9" descr="Z = $6 x sub 1 + $3 x sub 2."/>
                      <p:cNvPicPr/>
                      <p:nvPr/>
                    </p:nvPicPr>
                    <p:blipFill>
                      <a:blip r:embed="rId5"/>
                      <a:stretch>
                        <a:fillRect/>
                      </a:stretch>
                    </p:blipFill>
                    <p:spPr>
                      <a:xfrm>
                        <a:off x="1859808" y="2728463"/>
                        <a:ext cx="2021285" cy="428254"/>
                      </a:xfrm>
                      <a:prstGeom prst="rect">
                        <a:avLst/>
                      </a:prstGeom>
                    </p:spPr>
                  </p:pic>
                </p:oleObj>
              </mc:Fallback>
            </mc:AlternateContent>
          </a:graphicData>
        </a:graphic>
      </p:graphicFrame>
      <p:sp>
        <p:nvSpPr>
          <p:cNvPr id="12" name="Content Placeholder 11"/>
          <p:cNvSpPr>
            <a:spLocks noGrp="1"/>
          </p:cNvSpPr>
          <p:nvPr>
            <p:ph sz="quarter" idx="13"/>
          </p:nvPr>
        </p:nvSpPr>
        <p:spPr>
          <a:xfrm>
            <a:off x="471719" y="3167792"/>
            <a:ext cx="1618339" cy="421592"/>
          </a:xfrm>
        </p:spPr>
        <p:txBody>
          <a:bodyPr/>
          <a:lstStyle/>
          <a:p>
            <a:pPr marL="432" indent="0">
              <a:buNone/>
            </a:pPr>
            <a:r>
              <a:rPr lang="en-US" altLang="en-US" sz="2400" dirty="0">
                <a:latin typeface="+mn-lt"/>
              </a:rPr>
              <a:t>subject to:</a:t>
            </a:r>
            <a:endParaRPr lang="en-US" sz="2400" dirty="0">
              <a:latin typeface="+mn-lt"/>
            </a:endParaRPr>
          </a:p>
        </p:txBody>
      </p:sp>
      <p:graphicFrame>
        <p:nvGraphicFramePr>
          <p:cNvPr id="11" name="Object 10" descr="2 x sub 1 + 4 x sub 2 is greater than or equal to 16. 4 x sub 2 + 3 x sub 2 is greater than or equal to 24. x sub 1, comma, x sub 2 is greater than or equal to 0."/>
          <p:cNvGraphicFramePr>
            <a:graphicFrameLocks noChangeAspect="1"/>
          </p:cNvGraphicFramePr>
          <p:nvPr>
            <p:extLst>
              <p:ext uri="{D42A27DB-BD31-4B8C-83A1-F6EECF244321}">
                <p14:modId xmlns:p14="http://schemas.microsoft.com/office/powerpoint/2010/main" val="989167572"/>
              </p:ext>
            </p:extLst>
          </p:nvPr>
        </p:nvGraphicFramePr>
        <p:xfrm>
          <a:off x="2035493" y="3269615"/>
          <a:ext cx="1733551" cy="1216025"/>
        </p:xfrm>
        <a:graphic>
          <a:graphicData uri="http://schemas.openxmlformats.org/presentationml/2006/ole">
            <mc:AlternateContent xmlns:mc="http://schemas.openxmlformats.org/markup-compatibility/2006">
              <mc:Choice xmlns:v="urn:schemas-microsoft-com:vml" Requires="v">
                <p:oleObj spid="_x0000_s10243" name="Equation" r:id="rId6" imgW="977760" imgH="685800" progId="Equation.DSMT4">
                  <p:embed/>
                </p:oleObj>
              </mc:Choice>
              <mc:Fallback>
                <p:oleObj name="Equation" r:id="rId6" imgW="977760" imgH="685800" progId="Equation.DSMT4">
                  <p:embed/>
                  <p:pic>
                    <p:nvPicPr>
                      <p:cNvPr id="11" name="Object 10" descr="2 x sub 1 + 4 x sub 2 is greater than or equal to 16. 4 x sub 2 + 3 x sub 2 is greater than or equal to 24. x sub 1, comma, x sub 2 is greater than or equal to 0."/>
                      <p:cNvPicPr/>
                      <p:nvPr/>
                    </p:nvPicPr>
                    <p:blipFill>
                      <a:blip r:embed="rId7"/>
                      <a:stretch>
                        <a:fillRect/>
                      </a:stretch>
                    </p:blipFill>
                    <p:spPr>
                      <a:xfrm>
                        <a:off x="2035493" y="3269615"/>
                        <a:ext cx="1733551" cy="1216025"/>
                      </a:xfrm>
                      <a:prstGeom prst="rect">
                        <a:avLst/>
                      </a:prstGeom>
                    </p:spPr>
                  </p:pic>
                </p:oleObj>
              </mc:Fallback>
            </mc:AlternateContent>
          </a:graphicData>
        </a:graphic>
      </p:graphicFrame>
      <p:pic>
        <p:nvPicPr>
          <p:cNvPr id="14" name="Picture 4" descr="A graph plots x sub 2 versus x sub 1. Line 4 x sub 1 + 4 x sub 2 = 16 falls from (0, 4) to (8, 0). Line 4 x sub 1 + 3 x sub 2 = 24 falls from (0, 8) to (6, 0)."/>
          <p:cNvPicPr>
            <a:picLocks noChangeAspect="1" noChangeArrowheads="1"/>
          </p:cNvPicPr>
          <p:nvPr/>
        </p:nvPicPr>
        <p:blipFill>
          <a:blip r:embed="rId8"/>
          <a:srcRect/>
          <a:stretch>
            <a:fillRect/>
          </a:stretch>
        </p:blipFill>
        <p:spPr bwMode="auto">
          <a:xfrm>
            <a:off x="4180028" y="1641181"/>
            <a:ext cx="4408996" cy="4045998"/>
          </a:xfrm>
          <a:prstGeom prst="rect">
            <a:avLst/>
          </a:prstGeom>
          <a:noFill/>
          <a:ln w="9525">
            <a:noFill/>
            <a:miter lim="800000"/>
            <a:headEnd/>
            <a:tailEnd/>
          </a:ln>
        </p:spPr>
      </p:pic>
      <p:sp>
        <p:nvSpPr>
          <p:cNvPr id="22" name="Content Placeholder 21"/>
          <p:cNvSpPr>
            <a:spLocks noGrp="1"/>
          </p:cNvSpPr>
          <p:nvPr>
            <p:ph sz="quarter" idx="13"/>
          </p:nvPr>
        </p:nvSpPr>
        <p:spPr>
          <a:xfrm>
            <a:off x="3814169" y="5831563"/>
            <a:ext cx="4993281" cy="358780"/>
          </a:xfrm>
        </p:spPr>
        <p:txBody>
          <a:bodyPr/>
          <a:lstStyle/>
          <a:p>
            <a:pPr marL="432" indent="0" eaLnBrk="0" hangingPunct="0">
              <a:buNone/>
              <a:defRPr/>
            </a:pPr>
            <a:r>
              <a:rPr lang="en-US" sz="1800" b="1" dirty="0">
                <a:latin typeface="+mn-lt"/>
                <a:cs typeface="Times New Roman" pitchFamily="18" charset="0"/>
              </a:rPr>
              <a:t>Figure 2.16</a:t>
            </a:r>
            <a:r>
              <a:rPr lang="en-US" sz="1800" dirty="0">
                <a:latin typeface="+mn-lt"/>
                <a:cs typeface="Times New Roman" pitchFamily="18" charset="0"/>
              </a:rPr>
              <a:t> </a:t>
            </a:r>
            <a:r>
              <a:rPr lang="en-US" sz="1800" dirty="0">
                <a:latin typeface="+mn-lt"/>
                <a:cs typeface="Times" charset="0"/>
              </a:rPr>
              <a:t>Constraint lines for fertilizer model</a:t>
            </a:r>
            <a:endParaRPr lang="en-US" sz="1800" dirty="0">
              <a:latin typeface="+mn-lt"/>
            </a:endParaRPr>
          </a:p>
        </p:txBody>
      </p:sp>
    </p:spTree>
    <p:extLst>
      <p:ext uri="{BB962C8B-B14F-4D97-AF65-F5344CB8AC3E}">
        <p14:creationId xmlns:p14="http://schemas.microsoft.com/office/powerpoint/2010/main" val="3094417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Feasible Region</a:t>
            </a:r>
            <a:endParaRPr lang="en-US" dirty="0"/>
          </a:p>
        </p:txBody>
      </p:sp>
      <p:sp>
        <p:nvSpPr>
          <p:cNvPr id="22" name="Content Placeholder 21"/>
          <p:cNvSpPr>
            <a:spLocks noGrp="1"/>
          </p:cNvSpPr>
          <p:nvPr>
            <p:ph type="body" idx="1"/>
          </p:nvPr>
        </p:nvSpPr>
        <p:spPr>
          <a:xfrm>
            <a:off x="457200" y="1600201"/>
            <a:ext cx="5537200" cy="408810"/>
          </a:xfrm>
        </p:spPr>
        <p:txBody>
          <a:bodyPr/>
          <a:lstStyle/>
          <a:p>
            <a:pPr marL="432" indent="0" eaLnBrk="0" hangingPunct="0">
              <a:buNone/>
              <a:defRPr/>
            </a:pPr>
            <a:r>
              <a:rPr lang="en-US" sz="2400" b="1" dirty="0">
                <a:latin typeface="+mn-lt"/>
                <a:cs typeface="Times New Roman" pitchFamily="18" charset="0"/>
              </a:rPr>
              <a:t>Figure 2.17</a:t>
            </a:r>
            <a:r>
              <a:rPr lang="en-US" sz="2400" dirty="0">
                <a:latin typeface="+mn-lt"/>
                <a:cs typeface="Times New Roman" pitchFamily="18" charset="0"/>
              </a:rPr>
              <a:t> </a:t>
            </a:r>
            <a:r>
              <a:rPr lang="en-US" sz="2400" dirty="0">
                <a:latin typeface="+mn-lt"/>
                <a:cs typeface="Times" charset="0"/>
              </a:rPr>
              <a:t>Feasible solution area</a:t>
            </a:r>
            <a:endParaRPr lang="en-US" sz="2400" dirty="0">
              <a:latin typeface="+mn-lt"/>
            </a:endParaRPr>
          </a:p>
        </p:txBody>
      </p:sp>
      <p:pic>
        <p:nvPicPr>
          <p:cNvPr id="9" name="Picture 4" descr="A graph plots x sub 2 versus x sub 1. The feasible solution area is within the quadrant above the 2 constraint lines. The boundary points are (0, 8), (8, 0), and the intersection of the constraint lines."/>
          <p:cNvPicPr>
            <a:picLocks noChangeAspect="1" noChangeArrowheads="1"/>
          </p:cNvPicPr>
          <p:nvPr/>
        </p:nvPicPr>
        <p:blipFill>
          <a:blip r:embed="rId3"/>
          <a:srcRect/>
          <a:stretch>
            <a:fillRect/>
          </a:stretch>
        </p:blipFill>
        <p:spPr bwMode="auto">
          <a:xfrm>
            <a:off x="2834275" y="2269289"/>
            <a:ext cx="4396121" cy="4034330"/>
          </a:xfrm>
          <a:prstGeom prst="rect">
            <a:avLst/>
          </a:prstGeom>
          <a:noFill/>
          <a:ln w="9525">
            <a:noFill/>
            <a:miter lim="800000"/>
            <a:headEnd/>
            <a:tailEnd/>
          </a:ln>
        </p:spPr>
      </p:pic>
    </p:spTree>
    <p:extLst>
      <p:ext uri="{BB962C8B-B14F-4D97-AF65-F5344CB8AC3E}">
        <p14:creationId xmlns:p14="http://schemas.microsoft.com/office/powerpoint/2010/main" val="4357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Optimal Solution Point</a:t>
            </a:r>
          </a:p>
        </p:txBody>
      </p:sp>
      <p:sp>
        <p:nvSpPr>
          <p:cNvPr id="4" name="Content Placeholder 3"/>
          <p:cNvSpPr>
            <a:spLocks noGrp="1"/>
          </p:cNvSpPr>
          <p:nvPr>
            <p:ph sz="quarter" idx="15"/>
          </p:nvPr>
        </p:nvSpPr>
        <p:spPr>
          <a:xfrm>
            <a:off x="457199" y="1648325"/>
            <a:ext cx="3517771" cy="1602875"/>
          </a:xfrm>
        </p:spPr>
        <p:txBody>
          <a:bodyPr/>
          <a:lstStyle/>
          <a:p>
            <a:pPr marL="0" indent="0">
              <a:buNone/>
            </a:pPr>
            <a:r>
              <a:rPr lang="en-US" sz="2400" dirty="0">
                <a:latin typeface="+mn-lt"/>
              </a:rPr>
              <a:t>The optimal solution of a minimization problem is at the extreme point </a:t>
            </a:r>
            <a:r>
              <a:rPr lang="en-US" sz="2400" u="sng" dirty="0">
                <a:latin typeface="+mn-lt"/>
              </a:rPr>
              <a:t>closest</a:t>
            </a:r>
            <a:r>
              <a:rPr lang="en-US" sz="2400" dirty="0">
                <a:latin typeface="+mn-lt"/>
              </a:rPr>
              <a:t> to the origin.</a:t>
            </a:r>
          </a:p>
        </p:txBody>
      </p:sp>
      <p:pic>
        <p:nvPicPr>
          <p:cNvPr id="16" name="Picture 4" descr="A graph plots x sub 2 versus x sub 1. With z = 6 x sub 1 + 3 x sub 2, the optimal solution point is point A. At point A, x sub 1 = 0 bags of Super-gro, x sub 2 = 8 bags of Crop-quick, and z = $24."/>
          <p:cNvPicPr>
            <a:picLocks noChangeAspect="1" noChangeArrowheads="1"/>
          </p:cNvPicPr>
          <p:nvPr/>
        </p:nvPicPr>
        <p:blipFill>
          <a:blip r:embed="rId3"/>
          <a:srcRect/>
          <a:stretch>
            <a:fillRect/>
          </a:stretch>
        </p:blipFill>
        <p:spPr bwMode="auto">
          <a:xfrm>
            <a:off x="4271812" y="1704141"/>
            <a:ext cx="4381120" cy="4020536"/>
          </a:xfrm>
          <a:prstGeom prst="rect">
            <a:avLst/>
          </a:prstGeom>
          <a:noFill/>
          <a:ln w="9525">
            <a:noFill/>
            <a:miter lim="800000"/>
            <a:headEnd/>
            <a:tailEnd/>
          </a:ln>
        </p:spPr>
      </p:pic>
      <p:sp>
        <p:nvSpPr>
          <p:cNvPr id="22" name="Content Placeholder 21"/>
          <p:cNvSpPr>
            <a:spLocks noGrp="1"/>
          </p:cNvSpPr>
          <p:nvPr>
            <p:ph sz="quarter" idx="14"/>
          </p:nvPr>
        </p:nvSpPr>
        <p:spPr>
          <a:xfrm>
            <a:off x="457200" y="5784560"/>
            <a:ext cx="8207827" cy="442069"/>
          </a:xfrm>
        </p:spPr>
        <p:txBody>
          <a:bodyPr/>
          <a:lstStyle/>
          <a:p>
            <a:pPr marL="432" indent="0" eaLnBrk="0" hangingPunct="0">
              <a:buNone/>
              <a:defRPr/>
            </a:pPr>
            <a:r>
              <a:rPr lang="en-US" sz="2000" b="1" dirty="0">
                <a:latin typeface="+mn-lt"/>
                <a:cs typeface="Times New Roman" pitchFamily="18" charset="0"/>
              </a:rPr>
              <a:t>Figure 2.18</a:t>
            </a:r>
            <a:r>
              <a:rPr lang="en-US" sz="2000" dirty="0">
                <a:latin typeface="+mn-lt"/>
                <a:cs typeface="Times New Roman" pitchFamily="18" charset="0"/>
              </a:rPr>
              <a:t> The o</a:t>
            </a:r>
            <a:r>
              <a:rPr lang="en-US" sz="2000" dirty="0">
                <a:latin typeface="+mn-lt"/>
                <a:cs typeface="Times" charset="0"/>
              </a:rPr>
              <a:t>ptimal solution point</a:t>
            </a:r>
            <a:endParaRPr lang="en-US" sz="2000" dirty="0">
              <a:latin typeface="+mn-lt"/>
            </a:endParaRPr>
          </a:p>
        </p:txBody>
      </p:sp>
    </p:spTree>
    <p:extLst>
      <p:ext uri="{BB962C8B-B14F-4D97-AF65-F5344CB8AC3E}">
        <p14:creationId xmlns:p14="http://schemas.microsoft.com/office/powerpoint/2010/main" val="2485310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Surplus Variables</a:t>
            </a:r>
          </a:p>
        </p:txBody>
      </p:sp>
      <p:sp>
        <p:nvSpPr>
          <p:cNvPr id="22" name="Content Placeholder 21"/>
          <p:cNvSpPr>
            <a:spLocks noGrp="1"/>
          </p:cNvSpPr>
          <p:nvPr>
            <p:ph type="body" idx="1"/>
          </p:nvPr>
        </p:nvSpPr>
        <p:spPr>
          <a:xfrm>
            <a:off x="457200" y="1600200"/>
            <a:ext cx="5854700" cy="427809"/>
          </a:xfrm>
        </p:spPr>
        <p:txBody>
          <a:bodyPr/>
          <a:lstStyle/>
          <a:p>
            <a:pPr eaLnBrk="0" hangingPunct="0">
              <a:buClr>
                <a:schemeClr val="tx2"/>
              </a:buClr>
              <a:defRPr/>
            </a:pPr>
            <a:r>
              <a:rPr lang="en-US" altLang="en-US" sz="2400" dirty="0">
                <a:solidFill>
                  <a:schemeClr val="tx1"/>
                </a:solidFill>
                <a:latin typeface="+mn-lt"/>
              </a:rPr>
              <a:t>A surplus variable is </a:t>
            </a:r>
            <a:r>
              <a:rPr lang="en-US" altLang="en-US" sz="2400" b="1" dirty="0">
                <a:solidFill>
                  <a:schemeClr val="tx1"/>
                </a:solidFill>
                <a:latin typeface="+mn-lt"/>
              </a:rPr>
              <a:t>subtracted from a</a:t>
            </a:r>
            <a:endParaRPr lang="en-US" altLang="en-US" sz="2400" dirty="0">
              <a:solidFill>
                <a:schemeClr val="tx1"/>
              </a:solidFill>
              <a:latin typeface="+mn-lt"/>
            </a:endParaRPr>
          </a:p>
        </p:txBody>
      </p:sp>
      <p:graphicFrame>
        <p:nvGraphicFramePr>
          <p:cNvPr id="3" name="Object 2" descr="greater than or equal"/>
          <p:cNvGraphicFramePr>
            <a:graphicFrameLocks noChangeAspect="1"/>
          </p:cNvGraphicFramePr>
          <p:nvPr>
            <p:extLst>
              <p:ext uri="{D42A27DB-BD31-4B8C-83A1-F6EECF244321}">
                <p14:modId xmlns:p14="http://schemas.microsoft.com/office/powerpoint/2010/main" val="4147490723"/>
              </p:ext>
            </p:extLst>
          </p:nvPr>
        </p:nvGraphicFramePr>
        <p:xfrm>
          <a:off x="6257708" y="1745580"/>
          <a:ext cx="258897" cy="282429"/>
        </p:xfrm>
        <a:graphic>
          <a:graphicData uri="http://schemas.openxmlformats.org/presentationml/2006/ole">
            <mc:AlternateContent xmlns:mc="http://schemas.openxmlformats.org/markup-compatibility/2006">
              <mc:Choice xmlns:v="urn:schemas-microsoft-com:vml" Requires="v">
                <p:oleObj spid="_x0000_s11266" name="Equation" r:id="rId4" imgW="139680" imgH="152280" progId="Equation.DSMT4">
                  <p:embed/>
                </p:oleObj>
              </mc:Choice>
              <mc:Fallback>
                <p:oleObj name="Equation" r:id="rId4" imgW="139680" imgH="152280" progId="Equation.DSMT4">
                  <p:embed/>
                  <p:pic>
                    <p:nvPicPr>
                      <p:cNvPr id="3" name="Object 2" descr="greater than or equal"/>
                      <p:cNvPicPr/>
                      <p:nvPr/>
                    </p:nvPicPr>
                    <p:blipFill>
                      <a:blip r:embed="rId5"/>
                      <a:stretch>
                        <a:fillRect/>
                      </a:stretch>
                    </p:blipFill>
                    <p:spPr>
                      <a:xfrm>
                        <a:off x="6257708" y="1745580"/>
                        <a:ext cx="258897" cy="282429"/>
                      </a:xfrm>
                      <a:prstGeom prst="rect">
                        <a:avLst/>
                      </a:prstGeom>
                    </p:spPr>
                  </p:pic>
                </p:oleObj>
              </mc:Fallback>
            </mc:AlternateContent>
          </a:graphicData>
        </a:graphic>
      </p:graphicFrame>
      <p:sp>
        <p:nvSpPr>
          <p:cNvPr id="4" name="Text Placeholder 3"/>
          <p:cNvSpPr>
            <a:spLocks noGrp="1"/>
          </p:cNvSpPr>
          <p:nvPr>
            <p:ph type="body" idx="2"/>
          </p:nvPr>
        </p:nvSpPr>
        <p:spPr>
          <a:xfrm>
            <a:off x="457196" y="1600200"/>
            <a:ext cx="8229600" cy="3545006"/>
          </a:xfrm>
        </p:spPr>
        <p:txBody>
          <a:bodyPr/>
          <a:lstStyle/>
          <a:p>
            <a:pPr marL="273050" indent="5732463" eaLnBrk="0" hangingPunct="0">
              <a:buClr>
                <a:schemeClr val="tx2"/>
              </a:buClr>
              <a:buNone/>
              <a:defRPr/>
            </a:pPr>
            <a:r>
              <a:rPr lang="en-US" altLang="en-US" sz="2400" b="1" dirty="0">
                <a:solidFill>
                  <a:schemeClr val="tx1"/>
                </a:solidFill>
                <a:latin typeface="+mn-lt"/>
              </a:rPr>
              <a:t>constraint</a:t>
            </a:r>
            <a:r>
              <a:rPr lang="en-US" altLang="en-US" sz="2400" b="1" i="1" dirty="0">
                <a:solidFill>
                  <a:schemeClr val="tx1"/>
                </a:solidFill>
                <a:latin typeface="+mn-lt"/>
              </a:rPr>
              <a:t> </a:t>
            </a:r>
            <a:r>
              <a:rPr lang="en-US" altLang="en-US" sz="2400" dirty="0">
                <a:solidFill>
                  <a:schemeClr val="tx1"/>
                </a:solidFill>
                <a:latin typeface="+mn-lt"/>
              </a:rPr>
              <a:t>to convert it to an equation (=).</a:t>
            </a:r>
          </a:p>
          <a:p>
            <a:pPr eaLnBrk="0" hangingPunct="0">
              <a:buClr>
                <a:schemeClr val="tx2"/>
              </a:buClr>
              <a:defRPr/>
            </a:pPr>
            <a:r>
              <a:rPr lang="en-US" altLang="en-US" sz="2400" dirty="0">
                <a:solidFill>
                  <a:schemeClr val="tx1"/>
                </a:solidFill>
                <a:latin typeface="+mn-lt"/>
              </a:rPr>
              <a:t>A surplus variable </a:t>
            </a:r>
            <a:r>
              <a:rPr lang="en-US" altLang="en-US" sz="2400" b="1" dirty="0">
                <a:solidFill>
                  <a:schemeClr val="tx1"/>
                </a:solidFill>
                <a:latin typeface="+mn-lt"/>
              </a:rPr>
              <a:t>represents an excess</a:t>
            </a:r>
            <a:r>
              <a:rPr lang="en-US" altLang="en-US" sz="2400" b="1" i="1" dirty="0">
                <a:solidFill>
                  <a:schemeClr val="tx1"/>
                </a:solidFill>
                <a:latin typeface="+mn-lt"/>
              </a:rPr>
              <a:t> </a:t>
            </a:r>
            <a:r>
              <a:rPr lang="en-US" altLang="en-US" sz="2400" dirty="0">
                <a:solidFill>
                  <a:schemeClr val="tx1"/>
                </a:solidFill>
                <a:latin typeface="+mn-lt"/>
              </a:rPr>
              <a:t>above a constraint requirement level.</a:t>
            </a:r>
          </a:p>
          <a:p>
            <a:pPr eaLnBrk="0" hangingPunct="0">
              <a:buClr>
                <a:schemeClr val="tx2"/>
              </a:buClr>
              <a:defRPr/>
            </a:pPr>
            <a:r>
              <a:rPr lang="en-US" altLang="en-US" sz="2400" dirty="0">
                <a:solidFill>
                  <a:schemeClr val="tx1"/>
                </a:solidFill>
                <a:latin typeface="+mn-lt"/>
              </a:rPr>
              <a:t>A surplus variable </a:t>
            </a:r>
            <a:r>
              <a:rPr lang="en-US" altLang="en-US" sz="2400" b="1" dirty="0">
                <a:solidFill>
                  <a:schemeClr val="tx1"/>
                </a:solidFill>
                <a:latin typeface="+mn-lt"/>
              </a:rPr>
              <a:t>contributes nothing</a:t>
            </a:r>
            <a:r>
              <a:rPr lang="en-US" altLang="en-US" sz="2400" b="1" i="1" dirty="0">
                <a:solidFill>
                  <a:schemeClr val="tx1"/>
                </a:solidFill>
                <a:latin typeface="+mn-lt"/>
              </a:rPr>
              <a:t> </a:t>
            </a:r>
            <a:r>
              <a:rPr lang="en-US" altLang="en-US" sz="2400" dirty="0">
                <a:solidFill>
                  <a:schemeClr val="tx1"/>
                </a:solidFill>
                <a:latin typeface="+mn-lt"/>
              </a:rPr>
              <a:t>to the calculated value of the objective function.</a:t>
            </a:r>
          </a:p>
          <a:p>
            <a:pPr eaLnBrk="0" hangingPunct="0">
              <a:buClr>
                <a:schemeClr val="tx2"/>
              </a:buClr>
              <a:defRPr/>
            </a:pPr>
            <a:r>
              <a:rPr lang="en-US" altLang="en-US" sz="2400" dirty="0">
                <a:solidFill>
                  <a:schemeClr val="tx1"/>
                </a:solidFill>
                <a:latin typeface="+mn-lt"/>
              </a:rPr>
              <a:t>Subtracting surplus variables in the farmer problem constraints:</a:t>
            </a:r>
          </a:p>
        </p:txBody>
      </p:sp>
      <p:graphicFrame>
        <p:nvGraphicFramePr>
          <p:cNvPr id="15" name="Object 14" descr="2 x sub 1 + 4 x sub 2 minus s sub 1 = 16 nitrogen. 4 x sub 1 + 3 x sub 2 minus s sub 2 = 24 phosphate"/>
          <p:cNvGraphicFramePr>
            <a:graphicFrameLocks noChangeAspect="1"/>
          </p:cNvGraphicFramePr>
          <p:nvPr>
            <p:extLst>
              <p:ext uri="{D42A27DB-BD31-4B8C-83A1-F6EECF244321}">
                <p14:modId xmlns:p14="http://schemas.microsoft.com/office/powerpoint/2010/main" val="2958580592"/>
              </p:ext>
            </p:extLst>
          </p:nvPr>
        </p:nvGraphicFramePr>
        <p:xfrm>
          <a:off x="2101850" y="5249863"/>
          <a:ext cx="4210050" cy="990600"/>
        </p:xfrm>
        <a:graphic>
          <a:graphicData uri="http://schemas.openxmlformats.org/presentationml/2006/ole">
            <mc:AlternateContent xmlns:mc="http://schemas.openxmlformats.org/markup-compatibility/2006">
              <mc:Choice xmlns:v="urn:schemas-microsoft-com:vml" Requires="v">
                <p:oleObj spid="_x0000_s11267" name="Equation" r:id="rId6" imgW="2158920" imgH="507960" progId="Equation.DSMT4">
                  <p:embed/>
                </p:oleObj>
              </mc:Choice>
              <mc:Fallback>
                <p:oleObj name="Equation" r:id="rId6" imgW="2158920" imgH="507960" progId="Equation.DSMT4">
                  <p:embed/>
                  <p:pic>
                    <p:nvPicPr>
                      <p:cNvPr id="15" name="Object 14" descr="2 x sub 1 + 4 x sub 2 minus s sub 1 = 16 nitrogen. 4 x sub 1 + 3 x sub 2 minus s sub 2 = 24 phosphate"/>
                      <p:cNvPicPr/>
                      <p:nvPr/>
                    </p:nvPicPr>
                    <p:blipFill>
                      <a:blip r:embed="rId7"/>
                      <a:stretch>
                        <a:fillRect/>
                      </a:stretch>
                    </p:blipFill>
                    <p:spPr>
                      <a:xfrm>
                        <a:off x="2101850" y="5249863"/>
                        <a:ext cx="4210050" cy="990600"/>
                      </a:xfrm>
                      <a:prstGeom prst="rect">
                        <a:avLst/>
                      </a:prstGeom>
                    </p:spPr>
                  </p:pic>
                </p:oleObj>
              </mc:Fallback>
            </mc:AlternateContent>
          </a:graphicData>
        </a:graphic>
      </p:graphicFrame>
    </p:spTree>
    <p:extLst>
      <p:ext uri="{BB962C8B-B14F-4D97-AF65-F5344CB8AC3E}">
        <p14:creationId xmlns:p14="http://schemas.microsoft.com/office/powerpoint/2010/main" val="3735874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t>Graphical Solutions</a:t>
            </a:r>
            <a:endParaRPr lang="en-US" dirty="0"/>
          </a:p>
        </p:txBody>
      </p:sp>
      <p:sp>
        <p:nvSpPr>
          <p:cNvPr id="3" name="Text Placeholder 2"/>
          <p:cNvSpPr>
            <a:spLocks noGrp="1"/>
          </p:cNvSpPr>
          <p:nvPr>
            <p:ph type="body" idx="1"/>
          </p:nvPr>
        </p:nvSpPr>
        <p:spPr>
          <a:xfrm>
            <a:off x="471716" y="1665135"/>
            <a:ext cx="1503592" cy="384188"/>
          </a:xfrm>
        </p:spPr>
        <p:txBody>
          <a:bodyPr/>
          <a:lstStyle/>
          <a:p>
            <a:pPr marL="0" indent="0">
              <a:buNone/>
            </a:pPr>
            <a:r>
              <a:rPr lang="en-US" altLang="en-US" sz="2400" dirty="0">
                <a:latin typeface="+mn-lt"/>
              </a:rPr>
              <a:t>Minimize</a:t>
            </a:r>
          </a:p>
        </p:txBody>
      </p:sp>
      <p:graphicFrame>
        <p:nvGraphicFramePr>
          <p:cNvPr id="10" name="Object 9" descr="Z = $6 x sub 1 + $3 x sub 2 + 0 s sub 1 + 0 s sub 2. "/>
          <p:cNvGraphicFramePr>
            <a:graphicFrameLocks noChangeAspect="1"/>
          </p:cNvGraphicFramePr>
          <p:nvPr>
            <p:extLst>
              <p:ext uri="{D42A27DB-BD31-4B8C-83A1-F6EECF244321}">
                <p14:modId xmlns:p14="http://schemas.microsoft.com/office/powerpoint/2010/main" val="1486792647"/>
              </p:ext>
            </p:extLst>
          </p:nvPr>
        </p:nvGraphicFramePr>
        <p:xfrm>
          <a:off x="1989999" y="1784101"/>
          <a:ext cx="3300339" cy="425948"/>
        </p:xfrm>
        <a:graphic>
          <a:graphicData uri="http://schemas.openxmlformats.org/presentationml/2006/ole">
            <mc:AlternateContent xmlns:mc="http://schemas.openxmlformats.org/markup-compatibility/2006">
              <mc:Choice xmlns:v="urn:schemas-microsoft-com:vml" Requires="v">
                <p:oleObj spid="_x0000_s12290" name="Equation" r:id="rId4" imgW="1777680" imgH="228600" progId="Equation.DSMT4">
                  <p:embed/>
                </p:oleObj>
              </mc:Choice>
              <mc:Fallback>
                <p:oleObj name="Equation" r:id="rId4" imgW="1777680" imgH="228600" progId="Equation.DSMT4">
                  <p:embed/>
                  <p:pic>
                    <p:nvPicPr>
                      <p:cNvPr id="10" name="Object 9" descr="Z = $6 x sub 1 + $3 x sub 2 + 0 s sub 1 + 0 s sub 2. "/>
                      <p:cNvPicPr/>
                      <p:nvPr/>
                    </p:nvPicPr>
                    <p:blipFill>
                      <a:blip r:embed="rId5"/>
                      <a:stretch>
                        <a:fillRect/>
                      </a:stretch>
                    </p:blipFill>
                    <p:spPr>
                      <a:xfrm>
                        <a:off x="1989999" y="1784101"/>
                        <a:ext cx="3300339" cy="425948"/>
                      </a:xfrm>
                      <a:prstGeom prst="rect">
                        <a:avLst/>
                      </a:prstGeom>
                    </p:spPr>
                  </p:pic>
                </p:oleObj>
              </mc:Fallback>
            </mc:AlternateContent>
          </a:graphicData>
        </a:graphic>
      </p:graphicFrame>
      <p:sp>
        <p:nvSpPr>
          <p:cNvPr id="12" name="Content Placeholder 11"/>
          <p:cNvSpPr>
            <a:spLocks noGrp="1"/>
          </p:cNvSpPr>
          <p:nvPr>
            <p:ph sz="quarter" idx="13"/>
          </p:nvPr>
        </p:nvSpPr>
        <p:spPr>
          <a:xfrm>
            <a:off x="471719" y="2313972"/>
            <a:ext cx="1618339" cy="421592"/>
          </a:xfrm>
        </p:spPr>
        <p:txBody>
          <a:bodyPr/>
          <a:lstStyle/>
          <a:p>
            <a:pPr marL="432" indent="0">
              <a:buNone/>
            </a:pPr>
            <a:r>
              <a:rPr lang="en-US" altLang="en-US" sz="2400" dirty="0">
                <a:latin typeface="+mn-lt"/>
              </a:rPr>
              <a:t>subject to:</a:t>
            </a:r>
            <a:endParaRPr lang="en-US" sz="2400" dirty="0">
              <a:latin typeface="+mn-lt"/>
            </a:endParaRPr>
          </a:p>
        </p:txBody>
      </p:sp>
      <p:graphicFrame>
        <p:nvGraphicFramePr>
          <p:cNvPr id="11" name="Object 10" descr="2 x sub 1 + 4 x sub 2 minus s sub 1 = 16. 4 x sub 2 + 3 x sub 2 minus s sub 2 = 24. x sub 1, comma, x sub 2, comma, s sub 1, comma, s 2 is greater than or equal to 0"/>
          <p:cNvGraphicFramePr>
            <a:graphicFrameLocks noChangeAspect="1"/>
          </p:cNvGraphicFramePr>
          <p:nvPr>
            <p:extLst>
              <p:ext uri="{D42A27DB-BD31-4B8C-83A1-F6EECF244321}">
                <p14:modId xmlns:p14="http://schemas.microsoft.com/office/powerpoint/2010/main" val="3281302943"/>
              </p:ext>
            </p:extLst>
          </p:nvPr>
        </p:nvGraphicFramePr>
        <p:xfrm>
          <a:off x="2114550" y="2428875"/>
          <a:ext cx="2503488" cy="1336675"/>
        </p:xfrm>
        <a:graphic>
          <a:graphicData uri="http://schemas.openxmlformats.org/presentationml/2006/ole">
            <mc:AlternateContent xmlns:mc="http://schemas.openxmlformats.org/markup-compatibility/2006">
              <mc:Choice xmlns:v="urn:schemas-microsoft-com:vml" Requires="v">
                <p:oleObj spid="_x0000_s12291" name="Equation" r:id="rId6" imgW="1282680" imgH="685800" progId="Equation.DSMT4">
                  <p:embed/>
                </p:oleObj>
              </mc:Choice>
              <mc:Fallback>
                <p:oleObj name="Equation" r:id="rId6" imgW="1282680" imgH="685800" progId="Equation.DSMT4">
                  <p:embed/>
                  <p:pic>
                    <p:nvPicPr>
                      <p:cNvPr id="11" name="Object 10" descr="2 x sub 1 + 4 x sub 2 minus s sub 1 = 16. 4 x sub 2 + 3 x sub 2 minus s sub 2 = 24. x sub 1, comma, x sub 2, comma, s sub 1, comma, s 2 is greater than or equal to 0"/>
                      <p:cNvPicPr/>
                      <p:nvPr/>
                    </p:nvPicPr>
                    <p:blipFill>
                      <a:blip r:embed="rId7"/>
                      <a:stretch>
                        <a:fillRect/>
                      </a:stretch>
                    </p:blipFill>
                    <p:spPr>
                      <a:xfrm>
                        <a:off x="2114550" y="2428875"/>
                        <a:ext cx="2503488" cy="1336675"/>
                      </a:xfrm>
                      <a:prstGeom prst="rect">
                        <a:avLst/>
                      </a:prstGeom>
                    </p:spPr>
                  </p:pic>
                </p:oleObj>
              </mc:Fallback>
            </mc:AlternateContent>
          </a:graphicData>
        </a:graphic>
      </p:graphicFrame>
      <p:pic>
        <p:nvPicPr>
          <p:cNvPr id="13" name="Picture 4" descr="A graph includes solutions of the boundary points. The graph plots x sub 2 versus x sub 1. The solutions of boundary points A, B, and C are as follows: Point A. X sub 1 = 0. X sub 2 = 8. S sub 1 = 16. S sub 2 = 0. Z = 24. Point B. X sub 1 = 4.8. X sub 2 = 1.6. S sub 1 = 0. S sub 2 = 0. Z = 33.6. Point C. X sub 1 = 8. X sub 2 = 0. S sub 1 = 0. S sub 2 = 8. Z = 48."/>
          <p:cNvPicPr>
            <a:picLocks noChangeAspect="1" noChangeArrowheads="1"/>
          </p:cNvPicPr>
          <p:nvPr/>
        </p:nvPicPr>
        <p:blipFill>
          <a:blip r:embed="rId8"/>
          <a:srcRect/>
          <a:stretch>
            <a:fillRect/>
          </a:stretch>
        </p:blipFill>
        <p:spPr bwMode="auto">
          <a:xfrm>
            <a:off x="5252106" y="2386606"/>
            <a:ext cx="3530547" cy="3530547"/>
          </a:xfrm>
          <a:prstGeom prst="rect">
            <a:avLst/>
          </a:prstGeom>
          <a:noFill/>
          <a:ln w="9525">
            <a:noFill/>
            <a:miter lim="800000"/>
            <a:headEnd/>
            <a:tailEnd/>
          </a:ln>
        </p:spPr>
      </p:pic>
      <p:sp>
        <p:nvSpPr>
          <p:cNvPr id="22" name="Content Placeholder 21"/>
          <p:cNvSpPr>
            <a:spLocks noGrp="1"/>
          </p:cNvSpPr>
          <p:nvPr>
            <p:ph sz="quarter" idx="13"/>
          </p:nvPr>
        </p:nvSpPr>
        <p:spPr>
          <a:xfrm>
            <a:off x="4369532" y="5969449"/>
            <a:ext cx="4545868" cy="383226"/>
          </a:xfrm>
        </p:spPr>
        <p:txBody>
          <a:bodyPr/>
          <a:lstStyle/>
          <a:p>
            <a:pPr marL="432" indent="0" eaLnBrk="0" hangingPunct="0">
              <a:buNone/>
              <a:defRPr/>
            </a:pPr>
            <a:r>
              <a:rPr lang="en-US" sz="1800" b="1" dirty="0">
                <a:latin typeface="+mn-lt"/>
                <a:cs typeface="Times New Roman" pitchFamily="18" charset="0"/>
              </a:rPr>
              <a:t>Figure 2.19</a:t>
            </a:r>
            <a:r>
              <a:rPr lang="en-US" sz="1800" dirty="0">
                <a:latin typeface="+mn-lt"/>
                <a:cs typeface="Times New Roman" pitchFamily="18" charset="0"/>
              </a:rPr>
              <a:t> </a:t>
            </a:r>
            <a:r>
              <a:rPr lang="en-US" sz="1800" dirty="0">
                <a:latin typeface="+mn-lt"/>
                <a:cs typeface="Times" charset="0"/>
              </a:rPr>
              <a:t>Graph of the fertilizer example</a:t>
            </a:r>
            <a:endParaRPr lang="en-US" sz="1800" dirty="0">
              <a:latin typeface="+mn-lt"/>
            </a:endParaRPr>
          </a:p>
        </p:txBody>
      </p:sp>
    </p:spTree>
    <p:extLst>
      <p:ext uri="{BB962C8B-B14F-4D97-AF65-F5344CB8AC3E}">
        <p14:creationId xmlns:p14="http://schemas.microsoft.com/office/powerpoint/2010/main" val="646765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Irregular Types of Linear Programming Problems</a:t>
            </a:r>
            <a:endParaRPr lang="en-US" dirty="0"/>
          </a:p>
        </p:txBody>
      </p:sp>
      <p:sp>
        <p:nvSpPr>
          <p:cNvPr id="9" name="Text Placeholder 8"/>
          <p:cNvSpPr>
            <a:spLocks noGrp="1"/>
          </p:cNvSpPr>
          <p:nvPr>
            <p:ph type="body" idx="1"/>
          </p:nvPr>
        </p:nvSpPr>
        <p:spPr/>
        <p:txBody>
          <a:bodyPr/>
          <a:lstStyle/>
          <a:p>
            <a:pPr marL="0" indent="0" eaLnBrk="1" hangingPunct="1">
              <a:spcBef>
                <a:spcPct val="35000"/>
              </a:spcBef>
              <a:buFont typeface="Wingdings" pitchFamily="2" charset="2"/>
              <a:buNone/>
              <a:tabLst/>
              <a:defRPr/>
            </a:pPr>
            <a:r>
              <a:rPr lang="en-US" altLang="en-US" sz="2400" dirty="0">
                <a:latin typeface="+mn-lt"/>
              </a:rPr>
              <a:t>For some linear programming models, the general rules do not apply.</a:t>
            </a:r>
          </a:p>
          <a:p>
            <a:pPr marL="0" indent="0" eaLnBrk="1" hangingPunct="1">
              <a:spcBef>
                <a:spcPct val="35000"/>
              </a:spcBef>
              <a:buFont typeface="Wingdings" pitchFamily="2" charset="2"/>
              <a:buNone/>
              <a:defRPr/>
            </a:pPr>
            <a:endParaRPr lang="en-US" altLang="en-US" sz="2400" dirty="0">
              <a:latin typeface="+mn-lt"/>
            </a:endParaRPr>
          </a:p>
          <a:p>
            <a:pPr marL="0" indent="0" eaLnBrk="1" hangingPunct="1">
              <a:spcBef>
                <a:spcPct val="35000"/>
              </a:spcBef>
              <a:buFont typeface="Wingdings" pitchFamily="2" charset="2"/>
              <a:buNone/>
              <a:defRPr/>
            </a:pPr>
            <a:r>
              <a:rPr lang="en-US" altLang="en-US" sz="2400" dirty="0">
                <a:latin typeface="+mn-lt"/>
              </a:rPr>
              <a:t>Special types of problems include those with:</a:t>
            </a:r>
          </a:p>
          <a:p>
            <a:pPr marL="255600" lvl="1" indent="-255600">
              <a:buFont typeface="Arial" panose="020B0604020202020204" pitchFamily="34" charset="0"/>
              <a:buChar char="•"/>
              <a:defRPr/>
            </a:pPr>
            <a:r>
              <a:rPr lang="en-US" altLang="en-US" sz="2400" dirty="0">
                <a:latin typeface="+mn-lt"/>
              </a:rPr>
              <a:t>Multiple optimal solutions</a:t>
            </a:r>
          </a:p>
          <a:p>
            <a:pPr marL="255600" lvl="1" indent="-255600">
              <a:buFont typeface="Arial" panose="020B0604020202020204" pitchFamily="34" charset="0"/>
              <a:buChar char="•"/>
              <a:defRPr/>
            </a:pPr>
            <a:r>
              <a:rPr lang="en-US" altLang="en-US" sz="2400" dirty="0">
                <a:latin typeface="+mn-lt"/>
              </a:rPr>
              <a:t>Infeasible solutions</a:t>
            </a:r>
          </a:p>
          <a:p>
            <a:pPr marL="255600" lvl="1" indent="-255600">
              <a:buFont typeface="Arial" panose="020B0604020202020204" pitchFamily="34" charset="0"/>
              <a:buChar char="•"/>
              <a:defRPr/>
            </a:pPr>
            <a:r>
              <a:rPr lang="en-US" altLang="en-US" sz="2400" dirty="0">
                <a:latin typeface="+mn-lt"/>
              </a:rPr>
              <a:t>Unbounded solutions</a:t>
            </a:r>
          </a:p>
        </p:txBody>
      </p:sp>
    </p:spTree>
    <p:extLst>
      <p:ext uri="{BB962C8B-B14F-4D97-AF65-F5344CB8AC3E}">
        <p14:creationId xmlns:p14="http://schemas.microsoft.com/office/powerpoint/2010/main" val="132304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Model Components</a:t>
            </a:r>
            <a:endParaRPr lang="en-US" dirty="0"/>
          </a:p>
        </p:txBody>
      </p:sp>
      <p:sp>
        <p:nvSpPr>
          <p:cNvPr id="6" name="Text Placeholder 5"/>
          <p:cNvSpPr>
            <a:spLocks noGrp="1"/>
          </p:cNvSpPr>
          <p:nvPr>
            <p:ph type="body" idx="1"/>
          </p:nvPr>
        </p:nvSpPr>
        <p:spPr/>
        <p:txBody>
          <a:bodyPr/>
          <a:lstStyle/>
          <a:p>
            <a:pPr eaLnBrk="1" hangingPunct="1"/>
            <a:r>
              <a:rPr lang="en-US" altLang="en-US" sz="2400" b="1" dirty="0">
                <a:latin typeface="+mn-lt"/>
              </a:rPr>
              <a:t>Decision variables </a:t>
            </a:r>
            <a:r>
              <a:rPr lang="en-US" altLang="en-US" sz="2400" dirty="0">
                <a:latin typeface="+mn-lt"/>
              </a:rPr>
              <a:t>- mathematical symbols representing levels of activity by the firm.</a:t>
            </a:r>
          </a:p>
          <a:p>
            <a:pPr eaLnBrk="1" hangingPunct="1"/>
            <a:r>
              <a:rPr lang="en-US" altLang="en-US" sz="2400" b="1" dirty="0">
                <a:latin typeface="+mn-lt"/>
              </a:rPr>
              <a:t>Objective function </a:t>
            </a:r>
            <a:r>
              <a:rPr lang="en-US" altLang="en-US" sz="2400" dirty="0">
                <a:latin typeface="+mn-lt"/>
              </a:rPr>
              <a:t>- a linear mathematical relationship describing an objective of the firm, in terms of decision variables - this function is to be maximized or minimized.</a:t>
            </a:r>
          </a:p>
          <a:p>
            <a:pPr eaLnBrk="1" hangingPunct="1"/>
            <a:r>
              <a:rPr lang="en-US" altLang="en-US" sz="2400" b="1" dirty="0">
                <a:latin typeface="+mn-lt"/>
              </a:rPr>
              <a:t>Constraints </a:t>
            </a:r>
            <a:r>
              <a:rPr lang="en-US" altLang="en-US" sz="2400" dirty="0">
                <a:latin typeface="+mn-lt"/>
              </a:rPr>
              <a:t>- requirements or restrictions placed on the firm by the operating environment, stated in linear relationships of the decision variables.</a:t>
            </a:r>
          </a:p>
          <a:p>
            <a:pPr eaLnBrk="1" hangingPunct="1"/>
            <a:r>
              <a:rPr lang="en-US" altLang="en-US" sz="2400" b="1" dirty="0">
                <a:latin typeface="+mn-lt"/>
              </a:rPr>
              <a:t>Parameters/Co-</a:t>
            </a:r>
            <a:r>
              <a:rPr lang="en-US" altLang="en-US" sz="2400" b="1" dirty="0" err="1">
                <a:latin typeface="+mn-lt"/>
              </a:rPr>
              <a:t>efficents</a:t>
            </a:r>
            <a:r>
              <a:rPr lang="en-US" altLang="en-US" sz="2400" b="1" dirty="0">
                <a:latin typeface="+mn-lt"/>
              </a:rPr>
              <a:t> </a:t>
            </a:r>
            <a:r>
              <a:rPr lang="en-US" altLang="en-US" sz="2400" dirty="0">
                <a:latin typeface="+mn-lt"/>
              </a:rPr>
              <a:t>- numerical coefficients and constants used in the objective function and constraints.</a:t>
            </a:r>
          </a:p>
          <a:p>
            <a:pPr eaLnBrk="1" hangingPunct="1"/>
            <a:r>
              <a:rPr lang="en-US" altLang="en-US" sz="2400" dirty="0">
                <a:latin typeface="+mn-lt"/>
              </a:rPr>
              <a:t>I have 4 pieces of wood for making chairs – Parameter</a:t>
            </a:r>
          </a:p>
          <a:p>
            <a:pPr eaLnBrk="1" hangingPunct="1"/>
            <a:r>
              <a:rPr lang="en-US" altLang="en-US" sz="2400" dirty="0">
                <a:latin typeface="+mn-lt"/>
              </a:rPr>
              <a:t>Each chair require 0.5 piece of wood – Coefficient.</a:t>
            </a:r>
          </a:p>
        </p:txBody>
      </p:sp>
    </p:spTree>
    <p:extLst>
      <p:ext uri="{BB962C8B-B14F-4D97-AF65-F5344CB8AC3E}">
        <p14:creationId xmlns:p14="http://schemas.microsoft.com/office/powerpoint/2010/main" val="3744729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br>
              <a:rPr lang="en-US" altLang="en-US" sz="2800" dirty="0"/>
            </a:br>
            <a:br>
              <a:rPr lang="en-US" altLang="en-US" sz="2800" dirty="0"/>
            </a:br>
            <a:r>
              <a:rPr lang="en-US" altLang="en-US" sz="2800" dirty="0"/>
              <a:t>Multiple Optimal Solutions Beaver Creek Pottery </a:t>
            </a:r>
            <a:r>
              <a:rPr lang="en-US" sz="2400" dirty="0"/>
              <a:t>Feasible region remains the </a:t>
            </a:r>
            <a:r>
              <a:rPr lang="en-US" sz="2400" u="sng" dirty="0"/>
              <a:t>same</a:t>
            </a:r>
            <a:r>
              <a:rPr lang="en-US" sz="2400" dirty="0"/>
              <a:t>. Objective function changes.</a:t>
            </a:r>
            <a:endParaRPr lang="en-US" altLang="en-US" sz="2400" dirty="0"/>
          </a:p>
        </p:txBody>
      </p:sp>
      <p:sp>
        <p:nvSpPr>
          <p:cNvPr id="3" name="Text Placeholder 2"/>
          <p:cNvSpPr>
            <a:spLocks noGrp="1"/>
          </p:cNvSpPr>
          <p:nvPr>
            <p:ph type="body" idx="1"/>
          </p:nvPr>
        </p:nvSpPr>
        <p:spPr>
          <a:xfrm>
            <a:off x="457201" y="1600200"/>
            <a:ext cx="4114799" cy="848253"/>
          </a:xfrm>
        </p:spPr>
        <p:txBody>
          <a:bodyPr/>
          <a:lstStyle/>
          <a:p>
            <a:pPr marL="0" indent="0" eaLnBrk="0" hangingPunct="0">
              <a:buNone/>
              <a:defRPr/>
            </a:pPr>
            <a:r>
              <a:rPr lang="en-US" altLang="en-US" sz="2400" dirty="0">
                <a:solidFill>
                  <a:schemeClr val="tx1"/>
                </a:solidFill>
                <a:latin typeface="+mn-lt"/>
              </a:rPr>
              <a:t>The objective function is </a:t>
            </a:r>
            <a:r>
              <a:rPr lang="en-US" altLang="en-US" sz="2400" b="1" dirty="0">
                <a:solidFill>
                  <a:schemeClr val="tx1"/>
                </a:solidFill>
                <a:latin typeface="+mn-lt"/>
              </a:rPr>
              <a:t>parallel </a:t>
            </a:r>
            <a:r>
              <a:rPr lang="en-US" altLang="en-US" sz="2400" dirty="0">
                <a:solidFill>
                  <a:schemeClr val="tx1"/>
                </a:solidFill>
                <a:latin typeface="+mn-lt"/>
              </a:rPr>
              <a:t>to a constraint line.</a:t>
            </a:r>
          </a:p>
        </p:txBody>
      </p:sp>
      <p:sp>
        <p:nvSpPr>
          <p:cNvPr id="5" name="Content Placeholder 4"/>
          <p:cNvSpPr>
            <a:spLocks noGrp="1"/>
          </p:cNvSpPr>
          <p:nvPr>
            <p:ph sz="quarter" idx="16"/>
          </p:nvPr>
        </p:nvSpPr>
        <p:spPr>
          <a:xfrm>
            <a:off x="457253" y="2530917"/>
            <a:ext cx="1524890" cy="436777"/>
          </a:xfrm>
        </p:spPr>
        <p:txBody>
          <a:bodyPr/>
          <a:lstStyle/>
          <a:p>
            <a:pPr marL="0" indent="0">
              <a:buNone/>
            </a:pPr>
            <a:r>
              <a:rPr lang="en-US" altLang="en-US" sz="2400" dirty="0">
                <a:latin typeface="+mn-lt"/>
              </a:rPr>
              <a:t>Maximize</a:t>
            </a:r>
          </a:p>
        </p:txBody>
      </p:sp>
      <p:graphicFrame>
        <p:nvGraphicFramePr>
          <p:cNvPr id="10" name="Object 9" descr="Z = $40 x sub 1 + 30 x sub 2."/>
          <p:cNvGraphicFramePr>
            <a:graphicFrameLocks noChangeAspect="1"/>
          </p:cNvGraphicFramePr>
          <p:nvPr>
            <p:extLst>
              <p:ext uri="{D42A27DB-BD31-4B8C-83A1-F6EECF244321}">
                <p14:modId xmlns:p14="http://schemas.microsoft.com/office/powerpoint/2010/main" val="3094157532"/>
              </p:ext>
            </p:extLst>
          </p:nvPr>
        </p:nvGraphicFramePr>
        <p:xfrm>
          <a:off x="2016125" y="2641600"/>
          <a:ext cx="2252663" cy="447675"/>
        </p:xfrm>
        <a:graphic>
          <a:graphicData uri="http://schemas.openxmlformats.org/presentationml/2006/ole">
            <mc:AlternateContent xmlns:mc="http://schemas.openxmlformats.org/markup-compatibility/2006">
              <mc:Choice xmlns:v="urn:schemas-microsoft-com:vml" Requires="v">
                <p:oleObj spid="_x0000_s13314" name="Equation" r:id="rId4" imgW="1155600" imgH="228600" progId="Equation.DSMT4">
                  <p:embed/>
                </p:oleObj>
              </mc:Choice>
              <mc:Fallback>
                <p:oleObj name="Equation" r:id="rId4" imgW="1155600" imgH="228600" progId="Equation.DSMT4">
                  <p:embed/>
                  <p:pic>
                    <p:nvPicPr>
                      <p:cNvPr id="10" name="Object 9" descr="Z = $40 x sub 1 + 30 x sub 2."/>
                      <p:cNvPicPr/>
                      <p:nvPr/>
                    </p:nvPicPr>
                    <p:blipFill>
                      <a:blip r:embed="rId5"/>
                      <a:stretch>
                        <a:fillRect/>
                      </a:stretch>
                    </p:blipFill>
                    <p:spPr>
                      <a:xfrm>
                        <a:off x="2016125" y="2641600"/>
                        <a:ext cx="2252663" cy="447675"/>
                      </a:xfrm>
                      <a:prstGeom prst="rect">
                        <a:avLst/>
                      </a:prstGeom>
                    </p:spPr>
                  </p:pic>
                </p:oleObj>
              </mc:Fallback>
            </mc:AlternateContent>
          </a:graphicData>
        </a:graphic>
      </p:graphicFrame>
      <p:sp>
        <p:nvSpPr>
          <p:cNvPr id="12" name="Content Placeholder 11"/>
          <p:cNvSpPr>
            <a:spLocks noGrp="1"/>
          </p:cNvSpPr>
          <p:nvPr>
            <p:ph sz="quarter" idx="13"/>
          </p:nvPr>
        </p:nvSpPr>
        <p:spPr>
          <a:xfrm>
            <a:off x="457254" y="3090690"/>
            <a:ext cx="1626488" cy="558800"/>
          </a:xfrm>
        </p:spPr>
        <p:txBody>
          <a:bodyPr/>
          <a:lstStyle/>
          <a:p>
            <a:pPr marL="432" indent="0">
              <a:buNone/>
            </a:pPr>
            <a:r>
              <a:rPr lang="en-US" altLang="en-US" sz="2400" dirty="0">
                <a:latin typeface="+mn-lt"/>
              </a:rPr>
              <a:t>subject to:</a:t>
            </a:r>
          </a:p>
        </p:txBody>
      </p:sp>
      <p:graphicFrame>
        <p:nvGraphicFramePr>
          <p:cNvPr id="11" name="Object 10" descr="1 x sub 1 + 2 x sub 2 is less than or equal to 40. 4 x sub 2 + 3 x sub 2 is less than or equal to 120. x sub 1, comma, x sub 2 is greater than or equal to 0."/>
          <p:cNvGraphicFramePr>
            <a:graphicFrameLocks noChangeAspect="1"/>
          </p:cNvGraphicFramePr>
          <p:nvPr>
            <p:extLst>
              <p:ext uri="{D42A27DB-BD31-4B8C-83A1-F6EECF244321}">
                <p14:modId xmlns:p14="http://schemas.microsoft.com/office/powerpoint/2010/main" val="894786192"/>
              </p:ext>
            </p:extLst>
          </p:nvPr>
        </p:nvGraphicFramePr>
        <p:xfrm>
          <a:off x="2051050" y="3175000"/>
          <a:ext cx="2105025" cy="1336675"/>
        </p:xfrm>
        <a:graphic>
          <a:graphicData uri="http://schemas.openxmlformats.org/presentationml/2006/ole">
            <mc:AlternateContent xmlns:mc="http://schemas.openxmlformats.org/markup-compatibility/2006">
              <mc:Choice xmlns:v="urn:schemas-microsoft-com:vml" Requires="v">
                <p:oleObj spid="_x0000_s13315" name="Equation" r:id="rId6" imgW="1079280" imgH="685800" progId="Equation.DSMT4">
                  <p:embed/>
                </p:oleObj>
              </mc:Choice>
              <mc:Fallback>
                <p:oleObj name="Equation" r:id="rId6" imgW="1079280" imgH="685800" progId="Equation.DSMT4">
                  <p:embed/>
                  <p:pic>
                    <p:nvPicPr>
                      <p:cNvPr id="11" name="Object 10" descr="1 x sub 1 + 2 x sub 2 is less than or equal to 40. 4 x sub 2 + 3 x sub 2 is less than or equal to 120. x sub 1, comma, x sub 2 is greater than or equal to 0."/>
                      <p:cNvPicPr/>
                      <p:nvPr/>
                    </p:nvPicPr>
                    <p:blipFill>
                      <a:blip r:embed="rId7"/>
                      <a:stretch>
                        <a:fillRect/>
                      </a:stretch>
                    </p:blipFill>
                    <p:spPr>
                      <a:xfrm>
                        <a:off x="2051050" y="3175000"/>
                        <a:ext cx="2105025" cy="1336675"/>
                      </a:xfrm>
                      <a:prstGeom prst="rect">
                        <a:avLst/>
                      </a:prstGeom>
                    </p:spPr>
                  </p:pic>
                </p:oleObj>
              </mc:Fallback>
            </mc:AlternateContent>
          </a:graphicData>
        </a:graphic>
      </p:graphicFrame>
      <p:sp>
        <p:nvSpPr>
          <p:cNvPr id="4" name="Content Placeholder 3"/>
          <p:cNvSpPr>
            <a:spLocks noGrp="1"/>
          </p:cNvSpPr>
          <p:nvPr>
            <p:ph sz="quarter" idx="15"/>
          </p:nvPr>
        </p:nvSpPr>
        <p:spPr>
          <a:xfrm>
            <a:off x="453813" y="4717738"/>
            <a:ext cx="3132667" cy="1508892"/>
          </a:xfrm>
        </p:spPr>
        <p:txBody>
          <a:bodyPr/>
          <a:lstStyle/>
          <a:p>
            <a:pPr marL="0" indent="0" eaLnBrk="0" hangingPunct="0">
              <a:spcBef>
                <a:spcPts val="0"/>
              </a:spcBef>
              <a:spcAft>
                <a:spcPct val="35000"/>
              </a:spcAft>
              <a:buNone/>
              <a:defRPr/>
            </a:pPr>
            <a:r>
              <a:rPr lang="en-US" altLang="en-US" sz="2400" dirty="0">
                <a:latin typeface="+mn-lt"/>
              </a:rPr>
              <a:t>Where:</a:t>
            </a:r>
          </a:p>
          <a:p>
            <a:pPr marL="0" indent="0" eaLnBrk="0" hangingPunct="0">
              <a:spcBef>
                <a:spcPts val="0"/>
              </a:spcBef>
              <a:spcAft>
                <a:spcPct val="35000"/>
              </a:spcAft>
              <a:buNone/>
              <a:defRPr/>
            </a:pPr>
            <a:r>
              <a:rPr lang="en-US" altLang="en-US" sz="2400" i="1" dirty="0">
                <a:latin typeface="+mn-lt"/>
              </a:rPr>
              <a:t>x</a:t>
            </a:r>
            <a:r>
              <a:rPr lang="en-US" altLang="en-US" sz="2400" baseline="-25000" dirty="0">
                <a:latin typeface="+mn-lt"/>
              </a:rPr>
              <a:t>1</a:t>
            </a:r>
            <a:r>
              <a:rPr lang="en-US" altLang="en-US" sz="2400" dirty="0">
                <a:latin typeface="+mn-lt"/>
              </a:rPr>
              <a:t> = number of bowls</a:t>
            </a:r>
          </a:p>
          <a:p>
            <a:pPr marL="0" indent="0" eaLnBrk="0" hangingPunct="0">
              <a:spcBef>
                <a:spcPts val="0"/>
              </a:spcBef>
              <a:spcAft>
                <a:spcPct val="35000"/>
              </a:spcAft>
              <a:buNone/>
              <a:defRPr/>
            </a:pPr>
            <a:r>
              <a:rPr lang="en-US" altLang="en-US" sz="2400" i="1" dirty="0">
                <a:latin typeface="+mn-lt"/>
              </a:rPr>
              <a:t>x</a:t>
            </a:r>
            <a:r>
              <a:rPr lang="en-US" altLang="en-US" sz="2400" baseline="-25000" dirty="0">
                <a:latin typeface="+mn-lt"/>
              </a:rPr>
              <a:t>2</a:t>
            </a:r>
            <a:r>
              <a:rPr lang="en-US" altLang="en-US" sz="2400" dirty="0">
                <a:latin typeface="+mn-lt"/>
              </a:rPr>
              <a:t> = number of mugs</a:t>
            </a:r>
          </a:p>
        </p:txBody>
      </p:sp>
      <p:pic>
        <p:nvPicPr>
          <p:cNvPr id="14" name="Picture 4" descr="A graph plots x sub 2 versus x sub 1 with z = 1,200, points B and C are both optimal solutions. At point B, x sub 1 = 24 and x sub 2 = 8. At point C, x sub 1 = 30 and x sub 2 = 0."/>
          <p:cNvPicPr>
            <a:picLocks noChangeAspect="1" noChangeArrowheads="1"/>
          </p:cNvPicPr>
          <p:nvPr/>
        </p:nvPicPr>
        <p:blipFill>
          <a:blip r:embed="rId8"/>
          <a:srcRect/>
          <a:stretch>
            <a:fillRect/>
          </a:stretch>
        </p:blipFill>
        <p:spPr bwMode="auto">
          <a:xfrm>
            <a:off x="4890425" y="1666009"/>
            <a:ext cx="3628231" cy="3424277"/>
          </a:xfrm>
          <a:prstGeom prst="rect">
            <a:avLst/>
          </a:prstGeom>
          <a:noFill/>
          <a:ln w="9525">
            <a:noFill/>
            <a:miter lim="800000"/>
            <a:headEnd/>
            <a:tailEnd/>
          </a:ln>
        </p:spPr>
      </p:pic>
      <p:sp>
        <p:nvSpPr>
          <p:cNvPr id="22" name="Content Placeholder 21"/>
          <p:cNvSpPr>
            <a:spLocks noGrp="1"/>
          </p:cNvSpPr>
          <p:nvPr>
            <p:ph sz="quarter" idx="14"/>
          </p:nvPr>
        </p:nvSpPr>
        <p:spPr>
          <a:xfrm>
            <a:off x="3730171" y="5358560"/>
            <a:ext cx="4956630" cy="1042240"/>
          </a:xfrm>
        </p:spPr>
        <p:txBody>
          <a:bodyPr/>
          <a:lstStyle/>
          <a:p>
            <a:pPr marL="432" indent="0" eaLnBrk="0" hangingPunct="0">
              <a:buNone/>
              <a:defRPr/>
            </a:pPr>
            <a:r>
              <a:rPr lang="en-US" sz="2000" b="1" dirty="0">
                <a:latin typeface="+mn-lt"/>
                <a:cs typeface="Times New Roman" pitchFamily="18" charset="0"/>
              </a:rPr>
              <a:t>Figure 2.20</a:t>
            </a:r>
            <a:r>
              <a:rPr lang="en-US" sz="2000" dirty="0">
                <a:latin typeface="+mn-lt"/>
                <a:cs typeface="Times New Roman" pitchFamily="18" charset="0"/>
              </a:rPr>
              <a:t> </a:t>
            </a:r>
            <a:r>
              <a:rPr lang="en-US" sz="2000" dirty="0">
                <a:latin typeface="+mn-lt"/>
                <a:cs typeface="Times" charset="0"/>
              </a:rPr>
              <a:t>Graph of the Beaver Creek Pottery example with multiple optimal solutions</a:t>
            </a:r>
            <a:endParaRPr lang="en-US" sz="2000" dirty="0">
              <a:latin typeface="+mn-lt"/>
            </a:endParaRPr>
          </a:p>
        </p:txBody>
      </p:sp>
    </p:spTree>
    <p:extLst>
      <p:ext uri="{BB962C8B-B14F-4D97-AF65-F5344CB8AC3E}">
        <p14:creationId xmlns:p14="http://schemas.microsoft.com/office/powerpoint/2010/main" val="1584701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br>
              <a:rPr lang="en-US" altLang="en-US" dirty="0"/>
            </a:br>
            <a:r>
              <a:rPr lang="en-US" altLang="en-US" dirty="0"/>
              <a:t>An Infeasible Problem -- </a:t>
            </a:r>
            <a:r>
              <a:rPr lang="en-US" sz="2400" dirty="0"/>
              <a:t>No way to satisfy </a:t>
            </a:r>
            <a:r>
              <a:rPr lang="en-US" sz="2400" u="sng" dirty="0"/>
              <a:t>all</a:t>
            </a:r>
            <a:r>
              <a:rPr lang="en-US" sz="2400" dirty="0"/>
              <a:t> constraints. This happens due to errors in formulation.</a:t>
            </a:r>
            <a:endParaRPr lang="en-US" altLang="en-US" sz="2400" dirty="0"/>
          </a:p>
        </p:txBody>
      </p:sp>
      <p:sp>
        <p:nvSpPr>
          <p:cNvPr id="3" name="Text Placeholder 2"/>
          <p:cNvSpPr>
            <a:spLocks noGrp="1"/>
          </p:cNvSpPr>
          <p:nvPr>
            <p:ph type="body" idx="1"/>
          </p:nvPr>
        </p:nvSpPr>
        <p:spPr>
          <a:xfrm>
            <a:off x="457199" y="1600200"/>
            <a:ext cx="3466535" cy="1169373"/>
          </a:xfrm>
        </p:spPr>
        <p:txBody>
          <a:bodyPr/>
          <a:lstStyle/>
          <a:p>
            <a:pPr marL="0" indent="0" eaLnBrk="0" hangingPunct="0">
              <a:spcBef>
                <a:spcPts val="0"/>
              </a:spcBef>
              <a:buNone/>
              <a:defRPr/>
            </a:pPr>
            <a:r>
              <a:rPr lang="en-US" altLang="en-US" sz="2400" dirty="0">
                <a:solidFill>
                  <a:schemeClr val="tx1"/>
                </a:solidFill>
                <a:latin typeface="+mn-lt"/>
              </a:rPr>
              <a:t>Every possible solution </a:t>
            </a:r>
            <a:r>
              <a:rPr lang="en-US" altLang="en-US" sz="2400" b="1" dirty="0">
                <a:solidFill>
                  <a:schemeClr val="tx1"/>
                </a:solidFill>
                <a:latin typeface="+mn-lt"/>
              </a:rPr>
              <a:t>violates</a:t>
            </a:r>
            <a:r>
              <a:rPr lang="en-US" altLang="en-US" sz="2400" dirty="0">
                <a:solidFill>
                  <a:schemeClr val="tx1"/>
                </a:solidFill>
                <a:latin typeface="+mn-lt"/>
              </a:rPr>
              <a:t> at least one constraint:</a:t>
            </a:r>
          </a:p>
        </p:txBody>
      </p:sp>
      <p:sp>
        <p:nvSpPr>
          <p:cNvPr id="5" name="Content Placeholder 4"/>
          <p:cNvSpPr>
            <a:spLocks noGrp="1"/>
          </p:cNvSpPr>
          <p:nvPr>
            <p:ph sz="quarter" idx="16"/>
          </p:nvPr>
        </p:nvSpPr>
        <p:spPr>
          <a:xfrm>
            <a:off x="502973" y="2835717"/>
            <a:ext cx="1524890" cy="436777"/>
          </a:xfrm>
        </p:spPr>
        <p:txBody>
          <a:bodyPr/>
          <a:lstStyle/>
          <a:p>
            <a:pPr marL="0" indent="0">
              <a:buNone/>
            </a:pPr>
            <a:r>
              <a:rPr lang="en-US" altLang="en-US" sz="2400" dirty="0">
                <a:latin typeface="+mn-lt"/>
              </a:rPr>
              <a:t>Maximize</a:t>
            </a:r>
          </a:p>
        </p:txBody>
      </p:sp>
      <p:graphicFrame>
        <p:nvGraphicFramePr>
          <p:cNvPr id="10" name="Object 9" descr="Z = 5 x sub 1 + 3 x sub 2. "/>
          <p:cNvGraphicFramePr>
            <a:graphicFrameLocks noChangeAspect="1"/>
          </p:cNvGraphicFramePr>
          <p:nvPr>
            <p:extLst>
              <p:ext uri="{D42A27DB-BD31-4B8C-83A1-F6EECF244321}">
                <p14:modId xmlns:p14="http://schemas.microsoft.com/office/powerpoint/2010/main" val="862539742"/>
              </p:ext>
            </p:extLst>
          </p:nvPr>
        </p:nvGraphicFramePr>
        <p:xfrm>
          <a:off x="2073275" y="2946400"/>
          <a:ext cx="1708150" cy="446088"/>
        </p:xfrm>
        <a:graphic>
          <a:graphicData uri="http://schemas.openxmlformats.org/presentationml/2006/ole">
            <mc:AlternateContent xmlns:mc="http://schemas.openxmlformats.org/markup-compatibility/2006">
              <mc:Choice xmlns:v="urn:schemas-microsoft-com:vml" Requires="v">
                <p:oleObj spid="_x0000_s14338" name="Equation" r:id="rId4" imgW="876240" imgH="228600" progId="Equation.DSMT4">
                  <p:embed/>
                </p:oleObj>
              </mc:Choice>
              <mc:Fallback>
                <p:oleObj name="Equation" r:id="rId4" imgW="876240" imgH="228600" progId="Equation.DSMT4">
                  <p:embed/>
                  <p:pic>
                    <p:nvPicPr>
                      <p:cNvPr id="10" name="Object 9" descr="Z = 5 x sub 1 + 3 x sub 2. "/>
                      <p:cNvPicPr/>
                      <p:nvPr/>
                    </p:nvPicPr>
                    <p:blipFill>
                      <a:blip r:embed="rId5"/>
                      <a:stretch>
                        <a:fillRect/>
                      </a:stretch>
                    </p:blipFill>
                    <p:spPr>
                      <a:xfrm>
                        <a:off x="2073275" y="2946400"/>
                        <a:ext cx="1708150" cy="446088"/>
                      </a:xfrm>
                      <a:prstGeom prst="rect">
                        <a:avLst/>
                      </a:prstGeom>
                    </p:spPr>
                  </p:pic>
                </p:oleObj>
              </mc:Fallback>
            </mc:AlternateContent>
          </a:graphicData>
        </a:graphic>
      </p:graphicFrame>
      <p:sp>
        <p:nvSpPr>
          <p:cNvPr id="12" name="Content Placeholder 11"/>
          <p:cNvSpPr>
            <a:spLocks noGrp="1"/>
          </p:cNvSpPr>
          <p:nvPr>
            <p:ph sz="quarter" idx="13"/>
          </p:nvPr>
        </p:nvSpPr>
        <p:spPr>
          <a:xfrm>
            <a:off x="502974" y="3395490"/>
            <a:ext cx="1626488" cy="444990"/>
          </a:xfrm>
        </p:spPr>
        <p:txBody>
          <a:bodyPr/>
          <a:lstStyle/>
          <a:p>
            <a:pPr marL="432" indent="0">
              <a:buNone/>
            </a:pPr>
            <a:r>
              <a:rPr lang="en-US" altLang="en-US" sz="2400" dirty="0">
                <a:latin typeface="+mn-lt"/>
              </a:rPr>
              <a:t>subject to:</a:t>
            </a:r>
          </a:p>
        </p:txBody>
      </p:sp>
      <p:graphicFrame>
        <p:nvGraphicFramePr>
          <p:cNvPr id="11" name="Object 10" descr="4 x sub 1 + 2 x sub 2 is less than or equal to 8. x sub 1 is greater than or equal to 4. x sub 2 is greater than or equal to 6. x sub 1, comma, x sub 2 is greater than or equal to 0. "/>
          <p:cNvGraphicFramePr>
            <a:graphicFrameLocks noChangeAspect="1"/>
          </p:cNvGraphicFramePr>
          <p:nvPr>
            <p:extLst>
              <p:ext uri="{D42A27DB-BD31-4B8C-83A1-F6EECF244321}">
                <p14:modId xmlns:p14="http://schemas.microsoft.com/office/powerpoint/2010/main" val="54230455"/>
              </p:ext>
            </p:extLst>
          </p:nvPr>
        </p:nvGraphicFramePr>
        <p:xfrm>
          <a:off x="2106837" y="3464176"/>
          <a:ext cx="1832193" cy="1934406"/>
        </p:xfrm>
        <a:graphic>
          <a:graphicData uri="http://schemas.openxmlformats.org/presentationml/2006/ole">
            <mc:AlternateContent xmlns:mc="http://schemas.openxmlformats.org/markup-compatibility/2006">
              <mc:Choice xmlns:v="urn:schemas-microsoft-com:vml" Requires="v">
                <p:oleObj spid="_x0000_s14339" name="Equation" r:id="rId6" imgW="888840" imgH="939600" progId="Equation.DSMT4">
                  <p:embed/>
                </p:oleObj>
              </mc:Choice>
              <mc:Fallback>
                <p:oleObj name="Equation" r:id="rId6" imgW="888840" imgH="939600" progId="Equation.DSMT4">
                  <p:embed/>
                  <p:pic>
                    <p:nvPicPr>
                      <p:cNvPr id="11" name="Object 10" descr="4 x sub 1 + 2 x sub 2 is less than or equal to 8. x sub 1 is greater than or equal to 4. x sub 2 is greater than or equal to 6. x sub 1, comma, x sub 2 is greater than or equal to 0. "/>
                      <p:cNvPicPr/>
                      <p:nvPr/>
                    </p:nvPicPr>
                    <p:blipFill>
                      <a:blip r:embed="rId7"/>
                      <a:stretch>
                        <a:fillRect/>
                      </a:stretch>
                    </p:blipFill>
                    <p:spPr>
                      <a:xfrm>
                        <a:off x="2106837" y="3464176"/>
                        <a:ext cx="1832193" cy="1934406"/>
                      </a:xfrm>
                      <a:prstGeom prst="rect">
                        <a:avLst/>
                      </a:prstGeom>
                    </p:spPr>
                  </p:pic>
                </p:oleObj>
              </mc:Fallback>
            </mc:AlternateContent>
          </a:graphicData>
        </a:graphic>
      </p:graphicFrame>
      <p:pic>
        <p:nvPicPr>
          <p:cNvPr id="13" name="Picture 4" descr="A graph plots 3 constraints and 2 feasible solution areas with x sub 2 versus x sub 1. Three constraint lines are plotted: vertical line x sub 1 = 4, horizontal line x sub 2 = 6, and line 4 x sub 1 + 2 x sub 2 = 8 connecting (0, 4) and (2, 0). Three areas are formed, as follows: One feasible solution area is within the quadrant below line 4 x sub 1 + 2 x sub 2 = 8. Point A is within this area. Another feasible solution area includes values greater than x sub 1 = 4 and values greater than x sub 2 = 6. Point C is within this area. A third area includes values less than x sub 1 = 4 and x sub 2 = 6, above line 4 x sub 1 + 2 x sub 2 = 8. Point B is within this region."/>
          <p:cNvPicPr>
            <a:picLocks noChangeAspect="1" noChangeArrowheads="1"/>
          </p:cNvPicPr>
          <p:nvPr/>
        </p:nvPicPr>
        <p:blipFill>
          <a:blip r:embed="rId8"/>
          <a:srcRect/>
          <a:stretch>
            <a:fillRect/>
          </a:stretch>
        </p:blipFill>
        <p:spPr bwMode="auto">
          <a:xfrm>
            <a:off x="4178840" y="1768249"/>
            <a:ext cx="4366586" cy="3759106"/>
          </a:xfrm>
          <a:prstGeom prst="rect">
            <a:avLst/>
          </a:prstGeom>
          <a:noFill/>
          <a:ln w="9525">
            <a:noFill/>
            <a:miter lim="800000"/>
            <a:headEnd/>
            <a:tailEnd/>
          </a:ln>
        </p:spPr>
      </p:pic>
      <p:sp>
        <p:nvSpPr>
          <p:cNvPr id="22" name="Content Placeholder 21"/>
          <p:cNvSpPr>
            <a:spLocks noGrp="1"/>
          </p:cNvSpPr>
          <p:nvPr>
            <p:ph sz="quarter" idx="14"/>
          </p:nvPr>
        </p:nvSpPr>
        <p:spPr>
          <a:xfrm>
            <a:off x="3468914" y="5765094"/>
            <a:ext cx="5217886" cy="477287"/>
          </a:xfrm>
        </p:spPr>
        <p:txBody>
          <a:bodyPr/>
          <a:lstStyle/>
          <a:p>
            <a:pPr marL="432" indent="0" eaLnBrk="0" hangingPunct="0">
              <a:buNone/>
              <a:defRPr/>
            </a:pPr>
            <a:r>
              <a:rPr lang="en-US" sz="2000" b="1" dirty="0">
                <a:latin typeface="+mn-lt"/>
                <a:cs typeface="Times New Roman" pitchFamily="18" charset="0"/>
              </a:rPr>
              <a:t>Figure 2.21</a:t>
            </a:r>
            <a:r>
              <a:rPr lang="en-US" sz="2000" dirty="0">
                <a:latin typeface="+mn-lt"/>
                <a:cs typeface="Times New Roman" pitchFamily="18" charset="0"/>
              </a:rPr>
              <a:t> </a:t>
            </a:r>
            <a:r>
              <a:rPr lang="en-US" sz="2000" dirty="0">
                <a:latin typeface="+mn-lt"/>
                <a:cs typeface="Times" charset="0"/>
              </a:rPr>
              <a:t>Graph of an infeasible problem</a:t>
            </a:r>
            <a:endParaRPr lang="en-US" sz="2000" dirty="0">
              <a:latin typeface="+mn-lt"/>
            </a:endParaRPr>
          </a:p>
        </p:txBody>
      </p:sp>
    </p:spTree>
    <p:extLst>
      <p:ext uri="{BB962C8B-B14F-4D97-AF65-F5344CB8AC3E}">
        <p14:creationId xmlns:p14="http://schemas.microsoft.com/office/powerpoint/2010/main" val="336589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37396"/>
          </a:xfrm>
        </p:spPr>
        <p:txBody>
          <a:bodyPr anchor="b"/>
          <a:lstStyle/>
          <a:p>
            <a:pPr eaLnBrk="0" hangingPunct="0">
              <a:defRPr/>
            </a:pPr>
            <a:br>
              <a:rPr lang="en-US" altLang="en-US" dirty="0"/>
            </a:br>
            <a:br>
              <a:rPr lang="en-US" altLang="en-US" dirty="0"/>
            </a:br>
            <a:br>
              <a:rPr lang="en-US" altLang="en-US" dirty="0"/>
            </a:br>
            <a:br>
              <a:rPr lang="en-US" altLang="en-US" dirty="0"/>
            </a:br>
            <a:br>
              <a:rPr lang="en-US" sz="2400" dirty="0"/>
            </a:br>
            <a:br>
              <a:rPr lang="en-US" sz="2400" dirty="0"/>
            </a:br>
            <a:r>
              <a:rPr lang="en-US" altLang="en-US" sz="2400" dirty="0"/>
              <a:t>An Unbounded Problem -- </a:t>
            </a:r>
            <a:r>
              <a:rPr lang="en-US" sz="2400" dirty="0"/>
              <a:t>Due to errors in formulation. Omitted constraints or use of erroneous inequality.</a:t>
            </a:r>
            <a:endParaRPr lang="en-US" altLang="en-US" sz="2400" dirty="0"/>
          </a:p>
        </p:txBody>
      </p:sp>
      <p:sp>
        <p:nvSpPr>
          <p:cNvPr id="3" name="Text Placeholder 2"/>
          <p:cNvSpPr>
            <a:spLocks noGrp="1"/>
          </p:cNvSpPr>
          <p:nvPr>
            <p:ph type="body" idx="1"/>
          </p:nvPr>
        </p:nvSpPr>
        <p:spPr>
          <a:xfrm>
            <a:off x="457200" y="1600200"/>
            <a:ext cx="3660996" cy="1169373"/>
          </a:xfrm>
        </p:spPr>
        <p:txBody>
          <a:bodyPr/>
          <a:lstStyle/>
          <a:p>
            <a:pPr marL="0" indent="0" eaLnBrk="0" hangingPunct="0">
              <a:spcBef>
                <a:spcPts val="0"/>
              </a:spcBef>
              <a:buNone/>
              <a:defRPr/>
            </a:pPr>
            <a:r>
              <a:rPr lang="en-US" altLang="en-US" sz="2400" dirty="0">
                <a:latin typeface="+mn-lt"/>
              </a:rPr>
              <a:t>Value of the objective</a:t>
            </a:r>
          </a:p>
          <a:p>
            <a:pPr marL="0" indent="0" eaLnBrk="0" hangingPunct="0">
              <a:spcBef>
                <a:spcPts val="0"/>
              </a:spcBef>
              <a:buNone/>
              <a:defRPr/>
            </a:pPr>
            <a:r>
              <a:rPr lang="en-US" altLang="en-US" sz="2400" dirty="0">
                <a:latin typeface="+mn-lt"/>
              </a:rPr>
              <a:t>function increases indefinitely:</a:t>
            </a:r>
            <a:endParaRPr lang="en-US" altLang="en-US" sz="2400" dirty="0">
              <a:solidFill>
                <a:schemeClr val="tx1"/>
              </a:solidFill>
              <a:latin typeface="+mn-lt"/>
            </a:endParaRPr>
          </a:p>
        </p:txBody>
      </p:sp>
      <p:sp>
        <p:nvSpPr>
          <p:cNvPr id="5" name="Content Placeholder 4"/>
          <p:cNvSpPr>
            <a:spLocks noGrp="1"/>
          </p:cNvSpPr>
          <p:nvPr>
            <p:ph sz="quarter" idx="16"/>
          </p:nvPr>
        </p:nvSpPr>
        <p:spPr>
          <a:xfrm>
            <a:off x="502973" y="2835717"/>
            <a:ext cx="1524890" cy="436777"/>
          </a:xfrm>
        </p:spPr>
        <p:txBody>
          <a:bodyPr/>
          <a:lstStyle/>
          <a:p>
            <a:pPr marL="0" indent="0">
              <a:buNone/>
            </a:pPr>
            <a:r>
              <a:rPr lang="en-US" altLang="en-US" sz="2400" dirty="0">
                <a:latin typeface="+mn-lt"/>
              </a:rPr>
              <a:t>Maximize</a:t>
            </a:r>
          </a:p>
        </p:txBody>
      </p:sp>
      <p:graphicFrame>
        <p:nvGraphicFramePr>
          <p:cNvPr id="10" name="Object 9" descr="Z = 4 x sub 1 + 2 x sub 2."/>
          <p:cNvGraphicFramePr>
            <a:graphicFrameLocks noChangeAspect="1"/>
          </p:cNvGraphicFramePr>
          <p:nvPr>
            <p:extLst>
              <p:ext uri="{D42A27DB-BD31-4B8C-83A1-F6EECF244321}">
                <p14:modId xmlns:p14="http://schemas.microsoft.com/office/powerpoint/2010/main" val="1650834123"/>
              </p:ext>
            </p:extLst>
          </p:nvPr>
        </p:nvGraphicFramePr>
        <p:xfrm>
          <a:off x="2001583" y="2946400"/>
          <a:ext cx="1733550" cy="446088"/>
        </p:xfrm>
        <a:graphic>
          <a:graphicData uri="http://schemas.openxmlformats.org/presentationml/2006/ole">
            <mc:AlternateContent xmlns:mc="http://schemas.openxmlformats.org/markup-compatibility/2006">
              <mc:Choice xmlns:v="urn:schemas-microsoft-com:vml" Requires="v">
                <p:oleObj spid="_x0000_s15362" name="Equation" r:id="rId4" imgW="888840" imgH="228600" progId="Equation.DSMT4">
                  <p:embed/>
                </p:oleObj>
              </mc:Choice>
              <mc:Fallback>
                <p:oleObj name="Equation" r:id="rId4" imgW="888840" imgH="228600" progId="Equation.DSMT4">
                  <p:embed/>
                  <p:pic>
                    <p:nvPicPr>
                      <p:cNvPr id="10" name="Object 9" descr="Z = 4 x sub 1 + 2 x sub 2."/>
                      <p:cNvPicPr/>
                      <p:nvPr/>
                    </p:nvPicPr>
                    <p:blipFill>
                      <a:blip r:embed="rId5"/>
                      <a:stretch>
                        <a:fillRect/>
                      </a:stretch>
                    </p:blipFill>
                    <p:spPr>
                      <a:xfrm>
                        <a:off x="2001583" y="2946400"/>
                        <a:ext cx="1733550" cy="446088"/>
                      </a:xfrm>
                      <a:prstGeom prst="rect">
                        <a:avLst/>
                      </a:prstGeom>
                    </p:spPr>
                  </p:pic>
                </p:oleObj>
              </mc:Fallback>
            </mc:AlternateContent>
          </a:graphicData>
        </a:graphic>
      </p:graphicFrame>
      <p:sp>
        <p:nvSpPr>
          <p:cNvPr id="12" name="Content Placeholder 11"/>
          <p:cNvSpPr>
            <a:spLocks noGrp="1"/>
          </p:cNvSpPr>
          <p:nvPr>
            <p:ph sz="quarter" idx="13"/>
          </p:nvPr>
        </p:nvSpPr>
        <p:spPr>
          <a:xfrm>
            <a:off x="502974" y="3395490"/>
            <a:ext cx="1626488" cy="558800"/>
          </a:xfrm>
        </p:spPr>
        <p:txBody>
          <a:bodyPr/>
          <a:lstStyle/>
          <a:p>
            <a:pPr marL="432" indent="0">
              <a:buNone/>
            </a:pPr>
            <a:r>
              <a:rPr lang="en-US" altLang="en-US" sz="2400" dirty="0">
                <a:latin typeface="+mn-lt"/>
              </a:rPr>
              <a:t>subject to:</a:t>
            </a:r>
          </a:p>
        </p:txBody>
      </p:sp>
      <p:graphicFrame>
        <p:nvGraphicFramePr>
          <p:cNvPr id="11" name="Object 10" descr="X sub 1 is greater than or equal to 4. x sub 2 is less than or equal to 2. x sub 1, comma, x sub 2 is greater than or equal to 0."/>
          <p:cNvGraphicFramePr>
            <a:graphicFrameLocks noChangeAspect="1"/>
          </p:cNvGraphicFramePr>
          <p:nvPr>
            <p:extLst>
              <p:ext uri="{D42A27DB-BD31-4B8C-83A1-F6EECF244321}">
                <p14:modId xmlns:p14="http://schemas.microsoft.com/office/powerpoint/2010/main" val="3404338321"/>
              </p:ext>
            </p:extLst>
          </p:nvPr>
        </p:nvGraphicFramePr>
        <p:xfrm>
          <a:off x="2049868" y="3473989"/>
          <a:ext cx="1374557" cy="1427100"/>
        </p:xfrm>
        <a:graphic>
          <a:graphicData uri="http://schemas.openxmlformats.org/presentationml/2006/ole">
            <mc:AlternateContent xmlns:mc="http://schemas.openxmlformats.org/markup-compatibility/2006">
              <mc:Choice xmlns:v="urn:schemas-microsoft-com:vml" Requires="v">
                <p:oleObj spid="_x0000_s15363" name="Equation" r:id="rId6" imgW="660240" imgH="685800" progId="Equation.DSMT4">
                  <p:embed/>
                </p:oleObj>
              </mc:Choice>
              <mc:Fallback>
                <p:oleObj name="Equation" r:id="rId6" imgW="660240" imgH="685800" progId="Equation.DSMT4">
                  <p:embed/>
                  <p:pic>
                    <p:nvPicPr>
                      <p:cNvPr id="11" name="Object 10" descr="X sub 1 is greater than or equal to 4. x sub 2 is less than or equal to 2. x sub 1, comma, x sub 2 is greater than or equal to 0."/>
                      <p:cNvPicPr/>
                      <p:nvPr/>
                    </p:nvPicPr>
                    <p:blipFill>
                      <a:blip r:embed="rId7"/>
                      <a:stretch>
                        <a:fillRect/>
                      </a:stretch>
                    </p:blipFill>
                    <p:spPr>
                      <a:xfrm>
                        <a:off x="2049868" y="3473989"/>
                        <a:ext cx="1374557" cy="1427100"/>
                      </a:xfrm>
                      <a:prstGeom prst="rect">
                        <a:avLst/>
                      </a:prstGeom>
                    </p:spPr>
                  </p:pic>
                </p:oleObj>
              </mc:Fallback>
            </mc:AlternateContent>
          </a:graphicData>
        </a:graphic>
      </p:graphicFrame>
      <p:pic>
        <p:nvPicPr>
          <p:cNvPr id="14" name="Picture 4" descr="A graph plots x sub 2 versus x sub 1. Two constraint lines include a vertical line at x sub 1 = 4 and a horizontal line at x sub 2 = 2. All lines with z = 4 x sub 1 + 2 x sub 2 pass through the region, never intersecting an optimal solution point."/>
          <p:cNvPicPr>
            <a:picLocks noChangeAspect="1" noChangeArrowheads="1"/>
          </p:cNvPicPr>
          <p:nvPr/>
        </p:nvPicPr>
        <p:blipFill>
          <a:blip r:embed="rId8"/>
          <a:srcRect/>
          <a:stretch>
            <a:fillRect/>
          </a:stretch>
        </p:blipFill>
        <p:spPr bwMode="auto">
          <a:xfrm>
            <a:off x="4275826" y="1581379"/>
            <a:ext cx="4134060" cy="4023854"/>
          </a:xfrm>
          <a:prstGeom prst="rect">
            <a:avLst/>
          </a:prstGeom>
          <a:noFill/>
          <a:ln w="9525">
            <a:noFill/>
            <a:miter lim="800000"/>
            <a:headEnd/>
            <a:tailEnd/>
          </a:ln>
        </p:spPr>
      </p:pic>
      <p:sp>
        <p:nvSpPr>
          <p:cNvPr id="22" name="Content Placeholder 21"/>
          <p:cNvSpPr>
            <a:spLocks noGrp="1"/>
          </p:cNvSpPr>
          <p:nvPr>
            <p:ph sz="quarter" idx="14"/>
          </p:nvPr>
        </p:nvSpPr>
        <p:spPr>
          <a:xfrm>
            <a:off x="3556000" y="5739076"/>
            <a:ext cx="5328919" cy="487553"/>
          </a:xfrm>
        </p:spPr>
        <p:txBody>
          <a:bodyPr/>
          <a:lstStyle/>
          <a:p>
            <a:pPr marL="432" indent="0" eaLnBrk="0" hangingPunct="0">
              <a:buNone/>
              <a:defRPr/>
            </a:pPr>
            <a:r>
              <a:rPr lang="en-US" sz="2000" b="1" dirty="0">
                <a:latin typeface="+mn-lt"/>
                <a:cs typeface="Times New Roman" pitchFamily="18" charset="0"/>
              </a:rPr>
              <a:t>Figure 2.22</a:t>
            </a:r>
            <a:r>
              <a:rPr lang="en-US" sz="2000" dirty="0">
                <a:latin typeface="+mn-lt"/>
                <a:cs typeface="Times New Roman" pitchFamily="18" charset="0"/>
              </a:rPr>
              <a:t> </a:t>
            </a:r>
            <a:r>
              <a:rPr lang="en-US" sz="2000" dirty="0">
                <a:latin typeface="+mn-lt"/>
                <a:cs typeface="Times" charset="0"/>
              </a:rPr>
              <a:t>Graph of an unbounded problem</a:t>
            </a:r>
            <a:endParaRPr lang="en-US" sz="2000" dirty="0">
              <a:latin typeface="+mn-lt"/>
            </a:endParaRPr>
          </a:p>
        </p:txBody>
      </p:sp>
    </p:spTree>
    <p:extLst>
      <p:ext uri="{BB962C8B-B14F-4D97-AF65-F5344CB8AC3E}">
        <p14:creationId xmlns:p14="http://schemas.microsoft.com/office/powerpoint/2010/main" val="3336144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Properties of Linear Programming Models</a:t>
            </a:r>
          </a:p>
        </p:txBody>
      </p:sp>
      <p:sp>
        <p:nvSpPr>
          <p:cNvPr id="9" name="Text Placeholder 8"/>
          <p:cNvSpPr>
            <a:spLocks noGrp="1"/>
          </p:cNvSpPr>
          <p:nvPr>
            <p:ph type="body" idx="1"/>
          </p:nvPr>
        </p:nvSpPr>
        <p:spPr/>
        <p:txBody>
          <a:bodyPr/>
          <a:lstStyle/>
          <a:p>
            <a:pPr eaLnBrk="1" hangingPunct="1"/>
            <a:r>
              <a:rPr lang="en-US" altLang="en-US" sz="2400" b="1" dirty="0">
                <a:solidFill>
                  <a:schemeClr val="tx1"/>
                </a:solidFill>
                <a:latin typeface="+mn-lt"/>
              </a:rPr>
              <a:t>Proportionality</a:t>
            </a:r>
            <a:r>
              <a:rPr lang="en-US" altLang="en-US" sz="2400" dirty="0">
                <a:solidFill>
                  <a:schemeClr val="tx1"/>
                </a:solidFill>
                <a:latin typeface="+mn-lt"/>
              </a:rPr>
              <a:t> - The rate of change (slope) of the objective function and constraint equations is </a:t>
            </a:r>
            <a:r>
              <a:rPr lang="en-US" altLang="en-US" sz="2400" u="sng" dirty="0">
                <a:solidFill>
                  <a:schemeClr val="tx1"/>
                </a:solidFill>
                <a:latin typeface="+mn-lt"/>
              </a:rPr>
              <a:t>constant</a:t>
            </a:r>
            <a:r>
              <a:rPr lang="en-US" altLang="en-US" sz="2400" dirty="0">
                <a:solidFill>
                  <a:schemeClr val="tx1"/>
                </a:solidFill>
                <a:latin typeface="+mn-lt"/>
              </a:rPr>
              <a:t>.</a:t>
            </a:r>
          </a:p>
          <a:p>
            <a:pPr eaLnBrk="1" hangingPunct="1"/>
            <a:r>
              <a:rPr lang="en-US" altLang="en-US" sz="2400" b="1" dirty="0">
                <a:solidFill>
                  <a:schemeClr val="tx1"/>
                </a:solidFill>
                <a:latin typeface="+mn-lt"/>
              </a:rPr>
              <a:t>Additivity </a:t>
            </a:r>
            <a:r>
              <a:rPr lang="en-US" altLang="en-US" sz="2400" dirty="0">
                <a:solidFill>
                  <a:schemeClr val="tx1"/>
                </a:solidFill>
                <a:latin typeface="+mn-lt"/>
              </a:rPr>
              <a:t>- Terms in the objective function and constraint equations must be additive.</a:t>
            </a:r>
          </a:p>
          <a:p>
            <a:pPr eaLnBrk="1" hangingPunct="1"/>
            <a:r>
              <a:rPr lang="en-US" altLang="en-US" sz="2400" b="1" dirty="0">
                <a:solidFill>
                  <a:schemeClr val="tx1"/>
                </a:solidFill>
                <a:latin typeface="+mn-lt"/>
              </a:rPr>
              <a:t>Divisibility </a:t>
            </a:r>
            <a:r>
              <a:rPr lang="en-US" altLang="en-US" sz="2400" dirty="0">
                <a:solidFill>
                  <a:schemeClr val="tx1"/>
                </a:solidFill>
                <a:latin typeface="+mn-lt"/>
              </a:rPr>
              <a:t>- Decision variables can take on any fractional value and are therefore continuous as opposed to integer in nature.</a:t>
            </a:r>
          </a:p>
          <a:p>
            <a:pPr eaLnBrk="1" hangingPunct="1"/>
            <a:r>
              <a:rPr lang="en-US" altLang="en-US" sz="2400" b="1" dirty="0">
                <a:solidFill>
                  <a:schemeClr val="tx1"/>
                </a:solidFill>
                <a:latin typeface="+mn-lt"/>
              </a:rPr>
              <a:t>Certainty</a:t>
            </a:r>
            <a:r>
              <a:rPr lang="en-US" altLang="en-US" sz="2400" dirty="0">
                <a:solidFill>
                  <a:schemeClr val="tx1"/>
                </a:solidFill>
                <a:latin typeface="+mn-lt"/>
              </a:rPr>
              <a:t> - Values of all the model parameters are assumed to be known with certainty (non-probabilistic).</a:t>
            </a:r>
          </a:p>
        </p:txBody>
      </p:sp>
    </p:spTree>
    <p:extLst>
      <p:ext uri="{BB962C8B-B14F-4D97-AF65-F5344CB8AC3E}">
        <p14:creationId xmlns:p14="http://schemas.microsoft.com/office/powerpoint/2010/main" val="878858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95855" cy="1097279"/>
          </a:xfrm>
        </p:spPr>
        <p:txBody>
          <a:bodyPr/>
          <a:lstStyle/>
          <a:p>
            <a:pPr eaLnBrk="0" hangingPunct="0">
              <a:defRPr/>
            </a:pPr>
            <a:r>
              <a:rPr lang="en-US" altLang="en-US" dirty="0"/>
              <a:t>Problem Statement: Example Problem N</a:t>
            </a:r>
            <a:r>
              <a:rPr lang="en-US" altLang="en-US" sz="100" dirty="0"/>
              <a:t> </a:t>
            </a:r>
            <a:r>
              <a:rPr lang="en-US" altLang="en-US" dirty="0"/>
              <a:t>o. 1</a:t>
            </a:r>
            <a:endParaRPr lang="en-IN" dirty="0"/>
          </a:p>
        </p:txBody>
      </p:sp>
      <p:sp>
        <p:nvSpPr>
          <p:cNvPr id="3" name="Text Placeholder 2"/>
          <p:cNvSpPr>
            <a:spLocks noGrp="1"/>
          </p:cNvSpPr>
          <p:nvPr>
            <p:ph type="body" idx="1"/>
          </p:nvPr>
        </p:nvSpPr>
        <p:spPr>
          <a:xfrm>
            <a:off x="457200" y="1600201"/>
            <a:ext cx="8229600" cy="1655618"/>
          </a:xfrm>
        </p:spPr>
        <p:txBody>
          <a:bodyPr/>
          <a:lstStyle/>
          <a:p>
            <a:pPr eaLnBrk="0" hangingPunct="0">
              <a:buClr>
                <a:schemeClr val="tx2"/>
              </a:buClr>
              <a:defRPr/>
            </a:pPr>
            <a:r>
              <a:rPr lang="en-US" altLang="en-US" sz="2400" dirty="0">
                <a:latin typeface="+mn-lt"/>
              </a:rPr>
              <a:t>Hot dog mixture in 1000-pound batches.</a:t>
            </a:r>
          </a:p>
          <a:p>
            <a:pPr eaLnBrk="0" hangingPunct="0">
              <a:buClr>
                <a:schemeClr val="tx2"/>
              </a:buClr>
              <a:defRPr/>
            </a:pPr>
            <a:r>
              <a:rPr lang="en-US" altLang="en-US" sz="2400" dirty="0">
                <a:latin typeface="+mn-lt"/>
              </a:rPr>
              <a:t>Two ingredients, chicken ($3/lb) and beef ($5/lb).</a:t>
            </a:r>
          </a:p>
          <a:p>
            <a:pPr eaLnBrk="0" hangingPunct="0">
              <a:buClr>
                <a:schemeClr val="tx2"/>
              </a:buClr>
              <a:defRPr/>
            </a:pPr>
            <a:r>
              <a:rPr lang="en-US" altLang="en-US" sz="2400" dirty="0">
                <a:latin typeface="+mn-lt"/>
              </a:rPr>
              <a:t>Recipe requirements:</a:t>
            </a:r>
          </a:p>
        </p:txBody>
      </p:sp>
      <p:sp>
        <p:nvSpPr>
          <p:cNvPr id="4" name="Text Placeholder 3"/>
          <p:cNvSpPr>
            <a:spLocks noGrp="1"/>
          </p:cNvSpPr>
          <p:nvPr>
            <p:ph type="body" idx="2"/>
          </p:nvPr>
        </p:nvSpPr>
        <p:spPr>
          <a:xfrm>
            <a:off x="457200" y="3543370"/>
            <a:ext cx="8229600" cy="2582793"/>
          </a:xfrm>
        </p:spPr>
        <p:txBody>
          <a:bodyPr/>
          <a:lstStyle/>
          <a:p>
            <a:pPr marL="0" indent="1876425" eaLnBrk="0" hangingPunct="0">
              <a:buClr>
                <a:schemeClr val="tx2"/>
              </a:buClr>
              <a:buNone/>
              <a:defRPr/>
            </a:pPr>
            <a:r>
              <a:rPr lang="en-US" altLang="en-US" sz="2400" dirty="0">
                <a:latin typeface="+mn-lt"/>
              </a:rPr>
              <a:t>at least 500 pounds of “chicken”</a:t>
            </a:r>
          </a:p>
          <a:p>
            <a:pPr marL="0" indent="1876425" eaLnBrk="0" hangingPunct="0">
              <a:buClr>
                <a:schemeClr val="tx2"/>
              </a:buClr>
              <a:buNone/>
              <a:defRPr/>
            </a:pPr>
            <a:r>
              <a:rPr lang="en-US" altLang="en-US" sz="2400" dirty="0">
                <a:latin typeface="+mn-lt"/>
              </a:rPr>
              <a:t>at least 200 pounds of “beef”</a:t>
            </a:r>
          </a:p>
          <a:p>
            <a:pPr eaLnBrk="0" hangingPunct="0">
              <a:buClr>
                <a:schemeClr val="tx2"/>
              </a:buClr>
              <a:defRPr/>
            </a:pPr>
            <a:r>
              <a:rPr lang="en-US" altLang="en-US" sz="2400" dirty="0">
                <a:latin typeface="+mn-lt"/>
              </a:rPr>
              <a:t>Ratio of chicken to beef must be at least 2 to 1.</a:t>
            </a:r>
          </a:p>
          <a:p>
            <a:pPr eaLnBrk="0" hangingPunct="0">
              <a:buClr>
                <a:schemeClr val="tx2"/>
              </a:buClr>
              <a:defRPr/>
            </a:pPr>
            <a:r>
              <a:rPr lang="en-US" altLang="en-US" sz="2400" dirty="0">
                <a:latin typeface="+mn-lt"/>
              </a:rPr>
              <a:t>Determine optimal mixture of ingredients that will minimize costs.</a:t>
            </a:r>
          </a:p>
        </p:txBody>
      </p:sp>
    </p:spTree>
    <p:extLst>
      <p:ext uri="{BB962C8B-B14F-4D97-AF65-F5344CB8AC3E}">
        <p14:creationId xmlns:p14="http://schemas.microsoft.com/office/powerpoint/2010/main" val="888642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Solution: Example Problem N</a:t>
            </a:r>
            <a:r>
              <a:rPr lang="en-US" altLang="en-US" sz="100" dirty="0"/>
              <a:t> </a:t>
            </a:r>
            <a:r>
              <a:rPr lang="en-US" altLang="en-US" dirty="0"/>
              <a:t>o. 1 </a:t>
            </a:r>
            <a:r>
              <a:rPr lang="en-US" altLang="en-US" sz="2000" b="0" dirty="0"/>
              <a:t>(1 of 2)</a:t>
            </a:r>
            <a:endParaRPr lang="en-IN" sz="2000" b="0" dirty="0"/>
          </a:p>
        </p:txBody>
      </p:sp>
      <p:sp>
        <p:nvSpPr>
          <p:cNvPr id="3" name="Text Placeholder 2"/>
          <p:cNvSpPr>
            <a:spLocks noGrp="1"/>
          </p:cNvSpPr>
          <p:nvPr>
            <p:ph type="body" idx="1"/>
          </p:nvPr>
        </p:nvSpPr>
        <p:spPr>
          <a:xfrm>
            <a:off x="457200" y="1600200"/>
            <a:ext cx="8229600" cy="4736432"/>
          </a:xfrm>
        </p:spPr>
        <p:txBody>
          <a:bodyPr/>
          <a:lstStyle/>
          <a:p>
            <a:pPr marL="0" indent="0" eaLnBrk="0" hangingPunct="0">
              <a:buNone/>
              <a:defRPr/>
            </a:pPr>
            <a:r>
              <a:rPr lang="en-US" altLang="en-US" sz="2200" b="1" dirty="0">
                <a:latin typeface="+mn-lt"/>
              </a:rPr>
              <a:t>Step 1:</a:t>
            </a:r>
          </a:p>
          <a:p>
            <a:pPr marL="0" indent="0" eaLnBrk="0" hangingPunct="0">
              <a:spcBef>
                <a:spcPct val="35000"/>
              </a:spcBef>
              <a:buNone/>
              <a:defRPr/>
            </a:pPr>
            <a:r>
              <a:rPr lang="en-US" altLang="en-US" sz="2200" dirty="0">
                <a:latin typeface="+mn-lt"/>
              </a:rPr>
              <a:t>Identify decision variables.</a:t>
            </a:r>
          </a:p>
          <a:p>
            <a:pPr marL="0" indent="1347788" eaLnBrk="0" hangingPunct="0">
              <a:spcBef>
                <a:spcPct val="35000"/>
              </a:spcBef>
              <a:buNone/>
              <a:defRPr/>
            </a:pPr>
            <a:r>
              <a:rPr lang="en-US" altLang="en-US" sz="2200" i="1" dirty="0">
                <a:latin typeface="+mn-lt"/>
              </a:rPr>
              <a:t>x</a:t>
            </a:r>
            <a:r>
              <a:rPr lang="en-US" altLang="en-US" sz="2200" baseline="-25000" dirty="0">
                <a:latin typeface="+mn-lt"/>
              </a:rPr>
              <a:t>1</a:t>
            </a:r>
            <a:r>
              <a:rPr lang="en-US" altLang="en-US" sz="2200" dirty="0">
                <a:latin typeface="+mn-lt"/>
              </a:rPr>
              <a:t> = lb of chicken in mixture</a:t>
            </a:r>
          </a:p>
          <a:p>
            <a:pPr marL="0" indent="1347788" eaLnBrk="0" hangingPunct="0">
              <a:spcBef>
                <a:spcPct val="35000"/>
              </a:spcBef>
              <a:buNone/>
              <a:defRPr/>
            </a:pPr>
            <a:r>
              <a:rPr lang="en-US" altLang="en-US" sz="2200" i="1" dirty="0">
                <a:latin typeface="+mn-lt"/>
              </a:rPr>
              <a:t>x</a:t>
            </a:r>
            <a:r>
              <a:rPr lang="en-US" altLang="en-US" sz="2200" baseline="-25000" dirty="0">
                <a:latin typeface="+mn-lt"/>
              </a:rPr>
              <a:t>2</a:t>
            </a:r>
            <a:r>
              <a:rPr lang="en-US" altLang="en-US" sz="2200" dirty="0">
                <a:latin typeface="+mn-lt"/>
              </a:rPr>
              <a:t> = lb of beef in mixture</a:t>
            </a:r>
          </a:p>
          <a:p>
            <a:pPr marL="0" indent="0" eaLnBrk="0" hangingPunct="0">
              <a:spcBef>
                <a:spcPct val="35000"/>
              </a:spcBef>
              <a:buNone/>
              <a:defRPr/>
            </a:pPr>
            <a:r>
              <a:rPr lang="en-US" altLang="en-US" sz="2200" b="1" dirty="0">
                <a:latin typeface="+mn-lt"/>
              </a:rPr>
              <a:t>Step 2:</a:t>
            </a:r>
          </a:p>
          <a:p>
            <a:pPr marL="0" indent="0" eaLnBrk="0" hangingPunct="0">
              <a:spcBef>
                <a:spcPct val="35000"/>
              </a:spcBef>
              <a:buNone/>
              <a:defRPr/>
            </a:pPr>
            <a:r>
              <a:rPr lang="en-US" altLang="en-US" sz="2200" dirty="0">
                <a:latin typeface="+mn-lt"/>
              </a:rPr>
              <a:t>Formulate the objective function.</a:t>
            </a:r>
          </a:p>
          <a:p>
            <a:pPr marL="0" indent="1347788" eaLnBrk="0" hangingPunct="0">
              <a:spcBef>
                <a:spcPct val="35000"/>
              </a:spcBef>
              <a:buNone/>
              <a:defRPr/>
            </a:pPr>
            <a:r>
              <a:rPr lang="en-US" altLang="en-US" sz="2200" dirty="0">
                <a:latin typeface="+mn-lt"/>
              </a:rPr>
              <a:t>Minimize </a:t>
            </a:r>
            <a:r>
              <a:rPr lang="en-US" altLang="en-US" sz="2200" i="1" dirty="0">
                <a:latin typeface="+mn-lt"/>
              </a:rPr>
              <a:t>Z</a:t>
            </a:r>
            <a:r>
              <a:rPr lang="en-US" altLang="en-US" sz="2200" dirty="0">
                <a:latin typeface="+mn-lt"/>
              </a:rPr>
              <a:t> = $3</a:t>
            </a:r>
            <a:r>
              <a:rPr lang="en-US" altLang="en-US" sz="2200" i="1" dirty="0">
                <a:latin typeface="+mn-lt"/>
              </a:rPr>
              <a:t>x</a:t>
            </a:r>
            <a:r>
              <a:rPr lang="en-US" altLang="en-US" sz="2200" baseline="-25000" dirty="0">
                <a:latin typeface="+mn-lt"/>
              </a:rPr>
              <a:t>1</a:t>
            </a:r>
            <a:r>
              <a:rPr lang="en-US" altLang="en-US" sz="2200" dirty="0">
                <a:latin typeface="+mn-lt"/>
              </a:rPr>
              <a:t> + $5</a:t>
            </a:r>
            <a:r>
              <a:rPr lang="en-US" altLang="en-US" sz="2200" i="1" dirty="0">
                <a:latin typeface="+mn-lt"/>
              </a:rPr>
              <a:t>x</a:t>
            </a:r>
            <a:r>
              <a:rPr lang="en-US" altLang="en-US" sz="2200" baseline="-25000" dirty="0">
                <a:latin typeface="+mn-lt"/>
              </a:rPr>
              <a:t>2</a:t>
            </a:r>
            <a:endParaRPr lang="en-US" altLang="en-US" sz="2200" dirty="0">
              <a:latin typeface="+mn-lt"/>
            </a:endParaRPr>
          </a:p>
          <a:p>
            <a:pPr marL="0" indent="1347788" eaLnBrk="0" hangingPunct="0">
              <a:buNone/>
              <a:defRPr/>
            </a:pPr>
            <a:r>
              <a:rPr lang="en-US" altLang="en-US" sz="2200" dirty="0">
                <a:latin typeface="+mn-lt"/>
              </a:rPr>
              <a:t>where </a:t>
            </a:r>
            <a:r>
              <a:rPr lang="en-US" altLang="en-US" sz="2200" i="1" dirty="0">
                <a:latin typeface="+mn-lt"/>
              </a:rPr>
              <a:t>Z</a:t>
            </a:r>
            <a:r>
              <a:rPr lang="en-US" altLang="en-US" sz="2200" dirty="0">
                <a:latin typeface="+mn-lt"/>
              </a:rPr>
              <a:t> = cost per 1,000-lb batch</a:t>
            </a:r>
          </a:p>
          <a:p>
            <a:pPr marL="0" indent="1347788" eaLnBrk="0" hangingPunct="0">
              <a:buNone/>
              <a:defRPr/>
            </a:pPr>
            <a:r>
              <a:rPr lang="en-US" altLang="en-US" sz="2200" dirty="0">
                <a:latin typeface="+mn-lt"/>
              </a:rPr>
              <a:t>$3</a:t>
            </a:r>
            <a:r>
              <a:rPr lang="en-US" altLang="en-US" sz="2200" i="1" dirty="0">
                <a:latin typeface="+mn-lt"/>
              </a:rPr>
              <a:t>x</a:t>
            </a:r>
            <a:r>
              <a:rPr lang="en-US" altLang="en-US" sz="2200" baseline="-25000" dirty="0">
                <a:latin typeface="+mn-lt"/>
              </a:rPr>
              <a:t>1</a:t>
            </a:r>
            <a:r>
              <a:rPr lang="en-US" altLang="en-US" sz="2200" dirty="0">
                <a:latin typeface="+mn-lt"/>
              </a:rPr>
              <a:t> = cost of chicken</a:t>
            </a:r>
          </a:p>
          <a:p>
            <a:pPr marL="0" indent="1347788" eaLnBrk="0" hangingPunct="0">
              <a:buNone/>
              <a:defRPr/>
            </a:pPr>
            <a:r>
              <a:rPr lang="en-US" altLang="en-US" sz="2200" dirty="0">
                <a:latin typeface="+mn-lt"/>
              </a:rPr>
              <a:t>$5</a:t>
            </a:r>
            <a:r>
              <a:rPr lang="en-US" altLang="en-US" sz="2200" i="1" dirty="0">
                <a:latin typeface="+mn-lt"/>
              </a:rPr>
              <a:t>x</a:t>
            </a:r>
            <a:r>
              <a:rPr lang="en-US" altLang="en-US" sz="2200" baseline="-25000" dirty="0">
                <a:latin typeface="+mn-lt"/>
              </a:rPr>
              <a:t>2</a:t>
            </a:r>
            <a:r>
              <a:rPr lang="en-US" altLang="en-US" sz="2200" dirty="0">
                <a:latin typeface="+mn-lt"/>
              </a:rPr>
              <a:t> = cost of beef</a:t>
            </a:r>
          </a:p>
        </p:txBody>
      </p:sp>
    </p:spTree>
    <p:extLst>
      <p:ext uri="{BB962C8B-B14F-4D97-AF65-F5344CB8AC3E}">
        <p14:creationId xmlns:p14="http://schemas.microsoft.com/office/powerpoint/2010/main" val="2996535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Solution: Example Problem N</a:t>
            </a:r>
            <a:r>
              <a:rPr lang="en-US" altLang="en-US" sz="100" dirty="0"/>
              <a:t> </a:t>
            </a:r>
            <a:r>
              <a:rPr lang="en-US" altLang="en-US" dirty="0"/>
              <a:t>o. 1 </a:t>
            </a:r>
            <a:r>
              <a:rPr lang="en-US" altLang="en-US" sz="2000" b="0" dirty="0"/>
              <a:t>(2 of 2)</a:t>
            </a:r>
            <a:endParaRPr lang="en-IN" sz="2000" b="0" dirty="0">
              <a:latin typeface="+mn-lt"/>
            </a:endParaRPr>
          </a:p>
        </p:txBody>
      </p:sp>
      <p:sp>
        <p:nvSpPr>
          <p:cNvPr id="3" name="Text Placeholder 2"/>
          <p:cNvSpPr>
            <a:spLocks noGrp="1"/>
          </p:cNvSpPr>
          <p:nvPr>
            <p:ph type="body" idx="1"/>
          </p:nvPr>
        </p:nvSpPr>
        <p:spPr>
          <a:xfrm>
            <a:off x="487681" y="1615441"/>
            <a:ext cx="3048580" cy="790073"/>
          </a:xfrm>
        </p:spPr>
        <p:txBody>
          <a:bodyPr/>
          <a:lstStyle/>
          <a:p>
            <a:pPr marL="0" indent="0" eaLnBrk="0" hangingPunct="0">
              <a:spcBef>
                <a:spcPts val="600"/>
              </a:spcBef>
              <a:buNone/>
              <a:defRPr/>
            </a:pPr>
            <a:r>
              <a:rPr lang="en-US" altLang="en-US" sz="2000" b="1" dirty="0">
                <a:latin typeface="+mn-lt"/>
              </a:rPr>
              <a:t>Step 3: </a:t>
            </a:r>
            <a:r>
              <a:rPr lang="en-US" altLang="en-US" sz="2000" dirty="0">
                <a:latin typeface="+mn-lt"/>
              </a:rPr>
              <a:t>Establish Model Constraints</a:t>
            </a:r>
          </a:p>
        </p:txBody>
      </p:sp>
      <p:graphicFrame>
        <p:nvGraphicFramePr>
          <p:cNvPr id="4" name="Object 3" descr="x sub 1 + x sub 2 = 1,000 pounds. x sub 1 is greater than or equal to 500 pounds of chicken. x sub 2 is greater than or equal to 200 pounds of beef. Start fraction x sub 1 over x sub 2 end fraction is greater than or equal to start fraction 2 over 1 end fraction or x sub 1 minus 2 x sub 2 is greater than or equal to 0. x sub 1, comma, x sub 2 is greater than or equal to 0."/>
          <p:cNvGraphicFramePr>
            <a:graphicFrameLocks noChangeAspect="1"/>
          </p:cNvGraphicFramePr>
          <p:nvPr>
            <p:extLst>
              <p:ext uri="{D42A27DB-BD31-4B8C-83A1-F6EECF244321}">
                <p14:modId xmlns:p14="http://schemas.microsoft.com/office/powerpoint/2010/main" val="3663498529"/>
              </p:ext>
            </p:extLst>
          </p:nvPr>
        </p:nvGraphicFramePr>
        <p:xfrm>
          <a:off x="3587551" y="1622832"/>
          <a:ext cx="2434149" cy="2286327"/>
        </p:xfrm>
        <a:graphic>
          <a:graphicData uri="http://schemas.openxmlformats.org/presentationml/2006/ole">
            <mc:AlternateContent xmlns:mc="http://schemas.openxmlformats.org/markup-compatibility/2006">
              <mc:Choice xmlns:v="urn:schemas-microsoft-com:vml" Requires="v">
                <p:oleObj spid="_x0000_s16386" name="Equation" r:id="rId3" imgW="1460160" imgH="1371600" progId="Equation.DSMT4">
                  <p:embed/>
                </p:oleObj>
              </mc:Choice>
              <mc:Fallback>
                <p:oleObj name="Equation" r:id="rId3" imgW="1460160" imgH="1371600" progId="Equation.DSMT4">
                  <p:embed/>
                  <p:pic>
                    <p:nvPicPr>
                      <p:cNvPr id="4" name="Object 3" descr="x sub 1 + x sub 2 = 1,000 pounds. x sub 1 is greater than or equal to 500 pounds of chicken. x sub 2 is greater than or equal to 200 pounds of beef. Start fraction x sub 1 over x sub 2 end fraction is greater than or equal to start fraction 2 over 1 end fraction or x sub 1 minus 2 x sub 2 is greater than or equal to 0. x sub 1, comma, x sub 2 is greater than or equal to 0."/>
                      <p:cNvPicPr/>
                      <p:nvPr/>
                    </p:nvPicPr>
                    <p:blipFill>
                      <a:blip r:embed="rId4"/>
                      <a:stretch>
                        <a:fillRect/>
                      </a:stretch>
                    </p:blipFill>
                    <p:spPr>
                      <a:xfrm>
                        <a:off x="3587551" y="1622832"/>
                        <a:ext cx="2434149" cy="2286327"/>
                      </a:xfrm>
                      <a:prstGeom prst="rect">
                        <a:avLst/>
                      </a:prstGeom>
                    </p:spPr>
                  </p:pic>
                </p:oleObj>
              </mc:Fallback>
            </mc:AlternateContent>
          </a:graphicData>
        </a:graphic>
      </p:graphicFrame>
      <p:sp>
        <p:nvSpPr>
          <p:cNvPr id="5" name="Text Placeholder 4"/>
          <p:cNvSpPr>
            <a:spLocks noGrp="1"/>
          </p:cNvSpPr>
          <p:nvPr>
            <p:ph type="body" idx="2"/>
          </p:nvPr>
        </p:nvSpPr>
        <p:spPr>
          <a:xfrm>
            <a:off x="487681" y="3969789"/>
            <a:ext cx="2610844" cy="428920"/>
          </a:xfrm>
        </p:spPr>
        <p:txBody>
          <a:bodyPr/>
          <a:lstStyle/>
          <a:p>
            <a:pPr marL="0" indent="0">
              <a:buNone/>
            </a:pPr>
            <a:r>
              <a:rPr lang="en-US" altLang="en-US" sz="2000" b="1" dirty="0">
                <a:latin typeface="+mn-lt"/>
              </a:rPr>
              <a:t>The Model:</a:t>
            </a:r>
            <a:r>
              <a:rPr lang="en-US" altLang="en-US" sz="2000" dirty="0">
                <a:latin typeface="+mn-lt"/>
              </a:rPr>
              <a:t> Minimize</a:t>
            </a:r>
            <a:endParaRPr lang="en-IN" sz="2000" dirty="0">
              <a:latin typeface="+mn-lt"/>
            </a:endParaRPr>
          </a:p>
        </p:txBody>
      </p:sp>
      <p:graphicFrame>
        <p:nvGraphicFramePr>
          <p:cNvPr id="7" name="Object 6" descr="Z = $3 x sub 1 + 5 x sub 2."/>
          <p:cNvGraphicFramePr>
            <a:graphicFrameLocks noChangeAspect="1"/>
          </p:cNvGraphicFramePr>
          <p:nvPr>
            <p:extLst>
              <p:ext uri="{D42A27DB-BD31-4B8C-83A1-F6EECF244321}">
                <p14:modId xmlns:p14="http://schemas.microsoft.com/office/powerpoint/2010/main" val="2324285709"/>
              </p:ext>
            </p:extLst>
          </p:nvPr>
        </p:nvGraphicFramePr>
        <p:xfrm>
          <a:off x="3127552" y="4046999"/>
          <a:ext cx="1830245" cy="366049"/>
        </p:xfrm>
        <a:graphic>
          <a:graphicData uri="http://schemas.openxmlformats.org/presentationml/2006/ole">
            <mc:AlternateContent xmlns:mc="http://schemas.openxmlformats.org/markup-compatibility/2006">
              <mc:Choice xmlns:v="urn:schemas-microsoft-com:vml" Requires="v">
                <p:oleObj spid="_x0000_s16387" name="Equation" r:id="rId5" imgW="1143000" imgH="228600" progId="Equation.DSMT4">
                  <p:embed/>
                </p:oleObj>
              </mc:Choice>
              <mc:Fallback>
                <p:oleObj name="Equation" r:id="rId5" imgW="1143000" imgH="228600" progId="Equation.DSMT4">
                  <p:embed/>
                  <p:pic>
                    <p:nvPicPr>
                      <p:cNvPr id="7" name="Object 6" descr="Z = $3 x sub 1 + 5 x sub 2."/>
                      <p:cNvPicPr/>
                      <p:nvPr/>
                    </p:nvPicPr>
                    <p:blipFill>
                      <a:blip r:embed="rId6"/>
                      <a:stretch>
                        <a:fillRect/>
                      </a:stretch>
                    </p:blipFill>
                    <p:spPr>
                      <a:xfrm>
                        <a:off x="3127552" y="4046999"/>
                        <a:ext cx="1830245" cy="366049"/>
                      </a:xfrm>
                      <a:prstGeom prst="rect">
                        <a:avLst/>
                      </a:prstGeom>
                    </p:spPr>
                  </p:pic>
                </p:oleObj>
              </mc:Fallback>
            </mc:AlternateContent>
          </a:graphicData>
        </a:graphic>
      </p:graphicFrame>
      <p:graphicFrame>
        <p:nvGraphicFramePr>
          <p:cNvPr id="6" name="Object 5" descr="subject to:  x sub 1 + x sub 2 = 1,000 pounds. x sub 1 is greater than or equal to 50. x sub 2 is greater than or equal to 200. x sub 1 minus 2 x sub 2 is greater than or equal to 0. x sub 1, comma, x sub 2 is greater than or equal to 0."/>
          <p:cNvGraphicFramePr>
            <a:graphicFrameLocks noChangeAspect="1"/>
          </p:cNvGraphicFramePr>
          <p:nvPr>
            <p:extLst>
              <p:ext uri="{D42A27DB-BD31-4B8C-83A1-F6EECF244321}">
                <p14:modId xmlns:p14="http://schemas.microsoft.com/office/powerpoint/2010/main" val="2409255032"/>
              </p:ext>
            </p:extLst>
          </p:nvPr>
        </p:nvGraphicFramePr>
        <p:xfrm>
          <a:off x="1783043" y="4471966"/>
          <a:ext cx="3293107" cy="1963003"/>
        </p:xfrm>
        <a:graphic>
          <a:graphicData uri="http://schemas.openxmlformats.org/presentationml/2006/ole">
            <mc:AlternateContent xmlns:mc="http://schemas.openxmlformats.org/markup-compatibility/2006">
              <mc:Choice xmlns:v="urn:schemas-microsoft-com:vml" Requires="v">
                <p:oleObj spid="_x0000_s16388" name="Equation" r:id="rId7" imgW="1917360" imgH="1143000" progId="Equation.DSMT4">
                  <p:embed/>
                </p:oleObj>
              </mc:Choice>
              <mc:Fallback>
                <p:oleObj name="Equation" r:id="rId7" imgW="1917360" imgH="1143000" progId="Equation.DSMT4">
                  <p:embed/>
                  <p:pic>
                    <p:nvPicPr>
                      <p:cNvPr id="6" name="Object 5" descr="subject to:  x sub 1 + x sub 2 = 1,000 pounds. x sub 1 is greater than or equal to 50. x sub 2 is greater than or equal to 200. x sub 1 minus 2 x sub 2 is greater than or equal to 0. x sub 1, comma, x sub 2 is greater than or equal to 0."/>
                      <p:cNvPicPr/>
                      <p:nvPr/>
                    </p:nvPicPr>
                    <p:blipFill>
                      <a:blip r:embed="rId8"/>
                      <a:stretch>
                        <a:fillRect/>
                      </a:stretch>
                    </p:blipFill>
                    <p:spPr>
                      <a:xfrm>
                        <a:off x="1783043" y="4471966"/>
                        <a:ext cx="3293107" cy="1963003"/>
                      </a:xfrm>
                      <a:prstGeom prst="rect">
                        <a:avLst/>
                      </a:prstGeom>
                    </p:spPr>
                  </p:pic>
                </p:oleObj>
              </mc:Fallback>
            </mc:AlternateContent>
          </a:graphicData>
        </a:graphic>
      </p:graphicFrame>
    </p:spTree>
    <p:extLst>
      <p:ext uri="{BB962C8B-B14F-4D97-AF65-F5344CB8AC3E}">
        <p14:creationId xmlns:p14="http://schemas.microsoft.com/office/powerpoint/2010/main" val="2477010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solidFill>
                  <a:schemeClr val="tx2"/>
                </a:solidFill>
              </a:rPr>
              <a:t>Example Problem N</a:t>
            </a:r>
            <a:r>
              <a:rPr lang="en-US" altLang="en-US" sz="100" dirty="0">
                <a:solidFill>
                  <a:schemeClr val="tx2"/>
                </a:solidFill>
              </a:rPr>
              <a:t> </a:t>
            </a:r>
            <a:r>
              <a:rPr lang="en-US" altLang="en-US" dirty="0">
                <a:solidFill>
                  <a:schemeClr val="tx2"/>
                </a:solidFill>
              </a:rPr>
              <a:t>o. 2 </a:t>
            </a:r>
            <a:r>
              <a:rPr lang="en-US" altLang="en-US" sz="2000" b="0" dirty="0">
                <a:solidFill>
                  <a:schemeClr val="tx2"/>
                </a:solidFill>
              </a:rPr>
              <a:t>(1 of 3)</a:t>
            </a:r>
          </a:p>
        </p:txBody>
      </p:sp>
      <p:sp>
        <p:nvSpPr>
          <p:cNvPr id="3" name="Text Placeholder 2"/>
          <p:cNvSpPr>
            <a:spLocks noGrp="1"/>
          </p:cNvSpPr>
          <p:nvPr>
            <p:ph type="body" idx="1"/>
          </p:nvPr>
        </p:nvSpPr>
        <p:spPr>
          <a:xfrm>
            <a:off x="487680" y="1645920"/>
            <a:ext cx="3660996" cy="909927"/>
          </a:xfrm>
        </p:spPr>
        <p:txBody>
          <a:bodyPr/>
          <a:lstStyle/>
          <a:p>
            <a:pPr marL="0" indent="0" eaLnBrk="0" hangingPunct="0">
              <a:spcBef>
                <a:spcPts val="0"/>
              </a:spcBef>
              <a:buNone/>
              <a:defRPr/>
            </a:pPr>
            <a:r>
              <a:rPr lang="en-US" altLang="en-US" sz="2400" dirty="0">
                <a:latin typeface="+mn-lt"/>
              </a:rPr>
              <a:t>Solve the following model graphically:</a:t>
            </a:r>
            <a:endParaRPr lang="en-US" altLang="en-US" sz="2400" dirty="0">
              <a:solidFill>
                <a:schemeClr val="tx1"/>
              </a:solidFill>
              <a:latin typeface="+mn-lt"/>
            </a:endParaRPr>
          </a:p>
        </p:txBody>
      </p:sp>
      <p:sp>
        <p:nvSpPr>
          <p:cNvPr id="5" name="Content Placeholder 4"/>
          <p:cNvSpPr>
            <a:spLocks noGrp="1"/>
          </p:cNvSpPr>
          <p:nvPr>
            <p:ph sz="quarter" idx="16"/>
          </p:nvPr>
        </p:nvSpPr>
        <p:spPr>
          <a:xfrm>
            <a:off x="502973" y="2835717"/>
            <a:ext cx="1524890" cy="436777"/>
          </a:xfrm>
        </p:spPr>
        <p:txBody>
          <a:bodyPr/>
          <a:lstStyle/>
          <a:p>
            <a:pPr marL="0" indent="0">
              <a:buNone/>
            </a:pPr>
            <a:r>
              <a:rPr lang="en-US" altLang="en-US" sz="2400" dirty="0">
                <a:latin typeface="+mn-lt"/>
              </a:rPr>
              <a:t>Maximize</a:t>
            </a:r>
          </a:p>
        </p:txBody>
      </p:sp>
      <p:graphicFrame>
        <p:nvGraphicFramePr>
          <p:cNvPr id="10" name="Object 9" descr="Z = 4 x sub 1 + 5 x sub 2."/>
          <p:cNvGraphicFramePr>
            <a:graphicFrameLocks noChangeAspect="1"/>
          </p:cNvGraphicFramePr>
          <p:nvPr>
            <p:extLst>
              <p:ext uri="{D42A27DB-BD31-4B8C-83A1-F6EECF244321}">
                <p14:modId xmlns:p14="http://schemas.microsoft.com/office/powerpoint/2010/main" val="1387982353"/>
              </p:ext>
            </p:extLst>
          </p:nvPr>
        </p:nvGraphicFramePr>
        <p:xfrm>
          <a:off x="2016331" y="2930525"/>
          <a:ext cx="1733550" cy="447675"/>
        </p:xfrm>
        <a:graphic>
          <a:graphicData uri="http://schemas.openxmlformats.org/presentationml/2006/ole">
            <mc:AlternateContent xmlns:mc="http://schemas.openxmlformats.org/markup-compatibility/2006">
              <mc:Choice xmlns:v="urn:schemas-microsoft-com:vml" Requires="v">
                <p:oleObj spid="_x0000_s17410" name="Equation" r:id="rId4" imgW="888840" imgH="228600" progId="Equation.DSMT4">
                  <p:embed/>
                </p:oleObj>
              </mc:Choice>
              <mc:Fallback>
                <p:oleObj name="Equation" r:id="rId4" imgW="888840" imgH="228600" progId="Equation.DSMT4">
                  <p:embed/>
                  <p:pic>
                    <p:nvPicPr>
                      <p:cNvPr id="10" name="Object 9" descr="Z = 4 x sub 1 + 5 x sub 2."/>
                      <p:cNvPicPr/>
                      <p:nvPr/>
                    </p:nvPicPr>
                    <p:blipFill>
                      <a:blip r:embed="rId5"/>
                      <a:stretch>
                        <a:fillRect/>
                      </a:stretch>
                    </p:blipFill>
                    <p:spPr>
                      <a:xfrm>
                        <a:off x="2016331" y="2930525"/>
                        <a:ext cx="1733550" cy="447675"/>
                      </a:xfrm>
                      <a:prstGeom prst="rect">
                        <a:avLst/>
                      </a:prstGeom>
                    </p:spPr>
                  </p:pic>
                </p:oleObj>
              </mc:Fallback>
            </mc:AlternateContent>
          </a:graphicData>
        </a:graphic>
      </p:graphicFrame>
      <p:sp>
        <p:nvSpPr>
          <p:cNvPr id="12" name="Content Placeholder 11"/>
          <p:cNvSpPr>
            <a:spLocks noGrp="1"/>
          </p:cNvSpPr>
          <p:nvPr>
            <p:ph sz="quarter" idx="13"/>
          </p:nvPr>
        </p:nvSpPr>
        <p:spPr>
          <a:xfrm>
            <a:off x="502974" y="3395490"/>
            <a:ext cx="1626488" cy="558800"/>
          </a:xfrm>
        </p:spPr>
        <p:txBody>
          <a:bodyPr/>
          <a:lstStyle/>
          <a:p>
            <a:pPr marL="432" indent="0">
              <a:buNone/>
            </a:pPr>
            <a:r>
              <a:rPr lang="en-US" altLang="en-US" sz="2400" dirty="0">
                <a:latin typeface="+mn-lt"/>
              </a:rPr>
              <a:t>subject to:</a:t>
            </a:r>
          </a:p>
        </p:txBody>
      </p:sp>
      <p:graphicFrame>
        <p:nvGraphicFramePr>
          <p:cNvPr id="11" name="Object 10" descr="X sub 1 + 2 x sub 2 is less than or equal to 10. 6 x sub 1 + 6 x sub 2 is less than or equal to 36. x 1 is less than or equal to 4. x sub 1, comma, x sub 2 is greater than or equal to 0. "/>
          <p:cNvGraphicFramePr>
            <a:graphicFrameLocks noChangeAspect="1"/>
          </p:cNvGraphicFramePr>
          <p:nvPr>
            <p:extLst>
              <p:ext uri="{D42A27DB-BD31-4B8C-83A1-F6EECF244321}">
                <p14:modId xmlns:p14="http://schemas.microsoft.com/office/powerpoint/2010/main" val="3709693196"/>
              </p:ext>
            </p:extLst>
          </p:nvPr>
        </p:nvGraphicFramePr>
        <p:xfrm>
          <a:off x="2087563" y="3475038"/>
          <a:ext cx="1905000" cy="1781175"/>
        </p:xfrm>
        <a:graphic>
          <a:graphicData uri="http://schemas.openxmlformats.org/presentationml/2006/ole">
            <mc:AlternateContent xmlns:mc="http://schemas.openxmlformats.org/markup-compatibility/2006">
              <mc:Choice xmlns:v="urn:schemas-microsoft-com:vml" Requires="v">
                <p:oleObj spid="_x0000_s17411" name="Equation" r:id="rId6" imgW="977760" imgH="914400" progId="Equation.DSMT4">
                  <p:embed/>
                </p:oleObj>
              </mc:Choice>
              <mc:Fallback>
                <p:oleObj name="Equation" r:id="rId6" imgW="977760" imgH="914400" progId="Equation.DSMT4">
                  <p:embed/>
                  <p:pic>
                    <p:nvPicPr>
                      <p:cNvPr id="11" name="Object 10" descr="X sub 1 + 2 x sub 2 is less than or equal to 10. 6 x sub 1 + 6 x sub 2 is less than or equal to 36. x 1 is less than or equal to 4. x sub 1, comma, x sub 2 is greater than or equal to 0. "/>
                      <p:cNvPicPr/>
                      <p:nvPr/>
                    </p:nvPicPr>
                    <p:blipFill>
                      <a:blip r:embed="rId7"/>
                      <a:stretch>
                        <a:fillRect/>
                      </a:stretch>
                    </p:blipFill>
                    <p:spPr>
                      <a:xfrm>
                        <a:off x="2087563" y="3475038"/>
                        <a:ext cx="1905000" cy="1781175"/>
                      </a:xfrm>
                      <a:prstGeom prst="rect">
                        <a:avLst/>
                      </a:prstGeom>
                    </p:spPr>
                  </p:pic>
                </p:oleObj>
              </mc:Fallback>
            </mc:AlternateContent>
          </a:graphicData>
        </a:graphic>
      </p:graphicFrame>
      <p:sp>
        <p:nvSpPr>
          <p:cNvPr id="4" name="Content Placeholder 3"/>
          <p:cNvSpPr>
            <a:spLocks noGrp="1"/>
          </p:cNvSpPr>
          <p:nvPr>
            <p:ph sz="quarter" idx="16"/>
          </p:nvPr>
        </p:nvSpPr>
        <p:spPr>
          <a:xfrm>
            <a:off x="496270" y="5373690"/>
            <a:ext cx="3923329" cy="793042"/>
          </a:xfrm>
        </p:spPr>
        <p:txBody>
          <a:bodyPr/>
          <a:lstStyle/>
          <a:p>
            <a:pPr marL="0" indent="0">
              <a:buNone/>
            </a:pPr>
            <a:r>
              <a:rPr lang="en-US" altLang="en-US" sz="2400" dirty="0">
                <a:latin typeface="+mn-lt"/>
              </a:rPr>
              <a:t>Step 1: Plot the constraints as equations</a:t>
            </a:r>
          </a:p>
        </p:txBody>
      </p:sp>
      <p:pic>
        <p:nvPicPr>
          <p:cNvPr id="13" name="Picture 4" descr="A graph plots x sub 2 versus x sub 1. Line x sub 1 + 2 x sub 2 = 10 falls from (0, 5) to (10, 0). Line 6 x sub 1 + 6 x sub 2 = 36 falls from (0, 6) to (6, 0). Line x sub 1 = 4 is vertical."/>
          <p:cNvPicPr>
            <a:picLocks noChangeAspect="1" noChangeArrowheads="1"/>
          </p:cNvPicPr>
          <p:nvPr/>
        </p:nvPicPr>
        <p:blipFill>
          <a:blip r:embed="rId8"/>
          <a:srcRect/>
          <a:stretch>
            <a:fillRect/>
          </a:stretch>
        </p:blipFill>
        <p:spPr bwMode="auto">
          <a:xfrm>
            <a:off x="4443431" y="1660479"/>
            <a:ext cx="4134060" cy="4021230"/>
          </a:xfrm>
          <a:prstGeom prst="rect">
            <a:avLst/>
          </a:prstGeom>
          <a:noFill/>
          <a:ln w="9525">
            <a:noFill/>
            <a:miter lim="800000"/>
            <a:headEnd/>
            <a:tailEnd/>
          </a:ln>
        </p:spPr>
      </p:pic>
      <p:sp>
        <p:nvSpPr>
          <p:cNvPr id="22" name="Content Placeholder 21"/>
          <p:cNvSpPr>
            <a:spLocks noGrp="1"/>
          </p:cNvSpPr>
          <p:nvPr>
            <p:ph sz="quarter" idx="14"/>
          </p:nvPr>
        </p:nvSpPr>
        <p:spPr>
          <a:xfrm>
            <a:off x="4395110" y="5760881"/>
            <a:ext cx="4291690" cy="466811"/>
          </a:xfrm>
        </p:spPr>
        <p:txBody>
          <a:bodyPr/>
          <a:lstStyle/>
          <a:p>
            <a:pPr marL="432" indent="0" eaLnBrk="0" hangingPunct="0">
              <a:buNone/>
              <a:defRPr/>
            </a:pPr>
            <a:r>
              <a:rPr lang="en-US" sz="2000" b="1" dirty="0">
                <a:latin typeface="+mn-lt"/>
                <a:cs typeface="Times New Roman" pitchFamily="18" charset="0"/>
              </a:rPr>
              <a:t>Figure 2.23</a:t>
            </a:r>
            <a:r>
              <a:rPr lang="en-US" sz="2000" dirty="0">
                <a:latin typeface="+mn-lt"/>
                <a:cs typeface="Times New Roman" pitchFamily="18" charset="0"/>
              </a:rPr>
              <a:t> </a:t>
            </a:r>
            <a:r>
              <a:rPr lang="en-US" sz="2000" dirty="0">
                <a:latin typeface="+mn-lt"/>
                <a:cs typeface="Times" charset="0"/>
              </a:rPr>
              <a:t>Constraint equations</a:t>
            </a:r>
            <a:endParaRPr lang="en-US" sz="2000" dirty="0">
              <a:latin typeface="+mn-lt"/>
            </a:endParaRPr>
          </a:p>
        </p:txBody>
      </p:sp>
    </p:spTree>
    <p:extLst>
      <p:ext uri="{BB962C8B-B14F-4D97-AF65-F5344CB8AC3E}">
        <p14:creationId xmlns:p14="http://schemas.microsoft.com/office/powerpoint/2010/main" val="3976591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solidFill>
                  <a:schemeClr val="tx2"/>
                </a:solidFill>
              </a:rPr>
              <a:t>Example Problem N</a:t>
            </a:r>
            <a:r>
              <a:rPr lang="en-US" altLang="en-US" sz="100" dirty="0">
                <a:solidFill>
                  <a:schemeClr val="tx2"/>
                </a:solidFill>
              </a:rPr>
              <a:t> </a:t>
            </a:r>
            <a:r>
              <a:rPr lang="en-US" altLang="en-US" dirty="0">
                <a:solidFill>
                  <a:schemeClr val="tx2"/>
                </a:solidFill>
              </a:rPr>
              <a:t>o. 2 </a:t>
            </a:r>
            <a:r>
              <a:rPr lang="en-US" altLang="en-US" sz="2000" b="0" dirty="0">
                <a:solidFill>
                  <a:schemeClr val="tx2"/>
                </a:solidFill>
              </a:rPr>
              <a:t>(2 of 3)</a:t>
            </a:r>
            <a:endParaRPr lang="en-US" altLang="en-US" sz="2000" dirty="0">
              <a:solidFill>
                <a:schemeClr val="tx2"/>
              </a:solidFill>
            </a:endParaRPr>
          </a:p>
        </p:txBody>
      </p:sp>
      <p:sp>
        <p:nvSpPr>
          <p:cNvPr id="4" name="Content Placeholder 3"/>
          <p:cNvSpPr>
            <a:spLocks noGrp="1"/>
          </p:cNvSpPr>
          <p:nvPr>
            <p:ph sz="quarter" idx="16"/>
          </p:nvPr>
        </p:nvSpPr>
        <p:spPr>
          <a:xfrm>
            <a:off x="496271" y="1643900"/>
            <a:ext cx="3480643" cy="997699"/>
          </a:xfrm>
        </p:spPr>
        <p:txBody>
          <a:bodyPr/>
          <a:lstStyle/>
          <a:p>
            <a:pPr marL="0" indent="0" eaLnBrk="0" hangingPunct="0">
              <a:spcBef>
                <a:spcPct val="50000"/>
              </a:spcBef>
              <a:buNone/>
              <a:defRPr/>
            </a:pPr>
            <a:r>
              <a:rPr lang="en-US" altLang="en-US" sz="2400" dirty="0">
                <a:latin typeface="+mn-lt"/>
              </a:rPr>
              <a:t>Step 2: Determine the feasible solution space</a:t>
            </a:r>
          </a:p>
        </p:txBody>
      </p:sp>
      <p:pic>
        <p:nvPicPr>
          <p:cNvPr id="14" name="Picture 4" descr="A graph plots x sub 2 versus x sub 1. The feasible solution area is within the quadrant below the lines. The extreme points are A at (0, 5), B at approximately (2, 4), C at approximately (4, 2), and D (4, 0)."/>
          <p:cNvPicPr>
            <a:picLocks noChangeAspect="1" noChangeArrowheads="1"/>
          </p:cNvPicPr>
          <p:nvPr/>
        </p:nvPicPr>
        <p:blipFill>
          <a:blip r:embed="rId3"/>
          <a:srcRect/>
          <a:stretch>
            <a:fillRect/>
          </a:stretch>
        </p:blipFill>
        <p:spPr bwMode="auto">
          <a:xfrm>
            <a:off x="4365801" y="1869600"/>
            <a:ext cx="4114842" cy="3790313"/>
          </a:xfrm>
          <a:prstGeom prst="rect">
            <a:avLst/>
          </a:prstGeom>
          <a:noFill/>
          <a:ln w="9525">
            <a:noFill/>
            <a:miter lim="800000"/>
            <a:headEnd/>
            <a:tailEnd/>
          </a:ln>
        </p:spPr>
      </p:pic>
      <p:sp>
        <p:nvSpPr>
          <p:cNvPr id="22" name="Content Placeholder 21"/>
          <p:cNvSpPr>
            <a:spLocks noGrp="1"/>
          </p:cNvSpPr>
          <p:nvPr>
            <p:ph sz="quarter" idx="14"/>
          </p:nvPr>
        </p:nvSpPr>
        <p:spPr>
          <a:xfrm>
            <a:off x="2206171" y="5762171"/>
            <a:ext cx="6480629" cy="440509"/>
          </a:xfrm>
        </p:spPr>
        <p:txBody>
          <a:bodyPr/>
          <a:lstStyle/>
          <a:p>
            <a:pPr marL="432" indent="0" eaLnBrk="0" hangingPunct="0">
              <a:buNone/>
              <a:defRPr/>
            </a:pPr>
            <a:r>
              <a:rPr lang="en-US" sz="2000" b="1" dirty="0">
                <a:latin typeface="+mn-lt"/>
                <a:cs typeface="Times New Roman" pitchFamily="18" charset="0"/>
              </a:rPr>
              <a:t>Figure 2.24</a:t>
            </a:r>
            <a:r>
              <a:rPr lang="en-US" sz="2000" dirty="0">
                <a:latin typeface="+mn-lt"/>
                <a:cs typeface="Times New Roman" pitchFamily="18" charset="0"/>
              </a:rPr>
              <a:t> </a:t>
            </a:r>
            <a:r>
              <a:rPr lang="en-US" sz="2000" dirty="0">
                <a:latin typeface="+mn-lt"/>
                <a:cs typeface="Times" charset="0"/>
              </a:rPr>
              <a:t>Feasible solution space and extreme points</a:t>
            </a:r>
            <a:endParaRPr lang="en-US" sz="2000" dirty="0">
              <a:latin typeface="+mn-lt"/>
            </a:endParaRPr>
          </a:p>
        </p:txBody>
      </p:sp>
    </p:spTree>
    <p:extLst>
      <p:ext uri="{BB962C8B-B14F-4D97-AF65-F5344CB8AC3E}">
        <p14:creationId xmlns:p14="http://schemas.microsoft.com/office/powerpoint/2010/main" val="613373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eaLnBrk="0" hangingPunct="0">
              <a:defRPr/>
            </a:pPr>
            <a:r>
              <a:rPr lang="en-US" altLang="en-US" dirty="0">
                <a:solidFill>
                  <a:schemeClr val="tx2"/>
                </a:solidFill>
              </a:rPr>
              <a:t>Example Problem N</a:t>
            </a:r>
            <a:r>
              <a:rPr lang="en-US" altLang="en-US" sz="100" dirty="0">
                <a:solidFill>
                  <a:schemeClr val="tx2"/>
                </a:solidFill>
              </a:rPr>
              <a:t> </a:t>
            </a:r>
            <a:r>
              <a:rPr lang="en-US" altLang="en-US" dirty="0">
                <a:solidFill>
                  <a:schemeClr val="tx2"/>
                </a:solidFill>
              </a:rPr>
              <a:t>o. 2 </a:t>
            </a:r>
            <a:r>
              <a:rPr lang="en-US" altLang="en-US" sz="2000" b="0" dirty="0">
                <a:solidFill>
                  <a:schemeClr val="tx2"/>
                </a:solidFill>
              </a:rPr>
              <a:t>(3 of 3)</a:t>
            </a:r>
            <a:endParaRPr lang="en-US" altLang="en-US" sz="2000" dirty="0">
              <a:solidFill>
                <a:schemeClr val="tx2"/>
              </a:solidFill>
            </a:endParaRPr>
          </a:p>
        </p:txBody>
      </p:sp>
      <p:sp>
        <p:nvSpPr>
          <p:cNvPr id="4" name="Content Placeholder 3"/>
          <p:cNvSpPr>
            <a:spLocks noGrp="1"/>
          </p:cNvSpPr>
          <p:nvPr>
            <p:ph sz="quarter" idx="16"/>
          </p:nvPr>
        </p:nvSpPr>
        <p:spPr>
          <a:xfrm>
            <a:off x="496271" y="1643901"/>
            <a:ext cx="3805444" cy="1160320"/>
          </a:xfrm>
        </p:spPr>
        <p:txBody>
          <a:bodyPr/>
          <a:lstStyle/>
          <a:p>
            <a:pPr marL="0" indent="0" eaLnBrk="0" hangingPunct="0">
              <a:spcBef>
                <a:spcPct val="50000"/>
              </a:spcBef>
              <a:buNone/>
              <a:defRPr/>
            </a:pPr>
            <a:r>
              <a:rPr lang="en-US" altLang="en-US" sz="2400" dirty="0">
                <a:latin typeface="+mn-lt"/>
              </a:rPr>
              <a:t>Step 3 and 4: Determine the solution points and optimal solution</a:t>
            </a:r>
          </a:p>
        </p:txBody>
      </p:sp>
      <p:pic>
        <p:nvPicPr>
          <p:cNvPr id="13" name="Picture 4" descr="A graph includes values for the optimal solution and extreme points. The graph plots x sub 2 versus x sub 1. Values for points A through D are as follows: Point A. X sub 1 = 0. X sub 2 = 5. Z = 25. Point B, optimal solution. X sub 1 = 2. X sub 2 = 4. Z = 28. Point C. X sub 1 = 4. X sub 2 = 2. Z = 26. Point D. X sub 1 = 4. X sub 2 = 0. Z = 16."/>
          <p:cNvPicPr>
            <a:picLocks noChangeAspect="1" noChangeArrowheads="1"/>
          </p:cNvPicPr>
          <p:nvPr/>
        </p:nvPicPr>
        <p:blipFill>
          <a:blip r:embed="rId3"/>
          <a:srcRect/>
          <a:stretch>
            <a:fillRect/>
          </a:stretch>
        </p:blipFill>
        <p:spPr bwMode="auto">
          <a:xfrm>
            <a:off x="4534002" y="1650527"/>
            <a:ext cx="4073708" cy="3913646"/>
          </a:xfrm>
          <a:prstGeom prst="rect">
            <a:avLst/>
          </a:prstGeom>
          <a:noFill/>
          <a:ln w="9525">
            <a:noFill/>
            <a:miter lim="800000"/>
            <a:headEnd/>
            <a:tailEnd/>
          </a:ln>
        </p:spPr>
      </p:pic>
      <p:sp>
        <p:nvSpPr>
          <p:cNvPr id="22" name="Content Placeholder 21"/>
          <p:cNvSpPr>
            <a:spLocks noGrp="1"/>
          </p:cNvSpPr>
          <p:nvPr>
            <p:ph sz="quarter" idx="14"/>
          </p:nvPr>
        </p:nvSpPr>
        <p:spPr>
          <a:xfrm>
            <a:off x="4702629" y="5674309"/>
            <a:ext cx="4151812" cy="455481"/>
          </a:xfrm>
        </p:spPr>
        <p:txBody>
          <a:bodyPr/>
          <a:lstStyle/>
          <a:p>
            <a:pPr marL="432" indent="0" eaLnBrk="0" hangingPunct="0">
              <a:buNone/>
              <a:defRPr/>
            </a:pPr>
            <a:r>
              <a:rPr lang="en-US" sz="2000" b="1" dirty="0">
                <a:latin typeface="+mn-lt"/>
                <a:cs typeface="Times New Roman" pitchFamily="18" charset="0"/>
              </a:rPr>
              <a:t>Figure 2.25</a:t>
            </a:r>
            <a:r>
              <a:rPr lang="en-US" sz="2000" dirty="0">
                <a:latin typeface="+mn-lt"/>
                <a:cs typeface="Times New Roman" pitchFamily="18" charset="0"/>
              </a:rPr>
              <a:t> </a:t>
            </a:r>
            <a:r>
              <a:rPr lang="en-US" sz="2000" dirty="0">
                <a:latin typeface="+mn-lt"/>
                <a:cs typeface="Times" charset="0"/>
              </a:rPr>
              <a:t>Optimal solution point</a:t>
            </a:r>
            <a:endParaRPr lang="en-US" sz="2000" dirty="0">
              <a:latin typeface="+mn-lt"/>
            </a:endParaRPr>
          </a:p>
        </p:txBody>
      </p:sp>
    </p:spTree>
    <p:extLst>
      <p:ext uri="{BB962C8B-B14F-4D97-AF65-F5344CB8AC3E}">
        <p14:creationId xmlns:p14="http://schemas.microsoft.com/office/powerpoint/2010/main" val="144541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304800"/>
            <a:ext cx="7543800" cy="1219200"/>
          </a:xfrm>
          <a:noFill/>
          <a:ln/>
        </p:spPr>
        <p:txBody>
          <a:bodyPr lIns="92075" tIns="46038" rIns="92075" bIns="46038"/>
          <a:lstStyle/>
          <a:p>
            <a:r>
              <a:rPr lang="en-US" sz="3600" i="1" dirty="0">
                <a:solidFill>
                  <a:schemeClr val="hlink"/>
                </a:solidFill>
              </a:rPr>
              <a:t>Generic LP Problems</a:t>
            </a:r>
          </a:p>
        </p:txBody>
      </p:sp>
      <p:sp>
        <p:nvSpPr>
          <p:cNvPr id="12291" name="Rectangle 3"/>
          <p:cNvSpPr>
            <a:spLocks noGrp="1" noChangeArrowheads="1"/>
          </p:cNvSpPr>
          <p:nvPr>
            <p:ph type="body" idx="1"/>
          </p:nvPr>
        </p:nvSpPr>
        <p:spPr>
          <a:xfrm>
            <a:off x="469900" y="1714500"/>
            <a:ext cx="8399780" cy="4645660"/>
          </a:xfrm>
          <a:noFill/>
          <a:ln/>
        </p:spPr>
        <p:txBody>
          <a:bodyPr lIns="92075" tIns="46038" rIns="92075" bIns="46038"/>
          <a:lstStyle/>
          <a:p>
            <a:pPr>
              <a:lnSpc>
                <a:spcPct val="120000"/>
              </a:lnSpc>
              <a:buFont typeface="Wingdings" pitchFamily="2" charset="2"/>
              <a:buNone/>
              <a:tabLst>
                <a:tab pos="2339975" algn="l"/>
              </a:tabLst>
            </a:pPr>
            <a:r>
              <a:rPr lang="en-US" sz="2800" dirty="0"/>
              <a:t>MAX </a:t>
            </a:r>
            <a:r>
              <a:rPr lang="en-US" sz="2400" dirty="0"/>
              <a:t>(or MIN):</a:t>
            </a:r>
            <a:r>
              <a:rPr lang="en-US" sz="2800" dirty="0"/>
              <a:t>	c</a:t>
            </a:r>
            <a:r>
              <a:rPr lang="en-US" sz="2800" baseline="-25000" dirty="0"/>
              <a:t>1</a:t>
            </a:r>
            <a:r>
              <a:rPr lang="en-US" sz="2800" dirty="0"/>
              <a:t>X</a:t>
            </a:r>
            <a:r>
              <a:rPr lang="en-US" sz="2800" baseline="-25000" dirty="0"/>
              <a:t>1</a:t>
            </a:r>
            <a:r>
              <a:rPr lang="en-US" sz="2800" dirty="0"/>
              <a:t> + c</a:t>
            </a:r>
            <a:r>
              <a:rPr lang="en-US" sz="2800" baseline="-25000" dirty="0"/>
              <a:t>2</a:t>
            </a:r>
            <a:r>
              <a:rPr lang="en-US" sz="2800" dirty="0"/>
              <a:t>X</a:t>
            </a:r>
            <a:r>
              <a:rPr lang="en-US" sz="2800" baseline="-25000" dirty="0"/>
              <a:t>2</a:t>
            </a:r>
            <a:r>
              <a:rPr lang="en-US" sz="2800" dirty="0"/>
              <a:t> + … + </a:t>
            </a:r>
            <a:r>
              <a:rPr lang="en-US" sz="2800" dirty="0" err="1"/>
              <a:t>c</a:t>
            </a:r>
            <a:r>
              <a:rPr lang="en-US" sz="2800" i="1" baseline="-25000" dirty="0" err="1">
                <a:latin typeface="Times New Roman" pitchFamily="18" charset="0"/>
              </a:rPr>
              <a:t>n</a:t>
            </a:r>
            <a:r>
              <a:rPr lang="en-US" sz="2800" dirty="0" err="1"/>
              <a:t>X</a:t>
            </a:r>
            <a:r>
              <a:rPr lang="en-US" sz="2800" i="1" baseline="-25000" dirty="0" err="1">
                <a:latin typeface="Times New Roman" pitchFamily="18" charset="0"/>
              </a:rPr>
              <a:t>n</a:t>
            </a:r>
            <a:endParaRPr lang="en-US" sz="2800" baseline="-25000" dirty="0"/>
          </a:p>
          <a:p>
            <a:pPr>
              <a:lnSpc>
                <a:spcPct val="120000"/>
              </a:lnSpc>
              <a:buFont typeface="Wingdings" pitchFamily="2" charset="2"/>
              <a:buNone/>
              <a:tabLst>
                <a:tab pos="2339975" algn="l"/>
              </a:tabLst>
            </a:pPr>
            <a:r>
              <a:rPr lang="en-US" sz="2800" dirty="0"/>
              <a:t>Subject to:	a</a:t>
            </a:r>
            <a:r>
              <a:rPr lang="en-US" sz="2800" baseline="-25000" dirty="0"/>
              <a:t>11</a:t>
            </a:r>
            <a:r>
              <a:rPr lang="en-US" sz="2800" dirty="0"/>
              <a:t>X</a:t>
            </a:r>
            <a:r>
              <a:rPr lang="en-US" sz="2800" baseline="-25000" dirty="0"/>
              <a:t>1</a:t>
            </a:r>
            <a:r>
              <a:rPr lang="en-US" sz="2800" dirty="0"/>
              <a:t> + a</a:t>
            </a:r>
            <a:r>
              <a:rPr lang="en-US" sz="2800" baseline="-25000" dirty="0"/>
              <a:t>12</a:t>
            </a:r>
            <a:r>
              <a:rPr lang="en-US" sz="2800" dirty="0"/>
              <a:t>X</a:t>
            </a:r>
            <a:r>
              <a:rPr lang="en-US" sz="2800" baseline="-25000" dirty="0"/>
              <a:t>2</a:t>
            </a:r>
            <a:r>
              <a:rPr lang="en-US" sz="2800" dirty="0"/>
              <a:t> + … + a</a:t>
            </a:r>
            <a:r>
              <a:rPr lang="en-US" sz="2800" baseline="-25000" dirty="0"/>
              <a:t>1</a:t>
            </a:r>
            <a:r>
              <a:rPr lang="en-US" sz="2800" i="1" baseline="-25000" dirty="0">
                <a:latin typeface="Times New Roman" pitchFamily="18" charset="0"/>
              </a:rPr>
              <a:t>n</a:t>
            </a:r>
            <a:r>
              <a:rPr lang="en-US" sz="2800" dirty="0"/>
              <a:t>X</a:t>
            </a:r>
            <a:r>
              <a:rPr lang="en-US" sz="2800" i="1" baseline="-25000" dirty="0">
                <a:latin typeface="Times New Roman" pitchFamily="18" charset="0"/>
              </a:rPr>
              <a:t>n</a:t>
            </a:r>
            <a:r>
              <a:rPr lang="en-US" sz="2800" dirty="0"/>
              <a:t> &lt;= b</a:t>
            </a:r>
            <a:r>
              <a:rPr lang="en-US" sz="2800" baseline="-25000" dirty="0"/>
              <a:t>1 This is a constraint</a:t>
            </a:r>
            <a:endParaRPr lang="en-US" sz="2800" dirty="0"/>
          </a:p>
          <a:p>
            <a:pPr>
              <a:lnSpc>
                <a:spcPct val="90000"/>
              </a:lnSpc>
              <a:buFont typeface="Wingdings" pitchFamily="2" charset="2"/>
              <a:buNone/>
              <a:tabLst>
                <a:tab pos="2339975" algn="l"/>
              </a:tabLst>
            </a:pPr>
            <a:r>
              <a:rPr lang="en-US" sz="2800" dirty="0"/>
              <a:t>					:</a:t>
            </a:r>
          </a:p>
          <a:p>
            <a:pPr>
              <a:lnSpc>
                <a:spcPct val="90000"/>
              </a:lnSpc>
              <a:buFont typeface="Wingdings" pitchFamily="2" charset="2"/>
              <a:buNone/>
              <a:tabLst>
                <a:tab pos="2339975" algn="l"/>
              </a:tabLst>
            </a:pPr>
            <a:r>
              <a:rPr lang="en-US" sz="2800" dirty="0"/>
              <a:t>	        (LHS)	a</a:t>
            </a:r>
            <a:r>
              <a:rPr lang="en-US" sz="2800" i="1" baseline="-25000" dirty="0">
                <a:latin typeface="Times New Roman" pitchFamily="18" charset="0"/>
              </a:rPr>
              <a:t>k</a:t>
            </a:r>
            <a:r>
              <a:rPr lang="en-US" sz="2800" baseline="-25000" dirty="0"/>
              <a:t>1</a:t>
            </a:r>
            <a:r>
              <a:rPr lang="en-US" sz="2800" dirty="0"/>
              <a:t>X</a:t>
            </a:r>
            <a:r>
              <a:rPr lang="en-US" sz="2800" baseline="-25000" dirty="0"/>
              <a:t>1</a:t>
            </a:r>
            <a:r>
              <a:rPr lang="en-US" sz="2800" dirty="0"/>
              <a:t> + a</a:t>
            </a:r>
            <a:r>
              <a:rPr lang="en-US" sz="2800" i="1" baseline="-25000" dirty="0">
                <a:latin typeface="Times New Roman" pitchFamily="18" charset="0"/>
              </a:rPr>
              <a:t>k</a:t>
            </a:r>
            <a:r>
              <a:rPr lang="en-US" sz="2800" baseline="-25000" dirty="0"/>
              <a:t>2</a:t>
            </a:r>
            <a:r>
              <a:rPr lang="en-US" sz="2800" dirty="0"/>
              <a:t>X</a:t>
            </a:r>
            <a:r>
              <a:rPr lang="en-US" sz="2800" baseline="-25000" dirty="0"/>
              <a:t>2</a:t>
            </a:r>
            <a:r>
              <a:rPr lang="en-US" sz="2800" dirty="0"/>
              <a:t> + … + </a:t>
            </a:r>
            <a:r>
              <a:rPr lang="en-US" sz="2800" dirty="0" err="1"/>
              <a:t>a</a:t>
            </a:r>
            <a:r>
              <a:rPr lang="en-US" sz="2800" i="1" baseline="-25000" dirty="0" err="1">
                <a:latin typeface="Times New Roman" pitchFamily="18" charset="0"/>
              </a:rPr>
              <a:t>kn</a:t>
            </a:r>
            <a:r>
              <a:rPr lang="en-US" sz="2800" dirty="0" err="1"/>
              <a:t>X</a:t>
            </a:r>
            <a:r>
              <a:rPr lang="en-US" sz="2800" i="1" baseline="-25000" dirty="0" err="1">
                <a:latin typeface="Times New Roman" pitchFamily="18" charset="0"/>
              </a:rPr>
              <a:t>n</a:t>
            </a:r>
            <a:r>
              <a:rPr lang="en-US" sz="2800" dirty="0"/>
              <a:t> &gt;=b</a:t>
            </a:r>
            <a:r>
              <a:rPr lang="en-US" sz="2800" i="1" baseline="-25000" dirty="0">
                <a:latin typeface="Times New Roman" pitchFamily="18" charset="0"/>
              </a:rPr>
              <a:t>k</a:t>
            </a:r>
            <a:r>
              <a:rPr lang="en-US" sz="2800" dirty="0"/>
              <a:t> (RHS)</a:t>
            </a:r>
          </a:p>
          <a:p>
            <a:pPr>
              <a:lnSpc>
                <a:spcPct val="90000"/>
              </a:lnSpc>
              <a:buFont typeface="Wingdings" pitchFamily="2" charset="2"/>
              <a:buNone/>
              <a:tabLst>
                <a:tab pos="2339975" algn="l"/>
              </a:tabLst>
            </a:pPr>
            <a:r>
              <a:rPr lang="en-US" sz="2800" dirty="0"/>
              <a:t>					:</a:t>
            </a:r>
          </a:p>
          <a:p>
            <a:pPr>
              <a:lnSpc>
                <a:spcPct val="90000"/>
              </a:lnSpc>
              <a:buFont typeface="Wingdings" pitchFamily="2" charset="2"/>
              <a:buNone/>
              <a:tabLst>
                <a:tab pos="2339975" algn="l"/>
              </a:tabLst>
            </a:pPr>
            <a:r>
              <a:rPr lang="en-US" sz="2800" dirty="0"/>
              <a:t>		a</a:t>
            </a:r>
            <a:r>
              <a:rPr lang="en-US" sz="2800" i="1" baseline="-25000" dirty="0">
                <a:latin typeface="Times New Roman" pitchFamily="18" charset="0"/>
              </a:rPr>
              <a:t>m</a:t>
            </a:r>
            <a:r>
              <a:rPr lang="en-US" sz="2800" baseline="-25000" dirty="0"/>
              <a:t>1</a:t>
            </a:r>
            <a:r>
              <a:rPr lang="en-US" sz="2800" dirty="0"/>
              <a:t>X</a:t>
            </a:r>
            <a:r>
              <a:rPr lang="en-US" sz="2800" baseline="-25000" dirty="0"/>
              <a:t>1</a:t>
            </a:r>
            <a:r>
              <a:rPr lang="en-US" sz="2800" dirty="0"/>
              <a:t> + a</a:t>
            </a:r>
            <a:r>
              <a:rPr lang="en-US" sz="2800" i="1" baseline="-25000" dirty="0">
                <a:latin typeface="Times New Roman" pitchFamily="18" charset="0"/>
              </a:rPr>
              <a:t>m</a:t>
            </a:r>
            <a:r>
              <a:rPr lang="en-US" sz="2800" baseline="-25000" dirty="0"/>
              <a:t>2</a:t>
            </a:r>
            <a:r>
              <a:rPr lang="en-US" sz="2800" dirty="0"/>
              <a:t>X</a:t>
            </a:r>
            <a:r>
              <a:rPr lang="en-US" sz="2800" baseline="-25000" dirty="0"/>
              <a:t>2</a:t>
            </a:r>
            <a:r>
              <a:rPr lang="en-US" sz="2800" dirty="0"/>
              <a:t> + … + </a:t>
            </a:r>
            <a:r>
              <a:rPr lang="en-US" sz="2800" dirty="0" err="1"/>
              <a:t>a</a:t>
            </a:r>
            <a:r>
              <a:rPr lang="en-US" sz="2800" i="1" baseline="-25000" dirty="0" err="1">
                <a:latin typeface="Times New Roman" pitchFamily="18" charset="0"/>
              </a:rPr>
              <a:t>mn</a:t>
            </a:r>
            <a:r>
              <a:rPr lang="en-US" sz="2800" dirty="0" err="1"/>
              <a:t>X</a:t>
            </a:r>
            <a:r>
              <a:rPr lang="en-US" sz="2800" i="1" baseline="-25000" dirty="0" err="1">
                <a:latin typeface="Times New Roman" pitchFamily="18" charset="0"/>
              </a:rPr>
              <a:t>n</a:t>
            </a:r>
            <a:r>
              <a:rPr lang="en-US" sz="2800" dirty="0"/>
              <a:t> = </a:t>
            </a:r>
            <a:r>
              <a:rPr lang="en-US" sz="2800" dirty="0" err="1"/>
              <a:t>b</a:t>
            </a:r>
            <a:r>
              <a:rPr lang="en-US" sz="2800" i="1" baseline="-25000" dirty="0" err="1">
                <a:latin typeface="Times New Roman" pitchFamily="18" charset="0"/>
              </a:rPr>
              <a:t>m</a:t>
            </a:r>
            <a:r>
              <a:rPr lang="en-US" sz="2800" dirty="0"/>
              <a:t> </a:t>
            </a:r>
          </a:p>
          <a:p>
            <a:pPr>
              <a:lnSpc>
                <a:spcPct val="90000"/>
              </a:lnSpc>
              <a:buFont typeface="Wingdings" pitchFamily="2" charset="2"/>
              <a:buNone/>
              <a:tabLst>
                <a:tab pos="2339975" algn="l"/>
              </a:tabLst>
            </a:pPr>
            <a:r>
              <a:rPr lang="en-US" sz="2800" dirty="0"/>
              <a:t>				</a:t>
            </a:r>
          </a:p>
          <a:p>
            <a:pPr>
              <a:lnSpc>
                <a:spcPct val="90000"/>
              </a:lnSpc>
              <a:buFont typeface="Wingdings" pitchFamily="2" charset="2"/>
              <a:buNone/>
              <a:tabLst>
                <a:tab pos="2339975" algn="l"/>
              </a:tabLst>
            </a:pPr>
            <a:r>
              <a:rPr lang="en-US" sz="2800" dirty="0"/>
              <a:t>				X</a:t>
            </a:r>
            <a:r>
              <a:rPr lang="en-US" sz="2800" baseline="-25000" dirty="0"/>
              <a:t>1</a:t>
            </a:r>
            <a:r>
              <a:rPr lang="en-US" sz="2800" dirty="0"/>
              <a:t>, X</a:t>
            </a:r>
            <a:r>
              <a:rPr lang="en-US" sz="2800" baseline="-25000" dirty="0"/>
              <a:t>2</a:t>
            </a:r>
            <a:r>
              <a:rPr lang="en-US" sz="2800" dirty="0"/>
              <a:t> &gt;= 0</a:t>
            </a:r>
          </a:p>
          <a:p>
            <a:pPr>
              <a:lnSpc>
                <a:spcPct val="90000"/>
              </a:lnSpc>
              <a:buFont typeface="Wingdings" pitchFamily="2" charset="2"/>
              <a:buNone/>
              <a:tabLst>
                <a:tab pos="2339975" algn="l"/>
              </a:tabLst>
            </a:pPr>
            <a:endParaRPr lang="en-US" sz="2800" dirty="0"/>
          </a:p>
        </p:txBody>
      </p:sp>
      <p:sp>
        <p:nvSpPr>
          <p:cNvPr id="2" name="Footer Placeholder 1"/>
          <p:cNvSpPr>
            <a:spLocks noGrp="1"/>
          </p:cNvSpPr>
          <p:nvPr>
            <p:ph type="ftr" sz="quarter" idx="11"/>
          </p:nvPr>
        </p:nvSpPr>
        <p:spPr/>
        <p:txBody>
          <a:bodyPr/>
          <a:lstStyle/>
          <a:p>
            <a:endParaRPr lang="en-US" sz="800" dirty="0"/>
          </a:p>
        </p:txBody>
      </p:sp>
    </p:spTree>
    <p:extLst>
      <p:ext uri="{BB962C8B-B14F-4D97-AF65-F5344CB8AC3E}">
        <p14:creationId xmlns:p14="http://schemas.microsoft.com/office/powerpoint/2010/main" val="980004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2B67-08AB-4D21-B267-FAE2341C5F3F}"/>
              </a:ext>
            </a:extLst>
          </p:cNvPr>
          <p:cNvSpPr>
            <a:spLocks noGrp="1"/>
          </p:cNvSpPr>
          <p:nvPr>
            <p:ph type="title"/>
          </p:nvPr>
        </p:nvSpPr>
        <p:spPr/>
        <p:txBody>
          <a:bodyPr/>
          <a:lstStyle/>
          <a:p>
            <a:r>
              <a:rPr lang="en-US" sz="3600" i="1" dirty="0">
                <a:solidFill>
                  <a:schemeClr val="hlink"/>
                </a:solidFill>
              </a:rPr>
              <a:t>Generic LP Problems</a:t>
            </a:r>
            <a:endParaRPr lang="en-US" sz="3600" dirty="0"/>
          </a:p>
        </p:txBody>
      </p:sp>
      <p:sp>
        <p:nvSpPr>
          <p:cNvPr id="3" name="Content Placeholder 2">
            <a:extLst>
              <a:ext uri="{FF2B5EF4-FFF2-40B4-BE49-F238E27FC236}">
                <a16:creationId xmlns:a16="http://schemas.microsoft.com/office/drawing/2014/main" id="{4C33E27A-CE8D-42A5-81E0-A301F488C5F5}"/>
              </a:ext>
            </a:extLst>
          </p:cNvPr>
          <p:cNvSpPr>
            <a:spLocks noGrp="1"/>
          </p:cNvSpPr>
          <p:nvPr>
            <p:ph idx="1"/>
          </p:nvPr>
        </p:nvSpPr>
        <p:spPr/>
        <p:txBody>
          <a:bodyPr/>
          <a:lstStyle/>
          <a:p>
            <a:r>
              <a:rPr lang="en-US" sz="2400" dirty="0"/>
              <a:t>c</a:t>
            </a:r>
            <a:r>
              <a:rPr lang="en-US" sz="2400" baseline="-25000" dirty="0"/>
              <a:t>1</a:t>
            </a:r>
            <a:r>
              <a:rPr lang="en-US" sz="2400" dirty="0"/>
              <a:t>, c</a:t>
            </a:r>
            <a:r>
              <a:rPr lang="en-US" sz="2400" baseline="-25000" dirty="0"/>
              <a:t>2,</a:t>
            </a:r>
            <a:r>
              <a:rPr lang="en-US" sz="2400" dirty="0"/>
              <a:t> …  </a:t>
            </a:r>
            <a:r>
              <a:rPr lang="en-US" sz="2400" dirty="0" err="1"/>
              <a:t>c</a:t>
            </a:r>
            <a:r>
              <a:rPr lang="en-US" sz="2400" baseline="-25000" dirty="0" err="1">
                <a:latin typeface="Times New Roman" pitchFamily="18" charset="0"/>
              </a:rPr>
              <a:t>n</a:t>
            </a:r>
            <a:r>
              <a:rPr lang="en-US" sz="2400" baseline="-25000" dirty="0">
                <a:latin typeface="Times New Roman" pitchFamily="18" charset="0"/>
              </a:rPr>
              <a:t> </a:t>
            </a:r>
            <a:r>
              <a:rPr lang="en-US" sz="2400" dirty="0">
                <a:latin typeface="Times New Roman" pitchFamily="18" charset="0"/>
              </a:rPr>
              <a:t>are called objective function coefficients and may represent the </a:t>
            </a:r>
            <a:r>
              <a:rPr lang="en-US" sz="2400" i="1" dirty="0">
                <a:latin typeface="Times New Roman" pitchFamily="18" charset="0"/>
              </a:rPr>
              <a:t>marginal</a:t>
            </a:r>
            <a:r>
              <a:rPr lang="en-US" sz="2400" dirty="0">
                <a:latin typeface="Times New Roman" pitchFamily="18" charset="0"/>
              </a:rPr>
              <a:t> profits or costs associated with the DVs  X</a:t>
            </a:r>
            <a:r>
              <a:rPr lang="en-US" sz="2400" baseline="-25000" dirty="0">
                <a:latin typeface="Times New Roman" pitchFamily="18" charset="0"/>
              </a:rPr>
              <a:t>1</a:t>
            </a:r>
            <a:r>
              <a:rPr lang="en-US" sz="2400" dirty="0">
                <a:latin typeface="Times New Roman" pitchFamily="18" charset="0"/>
              </a:rPr>
              <a:t>, X</a:t>
            </a:r>
            <a:r>
              <a:rPr lang="en-US" sz="2400" baseline="-25000" dirty="0">
                <a:latin typeface="Times New Roman" pitchFamily="18" charset="0"/>
              </a:rPr>
              <a:t>2</a:t>
            </a:r>
            <a:r>
              <a:rPr lang="en-US" sz="2400" dirty="0">
                <a:latin typeface="Times New Roman" pitchFamily="18" charset="0"/>
              </a:rPr>
              <a:t>, .. </a:t>
            </a:r>
            <a:r>
              <a:rPr lang="en-US" sz="2400" dirty="0" err="1">
                <a:latin typeface="Times New Roman" pitchFamily="18" charset="0"/>
              </a:rPr>
              <a:t>X</a:t>
            </a:r>
            <a:r>
              <a:rPr lang="en-US" sz="2400" baseline="-25000" dirty="0" err="1">
                <a:latin typeface="Times New Roman" pitchFamily="18" charset="0"/>
              </a:rPr>
              <a:t>n</a:t>
            </a:r>
            <a:endParaRPr lang="en-US" sz="2400" baseline="-25000" dirty="0">
              <a:latin typeface="Times New Roman" pitchFamily="18" charset="0"/>
            </a:endParaRPr>
          </a:p>
          <a:p>
            <a:r>
              <a:rPr lang="en-US" sz="2400" dirty="0" err="1">
                <a:latin typeface="Times New Roman" pitchFamily="18" charset="0"/>
              </a:rPr>
              <a:t>a</a:t>
            </a:r>
            <a:r>
              <a:rPr lang="en-US" sz="2400" baseline="-25000" dirty="0" err="1">
                <a:latin typeface="Times New Roman" pitchFamily="18" charset="0"/>
              </a:rPr>
              <a:t>ij</a:t>
            </a:r>
            <a:r>
              <a:rPr lang="en-US" sz="2400" dirty="0">
                <a:latin typeface="Times New Roman" pitchFamily="18" charset="0"/>
              </a:rPr>
              <a:t> represents the numeric coefficient in the </a:t>
            </a:r>
            <a:r>
              <a:rPr lang="en-US" sz="2400" i="1" dirty="0" err="1">
                <a:latin typeface="Times New Roman" pitchFamily="18" charset="0"/>
              </a:rPr>
              <a:t>i</a:t>
            </a:r>
            <a:r>
              <a:rPr lang="en-US" sz="2400" i="1" baseline="30000" dirty="0" err="1">
                <a:latin typeface="Times New Roman" pitchFamily="18" charset="0"/>
              </a:rPr>
              <a:t>th</a:t>
            </a:r>
            <a:r>
              <a:rPr lang="en-US" sz="2400" dirty="0">
                <a:latin typeface="Times New Roman" pitchFamily="18" charset="0"/>
              </a:rPr>
              <a:t> constraint of DV </a:t>
            </a:r>
            <a:r>
              <a:rPr lang="en-US" sz="2400" dirty="0" err="1">
                <a:latin typeface="Times New Roman" pitchFamily="18" charset="0"/>
              </a:rPr>
              <a:t>X</a:t>
            </a:r>
            <a:r>
              <a:rPr lang="en-US" sz="2400" baseline="-25000" dirty="0" err="1">
                <a:latin typeface="Times New Roman" pitchFamily="18" charset="0"/>
              </a:rPr>
              <a:t>j</a:t>
            </a:r>
            <a:endParaRPr lang="en-US" sz="2400" baseline="-25000" dirty="0">
              <a:latin typeface="Times New Roman" pitchFamily="18" charset="0"/>
            </a:endParaRPr>
          </a:p>
          <a:p>
            <a:r>
              <a:rPr lang="en-US" sz="2400" dirty="0">
                <a:latin typeface="Times New Roman" pitchFamily="18" charset="0"/>
              </a:rPr>
              <a:t>The objective function and constraints of a LP represent different linear combinations of the DVs.</a:t>
            </a:r>
          </a:p>
          <a:p>
            <a:r>
              <a:rPr lang="en-US" sz="2400" dirty="0"/>
              <a:t>X</a:t>
            </a:r>
            <a:r>
              <a:rPr lang="en-US" sz="2400" baseline="-25000" dirty="0"/>
              <a:t>1</a:t>
            </a:r>
            <a:r>
              <a:rPr lang="en-US" sz="2400" dirty="0"/>
              <a:t>, X</a:t>
            </a:r>
            <a:r>
              <a:rPr lang="en-US" sz="2400" baseline="-25000" dirty="0"/>
              <a:t>2</a:t>
            </a:r>
            <a:r>
              <a:rPr lang="en-US" sz="2400" dirty="0"/>
              <a:t> &gt;= 0 </a:t>
            </a:r>
            <a:r>
              <a:rPr lang="en-US" sz="2400" dirty="0">
                <a:latin typeface="Times New Roman" pitchFamily="18" charset="0"/>
              </a:rPr>
              <a:t>are called non-negativity constraints</a:t>
            </a:r>
            <a:endParaRPr lang="en-US" sz="2400" dirty="0"/>
          </a:p>
          <a:p>
            <a:endParaRPr lang="en-US" dirty="0"/>
          </a:p>
        </p:txBody>
      </p:sp>
      <p:sp>
        <p:nvSpPr>
          <p:cNvPr id="4" name="Footer Placeholder 3">
            <a:extLst>
              <a:ext uri="{FF2B5EF4-FFF2-40B4-BE49-F238E27FC236}">
                <a16:creationId xmlns:a16="http://schemas.microsoft.com/office/drawing/2014/main" id="{EA4533A9-7591-4CB4-AD5E-5B030BA528A6}"/>
              </a:ext>
            </a:extLst>
          </p:cNvPr>
          <p:cNvSpPr>
            <a:spLocks noGrp="1"/>
          </p:cNvSpPr>
          <p:nvPr>
            <p:ph type="ftr" sz="quarter" idx="11"/>
          </p:nvPr>
        </p:nvSpPr>
        <p:spPr/>
        <p:txBody>
          <a:bodyPr/>
          <a:lstStyle/>
          <a:p>
            <a:r>
              <a:rPr lang="en-US" dirty="0"/>
              <a:t>©</a:t>
            </a:r>
          </a:p>
        </p:txBody>
      </p:sp>
    </p:spTree>
    <p:extLst>
      <p:ext uri="{BB962C8B-B14F-4D97-AF65-F5344CB8AC3E}">
        <p14:creationId xmlns:p14="http://schemas.microsoft.com/office/powerpoint/2010/main" val="232729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C313-811F-4AFE-A148-D66DF8E59EF3}"/>
              </a:ext>
            </a:extLst>
          </p:cNvPr>
          <p:cNvSpPr>
            <a:spLocks noGrp="1"/>
          </p:cNvSpPr>
          <p:nvPr>
            <p:ph type="title"/>
          </p:nvPr>
        </p:nvSpPr>
        <p:spPr/>
        <p:txBody>
          <a:bodyPr/>
          <a:lstStyle/>
          <a:p>
            <a:r>
              <a:rPr lang="en-US" sz="3400" i="1" dirty="0"/>
              <a:t>Linear Programming (LP) Problems</a:t>
            </a:r>
          </a:p>
        </p:txBody>
      </p:sp>
      <p:sp>
        <p:nvSpPr>
          <p:cNvPr id="3" name="Content Placeholder 2">
            <a:extLst>
              <a:ext uri="{FF2B5EF4-FFF2-40B4-BE49-F238E27FC236}">
                <a16:creationId xmlns:a16="http://schemas.microsoft.com/office/drawing/2014/main" id="{671164D7-0995-45DD-9649-94D9E8083383}"/>
              </a:ext>
            </a:extLst>
          </p:cNvPr>
          <p:cNvSpPr>
            <a:spLocks noGrp="1"/>
          </p:cNvSpPr>
          <p:nvPr>
            <p:ph idx="1"/>
          </p:nvPr>
        </p:nvSpPr>
        <p:spPr/>
        <p:txBody>
          <a:bodyPr/>
          <a:lstStyle/>
          <a:p>
            <a:pPr marL="0" indent="0">
              <a:buNone/>
            </a:pPr>
            <a:r>
              <a:rPr lang="en-US" sz="2400" dirty="0"/>
              <a:t>In many situations, different types of functions can be used to represent the objective function and constraints.</a:t>
            </a:r>
          </a:p>
          <a:p>
            <a:pPr marL="0" indent="0">
              <a:buNone/>
            </a:pPr>
            <a:endParaRPr lang="en-US" sz="2400" dirty="0"/>
          </a:p>
          <a:p>
            <a:pPr marL="0" indent="0">
              <a:buNone/>
            </a:pPr>
            <a:r>
              <a:rPr lang="en-US" sz="2400" dirty="0"/>
              <a:t>Some times the functions are linear (straight lines) or non-linear (curves). Some times the DVs can be integers or can assume fractional values.</a:t>
            </a:r>
          </a:p>
          <a:p>
            <a:pPr marL="0" indent="0">
              <a:buNone/>
            </a:pPr>
            <a:endParaRPr lang="en-US" sz="2400" dirty="0"/>
          </a:p>
          <a:p>
            <a:pPr marL="0" indent="0">
              <a:buNone/>
            </a:pPr>
            <a:r>
              <a:rPr lang="en-US" sz="2400" dirty="0"/>
              <a:t>LP contains objective and constraints which are both linear.</a:t>
            </a:r>
          </a:p>
          <a:p>
            <a:pPr marL="0" indent="0">
              <a:buNone/>
            </a:pPr>
            <a:endParaRPr lang="en-US" sz="2400" dirty="0"/>
          </a:p>
          <a:p>
            <a:pPr marL="0" indent="0">
              <a:buNone/>
            </a:pPr>
            <a:r>
              <a:rPr lang="en-US" sz="2400" dirty="0"/>
              <a:t>LP forms a good starting point for other Optimization techniques.</a:t>
            </a:r>
          </a:p>
        </p:txBody>
      </p:sp>
      <p:sp>
        <p:nvSpPr>
          <p:cNvPr id="4" name="Footer Placeholder 3">
            <a:extLst>
              <a:ext uri="{FF2B5EF4-FFF2-40B4-BE49-F238E27FC236}">
                <a16:creationId xmlns:a16="http://schemas.microsoft.com/office/drawing/2014/main" id="{E0685F43-3A5B-4669-A206-8BDAB789730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2375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Model Formulation Steps</a:t>
            </a:r>
          </a:p>
        </p:txBody>
      </p:sp>
      <p:sp>
        <p:nvSpPr>
          <p:cNvPr id="3" name="Text Placeholder 2"/>
          <p:cNvSpPr>
            <a:spLocks noGrp="1"/>
          </p:cNvSpPr>
          <p:nvPr>
            <p:ph type="body" idx="1"/>
          </p:nvPr>
        </p:nvSpPr>
        <p:spPr/>
        <p:txBody>
          <a:bodyPr/>
          <a:lstStyle/>
          <a:p>
            <a:pPr marL="0" indent="0" eaLnBrk="0" hangingPunct="0">
              <a:buNone/>
              <a:defRPr/>
            </a:pPr>
            <a:r>
              <a:rPr lang="en-US" sz="2400" b="1" dirty="0">
                <a:latin typeface="+mn-lt"/>
              </a:rPr>
              <a:t>Step 1:</a:t>
            </a:r>
            <a:r>
              <a:rPr lang="en-US" sz="2400" dirty="0">
                <a:latin typeface="+mn-lt"/>
              </a:rPr>
              <a:t> Define the decision variables</a:t>
            </a:r>
          </a:p>
          <a:p>
            <a:pPr marL="1074738" indent="-3175" eaLnBrk="0" hangingPunct="0">
              <a:buNone/>
              <a:defRPr/>
            </a:pPr>
            <a:r>
              <a:rPr lang="en-US" sz="2400" b="1" dirty="0">
                <a:latin typeface="+mn-lt"/>
              </a:rPr>
              <a:t>How many bowls and mugs to produce?</a:t>
            </a:r>
          </a:p>
          <a:p>
            <a:pPr marL="0" indent="0" eaLnBrk="0" hangingPunct="0">
              <a:buNone/>
              <a:defRPr/>
            </a:pPr>
            <a:r>
              <a:rPr lang="en-US" sz="2400" b="1" dirty="0">
                <a:latin typeface="+mn-lt"/>
              </a:rPr>
              <a:t>Step 2:</a:t>
            </a:r>
            <a:r>
              <a:rPr lang="en-US" sz="2400" dirty="0">
                <a:latin typeface="+mn-lt"/>
              </a:rPr>
              <a:t> Define the objective function</a:t>
            </a:r>
          </a:p>
          <a:p>
            <a:pPr marL="1074738" indent="0" eaLnBrk="0" hangingPunct="0">
              <a:buNone/>
              <a:defRPr/>
            </a:pPr>
            <a:r>
              <a:rPr lang="en-US" sz="2400" b="1" dirty="0">
                <a:latin typeface="+mn-lt"/>
              </a:rPr>
              <a:t>Maximize profit OR Minimize cost</a:t>
            </a:r>
          </a:p>
          <a:p>
            <a:pPr marL="0" indent="0" eaLnBrk="0" hangingPunct="0">
              <a:buNone/>
              <a:defRPr/>
            </a:pPr>
            <a:r>
              <a:rPr lang="en-US" sz="2400" b="1" dirty="0">
                <a:latin typeface="+mn-lt"/>
              </a:rPr>
              <a:t>Step 3:</a:t>
            </a:r>
            <a:r>
              <a:rPr lang="en-US" sz="2400" dirty="0">
                <a:latin typeface="+mn-lt"/>
              </a:rPr>
              <a:t> Define the constraints</a:t>
            </a:r>
          </a:p>
          <a:p>
            <a:pPr marL="1074738" indent="0" eaLnBrk="0" hangingPunct="0">
              <a:buNone/>
              <a:defRPr/>
            </a:pPr>
            <a:r>
              <a:rPr lang="en-US" sz="2400" b="1" dirty="0">
                <a:latin typeface="+mn-lt"/>
              </a:rPr>
              <a:t>The resources (clay and labor) available</a:t>
            </a:r>
          </a:p>
        </p:txBody>
      </p:sp>
    </p:spTree>
    <p:extLst>
      <p:ext uri="{BB962C8B-B14F-4D97-AF65-F5344CB8AC3E}">
        <p14:creationId xmlns:p14="http://schemas.microsoft.com/office/powerpoint/2010/main" val="338620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597"/>
            <a:ext cx="8229600" cy="1097279"/>
          </a:xfrm>
        </p:spPr>
        <p:txBody>
          <a:bodyPr/>
          <a:lstStyle/>
          <a:p>
            <a:r>
              <a:rPr lang="en-US" altLang="en-US" dirty="0"/>
              <a:t>L</a:t>
            </a:r>
            <a:r>
              <a:rPr lang="en-US" altLang="en-US" sz="100" dirty="0"/>
              <a:t> </a:t>
            </a:r>
            <a:r>
              <a:rPr lang="en-US" altLang="en-US" dirty="0"/>
              <a:t>P Model Formulation 1 </a:t>
            </a:r>
            <a:r>
              <a:rPr lang="en-US" altLang="en-US" sz="2000" b="0" dirty="0"/>
              <a:t>(1 of 3)</a:t>
            </a:r>
            <a:endParaRPr lang="en-US" sz="2000" b="0" dirty="0"/>
          </a:p>
        </p:txBody>
      </p:sp>
      <p:sp>
        <p:nvSpPr>
          <p:cNvPr id="4" name="Text Placeholder 3"/>
          <p:cNvSpPr>
            <a:spLocks noGrp="1"/>
          </p:cNvSpPr>
          <p:nvPr>
            <p:ph type="body" idx="1"/>
          </p:nvPr>
        </p:nvSpPr>
        <p:spPr>
          <a:xfrm>
            <a:off x="457200" y="1611427"/>
            <a:ext cx="4708358" cy="533400"/>
          </a:xfrm>
        </p:spPr>
        <p:txBody>
          <a:bodyPr/>
          <a:lstStyle/>
          <a:p>
            <a:pPr marL="0" indent="0">
              <a:buNone/>
            </a:pPr>
            <a:r>
              <a:rPr lang="en-US" sz="2200" b="1" dirty="0">
                <a:latin typeface="+mn-lt"/>
              </a:rPr>
              <a:t>Resource Requirements</a:t>
            </a:r>
            <a:endParaRPr lang="en-US" sz="22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061091826"/>
              </p:ext>
            </p:extLst>
          </p:nvPr>
        </p:nvGraphicFramePr>
        <p:xfrm>
          <a:off x="569495" y="2295922"/>
          <a:ext cx="4483768" cy="1249680"/>
        </p:xfrm>
        <a:graphic>
          <a:graphicData uri="http://schemas.openxmlformats.org/drawingml/2006/table">
            <a:tbl>
              <a:tblPr firstRow="1" bandRow="1">
                <a:tableStyleId>{40F9630F-82C1-40B7-BC3A-925EFCFF5E92}</a:tableStyleId>
              </a:tblPr>
              <a:tblGrid>
                <a:gridCol w="998048">
                  <a:extLst>
                    <a:ext uri="{9D8B030D-6E8A-4147-A177-3AD203B41FA5}">
                      <a16:colId xmlns:a16="http://schemas.microsoft.com/office/drawing/2014/main" val="414258181"/>
                    </a:ext>
                  </a:extLst>
                </a:gridCol>
                <a:gridCol w="1077686">
                  <a:extLst>
                    <a:ext uri="{9D8B030D-6E8A-4147-A177-3AD203B41FA5}">
                      <a16:colId xmlns:a16="http://schemas.microsoft.com/office/drawing/2014/main" val="3758963100"/>
                    </a:ext>
                  </a:extLst>
                </a:gridCol>
                <a:gridCol w="1188834">
                  <a:extLst>
                    <a:ext uri="{9D8B030D-6E8A-4147-A177-3AD203B41FA5}">
                      <a16:colId xmlns:a16="http://schemas.microsoft.com/office/drawing/2014/main" val="3978960480"/>
                    </a:ext>
                  </a:extLst>
                </a:gridCol>
                <a:gridCol w="1219200">
                  <a:extLst>
                    <a:ext uri="{9D8B030D-6E8A-4147-A177-3AD203B41FA5}">
                      <a16:colId xmlns:a16="http://schemas.microsoft.com/office/drawing/2014/main" val="2254281359"/>
                    </a:ext>
                  </a:extLst>
                </a:gridCol>
              </a:tblGrid>
              <a:tr h="0">
                <a:tc>
                  <a:txBody>
                    <a:bodyPr/>
                    <a:lstStyle/>
                    <a:p>
                      <a:r>
                        <a:rPr lang="en-US" sz="1600" b="1" dirty="0">
                          <a:latin typeface="+mn-lt"/>
                        </a:rPr>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Labor</a:t>
                      </a:r>
                    </a:p>
                    <a:p>
                      <a:r>
                        <a:rPr lang="en-US" sz="1600" b="1" i="0" u="none" strike="noStrike" cap="none" baseline="0" dirty="0">
                          <a:solidFill>
                            <a:schemeClr val="dk1"/>
                          </a:solidFill>
                          <a:latin typeface="+mn-lt"/>
                          <a:ea typeface="Arial"/>
                          <a:cs typeface="Arial"/>
                          <a:sym typeface="Arial"/>
                        </a:rPr>
                        <a:t>(Hr./Unit)</a:t>
                      </a:r>
                      <a:endParaRPr lang="en-US" sz="16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Clay</a:t>
                      </a:r>
                    </a:p>
                    <a:p>
                      <a:r>
                        <a:rPr lang="en-US" sz="1600" b="1" i="0" u="none" strike="noStrike" cap="none" baseline="0" dirty="0">
                          <a:solidFill>
                            <a:schemeClr val="dk1"/>
                          </a:solidFill>
                          <a:latin typeface="+mn-lt"/>
                          <a:ea typeface="Arial"/>
                          <a:cs typeface="Arial"/>
                          <a:sym typeface="Arial"/>
                        </a:rPr>
                        <a:t>(Lb./Unit)</a:t>
                      </a:r>
                      <a:endParaRPr lang="en-US" sz="16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Profit</a:t>
                      </a:r>
                    </a:p>
                    <a:p>
                      <a:r>
                        <a:rPr lang="en-US" sz="1600" b="1" i="0" u="none" strike="noStrike" cap="none" baseline="0" dirty="0">
                          <a:solidFill>
                            <a:schemeClr val="dk1"/>
                          </a:solidFill>
                          <a:latin typeface="+mn-lt"/>
                          <a:ea typeface="Arial"/>
                          <a:cs typeface="Arial"/>
                          <a:sym typeface="Arial"/>
                        </a:rPr>
                        <a:t>($/Unit)</a:t>
                      </a:r>
                      <a:endParaRPr lang="en-US" sz="16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393534"/>
                  </a:ext>
                </a:extLst>
              </a:tr>
              <a:tr h="0">
                <a:tc>
                  <a:txBody>
                    <a:bodyPr/>
                    <a:lstStyle/>
                    <a:p>
                      <a:r>
                        <a:rPr lang="en-US" sz="1600" b="0" i="0" u="none" strike="noStrike" cap="none" baseline="0" dirty="0">
                          <a:solidFill>
                            <a:schemeClr val="dk1"/>
                          </a:solidFill>
                          <a:latin typeface="+mn-lt"/>
                          <a:ea typeface="Arial"/>
                          <a:cs typeface="Arial"/>
                          <a:sym typeface="Arial"/>
                        </a:rPr>
                        <a:t>Bowl</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5702950"/>
                  </a:ext>
                </a:extLst>
              </a:tr>
              <a:tr h="0">
                <a:tc>
                  <a:txBody>
                    <a:bodyPr/>
                    <a:lstStyle/>
                    <a:p>
                      <a:r>
                        <a:rPr lang="en-US" sz="1600" b="0" i="0" u="none" strike="noStrike" cap="none" baseline="0" dirty="0">
                          <a:solidFill>
                            <a:schemeClr val="dk1"/>
                          </a:solidFill>
                          <a:latin typeface="+mn-lt"/>
                          <a:ea typeface="Arial"/>
                          <a:cs typeface="Arial"/>
                          <a:sym typeface="Arial"/>
                        </a:rPr>
                        <a:t>Mug</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0651110"/>
                  </a:ext>
                </a:extLst>
              </a:tr>
            </a:tbl>
          </a:graphicData>
        </a:graphic>
      </p:graphicFrame>
      <p:pic>
        <p:nvPicPr>
          <p:cNvPr id="8" name="Picture 8" descr="The company uses 120 pounds of clay per day. Three workers put in 40 hours of labor per day, 2 making the products and 1 displaying them. The profit is $50 per mug and $40 per bowl."/>
          <p:cNvPicPr>
            <a:picLocks noChangeAspect="1"/>
          </p:cNvPicPr>
          <p:nvPr/>
        </p:nvPicPr>
        <p:blipFill>
          <a:blip r:embed="rId2"/>
          <a:srcRect/>
          <a:stretch>
            <a:fillRect/>
          </a:stretch>
        </p:blipFill>
        <p:spPr bwMode="auto">
          <a:xfrm>
            <a:off x="5451207" y="1600201"/>
            <a:ext cx="3105752" cy="2406930"/>
          </a:xfrm>
          <a:prstGeom prst="rect">
            <a:avLst/>
          </a:prstGeom>
          <a:noFill/>
          <a:ln w="9525">
            <a:noFill/>
            <a:miter lim="800000"/>
            <a:headEnd/>
            <a:tailEnd/>
          </a:ln>
        </p:spPr>
      </p:pic>
      <p:sp>
        <p:nvSpPr>
          <p:cNvPr id="5" name="Text Placeholder 4"/>
          <p:cNvSpPr>
            <a:spLocks noGrp="1"/>
          </p:cNvSpPr>
          <p:nvPr>
            <p:ph sz="quarter" idx="13"/>
          </p:nvPr>
        </p:nvSpPr>
        <p:spPr>
          <a:xfrm>
            <a:off x="457200" y="3989753"/>
            <a:ext cx="5109411" cy="421825"/>
          </a:xfrm>
        </p:spPr>
        <p:txBody>
          <a:bodyPr/>
          <a:lstStyle/>
          <a:p>
            <a:pPr marL="432" indent="0">
              <a:spcBef>
                <a:spcPts val="1000"/>
              </a:spcBef>
              <a:buNone/>
            </a:pPr>
            <a:r>
              <a:rPr lang="en-US" sz="2000" b="1" dirty="0">
                <a:latin typeface="+mn-lt"/>
                <a:cs typeface="Times New Roman" pitchFamily="18" charset="0"/>
              </a:rPr>
              <a:t>Figure 2.1</a:t>
            </a:r>
            <a:r>
              <a:rPr lang="en-US" sz="2000" dirty="0">
                <a:latin typeface="+mn-lt"/>
                <a:cs typeface="Times New Roman" pitchFamily="18" charset="0"/>
              </a:rPr>
              <a:t> </a:t>
            </a:r>
            <a:r>
              <a:rPr lang="en-US" sz="2000" dirty="0">
                <a:latin typeface="+mn-lt"/>
                <a:cs typeface="Times" charset="0"/>
              </a:rPr>
              <a:t>Beaver Creek Pottery Company</a:t>
            </a:r>
            <a:endParaRPr lang="en-US" sz="2000" dirty="0">
              <a:latin typeface="+mn-lt"/>
            </a:endParaRPr>
          </a:p>
        </p:txBody>
      </p:sp>
      <p:sp>
        <p:nvSpPr>
          <p:cNvPr id="6" name="Content Placeholder 5"/>
          <p:cNvSpPr>
            <a:spLocks noGrp="1"/>
          </p:cNvSpPr>
          <p:nvPr>
            <p:ph sz="quarter" idx="14"/>
          </p:nvPr>
        </p:nvSpPr>
        <p:spPr>
          <a:xfrm>
            <a:off x="457200" y="4534380"/>
            <a:ext cx="8232775" cy="1561620"/>
          </a:xfrm>
        </p:spPr>
        <p:txBody>
          <a:bodyPr/>
          <a:lstStyle/>
          <a:p>
            <a:pPr eaLnBrk="1" hangingPunct="1">
              <a:spcBef>
                <a:spcPts val="600"/>
              </a:spcBef>
            </a:pPr>
            <a:r>
              <a:rPr lang="en-US" altLang="en-US" sz="2200" dirty="0">
                <a:latin typeface="+mn-lt"/>
              </a:rPr>
              <a:t>Product mix problem - Beaver Creek Pottery Company</a:t>
            </a:r>
          </a:p>
          <a:p>
            <a:pPr eaLnBrk="1" hangingPunct="1">
              <a:spcBef>
                <a:spcPts val="600"/>
              </a:spcBef>
            </a:pPr>
            <a:r>
              <a:rPr lang="en-US" altLang="en-US" sz="2200" dirty="0">
                <a:latin typeface="+mn-lt"/>
              </a:rPr>
              <a:t>How many bowls and mugs should be produced to maximize profits given labor and materials constraints?</a:t>
            </a:r>
          </a:p>
          <a:p>
            <a:pPr eaLnBrk="1" hangingPunct="1">
              <a:spcBef>
                <a:spcPts val="600"/>
              </a:spcBef>
            </a:pPr>
            <a:r>
              <a:rPr lang="en-US" altLang="en-US" sz="2200" dirty="0">
                <a:latin typeface="+mn-lt"/>
              </a:rPr>
              <a:t>Product resource requirements and unit profit:</a:t>
            </a:r>
            <a:endParaRPr lang="en-US" sz="2200" dirty="0">
              <a:latin typeface="+mn-lt"/>
            </a:endParaRPr>
          </a:p>
        </p:txBody>
      </p:sp>
    </p:spTree>
    <p:extLst>
      <p:ext uri="{BB962C8B-B14F-4D97-AF65-F5344CB8AC3E}">
        <p14:creationId xmlns:p14="http://schemas.microsoft.com/office/powerpoint/2010/main" val="193356931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9661</TotalTime>
  <Words>1998</Words>
  <Application>Microsoft Office PowerPoint</Application>
  <PresentationFormat>On-screen Show (4:3)</PresentationFormat>
  <Paragraphs>305</Paragraphs>
  <Slides>50</Slides>
  <Notes>31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8" baseType="lpstr">
      <vt:lpstr>Arial</vt:lpstr>
      <vt:lpstr>Noto Sans Symbols</vt:lpstr>
      <vt:lpstr>Times New Roman</vt:lpstr>
      <vt:lpstr>Verdana</vt:lpstr>
      <vt:lpstr>Wingdings</vt:lpstr>
      <vt:lpstr>508 Lecture</vt:lpstr>
      <vt:lpstr>1_508 Lecture</vt:lpstr>
      <vt:lpstr>Equation</vt:lpstr>
      <vt:lpstr>Introduction to Management Science</vt:lpstr>
      <vt:lpstr>Learning Objectives</vt:lpstr>
      <vt:lpstr>Linear Programming: An Overview</vt:lpstr>
      <vt:lpstr>Model Components</vt:lpstr>
      <vt:lpstr>Generic LP Problems</vt:lpstr>
      <vt:lpstr>Generic LP Problems</vt:lpstr>
      <vt:lpstr>Linear Programming (LP) Problems</vt:lpstr>
      <vt:lpstr>Summary of Model Formulation Steps</vt:lpstr>
      <vt:lpstr>L P Model Formulation 1 (1 of 3)</vt:lpstr>
      <vt:lpstr>L P Model Formulation 1 (2 of 3)</vt:lpstr>
      <vt:lpstr>L P Model Formulation 1 (3 of 3)</vt:lpstr>
      <vt:lpstr>Feasible Solutions</vt:lpstr>
      <vt:lpstr>Infeasible Solutions</vt:lpstr>
      <vt:lpstr>Learning Objective 2.3</vt:lpstr>
      <vt:lpstr>Graphical Solution of L P Models</vt:lpstr>
      <vt:lpstr>Solving LP Problems: A Graphical Approach</vt:lpstr>
      <vt:lpstr>Coordinate Axes</vt:lpstr>
      <vt:lpstr>Labor Constraint</vt:lpstr>
      <vt:lpstr>Labor Constraint Area</vt:lpstr>
      <vt:lpstr>Clay Constraint Area</vt:lpstr>
      <vt:lpstr>Both Constraints</vt:lpstr>
      <vt:lpstr>Feasible Solution Area</vt:lpstr>
      <vt:lpstr>Objective Function Solution Z= $800</vt:lpstr>
      <vt:lpstr>Alternative Objective Function Solution Lines</vt:lpstr>
      <vt:lpstr>Optimal Solution</vt:lpstr>
      <vt:lpstr>Optimal Solution Coordinates</vt:lpstr>
      <vt:lpstr>Extreme (Corner) Point Solutions</vt:lpstr>
      <vt:lpstr>Optimal Solution for New Objective Function</vt:lpstr>
      <vt:lpstr>Slack Variables</vt:lpstr>
      <vt:lpstr>Linear Programming Model: Standard Form  -- Here we are enumerating the corner points</vt:lpstr>
      <vt:lpstr>Learning Objective 2.4</vt:lpstr>
      <vt:lpstr>L P Model Formulation 2 (1 of 2)</vt:lpstr>
      <vt:lpstr>L P Model Formulation 2 (2 of 2)</vt:lpstr>
      <vt:lpstr>Constraint Graph</vt:lpstr>
      <vt:lpstr>Feasible Region</vt:lpstr>
      <vt:lpstr>Optimal Solution Point</vt:lpstr>
      <vt:lpstr>Surplus Variables</vt:lpstr>
      <vt:lpstr>Graphical Solutions</vt:lpstr>
      <vt:lpstr>Irregular Types of Linear Programming Problems</vt:lpstr>
      <vt:lpstr>  Multiple Optimal Solutions Beaver Creek Pottery Feasible region remains the same. Objective function changes.</vt:lpstr>
      <vt:lpstr> An Infeasible Problem -- No way to satisfy all constraints. This happens due to errors in formulation.</vt:lpstr>
      <vt:lpstr>      An Unbounded Problem -- Due to errors in formulation. Omitted constraints or use of erroneous inequality.</vt:lpstr>
      <vt:lpstr>Properties of Linear Programming Models</vt:lpstr>
      <vt:lpstr>Problem Statement: Example Problem N o. 1</vt:lpstr>
      <vt:lpstr>Solution: Example Problem N o. 1 (1 of 2)</vt:lpstr>
      <vt:lpstr>Solution: Example Problem N o. 1 (2 of 2)</vt:lpstr>
      <vt:lpstr>Example Problem N o. 2 (1 of 3)</vt:lpstr>
      <vt:lpstr>Example Problem N o. 2 (2 of 3)</vt:lpstr>
      <vt:lpstr>Example Problem N o. 2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 Science, 13e</dc:title>
  <dc:subject>Operations Management</dc:subject>
  <dc:creator>Taylor</dc:creator>
  <cp:keywords>Introduction to Management Science</cp:keywords>
  <cp:lastModifiedBy>Sanyal, Sandipto</cp:lastModifiedBy>
  <cp:revision>1185</cp:revision>
  <dcterms:modified xsi:type="dcterms:W3CDTF">2020-10-19T14:56:02Z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