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16"/>
  </p:notesMasterIdLst>
  <p:sldIdLst>
    <p:sldId id="258" r:id="rId2"/>
    <p:sldId id="263" r:id="rId3"/>
    <p:sldId id="256" r:id="rId4"/>
    <p:sldId id="272" r:id="rId5"/>
    <p:sldId id="267" r:id="rId6"/>
    <p:sldId id="273" r:id="rId7"/>
    <p:sldId id="268" r:id="rId8"/>
    <p:sldId id="265" r:id="rId9"/>
    <p:sldId id="275" r:id="rId10"/>
    <p:sldId id="274" r:id="rId11"/>
    <p:sldId id="276" r:id="rId12"/>
    <p:sldId id="277" r:id="rId13"/>
    <p:sldId id="27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5ADC03-9916-4DCC-B554-D3DA7FBE91AF}" v="1" dt="2020-07-28T16:32:18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7682" autoAdjust="0"/>
  </p:normalViewPr>
  <p:slideViewPr>
    <p:cSldViewPr snapToGrid="0">
      <p:cViewPr varScale="1">
        <p:scale>
          <a:sx n="50" d="100"/>
          <a:sy n="50" d="100"/>
        </p:scale>
        <p:origin x="15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yal, Sandipto" userId="ce8b666d-e07a-48aa-9977-3164567db1db" providerId="ADAL" clId="{705ADC03-9916-4DCC-B554-D3DA7FBE91AF}"/>
    <pc:docChg chg="undo redo modSld">
      <pc:chgData name="Sanyal, Sandipto" userId="ce8b666d-e07a-48aa-9977-3164567db1db" providerId="ADAL" clId="{705ADC03-9916-4DCC-B554-D3DA7FBE91AF}" dt="2020-07-28T16:32:14.085" v="41" actId="14100"/>
      <pc:docMkLst>
        <pc:docMk/>
      </pc:docMkLst>
      <pc:sldChg chg="modSp">
        <pc:chgData name="Sanyal, Sandipto" userId="ce8b666d-e07a-48aa-9977-3164567db1db" providerId="ADAL" clId="{705ADC03-9916-4DCC-B554-D3DA7FBE91AF}" dt="2020-07-28T16:31:10.501" v="40" actId="14100"/>
        <pc:sldMkLst>
          <pc:docMk/>
          <pc:sldMk cId="643251170" sldId="267"/>
        </pc:sldMkLst>
        <pc:spChg chg="mod">
          <ac:chgData name="Sanyal, Sandipto" userId="ce8b666d-e07a-48aa-9977-3164567db1db" providerId="ADAL" clId="{705ADC03-9916-4DCC-B554-D3DA7FBE91AF}" dt="2020-07-28T16:30:53.433" v="31" actId="1038"/>
          <ac:spMkLst>
            <pc:docMk/>
            <pc:sldMk cId="643251170" sldId="267"/>
            <ac:spMk id="33" creationId="{B1E74AC7-E6C5-47ED-B166-2ACF7074ECC3}"/>
          </ac:spMkLst>
        </pc:spChg>
        <pc:spChg chg="mod">
          <ac:chgData name="Sanyal, Sandipto" userId="ce8b666d-e07a-48aa-9977-3164567db1db" providerId="ADAL" clId="{705ADC03-9916-4DCC-B554-D3DA7FBE91AF}" dt="2020-07-28T16:31:10.501" v="40" actId="14100"/>
          <ac:spMkLst>
            <pc:docMk/>
            <pc:sldMk cId="643251170" sldId="267"/>
            <ac:spMk id="34" creationId="{385F1E74-6C1F-4BFB-BA03-55929D64E1C2}"/>
          </ac:spMkLst>
        </pc:spChg>
        <pc:spChg chg="mod">
          <ac:chgData name="Sanyal, Sandipto" userId="ce8b666d-e07a-48aa-9977-3164567db1db" providerId="ADAL" clId="{705ADC03-9916-4DCC-B554-D3DA7FBE91AF}" dt="2020-07-28T16:30:53.433" v="31" actId="1038"/>
          <ac:spMkLst>
            <pc:docMk/>
            <pc:sldMk cId="643251170" sldId="267"/>
            <ac:spMk id="36" creationId="{731A06C7-0A49-4643-AA41-7E5074AD53E1}"/>
          </ac:spMkLst>
        </pc:spChg>
        <pc:spChg chg="mod">
          <ac:chgData name="Sanyal, Sandipto" userId="ce8b666d-e07a-48aa-9977-3164567db1db" providerId="ADAL" clId="{705ADC03-9916-4DCC-B554-D3DA7FBE91AF}" dt="2020-07-28T16:31:10.159" v="39" actId="14100"/>
          <ac:spMkLst>
            <pc:docMk/>
            <pc:sldMk cId="643251170" sldId="267"/>
            <ac:spMk id="96" creationId="{2673D25C-5C45-4FC7-A917-064272B48B53}"/>
          </ac:spMkLst>
        </pc:spChg>
        <pc:cxnChg chg="mod">
          <ac:chgData name="Sanyal, Sandipto" userId="ce8b666d-e07a-48aa-9977-3164567db1db" providerId="ADAL" clId="{705ADC03-9916-4DCC-B554-D3DA7FBE91AF}" dt="2020-07-28T16:30:53.433" v="31" actId="1038"/>
          <ac:cxnSpMkLst>
            <pc:docMk/>
            <pc:sldMk cId="643251170" sldId="267"/>
            <ac:cxnSpMk id="103" creationId="{79A0C85F-F71E-4405-9D16-CF443B78EF7E}"/>
          </ac:cxnSpMkLst>
        </pc:cxnChg>
      </pc:sldChg>
      <pc:sldChg chg="modSp">
        <pc:chgData name="Sanyal, Sandipto" userId="ce8b666d-e07a-48aa-9977-3164567db1db" providerId="ADAL" clId="{705ADC03-9916-4DCC-B554-D3DA7FBE91AF}" dt="2020-07-28T16:32:14.085" v="41" actId="14100"/>
        <pc:sldMkLst>
          <pc:docMk/>
          <pc:sldMk cId="2102182360" sldId="273"/>
        </pc:sldMkLst>
        <pc:spChg chg="mod">
          <ac:chgData name="Sanyal, Sandipto" userId="ce8b666d-e07a-48aa-9977-3164567db1db" providerId="ADAL" clId="{705ADC03-9916-4DCC-B554-D3DA7FBE91AF}" dt="2020-07-28T16:32:14.085" v="41" actId="14100"/>
          <ac:spMkLst>
            <pc:docMk/>
            <pc:sldMk cId="2102182360" sldId="273"/>
            <ac:spMk id="39" creationId="{7B54EE59-152B-4F55-8A27-78B529772286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5F340-CC6D-4D80-89D0-68997CA7B856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F7DB8-8D0B-4306-9D40-6541143D27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865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F7DB8-8D0B-4306-9D40-6541143D270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754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Inspired by our current inability to attend residencies, we came up with this idea!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F7DB8-8D0B-4306-9D40-6541143D270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328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F7DB8-8D0B-4306-9D40-6541143D270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280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o/p of your ML Algo-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F7DB8-8D0B-4306-9D40-6541143D270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515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F7DB8-8D0B-4306-9D40-6541143D270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766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F7DB8-8D0B-4306-9D40-6541143D270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780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F7DB8-8D0B-4306-9D40-6541143D270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096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1CB15-B186-4232-A6D6-729B18573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41F824-E20C-4B1B-92A3-3E12A2809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F067B-12E4-49BD-A4DE-5C1E47DB3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F0E0B-AB37-4E60-AE61-7478E38CE16E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3D0BB-FF9A-4E77-BAE5-DFF6C39C5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A6C76-1479-402B-AE52-C1BA54C05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AC96-4863-471D-8E74-3F355EBC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2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0BB3-04A2-4907-B9F9-501398DFC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F7C30-C784-40C3-8A1A-457A54263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7C6C9-406F-49EB-A835-C499F50F0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F0E0B-AB37-4E60-AE61-7478E38CE16E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F923C-2622-4AB0-83CC-0D8D6E7F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8A5F5-0541-4882-9E19-EAB48AE5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AC96-4863-471D-8E74-3F355EBC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6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20B525-D507-48DF-8198-B7D0D8C9E2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56F35-B68B-4395-BAE1-2FDB8D13E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7F255-723C-4D47-B8F9-599DA84C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F0E0B-AB37-4E60-AE61-7478E38CE16E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B77EA-8BC4-4153-A116-C59FAA73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F909E-D320-4930-B027-3D9BFDBF4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AC96-4863-471D-8E74-3F355EBC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7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4A2FF-E848-447E-A5A7-8BB5CC54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18C48-8F86-43A8-BF4C-EB3974A3D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462E5-72D6-432B-95F7-D4EB23250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F0E0B-AB37-4E60-AE61-7478E38CE16E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AB91E-A19B-4C71-A8C0-11FE284F8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7D5DF-C945-49C9-AB4B-DD4DA5A9E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AC96-4863-471D-8E74-3F355EBC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4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A4F39-9C88-45AC-90B4-794FABCEB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87315-23A9-4711-861C-4DF9B86CA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5475B-2A66-4AE8-84D2-3D7A7DB5A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F0E0B-AB37-4E60-AE61-7478E38CE16E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10F5B-6637-4F77-9B53-D428B96A2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C791B-FB84-4E52-82DD-66D47F3BB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AC96-4863-471D-8E74-3F355EBC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3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81AC0-2BF1-4C25-A619-3E8D8E63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42E62-2337-49DD-8390-FC8A164BB3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ECCC3-DFEC-4897-A4F7-EB1212325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039E2-8BA7-4624-8E8B-0E2611181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F0E0B-AB37-4E60-AE61-7478E38CE16E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68172-5899-492E-8A42-6A857975B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1A569-3455-4DBF-A8DA-27618B3A8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AC96-4863-471D-8E74-3F355EBC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6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0FDD8-FB09-4724-800A-D61CDB976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FBD05-0C71-4822-AB48-33934DF25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56A64-16D5-4574-B32A-E7C7C84D2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D2E787-61ED-49CB-BDBB-2AF59C98C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E39CB-BAD3-4139-A2CA-800ECF8C9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ED42CC-81ED-4FF2-91A7-8D7067D6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F0E0B-AB37-4E60-AE61-7478E38CE16E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76A553-0F3F-4089-98D0-4D33CCFF5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64BA34-2EE3-43FB-8889-F36E620D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AC96-4863-471D-8E74-3F355EBC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2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A5AFE-31BC-411D-9EBB-75AECE09D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F6BEDA-E579-49EB-964E-8746C270A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F0E0B-AB37-4E60-AE61-7478E38CE16E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D34FF-04AE-4B6F-93E4-4B0B912F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51B3B-9D60-4133-A02C-2F786EDB5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AC96-4863-471D-8E74-3F355EBC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3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476AA-CB61-46EF-BDD0-3C6F7C89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F0E0B-AB37-4E60-AE61-7478E38CE16E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EEC3E-A04E-42C8-9935-F7A9AB42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BC553-7633-4671-88C1-BF0130E80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AC96-4863-471D-8E74-3F355EBC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6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32146-6139-4E69-B397-310AC330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09653-A216-42FB-840A-0041BAC25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1CD6A-28BB-4ED7-9D70-37221EF83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D2C5F-D229-4F8F-ABFD-900DF3A8D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F0E0B-AB37-4E60-AE61-7478E38CE16E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B8C1E-F321-4F98-8E11-5FBF97AC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63165-9A2C-4950-A2ED-C93E7CD8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AC96-4863-471D-8E74-3F355EBC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1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906F-817B-4F36-9317-F031906E8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0743E5-02B9-4707-A2AD-EFC0384C4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DB2A3-1A51-4C5B-B2F1-0CEAF4072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43B94-932E-477C-B757-124A750CF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F0E0B-AB37-4E60-AE61-7478E38CE16E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A8B8C-84EA-4FFF-A766-9936ABEA9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03D20-A4EB-41C9-96E2-95E68F40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AC96-4863-471D-8E74-3F355EBC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9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69FB0B-3F76-4069-8519-4FB271917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5B8C1-8613-4ADF-9419-EE5B5A993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C8B65-64F5-4C92-9429-DDD8E41AF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F0E0B-AB37-4E60-AE61-7478E38CE16E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4F3D5-BB5D-423F-B7E5-DB53B6891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EB249-AB64-48CE-9E59-9F3D0275E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AC96-4863-471D-8E74-3F355EBC7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2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013" y="3752849"/>
            <a:ext cx="6107566" cy="2452687"/>
          </a:xfrm>
        </p:spPr>
        <p:txBody>
          <a:bodyPr anchor="ctr">
            <a:normAutofit/>
          </a:bodyPr>
          <a:lstStyle/>
          <a:p>
            <a:r>
              <a:rPr lang="en-US" sz="3600" b="1" dirty="0"/>
              <a:t>Data Collection </a:t>
            </a:r>
            <a:br>
              <a:rPr lang="en-US" sz="3600" b="1" dirty="0"/>
            </a:br>
            <a:r>
              <a:rPr lang="en-US" sz="3600" b="1" dirty="0"/>
              <a:t>			</a:t>
            </a:r>
            <a:r>
              <a:rPr lang="en-US" sz="2800" b="1" dirty="0"/>
              <a:t>– Group 10</a:t>
            </a:r>
            <a:endParaRPr lang="en-US" sz="36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98597F-FB88-4877-8F38-79BE011729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53" b="24116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5779" y="3752850"/>
            <a:ext cx="4663616" cy="24526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Team Details:</a:t>
            </a:r>
          </a:p>
          <a:p>
            <a:pPr lvl="1"/>
            <a:r>
              <a:rPr lang="en-US" sz="1800" dirty="0"/>
              <a:t>Akshat Mathur (12010030)</a:t>
            </a:r>
          </a:p>
          <a:p>
            <a:pPr lvl="1"/>
            <a:r>
              <a:rPr lang="en-US" sz="1800" dirty="0" err="1"/>
              <a:t>Sandipto</a:t>
            </a:r>
            <a:r>
              <a:rPr lang="en-US" sz="1800" dirty="0"/>
              <a:t> Sanyal (12010004)</a:t>
            </a:r>
          </a:p>
          <a:p>
            <a:pPr lvl="1"/>
            <a:r>
              <a:rPr lang="en-US" sz="1800" dirty="0"/>
              <a:t>Shivaji </a:t>
            </a:r>
            <a:r>
              <a:rPr lang="en-US" sz="1800" dirty="0" err="1"/>
              <a:t>Paleti</a:t>
            </a:r>
            <a:r>
              <a:rPr lang="en-US" sz="1800" dirty="0"/>
              <a:t> (12010072)</a:t>
            </a:r>
          </a:p>
          <a:p>
            <a:pPr lvl="1"/>
            <a:r>
              <a:rPr lang="en-US" sz="1800" dirty="0"/>
              <a:t>Sidharth Gupta (12010028)</a:t>
            </a:r>
          </a:p>
          <a:p>
            <a:pPr lvl="1"/>
            <a:r>
              <a:rPr lang="en-US" sz="1800" dirty="0"/>
              <a:t>Sushmita Sahu (12010027)</a:t>
            </a:r>
          </a:p>
        </p:txBody>
      </p:sp>
    </p:spTree>
    <p:extLst>
      <p:ext uri="{BB962C8B-B14F-4D97-AF65-F5344CB8AC3E}">
        <p14:creationId xmlns:p14="http://schemas.microsoft.com/office/powerpoint/2010/main" val="870514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B523-D011-416B-850D-4D745A05A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427" y="2375065"/>
            <a:ext cx="3163146" cy="1465415"/>
          </a:xfrm>
          <a:scene3d>
            <a:camera prst="perspectiveLeft"/>
            <a:lightRig rig="threePt" dir="t"/>
          </a:scene3d>
        </p:spPr>
        <p:txBody>
          <a:bodyPr/>
          <a:lstStyle/>
          <a:p>
            <a:r>
              <a:rPr lang="en-US" sz="4000" b="1" dirty="0">
                <a:latin typeface="+mn-lt"/>
              </a:rPr>
              <a:t>Thank You!</a:t>
            </a:r>
            <a:endParaRPr lang="en-IN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0386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B523-D011-416B-850D-4D745A05A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427" y="2375065"/>
            <a:ext cx="3163146" cy="1465415"/>
          </a:xfrm>
          <a:scene3d>
            <a:camera prst="perspectiveLeft"/>
            <a:lightRig rig="threePt" dir="t"/>
          </a:scene3d>
        </p:spPr>
        <p:txBody>
          <a:bodyPr/>
          <a:lstStyle/>
          <a:p>
            <a:r>
              <a:rPr lang="en-US" sz="4000" b="1" dirty="0">
                <a:latin typeface="+mn-lt"/>
              </a:rPr>
              <a:t>Appendix</a:t>
            </a:r>
            <a:endParaRPr lang="en-IN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0250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F6934-28A7-4EED-990F-6691185BD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8731"/>
            <a:ext cx="10515600" cy="568823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Sushmita – Introduction and Problem Statement- Slide 3-4</a:t>
            </a:r>
          </a:p>
          <a:p>
            <a:pPr marL="0" indent="0">
              <a:buNone/>
            </a:pPr>
            <a:r>
              <a:rPr lang="en-US" dirty="0"/>
              <a:t>Shivaji- Slide 5</a:t>
            </a:r>
          </a:p>
          <a:p>
            <a:pPr marL="0" indent="0">
              <a:buNone/>
            </a:pPr>
            <a:r>
              <a:rPr lang="en-US" dirty="0" err="1"/>
              <a:t>Sandipto</a:t>
            </a:r>
            <a:r>
              <a:rPr lang="en-US" dirty="0"/>
              <a:t> – Data Flow Logic/Code – Slide 6</a:t>
            </a:r>
          </a:p>
          <a:p>
            <a:pPr marL="0" indent="0">
              <a:buNone/>
            </a:pPr>
            <a:r>
              <a:rPr lang="en-US" dirty="0"/>
              <a:t>Sid –  Slide 7-8</a:t>
            </a:r>
          </a:p>
          <a:p>
            <a:pPr marL="0" indent="0">
              <a:buNone/>
            </a:pPr>
            <a:r>
              <a:rPr lang="en-US" dirty="0"/>
              <a:t>Akshat – Slide 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1777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B523-D011-416B-850D-4D745A05A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4645"/>
            <a:ext cx="10880272" cy="712561"/>
          </a:xfrm>
        </p:spPr>
        <p:txBody>
          <a:bodyPr/>
          <a:lstStyle/>
          <a:p>
            <a:r>
              <a:rPr lang="en-US" sz="4000" b="1" dirty="0"/>
              <a:t>Exploratory Data Analysis Cont’d</a:t>
            </a:r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C3D3F3-9A2C-4120-90F3-996DE5D140DF}"/>
              </a:ext>
            </a:extLst>
          </p:cNvPr>
          <p:cNvSpPr/>
          <p:nvPr/>
        </p:nvSpPr>
        <p:spPr>
          <a:xfrm>
            <a:off x="560070" y="1026523"/>
            <a:ext cx="914400" cy="13770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959F57-5D8C-40FD-91EB-86EFE24F52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2" r="14691"/>
          <a:stretch/>
        </p:blipFill>
        <p:spPr>
          <a:xfrm>
            <a:off x="352211" y="1639151"/>
            <a:ext cx="6644641" cy="492451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25E6CE-CE1F-474A-BBA1-B1D9E6697DD8}"/>
              </a:ext>
            </a:extLst>
          </p:cNvPr>
          <p:cNvSpPr txBox="1"/>
          <p:nvPr/>
        </p:nvSpPr>
        <p:spPr>
          <a:xfrm>
            <a:off x="318346" y="1201598"/>
            <a:ext cx="320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Original Price vs Duration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AAA3AD-1F40-4037-94C8-CC058DCBFA8F}"/>
              </a:ext>
            </a:extLst>
          </p:cNvPr>
          <p:cNvSpPr/>
          <p:nvPr/>
        </p:nvSpPr>
        <p:spPr>
          <a:xfrm>
            <a:off x="7152641" y="1591730"/>
            <a:ext cx="4524587" cy="503258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Insights</a:t>
            </a:r>
            <a:endParaRPr lang="en-IN" b="1" i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445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B523-D011-416B-850D-4D745A05A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4645"/>
            <a:ext cx="10880272" cy="712561"/>
          </a:xfrm>
        </p:spPr>
        <p:txBody>
          <a:bodyPr/>
          <a:lstStyle/>
          <a:p>
            <a:r>
              <a:rPr lang="en-US" sz="4000" b="1" dirty="0"/>
              <a:t>Exploratory Data Analysis</a:t>
            </a:r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C3D3F3-9A2C-4120-90F3-996DE5D140DF}"/>
              </a:ext>
            </a:extLst>
          </p:cNvPr>
          <p:cNvSpPr/>
          <p:nvPr/>
        </p:nvSpPr>
        <p:spPr>
          <a:xfrm>
            <a:off x="560070" y="1018359"/>
            <a:ext cx="914400" cy="13770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959F57-5D8C-40FD-91EB-86EFE24F52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539"/>
          <a:stretch/>
        </p:blipFill>
        <p:spPr>
          <a:xfrm>
            <a:off x="5193454" y="1156063"/>
            <a:ext cx="6734387" cy="518377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4027F89-10FB-4423-9DD8-3FC63B8900E4}"/>
              </a:ext>
            </a:extLst>
          </p:cNvPr>
          <p:cNvSpPr/>
          <p:nvPr/>
        </p:nvSpPr>
        <p:spPr>
          <a:xfrm>
            <a:off x="264159" y="1394218"/>
            <a:ext cx="4524587" cy="4445424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Insights</a:t>
            </a:r>
            <a:endParaRPr lang="en-IN" b="1" i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4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C3DEBB2-D54E-470C-86B3-631BDDF6C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45820"/>
            <a:ext cx="6087194" cy="5166360"/>
          </a:xfrm>
          <a:custGeom>
            <a:avLst/>
            <a:gdLst>
              <a:gd name="connsiteX0" fmla="*/ 0 w 6087194"/>
              <a:gd name="connsiteY0" fmla="*/ 0 h 5166360"/>
              <a:gd name="connsiteX1" fmla="*/ 155740 w 6087194"/>
              <a:gd name="connsiteY1" fmla="*/ 0 h 5166360"/>
              <a:gd name="connsiteX2" fmla="*/ 5867656 w 6087194"/>
              <a:gd name="connsiteY2" fmla="*/ 0 h 5166360"/>
              <a:gd name="connsiteX3" fmla="*/ 6087194 w 6087194"/>
              <a:gd name="connsiteY3" fmla="*/ 0 h 5166360"/>
              <a:gd name="connsiteX4" fmla="*/ 3693315 w 6087194"/>
              <a:gd name="connsiteY4" fmla="*/ 5166360 h 5166360"/>
              <a:gd name="connsiteX5" fmla="*/ 3473777 w 6087194"/>
              <a:gd name="connsiteY5" fmla="*/ 5166360 h 5166360"/>
              <a:gd name="connsiteX6" fmla="*/ 155740 w 6087194"/>
              <a:gd name="connsiteY6" fmla="*/ 5166360 h 5166360"/>
              <a:gd name="connsiteX7" fmla="*/ 0 w 6087194"/>
              <a:gd name="connsiteY7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87194" h="5166360">
                <a:moveTo>
                  <a:pt x="0" y="0"/>
                </a:moveTo>
                <a:lnTo>
                  <a:pt x="155740" y="0"/>
                </a:lnTo>
                <a:lnTo>
                  <a:pt x="5867656" y="0"/>
                </a:lnTo>
                <a:lnTo>
                  <a:pt x="6087194" y="0"/>
                </a:lnTo>
                <a:lnTo>
                  <a:pt x="3693315" y="5166360"/>
                </a:lnTo>
                <a:lnTo>
                  <a:pt x="3473777" y="5166360"/>
                </a:lnTo>
                <a:lnTo>
                  <a:pt x="155740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68033CC-D08D-4609-83FF-2537764F4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26915" y="844868"/>
            <a:ext cx="8465085" cy="5167312"/>
          </a:xfrm>
          <a:custGeom>
            <a:avLst/>
            <a:gdLst>
              <a:gd name="connsiteX0" fmla="*/ 2612652 w 8465085"/>
              <a:gd name="connsiteY0" fmla="*/ 0 h 5167312"/>
              <a:gd name="connsiteX1" fmla="*/ 7243482 w 8465085"/>
              <a:gd name="connsiteY1" fmla="*/ 0 h 5167312"/>
              <a:gd name="connsiteX2" fmla="*/ 8465085 w 8465085"/>
              <a:gd name="connsiteY2" fmla="*/ 0 h 5167312"/>
              <a:gd name="connsiteX3" fmla="*/ 8465085 w 8465085"/>
              <a:gd name="connsiteY3" fmla="*/ 5167312 h 5167312"/>
              <a:gd name="connsiteX4" fmla="*/ 7243482 w 8465085"/>
              <a:gd name="connsiteY4" fmla="*/ 5167312 h 5167312"/>
              <a:gd name="connsiteX5" fmla="*/ 221324 w 8465085"/>
              <a:gd name="connsiteY5" fmla="*/ 5167312 h 5167312"/>
              <a:gd name="connsiteX6" fmla="*/ 2615203 w 8465085"/>
              <a:gd name="connsiteY6" fmla="*/ 952 h 5167312"/>
              <a:gd name="connsiteX7" fmla="*/ 2612652 w 8465085"/>
              <a:gd name="connsiteY7" fmla="*/ 952 h 5167312"/>
              <a:gd name="connsiteX8" fmla="*/ 0 w 8465085"/>
              <a:gd name="connsiteY8" fmla="*/ 0 h 5167312"/>
              <a:gd name="connsiteX9" fmla="*/ 2274554 w 8465085"/>
              <a:gd name="connsiteY9" fmla="*/ 0 h 5167312"/>
              <a:gd name="connsiteX10" fmla="*/ 2274554 w 8465085"/>
              <a:gd name="connsiteY10" fmla="*/ 952 h 5167312"/>
              <a:gd name="connsiteX11" fmla="*/ 0 w 8465085"/>
              <a:gd name="connsiteY11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465085" h="5167312">
                <a:moveTo>
                  <a:pt x="2612652" y="0"/>
                </a:moveTo>
                <a:lnTo>
                  <a:pt x="7243482" y="0"/>
                </a:lnTo>
                <a:lnTo>
                  <a:pt x="8465085" y="0"/>
                </a:lnTo>
                <a:lnTo>
                  <a:pt x="8465085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2612652" y="952"/>
                </a:lnTo>
                <a:close/>
                <a:moveTo>
                  <a:pt x="0" y="0"/>
                </a:moveTo>
                <a:lnTo>
                  <a:pt x="2274554" y="0"/>
                </a:lnTo>
                <a:lnTo>
                  <a:pt x="2274554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BADA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EBEB63-250F-484E-8830-F749BD5E4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41614"/>
            <a:ext cx="3409508" cy="31738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Contents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8A2F2-060C-48E5-9F58-2DC78E1BB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37208"/>
            <a:ext cx="5257800" cy="4582632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Introduction to Udaan Learning Portal</a:t>
            </a:r>
          </a:p>
          <a:p>
            <a:pPr marL="457200" indent="-457200">
              <a:buAutoNum type="arabicPeriod"/>
            </a:pPr>
            <a:r>
              <a:rPr lang="en-US" sz="2000" dirty="0"/>
              <a:t>Problem Statement</a:t>
            </a:r>
          </a:p>
          <a:p>
            <a:pPr marL="457200" indent="-457200">
              <a:buAutoNum type="arabicPeriod"/>
            </a:pPr>
            <a:r>
              <a:rPr lang="en-US" sz="2000" dirty="0"/>
              <a:t>Pipeline</a:t>
            </a:r>
          </a:p>
          <a:p>
            <a:pPr marL="457200" indent="-457200">
              <a:buAutoNum type="arabicPeriod"/>
            </a:pPr>
            <a:r>
              <a:rPr lang="en-US" sz="2000" dirty="0"/>
              <a:t>Scraping Logic</a:t>
            </a:r>
          </a:p>
          <a:p>
            <a:pPr marL="457200" indent="-457200">
              <a:buAutoNum type="arabicPeriod"/>
            </a:pPr>
            <a:r>
              <a:rPr lang="en-US" sz="2000" dirty="0"/>
              <a:t>Feature Engineering</a:t>
            </a:r>
          </a:p>
          <a:p>
            <a:pPr marL="457200" indent="-457200">
              <a:buAutoNum type="arabicPeriod"/>
            </a:pPr>
            <a:r>
              <a:rPr lang="en-US" sz="2000" dirty="0"/>
              <a:t>EDA</a:t>
            </a:r>
          </a:p>
          <a:p>
            <a:pPr marL="457200" indent="-457200">
              <a:buAutoNum type="arabicPeriod"/>
            </a:pPr>
            <a:r>
              <a:rPr lang="en-US" sz="2000" dirty="0"/>
              <a:t>Conclusion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69126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58506" y="1112171"/>
            <a:ext cx="10264697" cy="710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Udaan Learning Portal </a:t>
            </a:r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-Sky is the limit</a:t>
            </a: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7624" y="2490436"/>
            <a:ext cx="9708995" cy="3567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sz="2400"/>
              <a:t>A brand-new professional training platform which will provide on demand, at home online video courses from thousands of experts in domains like IT, Photography, Music etc.</a:t>
            </a:r>
          </a:p>
          <a:p>
            <a:pPr>
              <a:spcAft>
                <a:spcPts val="600"/>
              </a:spcAft>
            </a:pPr>
            <a:endParaRPr lang="en-US" sz="2400"/>
          </a:p>
          <a:p>
            <a:pPr>
              <a:spcAft>
                <a:spcPts val="600"/>
              </a:spcAft>
            </a:pPr>
            <a:r>
              <a:rPr lang="en-US" sz="2400"/>
              <a:t>During the time of Covid, where people can’t physically attend classes and have a lot of time at hand to learn new skills or develop their existing talents and technologies. </a:t>
            </a:r>
          </a:p>
          <a:p>
            <a:pPr>
              <a:spcAft>
                <a:spcPts val="600"/>
              </a:spcAft>
            </a:pPr>
            <a:endParaRPr lang="en-US" sz="2400"/>
          </a:p>
          <a:p>
            <a:pPr>
              <a:spcAft>
                <a:spcPts val="600"/>
              </a:spcAft>
            </a:pPr>
            <a:r>
              <a:rPr lang="en-US" sz="2400"/>
              <a:t>A faster, cheaper and more efficient way to reinvent  yourself.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79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B523-D011-416B-850D-4D745A05A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4645"/>
            <a:ext cx="10880272" cy="712561"/>
          </a:xfrm>
        </p:spPr>
        <p:txBody>
          <a:bodyPr/>
          <a:lstStyle/>
          <a:p>
            <a:r>
              <a:rPr lang="en-US" sz="4000" b="1" dirty="0">
                <a:latin typeface="+mn-lt"/>
              </a:rPr>
              <a:t>Problem Statement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717C3-9CC8-4364-871A-8E4CBBD28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829" y="2059424"/>
            <a:ext cx="8595360" cy="346206"/>
          </a:xfrm>
        </p:spPr>
        <p:txBody>
          <a:bodyPr>
            <a:normAutofit lnSpcReduction="10000"/>
          </a:bodyPr>
          <a:lstStyle/>
          <a:p>
            <a:pPr marL="114300" indent="0">
              <a:spcAft>
                <a:spcPts val="600"/>
              </a:spcAft>
              <a:buNone/>
            </a:pPr>
            <a:r>
              <a:rPr lang="en-US" sz="2000" dirty="0"/>
              <a:t>Recommend popular and high rated courses for users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C3D3F3-9A2C-4120-90F3-996DE5D140DF}"/>
              </a:ext>
            </a:extLst>
          </p:cNvPr>
          <p:cNvSpPr/>
          <p:nvPr/>
        </p:nvSpPr>
        <p:spPr>
          <a:xfrm>
            <a:off x="560070" y="476194"/>
            <a:ext cx="11174730" cy="67986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highlight>
                  <a:srgbClr val="4472C4"/>
                </a:highlight>
              </a:rPr>
              <a:t>Problem Statement</a:t>
            </a:r>
            <a:endParaRPr lang="en-IN" sz="3200" b="1" dirty="0">
              <a:highlight>
                <a:srgbClr val="4472C4"/>
              </a:highligh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DC54BD-F6EE-4A6C-9400-C9827C1636EF}"/>
              </a:ext>
            </a:extLst>
          </p:cNvPr>
          <p:cNvSpPr/>
          <p:nvPr/>
        </p:nvSpPr>
        <p:spPr>
          <a:xfrm>
            <a:off x="811957" y="3468683"/>
            <a:ext cx="87189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>
              <a:spcAft>
                <a:spcPts val="600"/>
              </a:spcAft>
            </a:pPr>
            <a:r>
              <a:rPr lang="en-US" sz="2000" dirty="0"/>
              <a:t>To provide suggestions to trainers to release offering catering to a wider audience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593B8A-AE09-4944-985D-97625A211270}"/>
              </a:ext>
            </a:extLst>
          </p:cNvPr>
          <p:cNvSpPr/>
          <p:nvPr/>
        </p:nvSpPr>
        <p:spPr>
          <a:xfrm>
            <a:off x="3846831" y="4697885"/>
            <a:ext cx="85953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>
              <a:spcAft>
                <a:spcPts val="600"/>
              </a:spcAft>
            </a:pPr>
            <a:r>
              <a:rPr lang="en-US" sz="2000" dirty="0"/>
              <a:t>To build a pricing Intelligence model for competitive pricing strategy</a:t>
            </a:r>
            <a:endParaRPr lang="en-IN" sz="2000" dirty="0"/>
          </a:p>
        </p:txBody>
      </p:sp>
      <p:pic>
        <p:nvPicPr>
          <p:cNvPr id="6" name="Graphic 5" descr="Classroom">
            <a:extLst>
              <a:ext uri="{FF2B5EF4-FFF2-40B4-BE49-F238E27FC236}">
                <a16:creationId xmlns:a16="http://schemas.microsoft.com/office/drawing/2014/main" id="{5901D3F8-E824-49C1-9449-40023C87A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5643" y="3211538"/>
            <a:ext cx="914400" cy="914400"/>
          </a:xfrm>
          <a:prstGeom prst="rect">
            <a:avLst/>
          </a:prstGeom>
        </p:spPr>
      </p:pic>
      <p:sp>
        <p:nvSpPr>
          <p:cNvPr id="7" name="Circle: Hollow 6">
            <a:extLst>
              <a:ext uri="{FF2B5EF4-FFF2-40B4-BE49-F238E27FC236}">
                <a16:creationId xmlns:a16="http://schemas.microsoft.com/office/drawing/2014/main" id="{174C9A6E-D773-4D25-870F-F920CC949A65}"/>
              </a:ext>
            </a:extLst>
          </p:cNvPr>
          <p:cNvSpPr/>
          <p:nvPr/>
        </p:nvSpPr>
        <p:spPr>
          <a:xfrm>
            <a:off x="559648" y="1636388"/>
            <a:ext cx="1132841" cy="1166225"/>
          </a:xfrm>
          <a:prstGeom prst="donut">
            <a:avLst>
              <a:gd name="adj" fmla="val 457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FE134D2-AED2-4A71-8C44-590901F4B9AA}"/>
              </a:ext>
            </a:extLst>
          </p:cNvPr>
          <p:cNvSpPr/>
          <p:nvPr/>
        </p:nvSpPr>
        <p:spPr>
          <a:xfrm>
            <a:off x="568115" y="2638766"/>
            <a:ext cx="3983565" cy="35244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Recommendation Engine</a:t>
            </a:r>
            <a:endParaRPr lang="en-IN" dirty="0"/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573802C6-CE99-4B1D-A0C6-19B662AC679C}"/>
              </a:ext>
            </a:extLst>
          </p:cNvPr>
          <p:cNvSpPr/>
          <p:nvPr/>
        </p:nvSpPr>
        <p:spPr>
          <a:xfrm>
            <a:off x="10356422" y="2959713"/>
            <a:ext cx="1132841" cy="1166225"/>
          </a:xfrm>
          <a:prstGeom prst="donut">
            <a:avLst>
              <a:gd name="adj" fmla="val 457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292258-AED9-4E48-BFF2-9526DF001B60}"/>
              </a:ext>
            </a:extLst>
          </p:cNvPr>
          <p:cNvSpPr/>
          <p:nvPr/>
        </p:nvSpPr>
        <p:spPr>
          <a:xfrm>
            <a:off x="7564116" y="3988860"/>
            <a:ext cx="3928533" cy="35244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Offering suggestion Model</a:t>
            </a:r>
            <a:endParaRPr lang="en-IN" dirty="0"/>
          </a:p>
        </p:txBody>
      </p:sp>
      <p:sp>
        <p:nvSpPr>
          <p:cNvPr id="19" name="Circle: Hollow 18">
            <a:extLst>
              <a:ext uri="{FF2B5EF4-FFF2-40B4-BE49-F238E27FC236}">
                <a16:creationId xmlns:a16="http://schemas.microsoft.com/office/drawing/2014/main" id="{BDC3793C-3436-4238-8744-035D6FAF2613}"/>
              </a:ext>
            </a:extLst>
          </p:cNvPr>
          <p:cNvSpPr/>
          <p:nvPr/>
        </p:nvSpPr>
        <p:spPr>
          <a:xfrm>
            <a:off x="560070" y="4319901"/>
            <a:ext cx="1132841" cy="1166225"/>
          </a:xfrm>
          <a:prstGeom prst="donut">
            <a:avLst>
              <a:gd name="adj" fmla="val 4577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DAF0C0B-623A-4852-AEB7-1770B7D3A01C}"/>
              </a:ext>
            </a:extLst>
          </p:cNvPr>
          <p:cNvSpPr/>
          <p:nvPr/>
        </p:nvSpPr>
        <p:spPr>
          <a:xfrm>
            <a:off x="568537" y="5322279"/>
            <a:ext cx="3983143" cy="35244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Competitive Dynamic Pricing</a:t>
            </a:r>
            <a:endParaRPr lang="en-IN" dirty="0"/>
          </a:p>
        </p:txBody>
      </p:sp>
      <p:pic>
        <p:nvPicPr>
          <p:cNvPr id="22" name="Graphic 21" descr="Tag">
            <a:extLst>
              <a:ext uri="{FF2B5EF4-FFF2-40B4-BE49-F238E27FC236}">
                <a16:creationId xmlns:a16="http://schemas.microsoft.com/office/drawing/2014/main" id="{885138D9-549B-44D0-AD63-DD9C7ACAB0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3263" y="4398399"/>
            <a:ext cx="914400" cy="914400"/>
          </a:xfrm>
          <a:prstGeom prst="rect">
            <a:avLst/>
          </a:prstGeom>
        </p:spPr>
      </p:pic>
      <p:pic>
        <p:nvPicPr>
          <p:cNvPr id="24" name="Graphic 23" descr="Dollar">
            <a:extLst>
              <a:ext uri="{FF2B5EF4-FFF2-40B4-BE49-F238E27FC236}">
                <a16:creationId xmlns:a16="http://schemas.microsoft.com/office/drawing/2014/main" id="{724EF476-6E4D-42C8-A8BC-6414FFDED31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8980242">
            <a:off x="991451" y="4737489"/>
            <a:ext cx="333503" cy="333503"/>
          </a:xfrm>
          <a:prstGeom prst="rect">
            <a:avLst/>
          </a:prstGeom>
        </p:spPr>
      </p:pic>
      <p:pic>
        <p:nvPicPr>
          <p:cNvPr id="26" name="Graphic 25" descr="Internet">
            <a:extLst>
              <a:ext uri="{FF2B5EF4-FFF2-40B4-BE49-F238E27FC236}">
                <a16:creationId xmlns:a16="http://schemas.microsoft.com/office/drawing/2014/main" id="{9ECF9744-6A63-43BD-B543-C2E6A8FB5A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9347" y="17537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34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3">
            <a:extLst>
              <a:ext uri="{FF2B5EF4-FFF2-40B4-BE49-F238E27FC236}">
                <a16:creationId xmlns:a16="http://schemas.microsoft.com/office/drawing/2014/main" id="{254BE92D-19F9-400D-B4F7-CD79118B11DE}"/>
              </a:ext>
            </a:extLst>
          </p:cNvPr>
          <p:cNvSpPr/>
          <p:nvPr/>
        </p:nvSpPr>
        <p:spPr>
          <a:xfrm>
            <a:off x="6334150" y="2520075"/>
            <a:ext cx="2672083" cy="84473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Feature Creation &amp; Selection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(Price, Category, Duration, Lectures, Rating etc.)</a:t>
            </a:r>
          </a:p>
        </p:txBody>
      </p:sp>
      <p:sp>
        <p:nvSpPr>
          <p:cNvPr id="15" name="Rounded Rectangle 5">
            <a:extLst>
              <a:ext uri="{FF2B5EF4-FFF2-40B4-BE49-F238E27FC236}">
                <a16:creationId xmlns:a16="http://schemas.microsoft.com/office/drawing/2014/main" id="{3B630379-4C2B-4ABE-B084-781C3F6EF797}"/>
              </a:ext>
            </a:extLst>
          </p:cNvPr>
          <p:cNvSpPr/>
          <p:nvPr/>
        </p:nvSpPr>
        <p:spPr>
          <a:xfrm>
            <a:off x="3034703" y="2494547"/>
            <a:ext cx="2626911" cy="84473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 preprocessing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(Data Cleaning, Derived Variables etc.)</a:t>
            </a:r>
          </a:p>
        </p:txBody>
      </p:sp>
      <p:sp>
        <p:nvSpPr>
          <p:cNvPr id="18" name="Rounded Rectangle 7">
            <a:extLst>
              <a:ext uri="{FF2B5EF4-FFF2-40B4-BE49-F238E27FC236}">
                <a16:creationId xmlns:a16="http://schemas.microsoft.com/office/drawing/2014/main" id="{6BF51672-CB9D-4638-A218-E4EACE6A6A46}"/>
              </a:ext>
            </a:extLst>
          </p:cNvPr>
          <p:cNvSpPr/>
          <p:nvPr/>
        </p:nvSpPr>
        <p:spPr>
          <a:xfrm>
            <a:off x="567952" y="1278909"/>
            <a:ext cx="11114297" cy="62884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Scraping from Udemy.com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(Data Collection)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5F91C8-8658-4E09-B1EE-AD0FF56A1650}"/>
              </a:ext>
            </a:extLst>
          </p:cNvPr>
          <p:cNvCxnSpPr>
            <a:cxnSpLocks/>
            <a:stCxn id="23" idx="3"/>
            <a:endCxn id="15" idx="1"/>
          </p:cNvCxnSpPr>
          <p:nvPr/>
        </p:nvCxnSpPr>
        <p:spPr>
          <a:xfrm flipV="1">
            <a:off x="2264077" y="2916913"/>
            <a:ext cx="770626" cy="11325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6E53CF-A1C6-405B-A76D-2E2F61E9F21F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>
            <a:off x="5661614" y="2916913"/>
            <a:ext cx="672536" cy="25528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9965ED3-EA88-4985-82AE-C6867CC28AB8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rot="5400000">
            <a:off x="3351243" y="-211380"/>
            <a:ext cx="654728" cy="4892989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4">
            <a:extLst>
              <a:ext uri="{FF2B5EF4-FFF2-40B4-BE49-F238E27FC236}">
                <a16:creationId xmlns:a16="http://schemas.microsoft.com/office/drawing/2014/main" id="{1F69464D-70DB-416B-AF99-EA68FA62ACF5}"/>
              </a:ext>
            </a:extLst>
          </p:cNvPr>
          <p:cNvSpPr/>
          <p:nvPr/>
        </p:nvSpPr>
        <p:spPr>
          <a:xfrm>
            <a:off x="200146" y="2562478"/>
            <a:ext cx="2063931" cy="7315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 Data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(Database)</a:t>
            </a:r>
          </a:p>
        </p:txBody>
      </p:sp>
      <p:sp>
        <p:nvSpPr>
          <p:cNvPr id="14" name="Rounded Rectangle 3">
            <a:extLst>
              <a:ext uri="{FF2B5EF4-FFF2-40B4-BE49-F238E27FC236}">
                <a16:creationId xmlns:a16="http://schemas.microsoft.com/office/drawing/2014/main" id="{5D1BAF5B-4CB5-4CA7-BFCB-FFADC61F658A}"/>
              </a:ext>
            </a:extLst>
          </p:cNvPr>
          <p:cNvSpPr/>
          <p:nvPr/>
        </p:nvSpPr>
        <p:spPr>
          <a:xfrm>
            <a:off x="9503269" y="2558818"/>
            <a:ext cx="2178980" cy="80227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Preparing Dataset for ML Training</a:t>
            </a:r>
          </a:p>
        </p:txBody>
      </p:sp>
      <p:sp>
        <p:nvSpPr>
          <p:cNvPr id="16" name="Rounded Rectangle 3">
            <a:extLst>
              <a:ext uri="{FF2B5EF4-FFF2-40B4-BE49-F238E27FC236}">
                <a16:creationId xmlns:a16="http://schemas.microsoft.com/office/drawing/2014/main" id="{4B0CEBB8-C5D5-4966-86B8-8492B8BA5FFE}"/>
              </a:ext>
            </a:extLst>
          </p:cNvPr>
          <p:cNvSpPr/>
          <p:nvPr/>
        </p:nvSpPr>
        <p:spPr>
          <a:xfrm>
            <a:off x="9625797" y="4772661"/>
            <a:ext cx="2178980" cy="80227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ML Model Training and Tuning</a:t>
            </a:r>
          </a:p>
        </p:txBody>
      </p:sp>
      <p:sp>
        <p:nvSpPr>
          <p:cNvPr id="33" name="Rounded Rectangle 3">
            <a:extLst>
              <a:ext uri="{FF2B5EF4-FFF2-40B4-BE49-F238E27FC236}">
                <a16:creationId xmlns:a16="http://schemas.microsoft.com/office/drawing/2014/main" id="{B1E74AC7-E6C5-47ED-B166-2ACF7074ECC3}"/>
              </a:ext>
            </a:extLst>
          </p:cNvPr>
          <p:cNvSpPr/>
          <p:nvPr/>
        </p:nvSpPr>
        <p:spPr>
          <a:xfrm>
            <a:off x="6613464" y="3977130"/>
            <a:ext cx="2063931" cy="80227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Recommendation Engine</a:t>
            </a:r>
          </a:p>
        </p:txBody>
      </p:sp>
      <p:sp>
        <p:nvSpPr>
          <p:cNvPr id="34" name="Rounded Rectangle 3">
            <a:extLst>
              <a:ext uri="{FF2B5EF4-FFF2-40B4-BE49-F238E27FC236}">
                <a16:creationId xmlns:a16="http://schemas.microsoft.com/office/drawing/2014/main" id="{385F1E74-6C1F-4BFB-BA03-55929D64E1C2}"/>
              </a:ext>
            </a:extLst>
          </p:cNvPr>
          <p:cNvSpPr/>
          <p:nvPr/>
        </p:nvSpPr>
        <p:spPr>
          <a:xfrm>
            <a:off x="215914" y="4019482"/>
            <a:ext cx="2063931" cy="80227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Expose Model Through API</a:t>
            </a:r>
          </a:p>
        </p:txBody>
      </p:sp>
      <p:sp>
        <p:nvSpPr>
          <p:cNvPr id="36" name="Rounded Rectangle 3">
            <a:extLst>
              <a:ext uri="{FF2B5EF4-FFF2-40B4-BE49-F238E27FC236}">
                <a16:creationId xmlns:a16="http://schemas.microsoft.com/office/drawing/2014/main" id="{731A06C7-0A49-4643-AA41-7E5074AD53E1}"/>
              </a:ext>
            </a:extLst>
          </p:cNvPr>
          <p:cNvSpPr/>
          <p:nvPr/>
        </p:nvSpPr>
        <p:spPr>
          <a:xfrm>
            <a:off x="6660762" y="5764129"/>
            <a:ext cx="2063931" cy="80227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Pricing Model</a:t>
            </a:r>
          </a:p>
        </p:txBody>
      </p:sp>
      <p:sp>
        <p:nvSpPr>
          <p:cNvPr id="37" name="Rounded Rectangle 3">
            <a:extLst>
              <a:ext uri="{FF2B5EF4-FFF2-40B4-BE49-F238E27FC236}">
                <a16:creationId xmlns:a16="http://schemas.microsoft.com/office/drawing/2014/main" id="{7B6903A8-F8B9-44E5-B79A-3159EE925842}"/>
              </a:ext>
            </a:extLst>
          </p:cNvPr>
          <p:cNvSpPr/>
          <p:nvPr/>
        </p:nvSpPr>
        <p:spPr>
          <a:xfrm>
            <a:off x="3057290" y="5754188"/>
            <a:ext cx="2600672" cy="80227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Expose Model Through API</a:t>
            </a:r>
          </a:p>
        </p:txBody>
      </p: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A32BCAEB-901E-48F6-9A36-3D05ACEF9D75}"/>
              </a:ext>
            </a:extLst>
          </p:cNvPr>
          <p:cNvSpPr/>
          <p:nvPr/>
        </p:nvSpPr>
        <p:spPr>
          <a:xfrm>
            <a:off x="3057290" y="3575992"/>
            <a:ext cx="2610413" cy="80227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Platform for Students</a:t>
            </a:r>
          </a:p>
        </p:txBody>
      </p:sp>
      <p:sp>
        <p:nvSpPr>
          <p:cNvPr id="39" name="Rounded Rectangle 3">
            <a:extLst>
              <a:ext uri="{FF2B5EF4-FFF2-40B4-BE49-F238E27FC236}">
                <a16:creationId xmlns:a16="http://schemas.microsoft.com/office/drawing/2014/main" id="{07BCDDE2-9927-4678-94E3-CA6C513B476B}"/>
              </a:ext>
            </a:extLst>
          </p:cNvPr>
          <p:cNvSpPr/>
          <p:nvPr/>
        </p:nvSpPr>
        <p:spPr>
          <a:xfrm>
            <a:off x="3057290" y="4575246"/>
            <a:ext cx="2600672" cy="80227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Platform for Teachers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A9EA448-57D7-4BBB-9F56-703F3AD1EE8D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9006233" y="2942441"/>
            <a:ext cx="497036" cy="17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7BD2AE52-E876-4F20-BE41-AA046DA1B272}"/>
              </a:ext>
            </a:extLst>
          </p:cNvPr>
          <p:cNvCxnSpPr>
            <a:cxnSpLocks/>
            <a:stCxn id="14" idx="3"/>
            <a:endCxn id="16" idx="3"/>
          </p:cNvCxnSpPr>
          <p:nvPr/>
        </p:nvCxnSpPr>
        <p:spPr>
          <a:xfrm>
            <a:off x="11682249" y="2959957"/>
            <a:ext cx="122528" cy="2213842"/>
          </a:xfrm>
          <a:prstGeom prst="bentConnector3">
            <a:avLst>
              <a:gd name="adj1" fmla="val 2865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ight Brace 95">
            <a:extLst>
              <a:ext uri="{FF2B5EF4-FFF2-40B4-BE49-F238E27FC236}">
                <a16:creationId xmlns:a16="http://schemas.microsoft.com/office/drawing/2014/main" id="{2673D25C-5C45-4FC7-A917-064272B48B53}"/>
              </a:ext>
            </a:extLst>
          </p:cNvPr>
          <p:cNvSpPr/>
          <p:nvPr/>
        </p:nvSpPr>
        <p:spPr>
          <a:xfrm>
            <a:off x="8662540" y="4240092"/>
            <a:ext cx="937019" cy="18674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Right Brace 100">
            <a:extLst>
              <a:ext uri="{FF2B5EF4-FFF2-40B4-BE49-F238E27FC236}">
                <a16:creationId xmlns:a16="http://schemas.microsoft.com/office/drawing/2014/main" id="{599D4EAC-0B4D-4679-978D-A3710057FD36}"/>
              </a:ext>
            </a:extLst>
          </p:cNvPr>
          <p:cNvSpPr/>
          <p:nvPr/>
        </p:nvSpPr>
        <p:spPr>
          <a:xfrm>
            <a:off x="5657962" y="3976047"/>
            <a:ext cx="937019" cy="967974"/>
          </a:xfrm>
          <a:prstGeom prst="rightBrace">
            <a:avLst>
              <a:gd name="adj1" fmla="val 8333"/>
              <a:gd name="adj2" fmla="val 462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9A0C85F-F71E-4405-9D16-CF443B78EF7E}"/>
              </a:ext>
            </a:extLst>
          </p:cNvPr>
          <p:cNvCxnSpPr>
            <a:cxnSpLocks/>
            <a:stCxn id="36" idx="1"/>
            <a:endCxn id="37" idx="3"/>
          </p:cNvCxnSpPr>
          <p:nvPr/>
        </p:nvCxnSpPr>
        <p:spPr>
          <a:xfrm flipH="1" flipV="1">
            <a:off x="5657962" y="6155326"/>
            <a:ext cx="1002800" cy="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Left Brace 110">
            <a:extLst>
              <a:ext uri="{FF2B5EF4-FFF2-40B4-BE49-F238E27FC236}">
                <a16:creationId xmlns:a16="http://schemas.microsoft.com/office/drawing/2014/main" id="{859461EF-C234-422A-9F55-A4A977C6F6FA}"/>
              </a:ext>
            </a:extLst>
          </p:cNvPr>
          <p:cNvSpPr/>
          <p:nvPr/>
        </p:nvSpPr>
        <p:spPr>
          <a:xfrm>
            <a:off x="2283621" y="3895049"/>
            <a:ext cx="799361" cy="1040520"/>
          </a:xfrm>
          <a:prstGeom prst="leftBrace">
            <a:avLst>
              <a:gd name="adj1" fmla="val 8333"/>
              <a:gd name="adj2" fmla="val 507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4469CE0-69A9-4BB4-B91B-CDEBDEC5A1FE}"/>
              </a:ext>
            </a:extLst>
          </p:cNvPr>
          <p:cNvSpPr/>
          <p:nvPr/>
        </p:nvSpPr>
        <p:spPr>
          <a:xfrm>
            <a:off x="560070" y="476194"/>
            <a:ext cx="11174730" cy="67986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highlight>
                  <a:srgbClr val="4472C4"/>
                </a:highlight>
              </a:rPr>
              <a:t>Pipeline</a:t>
            </a:r>
            <a:endParaRPr lang="en-IN" sz="3200" b="1" dirty="0">
              <a:highlight>
                <a:srgbClr val="4472C4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43251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34F35E2-7699-43AC-B72C-E14B5A9E481E}"/>
              </a:ext>
            </a:extLst>
          </p:cNvPr>
          <p:cNvGrpSpPr/>
          <p:nvPr/>
        </p:nvGrpSpPr>
        <p:grpSpPr>
          <a:xfrm>
            <a:off x="311573" y="1156063"/>
            <a:ext cx="11656907" cy="3896844"/>
            <a:chOff x="124331" y="1504557"/>
            <a:chExt cx="11752416" cy="299124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F0AB393-97CC-4F0A-95E3-5EFB085644BF}"/>
                </a:ext>
              </a:extLst>
            </p:cNvPr>
            <p:cNvSpPr/>
            <p:nvPr/>
          </p:nvSpPr>
          <p:spPr>
            <a:xfrm>
              <a:off x="1309883" y="2078020"/>
              <a:ext cx="1103044" cy="856386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Declare user variables for courses list and page count limit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800CBE5-FBD4-4BF4-9C96-DCCB376BD2C4}"/>
                </a:ext>
              </a:extLst>
            </p:cNvPr>
            <p:cNvSpPr/>
            <p:nvPr/>
          </p:nvSpPr>
          <p:spPr>
            <a:xfrm>
              <a:off x="2774744" y="2078020"/>
              <a:ext cx="1103044" cy="856386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Open chrome browser through selenium</a:t>
              </a:r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DD1D2F60-4594-4DC7-BEC7-2C874431B4B4}"/>
                </a:ext>
              </a:extLst>
            </p:cNvPr>
            <p:cNvSpPr/>
            <p:nvPr/>
          </p:nvSpPr>
          <p:spPr>
            <a:xfrm>
              <a:off x="4341865" y="1959439"/>
              <a:ext cx="1291771" cy="1093550"/>
            </a:xfrm>
            <a:prstGeom prst="diamond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Search item in course list?</a:t>
              </a:r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2ED6B04E-7D6D-46E3-A17F-9552A754CC3C}"/>
                </a:ext>
              </a:extLst>
            </p:cNvPr>
            <p:cNvSpPr/>
            <p:nvPr/>
          </p:nvSpPr>
          <p:spPr>
            <a:xfrm>
              <a:off x="7616343" y="1959439"/>
              <a:ext cx="1375257" cy="1093550"/>
            </a:xfrm>
            <a:prstGeom prst="diamond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Page scanned &lt;= page count limit?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505D78-E161-49A6-867B-5C7AFC64CC17}"/>
                </a:ext>
              </a:extLst>
            </p:cNvPr>
            <p:cNvSpPr txBox="1"/>
            <p:nvPr/>
          </p:nvSpPr>
          <p:spPr>
            <a:xfrm>
              <a:off x="5583250" y="2244604"/>
              <a:ext cx="4687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Yes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05125BF-7A6B-42B9-B5F5-39053D488360}"/>
                </a:ext>
              </a:extLst>
            </p:cNvPr>
            <p:cNvSpPr/>
            <p:nvPr/>
          </p:nvSpPr>
          <p:spPr>
            <a:xfrm>
              <a:off x="6168543" y="2078021"/>
              <a:ext cx="1103044" cy="856386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Search the site for courses relevant to the search item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2379B59-D5A9-4B3A-88DD-3C55EB3B3EAA}"/>
                </a:ext>
              </a:extLst>
            </p:cNvPr>
            <p:cNvCxnSpPr>
              <a:stCxn id="8" idx="3"/>
              <a:endCxn id="11" idx="1"/>
            </p:cNvCxnSpPr>
            <p:nvPr/>
          </p:nvCxnSpPr>
          <p:spPr>
            <a:xfrm>
              <a:off x="5633636" y="2506214"/>
              <a:ext cx="5349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2120939-DC5E-4AF8-BFF4-0AEE27F090BB}"/>
                </a:ext>
              </a:extLst>
            </p:cNvPr>
            <p:cNvCxnSpPr>
              <a:stCxn id="11" idx="3"/>
              <a:endCxn id="9" idx="1"/>
            </p:cNvCxnSpPr>
            <p:nvPr/>
          </p:nvCxnSpPr>
          <p:spPr>
            <a:xfrm>
              <a:off x="7271587" y="2506214"/>
              <a:ext cx="3447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22E0F55-FA4B-450D-A870-1CABA9D98EC2}"/>
                </a:ext>
              </a:extLst>
            </p:cNvPr>
            <p:cNvSpPr/>
            <p:nvPr/>
          </p:nvSpPr>
          <p:spPr>
            <a:xfrm>
              <a:off x="9398446" y="2078021"/>
              <a:ext cx="1103044" cy="856386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Scroll the whole page to load price tags of courses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1D80DC-B1EF-48CC-B02A-0F39A85AA709}"/>
                </a:ext>
              </a:extLst>
            </p:cNvPr>
            <p:cNvCxnSpPr>
              <a:cxnSpLocks/>
              <a:stCxn id="9" idx="3"/>
              <a:endCxn id="14" idx="1"/>
            </p:cNvCxnSpPr>
            <p:nvPr/>
          </p:nvCxnSpPr>
          <p:spPr>
            <a:xfrm>
              <a:off x="8991600" y="2506214"/>
              <a:ext cx="4068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FDCBE17-6E9A-449B-838F-9CAD05AE92A0}"/>
                </a:ext>
              </a:extLst>
            </p:cNvPr>
            <p:cNvSpPr txBox="1"/>
            <p:nvPr/>
          </p:nvSpPr>
          <p:spPr>
            <a:xfrm>
              <a:off x="8991600" y="2244604"/>
              <a:ext cx="4687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Yes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CB38484-3649-42B1-86A7-990B3677B9CC}"/>
                </a:ext>
              </a:extLst>
            </p:cNvPr>
            <p:cNvSpPr/>
            <p:nvPr/>
          </p:nvSpPr>
          <p:spPr>
            <a:xfrm>
              <a:off x="10773703" y="2230774"/>
              <a:ext cx="1103044" cy="55087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Get the XML of the page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DB71186-28C2-4208-BF29-904626FBF1F7}"/>
                </a:ext>
              </a:extLst>
            </p:cNvPr>
            <p:cNvCxnSpPr>
              <a:stCxn id="14" idx="3"/>
              <a:endCxn id="17" idx="1"/>
            </p:cNvCxnSpPr>
            <p:nvPr/>
          </p:nvCxnSpPr>
          <p:spPr>
            <a:xfrm>
              <a:off x="10501490" y="2506214"/>
              <a:ext cx="2722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F10977E-AD77-4B46-8FB1-3F3879A10C4D}"/>
                </a:ext>
              </a:extLst>
            </p:cNvPr>
            <p:cNvSpPr/>
            <p:nvPr/>
          </p:nvSpPr>
          <p:spPr>
            <a:xfrm>
              <a:off x="10773703" y="3733721"/>
              <a:ext cx="1103044" cy="76207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Traverse XML tree to get the course details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6650DC5-EF57-4DAD-9D3C-8CF929C4FD8A}"/>
                </a:ext>
              </a:extLst>
            </p:cNvPr>
            <p:cNvCxnSpPr>
              <a:stCxn id="17" idx="2"/>
              <a:endCxn id="19" idx="0"/>
            </p:cNvCxnSpPr>
            <p:nvPr/>
          </p:nvCxnSpPr>
          <p:spPr>
            <a:xfrm>
              <a:off x="11325225" y="2781653"/>
              <a:ext cx="0" cy="9520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B906A72-6B10-4DAF-91C0-0E1FF99AC3E7}"/>
                </a:ext>
              </a:extLst>
            </p:cNvPr>
            <p:cNvSpPr/>
            <p:nvPr/>
          </p:nvSpPr>
          <p:spPr>
            <a:xfrm>
              <a:off x="7752449" y="3733721"/>
              <a:ext cx="1103044" cy="76207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Go to the next page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5783E10-EA50-402B-AF14-BA3054BAD457}"/>
                </a:ext>
              </a:extLst>
            </p:cNvPr>
            <p:cNvCxnSpPr>
              <a:stCxn id="19" idx="1"/>
              <a:endCxn id="21" idx="3"/>
            </p:cNvCxnSpPr>
            <p:nvPr/>
          </p:nvCxnSpPr>
          <p:spPr>
            <a:xfrm flipH="1">
              <a:off x="8855493" y="4114761"/>
              <a:ext cx="19182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91B5488-D5C8-4168-9DA6-208E49006151}"/>
                </a:ext>
              </a:extLst>
            </p:cNvPr>
            <p:cNvCxnSpPr>
              <a:stCxn id="21" idx="0"/>
              <a:endCxn id="9" idx="2"/>
            </p:cNvCxnSpPr>
            <p:nvPr/>
          </p:nvCxnSpPr>
          <p:spPr>
            <a:xfrm flipV="1">
              <a:off x="8303971" y="3052989"/>
              <a:ext cx="1" cy="680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92E4209-8299-4F24-8560-0299A4AC390E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2412927" y="2506213"/>
              <a:ext cx="3618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FD868A3-BA65-4D42-8B94-78072431FB00}"/>
                </a:ext>
              </a:extLst>
            </p:cNvPr>
            <p:cNvCxnSpPr>
              <a:cxnSpLocks/>
              <a:stCxn id="36" idx="6"/>
              <a:endCxn id="6" idx="1"/>
            </p:cNvCxnSpPr>
            <p:nvPr/>
          </p:nvCxnSpPr>
          <p:spPr>
            <a:xfrm>
              <a:off x="876585" y="2506213"/>
              <a:ext cx="4332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513F808-36BF-4231-AF72-2C0073525DCB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3877788" y="2506213"/>
              <a:ext cx="46407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5CBD1B95-1EE6-408F-A47F-A67586FC37BC}"/>
                </a:ext>
              </a:extLst>
            </p:cNvPr>
            <p:cNvCxnSpPr>
              <a:stCxn id="9" idx="0"/>
              <a:endCxn id="8" idx="0"/>
            </p:cNvCxnSpPr>
            <p:nvPr/>
          </p:nvCxnSpPr>
          <p:spPr>
            <a:xfrm rot="16200000" flipV="1">
              <a:off x="6645862" y="301328"/>
              <a:ext cx="12700" cy="3316221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608FFA4-9EF4-4C4C-96EF-81362378AE19}"/>
                </a:ext>
              </a:extLst>
            </p:cNvPr>
            <p:cNvSpPr txBox="1"/>
            <p:nvPr/>
          </p:nvSpPr>
          <p:spPr>
            <a:xfrm>
              <a:off x="6334125" y="1504557"/>
              <a:ext cx="4687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No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E10F537-AECB-4485-B7B5-2266D6924C5A}"/>
                </a:ext>
              </a:extLst>
            </p:cNvPr>
            <p:cNvSpPr/>
            <p:nvPr/>
          </p:nvSpPr>
          <p:spPr>
            <a:xfrm>
              <a:off x="4442579" y="3639414"/>
              <a:ext cx="1103044" cy="856386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End search and store result in </a:t>
              </a:r>
              <a:r>
                <a:rPr lang="en-US" sz="1100" dirty="0" err="1"/>
                <a:t>dataframe</a:t>
              </a:r>
              <a:endParaRPr lang="en-US" sz="1100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491C29B-D20C-457A-B07F-ABB11EB32A38}"/>
                </a:ext>
              </a:extLst>
            </p:cNvPr>
            <p:cNvCxnSpPr>
              <a:stCxn id="8" idx="2"/>
              <a:endCxn id="29" idx="0"/>
            </p:cNvCxnSpPr>
            <p:nvPr/>
          </p:nvCxnSpPr>
          <p:spPr>
            <a:xfrm>
              <a:off x="4987751" y="3052989"/>
              <a:ext cx="6350" cy="586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77AC50-3E03-47DA-8221-6AC4004B70CE}"/>
                </a:ext>
              </a:extLst>
            </p:cNvPr>
            <p:cNvSpPr txBox="1"/>
            <p:nvPr/>
          </p:nvSpPr>
          <p:spPr>
            <a:xfrm>
              <a:off x="4994101" y="3135994"/>
              <a:ext cx="4687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No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B281FDA6-460C-416C-A6E8-D3E23C0B63D4}"/>
                </a:ext>
              </a:extLst>
            </p:cNvPr>
            <p:cNvSpPr/>
            <p:nvPr/>
          </p:nvSpPr>
          <p:spPr>
            <a:xfrm>
              <a:off x="3152775" y="3796577"/>
              <a:ext cx="920642" cy="542060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Stop chrome driver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8367682-2024-4B72-A0A3-0D6B6612831D}"/>
                </a:ext>
              </a:extLst>
            </p:cNvPr>
            <p:cNvCxnSpPr>
              <a:cxnSpLocks/>
              <a:stCxn id="29" idx="1"/>
              <a:endCxn id="32" idx="3"/>
            </p:cNvCxnSpPr>
            <p:nvPr/>
          </p:nvCxnSpPr>
          <p:spPr>
            <a:xfrm flipH="1">
              <a:off x="4073417" y="4067607"/>
              <a:ext cx="3691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030C709-4252-4BAB-9338-8D20A248F51F}"/>
                </a:ext>
              </a:extLst>
            </p:cNvPr>
            <p:cNvSpPr/>
            <p:nvPr/>
          </p:nvSpPr>
          <p:spPr>
            <a:xfrm>
              <a:off x="1958203" y="3796577"/>
              <a:ext cx="920642" cy="542060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Data cleaning and EDA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C788A15-9D86-41CE-9DC2-41EEBBD92C07}"/>
                </a:ext>
              </a:extLst>
            </p:cNvPr>
            <p:cNvCxnSpPr>
              <a:stCxn id="32" idx="1"/>
              <a:endCxn id="34" idx="3"/>
            </p:cNvCxnSpPr>
            <p:nvPr/>
          </p:nvCxnSpPr>
          <p:spPr>
            <a:xfrm flipH="1">
              <a:off x="2878845" y="4067607"/>
              <a:ext cx="2739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BFCA3F8-FC20-4D09-B0DF-713A7B649B25}"/>
                </a:ext>
              </a:extLst>
            </p:cNvPr>
            <p:cNvSpPr/>
            <p:nvPr/>
          </p:nvSpPr>
          <p:spPr>
            <a:xfrm>
              <a:off x="124331" y="2336607"/>
              <a:ext cx="752254" cy="33921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start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06ABDDA-1EC7-4E26-B1B1-37E730BAFAA1}"/>
                </a:ext>
              </a:extLst>
            </p:cNvPr>
            <p:cNvSpPr/>
            <p:nvPr/>
          </p:nvSpPr>
          <p:spPr>
            <a:xfrm>
              <a:off x="124331" y="3898001"/>
              <a:ext cx="752254" cy="33921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stop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7C1A3C9-10B9-4DDB-A647-C247D5F67508}"/>
                </a:ext>
              </a:extLst>
            </p:cNvPr>
            <p:cNvCxnSpPr>
              <a:stCxn id="34" idx="1"/>
              <a:endCxn id="37" idx="6"/>
            </p:cNvCxnSpPr>
            <p:nvPr/>
          </p:nvCxnSpPr>
          <p:spPr>
            <a:xfrm flipH="1">
              <a:off x="876585" y="4067607"/>
              <a:ext cx="10816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085F68E-1317-4346-ABAC-09156EDE43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471179"/>
              </p:ext>
            </p:extLst>
          </p:nvPr>
        </p:nvGraphicFramePr>
        <p:xfrm>
          <a:off x="6711950" y="5880100"/>
          <a:ext cx="6540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ackager Shell Object" showAsIcon="1" r:id="rId4" imgW="654840" imgH="577440" progId="Package">
                  <p:embed/>
                </p:oleObj>
              </mc:Choice>
              <mc:Fallback>
                <p:oleObj name="Packager Shell Object" showAsIcon="1" r:id="rId4" imgW="654840" imgH="577440" progId="Package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5085F68E-1317-4346-ABAC-09156EDE43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11950" y="5880100"/>
                        <a:ext cx="654050" cy="57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7B54EE59-152B-4F55-8A27-78B529772286}"/>
              </a:ext>
            </a:extLst>
          </p:cNvPr>
          <p:cNvSpPr txBox="1"/>
          <p:nvPr/>
        </p:nvSpPr>
        <p:spPr>
          <a:xfrm>
            <a:off x="4594729" y="5909548"/>
            <a:ext cx="1876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Link To Code </a:t>
            </a:r>
            <a:endParaRPr lang="en-IN" sz="2400" b="1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145CAAA-4310-4057-8F3F-B9E73FF290B6}"/>
              </a:ext>
            </a:extLst>
          </p:cNvPr>
          <p:cNvSpPr/>
          <p:nvPr/>
        </p:nvSpPr>
        <p:spPr>
          <a:xfrm>
            <a:off x="560070" y="476194"/>
            <a:ext cx="11174730" cy="67986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highlight>
                  <a:srgbClr val="4472C4"/>
                </a:highlight>
              </a:rPr>
              <a:t>Data Scraping Logic</a:t>
            </a:r>
            <a:endParaRPr lang="en-IN" sz="3200" b="1" dirty="0">
              <a:highlight>
                <a:srgbClr val="4472C4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02182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2E543-043B-4389-BD01-DD4641409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059" y="1221831"/>
            <a:ext cx="7104054" cy="247177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2C4C3AA-EBBD-44F0-9F89-64660C5D0A94}"/>
              </a:ext>
            </a:extLst>
          </p:cNvPr>
          <p:cNvSpPr/>
          <p:nvPr/>
        </p:nvSpPr>
        <p:spPr>
          <a:xfrm>
            <a:off x="457200" y="1539300"/>
            <a:ext cx="4221480" cy="4579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   Search Criteria</a:t>
            </a: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   Course Name </a:t>
            </a: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   Course Description</a:t>
            </a: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   Duration</a:t>
            </a: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   Original Price </a:t>
            </a: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   Discounted Price </a:t>
            </a: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   Rating</a:t>
            </a: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   Total Reviews</a:t>
            </a:r>
            <a:endParaRPr lang="en-IN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2CF1B8-DB61-49C7-8A03-F644C2DA51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41" r="996"/>
          <a:stretch/>
        </p:blipFill>
        <p:spPr>
          <a:xfrm>
            <a:off x="4533896" y="3508693"/>
            <a:ext cx="7429500" cy="3348966"/>
          </a:xfrm>
          <a:prstGeom prst="rect">
            <a:avLst/>
          </a:prstGeom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7B0AD91-AD16-495F-A3BB-C6CBDF0EC417}"/>
              </a:ext>
            </a:extLst>
          </p:cNvPr>
          <p:cNvSpPr/>
          <p:nvPr/>
        </p:nvSpPr>
        <p:spPr>
          <a:xfrm>
            <a:off x="560070" y="476194"/>
            <a:ext cx="11174730" cy="67986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highlight>
                  <a:srgbClr val="4472C4"/>
                </a:highlight>
              </a:rPr>
              <a:t>Feature Engineering</a:t>
            </a:r>
            <a:endParaRPr lang="en-IN" sz="3200" b="1" dirty="0">
              <a:highlight>
                <a:srgbClr val="4472C4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46552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AC1999-470A-4D3B-9950-28C4100E8C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7" t="4687" r="15874"/>
          <a:stretch/>
        </p:blipFill>
        <p:spPr>
          <a:xfrm>
            <a:off x="406400" y="1544320"/>
            <a:ext cx="6522720" cy="520059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7E9639-31E6-4BD3-87C7-88FB0A280530}"/>
              </a:ext>
            </a:extLst>
          </p:cNvPr>
          <p:cNvSpPr txBox="1"/>
          <p:nvPr/>
        </p:nvSpPr>
        <p:spPr>
          <a:xfrm>
            <a:off x="2669661" y="1225418"/>
            <a:ext cx="2424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Original Price Distribution</a:t>
            </a:r>
            <a:endParaRPr lang="en-IN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E9F3AD-D86C-4D23-AE7A-3D0CEA9A8BE1}"/>
              </a:ext>
            </a:extLst>
          </p:cNvPr>
          <p:cNvSpPr/>
          <p:nvPr/>
        </p:nvSpPr>
        <p:spPr>
          <a:xfrm>
            <a:off x="7152641" y="1591730"/>
            <a:ext cx="4524587" cy="503258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Insights</a:t>
            </a:r>
            <a:endParaRPr lang="en-IN" b="1" i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9A9BEC-E0A6-4244-91BF-3AC463B7C6B4}"/>
              </a:ext>
            </a:extLst>
          </p:cNvPr>
          <p:cNvSpPr/>
          <p:nvPr/>
        </p:nvSpPr>
        <p:spPr>
          <a:xfrm>
            <a:off x="560070" y="476194"/>
            <a:ext cx="11174730" cy="67986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highlight>
                  <a:srgbClr val="4472C4"/>
                </a:highlight>
              </a:rPr>
              <a:t>Exploratory Data Analysis</a:t>
            </a:r>
            <a:endParaRPr lang="en-IN" sz="3200" b="1" dirty="0">
              <a:highlight>
                <a:srgbClr val="4472C4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92955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DECF82-8816-4D38-B8FE-8326E064889F}"/>
              </a:ext>
            </a:extLst>
          </p:cNvPr>
          <p:cNvSpPr txBox="1"/>
          <p:nvPr/>
        </p:nvSpPr>
        <p:spPr>
          <a:xfrm>
            <a:off x="1610710" y="1537138"/>
            <a:ext cx="8970580" cy="4559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Competitive Pricing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Future Releases – Improve recommendation Engine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Scalable Product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Add more categories – Like IT, Home Science </a:t>
            </a:r>
            <a:r>
              <a:rPr lang="en-US" sz="2400" dirty="0" err="1"/>
              <a:t>etc</a:t>
            </a:r>
            <a:endParaRPr lang="en-US" sz="2400" dirty="0"/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Expand – add User engagement 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63174E-B1CD-4122-9D67-1DF1D3477C70}"/>
              </a:ext>
            </a:extLst>
          </p:cNvPr>
          <p:cNvSpPr/>
          <p:nvPr/>
        </p:nvSpPr>
        <p:spPr>
          <a:xfrm>
            <a:off x="560070" y="476194"/>
            <a:ext cx="11174730" cy="67986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highlight>
                  <a:srgbClr val="4472C4"/>
                </a:highlight>
              </a:rPr>
              <a:t>Conclusion</a:t>
            </a:r>
            <a:endParaRPr lang="en-IN" sz="3200" b="1" dirty="0">
              <a:highlight>
                <a:srgbClr val="4472C4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3324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467</Words>
  <Application>Microsoft Office PowerPoint</Application>
  <PresentationFormat>Widescreen</PresentationFormat>
  <Paragraphs>108</Paragraphs>
  <Slides>14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Package</vt:lpstr>
      <vt:lpstr>Data Collection     – Group 10</vt:lpstr>
      <vt:lpstr>Contents</vt:lpstr>
      <vt:lpstr>PowerPoint Presentation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  <vt:lpstr>Appendix</vt:lpstr>
      <vt:lpstr>PowerPoint Presentation</vt:lpstr>
      <vt:lpstr>Exploratory Data Analysis Cont’d</vt:lpstr>
      <vt:lpstr>Exploratory Data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Collection – Group 10</dc:title>
  <dc:creator>Sushmita Sahu</dc:creator>
  <cp:lastModifiedBy>Sanyal, Sandipto</cp:lastModifiedBy>
  <cp:revision>77</cp:revision>
  <dcterms:created xsi:type="dcterms:W3CDTF">2020-07-25T07:28:02Z</dcterms:created>
  <dcterms:modified xsi:type="dcterms:W3CDTF">2020-07-28T16:32:22Z</dcterms:modified>
</cp:coreProperties>
</file>