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19" autoAdjust="0"/>
  </p:normalViewPr>
  <p:slideViewPr>
    <p:cSldViewPr snapToGrid="0">
      <p:cViewPr varScale="1">
        <p:scale>
          <a:sx n="160" d="100"/>
          <a:sy n="160" d="100"/>
        </p:scale>
        <p:origin x="10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049225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Applied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441098"/>
            <a:ext cx="4775075" cy="55965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Deep Adversarial Training for Multi-Organ Nuclei Segmentation in Histopathology Images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3F805CF-0417-269C-8CB8-FD0F17E69CDE}"/>
              </a:ext>
            </a:extLst>
          </p:cNvPr>
          <p:cNvSpPr txBox="1">
            <a:spLocks/>
          </p:cNvSpPr>
          <p:nvPr/>
        </p:nvSpPr>
        <p:spPr>
          <a:xfrm>
            <a:off x="1276054" y="4126698"/>
            <a:ext cx="4775075" cy="55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Sandi Ridwan Nugraha (2106779541)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7F6FBB3D-BBC7-7F9E-472D-D9004B2DF2F4}"/>
              </a:ext>
            </a:extLst>
          </p:cNvPr>
          <p:cNvSpPr/>
          <p:nvPr/>
        </p:nvSpPr>
        <p:spPr>
          <a:xfrm>
            <a:off x="2003729" y="1268233"/>
            <a:ext cx="7847938" cy="41863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err="1"/>
              <a:t>Terima</a:t>
            </a:r>
            <a:r>
              <a:rPr lang="en-US" sz="6600" dirty="0"/>
              <a:t> </a:t>
            </a:r>
            <a:r>
              <a:rPr lang="en-US" sz="6600" dirty="0" err="1"/>
              <a:t>kasih</a:t>
            </a:r>
            <a:endParaRPr lang="en-ID" sz="6600" dirty="0"/>
          </a:p>
        </p:txBody>
      </p:sp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24F1-013B-1C40-526B-20D5ECA6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Pendahuluan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BF83-6E81-8457-DD53-DF306801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D" dirty="0"/>
              <a:t>Proses </a:t>
            </a:r>
            <a:r>
              <a:rPr lang="en-ID" dirty="0" err="1"/>
              <a:t>patologi</a:t>
            </a:r>
            <a:r>
              <a:rPr lang="en-ID" dirty="0"/>
              <a:t> digital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 modern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yang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peran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pemahaman</a:t>
            </a:r>
            <a:r>
              <a:rPr lang="en-ID" dirty="0"/>
              <a:t> diagnosis dan </a:t>
            </a:r>
            <a:r>
              <a:rPr lang="en-ID" dirty="0" err="1"/>
              <a:t>pengobatan</a:t>
            </a:r>
            <a:r>
              <a:rPr lang="en-ID" dirty="0"/>
              <a:t>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penyakit</a:t>
            </a:r>
            <a:r>
              <a:rPr lang="en-ID" dirty="0"/>
              <a:t> yang </a:t>
            </a:r>
            <a:r>
              <a:rPr lang="en-ID" dirty="0" err="1"/>
              <a:t>ditemukan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histopatologi</a:t>
            </a:r>
            <a:r>
              <a:rPr lang="en-ID" dirty="0"/>
              <a:t>. Bagian </a:t>
            </a:r>
            <a:r>
              <a:rPr lang="en-ID" dirty="0" err="1"/>
              <a:t>nukleus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genetik</a:t>
            </a:r>
            <a:r>
              <a:rPr lang="en-ID" dirty="0"/>
              <a:t> dan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epigenetik</a:t>
            </a:r>
            <a:r>
              <a:rPr lang="en-ID" dirty="0"/>
              <a:t> yang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seluler</a:t>
            </a:r>
            <a:r>
              <a:rPr lang="en-ID" dirty="0"/>
              <a:t>, </a:t>
            </a:r>
            <a:r>
              <a:rPr lang="en-ID" dirty="0" err="1"/>
              <a:t>morfologi</a:t>
            </a:r>
            <a:r>
              <a:rPr lang="en-ID" dirty="0"/>
              <a:t> dan </a:t>
            </a:r>
            <a:r>
              <a:rPr lang="en-ID" dirty="0" err="1"/>
              <a:t>fungsinya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Bentuk</a:t>
            </a:r>
            <a:r>
              <a:rPr lang="en-ID" dirty="0"/>
              <a:t> dan </a:t>
            </a:r>
            <a:r>
              <a:rPr lang="en-ID" dirty="0" err="1"/>
              <a:t>distribusi</a:t>
            </a:r>
            <a:r>
              <a:rPr lang="en-ID" dirty="0"/>
              <a:t> inti </a:t>
            </a:r>
            <a:r>
              <a:rPr lang="en-ID" dirty="0" err="1"/>
              <a:t>sel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</a:t>
            </a:r>
            <a:r>
              <a:rPr lang="en-ID" dirty="0" err="1"/>
              <a:t>patologi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sel</a:t>
            </a:r>
            <a:r>
              <a:rPr lang="en-ID" dirty="0"/>
              <a:t>, </a:t>
            </a:r>
            <a:r>
              <a:rPr lang="en-ID" dirty="0" err="1"/>
              <a:t>jaringan</a:t>
            </a:r>
            <a:r>
              <a:rPr lang="en-ID" dirty="0"/>
              <a:t> dan </a:t>
            </a:r>
            <a:r>
              <a:rPr lang="en-ID" dirty="0" err="1"/>
              <a:t>kanker</a:t>
            </a:r>
            <a:r>
              <a:rPr lang="en-ID" dirty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en-ID" dirty="0" err="1"/>
              <a:t>Mengingat</a:t>
            </a:r>
            <a:r>
              <a:rPr lang="en-ID" dirty="0"/>
              <a:t> </a:t>
            </a:r>
            <a:r>
              <a:rPr lang="en-ID" dirty="0" err="1"/>
              <a:t>pentingnya</a:t>
            </a:r>
            <a:r>
              <a:rPr lang="en-ID" dirty="0"/>
              <a:t> </a:t>
            </a:r>
            <a:r>
              <a:rPr lang="en-ID" dirty="0" err="1"/>
              <a:t>distribusi</a:t>
            </a:r>
            <a:r>
              <a:rPr lang="en-ID" dirty="0"/>
              <a:t> </a:t>
            </a:r>
            <a:r>
              <a:rPr lang="en-ID" dirty="0" err="1"/>
              <a:t>nukleus</a:t>
            </a:r>
            <a:r>
              <a:rPr lang="en-ID" dirty="0"/>
              <a:t> dan </a:t>
            </a:r>
            <a:r>
              <a:rPr lang="en-ID" dirty="0" err="1"/>
              <a:t>morfologi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segmentasi</a:t>
            </a:r>
            <a:r>
              <a:rPr lang="en-ID" dirty="0"/>
              <a:t> </a:t>
            </a:r>
            <a:r>
              <a:rPr lang="en-ID" dirty="0" err="1"/>
              <a:t>nukleus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keterangan</a:t>
            </a:r>
            <a:r>
              <a:rPr lang="en-ID" dirty="0"/>
              <a:t> yang </a:t>
            </a:r>
            <a:r>
              <a:rPr lang="en-ID" dirty="0" err="1"/>
              <a:t>logis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analisa</a:t>
            </a:r>
            <a:r>
              <a:rPr lang="en-ID" dirty="0"/>
              <a:t> </a:t>
            </a:r>
            <a:r>
              <a:rPr lang="en-ID" dirty="0" err="1"/>
              <a:t>citra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berbantuan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mengklasifikasikan</a:t>
            </a:r>
            <a:r>
              <a:rPr lang="en-ID" dirty="0"/>
              <a:t> </a:t>
            </a:r>
            <a:r>
              <a:rPr lang="en-ID" dirty="0" err="1"/>
              <a:t>subtipe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dan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kelainan</a:t>
            </a:r>
            <a:r>
              <a:rPr lang="en-ID" dirty="0"/>
              <a:t>.</a:t>
            </a:r>
            <a:endParaRPr lang="en-US" dirty="0"/>
          </a:p>
          <a:p>
            <a:pPr marL="0" indent="0" algn="just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038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C503-412D-85C5-1DB3-1388B9B6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Research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79FA-0A7A-9F2A-C2BF-5BEE67F9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segmentasi</a:t>
            </a:r>
            <a:r>
              <a:rPr lang="en-ID" dirty="0"/>
              <a:t> </a:t>
            </a:r>
            <a:r>
              <a:rPr lang="en-ID" dirty="0" err="1"/>
              <a:t>nukleus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pada machine learning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identifikasi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morfologi</a:t>
            </a:r>
            <a:r>
              <a:rPr lang="en-ID" dirty="0"/>
              <a:t> </a:t>
            </a:r>
            <a:r>
              <a:rPr lang="en-ID" dirty="0" err="1"/>
              <a:t>nukleus</a:t>
            </a:r>
            <a:r>
              <a:rPr lang="en-ID" dirty="0"/>
              <a:t> dan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pewarnaan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Convolutional Neural Networks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keterangan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nukleus</a:t>
            </a:r>
            <a:r>
              <a:rPr lang="en-ID" dirty="0"/>
              <a:t> yang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berhimpit</a:t>
            </a:r>
            <a:r>
              <a:rPr lang="en-ID" dirty="0"/>
              <a:t> dan </a:t>
            </a:r>
            <a:r>
              <a:rPr lang="en-ID" dirty="0" err="1"/>
              <a:t>berkelompok</a:t>
            </a:r>
            <a:r>
              <a:rPr lang="en-ID" dirty="0"/>
              <a:t>. Serta CNNs juga </a:t>
            </a:r>
            <a:r>
              <a:rPr lang="en-ID" dirty="0" err="1"/>
              <a:t>memerlukan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data yang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label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jelas</a:t>
            </a:r>
            <a:r>
              <a:rPr lang="en-ID" dirty="0"/>
              <a:t>.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 model </a:t>
            </a:r>
            <a:r>
              <a:rPr lang="en-ID" dirty="0" err="1"/>
              <a:t>baru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hal-hal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3188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8225-1E65-AF0E-79B5-C06B928C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Generative Adversarial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2FECA-7AA9-5D15-B5A5-6C040AC3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Framework GAN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player </a:t>
            </a:r>
            <a:r>
              <a:rPr lang="en-ID" dirty="0" err="1"/>
              <a:t>yaitu</a:t>
            </a:r>
            <a:r>
              <a:rPr lang="en-ID" dirty="0"/>
              <a:t> generator yang </a:t>
            </a:r>
            <a:r>
              <a:rPr lang="en-ID" dirty="0" err="1"/>
              <a:t>bertugas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random input </a:t>
            </a:r>
            <a:r>
              <a:rPr lang="en-ID" dirty="0" err="1"/>
              <a:t>menjadi</a:t>
            </a:r>
            <a:r>
              <a:rPr lang="en-ID" dirty="0"/>
              <a:t> specific distributions, dan </a:t>
            </a:r>
            <a:r>
              <a:rPr lang="en-ID" dirty="0" err="1"/>
              <a:t>pemain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the discriminator.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CF33C2F9-04F2-186E-EF92-2480BA3EBB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94861" y="2763639"/>
            <a:ext cx="5118340" cy="318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0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D96866-EF51-695B-A736-581B5FFC2F0E}"/>
                  </a:ext>
                </a:extLst>
              </p:cNvPr>
              <p:cNvSpPr/>
              <p:nvPr/>
            </p:nvSpPr>
            <p:spPr>
              <a:xfrm>
                <a:off x="937516" y="764006"/>
                <a:ext cx="3624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Minimize adversarial loss </a:t>
                </a:r>
                <a14:m>
                  <m:oMath xmlns:m="http://schemas.openxmlformats.org/officeDocument/2006/math">
                    <m:r>
                      <a:rPr lang="en-US" i="1">
                        <a:latin typeface="+mj-lt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+mj-lt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+mj-lt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+mj-lt"/>
                            <a:ea typeface="Cambria Math" panose="02040503050406030204" pitchFamily="18" charset="0"/>
                          </a:rPr>
                          <m:t>𝐺𝐴𝑁</m:t>
                        </m:r>
                      </m:sub>
                    </m:sSub>
                    <m:r>
                      <a:rPr lang="en-US" i="1">
                        <a:latin typeface="+mj-lt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D96866-EF51-695B-A736-581B5FFC2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516" y="764006"/>
                <a:ext cx="3624711" cy="369332"/>
              </a:xfrm>
              <a:prstGeom prst="rect">
                <a:avLst/>
              </a:prstGeom>
              <a:blipFill>
                <a:blip r:embed="rId2"/>
                <a:stretch>
                  <a:fillRect l="-1010" t="-8197" r="-337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6FA152B-2EE1-730F-A46A-BFC87D251BC7}"/>
              </a:ext>
            </a:extLst>
          </p:cNvPr>
          <p:cNvSpPr/>
          <p:nvPr/>
        </p:nvSpPr>
        <p:spPr>
          <a:xfrm>
            <a:off x="5259375" y="600961"/>
            <a:ext cx="58437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Adversarial loss  </a:t>
            </a:r>
            <a:r>
              <a:rPr lang="en-US" dirty="0" err="1">
                <a:latin typeface="+mj-lt"/>
              </a:rPr>
              <a:t>digunakan</a:t>
            </a: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untuk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mencocokkan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distribusi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sampel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diterjemahkan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dengan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distribusi</a:t>
            </a:r>
            <a:r>
              <a:rPr lang="en-US" dirty="0">
                <a:latin typeface="+mj-lt"/>
              </a:rPr>
              <a:t> target</a:t>
            </a:r>
          </a:p>
        </p:txBody>
      </p:sp>
      <p:sp>
        <p:nvSpPr>
          <p:cNvPr id="6" name="Right Arrow 6">
            <a:extLst>
              <a:ext uri="{FF2B5EF4-FFF2-40B4-BE49-F238E27FC236}">
                <a16:creationId xmlns:a16="http://schemas.microsoft.com/office/drawing/2014/main" id="{0B8CCB7A-ABA2-11D6-BEDC-BC1FDEC1A9B0}"/>
              </a:ext>
            </a:extLst>
          </p:cNvPr>
          <p:cNvSpPr/>
          <p:nvPr/>
        </p:nvSpPr>
        <p:spPr>
          <a:xfrm>
            <a:off x="4701375" y="755544"/>
            <a:ext cx="492198" cy="386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13">
                <a:extLst>
                  <a:ext uri="{FF2B5EF4-FFF2-40B4-BE49-F238E27FC236}">
                    <a16:creationId xmlns:a16="http://schemas.microsoft.com/office/drawing/2014/main" id="{CEAF66F7-3508-410D-214E-510D6B7F295F}"/>
                  </a:ext>
                </a:extLst>
              </p:cNvPr>
              <p:cNvSpPr/>
              <p:nvPr/>
            </p:nvSpPr>
            <p:spPr>
              <a:xfrm>
                <a:off x="2028549" y="1780561"/>
                <a:ext cx="2673800" cy="95679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Minimize loss of mapping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+mj-lt"/>
                      </a:rPr>
                      <m:t>𝐺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+mj-lt"/>
                      </a:rPr>
                      <m:t>: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+mj-lt"/>
                      </a:rPr>
                      <m:t>𝑀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+mj-lt"/>
                      </a:rPr>
                      <m:t>→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+mj-lt"/>
                      </a:rPr>
                      <m:t>𝑁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+mj-lt"/>
                        </a:rPr>
                        <m:t>𝑆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+mj-lt"/>
                        </a:rPr>
                        <m:t>: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+mj-lt"/>
                        </a:rPr>
                        <m:t>𝑁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+mj-lt"/>
                        </a:rPr>
                        <m:t>→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+mj-lt"/>
                        </a:rPr>
                        <m:t>𝑀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7" name="Rectangle: Rounded Corners 13">
                <a:extLst>
                  <a:ext uri="{FF2B5EF4-FFF2-40B4-BE49-F238E27FC236}">
                    <a16:creationId xmlns:a16="http://schemas.microsoft.com/office/drawing/2014/main" id="{CEAF66F7-3508-410D-214E-510D6B7F2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549" y="1780561"/>
                <a:ext cx="2673800" cy="95679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14">
                <a:extLst>
                  <a:ext uri="{FF2B5EF4-FFF2-40B4-BE49-F238E27FC236}">
                    <a16:creationId xmlns:a16="http://schemas.microsoft.com/office/drawing/2014/main" id="{E4506997-BDC5-F66E-5849-CE50F692E9BC}"/>
                  </a:ext>
                </a:extLst>
              </p:cNvPr>
              <p:cNvSpPr/>
              <p:nvPr/>
            </p:nvSpPr>
            <p:spPr>
              <a:xfrm>
                <a:off x="5858315" y="1776481"/>
                <a:ext cx="2673799" cy="99771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Maximize loss of discriminator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+mj-lt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+mj-lt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+mj-lt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+mj-lt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+mj-lt"/>
                          </a:rPr>
                          <m:t>𝑀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8" name="Rectangle: Rounded Corners 14">
                <a:extLst>
                  <a:ext uri="{FF2B5EF4-FFF2-40B4-BE49-F238E27FC236}">
                    <a16:creationId xmlns:a16="http://schemas.microsoft.com/office/drawing/2014/main" id="{E4506997-BDC5-F66E-5849-CE50F692E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315" y="1776481"/>
                <a:ext cx="2673799" cy="99771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3F1FE0-53DB-E134-A81C-7CEB49E5C9D5}"/>
                  </a:ext>
                </a:extLst>
              </p:cNvPr>
              <p:cNvSpPr/>
              <p:nvPr/>
            </p:nvSpPr>
            <p:spPr>
              <a:xfrm>
                <a:off x="901867" y="3580719"/>
                <a:ext cx="4176015" cy="394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Minimize cycle consistency loss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+mj-lt"/>
                          </a:rPr>
                        </m:ctrlPr>
                      </m:sSubPr>
                      <m:e>
                        <m:r>
                          <a:rPr lang="en-US" i="1">
                            <a:latin typeface="+mj-lt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latin typeface="+mj-lt"/>
                          </a:rPr>
                          <m:t>𝑐𝑦𝑐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)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3F1FE0-53DB-E134-A81C-7CEB49E5C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67" y="3580719"/>
                <a:ext cx="4176015" cy="394723"/>
              </a:xfrm>
              <a:prstGeom prst="rect">
                <a:avLst/>
              </a:prstGeom>
              <a:blipFill>
                <a:blip r:embed="rId5"/>
                <a:stretch>
                  <a:fillRect l="-876" t="-7692" r="-730" b="-1692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83">
            <a:extLst>
              <a:ext uri="{FF2B5EF4-FFF2-40B4-BE49-F238E27FC236}">
                <a16:creationId xmlns:a16="http://schemas.microsoft.com/office/drawing/2014/main" id="{3A7BE4C3-9F4F-287A-126F-8C0D11721FDE}"/>
              </a:ext>
            </a:extLst>
          </p:cNvPr>
          <p:cNvSpPr/>
          <p:nvPr/>
        </p:nvSpPr>
        <p:spPr>
          <a:xfrm>
            <a:off x="5136083" y="3589186"/>
            <a:ext cx="492198" cy="3862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AA518-B421-5D8E-6023-E71299B85139}"/>
              </a:ext>
            </a:extLst>
          </p:cNvPr>
          <p:cNvSpPr/>
          <p:nvPr/>
        </p:nvSpPr>
        <p:spPr>
          <a:xfrm>
            <a:off x="5732341" y="3433791"/>
            <a:ext cx="53707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+mj-lt"/>
              </a:rPr>
              <a:t>Memastikan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bahwa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terjemahan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maju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mundur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antara</a:t>
            </a:r>
            <a:r>
              <a:rPr lang="en-US" dirty="0">
                <a:latin typeface="+mj-lt"/>
              </a:rPr>
              <a:t> random polygon mask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gambar</a:t>
            </a:r>
            <a:r>
              <a:rPr lang="en-US" dirty="0">
                <a:latin typeface="+mj-lt"/>
              </a:rPr>
              <a:t> nuclei </a:t>
            </a:r>
            <a:r>
              <a:rPr lang="en-US" dirty="0" err="1">
                <a:latin typeface="+mj-lt"/>
              </a:rPr>
              <a:t>adalah</a:t>
            </a:r>
            <a:r>
              <a:rPr lang="en-US" dirty="0">
                <a:latin typeface="+mj-lt"/>
              </a:rPr>
              <a:t> lossless </a:t>
            </a:r>
            <a:r>
              <a:rPr lang="en-US" dirty="0" err="1">
                <a:latin typeface="+mj-lt"/>
              </a:rPr>
              <a:t>dan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siklus</a:t>
            </a:r>
            <a:r>
              <a:rPr lang="en-US" dirty="0">
                <a:latin typeface="+mj-lt"/>
              </a:rPr>
              <a:t> yang </a:t>
            </a:r>
            <a:r>
              <a:rPr lang="en-US" dirty="0" err="1">
                <a:latin typeface="+mj-lt"/>
              </a:rPr>
              <a:t>konsisten</a:t>
            </a:r>
            <a:r>
              <a:rPr lang="en-US" dirty="0">
                <a:latin typeface="+mj-lt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: Rounded Corners 38">
                <a:extLst>
                  <a:ext uri="{FF2B5EF4-FFF2-40B4-BE49-F238E27FC236}">
                    <a16:creationId xmlns:a16="http://schemas.microsoft.com/office/drawing/2014/main" id="{9698EDCC-8BE0-9559-5F5D-3BE71B25F371}"/>
                  </a:ext>
                </a:extLst>
              </p:cNvPr>
              <p:cNvSpPr/>
              <p:nvPr/>
            </p:nvSpPr>
            <p:spPr>
              <a:xfrm>
                <a:off x="2057347" y="4634120"/>
                <a:ext cx="2673800" cy="80771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Forward cycle consistency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+mj-lt"/>
                        </a:rPr>
                        <m:t>𝑆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+mj-lt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+mj-lt"/>
                        </a:rPr>
                        <m:t>𝐺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+mj-lt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+mj-lt"/>
                        </a:rPr>
                        <m:t>𝑚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+mj-lt"/>
                        </a:rPr>
                        <m:t>)) ≈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+mj-lt"/>
                        </a:rPr>
                        <m:t>𝑚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2" name="Rectangle: Rounded Corners 38">
                <a:extLst>
                  <a:ext uri="{FF2B5EF4-FFF2-40B4-BE49-F238E27FC236}">
                    <a16:creationId xmlns:a16="http://schemas.microsoft.com/office/drawing/2014/main" id="{9698EDCC-8BE0-9559-5F5D-3BE71B25F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47" y="4634120"/>
                <a:ext cx="2673800" cy="807717"/>
              </a:xfrm>
              <a:prstGeom prst="roundRect">
                <a:avLst/>
              </a:prstGeom>
              <a:blipFill>
                <a:blip r:embed="rId6"/>
                <a:stretch>
                  <a:fillRect t="-2222" b="-518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: Rounded Corners 39">
                <a:extLst>
                  <a:ext uri="{FF2B5EF4-FFF2-40B4-BE49-F238E27FC236}">
                    <a16:creationId xmlns:a16="http://schemas.microsoft.com/office/drawing/2014/main" id="{B597EBBA-ED20-DAF0-3668-7D6AB87E5337}"/>
                  </a:ext>
                </a:extLst>
              </p:cNvPr>
              <p:cNvSpPr/>
              <p:nvPr/>
            </p:nvSpPr>
            <p:spPr>
              <a:xfrm>
                <a:off x="5858314" y="4722142"/>
                <a:ext cx="2673799" cy="807716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121917" tIns="60958" rIns="121917" bIns="60958"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+mj-lt"/>
                  </a:rPr>
                  <a:t>Backward cycle </a:t>
                </a:r>
                <a:r>
                  <a:rPr lang="en-US" sz="1600" dirty="0" err="1">
                    <a:solidFill>
                      <a:schemeClr val="tx1"/>
                    </a:solidFill>
                    <a:latin typeface="+mj-lt"/>
                  </a:rPr>
                  <a:t>concistency</a:t>
                </a:r>
                <a:endParaRPr lang="en-US" sz="1600" dirty="0">
                  <a:solidFill>
                    <a:schemeClr val="tx1"/>
                  </a:solidFill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tx1"/>
                          </a:solidFill>
                          <a:latin typeface="+mj-lt"/>
                        </a:rPr>
                        <m:t>𝐺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+mj-lt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+mj-lt"/>
                        </a:rPr>
                        <m:t>𝑆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+mj-lt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+mj-lt"/>
                        </a:rPr>
                        <m:t>𝑁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+mj-lt"/>
                        </a:rPr>
                        <m:t>)) ≈ 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+mj-lt"/>
                        </a:rPr>
                        <m:t>𝑁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13" name="Rectangle: Rounded Corners 39">
                <a:extLst>
                  <a:ext uri="{FF2B5EF4-FFF2-40B4-BE49-F238E27FC236}">
                    <a16:creationId xmlns:a16="http://schemas.microsoft.com/office/drawing/2014/main" id="{B597EBBA-ED20-DAF0-3668-7D6AB87E5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314" y="4722142"/>
                <a:ext cx="2673799" cy="807716"/>
              </a:xfrm>
              <a:prstGeom prst="roundRect">
                <a:avLst/>
              </a:prstGeom>
              <a:blipFill>
                <a:blip r:embed="rId7"/>
                <a:stretch>
                  <a:fillRect t="-2985" b="-522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397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E4CD0-7B46-4AC7-0096-9491FC3B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58CF7-C50D-9FE3-DCF9-11E297B3D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 organ pathology images (with annotations) of 34 1000 × 1000 pathology images from nine different organs (bladder, colon, stomach, breast, kidney, liver, and prostate, ovary, esophagus)</a:t>
            </a:r>
          </a:p>
          <a:p>
            <a:r>
              <a:rPr lang="en-US" dirty="0"/>
              <a:t>Sparse stain normalization</a:t>
            </a:r>
          </a:p>
          <a:p>
            <a:r>
              <a:rPr lang="en-US" dirty="0"/>
              <a:t>Decomposition into large patches of 256 x 256</a:t>
            </a:r>
          </a:p>
          <a:p>
            <a:r>
              <a:rPr lang="en-US" dirty="0"/>
              <a:t>Training images: four slides from breast, liver, kidney and prostate</a:t>
            </a:r>
          </a:p>
          <a:p>
            <a:r>
              <a:rPr lang="en-US" dirty="0"/>
              <a:t>Testing images: two slides from breast, liver, kidney, prostate, bladder, colon and stomach and one slide from esophagus and ovary</a:t>
            </a:r>
          </a:p>
          <a:p>
            <a:r>
              <a:rPr lang="en-US" dirty="0"/>
              <a:t>Adding 4.650 synthetically generated images to training images (nuclei segmentation)</a:t>
            </a:r>
          </a:p>
        </p:txBody>
      </p:sp>
    </p:spTree>
    <p:extLst>
      <p:ext uri="{BB962C8B-B14F-4D97-AF65-F5344CB8AC3E}">
        <p14:creationId xmlns:p14="http://schemas.microsoft.com/office/powerpoint/2010/main" val="92225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37102D-D829-DFF2-0A4A-8E9025B6E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377" y="695738"/>
            <a:ext cx="8155320" cy="2918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C25C37-6964-40AF-04F1-F59102498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371" y="3626183"/>
            <a:ext cx="9353774" cy="199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8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BAD2-0792-1A1E-82FD-89907BCDA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E6C6-0367-1C52-D6D2-9B1B9ADDF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segmentasi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sebesar</a:t>
            </a:r>
            <a:r>
              <a:rPr lang="en-ID" dirty="0"/>
              <a:t> 29,19% </a:t>
            </a:r>
            <a:r>
              <a:rPr lang="en-ID" dirty="0" err="1"/>
              <a:t>dalam</a:t>
            </a:r>
            <a:r>
              <a:rPr lang="en-ID" dirty="0"/>
              <a:t> AJI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DIST dan 42,98%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CNN-3C.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arsitektur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44,27%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Mask R-CNN dan 73,19% </a:t>
            </a:r>
            <a:r>
              <a:rPr lang="en-ID" dirty="0" err="1"/>
              <a:t>melalui</a:t>
            </a:r>
            <a:r>
              <a:rPr lang="en-ID" dirty="0"/>
              <a:t> U-Net.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C8F039DF-CCAC-EAEA-DC34-8C8485503E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4845" y="2927226"/>
            <a:ext cx="9014049" cy="35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47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3B84-503E-4A3F-211F-6A98AEFA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6C922-E039-2600-B266-B2D921470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/>
              <a:t>Mahmood, Faisal </a:t>
            </a:r>
            <a:r>
              <a:rPr lang="en-ID" dirty="0" err="1"/>
              <a:t>dkk</a:t>
            </a:r>
            <a:r>
              <a:rPr lang="en-ID" dirty="0"/>
              <a:t>. (2018). Deep Adversarial Training for Multi-Organ Nuclei Segmentation in Histopathology Images.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129442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9b210b5-2ac8-4372-91f6-e92b98db27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39563C4531984A8C42475073C526CD" ma:contentTypeVersion="10" ma:contentTypeDescription="Create a new document." ma:contentTypeScope="" ma:versionID="81144b9eae4a0d5551599397ec18415e">
  <xsd:schema xmlns:xsd="http://www.w3.org/2001/XMLSchema" xmlns:xs="http://www.w3.org/2001/XMLSchema" xmlns:p="http://schemas.microsoft.com/office/2006/metadata/properties" xmlns:ns3="39b210b5-2ac8-4372-91f6-e92b98db27ba" xmlns:ns4="f2c9e400-7b35-4750-81b1-24527a4c873f" targetNamespace="http://schemas.microsoft.com/office/2006/metadata/properties" ma:root="true" ma:fieldsID="3dc2cb82845cd0523a70f55461c90819" ns3:_="" ns4:_="">
    <xsd:import namespace="39b210b5-2ac8-4372-91f6-e92b98db27ba"/>
    <xsd:import namespace="f2c9e400-7b35-4750-81b1-24527a4c87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b210b5-2ac8-4372-91f6-e92b98db27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c9e400-7b35-4750-81b1-24527a4c873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39b210b5-2ac8-4372-91f6-e92b98db27ba"/>
    <ds:schemaRef ds:uri="http://schemas.openxmlformats.org/package/2006/metadata/core-properties"/>
    <ds:schemaRef ds:uri="f2c9e400-7b35-4750-81b1-24527a4c873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3E837C7-71F7-4AAA-AAEF-10B1E4228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b210b5-2ac8-4372-91f6-e92b98db27ba"/>
    <ds:schemaRef ds:uri="f2c9e400-7b35-4750-81b1-24527a4c87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{AC1EF258-01C1-4A52-A785-72D4994F981B}tf78829772_win32</Template>
  <TotalTime>33</TotalTime>
  <Words>461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Garamond</vt:lpstr>
      <vt:lpstr>Sagona Book</vt:lpstr>
      <vt:lpstr>Sagona ExtraLight</vt:lpstr>
      <vt:lpstr>SavonVTI</vt:lpstr>
      <vt:lpstr>Applied Deep learning</vt:lpstr>
      <vt:lpstr>Pendahuluan</vt:lpstr>
      <vt:lpstr>Research Problem</vt:lpstr>
      <vt:lpstr>Generative Adversarial Networks</vt:lpstr>
      <vt:lpstr>PowerPoint Presentation</vt:lpstr>
      <vt:lpstr>Dataset</vt:lpstr>
      <vt:lpstr>PowerPoint Presentation</vt:lpstr>
      <vt:lpstr>Hasil</vt:lpstr>
      <vt:lpstr>Sumber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Deep learning</dc:title>
  <dc:creator>Sandi Ridwan Nugraha</dc:creator>
  <cp:lastModifiedBy>Sandi Ridwan Nugraha</cp:lastModifiedBy>
  <cp:revision>1</cp:revision>
  <dcterms:created xsi:type="dcterms:W3CDTF">2022-06-18T15:40:05Z</dcterms:created>
  <dcterms:modified xsi:type="dcterms:W3CDTF">2022-06-18T16:13:08Z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0x0101001B39563C4531984A8C42475073C526CD</vt:lpwstr>
  </property>
</Properties>
</file>