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8" r:id="rId12"/>
    <p:sldId id="266" r:id="rId13"/>
    <p:sldId id="267" r:id="rId14"/>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autoAdjust="0"/>
    <p:restoredTop sz="94444" autoAdjust="0"/>
  </p:normalViewPr>
  <p:slideViewPr>
    <p:cSldViewPr>
      <p:cViewPr varScale="1">
        <p:scale>
          <a:sx n="110" d="100"/>
          <a:sy n="110" d="100"/>
        </p:scale>
        <p:origin x="-558"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pPr algn="r"/>
              <a:t>9/9/2025</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212811416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 xmlns:p14="http://schemas.microsoft.com/office/powerpoint/2010/main" val="40234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10</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450235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dirty="0"/>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12</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5019336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13</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00016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2</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962206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3</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78265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4</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260045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5</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1306539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6</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576523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7</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40553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8</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30181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pPr algn="r"/>
              <a:t>9</a:t>
            </a:fld>
            <a:endParaRPr lang="zh-CN" altLang="en-US" sz="1200">
              <a:latin typeface="Calibri" charset="0"/>
              <a:ea typeface="等线" charset="0"/>
              <a:cs typeface="Calibri" charset="0"/>
            </a:endParaRPr>
          </a:p>
        </p:txBody>
      </p:sp>
    </p:spTree>
    <p:extLst>
      <p:ext uri="{BB962C8B-B14F-4D97-AF65-F5344CB8AC3E}">
        <p14:creationId xmlns="" xmlns:p14="http://schemas.microsoft.com/office/powerpoint/2010/main" val="30629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3969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09237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521888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 xmlns:p14="http://schemas.microsoft.com/office/powerpoint/2010/main" val="86784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 xmlns:p14="http://schemas.microsoft.com/office/powerpoint/2010/main" val="121272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53348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54344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210007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2649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124921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441901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2004208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272585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pPr algn="l"/>
              <a:t>9/9/2025</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nSpc>
                  <a:spcPct val="100000"/>
                </a:lnSpc>
                <a:spcBef>
                  <a:spcPts val="55"/>
                </a:spcBef>
              </a:p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 xmlns:p14="http://schemas.microsoft.com/office/powerpoint/2010/main" val="9360165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sandiya-m-01.github.io/digital-portfolio-1/"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1523999" y="19665"/>
            <a:ext cx="7629525"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Digital Portfolio </a:t>
            </a:r>
            <a:r>
              <a:rPr lang="zh-CN" altLang="en-US" sz="3200" b="1" i="0" u="none" strike="noStrike" kern="0" cap="none" spc="0" baseline="0">
                <a:solidFill>
                  <a:srgbClr val="0F0F0F"/>
                </a:solidFill>
                <a:latin typeface="Roboto" pitchFamily="2" charset="0"/>
                <a:ea typeface="宋体" charset="0"/>
                <a:cs typeface="Trebuchet MS" charset="0"/>
              </a:rPr>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341632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smtClean="0">
                <a:solidFill>
                  <a:schemeClr val="tx1"/>
                </a:solidFill>
                <a:latin typeface="Calibri" charset="0"/>
                <a:ea typeface="宋体" charset="0"/>
                <a:cs typeface="Calibri" charset="0"/>
              </a:rPr>
              <a:t>SANDIYA M</a:t>
            </a:r>
            <a:endParaRPr lang="en-US" altLang="zh-CN" sz="2400" b="0" i="0" u="none" strike="noStrike" kern="1200" cap="none" spc="0" baseline="0" dirty="0">
              <a:solidFill>
                <a:schemeClr val="tx1"/>
              </a:solidFill>
              <a:latin typeface="Calibri" charset="0"/>
              <a:ea typeface="宋体" charset="0"/>
              <a:cs typeface="Calibri" charset="0"/>
            </a:endParaRPr>
          </a:p>
          <a:p>
            <a:r>
              <a:rPr lang="en-US" altLang="zh-CN" sz="2400" b="0" i="0" u="none" strike="noStrike" kern="1200" cap="none" spc="0" baseline="0" dirty="0">
                <a:solidFill>
                  <a:schemeClr val="tx1"/>
                </a:solidFill>
                <a:latin typeface="Calibri" charset="0"/>
                <a:ea typeface="宋体" charset="0"/>
                <a:cs typeface="Calibri" charset="0"/>
              </a:rPr>
              <a:t>REGISTER NO AND NMID</a:t>
            </a:r>
            <a:r>
              <a:rPr lang="en-US" altLang="zh-CN" sz="2400" b="0" i="0" u="none" strike="noStrike" kern="1200" cap="none" spc="0" baseline="0" dirty="0" smtClean="0">
                <a:solidFill>
                  <a:schemeClr val="tx1"/>
                </a:solidFill>
                <a:latin typeface="Calibri" charset="0"/>
                <a:ea typeface="宋体" charset="0"/>
                <a:cs typeface="Calibri" charset="0"/>
              </a:rPr>
              <a:t>: 20324U09072</a:t>
            </a:r>
            <a:r>
              <a:rPr lang="en-US" altLang="zh-CN" sz="2400" dirty="0" smtClean="0">
                <a:latin typeface="Calibri" charset="0"/>
                <a:cs typeface="Calibri" charset="0"/>
              </a:rPr>
              <a:t>  CC515E5E6CE27F2B1D143B87CC6F95A4</a:t>
            </a:r>
            <a:r>
              <a:rPr lang="en-US" altLang="zh-CN" sz="2400" b="0" i="0" u="none" strike="noStrike" kern="1200" cap="none" spc="0" baseline="0" dirty="0" smtClean="0">
                <a:solidFill>
                  <a:schemeClr val="tx1"/>
                </a:solidFill>
                <a:latin typeface="Calibri" charset="0"/>
                <a:ea typeface="宋体" charset="0"/>
                <a:cs typeface="Calibri" charset="0"/>
              </a:rPr>
              <a:t> </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smtClean="0">
                <a:solidFill>
                  <a:schemeClr val="tx1"/>
                </a:solidFill>
                <a:latin typeface="Calibri" charset="0"/>
                <a:ea typeface="宋体" charset="0"/>
                <a:cs typeface="Calibri" charset="0"/>
              </a:rPr>
              <a:t>BCA</a:t>
            </a:r>
            <a:endParaRPr lang="en-US" altLang="zh-CN" sz="2400" b="0" i="0" u="none" strike="noStrike" kern="1200" cap="none" spc="0" baseline="0" dirty="0">
              <a:solidFill>
                <a:schemeClr val="tx1"/>
              </a:solidFill>
              <a:latin typeface="Calibri" charset="0"/>
              <a:ea typeface="宋体" charset="0"/>
              <a:cs typeface="Calibri" charset="0"/>
            </a:endParaRPr>
          </a:p>
          <a:p>
            <a:r>
              <a:rPr lang="en-US" altLang="zh-CN" sz="2400" b="0" i="0" u="none" strike="noStrike" kern="1200" cap="none" spc="0" baseline="0" dirty="0">
                <a:solidFill>
                  <a:schemeClr val="tx1"/>
                </a:solidFill>
                <a:latin typeface="Calibri" charset="0"/>
                <a:ea typeface="宋体" charset="0"/>
                <a:cs typeface="Calibri" charset="0"/>
              </a:rPr>
              <a:t>COLLEGE: </a:t>
            </a:r>
            <a:r>
              <a:rPr lang="en-US" sz="2400" dirty="0" smtClean="0"/>
              <a:t>DR.M.G.R.CHOCKALINGAM ARTS COLLEGE THIRUVALUVAR UNIVERSITY</a:t>
            </a:r>
          </a:p>
          <a:p>
            <a:r>
              <a:rPr lang="en-US" sz="2400" dirty="0" smtClean="0"/>
              <a:t>           </a:t>
            </a:r>
            <a:endParaRPr lang="en-IN" sz="2400" dirty="0" smtClean="0"/>
          </a:p>
          <a:p>
            <a:pPr marL="0" indent="0" algn="l">
              <a:lnSpc>
                <a:spcPct val="100000"/>
              </a:lnSpc>
              <a:spcBef>
                <a:spcPts val="0"/>
              </a:spcBef>
              <a:spcAft>
                <a:spcPts val="0"/>
              </a:spcAft>
              <a:buNone/>
            </a:pP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 xmlns:p14="http://schemas.microsoft.com/office/powerpoint/2010/main" val="827741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0"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44" name="图片"/>
          <p:cNvPicPr>
            <a:picLocks/>
          </p:cNvPicPr>
          <p:nvPr/>
        </p:nvPicPr>
        <p:blipFill>
          <a:blip r:embed="rId3" cstate="print"/>
          <a:stretch>
            <a:fillRect/>
          </a:stretch>
        </p:blipFill>
        <p:spPr>
          <a:xfrm>
            <a:off x="8763000" y="685800"/>
            <a:ext cx="2466975" cy="3419474"/>
          </a:xfrm>
          <a:prstGeom prst="rect">
            <a:avLst/>
          </a:prstGeom>
          <a:noFill/>
          <a:ln w="12700" cap="flat" cmpd="sng">
            <a:noFill/>
            <a:prstDash val="solid"/>
            <a:miter/>
          </a:ln>
        </p:spPr>
      </p:pic>
      <p:sp>
        <p:nvSpPr>
          <p:cNvPr id="145"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RESULTS AND SCREENSHOTS</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7"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0" name="Rectangle 9"/>
          <p:cNvSpPr/>
          <p:nvPr/>
        </p:nvSpPr>
        <p:spPr>
          <a:xfrm>
            <a:off x="228600" y="1600200"/>
            <a:ext cx="8686800" cy="4801314"/>
          </a:xfrm>
          <a:prstGeom prst="rect">
            <a:avLst/>
          </a:prstGeom>
        </p:spPr>
        <p:txBody>
          <a:bodyPr wrap="square">
            <a:spAutoFit/>
          </a:bodyPr>
          <a:lstStyle/>
          <a:p>
            <a:r>
              <a:rPr lang="en-US" b="1" dirty="0" smtClean="0"/>
              <a:t>The results of the Digital Portfolio project represent the successful implementation of the website according to the defined objectives. It demonstrates how the portfolio provides a structured platform for showcasing personal details, skills, and projects in an interactive and visually appealing way. The results validate that the system is functional, user-friendly, responsive, and accessible across devices.</a:t>
            </a:r>
          </a:p>
          <a:p>
            <a:r>
              <a:rPr lang="en-US" b="1" dirty="0" smtClean="0"/>
              <a:t>Screenshots</a:t>
            </a:r>
          </a:p>
          <a:p>
            <a:r>
              <a:rPr lang="en-US" b="1" dirty="0" smtClean="0"/>
              <a:t>The screenshots are visual evidence of the developed digital portfolio. They highlight the design and functionality of different sections such as:</a:t>
            </a:r>
          </a:p>
          <a:p>
            <a:r>
              <a:rPr lang="en-US" b="1" dirty="0" smtClean="0"/>
              <a:t>Homepage/Hero Section – introduction with name and tagline.</a:t>
            </a:r>
          </a:p>
          <a:p>
            <a:r>
              <a:rPr lang="en-US" b="1" dirty="0" smtClean="0"/>
              <a:t>About Section – user details and background.</a:t>
            </a:r>
          </a:p>
          <a:p>
            <a:r>
              <a:rPr lang="en-US" b="1" dirty="0" smtClean="0"/>
              <a:t>Projects Section – display of academic/professional work.</a:t>
            </a:r>
          </a:p>
          <a:p>
            <a:r>
              <a:rPr lang="en-US" b="1" dirty="0" smtClean="0"/>
              <a:t>Contact Section – working form for communication.</a:t>
            </a:r>
          </a:p>
          <a:p>
            <a:r>
              <a:rPr lang="en-US" b="1" dirty="0" smtClean="0"/>
              <a:t>Navigation Menu – smooth transitions between sections.</a:t>
            </a:r>
          </a:p>
          <a:p>
            <a:r>
              <a:rPr lang="en-US" b="1" dirty="0" smtClean="0"/>
              <a:t>These screenshots provide proof of the project’s completion and illustrate how the design and features come together to create the final working system.</a:t>
            </a:r>
            <a:endParaRPr lang="en-US" b="1" dirty="0"/>
          </a:p>
        </p:txBody>
      </p:sp>
    </p:spTree>
    <p:extLst>
      <p:ext uri="{BB962C8B-B14F-4D97-AF65-F5344CB8AC3E}">
        <p14:creationId xmlns="" xmlns:p14="http://schemas.microsoft.com/office/powerpoint/2010/main" val="142642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664"/>
          </a:xfrm>
        </p:spPr>
        <p:txBody>
          <a:bodyPr/>
          <a:lstStyle/>
          <a:p>
            <a:r>
              <a:rPr lang="en-US" sz="4800" dirty="0" smtClean="0"/>
              <a:t>SCREENSHOT</a:t>
            </a:r>
            <a:endParaRPr lang="en-US" sz="4800" dirty="0"/>
          </a:p>
        </p:txBody>
      </p:sp>
      <p:pic>
        <p:nvPicPr>
          <p:cNvPr id="4" name="Picture 3" descr="sandiya-m-01.github.io_digital-portfolio-1_.png"/>
          <p:cNvPicPr>
            <a:picLocks noChangeAspect="1"/>
          </p:cNvPicPr>
          <p:nvPr/>
        </p:nvPicPr>
        <p:blipFill>
          <a:blip r:embed="rId2"/>
          <a:stretch>
            <a:fillRect/>
          </a:stretch>
        </p:blipFill>
        <p:spPr>
          <a:xfrm>
            <a:off x="1489880" y="1295400"/>
            <a:ext cx="9212239" cy="5029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1"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52" name="文本框"/>
          <p:cNvSpPr>
            <a:spLocks noGrp="1"/>
          </p:cNvSpPr>
          <p:nvPr>
            <p:ph type="title"/>
          </p:nvPr>
        </p:nvSpPr>
        <p:spPr>
          <a:xfrm>
            <a:off x="755332" y="385444"/>
            <a:ext cx="4578668"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CONCLUSION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12</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8" name="Rectangle 7"/>
          <p:cNvSpPr/>
          <p:nvPr/>
        </p:nvSpPr>
        <p:spPr>
          <a:xfrm>
            <a:off x="1066800" y="1600200"/>
            <a:ext cx="6096000" cy="5078313"/>
          </a:xfrm>
          <a:prstGeom prst="rect">
            <a:avLst/>
          </a:prstGeom>
        </p:spPr>
        <p:txBody>
          <a:bodyPr>
            <a:spAutoFit/>
          </a:bodyPr>
          <a:lstStyle/>
          <a:p>
            <a:r>
              <a:rPr lang="en-US" b="1" dirty="0" smtClean="0"/>
              <a:t>The Digital Portfolio Project successfully demonstrates how a personal portfolio can be designed and developed using HTML, CSS, and JavaScript. The project achieves its objective of creating an interactive, user-friendly, and responsive platform for showcasing an individual’s profile, skills, and projects.</a:t>
            </a:r>
          </a:p>
          <a:p>
            <a:r>
              <a:rPr lang="en-US" b="1" dirty="0" smtClean="0"/>
              <a:t>This system provides a modern alternative to traditional resumes by offering greater accessibility, visual appeal, and interactivity. It not only helps students and professionals present their achievements effectively but also provides employers and clients with an engaging way to evaluate candidates.</a:t>
            </a:r>
          </a:p>
          <a:p>
            <a:r>
              <a:rPr lang="en-US" b="1" dirty="0" smtClean="0"/>
              <a:t>In conclusion, the project proves that a well-structured digital portfolio enhances professional visibility, improves opportunities, and serves as a valuable tool in today’s digital world.</a:t>
            </a:r>
            <a:endParaRPr lang="en-US" b="1" dirty="0"/>
          </a:p>
        </p:txBody>
      </p:sp>
    </p:spTree>
    <p:extLst>
      <p:ext uri="{BB962C8B-B14F-4D97-AF65-F5344CB8AC3E}">
        <p14:creationId xmlns="" xmlns:p14="http://schemas.microsoft.com/office/powerpoint/2010/main" val="83907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457200" y="1219200"/>
            <a:ext cx="10681335" cy="27699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r>
              <a:rPr lang="en-US" altLang="zh-CN" dirty="0" smtClean="0"/>
              <a:t>PROJECT LINK :  https://github.com/sandiya-m-01/digital-portfolio-1.git</a:t>
            </a:r>
            <a:endParaRPr lang="zh-CN" altLang="en-US" dirty="0"/>
          </a:p>
        </p:txBody>
      </p:sp>
      <p:sp>
        <p:nvSpPr>
          <p:cNvPr id="155" name="文本框"/>
          <p:cNvSpPr>
            <a:spLocks noGrp="1"/>
          </p:cNvSpPr>
          <p:nvPr>
            <p:ph type="body" idx="1"/>
          </p:nvPr>
        </p:nvSpPr>
        <p:spPr>
          <a:xfrm>
            <a:off x="304800" y="3048000"/>
            <a:ext cx="10977433" cy="20556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b="1" u="sng" dirty="0" smtClean="0"/>
              <a:t>OUTUPUT LINK :  </a:t>
            </a:r>
            <a:r>
              <a:rPr lang="en-US" b="1" u="sng" dirty="0" smtClean="0">
                <a:hlinkClick r:id="rId3"/>
              </a:rPr>
              <a:t>https://sandiya-m-01.github.io/digital-portfolio-1/</a:t>
            </a:r>
            <a:endParaRPr lang="zh-CN" altLang="en-US" dirty="0"/>
          </a:p>
        </p:txBody>
      </p:sp>
    </p:spTree>
    <p:extLst>
      <p:ext uri="{BB962C8B-B14F-4D97-AF65-F5344CB8AC3E}">
        <p14:creationId xmlns="" xmlns:p14="http://schemas.microsoft.com/office/powerpoint/2010/main" val="582805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25" name="TextBox 24"/>
          <p:cNvSpPr txBox="1"/>
          <p:nvPr/>
        </p:nvSpPr>
        <p:spPr>
          <a:xfrm>
            <a:off x="990600" y="2590800"/>
            <a:ext cx="9296400" cy="923330"/>
          </a:xfrm>
          <a:prstGeom prst="rect">
            <a:avLst/>
          </a:prstGeom>
          <a:noFill/>
        </p:spPr>
        <p:txBody>
          <a:bodyPr wrap="square" rtlCol="0">
            <a:spAutoFit/>
          </a:bodyPr>
          <a:lstStyle/>
          <a:p>
            <a:r>
              <a:rPr lang="en-US" b="1" dirty="0" smtClean="0"/>
              <a:t>STUDENT DIGITAL PORTFOLIO USING FRONT END WEB DEVELOPMENT (HTML, CSS &amp; JAVASCRIPT)</a:t>
            </a:r>
          </a:p>
          <a:p>
            <a:endParaRPr lang="en-US" dirty="0"/>
          </a:p>
        </p:txBody>
      </p:sp>
    </p:spTree>
    <p:extLst>
      <p:ext uri="{BB962C8B-B14F-4D97-AF65-F5344CB8AC3E}">
        <p14:creationId xmlns="" xmlns:p14="http://schemas.microsoft.com/office/powerpoint/2010/main" val="1239245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3"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8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5"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6"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7"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8"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0"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2"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4" name="矩形"/>
          <p:cNvSpPr>
            <a:spLocks/>
          </p:cNvSpPr>
          <p:nvPr/>
        </p:nvSpPr>
        <p:spPr>
          <a:xfrm>
            <a:off x="2509806" y="1041533"/>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Tools and Technologies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Portfolio design and Layout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Features and Functionality</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Screenshots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Github Link</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 xmlns:p14="http://schemas.microsoft.com/office/powerpoint/2010/main" val="1160940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6"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07"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0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0"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1"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1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 name="Rectangle 9"/>
          <p:cNvSpPr/>
          <p:nvPr/>
        </p:nvSpPr>
        <p:spPr>
          <a:xfrm>
            <a:off x="914400" y="1600200"/>
            <a:ext cx="7543800" cy="3139321"/>
          </a:xfrm>
          <a:prstGeom prst="rect">
            <a:avLst/>
          </a:prstGeom>
        </p:spPr>
        <p:txBody>
          <a:bodyPr wrap="square">
            <a:spAutoFit/>
          </a:bodyPr>
          <a:lstStyle/>
          <a:p>
            <a:r>
              <a:rPr lang="en-US" b="1" dirty="0" smtClean="0"/>
              <a:t>The problem is to design and develop a Digital Portfolio Website that provides a centralized platform where an individual can showcase personal details, skills, academic background, projects, and achievements in an interactive and professional manner. The system should be:</a:t>
            </a:r>
          </a:p>
          <a:p>
            <a:r>
              <a:rPr lang="en-US" b="1" dirty="0" smtClean="0"/>
              <a:t>Accessible – available online from anywhere.</a:t>
            </a:r>
          </a:p>
          <a:p>
            <a:r>
              <a:rPr lang="en-US" b="1" dirty="0" smtClean="0"/>
              <a:t>User-friendly – simple navigation and responsive design for mobile and desktop.</a:t>
            </a:r>
          </a:p>
          <a:p>
            <a:r>
              <a:rPr lang="en-US" b="1" dirty="0" smtClean="0"/>
              <a:t>Customizable – allowing the user to update information easily.</a:t>
            </a:r>
          </a:p>
          <a:p>
            <a:r>
              <a:rPr lang="en-US" b="1" dirty="0" smtClean="0"/>
              <a:t>Engaging – with interactive features such as smooth scrolling, animations, and contact forms.</a:t>
            </a:r>
            <a:endParaRPr lang="en-US" b="1" dirty="0"/>
          </a:p>
        </p:txBody>
      </p:sp>
    </p:spTree>
    <p:extLst>
      <p:ext uri="{BB962C8B-B14F-4D97-AF65-F5344CB8AC3E}">
        <p14:creationId xmlns="" xmlns:p14="http://schemas.microsoft.com/office/powerpoint/2010/main" val="125758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5"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17"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9"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 name="Rectangle 9"/>
          <p:cNvSpPr/>
          <p:nvPr/>
        </p:nvSpPr>
        <p:spPr>
          <a:xfrm>
            <a:off x="990600" y="2514600"/>
            <a:ext cx="7924800" cy="2031325"/>
          </a:xfrm>
          <a:prstGeom prst="rect">
            <a:avLst/>
          </a:prstGeom>
        </p:spPr>
        <p:txBody>
          <a:bodyPr wrap="square">
            <a:spAutoFit/>
          </a:bodyPr>
          <a:lstStyle/>
          <a:p>
            <a:r>
              <a:rPr lang="en-US" b="1" dirty="0" smtClean="0"/>
              <a:t>The portfolio will be developed using HTML, CSS, and JavaScript to ensure responsiveness, smooth navigation, and an engaging user experience. The website will include sections such as:</a:t>
            </a:r>
          </a:p>
          <a:p>
            <a:r>
              <a:rPr lang="en-US" b="1" dirty="0" smtClean="0"/>
              <a:t>Home Section – introduction and personal tagline.</a:t>
            </a:r>
          </a:p>
          <a:p>
            <a:r>
              <a:rPr lang="en-US" b="1" dirty="0" smtClean="0"/>
              <a:t>About Section – brief background and career goals.</a:t>
            </a:r>
          </a:p>
          <a:p>
            <a:r>
              <a:rPr lang="en-US" b="1" dirty="0" smtClean="0"/>
              <a:t>Projects Section – details of academic and professional work.</a:t>
            </a:r>
          </a:p>
          <a:p>
            <a:r>
              <a:rPr lang="en-US" b="1" dirty="0" smtClean="0"/>
              <a:t>Contact Section – form for visitors to reach out.</a:t>
            </a:r>
            <a:endParaRPr lang="en-US" b="1" dirty="0"/>
          </a:p>
        </p:txBody>
      </p:sp>
    </p:spTree>
    <p:extLst>
      <p:ext uri="{BB962C8B-B14F-4D97-AF65-F5344CB8AC3E}">
        <p14:creationId xmlns="" xmlns:p14="http://schemas.microsoft.com/office/powerpoint/2010/main" val="1158631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3"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4"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2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26"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 name="Rectangle 7"/>
          <p:cNvSpPr/>
          <p:nvPr/>
        </p:nvSpPr>
        <p:spPr>
          <a:xfrm>
            <a:off x="838200" y="1752600"/>
            <a:ext cx="8763000" cy="3970318"/>
          </a:xfrm>
          <a:prstGeom prst="rect">
            <a:avLst/>
          </a:prstGeom>
        </p:spPr>
        <p:txBody>
          <a:bodyPr wrap="square">
            <a:spAutoFit/>
          </a:bodyPr>
          <a:lstStyle/>
          <a:p>
            <a:r>
              <a:rPr lang="en-US" dirty="0" smtClean="0"/>
              <a:t>The end users of the </a:t>
            </a:r>
            <a:r>
              <a:rPr lang="en-US" b="1" dirty="0" smtClean="0"/>
              <a:t>Digital Portfolio</a:t>
            </a:r>
            <a:r>
              <a:rPr lang="en-US" dirty="0" smtClean="0"/>
              <a:t> are individuals and groups who interact with the portfolio for different purposes:</a:t>
            </a:r>
          </a:p>
          <a:p>
            <a:r>
              <a:rPr lang="en-US" b="1" dirty="0" smtClean="0"/>
              <a:t>Students &amp; Job Seekers</a:t>
            </a:r>
            <a:r>
              <a:rPr lang="en-US" dirty="0" smtClean="0"/>
              <a:t> –</a:t>
            </a:r>
            <a:br>
              <a:rPr lang="en-US" dirty="0" smtClean="0"/>
            </a:br>
            <a:r>
              <a:rPr lang="en-US" dirty="0" smtClean="0"/>
              <a:t>They use the digital portfolio to present their skills, qualifications, and projects to potential employers in a professional format.</a:t>
            </a:r>
          </a:p>
          <a:p>
            <a:r>
              <a:rPr lang="en-US" b="1" dirty="0" smtClean="0"/>
              <a:t>Professionals &amp; Freelancers</a:t>
            </a:r>
            <a:r>
              <a:rPr lang="en-US" dirty="0" smtClean="0"/>
              <a:t> –</a:t>
            </a:r>
            <a:r>
              <a:rPr lang="en-US" b="1" dirty="0" smtClean="0"/>
              <a:t/>
            </a:r>
            <a:br>
              <a:rPr lang="en-US" b="1" dirty="0" smtClean="0"/>
            </a:br>
            <a:r>
              <a:rPr lang="en-US" dirty="0" smtClean="0"/>
              <a:t>They maintain their digital portfolio as a showcase of their work, achievements, and expertise to attract clients and career opportunities.</a:t>
            </a:r>
          </a:p>
          <a:p>
            <a:r>
              <a:rPr lang="en-US" b="1" dirty="0" smtClean="0"/>
              <a:t>Employers &amp; Recruiters</a:t>
            </a:r>
            <a:r>
              <a:rPr lang="en-US" dirty="0" smtClean="0"/>
              <a:t> –</a:t>
            </a:r>
            <a:r>
              <a:rPr lang="en-US" b="1" dirty="0" smtClean="0"/>
              <a:t>ors</a:t>
            </a:r>
            <a:r>
              <a:rPr lang="en-US" dirty="0" smtClean="0"/>
              <a:t> –</a:t>
            </a:r>
            <a:br>
              <a:rPr lang="en-US" dirty="0" smtClean="0"/>
            </a:br>
            <a:r>
              <a:rPr lang="en-US" dirty="0" smtClean="0"/>
              <a:t>They access the portfolio to evaluate a candidate’s skills, background, and suitability for a job role.</a:t>
            </a:r>
          </a:p>
          <a:p>
            <a:r>
              <a:rPr lang="en-US" b="1" dirty="0" smtClean="0"/>
              <a:t>Clients &amp; </a:t>
            </a:r>
            <a:r>
              <a:rPr lang="en-US" b="1" dirty="0" err="1" smtClean="0"/>
              <a:t>Collaborat</a:t>
            </a:r>
            <a:r>
              <a:rPr lang="en-US" dirty="0" smtClean="0"/>
              <a:t/>
            </a:r>
            <a:br>
              <a:rPr lang="en-US" dirty="0" smtClean="0"/>
            </a:br>
            <a:r>
              <a:rPr lang="en-US" dirty="0" smtClean="0"/>
              <a:t>They use the portfolio to assess the professional capabilities of an individual before offering projects or partnerships</a:t>
            </a:r>
            <a:endParaRPr lang="en-US" dirty="0"/>
          </a:p>
        </p:txBody>
      </p:sp>
    </p:spTree>
    <p:extLst>
      <p:ext uri="{BB962C8B-B14F-4D97-AF65-F5344CB8AC3E}">
        <p14:creationId xmlns="" xmlns:p14="http://schemas.microsoft.com/office/powerpoint/2010/main" val="200999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7" name="图片"/>
          <p:cNvPicPr>
            <a:picLocks/>
          </p:cNvPicPr>
          <p:nvPr/>
        </p:nvPicPr>
        <p:blipFill>
          <a:blip r:embed="rId3" cstate="print"/>
          <a:stretch>
            <a:fillRect/>
          </a:stretch>
        </p:blipFill>
        <p:spPr>
          <a:xfrm>
            <a:off x="0" y="1752600"/>
            <a:ext cx="2695574" cy="3248025"/>
          </a:xfrm>
          <a:prstGeom prst="rect">
            <a:avLst/>
          </a:prstGeom>
          <a:noFill/>
          <a:ln w="12700" cap="flat" cmpd="sng">
            <a:noFill/>
            <a:prstDash val="solid"/>
            <a:miter/>
          </a:ln>
        </p:spPr>
      </p:pic>
      <p:sp>
        <p:nvSpPr>
          <p:cNvPr id="12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1"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dirty="0">
                <a:solidFill>
                  <a:schemeClr val="tx1"/>
                </a:solidFill>
                <a:latin typeface="Trebuchet MS" charset="0"/>
                <a:ea typeface="宋体" charset="0"/>
                <a:cs typeface="Trebuchet MS" charset="0"/>
              </a:rPr>
              <a:t>TOOLS AND TECHNIQUES</a:t>
            </a:r>
            <a:endParaRPr lang="zh-CN" altLang="en-US" sz="3600" b="1" i="0" u="none" strike="noStrike" kern="0" cap="none" spc="0" baseline="0" dirty="0">
              <a:solidFill>
                <a:schemeClr val="tx1"/>
              </a:solidFill>
              <a:latin typeface="Trebuchet MS" charset="0"/>
              <a:ea typeface="宋体" charset="0"/>
              <a:cs typeface="Trebuchet MS" charset="0"/>
            </a:endParaRPr>
          </a:p>
        </p:txBody>
      </p:sp>
      <p:pic>
        <p:nvPicPr>
          <p:cNvPr id="132"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9" name="Rectangle 8"/>
          <p:cNvSpPr/>
          <p:nvPr/>
        </p:nvSpPr>
        <p:spPr>
          <a:xfrm>
            <a:off x="2819400" y="1905000"/>
            <a:ext cx="8534400" cy="4524315"/>
          </a:xfrm>
          <a:prstGeom prst="rect">
            <a:avLst/>
          </a:prstGeom>
        </p:spPr>
        <p:txBody>
          <a:bodyPr wrap="square">
            <a:spAutoFit/>
          </a:bodyPr>
          <a:lstStyle/>
          <a:p>
            <a:r>
              <a:rPr lang="en-US" b="1" dirty="0" smtClean="0"/>
              <a:t>Tools (Software &amp; Technologies used)</a:t>
            </a:r>
          </a:p>
          <a:p>
            <a:r>
              <a:rPr lang="en-US" b="1" dirty="0" smtClean="0"/>
              <a:t>HTML5 (</a:t>
            </a:r>
            <a:r>
              <a:rPr lang="en-US" b="1" dirty="0" err="1" smtClean="0"/>
              <a:t>HyperText</a:t>
            </a:r>
            <a:r>
              <a:rPr lang="en-US" b="1" dirty="0" smtClean="0"/>
              <a:t> Markup Language)</a:t>
            </a:r>
            <a:r>
              <a:rPr lang="en-US" dirty="0" smtClean="0"/>
              <a:t> –</a:t>
            </a:r>
            <a:br>
              <a:rPr lang="en-US" dirty="0" smtClean="0"/>
            </a:br>
            <a:r>
              <a:rPr lang="en-US" dirty="0" smtClean="0"/>
              <a:t>Used to design the basic structure and content of the portfolio (headings, text, images, links, forms).</a:t>
            </a:r>
          </a:p>
          <a:p>
            <a:r>
              <a:rPr lang="en-US" b="1" dirty="0" smtClean="0"/>
              <a:t>CSS3 (Cascading Style Sheets)</a:t>
            </a:r>
            <a:r>
              <a:rPr lang="en-US" dirty="0" smtClean="0"/>
              <a:t> –</a:t>
            </a:r>
            <a:br>
              <a:rPr lang="en-US" dirty="0" smtClean="0"/>
            </a:br>
            <a:r>
              <a:rPr lang="en-US" dirty="0" smtClean="0"/>
              <a:t>Used for styling, layout design, colors, fonts, responsiveness, and overall visual presentation.</a:t>
            </a:r>
          </a:p>
          <a:p>
            <a:r>
              <a:rPr lang="en-US" b="1" dirty="0" smtClean="0"/>
              <a:t>JavaScript</a:t>
            </a:r>
            <a:r>
              <a:rPr lang="en-US" dirty="0" smtClean="0"/>
              <a:t> –</a:t>
            </a:r>
            <a:br>
              <a:rPr lang="en-US" dirty="0" smtClean="0"/>
            </a:br>
            <a:r>
              <a:rPr lang="en-US" dirty="0" smtClean="0"/>
              <a:t>Provides interactivity and functionality (form validation, smooth scrolling, animations, dynamic elements).</a:t>
            </a:r>
          </a:p>
          <a:p>
            <a:r>
              <a:rPr lang="en-US" b="1" dirty="0" smtClean="0"/>
              <a:t>Code Editor (e.g., VS Code / Sublime Text)</a:t>
            </a:r>
            <a:r>
              <a:rPr lang="en-US" dirty="0" smtClean="0"/>
              <a:t> –</a:t>
            </a:r>
            <a:br>
              <a:rPr lang="en-US" dirty="0" smtClean="0"/>
            </a:br>
            <a:r>
              <a:rPr lang="en-US" dirty="0" smtClean="0"/>
              <a:t>A development environment used to write, edit, and debug the code.</a:t>
            </a:r>
          </a:p>
          <a:p>
            <a:r>
              <a:rPr lang="en-US" b="1" dirty="0" smtClean="0"/>
              <a:t>Web Browser (e.g., Chrome, Edge, Firefox)</a:t>
            </a:r>
            <a:r>
              <a:rPr lang="en-US" dirty="0" smtClean="0"/>
              <a:t> –</a:t>
            </a:r>
            <a:br>
              <a:rPr lang="en-US" dirty="0" smtClean="0"/>
            </a:br>
            <a:r>
              <a:rPr lang="en-US" dirty="0" smtClean="0"/>
              <a:t>Used to run and test the portfolio website.</a:t>
            </a:r>
          </a:p>
          <a:p>
            <a:r>
              <a:rPr lang="en-US" b="1" dirty="0" smtClean="0"/>
              <a:t>Version Control (</a:t>
            </a:r>
            <a:r>
              <a:rPr lang="en-US" b="1" dirty="0" err="1" smtClean="0"/>
              <a:t>Git</a:t>
            </a:r>
            <a:r>
              <a:rPr lang="en-US" b="1" dirty="0" smtClean="0"/>
              <a:t>/</a:t>
            </a:r>
            <a:r>
              <a:rPr lang="en-US" b="1" dirty="0" err="1" smtClean="0"/>
              <a:t>GitHub</a:t>
            </a:r>
            <a:r>
              <a:rPr lang="en-US" b="1" dirty="0" smtClean="0"/>
              <a:t>)</a:t>
            </a:r>
            <a:r>
              <a:rPr lang="en-US" dirty="0" smtClean="0"/>
              <a:t> </a:t>
            </a:r>
            <a:r>
              <a:rPr lang="en-US" i="1" dirty="0" smtClean="0"/>
              <a:t>(optional but recommended)</a:t>
            </a:r>
            <a:r>
              <a:rPr lang="en-US" dirty="0" smtClean="0"/>
              <a:t> –</a:t>
            </a:r>
            <a:br>
              <a:rPr lang="en-US" dirty="0" smtClean="0"/>
            </a:br>
            <a:r>
              <a:rPr lang="en-US" dirty="0" smtClean="0"/>
              <a:t>Helps in tracking changes, backup, and sharing the project.</a:t>
            </a:r>
            <a:endParaRPr lang="en-US" dirty="0"/>
          </a:p>
        </p:txBody>
      </p:sp>
    </p:spTree>
    <p:extLst>
      <p:ext uri="{BB962C8B-B14F-4D97-AF65-F5344CB8AC3E}">
        <p14:creationId xmlns="" xmlns:p14="http://schemas.microsoft.com/office/powerpoint/2010/main" val="769383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5"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36"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pPr marL="38100" indent="0" algn="l">
                <a:lnSpc>
                  <a:spcPct val="100000"/>
                </a:lnSpc>
                <a:spcBef>
                  <a:spcPts val="55"/>
                </a:spcBef>
                <a:spcAft>
                  <a:spcPts val="0"/>
                </a:spcAft>
                <a:buNone/>
              </a:pPr>
              <a:t>8</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7" name="矩形"/>
          <p:cNvSpPr>
            <a:spLocks/>
          </p:cNvSpPr>
          <p:nvPr/>
        </p:nvSpPr>
        <p:spPr>
          <a:xfrm>
            <a:off x="739774" y="291147"/>
            <a:ext cx="8794750" cy="629017"/>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000" b="1" i="0" u="none" strike="noStrike" kern="1200" cap="none" spc="15" baseline="0" dirty="0" smtClean="0">
                <a:solidFill>
                  <a:schemeClr val="tx1"/>
                </a:solidFill>
                <a:latin typeface="Trebuchet MS" charset="0"/>
                <a:ea typeface="宋体" charset="0"/>
                <a:cs typeface="Trebuchet MS" charset="0"/>
              </a:rPr>
              <a:t>PORTFOLIO </a:t>
            </a:r>
            <a:r>
              <a:rPr lang="en-US" altLang="zh-CN" sz="4000" b="1" i="0" u="none" strike="noStrike" kern="1200" cap="none" spc="15" baseline="0" dirty="0">
                <a:solidFill>
                  <a:schemeClr val="tx1"/>
                </a:solidFill>
                <a:latin typeface="Trebuchet MS" charset="0"/>
                <a:ea typeface="宋体" charset="0"/>
                <a:cs typeface="Trebuchet MS" charset="0"/>
              </a:rPr>
              <a:t>DESIGN AND LAYOUT</a:t>
            </a:r>
            <a:endParaRPr lang="zh-CN" altLang="en-US" sz="4000" b="0" i="0" u="none" strike="noStrike" kern="1200" cap="none" spc="0" baseline="0" dirty="0">
              <a:solidFill>
                <a:schemeClr val="tx1"/>
              </a:solidFill>
              <a:latin typeface="Trebuchet MS" charset="0"/>
              <a:ea typeface="宋体" charset="0"/>
              <a:cs typeface="Trebuchet MS" charset="0"/>
            </a:endParaRPr>
          </a:p>
        </p:txBody>
      </p:sp>
      <p:sp>
        <p:nvSpPr>
          <p:cNvPr id="138"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 name="Rectangle 6"/>
          <p:cNvSpPr/>
          <p:nvPr/>
        </p:nvSpPr>
        <p:spPr>
          <a:xfrm>
            <a:off x="533400" y="914400"/>
            <a:ext cx="10972800" cy="5632311"/>
          </a:xfrm>
          <a:prstGeom prst="rect">
            <a:avLst/>
          </a:prstGeom>
        </p:spPr>
        <p:txBody>
          <a:bodyPr wrap="square">
            <a:spAutoFit/>
          </a:bodyPr>
          <a:lstStyle/>
          <a:p>
            <a:r>
              <a:rPr lang="en-US" b="1" dirty="0" smtClean="0"/>
              <a:t>,THE and user-friendly. The design and layout of a digital portfolio refers to the visual structure, organization, and presentation of its contents. A well-designed portfolio ensures that information such as personal details, skills, projects, and contact information is easy to navigate, visually appealing</a:t>
            </a:r>
          </a:p>
          <a:p>
            <a:r>
              <a:rPr lang="en-US" b="1" dirty="0" smtClean="0"/>
              <a:t>Key Elements of Design &amp; Layout</a:t>
            </a:r>
          </a:p>
          <a:p>
            <a:r>
              <a:rPr lang="en-US" b="1" dirty="0" smtClean="0"/>
              <a:t>Navigation Structure –</a:t>
            </a:r>
            <a:br>
              <a:rPr lang="en-US" b="1" dirty="0" smtClean="0"/>
            </a:br>
            <a:r>
              <a:rPr lang="en-US" b="1" dirty="0" smtClean="0"/>
              <a:t>A clear menu (Home, About, Projects, Contact) that allows users to quickly access different sections.</a:t>
            </a:r>
          </a:p>
          <a:p>
            <a:r>
              <a:rPr lang="en-US" b="1" dirty="0" smtClean="0"/>
              <a:t>Visual Hierarchy –</a:t>
            </a:r>
            <a:br>
              <a:rPr lang="en-US" b="1" dirty="0" smtClean="0"/>
            </a:br>
            <a:r>
              <a:rPr lang="en-US" b="1" dirty="0" smtClean="0"/>
              <a:t>Using headings, colors, and font sizes to highlight important information like the user’s name, title, and featured projects.</a:t>
            </a:r>
          </a:p>
          <a:p>
            <a:r>
              <a:rPr lang="en-US" b="1" dirty="0" smtClean="0"/>
              <a:t>Responsive Layout –</a:t>
            </a:r>
            <a:br>
              <a:rPr lang="en-US" b="1" dirty="0" smtClean="0"/>
            </a:br>
            <a:r>
              <a:rPr lang="en-US" b="1" dirty="0" smtClean="0"/>
              <a:t>The portfolio adjusts seamlessly across devices (desktop, tablet, and mobile).</a:t>
            </a:r>
          </a:p>
          <a:p>
            <a:r>
              <a:rPr lang="en-US" b="1" dirty="0" smtClean="0"/>
              <a:t>Section-Based Design –</a:t>
            </a:r>
            <a:br>
              <a:rPr lang="en-US" b="1" dirty="0" smtClean="0"/>
            </a:br>
            <a:r>
              <a:rPr lang="en-US" b="1" dirty="0" smtClean="0"/>
              <a:t>Information is divided into distinct sections (Hero, About, Projects, Contact), making it easier for visitors to browse.</a:t>
            </a:r>
          </a:p>
          <a:p>
            <a:r>
              <a:rPr lang="en-US" b="1" dirty="0" smtClean="0"/>
              <a:t>Consistency –</a:t>
            </a:r>
            <a:br>
              <a:rPr lang="en-US" b="1" dirty="0" smtClean="0"/>
            </a:br>
            <a:r>
              <a:rPr lang="en-US" b="1" dirty="0" smtClean="0"/>
              <a:t>Uniform use of fonts, colors, and spacing throughout the portfolio to maintain professionalism.</a:t>
            </a:r>
          </a:p>
          <a:p>
            <a:r>
              <a:rPr lang="en-US" b="1" dirty="0" smtClean="0"/>
              <a:t>Interactive Elements –</a:t>
            </a:r>
            <a:br>
              <a:rPr lang="en-US" b="1" dirty="0" smtClean="0"/>
            </a:br>
            <a:r>
              <a:rPr lang="en-US" b="1" dirty="0" smtClean="0"/>
              <a:t>Smooth scrolling, hover effects, animations, and contact forms that engage visitors.</a:t>
            </a:r>
            <a:endParaRPr lang="en-US" b="1" dirty="0"/>
          </a:p>
        </p:txBody>
      </p:sp>
    </p:spTree>
    <p:extLst>
      <p:ext uri="{BB962C8B-B14F-4D97-AF65-F5344CB8AC3E}">
        <p14:creationId xmlns="" xmlns:p14="http://schemas.microsoft.com/office/powerpoint/2010/main" val="718103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FEATURES AND FUNCTIONALITY</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3" name="Rectangle 2"/>
          <p:cNvSpPr/>
          <p:nvPr/>
        </p:nvSpPr>
        <p:spPr>
          <a:xfrm>
            <a:off x="533400" y="1447800"/>
            <a:ext cx="11430000" cy="4524315"/>
          </a:xfrm>
          <a:prstGeom prst="rect">
            <a:avLst/>
          </a:prstGeom>
        </p:spPr>
        <p:txBody>
          <a:bodyPr wrap="square">
            <a:spAutoFit/>
          </a:bodyPr>
          <a:lstStyle/>
          <a:p>
            <a:r>
              <a:rPr lang="en-US" b="1" dirty="0" smtClean="0"/>
              <a:t>The features of a digital portfolio refer to the visible components and design elements that enhance the look and feel of the website. The functionality refers to the interactive and operational aspects that make the website useful and responsive for end users.</a:t>
            </a:r>
          </a:p>
          <a:p>
            <a:r>
              <a:rPr lang="en-US" b="1" dirty="0" smtClean="0"/>
              <a:t>Key Features</a:t>
            </a:r>
          </a:p>
          <a:p>
            <a:r>
              <a:rPr lang="en-US" b="1" dirty="0" smtClean="0"/>
              <a:t>Homepage / Hero Section – Attractive introduction with name, tagline, and a call-to-action.</a:t>
            </a:r>
          </a:p>
          <a:p>
            <a:r>
              <a:rPr lang="en-US" b="1" dirty="0" smtClean="0"/>
              <a:t>About Section – Personal information, skills, and career goals.</a:t>
            </a:r>
          </a:p>
          <a:p>
            <a:r>
              <a:rPr lang="en-US" b="1" dirty="0" smtClean="0"/>
              <a:t>Projects Section – Display of past works, academic projects, or professional achievements.</a:t>
            </a:r>
          </a:p>
          <a:p>
            <a:r>
              <a:rPr lang="en-US" b="1" dirty="0" smtClean="0"/>
              <a:t>Contact Section – Form for visitors to send messages directly.</a:t>
            </a:r>
          </a:p>
          <a:p>
            <a:r>
              <a:rPr lang="en-US" b="1" dirty="0" smtClean="0"/>
              <a:t>Navigation Bar – Easy access to different sections of the portfolio.</a:t>
            </a:r>
          </a:p>
          <a:p>
            <a:r>
              <a:rPr lang="en-US" b="1" dirty="0" smtClean="0"/>
              <a:t>Responsive Design – Works on desktops, tablets, and </a:t>
            </a:r>
            <a:r>
              <a:rPr lang="en-US" b="1" dirty="0" err="1" smtClean="0"/>
              <a:t>smartphones</a:t>
            </a:r>
            <a:r>
              <a:rPr lang="en-US" b="1" dirty="0" smtClean="0"/>
              <a:t>.</a:t>
            </a:r>
          </a:p>
          <a:p>
            <a:r>
              <a:rPr lang="en-US" b="1" dirty="0" smtClean="0"/>
              <a:t>Key Functionalities</a:t>
            </a:r>
          </a:p>
          <a:p>
            <a:r>
              <a:rPr lang="en-US" b="1" dirty="0" smtClean="0"/>
              <a:t>Smooth Scrolling – Seamless transition when navigating between sections.</a:t>
            </a:r>
          </a:p>
          <a:p>
            <a:r>
              <a:rPr lang="en-US" b="1" dirty="0" smtClean="0"/>
              <a:t>Form Handling – Collecting user details and sending confirmation/feedback.</a:t>
            </a:r>
          </a:p>
          <a:p>
            <a:r>
              <a:rPr lang="en-US" b="1" dirty="0" smtClean="0"/>
              <a:t>Hover Effects &amp; Animations – Interactive elements that improve user experience.</a:t>
            </a:r>
          </a:p>
          <a:p>
            <a:r>
              <a:rPr lang="en-US" b="1" dirty="0" smtClean="0"/>
              <a:t>Project Highlighting – Enlarging or animating project cards on hover for emphasis.</a:t>
            </a:r>
          </a:p>
          <a:p>
            <a:r>
              <a:rPr lang="en-US" b="1" dirty="0" smtClean="0"/>
              <a:t>Dynamic Interactivity – JavaScript-powered features like alerts, form validation, and button actions.</a:t>
            </a:r>
            <a:endParaRPr lang="en-US" b="1" dirty="0"/>
          </a:p>
        </p:txBody>
      </p:sp>
    </p:spTree>
    <p:extLst>
      <p:ext uri="{BB962C8B-B14F-4D97-AF65-F5344CB8AC3E}">
        <p14:creationId xmlns="" xmlns:p14="http://schemas.microsoft.com/office/powerpoint/2010/main" val="16790471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403</TotalTime>
  <Words>852</Words>
  <Application>Yozo_Office</Application>
  <PresentationFormat>Custom</PresentationFormat>
  <Paragraphs>112</Paragraphs>
  <Slides>13</Slides>
  <Notes>12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SCREENSHOT</vt:lpstr>
      <vt:lpstr>CONCLUSION</vt:lpstr>
      <vt:lpstr>PROJECT LINK :  https://github.com/sandiya-m-01/digital-portfolio-1.git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MYPC</cp:lastModifiedBy>
  <cp:revision>29</cp:revision>
  <dcterms:created xsi:type="dcterms:W3CDTF">2024-03-29T15:07:22Z</dcterms:created>
  <dcterms:modified xsi:type="dcterms:W3CDTF">2025-09-09T08:33:42Z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