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7" r:id="rId10"/>
    <p:sldId id="278" r:id="rId11"/>
    <p:sldId id="279" r:id="rId12"/>
    <p:sldId id="273" r:id="rId13"/>
    <p:sldId id="269" r:id="rId14"/>
    <p:sldId id="271" r:id="rId15"/>
    <p:sldId id="272" r:id="rId16"/>
    <p:sldId id="274" r:id="rId17"/>
    <p:sldId id="280" r:id="rId18"/>
    <p:sldId id="281"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75" autoAdjust="0"/>
  </p:normalViewPr>
  <p:slideViewPr>
    <p:cSldViewPr snapToGrid="0">
      <p:cViewPr varScale="1">
        <p:scale>
          <a:sx n="107" d="100"/>
          <a:sy n="107"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538287"/>
            <a:ext cx="9144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524000" y="4313238"/>
            <a:ext cx="9144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2BEFF-6695-413D-8148-825E10B3353E}"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6586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7616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37133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B2BEFF-6695-413D-8148-825E10B3353E}"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49208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BEFF-6695-413D-8148-825E10B3353E}"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88813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B2BEFF-6695-413D-8148-825E10B3353E}"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3927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B2BEFF-6695-413D-8148-825E10B3353E}"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7645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2BEFF-6695-413D-8148-825E10B3353E}"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19563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2BEFF-6695-413D-8148-825E10B3353E}"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414373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31455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B2BEFF-6695-413D-8148-825E10B3353E}"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C955F-BDAC-4047-87DF-F77607C41E5C}" type="slidenum">
              <a:rPr lang="en-US" smtClean="0"/>
              <a:t>‹#›</a:t>
            </a:fld>
            <a:endParaRPr lang="en-US"/>
          </a:p>
        </p:txBody>
      </p:sp>
    </p:spTree>
    <p:extLst>
      <p:ext uri="{BB962C8B-B14F-4D97-AF65-F5344CB8AC3E}">
        <p14:creationId xmlns:p14="http://schemas.microsoft.com/office/powerpoint/2010/main" val="212176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933" y="-87315"/>
            <a:ext cx="107018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51933" y="1346201"/>
            <a:ext cx="10701867"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B2BEFF-6695-413D-8148-825E10B3353E}" type="datetimeFigureOut">
              <a:rPr lang="en-US" smtClean="0"/>
              <a:t>12/29/2020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C955F-BDAC-4047-87DF-F77607C41E5C}" type="slidenum">
              <a:rPr lang="en-US" smtClean="0"/>
              <a:t>‹#›</a:t>
            </a:fld>
            <a:endParaRPr lang="en-US"/>
          </a:p>
        </p:txBody>
      </p:sp>
    </p:spTree>
    <p:extLst>
      <p:ext uri="{BB962C8B-B14F-4D97-AF65-F5344CB8AC3E}">
        <p14:creationId xmlns:p14="http://schemas.microsoft.com/office/powerpoint/2010/main" val="2573066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78D8-38BE-48AB-80F0-98F406D1CB4E}"/>
              </a:ext>
            </a:extLst>
          </p:cNvPr>
          <p:cNvSpPr>
            <a:spLocks noGrp="1"/>
          </p:cNvSpPr>
          <p:nvPr>
            <p:ph type="ctrTitle"/>
          </p:nvPr>
        </p:nvSpPr>
        <p:spPr>
          <a:xfrm>
            <a:off x="1524000" y="1428220"/>
            <a:ext cx="9144000" cy="2387600"/>
          </a:xfrm>
        </p:spPr>
        <p:txBody>
          <a:bodyPr/>
          <a:lstStyle/>
          <a:p>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br>
              <a:rPr lang="en-US" dirty="0"/>
            </a:br>
            <a:r>
              <a:rPr lang="en-US" dirty="0" err="1"/>
              <a:t>EcoBike</a:t>
            </a:r>
            <a:r>
              <a:rPr lang="en-US" dirty="0"/>
              <a:t> Rental</a:t>
            </a:r>
          </a:p>
        </p:txBody>
      </p:sp>
      <p:sp>
        <p:nvSpPr>
          <p:cNvPr id="3" name="Subtitle 2">
            <a:extLst>
              <a:ext uri="{FF2B5EF4-FFF2-40B4-BE49-F238E27FC236}">
                <a16:creationId xmlns:a16="http://schemas.microsoft.com/office/drawing/2014/main" id="{8A19C125-4CD6-495D-B080-B1A09EF8BA5C}"/>
              </a:ext>
            </a:extLst>
          </p:cNvPr>
          <p:cNvSpPr>
            <a:spLocks noGrp="1"/>
          </p:cNvSpPr>
          <p:nvPr>
            <p:ph type="subTitle" idx="1"/>
          </p:nvPr>
        </p:nvSpPr>
        <p:spPr>
          <a:xfrm>
            <a:off x="1524000" y="4812771"/>
            <a:ext cx="9144000" cy="1655762"/>
          </a:xfrm>
        </p:spPr>
        <p:txBody>
          <a:bodyPr>
            <a:normAutofit fontScale="92500" lnSpcReduction="20000"/>
          </a:bodyPr>
          <a:lstStyle/>
          <a:p>
            <a:r>
              <a:rPr lang="en-US" dirty="0"/>
              <a:t>Group 10</a:t>
            </a:r>
          </a:p>
          <a:p>
            <a:r>
              <a:rPr lang="en-US" dirty="0" err="1"/>
              <a:t>Đặng</a:t>
            </a:r>
            <a:r>
              <a:rPr lang="en-US" dirty="0"/>
              <a:t> </a:t>
            </a:r>
            <a:r>
              <a:rPr lang="en-US" dirty="0" err="1"/>
              <a:t>Lâm</a:t>
            </a:r>
            <a:r>
              <a:rPr lang="en-US" dirty="0"/>
              <a:t> San – 20170111</a:t>
            </a:r>
          </a:p>
          <a:p>
            <a:r>
              <a:rPr lang="en-US" dirty="0" err="1"/>
              <a:t>Nguyễn</a:t>
            </a:r>
            <a:r>
              <a:rPr lang="en-US" dirty="0"/>
              <a:t> Mai Ph</a:t>
            </a:r>
            <a:r>
              <a:rPr lang="vi-VN" dirty="0"/>
              <a:t>ư</a:t>
            </a:r>
            <a:r>
              <a:rPr lang="en-US" dirty="0" err="1"/>
              <a:t>ơng</a:t>
            </a:r>
            <a:r>
              <a:rPr lang="en-US" dirty="0"/>
              <a:t> – 20170106</a:t>
            </a:r>
          </a:p>
          <a:p>
            <a:r>
              <a:rPr lang="en-US" dirty="0"/>
              <a:t>D</a:t>
            </a:r>
            <a:r>
              <a:rPr lang="vi-VN" dirty="0"/>
              <a:t>ư</a:t>
            </a:r>
            <a:r>
              <a:rPr lang="en-US" dirty="0" err="1"/>
              <a:t>ơng</a:t>
            </a:r>
            <a:r>
              <a:rPr lang="en-US" dirty="0"/>
              <a:t> Hồng S</a:t>
            </a:r>
            <a:r>
              <a:rPr lang="vi-VN" dirty="0"/>
              <a:t>ơ</a:t>
            </a:r>
            <a:r>
              <a:rPr lang="en-US" dirty="0"/>
              <a:t>n - 20173347</a:t>
            </a:r>
          </a:p>
        </p:txBody>
      </p:sp>
    </p:spTree>
    <p:extLst>
      <p:ext uri="{BB962C8B-B14F-4D97-AF65-F5344CB8AC3E}">
        <p14:creationId xmlns:p14="http://schemas.microsoft.com/office/powerpoint/2010/main" val="224233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4A67-C4AA-455C-89AC-BE3A35934C29}"/>
              </a:ext>
            </a:extLst>
          </p:cNvPr>
          <p:cNvSpPr>
            <a:spLocks noGrp="1"/>
          </p:cNvSpPr>
          <p:nvPr>
            <p:ph type="title"/>
          </p:nvPr>
        </p:nvSpPr>
        <p:spPr/>
        <p:txBody>
          <a:bodyPr/>
          <a:lstStyle/>
          <a:p>
            <a:r>
              <a:rPr lang="en-US" dirty="0"/>
              <a:t>Class Diagram Convert Barcode</a:t>
            </a:r>
          </a:p>
        </p:txBody>
      </p:sp>
      <p:pic>
        <p:nvPicPr>
          <p:cNvPr id="5" name="Content Placeholder 4" descr="Diagram&#10;&#10;Description automatically generated">
            <a:extLst>
              <a:ext uri="{FF2B5EF4-FFF2-40B4-BE49-F238E27FC236}">
                <a16:creationId xmlns:a16="http://schemas.microsoft.com/office/drawing/2014/main" id="{66BD0864-07D6-4CB7-85E7-E2D002D0D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457" y="1346200"/>
            <a:ext cx="10671349" cy="4902200"/>
          </a:xfrm>
        </p:spPr>
      </p:pic>
    </p:spTree>
    <p:extLst>
      <p:ext uri="{BB962C8B-B14F-4D97-AF65-F5344CB8AC3E}">
        <p14:creationId xmlns:p14="http://schemas.microsoft.com/office/powerpoint/2010/main" val="16574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9FE7-D348-4B1A-A498-07604DEC9FD0}"/>
              </a:ext>
            </a:extLst>
          </p:cNvPr>
          <p:cNvSpPr>
            <a:spLocks noGrp="1"/>
          </p:cNvSpPr>
          <p:nvPr>
            <p:ph type="title"/>
          </p:nvPr>
        </p:nvSpPr>
        <p:spPr/>
        <p:txBody>
          <a:bodyPr/>
          <a:lstStyle/>
          <a:p>
            <a:r>
              <a:rPr lang="en-US" dirty="0"/>
              <a:t>Class Diagram Return Bike</a:t>
            </a:r>
          </a:p>
        </p:txBody>
      </p:sp>
      <p:pic>
        <p:nvPicPr>
          <p:cNvPr id="7" name="Chỗ dành sẵn cho Nội dung 6">
            <a:extLst>
              <a:ext uri="{FF2B5EF4-FFF2-40B4-BE49-F238E27FC236}">
                <a16:creationId xmlns:a16="http://schemas.microsoft.com/office/drawing/2014/main" id="{DDAE9A75-EE5D-4FC0-BA6A-08E8588D1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55" y="1354667"/>
            <a:ext cx="10661289" cy="4902200"/>
          </a:xfrm>
        </p:spPr>
      </p:pic>
    </p:spTree>
    <p:extLst>
      <p:ext uri="{BB962C8B-B14F-4D97-AF65-F5344CB8AC3E}">
        <p14:creationId xmlns:p14="http://schemas.microsoft.com/office/powerpoint/2010/main" val="98682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F80FA1-87E7-41A0-8E15-3E69F44A3E8A}"/>
              </a:ext>
            </a:extLst>
          </p:cNvPr>
          <p:cNvSpPr>
            <a:spLocks noGrp="1"/>
          </p:cNvSpPr>
          <p:nvPr>
            <p:ph type="title"/>
          </p:nvPr>
        </p:nvSpPr>
        <p:spPr>
          <a:xfrm>
            <a:off x="651933" y="-87315"/>
            <a:ext cx="10701867" cy="1325563"/>
          </a:xfrm>
        </p:spPr>
        <p:txBody>
          <a:bodyPr/>
          <a:lstStyle/>
          <a:p>
            <a:r>
              <a:rPr lang="en-US" dirty="0" err="1"/>
              <a:t>Nhóm</a:t>
            </a:r>
            <a:r>
              <a:rPr lang="en-US" dirty="0"/>
              <a:t> </a:t>
            </a:r>
            <a:r>
              <a:rPr lang="en-US" dirty="0" err="1"/>
              <a:t>các</a:t>
            </a:r>
            <a:r>
              <a:rPr lang="en-US" dirty="0"/>
              <a:t> </a:t>
            </a:r>
            <a:r>
              <a:rPr lang="en-US" dirty="0" err="1"/>
              <a:t>lớp</a:t>
            </a:r>
            <a:r>
              <a:rPr lang="en-US" dirty="0"/>
              <a:t> </a:t>
            </a:r>
            <a:r>
              <a:rPr lang="en-US" dirty="0" err="1"/>
              <a:t>thiết</a:t>
            </a:r>
            <a:r>
              <a:rPr lang="en-US" dirty="0"/>
              <a:t> </a:t>
            </a:r>
            <a:r>
              <a:rPr lang="en-US" dirty="0" err="1"/>
              <a:t>kế</a:t>
            </a:r>
            <a:endParaRPr lang="en-US" dirty="0"/>
          </a:p>
        </p:txBody>
      </p:sp>
      <p:pic>
        <p:nvPicPr>
          <p:cNvPr id="5" name="Content Placeholder 4">
            <a:extLst>
              <a:ext uri="{FF2B5EF4-FFF2-40B4-BE49-F238E27FC236}">
                <a16:creationId xmlns:a16="http://schemas.microsoft.com/office/drawing/2014/main" id="{66EA7B6C-6921-44CE-860B-AA67D2A9AD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1911"/>
          <a:stretch/>
        </p:blipFill>
        <p:spPr>
          <a:xfrm>
            <a:off x="651933" y="1346201"/>
            <a:ext cx="10701867" cy="4902199"/>
          </a:xfrm>
          <a:noFill/>
        </p:spPr>
      </p:pic>
    </p:spTree>
    <p:extLst>
      <p:ext uri="{BB962C8B-B14F-4D97-AF65-F5344CB8AC3E}">
        <p14:creationId xmlns:p14="http://schemas.microsoft.com/office/powerpoint/2010/main" val="17262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E63-26D8-48EB-91D4-8FB309EB1EA4}"/>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exception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2F1603FA-D1D2-4E24-BD6D-131DF6BCA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2171116"/>
            <a:ext cx="10701337" cy="3252367"/>
          </a:xfrm>
        </p:spPr>
      </p:pic>
    </p:spTree>
    <p:extLst>
      <p:ext uri="{BB962C8B-B14F-4D97-AF65-F5344CB8AC3E}">
        <p14:creationId xmlns:p14="http://schemas.microsoft.com/office/powerpoint/2010/main" val="121960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A40A-B402-43EC-906B-AFFA175A38F7}"/>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bank subsystem</a:t>
            </a:r>
          </a:p>
        </p:txBody>
      </p:sp>
      <p:pic>
        <p:nvPicPr>
          <p:cNvPr id="5" name="Content Placeholder 4" descr="Diagram&#10;&#10;Description automatically generated">
            <a:extLst>
              <a:ext uri="{FF2B5EF4-FFF2-40B4-BE49-F238E27FC236}">
                <a16:creationId xmlns:a16="http://schemas.microsoft.com/office/drawing/2014/main" id="{4DC51914-0CF6-4C20-B5A2-992A39438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669428"/>
            <a:ext cx="10701337" cy="4255744"/>
          </a:xfrm>
        </p:spPr>
      </p:pic>
    </p:spTree>
    <p:extLst>
      <p:ext uri="{BB962C8B-B14F-4D97-AF65-F5344CB8AC3E}">
        <p14:creationId xmlns:p14="http://schemas.microsoft.com/office/powerpoint/2010/main" val="415852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DDF8-C357-4523-A1D6-A04E1B855CAA}"/>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thiết</a:t>
            </a:r>
            <a:r>
              <a:rPr lang="en-US" dirty="0"/>
              <a:t> </a:t>
            </a:r>
            <a:r>
              <a:rPr lang="en-US" dirty="0" err="1"/>
              <a:t>kế</a:t>
            </a:r>
            <a:r>
              <a:rPr lang="en-US" dirty="0"/>
              <a:t> </a:t>
            </a:r>
            <a:r>
              <a:rPr lang="en-US" dirty="0" err="1"/>
              <a:t>của</a:t>
            </a:r>
            <a:r>
              <a:rPr lang="en-US" dirty="0"/>
              <a:t> package barcode subsystem</a:t>
            </a:r>
          </a:p>
        </p:txBody>
      </p:sp>
      <p:pic>
        <p:nvPicPr>
          <p:cNvPr id="5" name="Content Placeholder 4" descr="A picture containing diagram&#10;&#10;Description automatically generated">
            <a:extLst>
              <a:ext uri="{FF2B5EF4-FFF2-40B4-BE49-F238E27FC236}">
                <a16:creationId xmlns:a16="http://schemas.microsoft.com/office/drawing/2014/main" id="{B2BC08AE-189B-4553-9792-B843F1E04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579261"/>
            <a:ext cx="10701337" cy="4436077"/>
          </a:xfrm>
        </p:spPr>
      </p:pic>
    </p:spTree>
    <p:extLst>
      <p:ext uri="{BB962C8B-B14F-4D97-AF65-F5344CB8AC3E}">
        <p14:creationId xmlns:p14="http://schemas.microsoft.com/office/powerpoint/2010/main" val="6048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BC80-106B-432F-97CE-F12316D7EA0D}"/>
              </a:ext>
            </a:extLst>
          </p:cNvPr>
          <p:cNvSpPr>
            <a:spLocks noGrp="1"/>
          </p:cNvSpPr>
          <p:nvPr>
            <p:ph type="title"/>
          </p:nvPr>
        </p:nvSpPr>
        <p:spPr/>
        <p:txBody>
          <a:bodyPr/>
          <a:lstStyle/>
          <a:p>
            <a:r>
              <a:rPr lang="en-US" dirty="0"/>
              <a:t>Coupling/Cohesion</a:t>
            </a:r>
          </a:p>
        </p:txBody>
      </p:sp>
      <p:sp>
        <p:nvSpPr>
          <p:cNvPr id="3" name="Content Placeholder 2">
            <a:extLst>
              <a:ext uri="{FF2B5EF4-FFF2-40B4-BE49-F238E27FC236}">
                <a16:creationId xmlns:a16="http://schemas.microsoft.com/office/drawing/2014/main" id="{C1FF53AB-05DD-4944-AFAE-C41A1CC0AC57}"/>
              </a:ext>
            </a:extLst>
          </p:cNvPr>
          <p:cNvSpPr>
            <a:spLocks noGrp="1"/>
          </p:cNvSpPr>
          <p:nvPr>
            <p:ph idx="1"/>
          </p:nvPr>
        </p:nvSpPr>
        <p:spPr/>
        <p:txBody>
          <a:bodyPr/>
          <a:lstStyle/>
          <a:p>
            <a:r>
              <a:rPr lang="vi-VN" dirty="0"/>
              <a:t>Trong hệ thống này, tính kết dính - cohesion khá cao. Các module trong hệ thống được tách theo các vai trò mà nó quản lý, không có lớp nào mang nhiều hơn hai trách nhiệm nghiệp vụ. Cụ thể ví dụ như lớp ReturnBikeController chỉ có một phương thức là refund() và một phương thức phụ trợ việc lưu giao dịch vào cơ sở dữ liệu là makeTransactionDao()</a:t>
            </a:r>
            <a:endParaRPr lang="en-US" dirty="0"/>
          </a:p>
          <a:p>
            <a:endParaRPr lang="en-US" dirty="0"/>
          </a:p>
          <a:p>
            <a:r>
              <a:rPr lang="vi-VN" dirty="0"/>
              <a:t> Bên cạnh đó, hệ thống chưa đạt được loose coupling. Các thành phần còn phụ thuộc vào nhau khá nhiều, ngoài ra một số module còn quản lý chung một số dữ liệu (Data Global) như PaymentTransaction. Cụ thể, RentingBikeController và ReturnBikeController đều có quyền chỉnh sửa trạng thái của lớp Singleton PaymentTransaction.</a:t>
            </a:r>
            <a:endParaRPr lang="en-US" dirty="0"/>
          </a:p>
        </p:txBody>
      </p:sp>
    </p:spTree>
    <p:extLst>
      <p:ext uri="{BB962C8B-B14F-4D97-AF65-F5344CB8AC3E}">
        <p14:creationId xmlns:p14="http://schemas.microsoft.com/office/powerpoint/2010/main" val="42082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4A4A-D260-4E7D-84BF-DCA0F9440665}"/>
              </a:ext>
            </a:extLst>
          </p:cNvPr>
          <p:cNvSpPr>
            <a:spLocks noGrp="1"/>
          </p:cNvSpPr>
          <p:nvPr>
            <p:ph type="title"/>
          </p:nvPr>
        </p:nvSpPr>
        <p:spPr/>
        <p:txBody>
          <a:bodyPr/>
          <a:lstStyle/>
          <a:p>
            <a:r>
              <a:rPr lang="en-US" dirty="0"/>
              <a:t>Design principles (1)</a:t>
            </a:r>
          </a:p>
        </p:txBody>
      </p:sp>
      <p:sp>
        <p:nvSpPr>
          <p:cNvPr id="3" name="Content Placeholder 2">
            <a:extLst>
              <a:ext uri="{FF2B5EF4-FFF2-40B4-BE49-F238E27FC236}">
                <a16:creationId xmlns:a16="http://schemas.microsoft.com/office/drawing/2014/main" id="{65128A17-116D-4F2B-B882-1CD9E30902E7}"/>
              </a:ext>
            </a:extLst>
          </p:cNvPr>
          <p:cNvSpPr>
            <a:spLocks noGrp="1"/>
          </p:cNvSpPr>
          <p:nvPr>
            <p:ph idx="1"/>
          </p:nvPr>
        </p:nvSpPr>
        <p:spPr/>
        <p:txBody>
          <a:bodyPr/>
          <a:lstStyle/>
          <a:p>
            <a:r>
              <a:rPr lang="vi-VN" dirty="0"/>
              <a:t>Thiết kế của hệ thống đã cố gắng để tuân theo nguyên tắc trong SOLID. Tuy nhiên, do điều kiện kiến thức cũng như kỹ năng thực tế còn thiếu, nên chúng tôi phát triển và thiết kế phần mềm này cũng mắc phải một số lỗi. Các phần phía dưới bàn luận các thiết kế của hệ thống theo 5 nguyên tắc của SOLID.</a:t>
            </a:r>
            <a:endParaRPr lang="en-US" dirty="0"/>
          </a:p>
          <a:p>
            <a:r>
              <a:rPr lang="vi-VN" b="1" dirty="0"/>
              <a:t>Single Responsibility Principle</a:t>
            </a:r>
            <a:r>
              <a:rPr lang="en-US" b="1" dirty="0"/>
              <a:t>: </a:t>
            </a:r>
            <a:r>
              <a:rPr lang="vi-VN" dirty="0"/>
              <a:t>Trách nhiệm của hệ thống được phân bổ tới các package, các subsystem và trong mỗi</a:t>
            </a:r>
            <a:r>
              <a:rPr lang="en-US" dirty="0"/>
              <a:t> </a:t>
            </a:r>
            <a:r>
              <a:rPr lang="vi-VN" dirty="0"/>
              <a:t>package, subsystem, trách nhiệm được chia nhỏ cho từng Class, mỗi Class đảm nhận một</a:t>
            </a:r>
            <a:r>
              <a:rPr lang="en-US" dirty="0"/>
              <a:t> </a:t>
            </a:r>
            <a:r>
              <a:rPr lang="vi-VN" dirty="0"/>
              <a:t>trách nhiệm duy nhất.</a:t>
            </a:r>
            <a:r>
              <a:rPr lang="en-US" dirty="0"/>
              <a:t> </a:t>
            </a:r>
            <a:r>
              <a:rPr lang="vi-VN" dirty="0"/>
              <a:t>Tuy nhiên, ta xem xét thử một lớp InterbankSubsystemController</a:t>
            </a:r>
            <a:r>
              <a:rPr lang="en-US" dirty="0"/>
              <a:t> </a:t>
            </a:r>
            <a:r>
              <a:rPr lang="vi-VN" dirty="0"/>
              <a:t>chịu</a:t>
            </a:r>
            <a:r>
              <a:rPr lang="en-US" dirty="0"/>
              <a:t> </a:t>
            </a:r>
            <a:r>
              <a:rPr lang="vi-VN" dirty="0"/>
              <a:t>trách</a:t>
            </a:r>
            <a:r>
              <a:rPr lang="en-US" dirty="0"/>
              <a:t> </a:t>
            </a:r>
            <a:r>
              <a:rPr lang="vi-VN" dirty="0"/>
              <a:t>nhiệm</a:t>
            </a:r>
            <a:r>
              <a:rPr lang="en-US" dirty="0"/>
              <a:t> </a:t>
            </a:r>
            <a:r>
              <a:rPr lang="vi-VN" dirty="0"/>
              <a:t>cho</a:t>
            </a:r>
            <a:r>
              <a:rPr lang="en-US" dirty="0"/>
              <a:t> </a:t>
            </a:r>
            <a:r>
              <a:rPr lang="vi-VN" dirty="0"/>
              <a:t>2</a:t>
            </a:r>
            <a:r>
              <a:rPr lang="en-US" dirty="0"/>
              <a:t> </a:t>
            </a:r>
            <a:r>
              <a:rPr lang="vi-VN" dirty="0"/>
              <a:t>nhiệm</a:t>
            </a:r>
            <a:r>
              <a:rPr lang="en-US" dirty="0"/>
              <a:t> </a:t>
            </a:r>
            <a:r>
              <a:rPr lang="vi-VN" dirty="0"/>
              <a:t>vụ:</a:t>
            </a:r>
            <a:r>
              <a:rPr lang="en-US" dirty="0"/>
              <a:t> </a:t>
            </a:r>
            <a:r>
              <a:rPr lang="vi-VN" dirty="0"/>
              <a:t>(1)</a:t>
            </a:r>
            <a:r>
              <a:rPr lang="en-US" dirty="0"/>
              <a:t> </a:t>
            </a:r>
            <a:r>
              <a:rPr lang="vi-VN" dirty="0"/>
              <a:t>điều</a:t>
            </a:r>
            <a:r>
              <a:rPr lang="en-US" dirty="0"/>
              <a:t> </a:t>
            </a:r>
            <a:r>
              <a:rPr lang="vi-VN" dirty="0"/>
              <a:t>khiển</a:t>
            </a:r>
            <a:r>
              <a:rPr lang="en-US" dirty="0"/>
              <a:t> </a:t>
            </a:r>
            <a:r>
              <a:rPr lang="vi-VN" dirty="0"/>
              <a:t>luồng</a:t>
            </a:r>
            <a:r>
              <a:rPr lang="en-US" dirty="0"/>
              <a:t> </a:t>
            </a:r>
            <a:r>
              <a:rPr lang="vi-VN" dirty="0"/>
              <a:t>dữ</a:t>
            </a:r>
            <a:r>
              <a:rPr lang="en-US" dirty="0"/>
              <a:t> </a:t>
            </a:r>
            <a:r>
              <a:rPr lang="vi-VN" dirty="0"/>
              <a:t>liệu (thanh toán, hoàn tiền), (2)</a:t>
            </a:r>
            <a:r>
              <a:rPr lang="en-US" dirty="0"/>
              <a:t> </a:t>
            </a:r>
            <a:r>
              <a:rPr lang="vi-VN" dirty="0"/>
              <a:t>chuyển</a:t>
            </a:r>
            <a:r>
              <a:rPr lang="en-US" dirty="0"/>
              <a:t> </a:t>
            </a:r>
            <a:r>
              <a:rPr lang="vi-VN" dirty="0"/>
              <a:t>đổi</a:t>
            </a:r>
            <a:r>
              <a:rPr lang="en-US" dirty="0"/>
              <a:t> </a:t>
            </a:r>
            <a:r>
              <a:rPr lang="vi-VN" dirty="0"/>
              <a:t>dữ</a:t>
            </a:r>
            <a:r>
              <a:rPr lang="en-US" dirty="0"/>
              <a:t> </a:t>
            </a:r>
            <a:r>
              <a:rPr lang="vi-VN" dirty="0"/>
              <a:t>liệu</a:t>
            </a:r>
            <a:r>
              <a:rPr lang="en-US" dirty="0"/>
              <a:t> </a:t>
            </a:r>
            <a:r>
              <a:rPr lang="vi-VN" dirty="0"/>
              <a:t>(chuyển	đổi</a:t>
            </a:r>
            <a:r>
              <a:rPr lang="en-US" dirty="0"/>
              <a:t> </a:t>
            </a:r>
            <a:r>
              <a:rPr lang="vi-VN" dirty="0"/>
              <a:t>dữ</a:t>
            </a:r>
            <a:r>
              <a:rPr lang="en-US" dirty="0"/>
              <a:t> </a:t>
            </a:r>
            <a:r>
              <a:rPr lang="vi-VN" dirty="0"/>
              <a:t>liệu</a:t>
            </a:r>
            <a:r>
              <a:rPr lang="en-US" dirty="0"/>
              <a:t> </a:t>
            </a:r>
            <a:r>
              <a:rPr lang="vi-VN" dirty="0"/>
              <a:t>nhận</a:t>
            </a:r>
            <a:r>
              <a:rPr lang="en-US" dirty="0"/>
              <a:t> </a:t>
            </a:r>
            <a:r>
              <a:rPr lang="vi-VN" dirty="0"/>
              <a:t>về</a:t>
            </a:r>
            <a:r>
              <a:rPr lang="en-US" dirty="0"/>
              <a:t> </a:t>
            </a:r>
            <a:r>
              <a:rPr lang="vi-VN" dirty="0"/>
              <a:t>từ</a:t>
            </a:r>
            <a:r>
              <a:rPr lang="en-US" dirty="0"/>
              <a:t> </a:t>
            </a:r>
            <a:r>
              <a:rPr lang="vi-VN" dirty="0"/>
              <a:t>api</a:t>
            </a:r>
            <a:r>
              <a:rPr lang="en-US" dirty="0"/>
              <a:t> </a:t>
            </a:r>
            <a:r>
              <a:rPr lang="vi-VN" dirty="0"/>
              <a:t>sang</a:t>
            </a:r>
            <a:r>
              <a:rPr lang="en-US" dirty="0"/>
              <a:t> </a:t>
            </a:r>
            <a:r>
              <a:rPr lang="vi-VN" dirty="0"/>
              <a:t>dạng</a:t>
            </a:r>
            <a:r>
              <a:rPr lang="en-US" dirty="0"/>
              <a:t> </a:t>
            </a:r>
            <a:r>
              <a:rPr lang="vi-VN" dirty="0"/>
              <a:t>controller</a:t>
            </a:r>
            <a:r>
              <a:rPr lang="en-US" dirty="0"/>
              <a:t> </a:t>
            </a:r>
            <a:r>
              <a:rPr lang="vi-VN" dirty="0"/>
              <a:t>yêu	cầu, hàm extractPaymentTransaction).	Do</a:t>
            </a:r>
            <a:r>
              <a:rPr lang="en-US" dirty="0"/>
              <a:t> </a:t>
            </a:r>
            <a:r>
              <a:rPr lang="vi-VN" dirty="0"/>
              <a:t>đó,</a:t>
            </a:r>
            <a:r>
              <a:rPr lang="en-US" dirty="0"/>
              <a:t> </a:t>
            </a:r>
            <a:r>
              <a:rPr lang="vi-VN" dirty="0"/>
              <a:t>lớp</a:t>
            </a:r>
            <a:r>
              <a:rPr lang="en-US" dirty="0"/>
              <a:t> </a:t>
            </a:r>
            <a:r>
              <a:rPr lang="vi-VN" dirty="0"/>
              <a:t>này</a:t>
            </a:r>
            <a:r>
              <a:rPr lang="en-US" dirty="0"/>
              <a:t> </a:t>
            </a:r>
            <a:r>
              <a:rPr lang="vi-VN" dirty="0"/>
              <a:t>phải</a:t>
            </a:r>
            <a:r>
              <a:rPr lang="en-US" dirty="0"/>
              <a:t> </a:t>
            </a:r>
            <a:r>
              <a:rPr lang="vi-VN" dirty="0"/>
              <a:t>được</a:t>
            </a:r>
            <a:r>
              <a:rPr lang="en-US" dirty="0"/>
              <a:t> </a:t>
            </a:r>
            <a:r>
              <a:rPr lang="vi-VN" dirty="0"/>
              <a:t>thay</a:t>
            </a:r>
            <a:r>
              <a:rPr lang="en-US" dirty="0"/>
              <a:t> </a:t>
            </a:r>
            <a:r>
              <a:rPr lang="vi-VN" dirty="0"/>
              <a:t>đổi	khi</a:t>
            </a:r>
            <a:r>
              <a:rPr lang="en-US" dirty="0"/>
              <a:t> </a:t>
            </a:r>
            <a:r>
              <a:rPr lang="vi-VN" dirty="0"/>
              <a:t>mà</a:t>
            </a:r>
            <a:r>
              <a:rPr lang="en-US" dirty="0"/>
              <a:t> </a:t>
            </a:r>
            <a:r>
              <a:rPr lang="vi-VN" dirty="0"/>
              <a:t>luồng</a:t>
            </a:r>
            <a:r>
              <a:rPr lang="en-US" dirty="0"/>
              <a:t> d</a:t>
            </a:r>
            <a:r>
              <a:rPr lang="vi-VN" dirty="0"/>
              <a:t>ữ</a:t>
            </a:r>
            <a:r>
              <a:rPr lang="en-US" dirty="0"/>
              <a:t> </a:t>
            </a:r>
            <a:r>
              <a:rPr lang="vi-VN" dirty="0"/>
              <a:t>liệu</a:t>
            </a:r>
            <a:r>
              <a:rPr lang="en-US" dirty="0"/>
              <a:t> </a:t>
            </a:r>
            <a:r>
              <a:rPr lang="vi-VN" dirty="0"/>
              <a:t>thay</a:t>
            </a:r>
            <a:r>
              <a:rPr lang="en-US" dirty="0"/>
              <a:t> </a:t>
            </a:r>
            <a:r>
              <a:rPr lang="vi-VN" dirty="0"/>
              <a:t>đổi	(ví</a:t>
            </a:r>
            <a:r>
              <a:rPr lang="en-US" dirty="0"/>
              <a:t> </a:t>
            </a:r>
            <a:r>
              <a:rPr lang="vi-VN" dirty="0"/>
              <a:t>dụ	các</a:t>
            </a:r>
            <a:r>
              <a:rPr lang="en-US" dirty="0"/>
              <a:t> </a:t>
            </a:r>
            <a:r>
              <a:rPr lang="vi-VN" dirty="0"/>
              <a:t>tính</a:t>
            </a:r>
            <a:r>
              <a:rPr lang="en-US" dirty="0"/>
              <a:t> </a:t>
            </a:r>
            <a:r>
              <a:rPr lang="vi-VN" dirty="0"/>
              <a:t>năng</a:t>
            </a:r>
            <a:r>
              <a:rPr lang="en-US" dirty="0"/>
              <a:t> </a:t>
            </a:r>
            <a:r>
              <a:rPr lang="vi-VN" dirty="0"/>
              <a:t>mới</a:t>
            </a:r>
            <a:r>
              <a:rPr lang="en-US" dirty="0"/>
              <a:t> </a:t>
            </a:r>
            <a:r>
              <a:rPr lang="vi-VN" dirty="0"/>
              <a:t>được</a:t>
            </a:r>
            <a:r>
              <a:rPr lang="en-US" dirty="0"/>
              <a:t> </a:t>
            </a:r>
            <a:r>
              <a:rPr lang="vi-VN" dirty="0"/>
              <a:t>thêm</a:t>
            </a:r>
            <a:r>
              <a:rPr lang="en-US" dirty="0"/>
              <a:t> </a:t>
            </a:r>
            <a:r>
              <a:rPr lang="vi-VN" dirty="0"/>
              <a:t>vào)	hoặc	cách	chuyển</a:t>
            </a:r>
            <a:r>
              <a:rPr lang="en-US" dirty="0"/>
              <a:t> </a:t>
            </a:r>
            <a:r>
              <a:rPr lang="vi-VN" dirty="0"/>
              <a:t>đổi	dữ</a:t>
            </a:r>
            <a:r>
              <a:rPr lang="en-US" dirty="0"/>
              <a:t> </a:t>
            </a:r>
            <a:r>
              <a:rPr lang="vi-VN" dirty="0"/>
              <a:t>liệu</a:t>
            </a:r>
            <a:r>
              <a:rPr lang="en-US" dirty="0"/>
              <a:t> </a:t>
            </a:r>
            <a:r>
              <a:rPr lang="vi-VN" dirty="0"/>
              <a:t>thay	đổi</a:t>
            </a:r>
            <a:r>
              <a:rPr lang="en-US" dirty="0"/>
              <a:t> </a:t>
            </a:r>
            <a:r>
              <a:rPr lang="vi-VN" dirty="0"/>
              <a:t>(ví</a:t>
            </a:r>
            <a:r>
              <a:rPr lang="en-US" dirty="0"/>
              <a:t> </a:t>
            </a:r>
            <a:r>
              <a:rPr lang="vi-VN" dirty="0"/>
              <a:t>dụ</a:t>
            </a:r>
            <a:r>
              <a:rPr lang="en-US" dirty="0"/>
              <a:t> </a:t>
            </a:r>
            <a:r>
              <a:rPr lang="vi-VN" dirty="0"/>
              <a:t>như định dạng payment</a:t>
            </a:r>
            <a:r>
              <a:rPr lang="en-US" dirty="0"/>
              <a:t> </a:t>
            </a:r>
            <a:r>
              <a:rPr lang="vi-VN" dirty="0"/>
              <a:t>transaction thay đổi),	có lẽ bản thiết kế nên được thay đổi để tốt hơn.</a:t>
            </a:r>
            <a:endParaRPr lang="en-US" dirty="0"/>
          </a:p>
        </p:txBody>
      </p:sp>
    </p:spTree>
    <p:extLst>
      <p:ext uri="{BB962C8B-B14F-4D97-AF65-F5344CB8AC3E}">
        <p14:creationId xmlns:p14="http://schemas.microsoft.com/office/powerpoint/2010/main" val="203143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2698-AB5B-4DB6-9070-DFF3015DFEC5}"/>
              </a:ext>
            </a:extLst>
          </p:cNvPr>
          <p:cNvSpPr>
            <a:spLocks noGrp="1"/>
          </p:cNvSpPr>
          <p:nvPr>
            <p:ph type="title"/>
          </p:nvPr>
        </p:nvSpPr>
        <p:spPr/>
        <p:txBody>
          <a:bodyPr/>
          <a:lstStyle/>
          <a:p>
            <a:r>
              <a:rPr lang="en-US" dirty="0"/>
              <a:t>Design principles (2)</a:t>
            </a:r>
          </a:p>
        </p:txBody>
      </p:sp>
      <p:sp>
        <p:nvSpPr>
          <p:cNvPr id="3" name="Content Placeholder 2">
            <a:extLst>
              <a:ext uri="{FF2B5EF4-FFF2-40B4-BE49-F238E27FC236}">
                <a16:creationId xmlns:a16="http://schemas.microsoft.com/office/drawing/2014/main" id="{6873A4B6-2390-42E4-BF26-E40D67506E4D}"/>
              </a:ext>
            </a:extLst>
          </p:cNvPr>
          <p:cNvSpPr>
            <a:spLocks noGrp="1"/>
          </p:cNvSpPr>
          <p:nvPr>
            <p:ph idx="1"/>
          </p:nvPr>
        </p:nvSpPr>
        <p:spPr/>
        <p:txBody>
          <a:bodyPr/>
          <a:lstStyle/>
          <a:p>
            <a:endParaRPr lang="en-US" dirty="0"/>
          </a:p>
          <a:p>
            <a:endParaRPr lang="en-US" dirty="0"/>
          </a:p>
          <a:p>
            <a:endParaRPr lang="en-US" dirty="0"/>
          </a:p>
          <a:p>
            <a:r>
              <a:rPr lang="en-US" b="1" dirty="0"/>
              <a:t>Open/Closed Principle</a:t>
            </a:r>
            <a:r>
              <a:rPr lang="en-US" dirty="0"/>
              <a:t>: </a:t>
            </a:r>
            <a:r>
              <a:rPr lang="vi-VN" dirty="0"/>
              <a:t>Barcode subsystem implement các phương thức được định nghĩa trong Barcodeinterface. Các lớp của hệ thống chỉ phụ thuộc vào Barcode Interface chứ không phụ</a:t>
            </a:r>
            <a:r>
              <a:rPr lang="en-US" dirty="0"/>
              <a:t> </a:t>
            </a:r>
            <a:r>
              <a:rPr lang="vi-VN" dirty="0"/>
              <a:t>thuộc trực tiếp vào Barcode subsystem. </a:t>
            </a:r>
            <a:endParaRPr lang="en-US" dirty="0"/>
          </a:p>
          <a:p>
            <a:endParaRPr lang="en-US" dirty="0"/>
          </a:p>
          <a:p>
            <a:r>
              <a:rPr lang="vi-VN" dirty="0"/>
              <a:t>Do đó, có thể dễ dàng thay thế subsystem sẵn có</a:t>
            </a:r>
            <a:r>
              <a:rPr lang="en-US" dirty="0"/>
              <a:t> </a:t>
            </a:r>
            <a:r>
              <a:rPr lang="vi-VN" dirty="0"/>
              <a:t>bằng một subsystem khác hoặc thêm một số phương thức khác cho Barcode interface và</a:t>
            </a:r>
            <a:r>
              <a:rPr lang="en-US" dirty="0"/>
              <a:t> </a:t>
            </a:r>
            <a:r>
              <a:rPr lang="vi-VN" dirty="0"/>
              <a:t>implement các phương thức này trong subsystem. Các thay đổi bên phía subsystem hoàn</a:t>
            </a:r>
            <a:r>
              <a:rPr lang="en-US" dirty="0"/>
              <a:t> </a:t>
            </a:r>
            <a:r>
              <a:rPr lang="vi-VN" dirty="0"/>
              <a:t>toàn trong suốt với các bên liên quan sử dụng giao diện của Barcode interface.</a:t>
            </a:r>
            <a:r>
              <a:rPr lang="en-US" dirty="0"/>
              <a:t> </a:t>
            </a:r>
            <a:r>
              <a:rPr lang="vi-VN" dirty="0"/>
              <a:t>Tương tự với Interbank subsystem. </a:t>
            </a:r>
            <a:endParaRPr lang="en-US" dirty="0"/>
          </a:p>
        </p:txBody>
      </p:sp>
    </p:spTree>
    <p:extLst>
      <p:ext uri="{BB962C8B-B14F-4D97-AF65-F5344CB8AC3E}">
        <p14:creationId xmlns:p14="http://schemas.microsoft.com/office/powerpoint/2010/main" val="341386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A5F3-CEEC-47ED-9A22-8049560EA1C7}"/>
              </a:ext>
            </a:extLst>
          </p:cNvPr>
          <p:cNvSpPr>
            <a:spLocks noGrp="1"/>
          </p:cNvSpPr>
          <p:nvPr>
            <p:ph type="title"/>
          </p:nvPr>
        </p:nvSpPr>
        <p:spPr/>
        <p:txBody>
          <a:bodyPr/>
          <a:lstStyle/>
          <a:p>
            <a:r>
              <a:rPr lang="en-US" dirty="0"/>
              <a:t>Design principles (3)</a:t>
            </a:r>
          </a:p>
        </p:txBody>
      </p:sp>
      <p:sp>
        <p:nvSpPr>
          <p:cNvPr id="3" name="Content Placeholder 2">
            <a:extLst>
              <a:ext uri="{FF2B5EF4-FFF2-40B4-BE49-F238E27FC236}">
                <a16:creationId xmlns:a16="http://schemas.microsoft.com/office/drawing/2014/main" id="{B7488576-1C5B-478A-8745-8EF608E29F8D}"/>
              </a:ext>
            </a:extLst>
          </p:cNvPr>
          <p:cNvSpPr>
            <a:spLocks noGrp="1"/>
          </p:cNvSpPr>
          <p:nvPr>
            <p:ph idx="1"/>
          </p:nvPr>
        </p:nvSpPr>
        <p:spPr/>
        <p:txBody>
          <a:bodyPr/>
          <a:lstStyle/>
          <a:p>
            <a:r>
              <a:rPr lang="en-US" b="1" dirty="0" err="1"/>
              <a:t>Liskov</a:t>
            </a:r>
            <a:r>
              <a:rPr lang="en-US" b="1" dirty="0"/>
              <a:t> substitution principle: </a:t>
            </a:r>
            <a:r>
              <a:rPr lang="en-US" dirty="0" err="1"/>
              <a:t>Không</a:t>
            </a:r>
            <a:r>
              <a:rPr lang="en-US" dirty="0"/>
              <a:t> </a:t>
            </a:r>
            <a:r>
              <a:rPr lang="en-US" dirty="0" err="1"/>
              <a:t>có</a:t>
            </a:r>
            <a:endParaRPr lang="en-US" b="1" dirty="0"/>
          </a:p>
          <a:p>
            <a:r>
              <a:rPr lang="en-US" b="1" dirty="0"/>
              <a:t>Interface segregation principle: </a:t>
            </a:r>
            <a:r>
              <a:rPr lang="vi-VN" b="1" dirty="0"/>
              <a:t> </a:t>
            </a:r>
            <a:r>
              <a:rPr lang="vi-VN" dirty="0"/>
              <a:t>Nguyên	lý</a:t>
            </a:r>
            <a:r>
              <a:rPr lang="en-US" dirty="0"/>
              <a:t> </a:t>
            </a:r>
            <a:r>
              <a:rPr lang="vi-VN" dirty="0"/>
              <a:t>này	</a:t>
            </a:r>
            <a:r>
              <a:rPr lang="en-US" dirty="0"/>
              <a:t> </a:t>
            </a:r>
            <a:r>
              <a:rPr lang="vi-VN" dirty="0"/>
              <a:t>nói</a:t>
            </a:r>
            <a:r>
              <a:rPr lang="en-US" dirty="0"/>
              <a:t> </a:t>
            </a:r>
            <a:r>
              <a:rPr lang="vi-VN" dirty="0"/>
              <a:t>rằng,</a:t>
            </a:r>
            <a:r>
              <a:rPr lang="en-US" dirty="0"/>
              <a:t> </a:t>
            </a:r>
            <a:r>
              <a:rPr lang="vi-VN" dirty="0"/>
              <a:t>thay</a:t>
            </a:r>
            <a:r>
              <a:rPr lang="en-US" dirty="0"/>
              <a:t> </a:t>
            </a:r>
            <a:r>
              <a:rPr lang="vi-VN" dirty="0"/>
              <a:t>vì</a:t>
            </a:r>
            <a:r>
              <a:rPr lang="en-US" dirty="0"/>
              <a:t> </a:t>
            </a:r>
            <a:r>
              <a:rPr lang="vi-VN" dirty="0"/>
              <a:t>một</a:t>
            </a:r>
            <a:r>
              <a:rPr lang="en-US" dirty="0"/>
              <a:t> </a:t>
            </a:r>
            <a:r>
              <a:rPr lang="vi-VN" dirty="0"/>
              <a:t>sử</a:t>
            </a:r>
            <a:r>
              <a:rPr lang="en-US" dirty="0"/>
              <a:t> </a:t>
            </a:r>
            <a:r>
              <a:rPr lang="vi-VN" dirty="0"/>
              <a:t>dụng</a:t>
            </a:r>
            <a:r>
              <a:rPr lang="en-US" dirty="0"/>
              <a:t> </a:t>
            </a:r>
            <a:r>
              <a:rPr lang="vi-VN" dirty="0"/>
              <a:t>một</a:t>
            </a:r>
            <a:r>
              <a:rPr lang="en-US" dirty="0"/>
              <a:t> </a:t>
            </a:r>
            <a:r>
              <a:rPr lang="vi-VN" dirty="0"/>
              <a:t>interface</a:t>
            </a:r>
            <a:r>
              <a:rPr lang="en-US" dirty="0"/>
              <a:t> </a:t>
            </a:r>
            <a:r>
              <a:rPr lang="vi-VN" dirty="0"/>
              <a:t>quá	lớn,</a:t>
            </a:r>
            <a:r>
              <a:rPr lang="en-US" dirty="0"/>
              <a:t> </a:t>
            </a:r>
            <a:r>
              <a:rPr lang="vi-VN" dirty="0"/>
              <a:t>quá</a:t>
            </a:r>
            <a:r>
              <a:rPr lang="en-US" dirty="0"/>
              <a:t> </a:t>
            </a:r>
            <a:r>
              <a:rPr lang="vi-VN" dirty="0"/>
              <a:t>nhiều</a:t>
            </a:r>
            <a:r>
              <a:rPr lang="en-US" dirty="0"/>
              <a:t> </a:t>
            </a:r>
            <a:r>
              <a:rPr lang="vi-VN" dirty="0"/>
              <a:t>phương	thức	thì</a:t>
            </a:r>
            <a:r>
              <a:rPr lang="en-US" dirty="0"/>
              <a:t> </a:t>
            </a:r>
            <a:r>
              <a:rPr lang="vi-VN" dirty="0"/>
              <a:t>chúng</a:t>
            </a:r>
            <a:r>
              <a:rPr lang="en-US" dirty="0"/>
              <a:t> </a:t>
            </a:r>
            <a:r>
              <a:rPr lang="vi-VN" dirty="0"/>
              <a:t>ta</a:t>
            </a:r>
            <a:r>
              <a:rPr lang="en-US" dirty="0"/>
              <a:t> </a:t>
            </a:r>
            <a:r>
              <a:rPr lang="vi-VN" dirty="0"/>
              <a:t>sẽ</a:t>
            </a:r>
            <a:r>
              <a:rPr lang="en-US" dirty="0"/>
              <a:t> </a:t>
            </a:r>
            <a:r>
              <a:rPr lang="vi-VN" dirty="0"/>
              <a:t>tách</a:t>
            </a:r>
            <a:r>
              <a:rPr lang="en-US" dirty="0"/>
              <a:t> </a:t>
            </a:r>
            <a:r>
              <a:rPr lang="vi-VN" dirty="0"/>
              <a:t>nhỏ</a:t>
            </a:r>
            <a:r>
              <a:rPr lang="en-US" dirty="0"/>
              <a:t> </a:t>
            </a:r>
            <a:r>
              <a:rPr lang="vi-VN" dirty="0"/>
              <a:t>ra</a:t>
            </a:r>
            <a:r>
              <a:rPr lang="en-US" dirty="0"/>
              <a:t> </a:t>
            </a:r>
            <a:r>
              <a:rPr lang="vi-VN" dirty="0"/>
              <a:t>thành</a:t>
            </a:r>
            <a:r>
              <a:rPr lang="en-US" dirty="0"/>
              <a:t> </a:t>
            </a:r>
            <a:r>
              <a:rPr lang="vi-VN" dirty="0"/>
              <a:t>các</a:t>
            </a:r>
            <a:r>
              <a:rPr lang="en-US" dirty="0"/>
              <a:t> </a:t>
            </a:r>
            <a:r>
              <a:rPr lang="vi-VN" dirty="0"/>
              <a:t>interface	con</a:t>
            </a:r>
            <a:r>
              <a:rPr lang="en-US" dirty="0"/>
              <a:t> </a:t>
            </a:r>
            <a:r>
              <a:rPr lang="vi-VN" dirty="0"/>
              <a:t>với</a:t>
            </a:r>
            <a:r>
              <a:rPr lang="en-US" dirty="0"/>
              <a:t> </a:t>
            </a:r>
            <a:r>
              <a:rPr lang="vi-VN" dirty="0"/>
              <a:t>mục</a:t>
            </a:r>
            <a:r>
              <a:rPr lang="en-US" dirty="0"/>
              <a:t> </a:t>
            </a:r>
            <a:r>
              <a:rPr lang="vi-VN" dirty="0"/>
              <a:t>đích</a:t>
            </a:r>
            <a:r>
              <a:rPr lang="en-US" dirty="0"/>
              <a:t> </a:t>
            </a:r>
            <a:r>
              <a:rPr lang="vi-VN" dirty="0"/>
              <a:t>cụ</a:t>
            </a:r>
            <a:r>
              <a:rPr lang="en-US" dirty="0"/>
              <a:t> </a:t>
            </a:r>
            <a:r>
              <a:rPr lang="vi-VN" dirty="0"/>
              <a:t>thể.</a:t>
            </a:r>
            <a:r>
              <a:rPr lang="en-US" dirty="0"/>
              <a:t> </a:t>
            </a:r>
            <a:r>
              <a:rPr lang="vi-VN" dirty="0"/>
              <a:t>Vì</a:t>
            </a:r>
            <a:r>
              <a:rPr lang="en-US" dirty="0"/>
              <a:t> </a:t>
            </a:r>
            <a:r>
              <a:rPr lang="vi-VN" dirty="0"/>
              <a:t>khi</a:t>
            </a:r>
            <a:r>
              <a:rPr lang="en-US" dirty="0"/>
              <a:t> </a:t>
            </a:r>
            <a:r>
              <a:rPr lang="vi-VN" dirty="0"/>
              <a:t>để</a:t>
            </a:r>
            <a:r>
              <a:rPr lang="en-US" dirty="0"/>
              <a:t> </a:t>
            </a:r>
            <a:r>
              <a:rPr lang="vi-VN" dirty="0"/>
              <a:t>một</a:t>
            </a:r>
            <a:r>
              <a:rPr lang="en-US" dirty="0"/>
              <a:t> </a:t>
            </a:r>
            <a:r>
              <a:rPr lang="vi-VN" dirty="0"/>
              <a:t>interface	quá</a:t>
            </a:r>
            <a:r>
              <a:rPr lang="en-US" dirty="0"/>
              <a:t> </a:t>
            </a:r>
            <a:r>
              <a:rPr lang="vi-VN" dirty="0"/>
              <a:t>to,</a:t>
            </a:r>
            <a:r>
              <a:rPr lang="en-US" dirty="0"/>
              <a:t> </a:t>
            </a:r>
            <a:r>
              <a:rPr lang="vi-VN" dirty="0"/>
              <a:t>các	lớp</a:t>
            </a:r>
            <a:r>
              <a:rPr lang="en-US" dirty="0"/>
              <a:t> </a:t>
            </a:r>
            <a:r>
              <a:rPr lang="vi-VN" dirty="0"/>
              <a:t>implement</a:t>
            </a:r>
            <a:r>
              <a:rPr lang="en-US" dirty="0"/>
              <a:t> </a:t>
            </a:r>
            <a:r>
              <a:rPr lang="vi-VN" dirty="0"/>
              <a:t>sẽ	phải</a:t>
            </a:r>
            <a:r>
              <a:rPr lang="en-US" dirty="0"/>
              <a:t> </a:t>
            </a:r>
            <a:r>
              <a:rPr lang="vi-VN" dirty="0"/>
              <a:t>implement</a:t>
            </a:r>
            <a:r>
              <a:rPr lang="en-US" dirty="0"/>
              <a:t> </a:t>
            </a:r>
            <a:r>
              <a:rPr lang="vi-VN" dirty="0"/>
              <a:t>các</a:t>
            </a:r>
            <a:r>
              <a:rPr lang="en-US" dirty="0"/>
              <a:t> </a:t>
            </a:r>
            <a:r>
              <a:rPr lang="vi-VN" dirty="0"/>
              <a:t>phương</a:t>
            </a:r>
            <a:r>
              <a:rPr lang="en-US" dirty="0"/>
              <a:t> </a:t>
            </a:r>
            <a:r>
              <a:rPr lang="vi-VN" dirty="0"/>
              <a:t>thức</a:t>
            </a:r>
            <a:r>
              <a:rPr lang="en-US" dirty="0"/>
              <a:t> </a:t>
            </a:r>
            <a:r>
              <a:rPr lang="vi-VN" dirty="0"/>
              <a:t>mà</a:t>
            </a:r>
            <a:r>
              <a:rPr lang="en-US" dirty="0"/>
              <a:t> </a:t>
            </a:r>
            <a:r>
              <a:rPr lang="vi-VN" dirty="0"/>
              <a:t>bản	th</a:t>
            </a:r>
            <a:r>
              <a:rPr lang="en-US" dirty="0" err="1"/>
              <a:t>ân</a:t>
            </a:r>
            <a:r>
              <a:rPr lang="en-US" dirty="0"/>
              <a:t> </a:t>
            </a:r>
            <a:r>
              <a:rPr lang="vi-VN" dirty="0"/>
              <a:t>nó</a:t>
            </a:r>
            <a:r>
              <a:rPr lang="en-US" dirty="0"/>
              <a:t> </a:t>
            </a:r>
            <a:r>
              <a:rPr lang="vi-VN" dirty="0"/>
              <a:t>không</a:t>
            </a:r>
            <a:r>
              <a:rPr lang="en-US" dirty="0"/>
              <a:t> </a:t>
            </a:r>
            <a:r>
              <a:rPr lang="vi-VN" dirty="0"/>
              <a:t>cần</a:t>
            </a:r>
            <a:r>
              <a:rPr lang="en-US" dirty="0"/>
              <a:t> </a:t>
            </a:r>
            <a:r>
              <a:rPr lang="vi-VN" dirty="0"/>
              <a:t>dùng</a:t>
            </a:r>
            <a:r>
              <a:rPr lang="en-US" dirty="0"/>
              <a:t> </a:t>
            </a:r>
            <a:r>
              <a:rPr lang="vi-VN" dirty="0"/>
              <a:t>đến. </a:t>
            </a:r>
            <a:endParaRPr lang="en-US" dirty="0"/>
          </a:p>
          <a:p>
            <a:r>
              <a:rPr lang="vi-VN" dirty="0"/>
              <a:t>Thiết</a:t>
            </a:r>
            <a:r>
              <a:rPr lang="en-US" dirty="0"/>
              <a:t> </a:t>
            </a:r>
            <a:r>
              <a:rPr lang="vi-VN" dirty="0"/>
              <a:t>kế</a:t>
            </a:r>
            <a:r>
              <a:rPr lang="en-US" dirty="0"/>
              <a:t> </a:t>
            </a:r>
            <a:r>
              <a:rPr lang="vi-VN" dirty="0"/>
              <a:t>hiện</a:t>
            </a:r>
            <a:r>
              <a:rPr lang="en-US" dirty="0"/>
              <a:t> </a:t>
            </a:r>
            <a:r>
              <a:rPr lang="vi-VN" dirty="0"/>
              <a:t>tại	về</a:t>
            </a:r>
            <a:r>
              <a:rPr lang="en-US" dirty="0"/>
              <a:t> </a:t>
            </a:r>
            <a:r>
              <a:rPr lang="vi-VN" dirty="0"/>
              <a:t>cơ bản đã đáp	 ứng được nguyên tắc này, ví dụ</a:t>
            </a:r>
            <a:r>
              <a:rPr lang="en-US" dirty="0"/>
              <a:t> </a:t>
            </a:r>
            <a:r>
              <a:rPr lang="vi-VN" dirty="0"/>
              <a:t>vớ</a:t>
            </a:r>
            <a:r>
              <a:rPr lang="en-US" dirty="0" err="1"/>
              <a:t>i</a:t>
            </a:r>
            <a:r>
              <a:rPr lang="en-US" dirty="0"/>
              <a:t> </a:t>
            </a:r>
            <a:r>
              <a:rPr lang="vi-VN" dirty="0"/>
              <a:t>InterbankInterface,</a:t>
            </a:r>
            <a:r>
              <a:rPr lang="en-US" dirty="0"/>
              <a:t> </a:t>
            </a:r>
            <a:r>
              <a:rPr lang="vi-VN" dirty="0"/>
              <a:t>cả	 2</a:t>
            </a:r>
            <a:r>
              <a:rPr lang="en-US" dirty="0"/>
              <a:t> </a:t>
            </a:r>
            <a:r>
              <a:rPr lang="vi-VN" dirty="0"/>
              <a:t>phương</a:t>
            </a:r>
            <a:r>
              <a:rPr lang="en-US" dirty="0"/>
              <a:t> </a:t>
            </a:r>
            <a:r>
              <a:rPr lang="vi-VN" dirty="0"/>
              <a:t>thức</a:t>
            </a:r>
            <a:r>
              <a:rPr lang="en-US" dirty="0"/>
              <a:t> </a:t>
            </a:r>
            <a:r>
              <a:rPr lang="vi-VN" dirty="0"/>
              <a:t>payOrder</a:t>
            </a:r>
            <a:r>
              <a:rPr lang="en-US" dirty="0"/>
              <a:t> </a:t>
            </a:r>
            <a:r>
              <a:rPr lang="vi-VN" dirty="0"/>
              <a:t>và	refund</a:t>
            </a:r>
            <a:r>
              <a:rPr lang="en-US" dirty="0"/>
              <a:t> </a:t>
            </a:r>
            <a:r>
              <a:rPr lang="vi-VN" dirty="0"/>
              <a:t>đều</a:t>
            </a:r>
            <a:r>
              <a:rPr lang="en-US" dirty="0"/>
              <a:t> </a:t>
            </a:r>
            <a:r>
              <a:rPr lang="vi-VN" dirty="0"/>
              <a:t>được	lớp</a:t>
            </a:r>
            <a:r>
              <a:rPr lang="en-US" dirty="0"/>
              <a:t> </a:t>
            </a:r>
            <a:r>
              <a:rPr lang="vi-VN" dirty="0"/>
              <a:t>InterfaceSystemController</a:t>
            </a:r>
            <a:r>
              <a:rPr lang="en-US" dirty="0"/>
              <a:t> </a:t>
            </a:r>
            <a:r>
              <a:rPr lang="vi-VN" dirty="0"/>
              <a:t>implement. Với BarcodeInterface cũng tương tự. Tuy	nhiên,</a:t>
            </a:r>
            <a:r>
              <a:rPr lang="en-US" dirty="0"/>
              <a:t> </a:t>
            </a:r>
            <a:r>
              <a:rPr lang="vi-VN" dirty="0"/>
              <a:t>cũng</a:t>
            </a:r>
            <a:r>
              <a:rPr lang="en-US" dirty="0"/>
              <a:t> </a:t>
            </a:r>
            <a:r>
              <a:rPr lang="vi-VN" dirty="0"/>
              <a:t>cần</a:t>
            </a:r>
            <a:r>
              <a:rPr lang="en-US" dirty="0"/>
              <a:t> </a:t>
            </a:r>
            <a:r>
              <a:rPr lang="vi-VN" dirty="0"/>
              <a:t>phải</a:t>
            </a:r>
            <a:r>
              <a:rPr lang="en-US" dirty="0"/>
              <a:t> </a:t>
            </a:r>
            <a:r>
              <a:rPr lang="vi-VN" dirty="0"/>
              <a:t>cân</a:t>
            </a:r>
            <a:r>
              <a:rPr lang="en-US" dirty="0"/>
              <a:t> </a:t>
            </a:r>
            <a:r>
              <a:rPr lang="vi-VN" dirty="0"/>
              <a:t>nhắc một chút với InterfaceSystemController,</a:t>
            </a:r>
            <a:r>
              <a:rPr lang="en-US" dirty="0"/>
              <a:t> </a:t>
            </a:r>
            <a:r>
              <a:rPr lang="vi-VN" dirty="0"/>
              <a:t>bởi	trong	tương</a:t>
            </a:r>
            <a:r>
              <a:rPr lang="en-US" dirty="0"/>
              <a:t> </a:t>
            </a:r>
            <a:r>
              <a:rPr lang="vi-VN" dirty="0"/>
              <a:t>lai,</a:t>
            </a:r>
            <a:r>
              <a:rPr lang="en-US" dirty="0"/>
              <a:t> </a:t>
            </a:r>
            <a:r>
              <a:rPr lang="vi-VN" dirty="0"/>
              <a:t>có</a:t>
            </a:r>
            <a:r>
              <a:rPr lang="en-US" dirty="0"/>
              <a:t> </a:t>
            </a:r>
            <a:r>
              <a:rPr lang="vi-VN" dirty="0"/>
              <a:t>thể</a:t>
            </a:r>
            <a:r>
              <a:rPr lang="en-US" dirty="0"/>
              <a:t> </a:t>
            </a:r>
            <a:r>
              <a:rPr lang="vi-VN" dirty="0"/>
              <a:t>có</a:t>
            </a:r>
            <a:r>
              <a:rPr lang="en-US" dirty="0"/>
              <a:t> </a:t>
            </a:r>
            <a:r>
              <a:rPr lang="vi-VN" dirty="0"/>
              <a:t>một</a:t>
            </a:r>
            <a:r>
              <a:rPr lang="en-US" dirty="0"/>
              <a:t> </a:t>
            </a:r>
            <a:r>
              <a:rPr lang="vi-VN" dirty="0"/>
              <a:t>số</a:t>
            </a:r>
            <a:r>
              <a:rPr lang="en-US" dirty="0"/>
              <a:t> </a:t>
            </a:r>
            <a:r>
              <a:rPr lang="vi-VN" dirty="0"/>
              <a:t>hệ</a:t>
            </a:r>
            <a:r>
              <a:rPr lang="en-US" dirty="0"/>
              <a:t> </a:t>
            </a:r>
            <a:r>
              <a:rPr lang="vi-VN" dirty="0"/>
              <a:t>thống</a:t>
            </a:r>
            <a:r>
              <a:rPr lang="en-US" dirty="0"/>
              <a:t> </a:t>
            </a:r>
            <a:r>
              <a:rPr lang="vi-VN" dirty="0"/>
              <a:t>interbank</a:t>
            </a:r>
            <a:r>
              <a:rPr lang="en-US" dirty="0"/>
              <a:t> </a:t>
            </a:r>
            <a:r>
              <a:rPr lang="vi-VN" dirty="0"/>
              <a:t>khác</a:t>
            </a:r>
            <a:r>
              <a:rPr lang="en-US" dirty="0"/>
              <a:t> </a:t>
            </a:r>
            <a:r>
              <a:rPr lang="vi-VN" dirty="0"/>
              <a:t>không hoàn	tiền</a:t>
            </a:r>
            <a:r>
              <a:rPr lang="en-US" dirty="0"/>
              <a:t> </a:t>
            </a:r>
            <a:r>
              <a:rPr lang="vi-VN" dirty="0"/>
              <a:t>cho</a:t>
            </a:r>
            <a:r>
              <a:rPr lang="en-US" dirty="0"/>
              <a:t> </a:t>
            </a:r>
            <a:r>
              <a:rPr lang="vi-VN" dirty="0"/>
              <a:t>khách</a:t>
            </a:r>
            <a:r>
              <a:rPr lang="en-US" dirty="0"/>
              <a:t> </a:t>
            </a:r>
            <a:r>
              <a:rPr lang="vi-VN" dirty="0"/>
              <a:t>hàng</a:t>
            </a:r>
            <a:r>
              <a:rPr lang="en-US" dirty="0"/>
              <a:t> </a:t>
            </a:r>
            <a:r>
              <a:rPr lang="vi-VN" dirty="0"/>
              <a:t>mà</a:t>
            </a:r>
            <a:r>
              <a:rPr lang="en-US" dirty="0"/>
              <a:t> </a:t>
            </a:r>
            <a:r>
              <a:rPr lang="vi-VN" dirty="0"/>
              <a:t>chỉ</a:t>
            </a:r>
            <a:r>
              <a:rPr lang="en-US" dirty="0"/>
              <a:t> </a:t>
            </a:r>
            <a:r>
              <a:rPr lang="vi-VN" dirty="0"/>
              <a:t>thanh</a:t>
            </a:r>
            <a:r>
              <a:rPr lang="en-US" dirty="0"/>
              <a:t> </a:t>
            </a:r>
            <a:r>
              <a:rPr lang="vi-VN" dirty="0"/>
              <a:t>toán,</a:t>
            </a:r>
            <a:r>
              <a:rPr lang="en-US" dirty="0"/>
              <a:t> </a:t>
            </a:r>
            <a:r>
              <a:rPr lang="vi-VN" dirty="0"/>
              <a:t>lúc</a:t>
            </a:r>
            <a:r>
              <a:rPr lang="en-US" dirty="0"/>
              <a:t> </a:t>
            </a:r>
            <a:r>
              <a:rPr lang="vi-VN" dirty="0"/>
              <a:t>này</a:t>
            </a:r>
            <a:r>
              <a:rPr lang="en-US" dirty="0"/>
              <a:t> </a:t>
            </a:r>
            <a:r>
              <a:rPr lang="vi-VN" dirty="0"/>
              <a:t>phương</a:t>
            </a:r>
            <a:r>
              <a:rPr lang="en-US" dirty="0"/>
              <a:t> </a:t>
            </a:r>
            <a:r>
              <a:rPr lang="vi-VN" dirty="0"/>
              <a:t>thức</a:t>
            </a:r>
            <a:r>
              <a:rPr lang="en-US" dirty="0"/>
              <a:t> </a:t>
            </a:r>
            <a:r>
              <a:rPr lang="vi-VN" dirty="0"/>
              <a:t>refund	</a:t>
            </a:r>
            <a:r>
              <a:rPr lang="en-US" dirty="0"/>
              <a:t> </a:t>
            </a:r>
            <a:r>
              <a:rPr lang="vi-VN" dirty="0"/>
              <a:t>của</a:t>
            </a:r>
            <a:r>
              <a:rPr lang="en-US" dirty="0"/>
              <a:t> </a:t>
            </a:r>
            <a:r>
              <a:rPr lang="vi-VN" dirty="0"/>
              <a:t>InterbankInterface	 trở</a:t>
            </a:r>
            <a:r>
              <a:rPr lang="en-US" dirty="0"/>
              <a:t> </a:t>
            </a:r>
            <a:r>
              <a:rPr lang="vi-VN" dirty="0"/>
              <a:t>nên</a:t>
            </a:r>
            <a:r>
              <a:rPr lang="en-US" dirty="0"/>
              <a:t> </a:t>
            </a:r>
            <a:r>
              <a:rPr lang="vi-VN" dirty="0"/>
              <a:t>dư</a:t>
            </a:r>
            <a:r>
              <a:rPr lang="en-US" dirty="0"/>
              <a:t> </a:t>
            </a:r>
            <a:r>
              <a:rPr lang="vi-VN" dirty="0"/>
              <a:t>thừa</a:t>
            </a:r>
            <a:r>
              <a:rPr lang="en-US" dirty="0"/>
              <a:t> </a:t>
            </a:r>
            <a:r>
              <a:rPr lang="vi-VN" dirty="0"/>
              <a:t>đối</a:t>
            </a:r>
            <a:r>
              <a:rPr lang="en-US" dirty="0"/>
              <a:t> </a:t>
            </a:r>
            <a:r>
              <a:rPr lang="vi-VN" dirty="0"/>
              <a:t>với</a:t>
            </a:r>
            <a:r>
              <a:rPr lang="en-US" dirty="0"/>
              <a:t> </a:t>
            </a:r>
            <a:r>
              <a:rPr lang="vi-VN" dirty="0"/>
              <a:t>interbanksubsystem</a:t>
            </a:r>
            <a:r>
              <a:rPr lang="en-US" dirty="0"/>
              <a:t> </a:t>
            </a:r>
            <a:r>
              <a:rPr lang="vi-VN" dirty="0"/>
              <a:t>đó vi</a:t>
            </a:r>
            <a:r>
              <a:rPr lang="en-US" dirty="0"/>
              <a:t> </a:t>
            </a:r>
            <a:r>
              <a:rPr lang="vi-VN" dirty="0"/>
              <a:t>phạm</a:t>
            </a:r>
            <a:r>
              <a:rPr lang="en-US" dirty="0"/>
              <a:t> </a:t>
            </a:r>
            <a:r>
              <a:rPr lang="vi-VN" dirty="0"/>
              <a:t>Interface</a:t>
            </a:r>
            <a:r>
              <a:rPr lang="en-US" dirty="0"/>
              <a:t> </a:t>
            </a:r>
            <a:r>
              <a:rPr lang="vi-VN" dirty="0"/>
              <a:t>Segregation.</a:t>
            </a:r>
            <a:endParaRPr lang="en-US" dirty="0"/>
          </a:p>
        </p:txBody>
      </p:sp>
    </p:spTree>
    <p:extLst>
      <p:ext uri="{BB962C8B-B14F-4D97-AF65-F5344CB8AC3E}">
        <p14:creationId xmlns:p14="http://schemas.microsoft.com/office/powerpoint/2010/main" val="278855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103D-FF14-4A8E-8F62-63AF1FA5346B}"/>
              </a:ext>
            </a:extLst>
          </p:cNvPr>
          <p:cNvSpPr>
            <a:spLocks noGrp="1"/>
          </p:cNvSpPr>
          <p:nvPr>
            <p:ph type="title"/>
          </p:nvPr>
        </p:nvSpPr>
        <p:spPr/>
        <p:txBody>
          <a:bodyPr/>
          <a:lstStyle/>
          <a:p>
            <a:r>
              <a:rPr lang="en-US" dirty="0" err="1"/>
              <a:t>Phân</a:t>
            </a:r>
            <a:r>
              <a:rPr lang="en-US" dirty="0"/>
              <a:t> </a:t>
            </a:r>
            <a:r>
              <a:rPr lang="en-US" dirty="0" err="1"/>
              <a:t>công</a:t>
            </a:r>
            <a:r>
              <a:rPr lang="en-US" dirty="0"/>
              <a:t> </a:t>
            </a:r>
            <a:r>
              <a:rPr lang="en-US" dirty="0" err="1"/>
              <a:t>công</a:t>
            </a:r>
            <a:r>
              <a:rPr lang="en-US" dirty="0"/>
              <a:t> </a:t>
            </a:r>
            <a:r>
              <a:rPr lang="en-US" dirty="0" err="1"/>
              <a:t>việc</a:t>
            </a:r>
            <a:r>
              <a:rPr lang="en-US" dirty="0"/>
              <a:t> </a:t>
            </a:r>
            <a:r>
              <a:rPr lang="en-US" dirty="0" err="1"/>
              <a:t>thành</a:t>
            </a:r>
            <a:r>
              <a:rPr lang="en-US" dirty="0"/>
              <a:t> </a:t>
            </a:r>
            <a:r>
              <a:rPr lang="en-US" dirty="0" err="1"/>
              <a:t>viên</a:t>
            </a:r>
            <a:endParaRPr lang="en-US" dirty="0"/>
          </a:p>
        </p:txBody>
      </p:sp>
      <p:sp>
        <p:nvSpPr>
          <p:cNvPr id="3" name="Content Placeholder 2">
            <a:extLst>
              <a:ext uri="{FF2B5EF4-FFF2-40B4-BE49-F238E27FC236}">
                <a16:creationId xmlns:a16="http://schemas.microsoft.com/office/drawing/2014/main" id="{6FEB4F75-86EC-49C5-9349-7A85689EF8E0}"/>
              </a:ext>
            </a:extLst>
          </p:cNvPr>
          <p:cNvSpPr>
            <a:spLocks noGrp="1"/>
          </p:cNvSpPr>
          <p:nvPr>
            <p:ph idx="1"/>
          </p:nvPr>
        </p:nvSpPr>
        <p:spPr/>
        <p:txBody>
          <a:bodyPr/>
          <a:lstStyle/>
          <a:p>
            <a:r>
              <a:rPr lang="en-US" dirty="0" err="1"/>
              <a:t>Đặng</a:t>
            </a:r>
            <a:r>
              <a:rPr lang="en-US" dirty="0"/>
              <a:t> </a:t>
            </a:r>
            <a:r>
              <a:rPr lang="en-US" dirty="0" err="1"/>
              <a:t>Lâm</a:t>
            </a:r>
            <a:r>
              <a:rPr lang="en-US" dirty="0"/>
              <a:t> San: SRS (</a:t>
            </a:r>
            <a:r>
              <a:rPr lang="en-US" dirty="0" err="1"/>
              <a:t>Hoàn</a:t>
            </a:r>
            <a:r>
              <a:rPr lang="en-US" dirty="0"/>
              <a:t> </a:t>
            </a:r>
            <a:r>
              <a:rPr lang="en-US" dirty="0" err="1"/>
              <a:t>thành</a:t>
            </a:r>
            <a:r>
              <a:rPr lang="en-US" dirty="0"/>
              <a:t> use case </a:t>
            </a:r>
            <a:r>
              <a:rPr lang="en-US" dirty="0" err="1"/>
              <a:t>Trả</a:t>
            </a:r>
            <a:r>
              <a:rPr lang="en-US" dirty="0"/>
              <a:t> </a:t>
            </a:r>
            <a:r>
              <a:rPr lang="en-US" dirty="0" err="1"/>
              <a:t>xe</a:t>
            </a:r>
            <a:r>
              <a:rPr lang="en-US" dirty="0"/>
              <a:t>, </a:t>
            </a:r>
            <a:r>
              <a:rPr lang="en-US" dirty="0" err="1"/>
              <a:t>Chuyển</a:t>
            </a:r>
            <a:r>
              <a:rPr lang="en-US" dirty="0"/>
              <a:t> </a:t>
            </a:r>
            <a:r>
              <a:rPr lang="en-US" dirty="0" err="1"/>
              <a:t>đổi</a:t>
            </a:r>
            <a:r>
              <a:rPr lang="en-US" dirty="0"/>
              <a:t> </a:t>
            </a:r>
            <a:r>
              <a:rPr lang="en-US" dirty="0" err="1"/>
              <a:t>mã</a:t>
            </a:r>
            <a:r>
              <a:rPr lang="en-US" dirty="0"/>
              <a:t> </a:t>
            </a:r>
            <a:r>
              <a:rPr lang="en-US" dirty="0" err="1"/>
              <a:t>vạch</a:t>
            </a:r>
            <a:r>
              <a:rPr lang="en-US" dirty="0"/>
              <a:t>, </a:t>
            </a:r>
            <a:r>
              <a:rPr lang="en-US" dirty="0" err="1"/>
              <a:t>astah</a:t>
            </a:r>
            <a:r>
              <a:rPr lang="en-US" dirty="0"/>
              <a:t>), SDD (</a:t>
            </a:r>
            <a:r>
              <a:rPr lang="en-US" dirty="0" err="1"/>
              <a:t>Thiết</a:t>
            </a:r>
            <a:r>
              <a:rPr lang="en-US" dirty="0"/>
              <a:t> </a:t>
            </a:r>
            <a:r>
              <a:rPr lang="en-US" dirty="0" err="1"/>
              <a:t>kế</a:t>
            </a:r>
            <a:r>
              <a:rPr lang="en-US" dirty="0"/>
              <a:t> subsystem, </a:t>
            </a:r>
            <a:r>
              <a:rPr lang="en-US" dirty="0" err="1"/>
              <a:t>biểu</a:t>
            </a:r>
            <a:r>
              <a:rPr lang="en-US" dirty="0"/>
              <a:t> </a:t>
            </a:r>
            <a:r>
              <a:rPr lang="en-US" dirty="0" err="1"/>
              <a:t>đồ</a:t>
            </a:r>
            <a:r>
              <a:rPr lang="en-US" dirty="0"/>
              <a:t> sequence), Demo, </a:t>
            </a:r>
            <a:r>
              <a:rPr lang="en-US" dirty="0" err="1"/>
              <a:t>mã</a:t>
            </a:r>
            <a:r>
              <a:rPr lang="en-US" dirty="0"/>
              <a:t> </a:t>
            </a:r>
            <a:r>
              <a:rPr lang="en-US" dirty="0" err="1"/>
              <a:t>nguồn</a:t>
            </a:r>
            <a:r>
              <a:rPr lang="en-US" dirty="0"/>
              <a:t> (package controller, subsystem, exception, database, entity), </a:t>
            </a:r>
            <a:r>
              <a:rPr lang="en-US" dirty="0" err="1"/>
              <a:t>astah</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a:t>
            </a:r>
          </a:p>
          <a:p>
            <a:r>
              <a:rPr lang="en-US" dirty="0" err="1"/>
              <a:t>Nguyễn</a:t>
            </a:r>
            <a:r>
              <a:rPr lang="en-US" dirty="0"/>
              <a:t> Mai Ph</a:t>
            </a:r>
            <a:r>
              <a:rPr lang="vi-VN" dirty="0"/>
              <a:t>ư</a:t>
            </a:r>
            <a:r>
              <a:rPr lang="en-US" dirty="0" err="1"/>
              <a:t>ơng</a:t>
            </a:r>
            <a:r>
              <a:rPr lang="en-US" dirty="0"/>
              <a:t>: SRS (</a:t>
            </a:r>
            <a:r>
              <a:rPr lang="en-US" dirty="0" err="1"/>
              <a:t>Hoàn</a:t>
            </a:r>
            <a:r>
              <a:rPr lang="en-US" dirty="0"/>
              <a:t> </a:t>
            </a:r>
            <a:r>
              <a:rPr lang="en-US" dirty="0" err="1"/>
              <a:t>thành</a:t>
            </a:r>
            <a:r>
              <a:rPr lang="en-US" dirty="0"/>
              <a:t> use case </a:t>
            </a:r>
            <a:r>
              <a:rPr lang="en-US" dirty="0" err="1"/>
              <a:t>Xem</a:t>
            </a:r>
            <a:r>
              <a:rPr lang="en-US" dirty="0"/>
              <a:t> </a:t>
            </a:r>
            <a:r>
              <a:rPr lang="en-US" dirty="0" err="1"/>
              <a:t>thông</a:t>
            </a:r>
            <a:r>
              <a:rPr lang="en-US" dirty="0"/>
              <a:t> tin chi </a:t>
            </a:r>
            <a:r>
              <a:rPr lang="en-US" dirty="0" err="1"/>
              <a:t>tiết</a:t>
            </a:r>
            <a:r>
              <a:rPr lang="en-US" dirty="0"/>
              <a:t> </a:t>
            </a:r>
            <a:r>
              <a:rPr lang="en-US" dirty="0" err="1"/>
              <a:t>bãi</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Xem</a:t>
            </a:r>
            <a:r>
              <a:rPr lang="en-US" dirty="0"/>
              <a:t> </a:t>
            </a:r>
            <a:r>
              <a:rPr lang="en-US" dirty="0" err="1"/>
              <a:t>thông</a:t>
            </a:r>
            <a:r>
              <a:rPr lang="en-US" dirty="0"/>
              <a:t> tin chi </a:t>
            </a:r>
            <a:r>
              <a:rPr lang="en-US" dirty="0" err="1"/>
              <a:t>tiết</a:t>
            </a:r>
            <a:r>
              <a:rPr lang="en-US" dirty="0"/>
              <a:t> </a:t>
            </a:r>
            <a:r>
              <a:rPr lang="en-US" dirty="0" err="1"/>
              <a:t>xe</a:t>
            </a:r>
            <a:r>
              <a:rPr lang="en-US" dirty="0"/>
              <a:t> </a:t>
            </a:r>
            <a:r>
              <a:rPr lang="en-US" dirty="0" err="1"/>
              <a:t>đang</a:t>
            </a:r>
            <a:r>
              <a:rPr lang="en-US" dirty="0"/>
              <a:t> </a:t>
            </a:r>
            <a:r>
              <a:rPr lang="en-US" dirty="0" err="1"/>
              <a:t>thuê</a:t>
            </a:r>
            <a:r>
              <a:rPr lang="en-US" dirty="0"/>
              <a:t>, </a:t>
            </a:r>
            <a:r>
              <a:rPr lang="en-US" dirty="0" err="1"/>
              <a:t>astah</a:t>
            </a:r>
            <a:r>
              <a:rPr lang="en-US" dirty="0"/>
              <a:t>), </a:t>
            </a:r>
            <a:r>
              <a:rPr lang="en-US" dirty="0" err="1"/>
              <a:t>SDD</a:t>
            </a:r>
            <a:r>
              <a:rPr lang="en-US" dirty="0"/>
              <a:t> (</a:t>
            </a: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ng</a:t>
            </a:r>
            <a:r>
              <a:rPr lang="vi-VN" dirty="0"/>
              <a:t>ư</a:t>
            </a:r>
            <a:r>
              <a:rPr lang="en-US" dirty="0" err="1"/>
              <a:t>ời</a:t>
            </a:r>
            <a:r>
              <a:rPr lang="en-US" dirty="0"/>
              <a:t> </a:t>
            </a:r>
            <a:r>
              <a:rPr lang="en-US" dirty="0" err="1"/>
              <a:t>dùng</a:t>
            </a:r>
            <a:r>
              <a:rPr lang="en-US" dirty="0"/>
              <a:t>, Design Considerations, </a:t>
            </a:r>
            <a:r>
              <a:rPr lang="en-US" dirty="0" err="1"/>
              <a:t>Thiết</a:t>
            </a:r>
            <a:r>
              <a:rPr lang="en-US" dirty="0"/>
              <a:t> </a:t>
            </a:r>
            <a:r>
              <a:rPr lang="en-US" dirty="0" err="1"/>
              <a:t>kế</a:t>
            </a:r>
            <a:r>
              <a:rPr lang="en-US" dirty="0"/>
              <a:t> chi </a:t>
            </a:r>
            <a:r>
              <a:rPr lang="en-US" dirty="0" err="1"/>
              <a:t>tiết</a:t>
            </a:r>
            <a:r>
              <a:rPr lang="en-US" dirty="0"/>
              <a:t> </a:t>
            </a:r>
            <a:r>
              <a:rPr lang="en-US" dirty="0" err="1"/>
              <a:t>lớp</a:t>
            </a:r>
            <a:r>
              <a:rPr lang="en-US" dirty="0"/>
              <a:t>), Test case spec, </a:t>
            </a:r>
            <a:r>
              <a:rPr lang="en-US" dirty="0" err="1"/>
              <a:t>mã</a:t>
            </a:r>
            <a:r>
              <a:rPr lang="en-US" dirty="0"/>
              <a:t> </a:t>
            </a:r>
            <a:r>
              <a:rPr lang="en-US" dirty="0" err="1"/>
              <a:t>nguồn</a:t>
            </a:r>
            <a:r>
              <a:rPr lang="en-US" dirty="0"/>
              <a:t> (package sample).</a:t>
            </a:r>
          </a:p>
          <a:p>
            <a:r>
              <a:rPr lang="en-US" dirty="0"/>
              <a:t>Dương Hồng S</a:t>
            </a:r>
            <a:r>
              <a:rPr lang="vi-VN" dirty="0"/>
              <a:t>ơ</a:t>
            </a:r>
            <a:r>
              <a:rPr lang="en-US" dirty="0"/>
              <a:t>n: SRS (</a:t>
            </a:r>
            <a:r>
              <a:rPr lang="en-US" dirty="0" err="1"/>
              <a:t>Hoàn</a:t>
            </a:r>
            <a:r>
              <a:rPr lang="en-US" dirty="0"/>
              <a:t> </a:t>
            </a:r>
            <a:r>
              <a:rPr lang="en-US" dirty="0" err="1"/>
              <a:t>thành</a:t>
            </a:r>
            <a:r>
              <a:rPr lang="en-US" dirty="0"/>
              <a:t> use case </a:t>
            </a:r>
            <a:r>
              <a:rPr lang="en-US" dirty="0" err="1"/>
              <a:t>Thuê</a:t>
            </a:r>
            <a:r>
              <a:rPr lang="en-US" dirty="0"/>
              <a:t> </a:t>
            </a:r>
            <a:r>
              <a:rPr lang="en-US" dirty="0" err="1"/>
              <a:t>xe</a:t>
            </a:r>
            <a:r>
              <a:rPr lang="en-US" dirty="0"/>
              <a:t>, </a:t>
            </a:r>
            <a:r>
              <a:rPr lang="en-US" dirty="0" err="1"/>
              <a:t>Đặt</a:t>
            </a:r>
            <a:r>
              <a:rPr lang="en-US" dirty="0"/>
              <a:t> </a:t>
            </a:r>
            <a:r>
              <a:rPr lang="en-US" dirty="0" err="1"/>
              <a:t>cọc</a:t>
            </a:r>
            <a:r>
              <a:rPr lang="en-US" dirty="0"/>
              <a:t>, </a:t>
            </a:r>
            <a:r>
              <a:rPr lang="en-US" dirty="0" err="1"/>
              <a:t>astah</a:t>
            </a:r>
            <a:r>
              <a:rPr lang="en-US" dirty="0"/>
              <a:t>), </a:t>
            </a:r>
            <a:r>
              <a:rPr lang="en-US" dirty="0" err="1"/>
              <a:t>làm</a:t>
            </a:r>
            <a:r>
              <a:rPr lang="en-US" dirty="0"/>
              <a:t> slide, </a:t>
            </a:r>
            <a:r>
              <a:rPr lang="en-US" dirty="0" err="1"/>
              <a:t>SDD</a:t>
            </a:r>
            <a:r>
              <a:rPr lang="en-US" dirty="0"/>
              <a:t> (</a:t>
            </a:r>
            <a:r>
              <a:rPr lang="en-US" dirty="0" err="1"/>
              <a:t>Mô</a:t>
            </a:r>
            <a:r>
              <a:rPr lang="en-US" dirty="0"/>
              <a:t> </a:t>
            </a:r>
            <a:r>
              <a:rPr lang="en-US" dirty="0" err="1"/>
              <a:t>hình</a:t>
            </a:r>
            <a:r>
              <a:rPr lang="en-US" dirty="0"/>
              <a:t> </a:t>
            </a:r>
            <a:r>
              <a:rPr lang="en-US" dirty="0" err="1"/>
              <a:t>khái</a:t>
            </a:r>
            <a:r>
              <a:rPr lang="en-US" dirty="0"/>
              <a:t> </a:t>
            </a:r>
            <a:r>
              <a:rPr lang="en-US" dirty="0" err="1"/>
              <a:t>niệm</a:t>
            </a:r>
            <a:r>
              <a:rPr lang="en-US" dirty="0"/>
              <a:t> </a:t>
            </a:r>
            <a:r>
              <a:rPr lang="en-US" dirty="0" err="1"/>
              <a:t>dữ</a:t>
            </a:r>
            <a:r>
              <a:rPr lang="en-US" dirty="0"/>
              <a:t> </a:t>
            </a:r>
            <a:r>
              <a:rPr lang="en-US" dirty="0" err="1"/>
              <a:t>liệu</a:t>
            </a:r>
            <a:r>
              <a:rPr lang="en-US" dirty="0"/>
              <a:t>, </a:t>
            </a:r>
            <a:r>
              <a:rPr lang="en-US" dirty="0" err="1"/>
              <a:t>Thiết</a:t>
            </a:r>
            <a:r>
              <a:rPr lang="en-US" dirty="0"/>
              <a:t> </a:t>
            </a:r>
            <a:r>
              <a:rPr lang="en-US" dirty="0" err="1"/>
              <a:t>kế</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biểu</a:t>
            </a:r>
            <a:r>
              <a:rPr lang="en-US" dirty="0"/>
              <a:t> </a:t>
            </a:r>
            <a:r>
              <a:rPr lang="en-US" dirty="0" err="1"/>
              <a:t>đồ</a:t>
            </a:r>
            <a:r>
              <a:rPr lang="en-US" dirty="0"/>
              <a:t> </a:t>
            </a:r>
            <a:r>
              <a:rPr lang="en-US" dirty="0" err="1"/>
              <a:t>lớp</a:t>
            </a:r>
            <a:r>
              <a:rPr lang="en-US" dirty="0"/>
              <a:t>), </a:t>
            </a:r>
            <a:r>
              <a:rPr lang="en-US" dirty="0" err="1"/>
              <a:t>mã</a:t>
            </a:r>
            <a:r>
              <a:rPr lang="en-US" dirty="0"/>
              <a:t> </a:t>
            </a:r>
            <a:r>
              <a:rPr lang="en-US" dirty="0" err="1"/>
              <a:t>nguồn</a:t>
            </a:r>
            <a:r>
              <a:rPr lang="en-US" dirty="0"/>
              <a:t> (DAO), </a:t>
            </a:r>
            <a:r>
              <a:rPr lang="en-US" dirty="0" err="1"/>
              <a:t>Javadocs</a:t>
            </a:r>
            <a:r>
              <a:rPr lang="en-US" dirty="0"/>
              <a:t>.</a:t>
            </a:r>
          </a:p>
        </p:txBody>
      </p:sp>
      <p:graphicFrame>
        <p:nvGraphicFramePr>
          <p:cNvPr id="9" name="Bảng 8">
            <a:extLst>
              <a:ext uri="{FF2B5EF4-FFF2-40B4-BE49-F238E27FC236}">
                <a16:creationId xmlns:a16="http://schemas.microsoft.com/office/drawing/2014/main" id="{11CC946C-13B7-4065-8F41-1A443B35D724}"/>
              </a:ext>
            </a:extLst>
          </p:cNvPr>
          <p:cNvGraphicFramePr>
            <a:graphicFrameLocks noGrp="1"/>
          </p:cNvGraphicFramePr>
          <p:nvPr>
            <p:extLst>
              <p:ext uri="{D42A27DB-BD31-4B8C-83A1-F6EECF244321}">
                <p14:modId xmlns:p14="http://schemas.microsoft.com/office/powerpoint/2010/main" val="82508043"/>
              </p:ext>
            </p:extLst>
          </p:nvPr>
        </p:nvGraphicFramePr>
        <p:xfrm>
          <a:off x="135466" y="4030132"/>
          <a:ext cx="11734800" cy="2218268"/>
        </p:xfrm>
        <a:graphic>
          <a:graphicData uri="http://schemas.openxmlformats.org/drawingml/2006/table">
            <a:tbl>
              <a:tblPr>
                <a:tableStyleId>{5C22544A-7EE6-4342-B048-85BDC9FD1C3A}</a:tableStyleId>
              </a:tblPr>
              <a:tblGrid>
                <a:gridCol w="1000620">
                  <a:extLst>
                    <a:ext uri="{9D8B030D-6E8A-4147-A177-3AD203B41FA5}">
                      <a16:colId xmlns:a16="http://schemas.microsoft.com/office/drawing/2014/main" val="1679513994"/>
                    </a:ext>
                  </a:extLst>
                </a:gridCol>
                <a:gridCol w="1696703">
                  <a:extLst>
                    <a:ext uri="{9D8B030D-6E8A-4147-A177-3AD203B41FA5}">
                      <a16:colId xmlns:a16="http://schemas.microsoft.com/office/drawing/2014/main" val="3167495230"/>
                    </a:ext>
                  </a:extLst>
                </a:gridCol>
                <a:gridCol w="1577788">
                  <a:extLst>
                    <a:ext uri="{9D8B030D-6E8A-4147-A177-3AD203B41FA5}">
                      <a16:colId xmlns:a16="http://schemas.microsoft.com/office/drawing/2014/main" val="721599386"/>
                    </a:ext>
                  </a:extLst>
                </a:gridCol>
                <a:gridCol w="2911947">
                  <a:extLst>
                    <a:ext uri="{9D8B030D-6E8A-4147-A177-3AD203B41FA5}">
                      <a16:colId xmlns:a16="http://schemas.microsoft.com/office/drawing/2014/main" val="4079635425"/>
                    </a:ext>
                  </a:extLst>
                </a:gridCol>
                <a:gridCol w="2181060">
                  <a:extLst>
                    <a:ext uri="{9D8B030D-6E8A-4147-A177-3AD203B41FA5}">
                      <a16:colId xmlns:a16="http://schemas.microsoft.com/office/drawing/2014/main" val="3941744881"/>
                    </a:ext>
                  </a:extLst>
                </a:gridCol>
                <a:gridCol w="1554585">
                  <a:extLst>
                    <a:ext uri="{9D8B030D-6E8A-4147-A177-3AD203B41FA5}">
                      <a16:colId xmlns:a16="http://schemas.microsoft.com/office/drawing/2014/main" val="3417360398"/>
                    </a:ext>
                  </a:extLst>
                </a:gridCol>
                <a:gridCol w="812097">
                  <a:extLst>
                    <a:ext uri="{9D8B030D-6E8A-4147-A177-3AD203B41FA5}">
                      <a16:colId xmlns:a16="http://schemas.microsoft.com/office/drawing/2014/main" val="3239653328"/>
                    </a:ext>
                  </a:extLst>
                </a:gridCol>
              </a:tblGrid>
              <a:tr h="491473">
                <a:tc>
                  <a:txBody>
                    <a:bodyPr/>
                    <a:lstStyle/>
                    <a:p>
                      <a:pPr algn="l" fontAlgn="ctr"/>
                      <a:r>
                        <a:rPr lang="en-US" sz="1400" u="none" strike="noStrike" dirty="0" err="1">
                          <a:effectLst/>
                          <a:latin typeface="+mj-lt"/>
                        </a:rPr>
                        <a:t>StudentId</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err="1">
                          <a:effectLst/>
                          <a:latin typeface="+mj-lt"/>
                        </a:rPr>
                        <a:t>StudentName</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SRS</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SDD</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Programming</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Testing</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tc>
                  <a:txBody>
                    <a:bodyPr/>
                    <a:lstStyle/>
                    <a:p>
                      <a:pPr algn="l" fontAlgn="ctr"/>
                      <a:r>
                        <a:rPr lang="en-US" sz="1400" u="none" strike="noStrike" dirty="0">
                          <a:effectLst/>
                          <a:latin typeface="+mj-lt"/>
                        </a:rPr>
                        <a:t>Summary</a:t>
                      </a:r>
                      <a:endParaRPr lang="en-US" sz="1400" b="1" i="0" u="none" strike="noStrike" dirty="0">
                        <a:solidFill>
                          <a:srgbClr val="FFFFFF"/>
                        </a:solidFill>
                        <a:effectLst/>
                        <a:latin typeface="+mj-lt"/>
                      </a:endParaRPr>
                    </a:p>
                  </a:txBody>
                  <a:tcPr marL="7939" marR="7939" marT="7939" marB="0" anchor="ctr">
                    <a:solidFill>
                      <a:schemeClr val="tx1">
                        <a:lumMod val="50000"/>
                        <a:lumOff val="50000"/>
                      </a:schemeClr>
                    </a:solidFill>
                  </a:tcPr>
                </a:tc>
                <a:extLst>
                  <a:ext uri="{0D108BD9-81ED-4DB2-BD59-A6C34878D82A}">
                    <a16:rowId xmlns:a16="http://schemas.microsoft.com/office/drawing/2014/main" val="1937364070"/>
                  </a:ext>
                </a:extLst>
              </a:tr>
              <a:tr h="690718">
                <a:tc>
                  <a:txBody>
                    <a:bodyPr/>
                    <a:lstStyle/>
                    <a:p>
                      <a:pPr algn="l" fontAlgn="b"/>
                      <a:r>
                        <a:rPr lang="en-US" sz="1400" u="none" strike="noStrike" dirty="0">
                          <a:effectLst/>
                          <a:latin typeface="+mj-lt"/>
                        </a:rPr>
                        <a:t>20170106</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vi-VN" sz="1400" u="none" strike="noStrike" dirty="0" err="1">
                          <a:effectLst/>
                          <a:latin typeface="Calibri Light" panose="020F0302020204030204" pitchFamily="34" charset="0"/>
                          <a:cs typeface="Calibri Light" panose="020F0302020204030204" pitchFamily="34" charset="0"/>
                        </a:rPr>
                        <a:t>Nguyễn</a:t>
                      </a:r>
                      <a:r>
                        <a:rPr lang="vi-VN" sz="1400" u="none" strike="noStrike" dirty="0">
                          <a:effectLst/>
                          <a:latin typeface="Calibri Light" panose="020F0302020204030204" pitchFamily="34" charset="0"/>
                          <a:cs typeface="Calibri Light" panose="020F0302020204030204" pitchFamily="34" charset="0"/>
                        </a:rPr>
                        <a:t> Mai Phương</a:t>
                      </a:r>
                      <a:endParaRPr lang="vi-VN"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7939" marR="7939" marT="7939" marB="0" anchor="ctr"/>
                </a:tc>
                <a:tc>
                  <a:txBody>
                    <a:bodyPr/>
                    <a:lstStyle/>
                    <a:p>
                      <a:pPr algn="l" fontAlgn="ctr"/>
                      <a:r>
                        <a:rPr lang="en-US" sz="1400" u="none" strike="noStrike" dirty="0" err="1">
                          <a:effectLst/>
                          <a:latin typeface="+mj-lt"/>
                        </a:rPr>
                        <a:t>Xem</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bãi</a:t>
                      </a:r>
                      <a:r>
                        <a:rPr lang="en-US" sz="1400" u="none" strike="noStrike" dirty="0">
                          <a:effectLst/>
                          <a:latin typeface="+mj-lt"/>
                        </a:rPr>
                        <a:t> </a:t>
                      </a:r>
                      <a:r>
                        <a:rPr lang="en-US" sz="1400" u="none" strike="noStrike" dirty="0" err="1">
                          <a:effectLst/>
                          <a:latin typeface="+mj-lt"/>
                        </a:rPr>
                        <a:t>xe</a:t>
                      </a:r>
                      <a:br>
                        <a:rPr lang="en-US" sz="1400" u="none" strike="noStrike" dirty="0">
                          <a:effectLst/>
                          <a:latin typeface="+mj-lt"/>
                        </a:rPr>
                      </a:br>
                      <a:r>
                        <a:rPr lang="en-US" sz="1400" u="none" strike="noStrike" dirty="0" err="1">
                          <a:effectLst/>
                          <a:latin typeface="+mj-lt"/>
                        </a:rPr>
                        <a:t>Xem</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xe</a:t>
                      </a:r>
                      <a:r>
                        <a:rPr lang="en-US" sz="1400" u="none" strike="noStrike" dirty="0">
                          <a:effectLst/>
                          <a:latin typeface="+mj-lt"/>
                        </a:rPr>
                        <a:t> </a:t>
                      </a:r>
                      <a:br>
                        <a:rPr lang="en-US" sz="1400" u="none" strike="noStrike" dirty="0">
                          <a:effectLst/>
                          <a:latin typeface="+mj-lt"/>
                        </a:rPr>
                      </a:br>
                      <a:r>
                        <a:rPr lang="en-US" sz="1400" u="none" strike="noStrike" dirty="0" err="1">
                          <a:effectLst/>
                          <a:latin typeface="+mj-lt"/>
                        </a:rPr>
                        <a:t>Xem</a:t>
                      </a:r>
                      <a:r>
                        <a:rPr lang="en-US" sz="1400" u="none" strike="noStrike" dirty="0">
                          <a:effectLst/>
                          <a:latin typeface="+mj-lt"/>
                        </a:rPr>
                        <a:t> </a:t>
                      </a:r>
                      <a:r>
                        <a:rPr lang="en-US" sz="1400" u="none" strike="noStrike" dirty="0" err="1">
                          <a:effectLst/>
                          <a:latin typeface="+mj-lt"/>
                        </a:rPr>
                        <a:t>xe</a:t>
                      </a:r>
                      <a:r>
                        <a:rPr lang="en-US" sz="1400" u="none" strike="noStrike" dirty="0">
                          <a:effectLst/>
                          <a:latin typeface="+mj-lt"/>
                        </a:rPr>
                        <a:t> </a:t>
                      </a:r>
                      <a:r>
                        <a:rPr lang="en-US" sz="1400" u="none" strike="noStrike" dirty="0" err="1">
                          <a:effectLst/>
                          <a:latin typeface="+mj-lt"/>
                        </a:rPr>
                        <a:t>đang</a:t>
                      </a:r>
                      <a:r>
                        <a:rPr lang="en-US" sz="1400" u="none" strike="noStrike" dirty="0">
                          <a:effectLst/>
                          <a:latin typeface="+mj-lt"/>
                        </a:rPr>
                        <a:t> </a:t>
                      </a:r>
                      <a:r>
                        <a:rPr lang="en-US" sz="1400" u="none" strike="noStrike" dirty="0" err="1">
                          <a:effectLst/>
                          <a:latin typeface="+mj-lt"/>
                        </a:rPr>
                        <a:t>thuê</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giao</a:t>
                      </a:r>
                      <a:r>
                        <a:rPr lang="en-US" sz="1400" u="none" strike="noStrike" dirty="0">
                          <a:effectLst/>
                          <a:latin typeface="+mj-lt"/>
                        </a:rPr>
                        <a:t> </a:t>
                      </a:r>
                      <a:r>
                        <a:rPr lang="en-US" sz="1400" u="none" strike="noStrike" dirty="0" err="1">
                          <a:effectLst/>
                          <a:latin typeface="+mj-lt"/>
                        </a:rPr>
                        <a:t>diện</a:t>
                      </a:r>
                      <a:r>
                        <a:rPr lang="en-US" sz="1400" u="none" strike="noStrike" dirty="0">
                          <a:effectLst/>
                          <a:latin typeface="+mj-lt"/>
                        </a:rPr>
                        <a:t> </a:t>
                      </a:r>
                      <a:r>
                        <a:rPr lang="en-US" sz="1400" u="none" strike="noStrike" dirty="0" err="1">
                          <a:effectLst/>
                          <a:latin typeface="+mj-lt"/>
                        </a:rPr>
                        <a:t>người</a:t>
                      </a:r>
                      <a:r>
                        <a:rPr lang="en-US" sz="1400" u="none" strike="noStrike" dirty="0">
                          <a:effectLst/>
                          <a:latin typeface="+mj-lt"/>
                        </a:rPr>
                        <a:t> </a:t>
                      </a:r>
                      <a:r>
                        <a:rPr lang="en-US" sz="1400" u="none" strike="noStrike" dirty="0" err="1">
                          <a:effectLst/>
                          <a:latin typeface="+mj-lt"/>
                        </a:rPr>
                        <a:t>dùng</a:t>
                      </a:r>
                      <a:br>
                        <a:rPr lang="en-US" sz="1400" u="none" strike="noStrike" dirty="0">
                          <a:effectLst/>
                          <a:latin typeface="+mj-lt"/>
                        </a:rPr>
                      </a:br>
                      <a:r>
                        <a:rPr lang="en-US" sz="1400" u="none" strike="noStrike" dirty="0">
                          <a:effectLst/>
                          <a:latin typeface="+mj-lt"/>
                        </a:rPr>
                        <a:t>Design Consideration.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Presentation Layer</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Test case specification</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35%</a:t>
                      </a:r>
                      <a:endParaRPr lang="en-US" sz="1400" b="0" i="0" u="none" strike="noStrike">
                        <a:solidFill>
                          <a:srgbClr val="000000"/>
                        </a:solidFill>
                        <a:effectLst/>
                        <a:latin typeface="+mj-lt"/>
                      </a:endParaRPr>
                    </a:p>
                  </a:txBody>
                  <a:tcPr marL="7939" marR="7939" marT="7939" marB="0" anchor="ctr"/>
                </a:tc>
                <a:extLst>
                  <a:ext uri="{0D108BD9-81ED-4DB2-BD59-A6C34878D82A}">
                    <a16:rowId xmlns:a16="http://schemas.microsoft.com/office/drawing/2014/main" val="1352245887"/>
                  </a:ext>
                </a:extLst>
              </a:tr>
              <a:tr h="478189">
                <a:tc>
                  <a:txBody>
                    <a:bodyPr/>
                    <a:lstStyle/>
                    <a:p>
                      <a:pPr algn="l" fontAlgn="b"/>
                      <a:r>
                        <a:rPr lang="en-US" sz="1400" u="none" strike="noStrike">
                          <a:effectLst/>
                          <a:latin typeface="+mj-lt"/>
                        </a:rPr>
                        <a:t>20170111</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Đặng</a:t>
                      </a:r>
                      <a:r>
                        <a:rPr lang="en-US" sz="1400" u="none" strike="noStrike" dirty="0">
                          <a:effectLst/>
                          <a:latin typeface="+mj-lt"/>
                        </a:rPr>
                        <a:t> </a:t>
                      </a:r>
                      <a:r>
                        <a:rPr lang="en-US" sz="1400" u="none" strike="noStrike" dirty="0" err="1">
                          <a:effectLst/>
                          <a:latin typeface="+mj-lt"/>
                        </a:rPr>
                        <a:t>Lâm</a:t>
                      </a:r>
                      <a:r>
                        <a:rPr lang="en-US" sz="1400" u="none" strike="noStrike" dirty="0">
                          <a:effectLst/>
                          <a:latin typeface="+mj-lt"/>
                        </a:rPr>
                        <a:t> San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Trả</a:t>
                      </a:r>
                      <a:r>
                        <a:rPr lang="en-US" sz="1400" u="none" strike="noStrike" dirty="0">
                          <a:effectLst/>
                          <a:latin typeface="+mj-lt"/>
                        </a:rPr>
                        <a:t> </a:t>
                      </a:r>
                      <a:r>
                        <a:rPr lang="en-US" sz="1400" u="none" strike="noStrike" dirty="0" err="1">
                          <a:effectLst/>
                          <a:latin typeface="+mj-lt"/>
                        </a:rPr>
                        <a:t>xe</a:t>
                      </a:r>
                      <a:endParaRPr lang="en-US" sz="1400" u="none" strike="noStrike" dirty="0">
                        <a:effectLst/>
                        <a:latin typeface="+mj-lt"/>
                      </a:endParaRPr>
                    </a:p>
                    <a:p>
                      <a:pPr algn="l" fontAlgn="b"/>
                      <a:r>
                        <a:rPr lang="en-US" sz="1400" u="none" strike="noStrike" dirty="0" err="1">
                          <a:effectLst/>
                          <a:latin typeface="+mj-lt"/>
                        </a:rPr>
                        <a:t>Chuyển</a:t>
                      </a:r>
                      <a:r>
                        <a:rPr lang="en-US" sz="1400" u="none" strike="noStrike" dirty="0">
                          <a:effectLst/>
                          <a:latin typeface="+mj-lt"/>
                        </a:rPr>
                        <a:t> </a:t>
                      </a:r>
                      <a:r>
                        <a:rPr lang="en-US" sz="1400" u="none" strike="noStrike" dirty="0" err="1">
                          <a:effectLst/>
                          <a:latin typeface="+mj-lt"/>
                        </a:rPr>
                        <a:t>mã</a:t>
                      </a:r>
                      <a:r>
                        <a:rPr lang="en-US" sz="1400" u="none" strike="noStrike" dirty="0">
                          <a:effectLst/>
                          <a:latin typeface="+mj-lt"/>
                        </a:rPr>
                        <a:t> </a:t>
                      </a:r>
                      <a:r>
                        <a:rPr lang="en-US" sz="1400" u="none" strike="noStrike" dirty="0" err="1">
                          <a:effectLst/>
                          <a:latin typeface="+mj-lt"/>
                        </a:rPr>
                        <a:t>vạch</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 </a:t>
                      </a:r>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Subsystem.</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Business Layer,</a:t>
                      </a:r>
                      <a:br>
                        <a:rPr lang="en-US" sz="1400" u="none" strike="noStrike" dirty="0">
                          <a:effectLst/>
                          <a:latin typeface="+mj-lt"/>
                        </a:rPr>
                      </a:br>
                      <a:r>
                        <a:rPr lang="en-US" sz="1400" u="none" strike="noStrike" dirty="0">
                          <a:effectLst/>
                          <a:latin typeface="+mj-lt"/>
                        </a:rPr>
                        <a:t>Data Layer, Subsystem</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Test case implementation</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a:effectLst/>
                          <a:latin typeface="+mj-lt"/>
                        </a:rPr>
                        <a:t>35%</a:t>
                      </a:r>
                      <a:endParaRPr lang="en-US" sz="1400" b="0" i="0" u="none" strike="noStrike">
                        <a:solidFill>
                          <a:srgbClr val="000000"/>
                        </a:solidFill>
                        <a:effectLst/>
                        <a:latin typeface="+mj-lt"/>
                      </a:endParaRPr>
                    </a:p>
                  </a:txBody>
                  <a:tcPr marL="7939" marR="7939" marT="7939" marB="0" anchor="ctr"/>
                </a:tc>
                <a:extLst>
                  <a:ext uri="{0D108BD9-81ED-4DB2-BD59-A6C34878D82A}">
                    <a16:rowId xmlns:a16="http://schemas.microsoft.com/office/drawing/2014/main" val="2549135328"/>
                  </a:ext>
                </a:extLst>
              </a:tr>
              <a:tr h="557888">
                <a:tc>
                  <a:txBody>
                    <a:bodyPr/>
                    <a:lstStyle/>
                    <a:p>
                      <a:pPr algn="l" fontAlgn="b"/>
                      <a:r>
                        <a:rPr lang="en-US" sz="1400" u="none" strike="noStrike">
                          <a:effectLst/>
                          <a:latin typeface="+mj-lt"/>
                        </a:rPr>
                        <a:t>20173347</a:t>
                      </a:r>
                      <a:endParaRPr lang="en-US" sz="1400" b="0" i="0" u="none" strike="noStrike">
                        <a:solidFill>
                          <a:srgbClr val="000000"/>
                        </a:solidFill>
                        <a:effectLst/>
                        <a:latin typeface="+mj-lt"/>
                      </a:endParaRPr>
                    </a:p>
                  </a:txBody>
                  <a:tcPr marL="7939" marR="7939" marT="7939" marB="0" anchor="ctr"/>
                </a:tc>
                <a:tc>
                  <a:txBody>
                    <a:bodyPr/>
                    <a:lstStyle/>
                    <a:p>
                      <a:pPr algn="l" fontAlgn="b"/>
                      <a:r>
                        <a:rPr lang="vi-VN" sz="1400" u="none" strike="noStrike" dirty="0">
                          <a:effectLst/>
                          <a:latin typeface="Calibri Light" panose="020F0302020204030204" pitchFamily="34" charset="0"/>
                          <a:cs typeface="Calibri Light" panose="020F0302020204030204" pitchFamily="34" charset="0"/>
                        </a:rPr>
                        <a:t>Dương </a:t>
                      </a:r>
                      <a:r>
                        <a:rPr lang="vi-VN" sz="1400" u="none" strike="noStrike" dirty="0" err="1">
                          <a:effectLst/>
                          <a:latin typeface="Calibri Light" panose="020F0302020204030204" pitchFamily="34" charset="0"/>
                          <a:cs typeface="Calibri Light" panose="020F0302020204030204" pitchFamily="34" charset="0"/>
                        </a:rPr>
                        <a:t>Hồng</a:t>
                      </a:r>
                      <a:r>
                        <a:rPr lang="vi-VN" sz="1400" u="none" strike="noStrike" dirty="0">
                          <a:effectLst/>
                          <a:latin typeface="Calibri Light" panose="020F0302020204030204" pitchFamily="34" charset="0"/>
                          <a:cs typeface="Calibri Light" panose="020F0302020204030204" pitchFamily="34" charset="0"/>
                        </a:rPr>
                        <a:t> Sơn</a:t>
                      </a:r>
                      <a:endParaRPr lang="vi-VN" sz="1400" b="0" i="0" u="none" strike="noStrike" dirty="0">
                        <a:solidFill>
                          <a:srgbClr val="000000"/>
                        </a:solidFill>
                        <a:effectLst/>
                        <a:latin typeface="Calibri Light" panose="020F0302020204030204" pitchFamily="34" charset="0"/>
                        <a:cs typeface="Calibri Light" panose="020F0302020204030204" pitchFamily="34" charset="0"/>
                      </a:endParaRPr>
                    </a:p>
                  </a:txBody>
                  <a:tcPr marL="7939" marR="7939" marT="7939" marB="0" anchor="ctr"/>
                </a:tc>
                <a:tc>
                  <a:txBody>
                    <a:bodyPr/>
                    <a:lstStyle/>
                    <a:p>
                      <a:pPr algn="l" fontAlgn="b"/>
                      <a:r>
                        <a:rPr lang="en-US" sz="1400" u="none" strike="noStrike">
                          <a:effectLst/>
                          <a:latin typeface="+mj-lt"/>
                        </a:rPr>
                        <a:t>Thuê xe, Đặt cọc</a:t>
                      </a:r>
                      <a:endParaRPr lang="en-US" sz="1400" b="0" i="0" u="none" strike="noStrike">
                        <a:solidFill>
                          <a:srgbClr val="000000"/>
                        </a:solidFill>
                        <a:effectLst/>
                        <a:latin typeface="+mj-lt"/>
                      </a:endParaRPr>
                    </a:p>
                  </a:txBody>
                  <a:tcPr marL="7939" marR="7939" marT="7939" marB="0" anchor="ctr"/>
                </a:tc>
                <a:tc>
                  <a:txBody>
                    <a:bodyPr/>
                    <a:lstStyle/>
                    <a:p>
                      <a:pPr algn="l" fontAlgn="b"/>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mô</a:t>
                      </a:r>
                      <a:r>
                        <a:rPr lang="en-US" sz="1400" u="none" strike="noStrike" dirty="0">
                          <a:effectLst/>
                          <a:latin typeface="+mj-lt"/>
                        </a:rPr>
                        <a:t> </a:t>
                      </a:r>
                      <a:r>
                        <a:rPr lang="en-US" sz="1400" u="none" strike="noStrike" dirty="0" err="1">
                          <a:effectLst/>
                          <a:latin typeface="+mj-lt"/>
                        </a:rPr>
                        <a:t>hình</a:t>
                      </a:r>
                      <a:r>
                        <a:rPr lang="en-US" sz="1400" u="none" strike="noStrike" dirty="0">
                          <a:effectLst/>
                          <a:latin typeface="+mj-lt"/>
                        </a:rPr>
                        <a:t> </a:t>
                      </a:r>
                      <a:r>
                        <a:rPr lang="en-US" sz="1400" u="none" strike="noStrike" dirty="0" err="1">
                          <a:effectLst/>
                          <a:latin typeface="+mj-lt"/>
                        </a:rPr>
                        <a:t>dữ</a:t>
                      </a:r>
                      <a:r>
                        <a:rPr lang="en-US" sz="1400" u="none" strike="noStrike" dirty="0">
                          <a:effectLst/>
                          <a:latin typeface="+mj-lt"/>
                        </a:rPr>
                        <a:t> </a:t>
                      </a:r>
                      <a:r>
                        <a:rPr lang="en-US" sz="1400" u="none" strike="noStrike" dirty="0" err="1">
                          <a:effectLst/>
                          <a:latin typeface="+mj-lt"/>
                        </a:rPr>
                        <a:t>liệu</a:t>
                      </a:r>
                      <a:r>
                        <a:rPr lang="en-US" sz="1400" u="none" strike="noStrike" dirty="0">
                          <a:effectLst/>
                          <a:latin typeface="+mj-lt"/>
                        </a:rPr>
                        <a:t>.</a:t>
                      </a:r>
                      <a:br>
                        <a:rPr lang="en-US" sz="1400" u="none" strike="noStrike" dirty="0">
                          <a:effectLst/>
                          <a:latin typeface="+mj-lt"/>
                        </a:rPr>
                      </a:br>
                      <a:r>
                        <a:rPr lang="en-US" sz="1400" u="none" strike="noStrike" dirty="0" err="1">
                          <a:effectLst/>
                          <a:latin typeface="+mj-lt"/>
                        </a:rPr>
                        <a:t>Thiết</a:t>
                      </a:r>
                      <a:r>
                        <a:rPr lang="en-US" sz="1400" u="none" strike="noStrike" dirty="0">
                          <a:effectLst/>
                          <a:latin typeface="+mj-lt"/>
                        </a:rPr>
                        <a:t> </a:t>
                      </a:r>
                      <a:r>
                        <a:rPr lang="en-US" sz="1400" u="none" strike="noStrike" dirty="0" err="1">
                          <a:effectLst/>
                          <a:latin typeface="+mj-lt"/>
                        </a:rPr>
                        <a:t>kế</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 chi </a:t>
                      </a:r>
                      <a:r>
                        <a:rPr lang="en-US" sz="1400" u="none" strike="noStrike" dirty="0" err="1">
                          <a:effectLst/>
                          <a:latin typeface="+mj-lt"/>
                        </a:rPr>
                        <a:t>tiết</a:t>
                      </a:r>
                      <a:r>
                        <a:rPr lang="en-US" sz="1400" u="none" strike="noStrike" dirty="0">
                          <a:effectLst/>
                          <a:latin typeface="+mj-lt"/>
                        </a:rPr>
                        <a:t> </a:t>
                      </a:r>
                      <a:r>
                        <a:rPr lang="en-US" sz="1400" u="none" strike="noStrike" dirty="0" err="1">
                          <a:effectLst/>
                          <a:latin typeface="+mj-lt"/>
                        </a:rPr>
                        <a:t>lớp</a:t>
                      </a:r>
                      <a:r>
                        <a:rPr lang="en-US" sz="1400" u="none" strike="noStrike" dirty="0">
                          <a:effectLst/>
                          <a:latin typeface="+mj-lt"/>
                        </a:rPr>
                        <a:t>.</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Data Layer</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 </a:t>
                      </a:r>
                      <a:endParaRPr lang="en-US" sz="1400" b="0" i="0" u="none" strike="noStrike" dirty="0">
                        <a:solidFill>
                          <a:srgbClr val="000000"/>
                        </a:solidFill>
                        <a:effectLst/>
                        <a:latin typeface="+mj-lt"/>
                      </a:endParaRPr>
                    </a:p>
                  </a:txBody>
                  <a:tcPr marL="7939" marR="7939" marT="7939" marB="0" anchor="ctr"/>
                </a:tc>
                <a:tc>
                  <a:txBody>
                    <a:bodyPr/>
                    <a:lstStyle/>
                    <a:p>
                      <a:pPr algn="l" fontAlgn="b"/>
                      <a:r>
                        <a:rPr lang="en-US" sz="1400" u="none" strike="noStrike" dirty="0">
                          <a:effectLst/>
                          <a:latin typeface="+mj-lt"/>
                        </a:rPr>
                        <a:t>30%</a:t>
                      </a:r>
                      <a:endParaRPr lang="en-US" sz="1400" b="0" i="0" u="none" strike="noStrike" dirty="0">
                        <a:solidFill>
                          <a:srgbClr val="000000"/>
                        </a:solidFill>
                        <a:effectLst/>
                        <a:latin typeface="+mj-lt"/>
                      </a:endParaRPr>
                    </a:p>
                  </a:txBody>
                  <a:tcPr marL="7939" marR="7939" marT="7939" marB="0" anchor="ctr"/>
                </a:tc>
                <a:extLst>
                  <a:ext uri="{0D108BD9-81ED-4DB2-BD59-A6C34878D82A}">
                    <a16:rowId xmlns:a16="http://schemas.microsoft.com/office/drawing/2014/main" val="1499921007"/>
                  </a:ext>
                </a:extLst>
              </a:tr>
            </a:tbl>
          </a:graphicData>
        </a:graphic>
      </p:graphicFrame>
    </p:spTree>
    <p:extLst>
      <p:ext uri="{BB962C8B-B14F-4D97-AF65-F5344CB8AC3E}">
        <p14:creationId xmlns:p14="http://schemas.microsoft.com/office/powerpoint/2010/main" val="273359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8C6-33AE-4014-9CAA-174A5B582D58}"/>
              </a:ext>
            </a:extLst>
          </p:cNvPr>
          <p:cNvSpPr>
            <a:spLocks noGrp="1"/>
          </p:cNvSpPr>
          <p:nvPr>
            <p:ph type="title"/>
          </p:nvPr>
        </p:nvSpPr>
        <p:spPr/>
        <p:txBody>
          <a:bodyPr/>
          <a:lstStyle/>
          <a:p>
            <a:r>
              <a:rPr lang="en-US" dirty="0"/>
              <a:t>Design principles (4)</a:t>
            </a:r>
          </a:p>
        </p:txBody>
      </p:sp>
      <p:sp>
        <p:nvSpPr>
          <p:cNvPr id="3" name="Content Placeholder 2">
            <a:extLst>
              <a:ext uri="{FF2B5EF4-FFF2-40B4-BE49-F238E27FC236}">
                <a16:creationId xmlns:a16="http://schemas.microsoft.com/office/drawing/2014/main" id="{DCCDB777-AFC2-4E71-8202-C4B20D847EE2}"/>
              </a:ext>
            </a:extLst>
          </p:cNvPr>
          <p:cNvSpPr>
            <a:spLocks noGrp="1"/>
          </p:cNvSpPr>
          <p:nvPr>
            <p:ph idx="1"/>
          </p:nvPr>
        </p:nvSpPr>
        <p:spPr/>
        <p:txBody>
          <a:bodyPr/>
          <a:lstStyle/>
          <a:p>
            <a:r>
              <a:rPr lang="en-US" b="1" dirty="0"/>
              <a:t>Dependency Inversion principle: </a:t>
            </a:r>
            <a:r>
              <a:rPr lang="vi-VN" b="1" dirty="0"/>
              <a:t> </a:t>
            </a:r>
            <a:r>
              <a:rPr lang="vi-VN" dirty="0"/>
              <a:t>Có</a:t>
            </a:r>
            <a:r>
              <a:rPr lang="en-US" dirty="0"/>
              <a:t> </a:t>
            </a:r>
            <a:r>
              <a:rPr lang="vi-VN" dirty="0"/>
              <a:t>thể</a:t>
            </a:r>
            <a:r>
              <a:rPr lang="en-US" dirty="0"/>
              <a:t> </a:t>
            </a:r>
            <a:r>
              <a:rPr lang="vi-VN" dirty="0"/>
              <a:t>hiểu</a:t>
            </a:r>
            <a:r>
              <a:rPr lang="en-US" dirty="0"/>
              <a:t> </a:t>
            </a:r>
            <a:r>
              <a:rPr lang="vi-VN" dirty="0"/>
              <a:t>nguyên	lý</a:t>
            </a:r>
            <a:r>
              <a:rPr lang="en-US" dirty="0"/>
              <a:t> </a:t>
            </a:r>
            <a:r>
              <a:rPr lang="vi-VN" dirty="0"/>
              <a:t>này	</a:t>
            </a:r>
            <a:r>
              <a:rPr lang="en-US" dirty="0"/>
              <a:t> </a:t>
            </a:r>
            <a:r>
              <a:rPr lang="vi-VN" dirty="0"/>
              <a:t>như</a:t>
            </a:r>
            <a:r>
              <a:rPr lang="en-US" dirty="0"/>
              <a:t> </a:t>
            </a:r>
            <a:r>
              <a:rPr lang="vi-VN" dirty="0"/>
              <a:t>sau:</a:t>
            </a:r>
            <a:r>
              <a:rPr lang="en-US" dirty="0"/>
              <a:t> </a:t>
            </a:r>
            <a:r>
              <a:rPr lang="vi-VN" dirty="0"/>
              <a:t>những	thành	</a:t>
            </a:r>
            <a:r>
              <a:rPr lang="en-US" dirty="0"/>
              <a:t> </a:t>
            </a:r>
            <a:r>
              <a:rPr lang="vi-VN" dirty="0"/>
              <a:t>phần	 trong</a:t>
            </a:r>
            <a:r>
              <a:rPr lang="en-US" dirty="0"/>
              <a:t> </a:t>
            </a:r>
            <a:r>
              <a:rPr lang="vi-VN" dirty="0"/>
              <a:t>một	chương</a:t>
            </a:r>
            <a:r>
              <a:rPr lang="en-US" dirty="0"/>
              <a:t> </a:t>
            </a:r>
            <a:r>
              <a:rPr lang="vi-VN" dirty="0"/>
              <a:t>trình</a:t>
            </a:r>
            <a:r>
              <a:rPr lang="en-US" dirty="0"/>
              <a:t> </a:t>
            </a:r>
            <a:r>
              <a:rPr lang="vi-VN" dirty="0"/>
              <a:t>chỉ	nên</a:t>
            </a:r>
            <a:r>
              <a:rPr lang="en-US" dirty="0"/>
              <a:t> </a:t>
            </a:r>
            <a:r>
              <a:rPr lang="vi-VN" dirty="0"/>
              <a:t>phụ</a:t>
            </a:r>
            <a:r>
              <a:rPr lang="en-US" dirty="0"/>
              <a:t> </a:t>
            </a:r>
            <a:r>
              <a:rPr lang="vi-VN" dirty="0"/>
              <a:t>thuộc</a:t>
            </a:r>
            <a:r>
              <a:rPr lang="en-US" dirty="0"/>
              <a:t> </a:t>
            </a:r>
            <a:r>
              <a:rPr lang="vi-VN" dirty="0"/>
              <a:t>vào</a:t>
            </a:r>
            <a:r>
              <a:rPr lang="en-US" dirty="0"/>
              <a:t> </a:t>
            </a:r>
            <a:r>
              <a:rPr lang="vi-VN" dirty="0"/>
              <a:t>những</a:t>
            </a:r>
            <a:r>
              <a:rPr lang="en-US" dirty="0"/>
              <a:t> </a:t>
            </a:r>
            <a:r>
              <a:rPr lang="vi-VN" dirty="0"/>
              <a:t>cái	trừu</a:t>
            </a:r>
            <a:r>
              <a:rPr lang="en-US" dirty="0"/>
              <a:t> </a:t>
            </a:r>
            <a:r>
              <a:rPr lang="vi-VN" dirty="0"/>
              <a:t>tượng.	Những</a:t>
            </a:r>
            <a:r>
              <a:rPr lang="en-US" dirty="0"/>
              <a:t> </a:t>
            </a:r>
            <a:r>
              <a:rPr lang="vi-VN" dirty="0"/>
              <a:t>thành</a:t>
            </a:r>
            <a:r>
              <a:rPr lang="en-US" dirty="0"/>
              <a:t> </a:t>
            </a:r>
            <a:r>
              <a:rPr lang="vi-VN" dirty="0"/>
              <a:t>phần</a:t>
            </a:r>
            <a:r>
              <a:rPr lang="en-US" dirty="0"/>
              <a:t> </a:t>
            </a:r>
            <a:r>
              <a:rPr lang="vi-VN" dirty="0"/>
              <a:t>trừu tượng</a:t>
            </a:r>
            <a:r>
              <a:rPr lang="en-US" dirty="0"/>
              <a:t> </a:t>
            </a:r>
            <a:r>
              <a:rPr lang="vi-VN" dirty="0"/>
              <a:t>không</a:t>
            </a:r>
            <a:r>
              <a:rPr lang="en-US" dirty="0"/>
              <a:t> </a:t>
            </a:r>
            <a:r>
              <a:rPr lang="vi-VN" dirty="0"/>
              <a:t>nên</a:t>
            </a:r>
            <a:r>
              <a:rPr lang="en-US" dirty="0"/>
              <a:t> </a:t>
            </a:r>
            <a:r>
              <a:rPr lang="vi-VN" dirty="0"/>
              <a:t>phụ</a:t>
            </a:r>
            <a:r>
              <a:rPr lang="en-US" dirty="0"/>
              <a:t> </a:t>
            </a:r>
            <a:r>
              <a:rPr lang="vi-VN" dirty="0"/>
              <a:t>thuộc	vào</a:t>
            </a:r>
            <a:r>
              <a:rPr lang="en-US" dirty="0"/>
              <a:t> </a:t>
            </a:r>
            <a:r>
              <a:rPr lang="vi-VN" dirty="0"/>
              <a:t>một</a:t>
            </a:r>
            <a:r>
              <a:rPr lang="en-US" dirty="0"/>
              <a:t> </a:t>
            </a:r>
            <a:r>
              <a:rPr lang="vi-VN" dirty="0"/>
              <a:t>thành</a:t>
            </a:r>
            <a:r>
              <a:rPr lang="en-US" dirty="0"/>
              <a:t> </a:t>
            </a:r>
            <a:r>
              <a:rPr lang="vi-VN" dirty="0"/>
              <a:t>phần</a:t>
            </a:r>
            <a:r>
              <a:rPr lang="en-US" dirty="0"/>
              <a:t> </a:t>
            </a:r>
            <a:r>
              <a:rPr lang="vi-VN" dirty="0"/>
              <a:t>mang</a:t>
            </a:r>
            <a:r>
              <a:rPr lang="en-US" dirty="0"/>
              <a:t> </a:t>
            </a:r>
            <a:r>
              <a:rPr lang="vi-VN" dirty="0"/>
              <a:t>tính</a:t>
            </a:r>
            <a:r>
              <a:rPr lang="en-US" dirty="0"/>
              <a:t> </a:t>
            </a:r>
            <a:r>
              <a:rPr lang="vi-VN" dirty="0"/>
              <a:t>cụ</a:t>
            </a:r>
            <a:r>
              <a:rPr lang="en-US" dirty="0"/>
              <a:t> </a:t>
            </a:r>
            <a:r>
              <a:rPr lang="vi-VN" dirty="0"/>
              <a:t>thể</a:t>
            </a:r>
            <a:r>
              <a:rPr lang="en-US" dirty="0"/>
              <a:t> </a:t>
            </a:r>
            <a:r>
              <a:rPr lang="vi-VN" dirty="0"/>
              <a:t>mà	nên</a:t>
            </a:r>
            <a:r>
              <a:rPr lang="en-US" dirty="0"/>
              <a:t> </a:t>
            </a:r>
            <a:r>
              <a:rPr lang="vi-VN" dirty="0"/>
              <a:t>ngược</a:t>
            </a:r>
            <a:r>
              <a:rPr lang="en-US" dirty="0"/>
              <a:t> </a:t>
            </a:r>
            <a:r>
              <a:rPr lang="vi-VN" dirty="0"/>
              <a:t>lại. Hiệ</a:t>
            </a:r>
            <a:r>
              <a:rPr lang="en-US" dirty="0"/>
              <a:t>n </a:t>
            </a:r>
            <a:r>
              <a:rPr lang="vi-VN" dirty="0"/>
              <a:t>tại,</a:t>
            </a:r>
            <a:r>
              <a:rPr lang="en-US" dirty="0"/>
              <a:t> </a:t>
            </a:r>
            <a:r>
              <a:rPr lang="vi-VN" dirty="0"/>
              <a:t>PaymentTransaction	đang	phụ</a:t>
            </a:r>
            <a:r>
              <a:rPr lang="en-US" dirty="0"/>
              <a:t> </a:t>
            </a:r>
            <a:r>
              <a:rPr lang="vi-VN" dirty="0"/>
              <a:t>thuộc</a:t>
            </a:r>
            <a:r>
              <a:rPr lang="en-US" dirty="0"/>
              <a:t> </a:t>
            </a:r>
            <a:r>
              <a:rPr lang="vi-VN" dirty="0"/>
              <a:t>chặt</a:t>
            </a:r>
            <a:r>
              <a:rPr lang="en-US" dirty="0"/>
              <a:t> </a:t>
            </a:r>
            <a:r>
              <a:rPr lang="vi-VN" dirty="0"/>
              <a:t>chẽ</a:t>
            </a:r>
            <a:r>
              <a:rPr lang="en-US" dirty="0"/>
              <a:t> </a:t>
            </a:r>
            <a:r>
              <a:rPr lang="vi-VN" dirty="0"/>
              <a:t>vào	lớp</a:t>
            </a:r>
            <a:r>
              <a:rPr lang="en-US" dirty="0"/>
              <a:t> </a:t>
            </a:r>
            <a:r>
              <a:rPr lang="vi-VN" dirty="0"/>
              <a:t>Card,</a:t>
            </a:r>
            <a:r>
              <a:rPr lang="en-US" dirty="0"/>
              <a:t> </a:t>
            </a:r>
            <a:r>
              <a:rPr lang="vi-VN" dirty="0"/>
              <a:t>sau</a:t>
            </a:r>
            <a:r>
              <a:rPr lang="en-US" dirty="0"/>
              <a:t> </a:t>
            </a:r>
            <a:r>
              <a:rPr lang="vi-VN" dirty="0"/>
              <a:t>này</a:t>
            </a:r>
            <a:r>
              <a:rPr lang="en-US" dirty="0"/>
              <a:t> </a:t>
            </a:r>
            <a:r>
              <a:rPr lang="vi-VN" dirty="0"/>
              <a:t>giả</a:t>
            </a:r>
            <a:r>
              <a:rPr lang="en-US" dirty="0"/>
              <a:t> </a:t>
            </a:r>
            <a:r>
              <a:rPr lang="vi-VN" dirty="0"/>
              <a:t>sử</a:t>
            </a:r>
            <a:r>
              <a:rPr lang="en-US" dirty="0"/>
              <a:t> </a:t>
            </a:r>
            <a:r>
              <a:rPr lang="vi-VN" dirty="0"/>
              <a:t>không</a:t>
            </a:r>
            <a:r>
              <a:rPr lang="en-US" dirty="0"/>
              <a:t> </a:t>
            </a:r>
            <a:r>
              <a:rPr lang="vi-VN" dirty="0"/>
              <a:t>sử</a:t>
            </a:r>
            <a:r>
              <a:rPr lang="en-US" dirty="0"/>
              <a:t> </a:t>
            </a:r>
            <a:r>
              <a:rPr lang="vi-VN" dirty="0"/>
              <a:t>dụng	Card	để</a:t>
            </a:r>
            <a:r>
              <a:rPr lang="en-US" dirty="0"/>
              <a:t> </a:t>
            </a:r>
            <a:r>
              <a:rPr lang="vi-VN" dirty="0"/>
              <a:t>thanh</a:t>
            </a:r>
            <a:r>
              <a:rPr lang="en-US" dirty="0"/>
              <a:t> </a:t>
            </a:r>
            <a:r>
              <a:rPr lang="vi-VN" dirty="0"/>
              <a:t>toán</a:t>
            </a:r>
            <a:r>
              <a:rPr lang="en-US" dirty="0"/>
              <a:t> </a:t>
            </a:r>
            <a:r>
              <a:rPr lang="vi-VN" dirty="0"/>
              <a:t>mà	sử</a:t>
            </a:r>
            <a:r>
              <a:rPr lang="en-US" dirty="0"/>
              <a:t> </a:t>
            </a:r>
            <a:r>
              <a:rPr lang="vi-VN" dirty="0"/>
              <a:t>dụng</a:t>
            </a:r>
            <a:r>
              <a:rPr lang="en-US" dirty="0"/>
              <a:t> </a:t>
            </a:r>
            <a:r>
              <a:rPr lang="vi-VN" dirty="0"/>
              <a:t>một</a:t>
            </a:r>
            <a:r>
              <a:rPr lang="en-US" dirty="0"/>
              <a:t> </a:t>
            </a:r>
            <a:r>
              <a:rPr lang="vi-VN" dirty="0"/>
              <a:t>loại	phương</a:t>
            </a:r>
            <a:r>
              <a:rPr lang="en-US" dirty="0"/>
              <a:t> </a:t>
            </a:r>
            <a:r>
              <a:rPr lang="vi-VN" dirty="0"/>
              <a:t>thức</a:t>
            </a:r>
            <a:r>
              <a:rPr lang="en-US" dirty="0"/>
              <a:t> </a:t>
            </a:r>
            <a:r>
              <a:rPr lang="vi-VN" dirty="0"/>
              <a:t>thanh</a:t>
            </a:r>
            <a:r>
              <a:rPr lang="en-US" dirty="0"/>
              <a:t> </a:t>
            </a:r>
            <a:r>
              <a:rPr lang="vi-VN" dirty="0"/>
              <a:t>toán</a:t>
            </a:r>
            <a:r>
              <a:rPr lang="en-US" dirty="0"/>
              <a:t> </a:t>
            </a:r>
            <a:r>
              <a:rPr lang="vi-VN" dirty="0"/>
              <a:t>khác,</a:t>
            </a:r>
            <a:r>
              <a:rPr lang="en-US" dirty="0"/>
              <a:t> </a:t>
            </a:r>
            <a:r>
              <a:rPr lang="vi-VN" dirty="0"/>
              <a:t>ví</a:t>
            </a:r>
            <a:r>
              <a:rPr lang="en-US" dirty="0"/>
              <a:t> </a:t>
            </a:r>
            <a:r>
              <a:rPr lang="vi-VN" dirty="0"/>
              <a:t>dụ</a:t>
            </a:r>
            <a:r>
              <a:rPr lang="en-US" dirty="0"/>
              <a:t> </a:t>
            </a:r>
            <a:r>
              <a:rPr lang="vi-VN" dirty="0"/>
              <a:t>như	domestic</a:t>
            </a:r>
            <a:r>
              <a:rPr lang="en-US" dirty="0"/>
              <a:t> </a:t>
            </a:r>
            <a:r>
              <a:rPr lang="vi-VN" dirty="0"/>
              <a:t>debit</a:t>
            </a:r>
            <a:r>
              <a:rPr lang="en-US" dirty="0"/>
              <a:t> </a:t>
            </a:r>
            <a:r>
              <a:rPr lang="vi-VN" dirty="0"/>
              <a:t>card…	như</a:t>
            </a:r>
            <a:r>
              <a:rPr lang="en-US" dirty="0"/>
              <a:t> </a:t>
            </a:r>
            <a:r>
              <a:rPr lang="vi-VN" dirty="0"/>
              <a:t>vậy</a:t>
            </a:r>
            <a:r>
              <a:rPr lang="en-US" dirty="0"/>
              <a:t> </a:t>
            </a:r>
            <a:r>
              <a:rPr lang="vi-VN" dirty="0"/>
              <a:t>thiết</a:t>
            </a:r>
            <a:r>
              <a:rPr lang="en-US" dirty="0"/>
              <a:t> </a:t>
            </a:r>
            <a:r>
              <a:rPr lang="vi-VN" dirty="0"/>
              <a:t>kế</a:t>
            </a:r>
            <a:r>
              <a:rPr lang="en-US" dirty="0"/>
              <a:t> </a:t>
            </a:r>
            <a:r>
              <a:rPr lang="vi-VN" dirty="0"/>
              <a:t>hiện</a:t>
            </a:r>
            <a:r>
              <a:rPr lang="en-US" dirty="0"/>
              <a:t> </a:t>
            </a:r>
            <a:r>
              <a:rPr lang="vi-VN" dirty="0"/>
              <a:t>tại</a:t>
            </a:r>
            <a:r>
              <a:rPr lang="en-US" dirty="0"/>
              <a:t> </a:t>
            </a:r>
            <a:r>
              <a:rPr lang="vi-VN" dirty="0"/>
              <a:t>đã</a:t>
            </a:r>
            <a:r>
              <a:rPr lang="en-US" dirty="0"/>
              <a:t> </a:t>
            </a:r>
            <a:r>
              <a:rPr lang="vi-VN" dirty="0"/>
              <a:t>vi	phạm	</a:t>
            </a:r>
            <a:r>
              <a:rPr lang="en-US" dirty="0"/>
              <a:t> </a:t>
            </a:r>
            <a:r>
              <a:rPr lang="vi-VN" dirty="0"/>
              <a:t>nguyên</a:t>
            </a:r>
            <a:r>
              <a:rPr lang="en-US" dirty="0"/>
              <a:t> </a:t>
            </a:r>
            <a:r>
              <a:rPr lang="vi-VN" dirty="0"/>
              <a:t>lý</a:t>
            </a:r>
            <a:r>
              <a:rPr lang="en-US" dirty="0"/>
              <a:t> </a:t>
            </a:r>
            <a:r>
              <a:rPr lang="vi-VN" dirty="0"/>
              <a:t>D</a:t>
            </a:r>
            <a:r>
              <a:rPr lang="en-US" dirty="0"/>
              <a:t> </a:t>
            </a:r>
            <a:r>
              <a:rPr lang="vi-VN" dirty="0"/>
              <a:t>trong</a:t>
            </a:r>
            <a:r>
              <a:rPr lang="en-US" dirty="0"/>
              <a:t> </a:t>
            </a:r>
            <a:r>
              <a:rPr lang="vi-VN" dirty="0"/>
              <a:t>SOLID.</a:t>
            </a:r>
            <a:endParaRPr lang="en-US" dirty="0"/>
          </a:p>
        </p:txBody>
      </p:sp>
    </p:spTree>
    <p:extLst>
      <p:ext uri="{BB962C8B-B14F-4D97-AF65-F5344CB8AC3E}">
        <p14:creationId xmlns:p14="http://schemas.microsoft.com/office/powerpoint/2010/main" val="252796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9EE3-5B82-472E-82B0-F27FFFA17B80}"/>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313F561E-7B0D-416B-8044-4B7855D010D9}"/>
              </a:ext>
            </a:extLst>
          </p:cNvPr>
          <p:cNvSpPr>
            <a:spLocks noGrp="1"/>
          </p:cNvSpPr>
          <p:nvPr>
            <p:ph idx="1"/>
          </p:nvPr>
        </p:nvSpPr>
        <p:spPr/>
        <p:txBody>
          <a:bodyPr/>
          <a:lstStyle/>
          <a:p>
            <a:r>
              <a:rPr lang="en-US" dirty="0"/>
              <a:t>Singleton: </a:t>
            </a:r>
            <a:r>
              <a:rPr lang="vi-VN" dirty="0"/>
              <a:t>Thiết kế áp dụng  Singleton pattern cho </a:t>
            </a:r>
            <a:r>
              <a:rPr lang="vi-VN" dirty="0" err="1"/>
              <a:t>lớp</a:t>
            </a:r>
            <a:r>
              <a:rPr lang="vi-VN" dirty="0"/>
              <a:t> </a:t>
            </a:r>
            <a:r>
              <a:rPr lang="vi-VN" dirty="0" err="1"/>
              <a:t>Transactionvà</a:t>
            </a:r>
            <a:r>
              <a:rPr lang="vi-VN" dirty="0"/>
              <a:t> MySQLDriver.Với lớp Transaction, áp dụng thiết kế như vậy nhằm mục đích với mỗi khách hàng, cùng một thời điểm chỉ được đặt một xe. Điều này áp dụng tốt trong thực tế vì mỗi khách chỉ có thể dùng 1 xe tại một thời điểm, trách gây mất mát tài sản vì trong tương lai, hệ thống sẽ có thế có thểm chức nắng theo dõi vị trí của khách hàng khi thuê xe qua app </a:t>
            </a:r>
            <a:r>
              <a:rPr lang="vi-VN" dirty="0" err="1"/>
              <a:t>điện</a:t>
            </a:r>
            <a:r>
              <a:rPr lang="vi-VN" dirty="0"/>
              <a:t> </a:t>
            </a:r>
            <a:r>
              <a:rPr lang="vi-VN" dirty="0" err="1"/>
              <a:t>thoại</a:t>
            </a:r>
            <a:r>
              <a:rPr lang="vi-VN" dirty="0"/>
              <a:t>.</a:t>
            </a:r>
            <a:r>
              <a:rPr lang="en-US" dirty="0"/>
              <a:t> </a:t>
            </a:r>
            <a:r>
              <a:rPr lang="vi-VN" dirty="0"/>
              <a:t>Bên cạnh đó, lớp MySQLDriver chịu trách nhiệm quản lí liên kết với server database. Áp dụng pattern này cho  MySQLDriver nhằm giúp hệ thống hoạt động tránh gặp lỗi hay xung đột nếu nhà phát triển chẳng may tạo nhiều thực thể MySQLDriver khác nhau tại nhiều vị trí trong phần mềm.</a:t>
            </a:r>
            <a:endParaRPr lang="en-US" dirty="0"/>
          </a:p>
        </p:txBody>
      </p:sp>
    </p:spTree>
    <p:extLst>
      <p:ext uri="{BB962C8B-B14F-4D97-AF65-F5344CB8AC3E}">
        <p14:creationId xmlns:p14="http://schemas.microsoft.com/office/powerpoint/2010/main" val="213008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D62-2046-4CD4-BD94-EC16A0805276}"/>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890241DA-B379-45DE-9041-032DE2A8D70C}"/>
              </a:ext>
            </a:extLst>
          </p:cNvPr>
          <p:cNvSpPr>
            <a:spLocks noGrp="1"/>
          </p:cNvSpPr>
          <p:nvPr>
            <p:ph idx="1"/>
          </p:nvPr>
        </p:nvSpPr>
        <p:spPr/>
        <p:txBody>
          <a:bodyPr/>
          <a:lstStyle/>
          <a:p>
            <a:r>
              <a:rPr lang="en-US" dirty="0"/>
              <a:t>DAO - Data Access Object pattern: </a:t>
            </a:r>
            <a:r>
              <a:rPr lang="vi-VN" dirty="0"/>
              <a:t>Data Access Object (DAO) Pattern là một trong những Pattern thuộc nhóm cấu trúc (Structural Pattern).  Mẫu thiết kế DAO được sử dụng để phân tách logic lưu trữ dữ liệu trong một lớp riêng biệt. Theo cách này, các service được che dấu về cách các hoạt động cấp thấp để truy cập cơ sở dữ liệu được thực hiện. Nó còn được gọi là nguyên tắc Tách logic (Separation of Logic).</a:t>
            </a:r>
            <a:r>
              <a:rPr lang="en-US" dirty="0"/>
              <a:t> </a:t>
            </a:r>
            <a:r>
              <a:rPr lang="vi-VN" dirty="0"/>
              <a:t>Lớp Interface DAO là một interface định nghĩa các phương thức trừu tượng việc triển khai truy cập dữ liệu cơ bản cho BusinessObject để cho phép truy cập vào nguồn dữ liệu (DataSource).</a:t>
            </a:r>
            <a:r>
              <a:rPr lang="en-US" dirty="0"/>
              <a:t> </a:t>
            </a:r>
            <a:r>
              <a:rPr lang="vi-VN" dirty="0"/>
              <a:t>DockDAO, BikeDAO, TransactionDAO, UserDao cài đặt các phương thức được định nghĩa trong DAO, lớp này sẽ thao tác trực tiếp với nguồn dữ liệu (</a:t>
            </a:r>
            <a:r>
              <a:rPr lang="vi-VN" dirty="0" err="1"/>
              <a:t>DataSource</a:t>
            </a:r>
            <a:r>
              <a:rPr lang="vi-VN" dirty="0"/>
              <a:t>).</a:t>
            </a:r>
            <a:endParaRPr lang="en-US" dirty="0"/>
          </a:p>
          <a:p>
            <a:r>
              <a:rPr lang="en-US" dirty="0"/>
              <a:t>Bridge Pattern: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phần</a:t>
            </a:r>
            <a:r>
              <a:rPr lang="en-US" dirty="0"/>
              <a:t> </a:t>
            </a:r>
            <a:r>
              <a:rPr lang="en-US" dirty="0" err="1"/>
              <a:t>nghiệp</a:t>
            </a:r>
            <a:r>
              <a:rPr lang="en-US" dirty="0"/>
              <a:t> </a:t>
            </a:r>
            <a:r>
              <a:rPr lang="en-US" dirty="0" err="1"/>
              <a:t>vụ</a:t>
            </a:r>
            <a:r>
              <a:rPr lang="en-US" dirty="0"/>
              <a:t> </a:t>
            </a:r>
            <a:r>
              <a:rPr lang="en-US" dirty="0" err="1"/>
              <a:t>tính</a:t>
            </a:r>
            <a:r>
              <a:rPr lang="en-US" dirty="0"/>
              <a:t> </a:t>
            </a:r>
            <a:r>
              <a:rPr lang="en-US" dirty="0" err="1"/>
              <a:t>giá</a:t>
            </a:r>
            <a:r>
              <a:rPr lang="en-US" dirty="0"/>
              <a:t> </a:t>
            </a:r>
            <a:r>
              <a:rPr lang="en-US" dirty="0" err="1"/>
              <a:t>tiền</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tương</a:t>
            </a:r>
            <a:r>
              <a:rPr lang="en-US" dirty="0"/>
              <a:t> </a:t>
            </a:r>
            <a:r>
              <a:rPr lang="en-US" dirty="0" err="1"/>
              <a:t>lai</a:t>
            </a:r>
            <a:r>
              <a:rPr lang="en-US" dirty="0"/>
              <a:t>, </a:t>
            </a:r>
            <a:r>
              <a:rPr lang="en-US" dirty="0" err="1"/>
              <a:t>cách</a:t>
            </a:r>
            <a:r>
              <a:rPr lang="en-US" dirty="0"/>
              <a:t> </a:t>
            </a:r>
            <a:r>
              <a:rPr lang="en-US" dirty="0" err="1"/>
              <a:t>tính</a:t>
            </a:r>
            <a:r>
              <a:rPr lang="en-US" dirty="0"/>
              <a:t> </a:t>
            </a:r>
            <a:r>
              <a:rPr lang="en-US" dirty="0" err="1"/>
              <a:t>tiền</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hoặc</a:t>
            </a:r>
            <a:r>
              <a:rPr lang="en-US" dirty="0"/>
              <a:t> </a:t>
            </a:r>
            <a:r>
              <a:rPr lang="en-US" dirty="0" err="1"/>
              <a:t>cách</a:t>
            </a:r>
            <a:r>
              <a:rPr lang="en-US" dirty="0"/>
              <a:t> </a:t>
            </a:r>
            <a:r>
              <a:rPr lang="en-US" dirty="0" err="1"/>
              <a:t>tính</a:t>
            </a:r>
            <a:r>
              <a:rPr lang="en-US" dirty="0"/>
              <a:t> </a:t>
            </a:r>
            <a:r>
              <a:rPr lang="en-US" dirty="0" err="1"/>
              <a:t>tiền</a:t>
            </a:r>
            <a:r>
              <a:rPr lang="en-US" dirty="0"/>
              <a:t> </a:t>
            </a:r>
            <a:r>
              <a:rPr lang="en-US" dirty="0" err="1"/>
              <a:t>của</a:t>
            </a:r>
            <a:r>
              <a:rPr lang="en-US" dirty="0"/>
              <a:t> </a:t>
            </a:r>
            <a:r>
              <a:rPr lang="en-US" dirty="0" err="1"/>
              <a:t>mỗi</a:t>
            </a:r>
            <a:r>
              <a:rPr lang="en-US" dirty="0"/>
              <a:t> </a:t>
            </a:r>
            <a:r>
              <a:rPr lang="en-US" dirty="0" err="1"/>
              <a:t>xe</a:t>
            </a:r>
            <a:r>
              <a:rPr lang="en-US" dirty="0"/>
              <a:t> </a:t>
            </a:r>
            <a:r>
              <a:rPr lang="en-US" dirty="0" err="1"/>
              <a:t>là</a:t>
            </a:r>
            <a:r>
              <a:rPr lang="en-US" dirty="0"/>
              <a:t> </a:t>
            </a:r>
            <a:r>
              <a:rPr lang="en-US" dirty="0" err="1"/>
              <a:t>khác</a:t>
            </a:r>
            <a:r>
              <a:rPr lang="en-US" dirty="0"/>
              <a:t> </a:t>
            </a:r>
            <a:r>
              <a:rPr lang="en-US" dirty="0" err="1"/>
              <a:t>nhau</a:t>
            </a:r>
            <a:r>
              <a:rPr lang="en-US" dirty="0"/>
              <a:t>. </a:t>
            </a:r>
            <a:r>
              <a:rPr lang="en-US" dirty="0" err="1"/>
              <a:t>Vì</a:t>
            </a:r>
            <a:r>
              <a:rPr lang="en-US" dirty="0"/>
              <a:t> </a:t>
            </a:r>
            <a:r>
              <a:rPr lang="en-US" dirty="0" err="1"/>
              <a:t>vậy</a:t>
            </a:r>
            <a:r>
              <a:rPr lang="en-US" dirty="0"/>
              <a:t> </a:t>
            </a:r>
            <a:r>
              <a:rPr lang="en-US" dirty="0" err="1"/>
              <a:t>áp</a:t>
            </a:r>
            <a:r>
              <a:rPr lang="en-US" dirty="0"/>
              <a:t> </a:t>
            </a:r>
            <a:r>
              <a:rPr lang="en-US" dirty="0" err="1"/>
              <a:t>dụng</a:t>
            </a:r>
            <a:r>
              <a:rPr lang="en-US" dirty="0"/>
              <a:t> Bridge Pattern </a:t>
            </a:r>
            <a:r>
              <a:rPr lang="en-US" dirty="0" err="1"/>
              <a:t>là</a:t>
            </a:r>
            <a:r>
              <a:rPr lang="en-US" dirty="0"/>
              <a:t> </a:t>
            </a:r>
            <a:r>
              <a:rPr lang="en-US" dirty="0" err="1"/>
              <a:t>một</a:t>
            </a:r>
            <a:r>
              <a:rPr lang="en-US" dirty="0"/>
              <a:t> </a:t>
            </a:r>
            <a:r>
              <a:rPr lang="en-US" dirty="0" err="1"/>
              <a:t>giải</a:t>
            </a:r>
            <a:r>
              <a:rPr lang="en-US" dirty="0"/>
              <a:t> </a:t>
            </a:r>
            <a:r>
              <a:rPr lang="en-US" dirty="0" err="1"/>
              <a:t>pháp</a:t>
            </a:r>
            <a:r>
              <a:rPr lang="en-US"/>
              <a:t>.</a:t>
            </a:r>
            <a:endParaRPr lang="en-US" dirty="0"/>
          </a:p>
        </p:txBody>
      </p:sp>
    </p:spTree>
    <p:extLst>
      <p:ext uri="{BB962C8B-B14F-4D97-AF65-F5344CB8AC3E}">
        <p14:creationId xmlns:p14="http://schemas.microsoft.com/office/powerpoint/2010/main" val="280013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2DE6-6422-40B8-86FD-A4CE83AC8E1A}"/>
              </a:ext>
            </a:extLst>
          </p:cNvPr>
          <p:cNvSpPr>
            <a:spLocks noGrp="1"/>
          </p:cNvSpPr>
          <p:nvPr>
            <p:ph type="title"/>
          </p:nvPr>
        </p:nvSpPr>
        <p:spPr/>
        <p:txBody>
          <a:bodyPr/>
          <a:lstStyle/>
          <a:p>
            <a:r>
              <a:rPr lang="en-US" dirty="0"/>
              <a:t>Sequence Diagram Rent Bike</a:t>
            </a:r>
          </a:p>
        </p:txBody>
      </p:sp>
      <p:pic>
        <p:nvPicPr>
          <p:cNvPr id="6" name="Content Placeholder 5" descr="Diagram&#10;&#10;Description automatically generated">
            <a:extLst>
              <a:ext uri="{FF2B5EF4-FFF2-40B4-BE49-F238E27FC236}">
                <a16:creationId xmlns:a16="http://schemas.microsoft.com/office/drawing/2014/main" id="{54077B60-5AF9-4356-8028-051071E2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591" y="1346200"/>
            <a:ext cx="5923080" cy="4902200"/>
          </a:xfrm>
        </p:spPr>
      </p:pic>
    </p:spTree>
    <p:extLst>
      <p:ext uri="{BB962C8B-B14F-4D97-AF65-F5344CB8AC3E}">
        <p14:creationId xmlns:p14="http://schemas.microsoft.com/office/powerpoint/2010/main" val="339899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AAFD-1A22-4C6F-BDD7-4B01B661EE2A}"/>
              </a:ext>
            </a:extLst>
          </p:cNvPr>
          <p:cNvSpPr>
            <a:spLocks noGrp="1"/>
          </p:cNvSpPr>
          <p:nvPr>
            <p:ph type="title"/>
          </p:nvPr>
        </p:nvSpPr>
        <p:spPr/>
        <p:txBody>
          <a:bodyPr/>
          <a:lstStyle/>
          <a:p>
            <a:r>
              <a:rPr lang="en-US" dirty="0"/>
              <a:t>Sequence Diagram Convert Barcode</a:t>
            </a:r>
          </a:p>
        </p:txBody>
      </p:sp>
      <p:pic>
        <p:nvPicPr>
          <p:cNvPr id="5" name="Content Placeholder 4" descr="Diagram&#10;&#10;Description automatically generated">
            <a:extLst>
              <a:ext uri="{FF2B5EF4-FFF2-40B4-BE49-F238E27FC236}">
                <a16:creationId xmlns:a16="http://schemas.microsoft.com/office/drawing/2014/main" id="{E68556E7-1055-4A93-97C8-29CD3622F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443943"/>
            <a:ext cx="10701337" cy="4706714"/>
          </a:xfrm>
        </p:spPr>
      </p:pic>
    </p:spTree>
    <p:extLst>
      <p:ext uri="{BB962C8B-B14F-4D97-AF65-F5344CB8AC3E}">
        <p14:creationId xmlns:p14="http://schemas.microsoft.com/office/powerpoint/2010/main" val="2016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5AC8-1CAE-48A0-ACC5-8C5F6062F79B}"/>
              </a:ext>
            </a:extLst>
          </p:cNvPr>
          <p:cNvSpPr>
            <a:spLocks noGrp="1"/>
          </p:cNvSpPr>
          <p:nvPr>
            <p:ph type="title"/>
          </p:nvPr>
        </p:nvSpPr>
        <p:spPr/>
        <p:txBody>
          <a:bodyPr/>
          <a:lstStyle/>
          <a:p>
            <a:r>
              <a:rPr lang="en-US" dirty="0"/>
              <a:t>Sequence Diagram Deposit Order</a:t>
            </a:r>
          </a:p>
        </p:txBody>
      </p:sp>
      <p:pic>
        <p:nvPicPr>
          <p:cNvPr id="5" name="Content Placeholder 4" descr="Diagram&#10;&#10;Description automatically generated">
            <a:extLst>
              <a:ext uri="{FF2B5EF4-FFF2-40B4-BE49-F238E27FC236}">
                <a16:creationId xmlns:a16="http://schemas.microsoft.com/office/drawing/2014/main" id="{B0ABC208-6A80-465A-90AB-6414B6E72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371" y="1346200"/>
            <a:ext cx="8117520" cy="4902200"/>
          </a:xfrm>
        </p:spPr>
      </p:pic>
    </p:spTree>
    <p:extLst>
      <p:ext uri="{BB962C8B-B14F-4D97-AF65-F5344CB8AC3E}">
        <p14:creationId xmlns:p14="http://schemas.microsoft.com/office/powerpoint/2010/main" val="50977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4320-AEB9-4FCF-B0A9-37307CF9EF1C}"/>
              </a:ext>
            </a:extLst>
          </p:cNvPr>
          <p:cNvSpPr>
            <a:spLocks noGrp="1"/>
          </p:cNvSpPr>
          <p:nvPr>
            <p:ph type="title"/>
          </p:nvPr>
        </p:nvSpPr>
        <p:spPr/>
        <p:txBody>
          <a:bodyPr/>
          <a:lstStyle/>
          <a:p>
            <a:r>
              <a:rPr lang="en-US" dirty="0"/>
              <a:t>Sequence Diagram Return Bike</a:t>
            </a:r>
          </a:p>
        </p:txBody>
      </p:sp>
      <p:pic>
        <p:nvPicPr>
          <p:cNvPr id="5" name="Content Placeholder 4">
            <a:extLst>
              <a:ext uri="{FF2B5EF4-FFF2-40B4-BE49-F238E27FC236}">
                <a16:creationId xmlns:a16="http://schemas.microsoft.com/office/drawing/2014/main" id="{594BEB0B-6418-48A7-BFA4-DD653F44A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717040"/>
            <a:ext cx="10701337" cy="4160519"/>
          </a:xfrm>
        </p:spPr>
      </p:pic>
    </p:spTree>
    <p:extLst>
      <p:ext uri="{BB962C8B-B14F-4D97-AF65-F5344CB8AC3E}">
        <p14:creationId xmlns:p14="http://schemas.microsoft.com/office/powerpoint/2010/main" val="17572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7F3B-06EE-47D7-B324-29F802E45E8B}"/>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lớp</a:t>
            </a:r>
            <a:r>
              <a:rPr lang="en-US" dirty="0"/>
              <a:t> </a:t>
            </a:r>
            <a:r>
              <a:rPr lang="en-US" dirty="0" err="1"/>
              <a:t>phân</a:t>
            </a:r>
            <a:r>
              <a:rPr lang="en-US" dirty="0"/>
              <a:t> </a:t>
            </a:r>
            <a:r>
              <a:rPr lang="en-US" dirty="0" err="1"/>
              <a:t>tích</a:t>
            </a:r>
            <a:r>
              <a:rPr lang="en-US" dirty="0"/>
              <a:t> </a:t>
            </a:r>
            <a:r>
              <a:rPr lang="en-US" dirty="0" err="1"/>
              <a:t>tổng</a:t>
            </a:r>
            <a:r>
              <a:rPr lang="en-US" dirty="0"/>
              <a:t> </a:t>
            </a:r>
            <a:r>
              <a:rPr lang="en-US" dirty="0" err="1"/>
              <a:t>quan</a:t>
            </a:r>
            <a:endParaRPr lang="en-US" dirty="0"/>
          </a:p>
        </p:txBody>
      </p:sp>
      <p:pic>
        <p:nvPicPr>
          <p:cNvPr id="11" name="Hình ảnh 10">
            <a:extLst>
              <a:ext uri="{FF2B5EF4-FFF2-40B4-BE49-F238E27FC236}">
                <a16:creationId xmlns:a16="http://schemas.microsoft.com/office/drawing/2014/main" id="{B06B3F93-3C25-4E21-A806-ADDD431CE2ED}"/>
              </a:ext>
            </a:extLst>
          </p:cNvPr>
          <p:cNvPicPr>
            <a:picLocks noChangeAspect="1"/>
          </p:cNvPicPr>
          <p:nvPr/>
        </p:nvPicPr>
        <p:blipFill>
          <a:blip r:embed="rId2"/>
          <a:stretch>
            <a:fillRect/>
          </a:stretch>
        </p:blipFill>
        <p:spPr>
          <a:xfrm>
            <a:off x="1335241" y="1140460"/>
            <a:ext cx="9521517" cy="5633564"/>
          </a:xfrm>
          <a:prstGeom prst="rect">
            <a:avLst/>
          </a:prstGeom>
        </p:spPr>
      </p:pic>
    </p:spTree>
    <p:extLst>
      <p:ext uri="{BB962C8B-B14F-4D97-AF65-F5344CB8AC3E}">
        <p14:creationId xmlns:p14="http://schemas.microsoft.com/office/powerpoint/2010/main" val="7549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CC9D-843E-46B4-BAE1-3F7666B0D181}"/>
              </a:ext>
            </a:extLst>
          </p:cNvPr>
          <p:cNvSpPr>
            <a:spLocks noGrp="1"/>
          </p:cNvSpPr>
          <p:nvPr>
            <p:ph type="title"/>
          </p:nvPr>
        </p:nvSpPr>
        <p:spPr/>
        <p:txBody>
          <a:bodyPr/>
          <a:lstStyle/>
          <a:p>
            <a:r>
              <a:rPr lang="en-US" dirty="0"/>
              <a:t>Class Diagram Rent Bike</a:t>
            </a:r>
          </a:p>
        </p:txBody>
      </p:sp>
      <p:pic>
        <p:nvPicPr>
          <p:cNvPr id="5" name="Content Placeholder 4" descr="A picture containing table&#10;&#10;Description automatically generated">
            <a:extLst>
              <a:ext uri="{FF2B5EF4-FFF2-40B4-BE49-F238E27FC236}">
                <a16:creationId xmlns:a16="http://schemas.microsoft.com/office/drawing/2014/main" id="{084743DD-5368-4B2E-8192-30D7985A0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870569"/>
            <a:ext cx="10701337" cy="3853462"/>
          </a:xfrm>
        </p:spPr>
      </p:pic>
    </p:spTree>
    <p:extLst>
      <p:ext uri="{BB962C8B-B14F-4D97-AF65-F5344CB8AC3E}">
        <p14:creationId xmlns:p14="http://schemas.microsoft.com/office/powerpoint/2010/main" val="396593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702B-9AA2-4E2F-9EE9-D3C3BED34886}"/>
              </a:ext>
            </a:extLst>
          </p:cNvPr>
          <p:cNvSpPr>
            <a:spLocks noGrp="1"/>
          </p:cNvSpPr>
          <p:nvPr>
            <p:ph type="title"/>
          </p:nvPr>
        </p:nvSpPr>
        <p:spPr/>
        <p:txBody>
          <a:bodyPr/>
          <a:lstStyle/>
          <a:p>
            <a:r>
              <a:rPr lang="en-US" dirty="0"/>
              <a:t>Class Diagram Deposit Order </a:t>
            </a:r>
          </a:p>
        </p:txBody>
      </p:sp>
      <p:pic>
        <p:nvPicPr>
          <p:cNvPr id="5" name="Content Placeholder 4" descr="Diagram&#10;&#10;Description automatically generated">
            <a:extLst>
              <a:ext uri="{FF2B5EF4-FFF2-40B4-BE49-F238E27FC236}">
                <a16:creationId xmlns:a16="http://schemas.microsoft.com/office/drawing/2014/main" id="{14ACEC06-BD38-4471-B643-9ED0ED463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463" y="1367717"/>
            <a:ext cx="10701337" cy="4859166"/>
          </a:xfrm>
        </p:spPr>
      </p:pic>
    </p:spTree>
    <p:extLst>
      <p:ext uri="{BB962C8B-B14F-4D97-AF65-F5344CB8AC3E}">
        <p14:creationId xmlns:p14="http://schemas.microsoft.com/office/powerpoint/2010/main" val="844227240"/>
      </p:ext>
    </p:extLst>
  </p:cSld>
  <p:clrMapOvr>
    <a:masterClrMapping/>
  </p:clrMapOvr>
</p:sld>
</file>

<file path=ppt/theme/theme1.xml><?xml version="1.0" encoding="utf-8"?>
<a:theme xmlns:a="http://schemas.openxmlformats.org/drawingml/2006/main" name="BVP-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776</TotalTime>
  <Words>1596</Words>
  <Application>Microsoft Office PowerPoint</Application>
  <PresentationFormat>Màn hình rộng</PresentationFormat>
  <Paragraphs>76</Paragraphs>
  <Slides>22</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22</vt:i4>
      </vt:variant>
    </vt:vector>
  </HeadingPairs>
  <TitlesOfParts>
    <vt:vector size="26" baseType="lpstr">
      <vt:lpstr>Arial</vt:lpstr>
      <vt:lpstr>Calibri</vt:lpstr>
      <vt:lpstr>Calibri Light</vt:lpstr>
      <vt:lpstr>BVP-Powerpoint-template</vt:lpstr>
      <vt:lpstr>Thiết kế và xây dựng phần mềm  EcoBike Rental</vt:lpstr>
      <vt:lpstr>Phân công công việc thành viên</vt:lpstr>
      <vt:lpstr>Sequence Diagram Rent Bike</vt:lpstr>
      <vt:lpstr>Sequence Diagram Convert Barcode</vt:lpstr>
      <vt:lpstr>Sequence Diagram Deposit Order</vt:lpstr>
      <vt:lpstr>Sequence Diagram Return Bike</vt:lpstr>
      <vt:lpstr>Biểu đồ lớp phân tích tổng quan</vt:lpstr>
      <vt:lpstr>Class Diagram Rent Bike</vt:lpstr>
      <vt:lpstr>Class Diagram Deposit Order </vt:lpstr>
      <vt:lpstr>Class Diagram Convert Barcode</vt:lpstr>
      <vt:lpstr>Class Diagram Return Bike</vt:lpstr>
      <vt:lpstr>Nhóm các lớp thiết kế</vt:lpstr>
      <vt:lpstr>Biểu đồ lớp thiết kế của package exception</vt:lpstr>
      <vt:lpstr>Biểu đồ lớp thiết kế của package bank subsystem</vt:lpstr>
      <vt:lpstr>Biểu đồ lớp thiết kế của package barcode subsystem</vt:lpstr>
      <vt:lpstr>Coupling/Cohesion</vt:lpstr>
      <vt:lpstr>Design principles (1)</vt:lpstr>
      <vt:lpstr>Design principles (2)</vt:lpstr>
      <vt:lpstr>Design principles (3)</vt:lpstr>
      <vt:lpstr>Design principles (4)</vt:lpstr>
      <vt:lpstr>Design Pattern</vt:lpstr>
      <vt:lpstr>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EcoBike Rental Software</dc:title>
  <dc:creator>Dương Hồng Sơn</dc:creator>
  <cp:lastModifiedBy>Dang Lam San 20170111</cp:lastModifiedBy>
  <cp:revision>46</cp:revision>
  <dcterms:created xsi:type="dcterms:W3CDTF">2020-12-23T17:07:12Z</dcterms:created>
  <dcterms:modified xsi:type="dcterms:W3CDTF">2020-12-29T16:41:14Z</dcterms:modified>
</cp:coreProperties>
</file>