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74" r:id="rId3"/>
    <p:sldId id="258" r:id="rId4"/>
    <p:sldId id="265" r:id="rId5"/>
    <p:sldId id="266" r:id="rId6"/>
    <p:sldId id="267" r:id="rId7"/>
    <p:sldId id="268" r:id="rId8"/>
    <p:sldId id="293" r:id="rId9"/>
    <p:sldId id="298" r:id="rId10"/>
    <p:sldId id="299" r:id="rId11"/>
    <p:sldId id="300" r:id="rId12"/>
    <p:sldId id="301" r:id="rId13"/>
    <p:sldId id="281" r:id="rId14"/>
    <p:sldId id="282" r:id="rId15"/>
    <p:sldId id="283" r:id="rId16"/>
    <p:sldId id="292" r:id="rId17"/>
    <p:sldId id="284" r:id="rId18"/>
    <p:sldId id="285" r:id="rId19"/>
    <p:sldId id="294" r:id="rId20"/>
    <p:sldId id="286" r:id="rId21"/>
    <p:sldId id="295" r:id="rId22"/>
    <p:sldId id="287" r:id="rId23"/>
    <p:sldId id="296" r:id="rId24"/>
    <p:sldId id="291" r:id="rId25"/>
    <p:sldId id="302" r:id="rId26"/>
    <p:sldId id="297" r:id="rId27"/>
    <p:sldId id="290" r:id="rId28"/>
    <p:sldId id="288" r:id="rId29"/>
    <p:sldId id="289" r:id="rId30"/>
    <p:sldId id="272" r:id="rId31"/>
    <p:sldId id="273" r:id="rId32"/>
    <p:sldId id="271" r:id="rId33"/>
    <p:sldId id="275" r:id="rId34"/>
    <p:sldId id="276" r:id="rId35"/>
    <p:sldId id="278" r:id="rId36"/>
    <p:sldId id="280" r:id="rId37"/>
    <p:sldId id="279" r:id="rId38"/>
    <p:sldId id="27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992146-4FE8-42A2-B889-91178DBC4594}" v="2601" dt="2023-01-09T21:07:30.167"/>
    <p1510:client id="{AF8546D2-620B-847C-CCD4-F456EBD3EA8E}" v="3308" dt="2023-01-09T20:22:18.316"/>
    <p1510:client id="{C874D67E-C9A0-EA7F-8525-F15EA51303D9}" v="529" dt="2023-01-10T08:41:04.1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612" autoAdjust="0"/>
    <p:restoredTop sz="94660"/>
  </p:normalViewPr>
  <p:slideViewPr>
    <p:cSldViewPr snapToGrid="0">
      <p:cViewPr varScale="1">
        <p:scale>
          <a:sx n="154" d="100"/>
          <a:sy n="154" d="100"/>
        </p:scale>
        <p:origin x="55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e-IL"/>
              <a:t>לחץ כדי לערוך סגנון כותרת של תבנית בסיס</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a:p>
        </p:txBody>
      </p:sp>
      <p:sp>
        <p:nvSpPr>
          <p:cNvPr id="4" name="Date Placeholder 3"/>
          <p:cNvSpPr>
            <a:spLocks noGrp="1"/>
          </p:cNvSpPr>
          <p:nvPr>
            <p:ph type="dt" sz="half" idx="10"/>
          </p:nvPr>
        </p:nvSpPr>
        <p:spPr/>
        <p:txBody>
          <a:bodyPr/>
          <a:lstStyle/>
          <a:p>
            <a:fld id="{C7C8E835-D1E4-4F47-BD13-FA5B68A2BD03}" type="datetimeFigureOut">
              <a:rPr lang="he-IL" smtClean="0"/>
              <a:t>כ"ב/טבת/תשפ"ג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C58BCC6-3495-4960-9135-A8979C2B89B9}" type="slidenum">
              <a:rPr lang="he-IL" smtClean="0"/>
              <a:t>‹#›</a:t>
            </a:fld>
            <a:endParaRPr lang="he-IL"/>
          </a:p>
        </p:txBody>
      </p:sp>
    </p:spTree>
    <p:extLst>
      <p:ext uri="{BB962C8B-B14F-4D97-AF65-F5344CB8AC3E}">
        <p14:creationId xmlns:p14="http://schemas.microsoft.com/office/powerpoint/2010/main" val="244592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e-IL"/>
              <a:t>לחץ כדי לערוך סגנון כותרת של תבנית בסיס</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7C8E835-D1E4-4F47-BD13-FA5B68A2BD03}" type="datetimeFigureOut">
              <a:rPr lang="he-IL" smtClean="0"/>
              <a:t>כ"ב/טבת/תשפ"ג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C58BCC6-3495-4960-9135-A8979C2B89B9}" type="slidenum">
              <a:rPr lang="he-IL" smtClean="0"/>
              <a:t>‹#›</a:t>
            </a:fld>
            <a:endParaRPr lang="he-IL"/>
          </a:p>
        </p:txBody>
      </p:sp>
    </p:spTree>
    <p:extLst>
      <p:ext uri="{BB962C8B-B14F-4D97-AF65-F5344CB8AC3E}">
        <p14:creationId xmlns:p14="http://schemas.microsoft.com/office/powerpoint/2010/main" val="4221930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e-IL"/>
              <a:t>לחץ כדי לערוך סגנון כותרת של תבנית בסיס</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7C8E835-D1E4-4F47-BD13-FA5B68A2BD03}" type="datetimeFigureOut">
              <a:rPr lang="he-IL" smtClean="0"/>
              <a:t>כ"ב/טבת/תשפ"ג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C58BCC6-3495-4960-9135-A8979C2B89B9}" type="slidenum">
              <a:rPr lang="he-IL" smtClean="0"/>
              <a:t>‹#›</a:t>
            </a:fld>
            <a:endParaRPr lang="he-IL"/>
          </a:p>
        </p:txBody>
      </p:sp>
    </p:spTree>
    <p:extLst>
      <p:ext uri="{BB962C8B-B14F-4D97-AF65-F5344CB8AC3E}">
        <p14:creationId xmlns:p14="http://schemas.microsoft.com/office/powerpoint/2010/main" val="3762202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e-IL"/>
              <a:t>לחץ כדי לערוך סגנון כותרת של תבנית בסיס</a:t>
            </a:r>
            <a:endParaRPr lang="en-US"/>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he-IL"/>
              <a:t>לחץ כדי לערוך סגנונות טקסט של תבנית בסיס</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7C8E835-D1E4-4F47-BD13-FA5B68A2BD03}" type="datetimeFigureOut">
              <a:rPr lang="he-IL" smtClean="0"/>
              <a:t>כ"ב/טבת/תשפ"ג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C58BCC6-3495-4960-9135-A8979C2B89B9}" type="slidenum">
              <a:rPr lang="he-IL" smtClean="0"/>
              <a:t>‹#›</a:t>
            </a:fld>
            <a:endParaRPr lang="he-I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2190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7C8E835-D1E4-4F47-BD13-FA5B68A2BD03}" type="datetimeFigureOut">
              <a:rPr lang="he-IL" smtClean="0"/>
              <a:t>כ"ב/טבת/תשפ"ג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C58BCC6-3495-4960-9135-A8979C2B89B9}" type="slidenum">
              <a:rPr lang="he-IL" smtClean="0"/>
              <a:t>‹#›</a:t>
            </a:fld>
            <a:endParaRPr lang="he-IL"/>
          </a:p>
        </p:txBody>
      </p:sp>
    </p:spTree>
    <p:extLst>
      <p:ext uri="{BB962C8B-B14F-4D97-AF65-F5344CB8AC3E}">
        <p14:creationId xmlns:p14="http://schemas.microsoft.com/office/powerpoint/2010/main" val="378874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C8E835-D1E4-4F47-BD13-FA5B68A2BD03}" type="datetimeFigureOut">
              <a:rPr lang="he-IL" smtClean="0"/>
              <a:t>כ"ב/טבת/תשפ"ג</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C58BCC6-3495-4960-9135-A8979C2B89B9}" type="slidenum">
              <a:rPr lang="he-IL" smtClean="0"/>
              <a:t>‹#›</a:t>
            </a:fld>
            <a:endParaRPr lang="he-IL"/>
          </a:p>
        </p:txBody>
      </p:sp>
    </p:spTree>
    <p:extLst>
      <p:ext uri="{BB962C8B-B14F-4D97-AF65-F5344CB8AC3E}">
        <p14:creationId xmlns:p14="http://schemas.microsoft.com/office/powerpoint/2010/main" val="3375978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C8E835-D1E4-4F47-BD13-FA5B68A2BD03}" type="datetimeFigureOut">
              <a:rPr lang="he-IL" smtClean="0"/>
              <a:t>כ"ב/טבת/תשפ"ג</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C58BCC6-3495-4960-9135-A8979C2B89B9}" type="slidenum">
              <a:rPr lang="he-IL" smtClean="0"/>
              <a:t>‹#›</a:t>
            </a:fld>
            <a:endParaRPr lang="he-IL"/>
          </a:p>
        </p:txBody>
      </p:sp>
    </p:spTree>
    <p:extLst>
      <p:ext uri="{BB962C8B-B14F-4D97-AF65-F5344CB8AC3E}">
        <p14:creationId xmlns:p14="http://schemas.microsoft.com/office/powerpoint/2010/main" val="4033772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C7C8E835-D1E4-4F47-BD13-FA5B68A2BD03}" type="datetimeFigureOut">
              <a:rPr lang="he-IL" smtClean="0"/>
              <a:t>כ"ב/טבת/תשפ"ג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C58BCC6-3495-4960-9135-A8979C2B89B9}" type="slidenum">
              <a:rPr lang="he-IL" smtClean="0"/>
              <a:t>‹#›</a:t>
            </a:fld>
            <a:endParaRPr lang="he-IL"/>
          </a:p>
        </p:txBody>
      </p:sp>
    </p:spTree>
    <p:extLst>
      <p:ext uri="{BB962C8B-B14F-4D97-AF65-F5344CB8AC3E}">
        <p14:creationId xmlns:p14="http://schemas.microsoft.com/office/powerpoint/2010/main" val="3137178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C7C8E835-D1E4-4F47-BD13-FA5B68A2BD03}" type="datetimeFigureOut">
              <a:rPr lang="he-IL" smtClean="0"/>
              <a:t>כ"ב/טבת/תשפ"ג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C58BCC6-3495-4960-9135-A8979C2B89B9}" type="slidenum">
              <a:rPr lang="he-IL" smtClean="0"/>
              <a:t>‹#›</a:t>
            </a:fld>
            <a:endParaRPr lang="he-IL"/>
          </a:p>
        </p:txBody>
      </p:sp>
    </p:spTree>
    <p:extLst>
      <p:ext uri="{BB962C8B-B14F-4D97-AF65-F5344CB8AC3E}">
        <p14:creationId xmlns:p14="http://schemas.microsoft.com/office/powerpoint/2010/main" val="2266974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3"/>
          <p:cNvSpPr>
            <a:spLocks noGrp="1"/>
          </p:cNvSpPr>
          <p:nvPr>
            <p:ph type="dt" sz="half" idx="10"/>
          </p:nvPr>
        </p:nvSpPr>
        <p:spPr/>
        <p:txBody>
          <a:bodyPr/>
          <a:lstStyle/>
          <a:p>
            <a:fld id="{C7C8E835-D1E4-4F47-BD13-FA5B68A2BD03}" type="datetimeFigureOut">
              <a:rPr lang="he-IL" smtClean="0"/>
              <a:t>כ"ב/טבת/תשפ"ג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C58BCC6-3495-4960-9135-A8979C2B89B9}" type="slidenum">
              <a:rPr lang="he-IL" smtClean="0"/>
              <a:t>‹#›</a:t>
            </a:fld>
            <a:endParaRPr lang="he-IL"/>
          </a:p>
        </p:txBody>
      </p:sp>
    </p:spTree>
    <p:extLst>
      <p:ext uri="{BB962C8B-B14F-4D97-AF65-F5344CB8AC3E}">
        <p14:creationId xmlns:p14="http://schemas.microsoft.com/office/powerpoint/2010/main" val="215096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7C8E835-D1E4-4F47-BD13-FA5B68A2BD03}" type="datetimeFigureOut">
              <a:rPr lang="he-IL" smtClean="0"/>
              <a:t>כ"ב/טבת/תשפ"ג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C58BCC6-3495-4960-9135-A8979C2B89B9}" type="slidenum">
              <a:rPr lang="he-IL" smtClean="0"/>
              <a:t>‹#›</a:t>
            </a:fld>
            <a:endParaRPr lang="he-IL"/>
          </a:p>
        </p:txBody>
      </p:sp>
    </p:spTree>
    <p:extLst>
      <p:ext uri="{BB962C8B-B14F-4D97-AF65-F5344CB8AC3E}">
        <p14:creationId xmlns:p14="http://schemas.microsoft.com/office/powerpoint/2010/main" val="4037260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Date Placeholder 4"/>
          <p:cNvSpPr>
            <a:spLocks noGrp="1"/>
          </p:cNvSpPr>
          <p:nvPr>
            <p:ph type="dt" sz="half" idx="10"/>
          </p:nvPr>
        </p:nvSpPr>
        <p:spPr/>
        <p:txBody>
          <a:bodyPr/>
          <a:lstStyle/>
          <a:p>
            <a:fld id="{C7C8E835-D1E4-4F47-BD13-FA5B68A2BD03}" type="datetimeFigureOut">
              <a:rPr lang="he-IL" smtClean="0"/>
              <a:t>כ"ב/טבת/תשפ"ג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C58BCC6-3495-4960-9135-A8979C2B89B9}" type="slidenum">
              <a:rPr lang="he-IL" smtClean="0"/>
              <a:t>‹#›</a:t>
            </a:fld>
            <a:endParaRPr lang="he-IL"/>
          </a:p>
        </p:txBody>
      </p:sp>
    </p:spTree>
    <p:extLst>
      <p:ext uri="{BB962C8B-B14F-4D97-AF65-F5344CB8AC3E}">
        <p14:creationId xmlns:p14="http://schemas.microsoft.com/office/powerpoint/2010/main" val="282949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C7C8E835-D1E4-4F47-BD13-FA5B68A2BD03}" type="datetimeFigureOut">
              <a:rPr lang="he-IL" smtClean="0"/>
              <a:t>כ"ב/טבת/תשפ"ג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C58BCC6-3495-4960-9135-A8979C2B89B9}" type="slidenum">
              <a:rPr lang="he-IL" smtClean="0"/>
              <a:t>‹#›</a:t>
            </a:fld>
            <a:endParaRPr lang="he-IL"/>
          </a:p>
        </p:txBody>
      </p:sp>
    </p:spTree>
    <p:extLst>
      <p:ext uri="{BB962C8B-B14F-4D97-AF65-F5344CB8AC3E}">
        <p14:creationId xmlns:p14="http://schemas.microsoft.com/office/powerpoint/2010/main" val="1829405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7" name="Date Placeholder 2"/>
          <p:cNvSpPr>
            <a:spLocks noGrp="1"/>
          </p:cNvSpPr>
          <p:nvPr>
            <p:ph type="dt" sz="half" idx="10"/>
          </p:nvPr>
        </p:nvSpPr>
        <p:spPr/>
        <p:txBody>
          <a:bodyPr/>
          <a:lstStyle/>
          <a:p>
            <a:fld id="{C7C8E835-D1E4-4F47-BD13-FA5B68A2BD03}" type="datetimeFigureOut">
              <a:rPr lang="he-IL" smtClean="0"/>
              <a:t>כ"ב/טבת/תשפ"ג</a:t>
            </a:fld>
            <a:endParaRPr lang="he-IL"/>
          </a:p>
        </p:txBody>
      </p:sp>
      <p:sp>
        <p:nvSpPr>
          <p:cNvPr id="5" name="Footer Placeholder 3"/>
          <p:cNvSpPr>
            <a:spLocks noGrp="1"/>
          </p:cNvSpPr>
          <p:nvPr>
            <p:ph type="ftr" sz="quarter" idx="11"/>
          </p:nvPr>
        </p:nvSpPr>
        <p:spPr/>
        <p:txBody>
          <a:bodyPr/>
          <a:lstStyle/>
          <a:p>
            <a:endParaRPr lang="he-IL"/>
          </a:p>
        </p:txBody>
      </p:sp>
      <p:sp>
        <p:nvSpPr>
          <p:cNvPr id="6" name="Slide Number Placeholder 4"/>
          <p:cNvSpPr>
            <a:spLocks noGrp="1"/>
          </p:cNvSpPr>
          <p:nvPr>
            <p:ph type="sldNum" sz="quarter" idx="12"/>
          </p:nvPr>
        </p:nvSpPr>
        <p:spPr/>
        <p:txBody>
          <a:bodyPr/>
          <a:lstStyle/>
          <a:p>
            <a:fld id="{DC58BCC6-3495-4960-9135-A8979C2B89B9}" type="slidenum">
              <a:rPr lang="he-IL" smtClean="0"/>
              <a:t>‹#›</a:t>
            </a:fld>
            <a:endParaRPr lang="he-IL"/>
          </a:p>
        </p:txBody>
      </p:sp>
    </p:spTree>
    <p:extLst>
      <p:ext uri="{BB962C8B-B14F-4D97-AF65-F5344CB8AC3E}">
        <p14:creationId xmlns:p14="http://schemas.microsoft.com/office/powerpoint/2010/main" val="209857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7C8E835-D1E4-4F47-BD13-FA5B68A2BD03}" type="datetimeFigureOut">
              <a:rPr lang="he-IL" smtClean="0"/>
              <a:t>כ"ב/טבת/תשפ"ג</a:t>
            </a:fld>
            <a:endParaRPr lang="he-IL"/>
          </a:p>
        </p:txBody>
      </p:sp>
      <p:sp>
        <p:nvSpPr>
          <p:cNvPr id="5" name="Footer Placeholder 2"/>
          <p:cNvSpPr>
            <a:spLocks noGrp="1"/>
          </p:cNvSpPr>
          <p:nvPr>
            <p:ph type="ftr" sz="quarter" idx="11"/>
          </p:nvPr>
        </p:nvSpPr>
        <p:spPr/>
        <p:txBody>
          <a:bodyPr/>
          <a:lstStyle/>
          <a:p>
            <a:endParaRPr lang="he-IL"/>
          </a:p>
        </p:txBody>
      </p:sp>
      <p:sp>
        <p:nvSpPr>
          <p:cNvPr id="6" name="Slide Number Placeholder 3"/>
          <p:cNvSpPr>
            <a:spLocks noGrp="1"/>
          </p:cNvSpPr>
          <p:nvPr>
            <p:ph type="sldNum" sz="quarter" idx="12"/>
          </p:nvPr>
        </p:nvSpPr>
        <p:spPr/>
        <p:txBody>
          <a:bodyPr/>
          <a:lstStyle/>
          <a:p>
            <a:fld id="{DC58BCC6-3495-4960-9135-A8979C2B89B9}" type="slidenum">
              <a:rPr lang="he-IL" smtClean="0"/>
              <a:t>‹#›</a:t>
            </a:fld>
            <a:endParaRPr lang="he-IL"/>
          </a:p>
        </p:txBody>
      </p:sp>
    </p:spTree>
    <p:extLst>
      <p:ext uri="{BB962C8B-B14F-4D97-AF65-F5344CB8AC3E}">
        <p14:creationId xmlns:p14="http://schemas.microsoft.com/office/powerpoint/2010/main" val="391321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he-IL"/>
              <a:t>לחץ כדי לערוך סגנון כותרת של תבנית בסיס</a:t>
            </a:r>
            <a:endParaRPr lang="en-US"/>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7" name="Date Placeholder 4"/>
          <p:cNvSpPr>
            <a:spLocks noGrp="1"/>
          </p:cNvSpPr>
          <p:nvPr>
            <p:ph type="dt" sz="half" idx="10"/>
          </p:nvPr>
        </p:nvSpPr>
        <p:spPr/>
        <p:txBody>
          <a:bodyPr/>
          <a:lstStyle/>
          <a:p>
            <a:fld id="{C7C8E835-D1E4-4F47-BD13-FA5B68A2BD03}" type="datetimeFigureOut">
              <a:rPr lang="he-IL" smtClean="0"/>
              <a:t>כ"ב/טבת/תשפ"ג</a:t>
            </a:fld>
            <a:endParaRPr lang="he-IL"/>
          </a:p>
        </p:txBody>
      </p:sp>
      <p:sp>
        <p:nvSpPr>
          <p:cNvPr id="5" name="Footer Placeholder 5"/>
          <p:cNvSpPr>
            <a:spLocks noGrp="1"/>
          </p:cNvSpPr>
          <p:nvPr>
            <p:ph type="ftr" sz="quarter" idx="11"/>
          </p:nvPr>
        </p:nvSpPr>
        <p:spPr/>
        <p:txBody>
          <a:bodyPr/>
          <a:lstStyle/>
          <a:p>
            <a:endParaRPr lang="he-IL"/>
          </a:p>
        </p:txBody>
      </p:sp>
      <p:sp>
        <p:nvSpPr>
          <p:cNvPr id="6" name="Slide Number Placeholder 6"/>
          <p:cNvSpPr>
            <a:spLocks noGrp="1"/>
          </p:cNvSpPr>
          <p:nvPr>
            <p:ph type="sldNum" sz="quarter" idx="12"/>
          </p:nvPr>
        </p:nvSpPr>
        <p:spPr/>
        <p:txBody>
          <a:bodyPr/>
          <a:lstStyle/>
          <a:p>
            <a:fld id="{DC58BCC6-3495-4960-9135-A8979C2B89B9}" type="slidenum">
              <a:rPr lang="he-IL" smtClean="0"/>
              <a:t>‹#›</a:t>
            </a:fld>
            <a:endParaRPr lang="he-IL"/>
          </a:p>
        </p:txBody>
      </p:sp>
    </p:spTree>
    <p:extLst>
      <p:ext uri="{BB962C8B-B14F-4D97-AF65-F5344CB8AC3E}">
        <p14:creationId xmlns:p14="http://schemas.microsoft.com/office/powerpoint/2010/main" val="3503123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e-IL"/>
              <a:t>לחץ כדי לערוך סגנון כותרת של תבנית בסיס</a:t>
            </a:r>
            <a:endParaRPr lang="en-US"/>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7C8E835-D1E4-4F47-BD13-FA5B68A2BD03}" type="datetimeFigureOut">
              <a:rPr lang="he-IL" smtClean="0"/>
              <a:t>כ"ב/טבת/תשפ"ג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C58BCC6-3495-4960-9135-A8979C2B89B9}" type="slidenum">
              <a:rPr lang="he-IL" smtClean="0"/>
              <a:t>‹#›</a:t>
            </a:fld>
            <a:endParaRPr lang="he-IL"/>
          </a:p>
        </p:txBody>
      </p:sp>
    </p:spTree>
    <p:extLst>
      <p:ext uri="{BB962C8B-B14F-4D97-AF65-F5344CB8AC3E}">
        <p14:creationId xmlns:p14="http://schemas.microsoft.com/office/powerpoint/2010/main" val="1658854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7C8E835-D1E4-4F47-BD13-FA5B68A2BD03}" type="datetimeFigureOut">
              <a:rPr lang="he-IL" smtClean="0"/>
              <a:t>כ"ב/טבת/תשפ"ג</a:t>
            </a:fld>
            <a:endParaRPr lang="he-I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he-I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C58BCC6-3495-4960-9135-A8979C2B89B9}" type="slidenum">
              <a:rPr lang="he-IL" smtClean="0"/>
              <a:t>‹#›</a:t>
            </a:fld>
            <a:endParaRPr lang="he-IL"/>
          </a:p>
        </p:txBody>
      </p:sp>
    </p:spTree>
    <p:extLst>
      <p:ext uri="{BB962C8B-B14F-4D97-AF65-F5344CB8AC3E}">
        <p14:creationId xmlns:p14="http://schemas.microsoft.com/office/powerpoint/2010/main" val="37338511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hyperlink" Target="https://github.com/sandler2806/public_library"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מכשירי כתיבה&#10;&#10;התיאור נוצר באופן אוטומטי">
            <a:extLst>
              <a:ext uri="{FF2B5EF4-FFF2-40B4-BE49-F238E27FC236}">
                <a16:creationId xmlns:a16="http://schemas.microsoft.com/office/drawing/2014/main" id="{E094D27B-2403-B0E2-36A3-267CBB85E79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15" b="95227" l="10000" r="91190">
                        <a14:foregroundMark x1="37143" y1="9313" x2="42024" y2="6403"/>
                        <a14:foregroundMark x1="38571" y1="3725" x2="38810" y2="815"/>
                        <a14:foregroundMark x1="42024" y1="92433" x2="56310" y2="90687"/>
                        <a14:foregroundMark x1="56310" y1="90687" x2="57738" y2="90803"/>
                        <a14:foregroundMark x1="60714" y1="95343" x2="69167" y2="91618"/>
                        <a14:foregroundMark x1="91190" y1="19674" x2="89762" y2="21537"/>
                        <a14:foregroundMark x1="90595" y1="31665" x2="90952" y2="30617"/>
                      </a14:backgroundRemoval>
                    </a14:imgEffect>
                  </a14:imgLayer>
                </a14:imgProps>
              </a:ext>
              <a:ext uri="{28A0092B-C50C-407E-A947-70E740481C1C}">
                <a14:useLocalDpi xmlns:a14="http://schemas.microsoft.com/office/drawing/2010/main" val="0"/>
              </a:ext>
            </a:extLst>
          </a:blip>
          <a:stretch>
            <a:fillRect/>
          </a:stretch>
        </p:blipFill>
        <p:spPr>
          <a:xfrm>
            <a:off x="16352" y="4144340"/>
            <a:ext cx="2653638" cy="2713660"/>
          </a:xfrm>
          <a:prstGeom prst="rect">
            <a:avLst/>
          </a:prstGeom>
        </p:spPr>
      </p:pic>
      <p:sp>
        <p:nvSpPr>
          <p:cNvPr id="6" name="מלבן 5">
            <a:extLst>
              <a:ext uri="{FF2B5EF4-FFF2-40B4-BE49-F238E27FC236}">
                <a16:creationId xmlns:a16="http://schemas.microsoft.com/office/drawing/2014/main" id="{EDB6E5CB-BC17-5A3A-963D-4071EC7C5C97}"/>
              </a:ext>
            </a:extLst>
          </p:cNvPr>
          <p:cNvSpPr/>
          <p:nvPr/>
        </p:nvSpPr>
        <p:spPr>
          <a:xfrm>
            <a:off x="3563672" y="379777"/>
            <a:ext cx="4597734" cy="923330"/>
          </a:xfrm>
          <a:prstGeom prst="rect">
            <a:avLst/>
          </a:prstGeom>
          <a:noFill/>
        </p:spPr>
        <p:txBody>
          <a:bodyPr wrap="none" lIns="91440" tIns="45720" rIns="91440" bIns="45720" anchor="t">
            <a:spAutoFit/>
          </a:bodyPr>
          <a:lstStyle/>
          <a:p>
            <a:pPr algn="ctr"/>
            <a:r>
              <a:rPr lang="en-US" sz="5400" dirty="0">
                <a:ln w="0"/>
                <a:effectLst>
                  <a:outerShdw blurRad="38100" dist="19050" dir="2700000" algn="tl" rotWithShape="0">
                    <a:schemeClr val="dk1">
                      <a:alpha val="40000"/>
                    </a:schemeClr>
                  </a:outerShdw>
                </a:effectLst>
              </a:rPr>
              <a:t>Public</a:t>
            </a:r>
            <a:r>
              <a:rPr lang="en-US" sz="5400" b="0" cap="none" spc="0" dirty="0">
                <a:ln w="0"/>
                <a:effectLst>
                  <a:outerShdw blurRad="38100" dist="19050" dir="2700000" algn="tl" rotWithShape="0">
                    <a:schemeClr val="dk1">
                      <a:alpha val="40000"/>
                    </a:schemeClr>
                  </a:outerShdw>
                </a:effectLst>
              </a:rPr>
              <a:t> Library</a:t>
            </a:r>
            <a:endParaRPr lang="he-IL" sz="5400" b="0" cap="none" spc="0" dirty="0">
              <a:ln w="0"/>
              <a:effectLst>
                <a:outerShdw blurRad="38100" dist="19050" dir="2700000" algn="tl" rotWithShape="0">
                  <a:schemeClr val="dk1">
                    <a:alpha val="40000"/>
                  </a:schemeClr>
                </a:outerShdw>
              </a:effectLst>
            </a:endParaRPr>
          </a:p>
        </p:txBody>
      </p:sp>
      <p:sp>
        <p:nvSpPr>
          <p:cNvPr id="7" name="תיבת טקסט 6">
            <a:extLst>
              <a:ext uri="{FF2B5EF4-FFF2-40B4-BE49-F238E27FC236}">
                <a16:creationId xmlns:a16="http://schemas.microsoft.com/office/drawing/2014/main" id="{EE93EE1D-6EC8-88AC-CE98-7EB694CC6061}"/>
              </a:ext>
            </a:extLst>
          </p:cNvPr>
          <p:cNvSpPr txBox="1"/>
          <p:nvPr/>
        </p:nvSpPr>
        <p:spPr>
          <a:xfrm>
            <a:off x="7696201" y="4300841"/>
            <a:ext cx="3152628" cy="1631216"/>
          </a:xfrm>
          <a:prstGeom prst="rect">
            <a:avLst/>
          </a:prstGeom>
          <a:noFill/>
        </p:spPr>
        <p:txBody>
          <a:bodyPr wrap="square" rtlCol="1">
            <a:spAutoFit/>
          </a:bodyPr>
          <a:lstStyle/>
          <a:p>
            <a:pPr algn="r"/>
            <a:r>
              <a:rPr lang="he-IL" sz="2000" b="1" i="0" u="none" strike="noStrike" baseline="0" dirty="0">
                <a:latin typeface="CIDFont+F2"/>
              </a:rPr>
              <a:t>מגישים</a:t>
            </a:r>
            <a:r>
              <a:rPr lang="he-IL" sz="2000" b="0" i="0" u="none" strike="noStrike" baseline="0" dirty="0">
                <a:latin typeface="CIDFont+F2"/>
              </a:rPr>
              <a:t>:</a:t>
            </a:r>
          </a:p>
          <a:p>
            <a:pPr algn="r"/>
            <a:r>
              <a:rPr lang="he-IL" sz="2000" b="0" i="0" u="none" strike="noStrike" baseline="0" dirty="0">
                <a:latin typeface="CIDFont+F2"/>
              </a:rPr>
              <a:t>עידו בר 207765652</a:t>
            </a:r>
          </a:p>
          <a:p>
            <a:pPr algn="r"/>
            <a:r>
              <a:rPr lang="he-IL" sz="2000" b="0" i="0" u="none" strike="noStrike" baseline="0" dirty="0">
                <a:latin typeface="CIDFont+F2"/>
              </a:rPr>
              <a:t>נעם </a:t>
            </a:r>
            <a:r>
              <a:rPr lang="he-IL" sz="2000" b="0" i="0" u="none" strike="noStrike" baseline="0" dirty="0" err="1">
                <a:latin typeface="CIDFont+F2"/>
              </a:rPr>
              <a:t>ונונו</a:t>
            </a:r>
            <a:r>
              <a:rPr lang="he-IL" sz="2000" b="0" i="0" u="none" strike="noStrike" baseline="0" dirty="0">
                <a:latin typeface="CIDFont+F2"/>
              </a:rPr>
              <a:t> 318995156</a:t>
            </a:r>
          </a:p>
          <a:p>
            <a:pPr algn="r"/>
            <a:r>
              <a:rPr lang="he-IL" sz="2000" b="0" i="0" u="none" strike="noStrike" baseline="0" dirty="0">
                <a:latin typeface="CIDFont+F2"/>
              </a:rPr>
              <a:t>שאול טרגין 209337161</a:t>
            </a:r>
          </a:p>
          <a:p>
            <a:pPr algn="r"/>
            <a:r>
              <a:rPr lang="he-IL" sz="2000" b="0" i="0" u="none" strike="noStrike" baseline="0" dirty="0">
                <a:latin typeface="CIDFont+F2"/>
              </a:rPr>
              <a:t>יובל סנדלר 319097036</a:t>
            </a:r>
            <a:endParaRPr lang="he-IL" sz="2000" dirty="0"/>
          </a:p>
        </p:txBody>
      </p:sp>
      <p:sp>
        <p:nvSpPr>
          <p:cNvPr id="2" name="תיבת טקסט 6">
            <a:extLst>
              <a:ext uri="{FF2B5EF4-FFF2-40B4-BE49-F238E27FC236}">
                <a16:creationId xmlns:a16="http://schemas.microsoft.com/office/drawing/2014/main" id="{75C3247A-EFE2-024F-5CA4-190FDC417F43}"/>
              </a:ext>
            </a:extLst>
          </p:cNvPr>
          <p:cNvSpPr txBox="1"/>
          <p:nvPr/>
        </p:nvSpPr>
        <p:spPr>
          <a:xfrm>
            <a:off x="4337147" y="6078113"/>
            <a:ext cx="7735759" cy="400110"/>
          </a:xfrm>
          <a:prstGeom prst="rect">
            <a:avLst/>
          </a:prstGeom>
          <a:noFill/>
        </p:spPr>
        <p:txBody>
          <a:bodyPr wrap="square" rtlCol="1">
            <a:spAutoFit/>
          </a:bodyPr>
          <a:lstStyle/>
          <a:p>
            <a:pPr algn="l" rtl="1"/>
            <a:r>
              <a:rPr lang="en-US" sz="2000" b="1" i="0" u="none" strike="noStrike" baseline="0" dirty="0">
                <a:latin typeface="CIDFont+F2"/>
              </a:rPr>
              <a:t> </a:t>
            </a:r>
            <a:r>
              <a:rPr lang="he-IL" sz="2000" b="1" i="0" u="none" strike="noStrike" baseline="0" dirty="0">
                <a:latin typeface="CIDFont+F2"/>
              </a:rPr>
              <a:t>קישור </a:t>
            </a:r>
            <a:r>
              <a:rPr lang="he-IL" sz="2000" b="1" i="0" u="none" strike="noStrike" baseline="0" dirty="0" err="1">
                <a:latin typeface="CIDFont+F2"/>
              </a:rPr>
              <a:t>לגיט</a:t>
            </a:r>
            <a:r>
              <a:rPr lang="en-US" sz="2000" b="1" i="0" u="none" strike="noStrike" baseline="0" dirty="0">
                <a:latin typeface="CIDFont+F2"/>
              </a:rPr>
              <a:t>:</a:t>
            </a:r>
            <a:r>
              <a:rPr lang="he-IL" sz="2000" b="1" i="0" u="none" strike="noStrike" baseline="0" dirty="0">
                <a:latin typeface="CIDFont+F2"/>
              </a:rPr>
              <a:t>  </a:t>
            </a:r>
            <a:r>
              <a:rPr lang="en-US" sz="2000" b="1" i="0" u="none" strike="noStrike" baseline="0" dirty="0">
                <a:latin typeface="CIDFont+F2"/>
                <a:hlinkClick r:id="rId4"/>
              </a:rPr>
              <a:t>https://github.com/sandler2806/public_library</a:t>
            </a:r>
            <a:endParaRPr lang="he-IL" sz="2000" b="1" dirty="0"/>
          </a:p>
        </p:txBody>
      </p:sp>
    </p:spTree>
    <p:extLst>
      <p:ext uri="{BB962C8B-B14F-4D97-AF65-F5344CB8AC3E}">
        <p14:creationId xmlns:p14="http://schemas.microsoft.com/office/powerpoint/2010/main" val="2298730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A62E6E-8218-E3A9-6A56-AD34D9EEB007}"/>
              </a:ext>
            </a:extLst>
          </p:cNvPr>
          <p:cNvSpPr txBox="1"/>
          <p:nvPr/>
        </p:nvSpPr>
        <p:spPr>
          <a:xfrm>
            <a:off x="572278" y="602435"/>
            <a:ext cx="9866266"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rtl="1"/>
            <a:r>
              <a:rPr lang="he-IL" sz="3600" b="1" dirty="0"/>
              <a:t>תיאור ה</a:t>
            </a:r>
            <a:r>
              <a:rPr lang="en-US" sz="3600" b="1" dirty="0" err="1"/>
              <a:t>LibInfo</a:t>
            </a:r>
            <a:r>
              <a:rPr lang="en-US" sz="3600" b="1" dirty="0"/>
              <a:t> :</a:t>
            </a:r>
          </a:p>
          <a:p>
            <a:pPr algn="r" rtl="1"/>
            <a:endParaRPr lang="en-US" sz="2800" dirty="0"/>
          </a:p>
          <a:p>
            <a:pPr algn="r" rtl="1"/>
            <a:r>
              <a:rPr lang="he-IL" sz="2800" dirty="0"/>
              <a:t>כאן מופיע המידע על הספרייה שאותו הספרן ערך ואותו הלקוח רואה. כאשר הספרן יערוך את המידע שוב המסד יתעדכן בהתאם ויופיע ללקוח.</a:t>
            </a:r>
          </a:p>
          <a:p>
            <a:pPr algn="r" rtl="1"/>
            <a:endParaRPr lang="he-IL" sz="2800" dirty="0"/>
          </a:p>
          <a:p>
            <a:pPr algn="r" rtl="1"/>
            <a:r>
              <a:rPr lang="he-IL" sz="2800" dirty="0"/>
              <a:t>המידע הניתן הוא – שם הספרייה, מייל ליצירת קשר, מספר טלפון ושעות פתיחה.</a:t>
            </a:r>
          </a:p>
        </p:txBody>
      </p:sp>
      <p:pic>
        <p:nvPicPr>
          <p:cNvPr id="4" name="Picture 3">
            <a:extLst>
              <a:ext uri="{FF2B5EF4-FFF2-40B4-BE49-F238E27FC236}">
                <a16:creationId xmlns:a16="http://schemas.microsoft.com/office/drawing/2014/main" id="{52944057-E62F-F872-1F59-14CD396BBADA}"/>
              </a:ext>
            </a:extLst>
          </p:cNvPr>
          <p:cNvPicPr>
            <a:picLocks noChangeAspect="1"/>
          </p:cNvPicPr>
          <p:nvPr/>
        </p:nvPicPr>
        <p:blipFill>
          <a:blip r:embed="rId2"/>
          <a:stretch>
            <a:fillRect/>
          </a:stretch>
        </p:blipFill>
        <p:spPr>
          <a:xfrm>
            <a:off x="903605" y="4264976"/>
            <a:ext cx="9534939" cy="2383735"/>
          </a:xfrm>
          <a:prstGeom prst="rect">
            <a:avLst/>
          </a:prstGeom>
        </p:spPr>
      </p:pic>
    </p:spTree>
    <p:extLst>
      <p:ext uri="{BB962C8B-B14F-4D97-AF65-F5344CB8AC3E}">
        <p14:creationId xmlns:p14="http://schemas.microsoft.com/office/powerpoint/2010/main" val="3290152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A62E6E-8218-E3A9-6A56-AD34D9EEB007}"/>
              </a:ext>
            </a:extLst>
          </p:cNvPr>
          <p:cNvSpPr txBox="1"/>
          <p:nvPr/>
        </p:nvSpPr>
        <p:spPr>
          <a:xfrm>
            <a:off x="4393096" y="602434"/>
            <a:ext cx="6045448"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rtl="1"/>
            <a:r>
              <a:rPr lang="he-IL" sz="3600" b="1" dirty="0"/>
              <a:t>תיאור ה</a:t>
            </a:r>
            <a:r>
              <a:rPr lang="en-US" sz="3600" b="1" dirty="0"/>
              <a:t>books </a:t>
            </a:r>
            <a:r>
              <a:rPr lang="he-IL" sz="3600" b="1" dirty="0"/>
              <a:t> :</a:t>
            </a:r>
            <a:endParaRPr lang="en-US" sz="3600" b="1" dirty="0"/>
          </a:p>
          <a:p>
            <a:pPr algn="r" rtl="1"/>
            <a:endParaRPr lang="en-US" sz="2800" dirty="0"/>
          </a:p>
          <a:p>
            <a:pPr marL="457200" indent="-457200" algn="r" rtl="1">
              <a:buFont typeface="Arial" panose="020B0604020202020204" pitchFamily="34" charset="0"/>
              <a:buChar char="•"/>
            </a:pPr>
            <a:r>
              <a:rPr lang="he-IL" sz="2800" dirty="0"/>
              <a:t>כאן למעשה מופיעים כל הספרים הקיימים בספריה.</a:t>
            </a:r>
          </a:p>
          <a:p>
            <a:pPr marL="457200" indent="-457200" algn="r" rtl="1">
              <a:buFont typeface="Arial" panose="020B0604020202020204" pitchFamily="34" charset="0"/>
              <a:buChar char="•"/>
            </a:pPr>
            <a:r>
              <a:rPr lang="he-IL" sz="2800" dirty="0"/>
              <a:t>כפי שניתן לראות כל ספר מקבל מפתח זר שע"י הוא נשמר.</a:t>
            </a:r>
          </a:p>
          <a:p>
            <a:pPr marL="457200" indent="-457200" algn="r" rtl="1">
              <a:buFont typeface="Arial" panose="020B0604020202020204" pitchFamily="34" charset="0"/>
              <a:buChar char="•"/>
            </a:pPr>
            <a:r>
              <a:rPr lang="he-IL" sz="2800" dirty="0"/>
              <a:t>ניתן ללחוץ על כל ספר ולראות את כל הפרטים עליו.</a:t>
            </a:r>
          </a:p>
          <a:p>
            <a:pPr algn="r" rtl="1"/>
            <a:endParaRPr lang="he-IL" sz="2800" dirty="0"/>
          </a:p>
        </p:txBody>
      </p:sp>
      <p:pic>
        <p:nvPicPr>
          <p:cNvPr id="5" name="Picture 4">
            <a:extLst>
              <a:ext uri="{FF2B5EF4-FFF2-40B4-BE49-F238E27FC236}">
                <a16:creationId xmlns:a16="http://schemas.microsoft.com/office/drawing/2014/main" id="{52766B12-92B1-B843-2A5D-F0DF1828D493}"/>
              </a:ext>
            </a:extLst>
          </p:cNvPr>
          <p:cNvPicPr>
            <a:picLocks noChangeAspect="1"/>
          </p:cNvPicPr>
          <p:nvPr/>
        </p:nvPicPr>
        <p:blipFill>
          <a:blip r:embed="rId2"/>
          <a:stretch>
            <a:fillRect/>
          </a:stretch>
        </p:blipFill>
        <p:spPr>
          <a:xfrm>
            <a:off x="100195" y="730853"/>
            <a:ext cx="4438676" cy="5396294"/>
          </a:xfrm>
          <a:prstGeom prst="rect">
            <a:avLst/>
          </a:prstGeom>
        </p:spPr>
      </p:pic>
    </p:spTree>
    <p:extLst>
      <p:ext uri="{BB962C8B-B14F-4D97-AF65-F5344CB8AC3E}">
        <p14:creationId xmlns:p14="http://schemas.microsoft.com/office/powerpoint/2010/main" val="4059450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A62E6E-8218-E3A9-6A56-AD34D9EEB007}"/>
              </a:ext>
            </a:extLst>
          </p:cNvPr>
          <p:cNvSpPr txBox="1"/>
          <p:nvPr/>
        </p:nvSpPr>
        <p:spPr>
          <a:xfrm>
            <a:off x="4393096" y="602434"/>
            <a:ext cx="6045448" cy="5386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rtl="1"/>
            <a:r>
              <a:rPr lang="he-IL" sz="3600" b="1" dirty="0"/>
              <a:t>תיאור ה</a:t>
            </a:r>
            <a:r>
              <a:rPr lang="en-US" sz="3600" b="1" dirty="0"/>
              <a:t>users </a:t>
            </a:r>
            <a:r>
              <a:rPr lang="he-IL" sz="3600" b="1" dirty="0"/>
              <a:t> :</a:t>
            </a:r>
            <a:endParaRPr lang="en-US" sz="3600" b="1" dirty="0"/>
          </a:p>
          <a:p>
            <a:pPr algn="r" rtl="1"/>
            <a:endParaRPr lang="en-US" sz="2800" dirty="0"/>
          </a:p>
          <a:p>
            <a:pPr marL="457200" indent="-457200" algn="r" rtl="1">
              <a:buFont typeface="Arial" panose="020B0604020202020204" pitchFamily="34" charset="0"/>
              <a:buChar char="•"/>
            </a:pPr>
            <a:r>
              <a:rPr lang="he-IL" sz="2800" dirty="0"/>
              <a:t>כאן למעשה מופיעים כל הלקוחות של הספרייה.</a:t>
            </a:r>
          </a:p>
          <a:p>
            <a:pPr marL="457200" indent="-457200" algn="r" rtl="1">
              <a:buFont typeface="Arial" panose="020B0604020202020204" pitchFamily="34" charset="0"/>
              <a:buChar char="•"/>
            </a:pPr>
            <a:r>
              <a:rPr lang="he-IL" sz="2800" dirty="0"/>
              <a:t>כפי שניתן לראות כל לקוח נשמר ע"י    ה</a:t>
            </a:r>
            <a:r>
              <a:rPr lang="en-US" sz="2800" dirty="0"/>
              <a:t>username </a:t>
            </a:r>
            <a:r>
              <a:rPr lang="he-IL" sz="2800" dirty="0"/>
              <a:t> שלו. זהו כמובן מפתח זר לכל לקוח.</a:t>
            </a:r>
          </a:p>
          <a:p>
            <a:pPr marL="457200" indent="-457200" algn="r" rtl="1">
              <a:buFont typeface="Arial" panose="020B0604020202020204" pitchFamily="34" charset="0"/>
              <a:buChar char="•"/>
            </a:pPr>
            <a:r>
              <a:rPr lang="he-IL" sz="2800" dirty="0"/>
              <a:t>ניתן ללחוץ על כל לקוח ולראות את כל הפרטים עליו.</a:t>
            </a:r>
          </a:p>
          <a:p>
            <a:pPr marL="457200" indent="-457200" algn="r" rtl="1">
              <a:buFont typeface="Arial" panose="020B0604020202020204" pitchFamily="34" charset="0"/>
              <a:buChar char="•"/>
            </a:pPr>
            <a:r>
              <a:rPr lang="he-IL" sz="2800" dirty="0"/>
              <a:t>ניתן לראות כי הסיסמא של כל לקוח מוצפנת ורק הוא יודע אותה.</a:t>
            </a:r>
          </a:p>
          <a:p>
            <a:pPr algn="r" rtl="1"/>
            <a:endParaRPr lang="he-IL" sz="2800" dirty="0"/>
          </a:p>
        </p:txBody>
      </p:sp>
      <p:pic>
        <p:nvPicPr>
          <p:cNvPr id="4" name="Picture 3">
            <a:extLst>
              <a:ext uri="{FF2B5EF4-FFF2-40B4-BE49-F238E27FC236}">
                <a16:creationId xmlns:a16="http://schemas.microsoft.com/office/drawing/2014/main" id="{7872772B-2F46-05AC-9A33-FE8522727E97}"/>
              </a:ext>
            </a:extLst>
          </p:cNvPr>
          <p:cNvPicPr>
            <a:picLocks noChangeAspect="1"/>
          </p:cNvPicPr>
          <p:nvPr/>
        </p:nvPicPr>
        <p:blipFill>
          <a:blip r:embed="rId2"/>
          <a:stretch>
            <a:fillRect/>
          </a:stretch>
        </p:blipFill>
        <p:spPr>
          <a:xfrm>
            <a:off x="129134" y="709826"/>
            <a:ext cx="4396483" cy="4922348"/>
          </a:xfrm>
          <a:prstGeom prst="rect">
            <a:avLst/>
          </a:prstGeom>
        </p:spPr>
      </p:pic>
    </p:spTree>
    <p:extLst>
      <p:ext uri="{BB962C8B-B14F-4D97-AF65-F5344CB8AC3E}">
        <p14:creationId xmlns:p14="http://schemas.microsoft.com/office/powerpoint/2010/main" val="4003153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42C0FA10-FAF8-C024-E2A9-9F5D6AA8604B}"/>
              </a:ext>
            </a:extLst>
          </p:cNvPr>
          <p:cNvPicPr>
            <a:picLocks noChangeAspect="1"/>
          </p:cNvPicPr>
          <p:nvPr/>
        </p:nvPicPr>
        <p:blipFill>
          <a:blip r:embed="rId2"/>
          <a:stretch>
            <a:fillRect/>
          </a:stretch>
        </p:blipFill>
        <p:spPr>
          <a:xfrm>
            <a:off x="1409862" y="509180"/>
            <a:ext cx="2924583" cy="5839640"/>
          </a:xfrm>
          <a:prstGeom prst="rect">
            <a:avLst/>
          </a:prstGeom>
        </p:spPr>
      </p:pic>
      <p:sp>
        <p:nvSpPr>
          <p:cNvPr id="2" name="TextBox 1">
            <a:extLst>
              <a:ext uri="{FF2B5EF4-FFF2-40B4-BE49-F238E27FC236}">
                <a16:creationId xmlns:a16="http://schemas.microsoft.com/office/drawing/2014/main" id="{FA723467-A855-EE63-AFC3-1A7F51025DA8}"/>
              </a:ext>
            </a:extLst>
          </p:cNvPr>
          <p:cNvSpPr txBox="1"/>
          <p:nvPr/>
        </p:nvSpPr>
        <p:spPr>
          <a:xfrm>
            <a:off x="4778782" y="602435"/>
            <a:ext cx="549519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rtl="1"/>
            <a:r>
              <a:rPr lang="en-US" sz="2800" b="1" dirty="0" err="1">
                <a:latin typeface="Arial" panose="020B0604020202020204" pitchFamily="34" charset="0"/>
                <a:cs typeface="Arial" panose="020B0604020202020204" pitchFamily="34" charset="0"/>
              </a:rPr>
              <a:t>דף</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הכניסה</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לאפליקציה</a:t>
            </a:r>
            <a:r>
              <a:rPr lang="en-US" sz="2800" b="1" dirty="0">
                <a:latin typeface="Arial" panose="020B0604020202020204" pitchFamily="34" charset="0"/>
                <a:cs typeface="Arial" panose="020B0604020202020204" pitchFamily="34" charset="0"/>
              </a:rPr>
              <a:t>:</a:t>
            </a:r>
          </a:p>
          <a:p>
            <a:pPr algn="r" rtl="1"/>
            <a:endParaRPr lang="en-US" sz="2800" dirty="0">
              <a:latin typeface="Arial" panose="020B0604020202020204" pitchFamily="34" charset="0"/>
              <a:cs typeface="Arial" panose="020B0604020202020204" pitchFamily="34" charset="0"/>
            </a:endParaRPr>
          </a:p>
          <a:p>
            <a:pPr algn="r" rtl="1"/>
            <a:endParaRPr lang="en-US" sz="2800" dirty="0">
              <a:latin typeface="Arial" panose="020B0604020202020204" pitchFamily="34" charset="0"/>
              <a:cs typeface="Arial" panose="020B0604020202020204" pitchFamily="34" charset="0"/>
            </a:endParaRPr>
          </a:p>
          <a:p>
            <a:pPr algn="r" rtl="1"/>
            <a:r>
              <a:rPr lang="en-US" sz="2800" dirty="0">
                <a:latin typeface="Arial" panose="020B0604020202020204" pitchFamily="34" charset="0"/>
                <a:cs typeface="Arial" panose="020B0604020202020204" pitchFamily="34" charset="0"/>
              </a:rPr>
              <a:t>בוחרים </a:t>
            </a:r>
            <a:r>
              <a:rPr lang="en-US" sz="2800" dirty="0" err="1">
                <a:latin typeface="Arial" panose="020B0604020202020204" pitchFamily="34" charset="0"/>
                <a:cs typeface="Arial" panose="020B0604020202020204" pitchFamily="34" charset="0"/>
              </a:rPr>
              <a:t>סוג</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משתמש</a:t>
            </a:r>
            <a:r>
              <a:rPr lang="en-US" sz="2800" dirty="0">
                <a:latin typeface="Arial" panose="020B0604020202020204" pitchFamily="34" charset="0"/>
                <a:cs typeface="Arial" panose="020B0604020202020204" pitchFamily="34" charset="0"/>
              </a:rPr>
              <a:t> - </a:t>
            </a:r>
            <a:r>
              <a:rPr lang="en-US" sz="2800" dirty="0" err="1">
                <a:latin typeface="Arial" panose="020B0604020202020204" pitchFamily="34" charset="0"/>
                <a:cs typeface="Arial" panose="020B0604020202020204" pitchFamily="34" charset="0"/>
              </a:rPr>
              <a:t>ספרן</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או</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לקוח</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94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תמונה 7">
            <a:extLst>
              <a:ext uri="{FF2B5EF4-FFF2-40B4-BE49-F238E27FC236}">
                <a16:creationId xmlns:a16="http://schemas.microsoft.com/office/drawing/2014/main" id="{185CCE9A-BBBB-3D16-0222-69F10289640E}"/>
              </a:ext>
            </a:extLst>
          </p:cNvPr>
          <p:cNvPicPr>
            <a:picLocks noChangeAspect="1"/>
          </p:cNvPicPr>
          <p:nvPr/>
        </p:nvPicPr>
        <p:blipFill>
          <a:blip r:embed="rId2"/>
          <a:stretch>
            <a:fillRect/>
          </a:stretch>
        </p:blipFill>
        <p:spPr>
          <a:xfrm>
            <a:off x="1168595" y="490126"/>
            <a:ext cx="3029373" cy="5877745"/>
          </a:xfrm>
          <a:prstGeom prst="rect">
            <a:avLst/>
          </a:prstGeom>
        </p:spPr>
      </p:pic>
      <p:sp>
        <p:nvSpPr>
          <p:cNvPr id="2" name="TextBox 1">
            <a:extLst>
              <a:ext uri="{FF2B5EF4-FFF2-40B4-BE49-F238E27FC236}">
                <a16:creationId xmlns:a16="http://schemas.microsoft.com/office/drawing/2014/main" id="{AB61DEC6-87E7-EAEA-E31B-91142F5A80E6}"/>
              </a:ext>
            </a:extLst>
          </p:cNvPr>
          <p:cNvSpPr txBox="1"/>
          <p:nvPr/>
        </p:nvSpPr>
        <p:spPr>
          <a:xfrm>
            <a:off x="4335694" y="602435"/>
            <a:ext cx="610285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rtl="1"/>
            <a:r>
              <a:rPr lang="en-US" sz="3600" b="1" dirty="0" err="1">
                <a:latin typeface="Arial" panose="020B0604020202020204" pitchFamily="34" charset="0"/>
                <a:cs typeface="Arial" panose="020B0604020202020204" pitchFamily="34" charset="0"/>
              </a:rPr>
              <a:t>דף</a:t>
            </a:r>
            <a:r>
              <a:rPr lang="en-US" sz="3600" b="1" dirty="0">
                <a:latin typeface="Arial" panose="020B0604020202020204" pitchFamily="34" charset="0"/>
                <a:cs typeface="Arial" panose="020B0604020202020204" pitchFamily="34" charset="0"/>
              </a:rPr>
              <a:t> </a:t>
            </a:r>
            <a:r>
              <a:rPr lang="he-IL" sz="3600" b="1" dirty="0">
                <a:latin typeface="Arial" panose="020B0604020202020204" pitchFamily="34" charset="0"/>
                <a:cs typeface="Arial" panose="020B0604020202020204" pitchFamily="34" charset="0"/>
              </a:rPr>
              <a:t>כניסה משתמש</a:t>
            </a:r>
            <a:r>
              <a:rPr lang="en-US" sz="3600" b="1" dirty="0">
                <a:latin typeface="Arial" panose="020B0604020202020204" pitchFamily="34" charset="0"/>
                <a:cs typeface="Arial" panose="020B0604020202020204" pitchFamily="34" charset="0"/>
              </a:rPr>
              <a:t>:</a:t>
            </a:r>
          </a:p>
          <a:p>
            <a:pPr algn="r" rtl="1"/>
            <a:endParaRPr lang="en-US" sz="2800" dirty="0">
              <a:latin typeface="Arial" panose="020B0604020202020204" pitchFamily="34" charset="0"/>
              <a:cs typeface="Arial" panose="020B0604020202020204" pitchFamily="34" charset="0"/>
            </a:endParaRPr>
          </a:p>
          <a:p>
            <a:pPr algn="r" rtl="1"/>
            <a:endParaRPr lang="en-US" sz="2800" dirty="0">
              <a:latin typeface="Arial" panose="020B0604020202020204" pitchFamily="34" charset="0"/>
              <a:cs typeface="Arial" panose="020B0604020202020204" pitchFamily="34" charset="0"/>
            </a:endParaRPr>
          </a:p>
          <a:p>
            <a:pPr marL="457200" indent="-457200" algn="r" rtl="1">
              <a:buFont typeface="Arial" panose="020B0604020202020204" pitchFamily="34" charset="0"/>
              <a:buChar char="•"/>
            </a:pPr>
            <a:r>
              <a:rPr lang="en-US" sz="2800" b="0" i="0" u="none" strike="noStrike" dirty="0" err="1">
                <a:solidFill>
                  <a:srgbClr val="FFFFFF"/>
                </a:solidFill>
                <a:effectLst/>
                <a:latin typeface="Arial" panose="020B0604020202020204" pitchFamily="34" charset="0"/>
                <a:cs typeface="Arial" panose="020B0604020202020204" pitchFamily="34" charset="0"/>
              </a:rPr>
              <a:t>משתמש</a:t>
            </a:r>
            <a:r>
              <a:rPr lang="en-US" sz="2800" b="0" i="0" u="none" strike="noStrike" dirty="0">
                <a:solidFill>
                  <a:srgbClr val="FFFFFF"/>
                </a:solidFill>
                <a:effectLst/>
                <a:latin typeface="Arial" panose="020B0604020202020204" pitchFamily="34" charset="0"/>
                <a:cs typeface="Arial" panose="020B0604020202020204" pitchFamily="34" charset="0"/>
              </a:rPr>
              <a:t> </a:t>
            </a:r>
            <a:r>
              <a:rPr lang="en-US" sz="2800" b="0" i="0" u="none" strike="noStrike" dirty="0" err="1">
                <a:solidFill>
                  <a:srgbClr val="FFFFFF"/>
                </a:solidFill>
                <a:effectLst/>
                <a:latin typeface="Arial" panose="020B0604020202020204" pitchFamily="34" charset="0"/>
                <a:cs typeface="Arial" panose="020B0604020202020204" pitchFamily="34" charset="0"/>
              </a:rPr>
              <a:t>שנרשם</a:t>
            </a:r>
            <a:r>
              <a:rPr lang="en-US" sz="2800" b="0" i="0" u="none" strike="noStrike" dirty="0">
                <a:solidFill>
                  <a:srgbClr val="FFFFFF"/>
                </a:solidFill>
                <a:effectLst/>
                <a:latin typeface="Arial" panose="020B0604020202020204" pitchFamily="34" charset="0"/>
                <a:cs typeface="Arial" panose="020B0604020202020204" pitchFamily="34" charset="0"/>
              </a:rPr>
              <a:t> </a:t>
            </a:r>
            <a:r>
              <a:rPr lang="en-US" sz="2800" b="0" i="0" u="none" strike="noStrike" dirty="0" err="1">
                <a:solidFill>
                  <a:srgbClr val="FFFFFF"/>
                </a:solidFill>
                <a:effectLst/>
                <a:latin typeface="Arial" panose="020B0604020202020204" pitchFamily="34" charset="0"/>
                <a:cs typeface="Arial" panose="020B0604020202020204" pitchFamily="34" charset="0"/>
              </a:rPr>
              <a:t>כבר</a:t>
            </a:r>
            <a:r>
              <a:rPr lang="en-US" sz="2800" b="0" i="0" u="none" strike="noStrike" dirty="0">
                <a:solidFill>
                  <a:srgbClr val="FFFFFF"/>
                </a:solidFill>
                <a:effectLst/>
                <a:latin typeface="Arial" panose="020B0604020202020204" pitchFamily="34" charset="0"/>
                <a:cs typeface="Arial" panose="020B0604020202020204" pitchFamily="34" charset="0"/>
              </a:rPr>
              <a:t> </a:t>
            </a:r>
            <a:r>
              <a:rPr lang="en-US" sz="2800" b="0" i="0" u="none" strike="noStrike" dirty="0" err="1">
                <a:solidFill>
                  <a:srgbClr val="FFFFFF"/>
                </a:solidFill>
                <a:effectLst/>
                <a:latin typeface="Arial" panose="020B0604020202020204" pitchFamily="34" charset="0"/>
                <a:cs typeface="Arial" panose="020B0604020202020204" pitchFamily="34" charset="0"/>
              </a:rPr>
              <a:t>בעבר</a:t>
            </a:r>
            <a:r>
              <a:rPr lang="en-US" sz="2800" b="0" i="0" u="none" strike="noStrike" dirty="0">
                <a:solidFill>
                  <a:srgbClr val="FFFFFF"/>
                </a:solidFill>
                <a:effectLst/>
                <a:latin typeface="Arial" panose="020B0604020202020204" pitchFamily="34" charset="0"/>
                <a:cs typeface="Arial" panose="020B0604020202020204" pitchFamily="34" charset="0"/>
              </a:rPr>
              <a:t> </a:t>
            </a:r>
            <a:r>
              <a:rPr lang="en-US" sz="2800" b="0" i="0" u="none" strike="noStrike" dirty="0" err="1">
                <a:solidFill>
                  <a:srgbClr val="FFFFFF"/>
                </a:solidFill>
                <a:effectLst/>
                <a:latin typeface="Arial" panose="020B0604020202020204" pitchFamily="34" charset="0"/>
                <a:cs typeface="Arial" panose="020B0604020202020204" pitchFamily="34" charset="0"/>
              </a:rPr>
              <a:t>ויש</a:t>
            </a:r>
            <a:r>
              <a:rPr lang="en-US" sz="2800" b="0" i="0" u="none" strike="noStrike" dirty="0">
                <a:solidFill>
                  <a:srgbClr val="FFFFFF"/>
                </a:solidFill>
                <a:effectLst/>
                <a:latin typeface="Arial" panose="020B0604020202020204" pitchFamily="34" charset="0"/>
                <a:cs typeface="Arial" panose="020B0604020202020204" pitchFamily="34" charset="0"/>
              </a:rPr>
              <a:t> </a:t>
            </a:r>
            <a:r>
              <a:rPr lang="en-US" sz="2800" b="0" i="0" u="none" strike="noStrike" dirty="0" err="1">
                <a:solidFill>
                  <a:srgbClr val="FFFFFF"/>
                </a:solidFill>
                <a:effectLst/>
                <a:latin typeface="Arial" panose="020B0604020202020204" pitchFamily="34" charset="0"/>
                <a:cs typeface="Arial" panose="020B0604020202020204" pitchFamily="34" charset="0"/>
              </a:rPr>
              <a:t>לו</a:t>
            </a:r>
            <a:r>
              <a:rPr lang="en-US" sz="2800" b="0" i="0" u="none" strike="noStrike" dirty="0">
                <a:solidFill>
                  <a:srgbClr val="FFFFFF"/>
                </a:solidFill>
                <a:effectLst/>
                <a:latin typeface="Arial" panose="020B0604020202020204" pitchFamily="34" charset="0"/>
                <a:cs typeface="Arial" panose="020B0604020202020204" pitchFamily="34" charset="0"/>
              </a:rPr>
              <a:t> </a:t>
            </a:r>
            <a:r>
              <a:rPr lang="en-US" sz="2800" b="0" i="0" u="none" strike="noStrike" dirty="0" err="1">
                <a:solidFill>
                  <a:srgbClr val="FFFFFF"/>
                </a:solidFill>
                <a:effectLst/>
                <a:latin typeface="Arial" panose="020B0604020202020204" pitchFamily="34" charset="0"/>
                <a:cs typeface="Arial" panose="020B0604020202020204" pitchFamily="34" charset="0"/>
              </a:rPr>
              <a:t>חשבון</a:t>
            </a:r>
            <a:r>
              <a:rPr lang="en-US" sz="2800" b="0" i="0" u="none" strike="noStrike" dirty="0">
                <a:solidFill>
                  <a:srgbClr val="FFFFFF"/>
                </a:solidFill>
                <a:effectLst/>
                <a:latin typeface="Arial" panose="020B0604020202020204" pitchFamily="34" charset="0"/>
                <a:cs typeface="Arial" panose="020B0604020202020204" pitchFamily="34" charset="0"/>
              </a:rPr>
              <a:t> </a:t>
            </a:r>
            <a:r>
              <a:rPr lang="en-US" sz="2800" b="0" i="0" u="none" strike="noStrike" dirty="0" err="1">
                <a:solidFill>
                  <a:srgbClr val="FFFFFF"/>
                </a:solidFill>
                <a:effectLst/>
                <a:latin typeface="Arial" panose="020B0604020202020204" pitchFamily="34" charset="0"/>
                <a:cs typeface="Arial" panose="020B0604020202020204" pitchFamily="34" charset="0"/>
              </a:rPr>
              <a:t>יוכל</a:t>
            </a:r>
            <a:r>
              <a:rPr lang="en-US" sz="2800" b="0" i="0" u="none" strike="noStrike" dirty="0">
                <a:solidFill>
                  <a:srgbClr val="FFFFFF"/>
                </a:solidFill>
                <a:effectLst/>
                <a:latin typeface="Arial" panose="020B0604020202020204" pitchFamily="34" charset="0"/>
                <a:cs typeface="Arial" panose="020B0604020202020204" pitchFamily="34" charset="0"/>
              </a:rPr>
              <a:t> </a:t>
            </a:r>
            <a:r>
              <a:rPr lang="en-US" sz="2800" b="0" i="0" u="none" strike="noStrike" dirty="0" err="1">
                <a:solidFill>
                  <a:srgbClr val="FFFFFF"/>
                </a:solidFill>
                <a:effectLst/>
                <a:latin typeface="Arial" panose="020B0604020202020204" pitchFamily="34" charset="0"/>
                <a:cs typeface="Arial" panose="020B0604020202020204" pitchFamily="34" charset="0"/>
              </a:rPr>
              <a:t>להיכנס</a:t>
            </a:r>
            <a:r>
              <a:rPr lang="en-US" sz="2800" b="0" i="0" u="none" strike="noStrike" dirty="0">
                <a:solidFill>
                  <a:srgbClr val="FFFFFF"/>
                </a:solidFill>
                <a:effectLst/>
                <a:latin typeface="Arial" panose="020B0604020202020204" pitchFamily="34" charset="0"/>
                <a:cs typeface="Arial" panose="020B0604020202020204" pitchFamily="34" charset="0"/>
              </a:rPr>
              <a:t> </a:t>
            </a:r>
            <a:r>
              <a:rPr lang="en-US" sz="2800" b="0" i="0" u="none" strike="noStrike" dirty="0" err="1">
                <a:solidFill>
                  <a:srgbClr val="FFFFFF"/>
                </a:solidFill>
                <a:effectLst/>
                <a:latin typeface="Arial" panose="020B0604020202020204" pitchFamily="34" charset="0"/>
                <a:cs typeface="Arial" panose="020B0604020202020204" pitchFamily="34" charset="0"/>
              </a:rPr>
              <a:t>לאפליקציה</a:t>
            </a:r>
            <a:r>
              <a:rPr lang="en-US" sz="2800" b="0" i="0" u="none" strike="noStrike" dirty="0">
                <a:solidFill>
                  <a:srgbClr val="FFFFFF"/>
                </a:solidFill>
                <a:effectLst/>
                <a:latin typeface="Arial" panose="020B0604020202020204" pitchFamily="34" charset="0"/>
                <a:cs typeface="Arial" panose="020B0604020202020204" pitchFamily="34" charset="0"/>
              </a:rPr>
              <a:t> </a:t>
            </a:r>
            <a:r>
              <a:rPr lang="en-US" sz="2800" b="0" i="0" u="none" strike="noStrike" dirty="0" err="1">
                <a:solidFill>
                  <a:srgbClr val="FFFFFF"/>
                </a:solidFill>
                <a:effectLst/>
                <a:latin typeface="Arial" panose="020B0604020202020204" pitchFamily="34" charset="0"/>
                <a:cs typeface="Arial" panose="020B0604020202020204" pitchFamily="34" charset="0"/>
              </a:rPr>
              <a:t>ע"י</a:t>
            </a:r>
            <a:r>
              <a:rPr lang="en-US" sz="2800" b="0" i="0" u="none" strike="noStrike" dirty="0">
                <a:solidFill>
                  <a:srgbClr val="FFFFFF"/>
                </a:solidFill>
                <a:effectLst/>
                <a:latin typeface="Arial" panose="020B0604020202020204" pitchFamily="34" charset="0"/>
                <a:cs typeface="Arial" panose="020B0604020202020204" pitchFamily="34" charset="0"/>
              </a:rPr>
              <a:t>    </a:t>
            </a:r>
            <a:r>
              <a:rPr lang="en-US" sz="2800" b="0" i="0" u="none" strike="noStrike" dirty="0" err="1">
                <a:solidFill>
                  <a:srgbClr val="FFFFFF"/>
                </a:solidFill>
                <a:effectLst/>
                <a:latin typeface="Arial" panose="020B0604020202020204" pitchFamily="34" charset="0"/>
                <a:cs typeface="Arial" panose="020B0604020202020204" pitchFamily="34" charset="0"/>
              </a:rPr>
              <a:t>הכנסת</a:t>
            </a:r>
            <a:r>
              <a:rPr lang="en-US" sz="2800" b="0" i="0" u="none" strike="noStrike" dirty="0">
                <a:solidFill>
                  <a:srgbClr val="FFFFFF"/>
                </a:solidFill>
                <a:effectLst/>
                <a:latin typeface="Arial" panose="020B0604020202020204" pitchFamily="34" charset="0"/>
                <a:cs typeface="Arial" panose="020B0604020202020204" pitchFamily="34" charset="0"/>
              </a:rPr>
              <a:t> </a:t>
            </a:r>
            <a:r>
              <a:rPr lang="en-US" sz="2800" b="0" i="0" u="none" strike="noStrike" dirty="0" err="1">
                <a:solidFill>
                  <a:srgbClr val="FFFFFF"/>
                </a:solidFill>
                <a:effectLst/>
                <a:latin typeface="Arial" panose="020B0604020202020204" pitchFamily="34" charset="0"/>
                <a:cs typeface="Arial" panose="020B0604020202020204" pitchFamily="34" charset="0"/>
              </a:rPr>
              <a:t>שם</a:t>
            </a:r>
            <a:r>
              <a:rPr lang="en-US" sz="2800" b="0" i="0" u="none" strike="noStrike" dirty="0">
                <a:solidFill>
                  <a:srgbClr val="FFFFFF"/>
                </a:solidFill>
                <a:effectLst/>
                <a:latin typeface="Arial" panose="020B0604020202020204" pitchFamily="34" charset="0"/>
                <a:cs typeface="Arial" panose="020B0604020202020204" pitchFamily="34" charset="0"/>
              </a:rPr>
              <a:t> </a:t>
            </a:r>
            <a:r>
              <a:rPr lang="en-US" sz="2800" b="0" i="0" u="none" strike="noStrike" dirty="0" err="1">
                <a:solidFill>
                  <a:srgbClr val="FFFFFF"/>
                </a:solidFill>
                <a:effectLst/>
                <a:latin typeface="Arial" panose="020B0604020202020204" pitchFamily="34" charset="0"/>
                <a:cs typeface="Arial" panose="020B0604020202020204" pitchFamily="34" charset="0"/>
              </a:rPr>
              <a:t>המשתמש</a:t>
            </a:r>
            <a:r>
              <a:rPr lang="en-US" sz="2800" b="0" i="0" u="none" strike="noStrike" dirty="0">
                <a:solidFill>
                  <a:srgbClr val="FFFFFF"/>
                </a:solidFill>
                <a:effectLst/>
                <a:latin typeface="Arial" panose="020B0604020202020204" pitchFamily="34" charset="0"/>
                <a:cs typeface="Arial" panose="020B0604020202020204" pitchFamily="34" charset="0"/>
              </a:rPr>
              <a:t> </a:t>
            </a:r>
            <a:r>
              <a:rPr lang="en-US" sz="2800" b="0" i="0" u="none" strike="noStrike" dirty="0" err="1">
                <a:solidFill>
                  <a:srgbClr val="FFFFFF"/>
                </a:solidFill>
                <a:effectLst/>
                <a:latin typeface="Arial" panose="020B0604020202020204" pitchFamily="34" charset="0"/>
                <a:cs typeface="Arial" panose="020B0604020202020204" pitchFamily="34" charset="0"/>
              </a:rPr>
              <a:t>שלו</a:t>
            </a:r>
            <a:r>
              <a:rPr lang="en-US" sz="2800" b="0" i="0" u="none" strike="noStrike" dirty="0">
                <a:solidFill>
                  <a:srgbClr val="FFFFFF"/>
                </a:solidFill>
                <a:effectLst/>
                <a:latin typeface="Arial" panose="020B0604020202020204" pitchFamily="34" charset="0"/>
                <a:cs typeface="Arial" panose="020B0604020202020204" pitchFamily="34" charset="0"/>
              </a:rPr>
              <a:t> ו</a:t>
            </a:r>
            <a:r>
              <a:rPr lang="he-IL" sz="2800" b="0" i="0" u="none" strike="noStrike" dirty="0">
                <a:solidFill>
                  <a:srgbClr val="FFFFFF"/>
                </a:solidFill>
                <a:effectLst/>
                <a:latin typeface="Arial" panose="020B0604020202020204" pitchFamily="34" charset="0"/>
                <a:cs typeface="Arial" panose="020B0604020202020204" pitchFamily="34" charset="0"/>
              </a:rPr>
              <a:t>ה</a:t>
            </a:r>
            <a:r>
              <a:rPr lang="en-US" sz="2800" b="0" i="0" u="none" strike="noStrike" dirty="0" err="1">
                <a:solidFill>
                  <a:srgbClr val="FFFFFF"/>
                </a:solidFill>
                <a:effectLst/>
                <a:latin typeface="Arial" panose="020B0604020202020204" pitchFamily="34" charset="0"/>
                <a:cs typeface="Arial" panose="020B0604020202020204" pitchFamily="34" charset="0"/>
              </a:rPr>
              <a:t>סיסמא</a:t>
            </a:r>
            <a:r>
              <a:rPr lang="en-US" sz="2800" dirty="0">
                <a:solidFill>
                  <a:srgbClr val="FFFFFF"/>
                </a:solidFill>
                <a:latin typeface="Arial" panose="020B0604020202020204" pitchFamily="34" charset="0"/>
                <a:cs typeface="Arial" panose="020B0604020202020204" pitchFamily="34" charset="0"/>
              </a:rPr>
              <a:t>.</a:t>
            </a:r>
          </a:p>
          <a:p>
            <a:pPr marL="457200" indent="-457200" algn="r" rtl="1">
              <a:buFont typeface="Arial" panose="020B0604020202020204" pitchFamily="34" charset="0"/>
              <a:buChar char="•"/>
            </a:pPr>
            <a:endParaRPr lang="en-US" sz="2800" dirty="0">
              <a:solidFill>
                <a:srgbClr val="FFFFFF"/>
              </a:solidFill>
              <a:latin typeface="Arial" panose="020B0604020202020204" pitchFamily="34" charset="0"/>
              <a:cs typeface="Arial" panose="020B0604020202020204" pitchFamily="34" charset="0"/>
            </a:endParaRPr>
          </a:p>
          <a:p>
            <a:pPr marL="457200" indent="-457200" algn="r" rtl="1">
              <a:buFont typeface="Arial" panose="020B0604020202020204" pitchFamily="34" charset="0"/>
              <a:buChar char="•"/>
            </a:pPr>
            <a:r>
              <a:rPr lang="he-IL" sz="2800" dirty="0">
                <a:solidFill>
                  <a:srgbClr val="FFFFFF"/>
                </a:solidFill>
                <a:latin typeface="Arial" panose="020B0604020202020204" pitchFamily="34" charset="0"/>
                <a:cs typeface="Arial" panose="020B0604020202020204" pitchFamily="34" charset="0"/>
              </a:rPr>
              <a:t>משתמש אשר טרם נרשם לאפליקציה יכול ללחוץ על </a:t>
            </a:r>
            <a:r>
              <a:rPr lang="en-US" sz="2800" dirty="0">
                <a:solidFill>
                  <a:srgbClr val="FFFFFF"/>
                </a:solidFill>
                <a:latin typeface="Arial" panose="020B0604020202020204" pitchFamily="34" charset="0"/>
                <a:cs typeface="Arial" panose="020B0604020202020204" pitchFamily="34" charset="0"/>
              </a:rPr>
              <a:t>sign up </a:t>
            </a:r>
            <a:r>
              <a:rPr lang="he-IL" sz="2800" dirty="0">
                <a:solidFill>
                  <a:srgbClr val="FFFFFF"/>
                </a:solidFill>
                <a:latin typeface="Arial" panose="020B0604020202020204" pitchFamily="34" charset="0"/>
                <a:cs typeface="Arial" panose="020B0604020202020204" pitchFamily="34" charset="0"/>
              </a:rPr>
              <a:t> על מנת להירשם בפעם הראשונה.</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0564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8E9D12FB-C65B-7C86-B625-30035460ACF7}"/>
              </a:ext>
            </a:extLst>
          </p:cNvPr>
          <p:cNvPicPr>
            <a:picLocks noChangeAspect="1"/>
          </p:cNvPicPr>
          <p:nvPr/>
        </p:nvPicPr>
        <p:blipFill rotWithShape="1">
          <a:blip r:embed="rId2"/>
          <a:srcRect r="1528" b="1691"/>
          <a:stretch/>
        </p:blipFill>
        <p:spPr>
          <a:xfrm>
            <a:off x="516082" y="453870"/>
            <a:ext cx="3001830" cy="5825159"/>
          </a:xfrm>
          <a:prstGeom prst="rect">
            <a:avLst/>
          </a:prstGeom>
        </p:spPr>
      </p:pic>
      <p:sp>
        <p:nvSpPr>
          <p:cNvPr id="2" name="TextBox 1">
            <a:extLst>
              <a:ext uri="{FF2B5EF4-FFF2-40B4-BE49-F238E27FC236}">
                <a16:creationId xmlns:a16="http://schemas.microsoft.com/office/drawing/2014/main" id="{30253070-EFDF-C0AB-72FE-83A8C584C76A}"/>
              </a:ext>
            </a:extLst>
          </p:cNvPr>
          <p:cNvSpPr txBox="1"/>
          <p:nvPr/>
        </p:nvSpPr>
        <p:spPr>
          <a:xfrm>
            <a:off x="4335694" y="602435"/>
            <a:ext cx="6102850" cy="49552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rtl="1"/>
            <a:r>
              <a:rPr lang="en-US" sz="3600" b="1" dirty="0" err="1"/>
              <a:t>דף</a:t>
            </a:r>
            <a:r>
              <a:rPr lang="en-US" sz="3600" b="1" dirty="0"/>
              <a:t> </a:t>
            </a:r>
            <a:r>
              <a:rPr lang="he-IL" sz="3600" b="1" dirty="0"/>
              <a:t>רישום משתמש</a:t>
            </a:r>
            <a:r>
              <a:rPr lang="en-US" sz="3600" b="1" dirty="0"/>
              <a:t>:</a:t>
            </a:r>
          </a:p>
          <a:p>
            <a:pPr algn="r" rtl="1"/>
            <a:endParaRPr lang="en-US" sz="2800" dirty="0"/>
          </a:p>
          <a:p>
            <a:pPr algn="r" rtl="1"/>
            <a:endParaRPr lang="en-US" sz="2800" dirty="0"/>
          </a:p>
          <a:p>
            <a:pPr marL="457200" indent="-457200" algn="r" rtl="1">
              <a:buFont typeface="Arial" panose="020B0604020202020204" pitchFamily="34" charset="0"/>
              <a:buChar char="•"/>
            </a:pPr>
            <a:r>
              <a:rPr lang="he-IL" sz="2800" dirty="0">
                <a:solidFill>
                  <a:srgbClr val="FFFFFF"/>
                </a:solidFill>
                <a:latin typeface="Century Gothic" panose="020B0502020202020204" pitchFamily="34" charset="0"/>
              </a:rPr>
              <a:t>המשתמש יוצר מנוי חדש לספרייה.</a:t>
            </a:r>
          </a:p>
          <a:p>
            <a:pPr marL="457200" indent="-457200" algn="r" rtl="1">
              <a:buFont typeface="Arial" panose="020B0604020202020204" pitchFamily="34" charset="0"/>
              <a:buChar char="•"/>
            </a:pPr>
            <a:endParaRPr lang="he-IL" sz="2800" dirty="0">
              <a:solidFill>
                <a:srgbClr val="FFFFFF"/>
              </a:solidFill>
              <a:latin typeface="Century Gothic" panose="020B0502020202020204" pitchFamily="34" charset="0"/>
            </a:endParaRPr>
          </a:p>
          <a:p>
            <a:pPr marL="457200" indent="-457200" algn="r" rtl="1">
              <a:buFont typeface="Arial" panose="020B0604020202020204" pitchFamily="34" charset="0"/>
              <a:buChar char="•"/>
            </a:pPr>
            <a:r>
              <a:rPr lang="he-IL" sz="2800" dirty="0">
                <a:solidFill>
                  <a:srgbClr val="FFFFFF"/>
                </a:solidFill>
                <a:latin typeface="Century Gothic" panose="020B0502020202020204" pitchFamily="34" charset="0"/>
              </a:rPr>
              <a:t>המשתמש צריך למלא את הפרטים הבאים – שם משתמש ,סיסמא , שם ומספר טלפון.</a:t>
            </a:r>
            <a:endParaRPr lang="en-US" sz="2800" dirty="0">
              <a:solidFill>
                <a:srgbClr val="FFFFFF"/>
              </a:solidFill>
              <a:latin typeface="Century Gothic" panose="020B0502020202020204" pitchFamily="34" charset="0"/>
            </a:endParaRPr>
          </a:p>
          <a:p>
            <a:pPr marL="457200" indent="-457200" algn="r" rtl="1">
              <a:buFont typeface="Arial" panose="020B0604020202020204" pitchFamily="34" charset="0"/>
              <a:buChar char="•"/>
            </a:pPr>
            <a:r>
              <a:rPr lang="he-IL" sz="2800" dirty="0">
                <a:solidFill>
                  <a:srgbClr val="FFFFFF"/>
                </a:solidFill>
                <a:latin typeface="Century Gothic" panose="020B0502020202020204" pitchFamily="34" charset="0"/>
              </a:rPr>
              <a:t>בלחיצה על</a:t>
            </a:r>
            <a:r>
              <a:rPr lang="en-US" sz="2800" dirty="0">
                <a:solidFill>
                  <a:srgbClr val="FFFFFF"/>
                </a:solidFill>
                <a:latin typeface="Century Gothic" panose="020B0502020202020204" pitchFamily="34" charset="0"/>
              </a:rPr>
              <a:t>sign up </a:t>
            </a:r>
            <a:r>
              <a:rPr lang="he-IL" sz="2800" dirty="0">
                <a:solidFill>
                  <a:srgbClr val="FFFFFF"/>
                </a:solidFill>
                <a:latin typeface="Century Gothic" panose="020B0502020202020204" pitchFamily="34" charset="0"/>
              </a:rPr>
              <a:t> ובהינתן שדות תקינים המשתמש נוצר בהצלחה ומגיע לדף הבית.</a:t>
            </a:r>
            <a:endParaRPr lang="en-US" sz="2800" dirty="0"/>
          </a:p>
        </p:txBody>
      </p:sp>
      <p:pic>
        <p:nvPicPr>
          <p:cNvPr id="4" name="Picture 3">
            <a:extLst>
              <a:ext uri="{FF2B5EF4-FFF2-40B4-BE49-F238E27FC236}">
                <a16:creationId xmlns:a16="http://schemas.microsoft.com/office/drawing/2014/main" id="{0B84F62F-D811-796C-498F-6882D1619164}"/>
              </a:ext>
            </a:extLst>
          </p:cNvPr>
          <p:cNvPicPr>
            <a:picLocks noChangeAspect="1"/>
          </p:cNvPicPr>
          <p:nvPr/>
        </p:nvPicPr>
        <p:blipFill>
          <a:blip r:embed="rId3"/>
          <a:stretch>
            <a:fillRect/>
          </a:stretch>
        </p:blipFill>
        <p:spPr>
          <a:xfrm>
            <a:off x="1011198" y="3730487"/>
            <a:ext cx="1573370" cy="3127513"/>
          </a:xfrm>
          <a:prstGeom prst="rect">
            <a:avLst/>
          </a:prstGeom>
        </p:spPr>
      </p:pic>
      <p:pic>
        <p:nvPicPr>
          <p:cNvPr id="7" name="Picture 6">
            <a:extLst>
              <a:ext uri="{FF2B5EF4-FFF2-40B4-BE49-F238E27FC236}">
                <a16:creationId xmlns:a16="http://schemas.microsoft.com/office/drawing/2014/main" id="{246C31EF-1998-1113-85B5-3E6A8A323FDC}"/>
              </a:ext>
            </a:extLst>
          </p:cNvPr>
          <p:cNvPicPr>
            <a:picLocks noChangeAspect="1"/>
          </p:cNvPicPr>
          <p:nvPr/>
        </p:nvPicPr>
        <p:blipFill>
          <a:blip r:embed="rId4"/>
          <a:stretch>
            <a:fillRect/>
          </a:stretch>
        </p:blipFill>
        <p:spPr>
          <a:xfrm>
            <a:off x="3001976" y="3730487"/>
            <a:ext cx="1666635" cy="3127513"/>
          </a:xfrm>
          <a:prstGeom prst="rect">
            <a:avLst/>
          </a:prstGeom>
        </p:spPr>
      </p:pic>
      <p:sp>
        <p:nvSpPr>
          <p:cNvPr id="8" name="Arrow: Right 7">
            <a:extLst>
              <a:ext uri="{FF2B5EF4-FFF2-40B4-BE49-F238E27FC236}">
                <a16:creationId xmlns:a16="http://schemas.microsoft.com/office/drawing/2014/main" id="{8BAF166B-EE8B-277A-A481-F080E1E800B6}"/>
              </a:ext>
            </a:extLst>
          </p:cNvPr>
          <p:cNvSpPr/>
          <p:nvPr/>
        </p:nvSpPr>
        <p:spPr>
          <a:xfrm>
            <a:off x="2537926" y="4939004"/>
            <a:ext cx="559837" cy="454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4039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253070-EFDF-C0AB-72FE-83A8C584C76A}"/>
              </a:ext>
            </a:extLst>
          </p:cNvPr>
          <p:cNvSpPr txBox="1"/>
          <p:nvPr/>
        </p:nvSpPr>
        <p:spPr>
          <a:xfrm>
            <a:off x="4335694" y="602435"/>
            <a:ext cx="6102850"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rtl="1"/>
            <a:r>
              <a:rPr lang="en-US" sz="3600" b="1" dirty="0" err="1"/>
              <a:t>דף</a:t>
            </a:r>
            <a:r>
              <a:rPr lang="en-US" sz="3600" b="1" dirty="0"/>
              <a:t> </a:t>
            </a:r>
            <a:r>
              <a:rPr lang="he-IL" sz="3600" b="1" dirty="0"/>
              <a:t>כניסה ספרן </a:t>
            </a:r>
            <a:r>
              <a:rPr lang="en-US" sz="3600" b="1" dirty="0"/>
              <a:t>:</a:t>
            </a:r>
          </a:p>
          <a:p>
            <a:pPr algn="r" rtl="1"/>
            <a:endParaRPr lang="en-US" sz="2800" dirty="0"/>
          </a:p>
          <a:p>
            <a:pPr algn="r" rtl="1"/>
            <a:endParaRPr lang="en-US" sz="2800" dirty="0"/>
          </a:p>
          <a:p>
            <a:pPr marL="457200" indent="-457200" algn="r" rtl="1">
              <a:buFont typeface="Arial" panose="020B0604020202020204" pitchFamily="34" charset="0"/>
              <a:buChar char="•"/>
            </a:pPr>
            <a:r>
              <a:rPr lang="he-IL" sz="2800" dirty="0">
                <a:solidFill>
                  <a:srgbClr val="FFFFFF"/>
                </a:solidFill>
                <a:latin typeface="Century Gothic" panose="020B0502020202020204" pitchFamily="34" charset="0"/>
              </a:rPr>
              <a:t>על הספרן להכניס את שם המשתמש והסיסמא שלו על מנת להיכנס למערכת.</a:t>
            </a:r>
          </a:p>
          <a:p>
            <a:pPr algn="r" rtl="1"/>
            <a:endParaRPr lang="he-IL" sz="2800" dirty="0">
              <a:solidFill>
                <a:srgbClr val="FFFFFF"/>
              </a:solidFill>
              <a:latin typeface="Century Gothic" panose="020B0502020202020204" pitchFamily="34" charset="0"/>
            </a:endParaRPr>
          </a:p>
        </p:txBody>
      </p:sp>
      <p:pic>
        <p:nvPicPr>
          <p:cNvPr id="7" name="תמונה 6">
            <a:extLst>
              <a:ext uri="{FF2B5EF4-FFF2-40B4-BE49-F238E27FC236}">
                <a16:creationId xmlns:a16="http://schemas.microsoft.com/office/drawing/2014/main" id="{6CA37958-EDB6-9A6A-CF32-F3C26A1392ED}"/>
              </a:ext>
            </a:extLst>
          </p:cNvPr>
          <p:cNvPicPr>
            <a:picLocks noChangeAspect="1"/>
          </p:cNvPicPr>
          <p:nvPr/>
        </p:nvPicPr>
        <p:blipFill rotWithShape="1">
          <a:blip r:embed="rId2"/>
          <a:srcRect r="1538"/>
          <a:stretch/>
        </p:blipFill>
        <p:spPr>
          <a:xfrm>
            <a:off x="838745" y="112301"/>
            <a:ext cx="3254790" cy="6420746"/>
          </a:xfrm>
          <a:prstGeom prst="rect">
            <a:avLst/>
          </a:prstGeom>
        </p:spPr>
      </p:pic>
    </p:spTree>
    <p:extLst>
      <p:ext uri="{BB962C8B-B14F-4D97-AF65-F5344CB8AC3E}">
        <p14:creationId xmlns:p14="http://schemas.microsoft.com/office/powerpoint/2010/main" val="4102805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78A18207-B146-12B5-95E1-5C20CFC456B9}"/>
              </a:ext>
            </a:extLst>
          </p:cNvPr>
          <p:cNvPicPr>
            <a:picLocks noChangeAspect="1"/>
          </p:cNvPicPr>
          <p:nvPr/>
        </p:nvPicPr>
        <p:blipFill rotWithShape="1">
          <a:blip r:embed="rId2"/>
          <a:srcRect t="2257" r="1704"/>
          <a:stretch/>
        </p:blipFill>
        <p:spPr>
          <a:xfrm>
            <a:off x="682576" y="474441"/>
            <a:ext cx="2987128" cy="5819569"/>
          </a:xfrm>
          <a:prstGeom prst="rect">
            <a:avLst/>
          </a:prstGeom>
        </p:spPr>
      </p:pic>
      <p:sp>
        <p:nvSpPr>
          <p:cNvPr id="2" name="TextBox 1">
            <a:extLst>
              <a:ext uri="{FF2B5EF4-FFF2-40B4-BE49-F238E27FC236}">
                <a16:creationId xmlns:a16="http://schemas.microsoft.com/office/drawing/2014/main" id="{932A8355-2457-368A-8083-186AEC32AB34}"/>
              </a:ext>
            </a:extLst>
          </p:cNvPr>
          <p:cNvSpPr txBox="1"/>
          <p:nvPr/>
        </p:nvSpPr>
        <p:spPr>
          <a:xfrm>
            <a:off x="4335694" y="602435"/>
            <a:ext cx="610285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rtl="1"/>
            <a:r>
              <a:rPr lang="en-US" sz="3600" b="1" dirty="0" err="1"/>
              <a:t>דף</a:t>
            </a:r>
            <a:r>
              <a:rPr lang="en-US" sz="3600" b="1" dirty="0"/>
              <a:t> </a:t>
            </a:r>
            <a:r>
              <a:rPr lang="he-IL" sz="3600" b="1" dirty="0"/>
              <a:t>הבית משתמש</a:t>
            </a:r>
            <a:r>
              <a:rPr lang="en-US" sz="3600" b="1" dirty="0"/>
              <a:t>:</a:t>
            </a:r>
          </a:p>
          <a:p>
            <a:pPr algn="r" rtl="1"/>
            <a:endParaRPr lang="en-US" sz="2800" dirty="0"/>
          </a:p>
          <a:p>
            <a:pPr algn="r" rtl="1"/>
            <a:endParaRPr lang="en-US" sz="2800" dirty="0"/>
          </a:p>
          <a:p>
            <a:pPr algn="r" rtl="1"/>
            <a:r>
              <a:rPr lang="he-IL" sz="2800" dirty="0">
                <a:solidFill>
                  <a:srgbClr val="FFFFFF"/>
                </a:solidFill>
                <a:latin typeface="Century Gothic" panose="020B0502020202020204" pitchFamily="34" charset="0"/>
              </a:rPr>
              <a:t>המשתמש יכול לבחור בתפריט הבית במספר אפשרויות-</a:t>
            </a:r>
          </a:p>
          <a:p>
            <a:pPr algn="r" rtl="1"/>
            <a:endParaRPr lang="he-IL" sz="2800" dirty="0">
              <a:solidFill>
                <a:srgbClr val="FFFFFF"/>
              </a:solidFill>
              <a:latin typeface="Century Gothic" panose="020B0502020202020204" pitchFamily="34" charset="0"/>
            </a:endParaRPr>
          </a:p>
          <a:p>
            <a:pPr marL="457200" indent="-457200" algn="r" rtl="1">
              <a:buFont typeface="Arial" panose="020B0604020202020204" pitchFamily="34" charset="0"/>
              <a:buChar char="•"/>
            </a:pPr>
            <a:r>
              <a:rPr lang="he-IL" sz="2800" dirty="0">
                <a:solidFill>
                  <a:srgbClr val="FFFFFF"/>
                </a:solidFill>
                <a:latin typeface="Century Gothic" panose="020B0502020202020204" pitchFamily="34" charset="0"/>
              </a:rPr>
              <a:t>לקבל מידע על הספרייה.</a:t>
            </a:r>
          </a:p>
          <a:p>
            <a:pPr marL="457200" indent="-457200" algn="r" rtl="1">
              <a:buFont typeface="Arial" panose="020B0604020202020204" pitchFamily="34" charset="0"/>
              <a:buChar char="•"/>
            </a:pPr>
            <a:r>
              <a:rPr lang="he-IL" sz="2800" dirty="0">
                <a:solidFill>
                  <a:srgbClr val="FFFFFF"/>
                </a:solidFill>
                <a:latin typeface="Century Gothic" panose="020B0502020202020204" pitchFamily="34" charset="0"/>
              </a:rPr>
              <a:t>להיכנס לפרופיל האישי שלו.</a:t>
            </a:r>
          </a:p>
          <a:p>
            <a:pPr marL="457200" indent="-457200" algn="r" rtl="1">
              <a:buFont typeface="Arial" panose="020B0604020202020204" pitchFamily="34" charset="0"/>
              <a:buChar char="•"/>
            </a:pPr>
            <a:r>
              <a:rPr lang="he-IL" sz="2800" dirty="0">
                <a:solidFill>
                  <a:srgbClr val="FFFFFF"/>
                </a:solidFill>
                <a:latin typeface="Century Gothic" panose="020B0502020202020204" pitchFamily="34" charset="0"/>
              </a:rPr>
              <a:t>להחזיר ספר.</a:t>
            </a:r>
          </a:p>
          <a:p>
            <a:pPr marL="457200" indent="-457200" algn="r" rtl="1">
              <a:buFont typeface="Arial" panose="020B0604020202020204" pitchFamily="34" charset="0"/>
              <a:buChar char="•"/>
            </a:pPr>
            <a:r>
              <a:rPr lang="he-IL" sz="2800" dirty="0">
                <a:solidFill>
                  <a:srgbClr val="FFFFFF"/>
                </a:solidFill>
                <a:latin typeface="Century Gothic" panose="020B0502020202020204" pitchFamily="34" charset="0"/>
              </a:rPr>
              <a:t>להשאיל ספר.</a:t>
            </a:r>
          </a:p>
        </p:txBody>
      </p:sp>
    </p:spTree>
    <p:extLst>
      <p:ext uri="{BB962C8B-B14F-4D97-AF65-F5344CB8AC3E}">
        <p14:creationId xmlns:p14="http://schemas.microsoft.com/office/powerpoint/2010/main" val="3196836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920BE1-D770-06B7-B5F2-971589C8BECC}"/>
              </a:ext>
            </a:extLst>
          </p:cNvPr>
          <p:cNvSpPr txBox="1"/>
          <p:nvPr/>
        </p:nvSpPr>
        <p:spPr>
          <a:xfrm>
            <a:off x="4335694" y="602435"/>
            <a:ext cx="6102850"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rtl="1"/>
            <a:r>
              <a:rPr lang="en-US" sz="3600" b="1" dirty="0" err="1"/>
              <a:t>דף</a:t>
            </a:r>
            <a:r>
              <a:rPr lang="en-US" sz="3600" b="1" dirty="0"/>
              <a:t> </a:t>
            </a:r>
            <a:r>
              <a:rPr lang="he-IL" sz="3600" b="1" dirty="0"/>
              <a:t>הצגת מידע על הספרייה</a:t>
            </a:r>
            <a:r>
              <a:rPr lang="en-US" sz="3600" b="1" dirty="0"/>
              <a:t>:</a:t>
            </a:r>
          </a:p>
          <a:p>
            <a:pPr algn="r" rtl="1"/>
            <a:endParaRPr lang="en-US" sz="2800" dirty="0"/>
          </a:p>
          <a:p>
            <a:pPr algn="r" rtl="1"/>
            <a:r>
              <a:rPr lang="he-IL" sz="2800" dirty="0"/>
              <a:t>המשתמש יכול לראות את המידע הבא המתעדכן בידי הספרן-</a:t>
            </a:r>
          </a:p>
          <a:p>
            <a:pPr algn="r" rtl="1"/>
            <a:endParaRPr lang="he-IL" sz="2800" dirty="0">
              <a:solidFill>
                <a:srgbClr val="FFFFFF"/>
              </a:solidFill>
              <a:latin typeface="Century Gothic" panose="020B0502020202020204" pitchFamily="34" charset="0"/>
            </a:endParaRPr>
          </a:p>
          <a:p>
            <a:pPr marL="457200" indent="-457200" algn="r" rtl="1">
              <a:buFont typeface="Arial" panose="020B0604020202020204" pitchFamily="34" charset="0"/>
              <a:buChar char="•"/>
            </a:pPr>
            <a:r>
              <a:rPr lang="he-IL" sz="2800" dirty="0">
                <a:solidFill>
                  <a:srgbClr val="FFFFFF"/>
                </a:solidFill>
                <a:latin typeface="Century Gothic" panose="020B0502020202020204" pitchFamily="34" charset="0"/>
              </a:rPr>
              <a:t>שם הספרייה.</a:t>
            </a:r>
          </a:p>
          <a:p>
            <a:pPr marL="457200" indent="-457200" algn="r" rtl="1">
              <a:buFont typeface="Arial" panose="020B0604020202020204" pitchFamily="34" charset="0"/>
              <a:buChar char="•"/>
            </a:pPr>
            <a:r>
              <a:rPr lang="he-IL" sz="2800" dirty="0">
                <a:solidFill>
                  <a:srgbClr val="FFFFFF"/>
                </a:solidFill>
                <a:latin typeface="Century Gothic" panose="020B0502020202020204" pitchFamily="34" charset="0"/>
              </a:rPr>
              <a:t>שעות פתיחה.</a:t>
            </a:r>
          </a:p>
          <a:p>
            <a:pPr marL="457200" indent="-457200" algn="r" rtl="1">
              <a:buFont typeface="Arial" panose="020B0604020202020204" pitchFamily="34" charset="0"/>
              <a:buChar char="•"/>
            </a:pPr>
            <a:r>
              <a:rPr lang="he-IL" sz="2800" dirty="0">
                <a:solidFill>
                  <a:srgbClr val="FFFFFF"/>
                </a:solidFill>
                <a:latin typeface="Century Gothic" panose="020B0502020202020204" pitchFamily="34" charset="0"/>
              </a:rPr>
              <a:t>מספר טלפון של הספרייה.</a:t>
            </a:r>
          </a:p>
          <a:p>
            <a:pPr marL="457200" indent="-457200" algn="r" rtl="1">
              <a:buFont typeface="Arial" panose="020B0604020202020204" pitchFamily="34" charset="0"/>
              <a:buChar char="•"/>
            </a:pPr>
            <a:r>
              <a:rPr lang="he-IL" sz="2800" dirty="0">
                <a:solidFill>
                  <a:srgbClr val="FFFFFF"/>
                </a:solidFill>
                <a:latin typeface="Century Gothic" panose="020B0502020202020204" pitchFamily="34" charset="0"/>
              </a:rPr>
              <a:t>אימייל ליצירת קשר.</a:t>
            </a:r>
          </a:p>
        </p:txBody>
      </p:sp>
      <p:pic>
        <p:nvPicPr>
          <p:cNvPr id="7" name="תמונה 6">
            <a:extLst>
              <a:ext uri="{FF2B5EF4-FFF2-40B4-BE49-F238E27FC236}">
                <a16:creationId xmlns:a16="http://schemas.microsoft.com/office/drawing/2014/main" id="{241F58DD-D5F1-139C-2F7F-FEFB8EBEBC06}"/>
              </a:ext>
            </a:extLst>
          </p:cNvPr>
          <p:cNvPicPr>
            <a:picLocks noChangeAspect="1"/>
          </p:cNvPicPr>
          <p:nvPr/>
        </p:nvPicPr>
        <p:blipFill>
          <a:blip r:embed="rId2"/>
          <a:stretch>
            <a:fillRect/>
          </a:stretch>
        </p:blipFill>
        <p:spPr>
          <a:xfrm>
            <a:off x="722801" y="537759"/>
            <a:ext cx="3048425" cy="5782482"/>
          </a:xfrm>
          <a:prstGeom prst="rect">
            <a:avLst/>
          </a:prstGeom>
        </p:spPr>
      </p:pic>
    </p:spTree>
    <p:extLst>
      <p:ext uri="{BB962C8B-B14F-4D97-AF65-F5344CB8AC3E}">
        <p14:creationId xmlns:p14="http://schemas.microsoft.com/office/powerpoint/2010/main" val="816032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920BE1-D770-06B7-B5F2-971589C8BECC}"/>
              </a:ext>
            </a:extLst>
          </p:cNvPr>
          <p:cNvSpPr txBox="1"/>
          <p:nvPr/>
        </p:nvSpPr>
        <p:spPr>
          <a:xfrm>
            <a:off x="4335694" y="602435"/>
            <a:ext cx="6102850" cy="49552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rtl="1"/>
            <a:r>
              <a:rPr lang="en-US" sz="3600" b="1" dirty="0" err="1"/>
              <a:t>דף</a:t>
            </a:r>
            <a:r>
              <a:rPr lang="en-US" sz="3600" b="1" dirty="0"/>
              <a:t> </a:t>
            </a:r>
            <a:r>
              <a:rPr lang="he-IL" sz="3600" b="1" dirty="0"/>
              <a:t>הפרופיל של המשתמש</a:t>
            </a:r>
            <a:r>
              <a:rPr lang="en-US" sz="3600" b="1" dirty="0"/>
              <a:t>:</a:t>
            </a:r>
          </a:p>
          <a:p>
            <a:pPr algn="r" rtl="1"/>
            <a:endParaRPr lang="en-US" sz="2800" dirty="0"/>
          </a:p>
          <a:p>
            <a:pPr algn="r" rtl="1"/>
            <a:r>
              <a:rPr lang="he-IL" sz="2800" dirty="0"/>
              <a:t>המשתמש יכול לראות את המידע הבא בפרופיל האישי שלו-</a:t>
            </a:r>
          </a:p>
          <a:p>
            <a:pPr algn="r" rtl="1"/>
            <a:endParaRPr lang="he-IL" sz="2800" dirty="0">
              <a:solidFill>
                <a:srgbClr val="FFFFFF"/>
              </a:solidFill>
              <a:latin typeface="Century Gothic" panose="020B0502020202020204" pitchFamily="34" charset="0"/>
            </a:endParaRPr>
          </a:p>
          <a:p>
            <a:pPr marL="457200" indent="-457200" algn="r" rtl="1">
              <a:buFont typeface="Arial" panose="020B0604020202020204" pitchFamily="34" charset="0"/>
              <a:buChar char="•"/>
            </a:pPr>
            <a:r>
              <a:rPr lang="he-IL" sz="2800" dirty="0">
                <a:solidFill>
                  <a:srgbClr val="FFFFFF"/>
                </a:solidFill>
                <a:latin typeface="Century Gothic" panose="020B0502020202020204" pitchFamily="34" charset="0"/>
              </a:rPr>
              <a:t>את השם שלו כפי שרשום במערכת.</a:t>
            </a:r>
          </a:p>
          <a:p>
            <a:pPr marL="457200" indent="-457200" algn="r" rtl="1">
              <a:buFont typeface="Arial" panose="020B0604020202020204" pitchFamily="34" charset="0"/>
              <a:buChar char="•"/>
            </a:pPr>
            <a:r>
              <a:rPr lang="he-IL" sz="2800" dirty="0">
                <a:solidFill>
                  <a:srgbClr val="FFFFFF"/>
                </a:solidFill>
                <a:latin typeface="Century Gothic" panose="020B0502020202020204" pitchFamily="34" charset="0"/>
              </a:rPr>
              <a:t>את שם המשתמש שלו כפי שרשום במערכת.</a:t>
            </a:r>
          </a:p>
          <a:p>
            <a:pPr marL="457200" indent="-457200" algn="r" rtl="1">
              <a:buFont typeface="Arial" panose="020B0604020202020204" pitchFamily="34" charset="0"/>
              <a:buChar char="•"/>
            </a:pPr>
            <a:r>
              <a:rPr lang="he-IL" sz="2800" dirty="0">
                <a:solidFill>
                  <a:srgbClr val="FFFFFF"/>
                </a:solidFill>
                <a:latin typeface="Century Gothic" panose="020B0502020202020204" pitchFamily="34" charset="0"/>
              </a:rPr>
              <a:t>מספר פלאפון כפי שרשום במערכת.</a:t>
            </a:r>
          </a:p>
          <a:p>
            <a:pPr marL="457200" indent="-457200" algn="r" rtl="1">
              <a:buFont typeface="Arial" panose="020B0604020202020204" pitchFamily="34" charset="0"/>
              <a:buChar char="•"/>
            </a:pPr>
            <a:r>
              <a:rPr lang="he-IL" sz="2800" dirty="0">
                <a:solidFill>
                  <a:srgbClr val="FFFFFF"/>
                </a:solidFill>
                <a:latin typeface="Century Gothic" panose="020B0502020202020204" pitchFamily="34" charset="0"/>
              </a:rPr>
              <a:t>את רשימת הספרים שכרגע הוא משאיל.</a:t>
            </a:r>
          </a:p>
          <a:p>
            <a:pPr algn="r" rtl="1"/>
            <a:endParaRPr lang="he-IL" sz="2800" dirty="0">
              <a:solidFill>
                <a:srgbClr val="FFFFFF"/>
              </a:solidFill>
              <a:latin typeface="Century Gothic" panose="020B0502020202020204" pitchFamily="34" charset="0"/>
            </a:endParaRPr>
          </a:p>
        </p:txBody>
      </p:sp>
      <p:pic>
        <p:nvPicPr>
          <p:cNvPr id="4" name="תמונה 3">
            <a:extLst>
              <a:ext uri="{FF2B5EF4-FFF2-40B4-BE49-F238E27FC236}">
                <a16:creationId xmlns:a16="http://schemas.microsoft.com/office/drawing/2014/main" id="{BE1D90A5-51EE-CB34-A6CD-72A9047811BE}"/>
              </a:ext>
            </a:extLst>
          </p:cNvPr>
          <p:cNvPicPr>
            <a:picLocks noChangeAspect="1"/>
          </p:cNvPicPr>
          <p:nvPr/>
        </p:nvPicPr>
        <p:blipFill rotWithShape="1">
          <a:blip r:embed="rId2"/>
          <a:srcRect r="573"/>
          <a:stretch/>
        </p:blipFill>
        <p:spPr>
          <a:xfrm>
            <a:off x="402810" y="223390"/>
            <a:ext cx="3286688" cy="6411220"/>
          </a:xfrm>
          <a:prstGeom prst="rect">
            <a:avLst/>
          </a:prstGeom>
        </p:spPr>
      </p:pic>
    </p:spTree>
    <p:extLst>
      <p:ext uri="{BB962C8B-B14F-4D97-AF65-F5344CB8AC3E}">
        <p14:creationId xmlns:p14="http://schemas.microsoft.com/office/powerpoint/2010/main" val="327021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E51A-F60E-0135-DBC8-BAF107D9EE63}"/>
              </a:ext>
            </a:extLst>
          </p:cNvPr>
          <p:cNvSpPr>
            <a:spLocks noGrp="1"/>
          </p:cNvSpPr>
          <p:nvPr>
            <p:ph type="title"/>
          </p:nvPr>
        </p:nvSpPr>
        <p:spPr/>
        <p:txBody>
          <a:bodyPr/>
          <a:lstStyle/>
          <a:p>
            <a:pPr algn="ctr"/>
            <a:r>
              <a:rPr lang="he-IL" dirty="0">
                <a:ea typeface="+mj-lt"/>
                <a:cs typeface="+mj-lt"/>
              </a:rPr>
              <a:t>תיאור כללי:</a:t>
            </a: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03A1B76C-27CA-085F-16FB-3835E20C6D50}"/>
              </a:ext>
            </a:extLst>
          </p:cNvPr>
          <p:cNvSpPr>
            <a:spLocks noGrp="1"/>
          </p:cNvSpPr>
          <p:nvPr>
            <p:ph idx="1"/>
          </p:nvPr>
        </p:nvSpPr>
        <p:spPr>
          <a:xfrm>
            <a:off x="1104293" y="1853248"/>
            <a:ext cx="8946541" cy="4195481"/>
          </a:xfrm>
        </p:spPr>
        <p:txBody>
          <a:bodyPr vert="horz" lIns="91440" tIns="45720" rIns="91440" bIns="45720" rtlCol="0" anchor="t">
            <a:normAutofit/>
          </a:bodyPr>
          <a:lstStyle/>
          <a:p>
            <a:pPr marL="0" lvl="1">
              <a:buNone/>
            </a:pPr>
            <a:r>
              <a:rPr lang="he-IL" sz="2400" dirty="0">
                <a:cs typeface="+mn-cs"/>
              </a:rPr>
              <a:t>האפליקציה שלנו באה לענות על הצורך לעדכן ולקשר בין ספרייה עירונית לבין העולם הדיגיטלי בו אנו חיים כיום. </a:t>
            </a:r>
            <a:endParaRPr lang="en-US" sz="2400" dirty="0">
              <a:cs typeface="+mn-cs"/>
            </a:endParaRPr>
          </a:p>
          <a:p>
            <a:pPr marL="0" lvl="1">
              <a:buNone/>
            </a:pPr>
            <a:r>
              <a:rPr lang="he-IL" sz="2400" dirty="0">
                <a:cs typeface="+mn-cs"/>
              </a:rPr>
              <a:t>מענה זה  ניתן על ידי פיתוח ממשק נוח ופשוט לניהול ספריה עירונית, ולשימוש בשירותי </a:t>
            </a:r>
            <a:r>
              <a:rPr lang="he-IL" sz="2400" dirty="0" err="1">
                <a:cs typeface="+mn-cs"/>
              </a:rPr>
              <a:t>הספריה</a:t>
            </a:r>
            <a:r>
              <a:rPr lang="he-IL" sz="2400" dirty="0">
                <a:cs typeface="+mn-cs"/>
              </a:rPr>
              <a:t> בצורה דיגיטלית. </a:t>
            </a:r>
          </a:p>
          <a:p>
            <a:pPr marL="0" lvl="1">
              <a:buNone/>
            </a:pPr>
            <a:r>
              <a:rPr lang="he-IL" sz="2400" dirty="0">
                <a:cs typeface="+mn-cs"/>
              </a:rPr>
              <a:t>בעזרת האפליקציה, אנשים המבקשים להשתמש בשירותי </a:t>
            </a:r>
            <a:r>
              <a:rPr lang="he-IL" sz="2400" dirty="0" err="1">
                <a:cs typeface="+mn-cs"/>
              </a:rPr>
              <a:t>הסיפריה</a:t>
            </a:r>
            <a:r>
              <a:rPr lang="he-IL" sz="2400" dirty="0">
                <a:cs typeface="+mn-cs"/>
              </a:rPr>
              <a:t> יוכלו ליצור משתמש ,לחפש ולקבל את כל פרטי הספרים הנמצאים </a:t>
            </a:r>
            <a:r>
              <a:rPr lang="he-IL" sz="2400" dirty="0" err="1">
                <a:cs typeface="+mn-cs"/>
              </a:rPr>
              <a:t>בסיפריה</a:t>
            </a:r>
            <a:r>
              <a:rPr lang="he-IL" sz="2400" dirty="0">
                <a:cs typeface="+mn-cs"/>
              </a:rPr>
              <a:t> , להזמין ספרים להשאלה ולעקוב אחר הספרים המושאלים ,ותאריכי ההחזרה שלהם כל זאת בסנכרון עם היומן שלהם. </a:t>
            </a:r>
            <a:endParaRPr lang="en-US" sz="2400" dirty="0">
              <a:cs typeface="+mn-cs"/>
            </a:endParaRPr>
          </a:p>
          <a:p>
            <a:pPr marL="0" lvl="1">
              <a:buNone/>
            </a:pPr>
            <a:r>
              <a:rPr lang="he-IL" sz="2400" dirty="0">
                <a:cs typeface="+mn-cs"/>
              </a:rPr>
              <a:t>בנוסף, הספרן יוכל להוסיף, לעדכן ולשנות בצורה נוחה את מלאי הספרים, לעקוב אחר הספרים המושאלים, לטפל באיחורים ולעדכן את פרטי </a:t>
            </a:r>
            <a:r>
              <a:rPr lang="he-IL" sz="2400" dirty="0" err="1">
                <a:cs typeface="+mn-cs"/>
              </a:rPr>
              <a:t>הסיפריה</a:t>
            </a:r>
            <a:r>
              <a:rPr lang="he-IL" sz="2400" dirty="0">
                <a:cs typeface="+mn-cs"/>
              </a:rPr>
              <a:t>.</a:t>
            </a:r>
            <a:endParaRPr lang="en-US" sz="2400" dirty="0">
              <a:cs typeface="+mn-cs"/>
            </a:endParaRPr>
          </a:p>
        </p:txBody>
      </p:sp>
    </p:spTree>
    <p:extLst>
      <p:ext uri="{BB962C8B-B14F-4D97-AF65-F5344CB8AC3E}">
        <p14:creationId xmlns:p14="http://schemas.microsoft.com/office/powerpoint/2010/main" val="1625145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3C6E2C-59B6-50F1-8EAA-3E986921E6F8}"/>
              </a:ext>
            </a:extLst>
          </p:cNvPr>
          <p:cNvSpPr txBox="1"/>
          <p:nvPr/>
        </p:nvSpPr>
        <p:spPr>
          <a:xfrm>
            <a:off x="4335694" y="602435"/>
            <a:ext cx="6102850" cy="58169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rtl="1"/>
            <a:r>
              <a:rPr lang="en-US" sz="3600" b="1" dirty="0" err="1"/>
              <a:t>דף</a:t>
            </a:r>
            <a:r>
              <a:rPr lang="en-US" sz="3600" b="1" dirty="0"/>
              <a:t> </a:t>
            </a:r>
            <a:r>
              <a:rPr lang="he-IL" sz="3600" b="1" dirty="0"/>
              <a:t>השאלת ספרים</a:t>
            </a:r>
            <a:r>
              <a:rPr lang="en-US" sz="3600" b="1" dirty="0"/>
              <a:t>:</a:t>
            </a:r>
          </a:p>
          <a:p>
            <a:pPr algn="r" rtl="1"/>
            <a:endParaRPr lang="en-US" sz="2800" dirty="0"/>
          </a:p>
          <a:p>
            <a:pPr algn="r" rtl="1"/>
            <a:r>
              <a:rPr lang="he-IL" sz="2800" dirty="0"/>
              <a:t>המשתמש מקבל 2 אפשרויות נוחות לחיפוש ספר-</a:t>
            </a:r>
            <a:endParaRPr lang="he-IL" sz="2800" dirty="0">
              <a:solidFill>
                <a:srgbClr val="FFFFFF"/>
              </a:solidFill>
              <a:latin typeface="Century Gothic" panose="020B0502020202020204" pitchFamily="34" charset="0"/>
            </a:endParaRPr>
          </a:p>
          <a:p>
            <a:pPr marL="457200" indent="-457200" algn="r" rtl="1">
              <a:buFont typeface="Arial" panose="020B0604020202020204" pitchFamily="34" charset="0"/>
              <a:buChar char="•"/>
            </a:pPr>
            <a:r>
              <a:rPr lang="he-IL" sz="2800" dirty="0">
                <a:solidFill>
                  <a:srgbClr val="FFFFFF"/>
                </a:solidFill>
                <a:latin typeface="Century Gothic" panose="020B0502020202020204" pitchFamily="34" charset="0"/>
              </a:rPr>
              <a:t>יכול לעבור על כל רשימת הספרים הזמינים בספריה.</a:t>
            </a:r>
          </a:p>
          <a:p>
            <a:pPr marL="457200" indent="-457200" algn="r" rtl="1">
              <a:buFont typeface="Arial" panose="020B0604020202020204" pitchFamily="34" charset="0"/>
              <a:buChar char="•"/>
            </a:pPr>
            <a:r>
              <a:rPr lang="he-IL" sz="2800" dirty="0">
                <a:solidFill>
                  <a:srgbClr val="FFFFFF"/>
                </a:solidFill>
                <a:latin typeface="Century Gothic" panose="020B0502020202020204" pitchFamily="34" charset="0"/>
              </a:rPr>
              <a:t>יכול לבצע חיפוש ע"י </a:t>
            </a:r>
            <a:r>
              <a:rPr lang="en-US" sz="2800" dirty="0">
                <a:solidFill>
                  <a:srgbClr val="FFFFFF"/>
                </a:solidFill>
                <a:latin typeface="Century Gothic" panose="020B0502020202020204" pitchFamily="34" charset="0"/>
              </a:rPr>
              <a:t>search bar </a:t>
            </a:r>
            <a:r>
              <a:rPr lang="he-IL" sz="2800" dirty="0">
                <a:solidFill>
                  <a:srgbClr val="FFFFFF"/>
                </a:solidFill>
                <a:latin typeface="Century Gothic" panose="020B0502020202020204" pitchFamily="34" charset="0"/>
              </a:rPr>
              <a:t> ולחפש את שם הספר אותו הוא מבקש להשאיל.</a:t>
            </a:r>
          </a:p>
          <a:p>
            <a:pPr marL="457200" indent="-457200" algn="r" rtl="1">
              <a:buFont typeface="Arial" panose="020B0604020202020204" pitchFamily="34" charset="0"/>
              <a:buChar char="•"/>
            </a:pPr>
            <a:endParaRPr lang="he-IL" sz="2800" dirty="0">
              <a:solidFill>
                <a:srgbClr val="FFFFFF"/>
              </a:solidFill>
              <a:latin typeface="Century Gothic" panose="020B0502020202020204" pitchFamily="34" charset="0"/>
            </a:endParaRPr>
          </a:p>
          <a:p>
            <a:pPr algn="r" rtl="1"/>
            <a:r>
              <a:rPr lang="he-IL" sz="2800" dirty="0">
                <a:solidFill>
                  <a:srgbClr val="FFFFFF"/>
                </a:solidFill>
                <a:latin typeface="Century Gothic" panose="020B0502020202020204" pitchFamily="34" charset="0"/>
              </a:rPr>
              <a:t>ברגע שהוא מוצא ספר שהוא מעוניין להשאיל, הוא לוחץ על כפתור </a:t>
            </a:r>
            <a:r>
              <a:rPr lang="en-US" sz="2800" dirty="0">
                <a:solidFill>
                  <a:srgbClr val="FFFFFF"/>
                </a:solidFill>
                <a:latin typeface="Century Gothic" panose="020B0502020202020204" pitchFamily="34" charset="0"/>
              </a:rPr>
              <a:t>Borrow</a:t>
            </a:r>
            <a:r>
              <a:rPr lang="he-IL" sz="2800" dirty="0">
                <a:solidFill>
                  <a:srgbClr val="FFFFFF"/>
                </a:solidFill>
                <a:latin typeface="Century Gothic" panose="020B0502020202020204" pitchFamily="34" charset="0"/>
              </a:rPr>
              <a:t> ומשאיל אותו. </a:t>
            </a:r>
            <a:endParaRPr lang="he-IL" sz="2800" dirty="0"/>
          </a:p>
        </p:txBody>
      </p:sp>
      <p:pic>
        <p:nvPicPr>
          <p:cNvPr id="4" name="Picture 3" descr="Graphical user interface, application, Teams&#10;&#10;Description automatically generated">
            <a:extLst>
              <a:ext uri="{FF2B5EF4-FFF2-40B4-BE49-F238E27FC236}">
                <a16:creationId xmlns:a16="http://schemas.microsoft.com/office/drawing/2014/main" id="{EBEAC3C4-A9AD-1258-B63E-6530AA08F8DD}"/>
              </a:ext>
            </a:extLst>
          </p:cNvPr>
          <p:cNvPicPr>
            <a:picLocks noChangeAspect="1"/>
          </p:cNvPicPr>
          <p:nvPr/>
        </p:nvPicPr>
        <p:blipFill rotWithShape="1">
          <a:blip r:embed="rId2">
            <a:extLst>
              <a:ext uri="{28A0092B-C50C-407E-A947-70E740481C1C}">
                <a14:useLocalDpi xmlns:a14="http://schemas.microsoft.com/office/drawing/2010/main" val="0"/>
              </a:ext>
            </a:extLst>
          </a:blip>
          <a:srcRect t="1841" b="-761"/>
          <a:stretch/>
        </p:blipFill>
        <p:spPr>
          <a:xfrm>
            <a:off x="321658" y="186612"/>
            <a:ext cx="3328290" cy="6468318"/>
          </a:xfrm>
          <a:prstGeom prst="rect">
            <a:avLst/>
          </a:prstGeom>
        </p:spPr>
      </p:pic>
    </p:spTree>
    <p:extLst>
      <p:ext uri="{BB962C8B-B14F-4D97-AF65-F5344CB8AC3E}">
        <p14:creationId xmlns:p14="http://schemas.microsoft.com/office/powerpoint/2010/main" val="1436254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3C6E2C-59B6-50F1-8EAA-3E986921E6F8}"/>
              </a:ext>
            </a:extLst>
          </p:cNvPr>
          <p:cNvSpPr txBox="1"/>
          <p:nvPr/>
        </p:nvSpPr>
        <p:spPr>
          <a:xfrm>
            <a:off x="4335694" y="602435"/>
            <a:ext cx="6102850"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rtl="1"/>
            <a:r>
              <a:rPr lang="en-US" sz="3600" b="1" dirty="0" err="1"/>
              <a:t>דף</a:t>
            </a:r>
            <a:r>
              <a:rPr lang="en-US" sz="3600" b="1" dirty="0"/>
              <a:t> </a:t>
            </a:r>
            <a:r>
              <a:rPr lang="he-IL" sz="3600" b="1" dirty="0"/>
              <a:t>השאלת ספרים</a:t>
            </a:r>
            <a:r>
              <a:rPr lang="en-US" sz="3600" b="1" dirty="0"/>
              <a:t>:</a:t>
            </a:r>
          </a:p>
          <a:p>
            <a:pPr algn="r" rtl="1"/>
            <a:endParaRPr lang="en-US" sz="2800" dirty="0"/>
          </a:p>
          <a:p>
            <a:pPr algn="r" rtl="1"/>
            <a:r>
              <a:rPr lang="he-IL" sz="2800" dirty="0"/>
              <a:t>לאחר שהמשתמש לחץ על כפתור </a:t>
            </a:r>
            <a:r>
              <a:rPr lang="en-US" sz="2800" dirty="0"/>
              <a:t>Borrow </a:t>
            </a:r>
            <a:r>
              <a:rPr lang="he-IL" sz="2800" dirty="0"/>
              <a:t>והשאיל ספר, הוא מקבל תאריך החזרה לעוד שבועיים.</a:t>
            </a:r>
          </a:p>
          <a:p>
            <a:pPr algn="r" rtl="1"/>
            <a:r>
              <a:rPr lang="he-IL" sz="2800" dirty="0"/>
              <a:t>המשתמש בצורה נוחה יכול להכניס ליומן שלו תזכורת להחזרה ספר זה בתאריך הנדרש.</a:t>
            </a:r>
          </a:p>
        </p:txBody>
      </p:sp>
      <p:pic>
        <p:nvPicPr>
          <p:cNvPr id="6" name="תמונה 5">
            <a:extLst>
              <a:ext uri="{FF2B5EF4-FFF2-40B4-BE49-F238E27FC236}">
                <a16:creationId xmlns:a16="http://schemas.microsoft.com/office/drawing/2014/main" id="{4D56E5EC-5113-D7E8-9371-ABC6244F93B6}"/>
              </a:ext>
            </a:extLst>
          </p:cNvPr>
          <p:cNvPicPr>
            <a:picLocks noChangeAspect="1"/>
          </p:cNvPicPr>
          <p:nvPr/>
        </p:nvPicPr>
        <p:blipFill rotWithShape="1">
          <a:blip r:embed="rId2"/>
          <a:srcRect t="2848"/>
          <a:stretch/>
        </p:blipFill>
        <p:spPr>
          <a:xfrm>
            <a:off x="207673" y="3636336"/>
            <a:ext cx="4632512" cy="2860158"/>
          </a:xfrm>
          <a:prstGeom prst="rect">
            <a:avLst/>
          </a:prstGeom>
        </p:spPr>
      </p:pic>
    </p:spTree>
    <p:extLst>
      <p:ext uri="{BB962C8B-B14F-4D97-AF65-F5344CB8AC3E}">
        <p14:creationId xmlns:p14="http://schemas.microsoft.com/office/powerpoint/2010/main" val="2165597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3033EC1C-8FCB-A0EE-39BD-2791FE323263}"/>
              </a:ext>
            </a:extLst>
          </p:cNvPr>
          <p:cNvPicPr>
            <a:picLocks noChangeAspect="1"/>
          </p:cNvPicPr>
          <p:nvPr/>
        </p:nvPicPr>
        <p:blipFill rotWithShape="1">
          <a:blip r:embed="rId2"/>
          <a:srcRect t="713" r="1979"/>
          <a:stretch/>
        </p:blipFill>
        <p:spPr>
          <a:xfrm>
            <a:off x="439588" y="399864"/>
            <a:ext cx="3016119" cy="5826396"/>
          </a:xfrm>
          <a:prstGeom prst="rect">
            <a:avLst/>
          </a:prstGeom>
        </p:spPr>
      </p:pic>
      <p:sp>
        <p:nvSpPr>
          <p:cNvPr id="2" name="TextBox 1">
            <a:extLst>
              <a:ext uri="{FF2B5EF4-FFF2-40B4-BE49-F238E27FC236}">
                <a16:creationId xmlns:a16="http://schemas.microsoft.com/office/drawing/2014/main" id="{2BA62E6E-8218-E3A9-6A56-AD34D9EEB007}"/>
              </a:ext>
            </a:extLst>
          </p:cNvPr>
          <p:cNvSpPr txBox="1"/>
          <p:nvPr/>
        </p:nvSpPr>
        <p:spPr>
          <a:xfrm>
            <a:off x="4335694" y="602435"/>
            <a:ext cx="6102850" cy="58169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rtl="1"/>
            <a:r>
              <a:rPr lang="en-US" sz="3600" b="1" dirty="0" err="1"/>
              <a:t>דף</a:t>
            </a:r>
            <a:r>
              <a:rPr lang="en-US" sz="3600" b="1" dirty="0"/>
              <a:t> </a:t>
            </a:r>
            <a:r>
              <a:rPr lang="he-IL" sz="3600" b="1" dirty="0"/>
              <a:t>החזרת ספרים</a:t>
            </a:r>
            <a:r>
              <a:rPr lang="en-US" sz="3600" b="1" dirty="0"/>
              <a:t>:</a:t>
            </a:r>
          </a:p>
          <a:p>
            <a:pPr algn="r" rtl="1"/>
            <a:endParaRPr lang="en-US" sz="2800" dirty="0"/>
          </a:p>
          <a:p>
            <a:pPr algn="r" rtl="1"/>
            <a:r>
              <a:rPr lang="he-IL" sz="2800" dirty="0"/>
              <a:t>המשתמש מקבל רשימה של כל הספרים אותם הוא משאיל כרגע. גם כאן למשתמש 2 אפשרויות לחיפוש ספר-</a:t>
            </a:r>
            <a:endParaRPr lang="he-IL" sz="2800" dirty="0">
              <a:solidFill>
                <a:srgbClr val="FFFFFF"/>
              </a:solidFill>
              <a:latin typeface="Century Gothic" panose="020B0502020202020204" pitchFamily="34" charset="0"/>
            </a:endParaRPr>
          </a:p>
          <a:p>
            <a:pPr marL="457200" indent="-457200" algn="r" rtl="1">
              <a:buFont typeface="Arial" panose="020B0604020202020204" pitchFamily="34" charset="0"/>
              <a:buChar char="•"/>
            </a:pPr>
            <a:r>
              <a:rPr lang="he-IL" sz="2800" dirty="0">
                <a:solidFill>
                  <a:srgbClr val="FFFFFF"/>
                </a:solidFill>
                <a:latin typeface="Century Gothic" panose="020B0502020202020204" pitchFamily="34" charset="0"/>
              </a:rPr>
              <a:t>יכול לעבור על כל רשימת הספרים אותם משאיל.</a:t>
            </a:r>
          </a:p>
          <a:p>
            <a:pPr marL="457200" indent="-457200" algn="r" rtl="1">
              <a:buFont typeface="Arial" panose="020B0604020202020204" pitchFamily="34" charset="0"/>
              <a:buChar char="•"/>
            </a:pPr>
            <a:r>
              <a:rPr lang="he-IL" sz="2800" dirty="0">
                <a:solidFill>
                  <a:srgbClr val="FFFFFF"/>
                </a:solidFill>
                <a:latin typeface="Century Gothic" panose="020B0502020202020204" pitchFamily="34" charset="0"/>
              </a:rPr>
              <a:t>יכול לבצע חיפוש ע"י </a:t>
            </a:r>
            <a:r>
              <a:rPr lang="en-US" sz="2800" dirty="0">
                <a:solidFill>
                  <a:srgbClr val="FFFFFF"/>
                </a:solidFill>
                <a:latin typeface="Century Gothic" panose="020B0502020202020204" pitchFamily="34" charset="0"/>
              </a:rPr>
              <a:t>search bar </a:t>
            </a:r>
            <a:r>
              <a:rPr lang="he-IL" sz="2800" dirty="0">
                <a:solidFill>
                  <a:srgbClr val="FFFFFF"/>
                </a:solidFill>
                <a:latin typeface="Century Gothic" panose="020B0502020202020204" pitchFamily="34" charset="0"/>
              </a:rPr>
              <a:t> ולחפש את שם הספר אותו הוא מבקש להחזיר.</a:t>
            </a:r>
          </a:p>
          <a:p>
            <a:pPr marL="457200" indent="-457200" algn="r" rtl="1">
              <a:buFont typeface="Arial" panose="020B0604020202020204" pitchFamily="34" charset="0"/>
              <a:buChar char="•"/>
            </a:pPr>
            <a:endParaRPr lang="he-IL" sz="2800" dirty="0">
              <a:solidFill>
                <a:srgbClr val="FFFFFF"/>
              </a:solidFill>
              <a:latin typeface="Century Gothic" panose="020B0502020202020204" pitchFamily="34" charset="0"/>
            </a:endParaRPr>
          </a:p>
          <a:p>
            <a:pPr algn="r" rtl="1"/>
            <a:r>
              <a:rPr lang="he-IL" sz="2800" dirty="0">
                <a:solidFill>
                  <a:srgbClr val="FFFFFF"/>
                </a:solidFill>
                <a:latin typeface="Century Gothic" panose="020B0502020202020204" pitchFamily="34" charset="0"/>
              </a:rPr>
              <a:t>ברגע שהוא מוצא ספר שהוא מחזיר, הוא לוחץ על כפתור </a:t>
            </a:r>
            <a:r>
              <a:rPr lang="en-US" sz="2800" dirty="0">
                <a:solidFill>
                  <a:srgbClr val="FFFFFF"/>
                </a:solidFill>
                <a:latin typeface="Century Gothic" panose="020B0502020202020204" pitchFamily="34" charset="0"/>
              </a:rPr>
              <a:t>Return</a:t>
            </a:r>
            <a:r>
              <a:rPr lang="he-IL" sz="2800" dirty="0">
                <a:solidFill>
                  <a:srgbClr val="FFFFFF"/>
                </a:solidFill>
                <a:latin typeface="Century Gothic" panose="020B0502020202020204" pitchFamily="34" charset="0"/>
              </a:rPr>
              <a:t> ומחזיר אותו. </a:t>
            </a:r>
            <a:endParaRPr lang="he-IL" sz="2800" dirty="0"/>
          </a:p>
        </p:txBody>
      </p:sp>
    </p:spTree>
    <p:extLst>
      <p:ext uri="{BB962C8B-B14F-4D97-AF65-F5344CB8AC3E}">
        <p14:creationId xmlns:p14="http://schemas.microsoft.com/office/powerpoint/2010/main" val="125256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2A8355-2457-368A-8083-186AEC32AB34}"/>
              </a:ext>
            </a:extLst>
          </p:cNvPr>
          <p:cNvSpPr txBox="1"/>
          <p:nvPr/>
        </p:nvSpPr>
        <p:spPr>
          <a:xfrm>
            <a:off x="4335694" y="602435"/>
            <a:ext cx="6102850" cy="49552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rtl="1"/>
            <a:r>
              <a:rPr lang="en-US" sz="3600" b="1" dirty="0" err="1"/>
              <a:t>דף</a:t>
            </a:r>
            <a:r>
              <a:rPr lang="en-US" sz="3600" b="1" dirty="0"/>
              <a:t> </a:t>
            </a:r>
            <a:r>
              <a:rPr lang="he-IL" sz="3600" b="1" dirty="0"/>
              <a:t>הבית ספרן</a:t>
            </a:r>
            <a:r>
              <a:rPr lang="en-US" sz="3600" b="1" dirty="0"/>
              <a:t>:</a:t>
            </a:r>
          </a:p>
          <a:p>
            <a:pPr algn="r" rtl="1"/>
            <a:endParaRPr lang="en-US" sz="2800" dirty="0"/>
          </a:p>
          <a:p>
            <a:pPr algn="r" rtl="1"/>
            <a:endParaRPr lang="en-US" sz="2800" dirty="0"/>
          </a:p>
          <a:p>
            <a:pPr algn="r" rtl="1"/>
            <a:r>
              <a:rPr lang="he-IL" sz="2800" dirty="0">
                <a:solidFill>
                  <a:srgbClr val="FFFFFF"/>
                </a:solidFill>
                <a:latin typeface="Century Gothic" panose="020B0502020202020204" pitchFamily="34" charset="0"/>
              </a:rPr>
              <a:t>הספרן יכול לבחור בתפריט הבית במספר אפשרויות-</a:t>
            </a:r>
          </a:p>
          <a:p>
            <a:pPr algn="r" rtl="1"/>
            <a:endParaRPr lang="he-IL" sz="2800" dirty="0">
              <a:solidFill>
                <a:srgbClr val="FFFFFF"/>
              </a:solidFill>
              <a:latin typeface="Century Gothic" panose="020B0502020202020204" pitchFamily="34" charset="0"/>
            </a:endParaRPr>
          </a:p>
          <a:p>
            <a:pPr marL="457200" indent="-457200" algn="r" rtl="1">
              <a:buFont typeface="Arial" panose="020B0604020202020204" pitchFamily="34" charset="0"/>
              <a:buChar char="•"/>
            </a:pPr>
            <a:r>
              <a:rPr lang="he-IL" sz="2800" dirty="0">
                <a:solidFill>
                  <a:srgbClr val="FFFFFF"/>
                </a:solidFill>
                <a:latin typeface="Century Gothic" panose="020B0502020202020204" pitchFamily="34" charset="0"/>
              </a:rPr>
              <a:t>לערוך מידע על הספרייה.</a:t>
            </a:r>
          </a:p>
          <a:p>
            <a:pPr marL="457200" indent="-457200" algn="r" rtl="1">
              <a:buFont typeface="Arial" panose="020B0604020202020204" pitchFamily="34" charset="0"/>
              <a:buChar char="•"/>
            </a:pPr>
            <a:r>
              <a:rPr lang="he-IL" sz="2800" dirty="0">
                <a:solidFill>
                  <a:srgbClr val="FFFFFF"/>
                </a:solidFill>
                <a:latin typeface="Century Gothic" panose="020B0502020202020204" pitchFamily="34" charset="0"/>
              </a:rPr>
              <a:t>לחפש משתמשים.</a:t>
            </a:r>
          </a:p>
          <a:p>
            <a:pPr marL="457200" indent="-457200" algn="r" rtl="1">
              <a:buFont typeface="Arial" panose="020B0604020202020204" pitchFamily="34" charset="0"/>
              <a:buChar char="•"/>
            </a:pPr>
            <a:r>
              <a:rPr lang="he-IL" sz="2800" dirty="0">
                <a:solidFill>
                  <a:srgbClr val="FFFFFF"/>
                </a:solidFill>
                <a:latin typeface="Century Gothic" panose="020B0502020202020204" pitchFamily="34" charset="0"/>
              </a:rPr>
              <a:t>לעקוב אחר ספרים מושאלים.</a:t>
            </a:r>
          </a:p>
          <a:p>
            <a:pPr marL="457200" indent="-457200" algn="r" rtl="1">
              <a:buFont typeface="Arial" panose="020B0604020202020204" pitchFamily="34" charset="0"/>
              <a:buChar char="•"/>
            </a:pPr>
            <a:r>
              <a:rPr lang="he-IL" sz="2800" dirty="0">
                <a:solidFill>
                  <a:srgbClr val="FFFFFF"/>
                </a:solidFill>
                <a:latin typeface="Century Gothic" panose="020B0502020202020204" pitchFamily="34" charset="0"/>
              </a:rPr>
              <a:t>להוסיף ספר לספריה.</a:t>
            </a:r>
          </a:p>
          <a:p>
            <a:pPr marL="457200" indent="-457200" algn="r" rtl="1">
              <a:buFont typeface="Arial" panose="020B0604020202020204" pitchFamily="34" charset="0"/>
              <a:buChar char="•"/>
            </a:pPr>
            <a:r>
              <a:rPr lang="he-IL" sz="2800" dirty="0">
                <a:solidFill>
                  <a:srgbClr val="FFFFFF"/>
                </a:solidFill>
                <a:latin typeface="Century Gothic" panose="020B0502020202020204" pitchFamily="34" charset="0"/>
              </a:rPr>
              <a:t>למחוק ספר מהספרייה.</a:t>
            </a:r>
          </a:p>
        </p:txBody>
      </p:sp>
      <p:pic>
        <p:nvPicPr>
          <p:cNvPr id="4" name="תמונה 3">
            <a:extLst>
              <a:ext uri="{FF2B5EF4-FFF2-40B4-BE49-F238E27FC236}">
                <a16:creationId xmlns:a16="http://schemas.microsoft.com/office/drawing/2014/main" id="{E9D86CBB-49B4-1E95-ECD9-DE12F38C5D95}"/>
              </a:ext>
            </a:extLst>
          </p:cNvPr>
          <p:cNvPicPr>
            <a:picLocks noChangeAspect="1"/>
          </p:cNvPicPr>
          <p:nvPr/>
        </p:nvPicPr>
        <p:blipFill rotWithShape="1">
          <a:blip r:embed="rId2"/>
          <a:srcRect l="2422" t="642" r="1921"/>
          <a:stretch/>
        </p:blipFill>
        <p:spPr>
          <a:xfrm>
            <a:off x="560965" y="602435"/>
            <a:ext cx="3007151" cy="5858925"/>
          </a:xfrm>
          <a:prstGeom prst="rect">
            <a:avLst/>
          </a:prstGeom>
        </p:spPr>
      </p:pic>
    </p:spTree>
    <p:extLst>
      <p:ext uri="{BB962C8B-B14F-4D97-AF65-F5344CB8AC3E}">
        <p14:creationId xmlns:p14="http://schemas.microsoft.com/office/powerpoint/2010/main" val="590491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5E9568-D218-BBCB-8259-0CB7F78DE451}"/>
              </a:ext>
            </a:extLst>
          </p:cNvPr>
          <p:cNvSpPr txBox="1"/>
          <p:nvPr/>
        </p:nvSpPr>
        <p:spPr>
          <a:xfrm>
            <a:off x="4335694" y="602435"/>
            <a:ext cx="6102850"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rtl="1"/>
            <a:r>
              <a:rPr lang="en-US" sz="3600" b="1" dirty="0" err="1"/>
              <a:t>דף</a:t>
            </a:r>
            <a:r>
              <a:rPr lang="en-US" sz="3600" b="1" dirty="0"/>
              <a:t> </a:t>
            </a:r>
            <a:r>
              <a:rPr lang="he-IL" sz="3600" b="1" dirty="0"/>
              <a:t>הוספת ספר</a:t>
            </a:r>
            <a:r>
              <a:rPr lang="en-US" sz="3600" b="1" dirty="0"/>
              <a:t>:</a:t>
            </a:r>
          </a:p>
          <a:p>
            <a:pPr algn="r" rtl="1"/>
            <a:endParaRPr lang="en-US" sz="2800" dirty="0"/>
          </a:p>
          <a:p>
            <a:pPr algn="r" rtl="1"/>
            <a:endParaRPr lang="en-US" sz="2800" dirty="0"/>
          </a:p>
          <a:p>
            <a:pPr algn="r" rtl="1"/>
            <a:r>
              <a:rPr lang="he-IL" sz="2800" dirty="0">
                <a:solidFill>
                  <a:srgbClr val="FFFFFF"/>
                </a:solidFill>
                <a:latin typeface="Century Gothic" panose="020B0502020202020204" pitchFamily="34" charset="0"/>
              </a:rPr>
              <a:t>על מנת להוסיף ספר חדש על הספרן להכניס את השדות הבאים – </a:t>
            </a:r>
          </a:p>
          <a:p>
            <a:pPr algn="r" rtl="1"/>
            <a:r>
              <a:rPr lang="he-IL" sz="2800" dirty="0">
                <a:solidFill>
                  <a:srgbClr val="FFFFFF"/>
                </a:solidFill>
                <a:latin typeface="Century Gothic" panose="020B0502020202020204" pitchFamily="34" charset="0"/>
              </a:rPr>
              <a:t>שם </a:t>
            </a:r>
            <a:r>
              <a:rPr lang="he-IL" sz="2800" dirty="0" err="1">
                <a:solidFill>
                  <a:srgbClr val="FFFFFF"/>
                </a:solidFill>
                <a:latin typeface="Century Gothic" panose="020B0502020202020204" pitchFamily="34" charset="0"/>
              </a:rPr>
              <a:t>ספר,שם</a:t>
            </a:r>
            <a:r>
              <a:rPr lang="he-IL" sz="2800" dirty="0">
                <a:solidFill>
                  <a:srgbClr val="FFFFFF"/>
                </a:solidFill>
                <a:latin typeface="Century Gothic" panose="020B0502020202020204" pitchFamily="34" charset="0"/>
              </a:rPr>
              <a:t> סופר, </a:t>
            </a:r>
            <a:r>
              <a:rPr lang="he-IL" sz="2800" dirty="0" err="1">
                <a:solidFill>
                  <a:srgbClr val="FFFFFF"/>
                </a:solidFill>
                <a:latin typeface="Century Gothic" panose="020B0502020202020204" pitchFamily="34" charset="0"/>
              </a:rPr>
              <a:t>ג'אנר</a:t>
            </a:r>
            <a:r>
              <a:rPr lang="he-IL" sz="2800" dirty="0">
                <a:solidFill>
                  <a:srgbClr val="FFFFFF"/>
                </a:solidFill>
                <a:latin typeface="Century Gothic" panose="020B0502020202020204" pitchFamily="34" charset="0"/>
              </a:rPr>
              <a:t>, כמות </a:t>
            </a:r>
            <a:r>
              <a:rPr lang="he-IL" sz="2800" dirty="0" err="1">
                <a:solidFill>
                  <a:srgbClr val="FFFFFF"/>
                </a:solidFill>
                <a:latin typeface="Century Gothic" panose="020B0502020202020204" pitchFamily="34" charset="0"/>
              </a:rPr>
              <a:t>עותקים,שנת</a:t>
            </a:r>
            <a:r>
              <a:rPr lang="he-IL" sz="2800" dirty="0">
                <a:solidFill>
                  <a:srgbClr val="FFFFFF"/>
                </a:solidFill>
                <a:latin typeface="Century Gothic" panose="020B0502020202020204" pitchFamily="34" charset="0"/>
              </a:rPr>
              <a:t> הוצאה לאור.</a:t>
            </a:r>
          </a:p>
          <a:p>
            <a:pPr algn="r" rtl="1"/>
            <a:r>
              <a:rPr lang="he-IL" sz="2800" dirty="0">
                <a:solidFill>
                  <a:srgbClr val="FFFFFF"/>
                </a:solidFill>
                <a:latin typeface="Century Gothic" panose="020B0502020202020204" pitchFamily="34" charset="0"/>
              </a:rPr>
              <a:t>לאחר מכן לוחץ על כפתור </a:t>
            </a:r>
            <a:r>
              <a:rPr lang="en-US" sz="2800" dirty="0">
                <a:solidFill>
                  <a:srgbClr val="FFFFFF"/>
                </a:solidFill>
                <a:latin typeface="Century Gothic" panose="020B0502020202020204" pitchFamily="34" charset="0"/>
              </a:rPr>
              <a:t>ADD BOOK </a:t>
            </a:r>
            <a:r>
              <a:rPr lang="he-IL" sz="2800" dirty="0">
                <a:solidFill>
                  <a:srgbClr val="FFFFFF"/>
                </a:solidFill>
                <a:latin typeface="Century Gothic" panose="020B0502020202020204" pitchFamily="34" charset="0"/>
              </a:rPr>
              <a:t> ובהינתן שדות תקינים הספר מתווסף.</a:t>
            </a:r>
          </a:p>
        </p:txBody>
      </p:sp>
      <p:pic>
        <p:nvPicPr>
          <p:cNvPr id="4" name="תמונה 3">
            <a:extLst>
              <a:ext uri="{FF2B5EF4-FFF2-40B4-BE49-F238E27FC236}">
                <a16:creationId xmlns:a16="http://schemas.microsoft.com/office/drawing/2014/main" id="{911862CC-9A3D-D3D7-F20C-08C92AFEDF6F}"/>
              </a:ext>
            </a:extLst>
          </p:cNvPr>
          <p:cNvPicPr>
            <a:picLocks noChangeAspect="1"/>
          </p:cNvPicPr>
          <p:nvPr/>
        </p:nvPicPr>
        <p:blipFill rotWithShape="1">
          <a:blip r:embed="rId2"/>
          <a:srcRect t="486" r="1710"/>
          <a:stretch/>
        </p:blipFill>
        <p:spPr>
          <a:xfrm>
            <a:off x="700741" y="229480"/>
            <a:ext cx="3249090" cy="6399039"/>
          </a:xfrm>
          <a:prstGeom prst="rect">
            <a:avLst/>
          </a:prstGeom>
        </p:spPr>
      </p:pic>
    </p:spTree>
    <p:extLst>
      <p:ext uri="{BB962C8B-B14F-4D97-AF65-F5344CB8AC3E}">
        <p14:creationId xmlns:p14="http://schemas.microsoft.com/office/powerpoint/2010/main" val="1102743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5E9568-D218-BBCB-8259-0CB7F78DE451}"/>
              </a:ext>
            </a:extLst>
          </p:cNvPr>
          <p:cNvSpPr txBox="1"/>
          <p:nvPr/>
        </p:nvSpPr>
        <p:spPr>
          <a:xfrm>
            <a:off x="4335694" y="602435"/>
            <a:ext cx="6102850"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rtl="1"/>
            <a:r>
              <a:rPr lang="en-US" sz="3600" b="1" dirty="0" err="1"/>
              <a:t>דף</a:t>
            </a:r>
            <a:r>
              <a:rPr lang="en-US" sz="3600" b="1" dirty="0"/>
              <a:t> </a:t>
            </a:r>
            <a:r>
              <a:rPr lang="he-IL" sz="3600" b="1" dirty="0"/>
              <a:t>הוספת עותקים לספר</a:t>
            </a:r>
            <a:r>
              <a:rPr lang="en-US" sz="3600" b="1" dirty="0"/>
              <a:t>:</a:t>
            </a:r>
          </a:p>
          <a:p>
            <a:pPr algn="r" rtl="1"/>
            <a:endParaRPr lang="en-US" sz="2800" dirty="0"/>
          </a:p>
          <a:p>
            <a:pPr algn="r" rtl="1"/>
            <a:endParaRPr lang="he-IL" sz="2800" dirty="0"/>
          </a:p>
          <a:p>
            <a:pPr algn="r" rtl="1"/>
            <a:endParaRPr lang="he-IL" sz="2800" dirty="0"/>
          </a:p>
          <a:p>
            <a:pPr algn="r" rtl="1"/>
            <a:r>
              <a:rPr lang="he-IL" sz="2800" dirty="0"/>
              <a:t>הספרן יכול להוסיף עותקים לספר שכבר קיים בספרייה, בנוסף ניתן לסנן את הרשימה בעזרת שורת החיפוש.</a:t>
            </a:r>
            <a:endParaRPr lang="en-US" sz="2800" dirty="0"/>
          </a:p>
        </p:txBody>
      </p:sp>
      <p:pic>
        <p:nvPicPr>
          <p:cNvPr id="7" name="תמונה 6">
            <a:extLst>
              <a:ext uri="{FF2B5EF4-FFF2-40B4-BE49-F238E27FC236}">
                <a16:creationId xmlns:a16="http://schemas.microsoft.com/office/drawing/2014/main" id="{2D8C210A-6507-BBEE-EA4D-EAF05A3DA660}"/>
              </a:ext>
            </a:extLst>
          </p:cNvPr>
          <p:cNvPicPr>
            <a:picLocks noChangeAspect="1"/>
          </p:cNvPicPr>
          <p:nvPr/>
        </p:nvPicPr>
        <p:blipFill>
          <a:blip r:embed="rId2"/>
          <a:stretch>
            <a:fillRect/>
          </a:stretch>
        </p:blipFill>
        <p:spPr>
          <a:xfrm>
            <a:off x="634513" y="213864"/>
            <a:ext cx="3267531" cy="6430272"/>
          </a:xfrm>
          <a:prstGeom prst="rect">
            <a:avLst/>
          </a:prstGeom>
        </p:spPr>
      </p:pic>
    </p:spTree>
    <p:extLst>
      <p:ext uri="{BB962C8B-B14F-4D97-AF65-F5344CB8AC3E}">
        <p14:creationId xmlns:p14="http://schemas.microsoft.com/office/powerpoint/2010/main" val="2172773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5E9568-D218-BBCB-8259-0CB7F78DE451}"/>
              </a:ext>
            </a:extLst>
          </p:cNvPr>
          <p:cNvSpPr txBox="1"/>
          <p:nvPr/>
        </p:nvSpPr>
        <p:spPr>
          <a:xfrm>
            <a:off x="4335694" y="602435"/>
            <a:ext cx="6102850"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rtl="1"/>
            <a:r>
              <a:rPr lang="en-US" sz="3600" b="1" dirty="0" err="1"/>
              <a:t>דף</a:t>
            </a:r>
            <a:r>
              <a:rPr lang="en-US" sz="3600" b="1" dirty="0"/>
              <a:t> </a:t>
            </a:r>
            <a:r>
              <a:rPr lang="he-IL" sz="3600" b="1" dirty="0"/>
              <a:t>מחיקת ספר</a:t>
            </a:r>
            <a:r>
              <a:rPr lang="en-US" sz="3600" b="1" dirty="0"/>
              <a:t>:</a:t>
            </a:r>
          </a:p>
          <a:p>
            <a:pPr algn="r" rtl="1"/>
            <a:endParaRPr lang="en-US" sz="2800" dirty="0"/>
          </a:p>
          <a:p>
            <a:pPr algn="r" rtl="1"/>
            <a:endParaRPr lang="he-IL" sz="2800" dirty="0"/>
          </a:p>
          <a:p>
            <a:pPr algn="r" rtl="1"/>
            <a:r>
              <a:rPr lang="he-IL" sz="2800" dirty="0"/>
              <a:t>הספרן יכול למחוק עותקים מספר הקיים בספרייה, הכמות תיבדק ובמידה והיא שלילית או גדולה מכמות העותקים של הספר הקיימת בספרייה המחיקה לא תתאפשר.</a:t>
            </a:r>
          </a:p>
        </p:txBody>
      </p:sp>
      <p:pic>
        <p:nvPicPr>
          <p:cNvPr id="4" name="תמונה 3">
            <a:extLst>
              <a:ext uri="{FF2B5EF4-FFF2-40B4-BE49-F238E27FC236}">
                <a16:creationId xmlns:a16="http://schemas.microsoft.com/office/drawing/2014/main" id="{1068483B-CD9D-7F3E-32BB-702ADF0EDF3C}"/>
              </a:ext>
            </a:extLst>
          </p:cNvPr>
          <p:cNvPicPr>
            <a:picLocks noChangeAspect="1"/>
          </p:cNvPicPr>
          <p:nvPr/>
        </p:nvPicPr>
        <p:blipFill rotWithShape="1">
          <a:blip r:embed="rId2"/>
          <a:srcRect t="827"/>
          <a:stretch/>
        </p:blipFill>
        <p:spPr>
          <a:xfrm>
            <a:off x="431390" y="249918"/>
            <a:ext cx="3248478" cy="6358163"/>
          </a:xfrm>
          <a:prstGeom prst="rect">
            <a:avLst/>
          </a:prstGeom>
        </p:spPr>
      </p:pic>
    </p:spTree>
    <p:extLst>
      <p:ext uri="{BB962C8B-B14F-4D97-AF65-F5344CB8AC3E}">
        <p14:creationId xmlns:p14="http://schemas.microsoft.com/office/powerpoint/2010/main" val="2074239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44BF1C-92E5-4B9F-FE2D-4E78366BF85A}"/>
              </a:ext>
            </a:extLst>
          </p:cNvPr>
          <p:cNvSpPr txBox="1"/>
          <p:nvPr/>
        </p:nvSpPr>
        <p:spPr>
          <a:xfrm>
            <a:off x="4335694" y="602435"/>
            <a:ext cx="610285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rtl="1"/>
            <a:r>
              <a:rPr lang="en-US" sz="3600" b="1" dirty="0" err="1"/>
              <a:t>דף</a:t>
            </a:r>
            <a:r>
              <a:rPr lang="en-US" sz="3600" b="1" dirty="0"/>
              <a:t> </a:t>
            </a:r>
            <a:r>
              <a:rPr lang="he-IL" sz="3600" b="1" dirty="0"/>
              <a:t>מעקב אחר ספרים מושאלים</a:t>
            </a:r>
            <a:r>
              <a:rPr lang="en-US" sz="3600" b="1" dirty="0"/>
              <a:t>:</a:t>
            </a:r>
          </a:p>
          <a:p>
            <a:pPr algn="r" rtl="1"/>
            <a:endParaRPr lang="en-US" sz="2800" dirty="0"/>
          </a:p>
          <a:p>
            <a:pPr algn="r" rtl="1"/>
            <a:endParaRPr lang="en-US" sz="2800" dirty="0"/>
          </a:p>
          <a:p>
            <a:pPr algn="r" rtl="1"/>
            <a:r>
              <a:rPr lang="he-IL" sz="2800" dirty="0">
                <a:solidFill>
                  <a:srgbClr val="FFFFFF"/>
                </a:solidFill>
                <a:latin typeface="Century Gothic" panose="020B0502020202020204" pitchFamily="34" charset="0"/>
              </a:rPr>
              <a:t>הספרן יכול לבצע מעקב אחר הספרים המושאלים בעזרת רשימה המראה לכל ספר מי משאיל אותו, כמה עותקים מושאלים וכמה עותקים זמינים נותרו בספריה.</a:t>
            </a:r>
          </a:p>
          <a:p>
            <a:pPr algn="r" rtl="1"/>
            <a:r>
              <a:rPr lang="he-IL" sz="2800" dirty="0">
                <a:solidFill>
                  <a:srgbClr val="FFFFFF"/>
                </a:solidFill>
                <a:latin typeface="Century Gothic" panose="020B0502020202020204" pitchFamily="34" charset="0"/>
              </a:rPr>
              <a:t>בנוסף הספרן יכול לסנן את רשימת הספרים על ידי שורת החיפוש. </a:t>
            </a:r>
          </a:p>
          <a:p>
            <a:pPr algn="r" rtl="1"/>
            <a:endParaRPr lang="he-IL" sz="2800" dirty="0">
              <a:solidFill>
                <a:srgbClr val="FFFFFF"/>
              </a:solidFill>
              <a:latin typeface="Century Gothic" panose="020B0502020202020204" pitchFamily="34" charset="0"/>
            </a:endParaRPr>
          </a:p>
        </p:txBody>
      </p:sp>
      <p:pic>
        <p:nvPicPr>
          <p:cNvPr id="6" name="תמונה 5">
            <a:extLst>
              <a:ext uri="{FF2B5EF4-FFF2-40B4-BE49-F238E27FC236}">
                <a16:creationId xmlns:a16="http://schemas.microsoft.com/office/drawing/2014/main" id="{E40F307C-8572-302C-FC0B-9069040ABFCE}"/>
              </a:ext>
            </a:extLst>
          </p:cNvPr>
          <p:cNvPicPr>
            <a:picLocks noChangeAspect="1"/>
          </p:cNvPicPr>
          <p:nvPr/>
        </p:nvPicPr>
        <p:blipFill>
          <a:blip r:embed="rId2"/>
          <a:stretch>
            <a:fillRect/>
          </a:stretch>
        </p:blipFill>
        <p:spPr>
          <a:xfrm>
            <a:off x="510150" y="516724"/>
            <a:ext cx="3048425" cy="5772956"/>
          </a:xfrm>
          <a:prstGeom prst="rect">
            <a:avLst/>
          </a:prstGeom>
        </p:spPr>
      </p:pic>
    </p:spTree>
    <p:extLst>
      <p:ext uri="{BB962C8B-B14F-4D97-AF65-F5344CB8AC3E}">
        <p14:creationId xmlns:p14="http://schemas.microsoft.com/office/powerpoint/2010/main" val="320307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444667-5013-06C2-F026-4FA86A273416}"/>
              </a:ext>
            </a:extLst>
          </p:cNvPr>
          <p:cNvSpPr txBox="1"/>
          <p:nvPr/>
        </p:nvSpPr>
        <p:spPr>
          <a:xfrm>
            <a:off x="4335694" y="602435"/>
            <a:ext cx="6102850"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rtl="1"/>
            <a:r>
              <a:rPr lang="en-US" sz="3600" b="1" dirty="0" err="1"/>
              <a:t>דף</a:t>
            </a:r>
            <a:r>
              <a:rPr lang="en-US" sz="3600" b="1" dirty="0"/>
              <a:t> </a:t>
            </a:r>
            <a:r>
              <a:rPr lang="he-IL" sz="3600" b="1" dirty="0"/>
              <a:t>עריכת מידע על הספרייה</a:t>
            </a:r>
            <a:r>
              <a:rPr lang="en-US" sz="3600" b="1" dirty="0"/>
              <a:t>:</a:t>
            </a:r>
          </a:p>
          <a:p>
            <a:pPr algn="r" rtl="1"/>
            <a:endParaRPr lang="en-US" sz="2800" dirty="0"/>
          </a:p>
          <a:p>
            <a:pPr algn="r" rtl="1"/>
            <a:endParaRPr lang="he-IL" sz="2800" dirty="0"/>
          </a:p>
          <a:p>
            <a:pPr algn="r" rtl="1"/>
            <a:endParaRPr lang="he-IL" sz="2800" dirty="0"/>
          </a:p>
          <a:p>
            <a:pPr algn="r" rtl="1"/>
            <a:r>
              <a:rPr lang="he-IL" sz="2800" dirty="0"/>
              <a:t>הספרן יכול לערוך את המידע הכללי לגבי הספרייה שלו בעזרת הכנסת הפרטים המעודכנים לטופס הנוכחי.</a:t>
            </a:r>
            <a:endParaRPr lang="en-US" sz="2800" dirty="0"/>
          </a:p>
        </p:txBody>
      </p:sp>
      <p:pic>
        <p:nvPicPr>
          <p:cNvPr id="6" name="תמונה 5">
            <a:extLst>
              <a:ext uri="{FF2B5EF4-FFF2-40B4-BE49-F238E27FC236}">
                <a16:creationId xmlns:a16="http://schemas.microsoft.com/office/drawing/2014/main" id="{3BF20D23-C50B-344C-89F4-9079FBFA1C76}"/>
              </a:ext>
            </a:extLst>
          </p:cNvPr>
          <p:cNvPicPr>
            <a:picLocks noChangeAspect="1"/>
          </p:cNvPicPr>
          <p:nvPr/>
        </p:nvPicPr>
        <p:blipFill rotWithShape="1">
          <a:blip r:embed="rId2"/>
          <a:srcRect l="165" t="403" r="1492" b="2451"/>
          <a:stretch/>
        </p:blipFill>
        <p:spPr>
          <a:xfrm>
            <a:off x="763571" y="541601"/>
            <a:ext cx="3026004" cy="5774798"/>
          </a:xfrm>
          <a:prstGeom prst="rect">
            <a:avLst/>
          </a:prstGeom>
        </p:spPr>
      </p:pic>
    </p:spTree>
    <p:extLst>
      <p:ext uri="{BB962C8B-B14F-4D97-AF65-F5344CB8AC3E}">
        <p14:creationId xmlns:p14="http://schemas.microsoft.com/office/powerpoint/2010/main" val="982406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628F94-7BBE-487F-3323-C1B52179A014}"/>
              </a:ext>
            </a:extLst>
          </p:cNvPr>
          <p:cNvSpPr txBox="1"/>
          <p:nvPr/>
        </p:nvSpPr>
        <p:spPr>
          <a:xfrm>
            <a:off x="4335694" y="602435"/>
            <a:ext cx="6102850" cy="49552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rtl="1"/>
            <a:r>
              <a:rPr lang="en-US" sz="3600" b="1" dirty="0" err="1"/>
              <a:t>דף</a:t>
            </a:r>
            <a:r>
              <a:rPr lang="en-US" sz="3600" b="1" dirty="0"/>
              <a:t> </a:t>
            </a:r>
            <a:r>
              <a:rPr lang="he-IL" sz="3600" b="1" dirty="0"/>
              <a:t>חיפוש משתמשים</a:t>
            </a:r>
            <a:r>
              <a:rPr lang="en-US" sz="3600" b="1" dirty="0"/>
              <a:t>:</a:t>
            </a:r>
          </a:p>
          <a:p>
            <a:pPr algn="r" rtl="1"/>
            <a:endParaRPr lang="en-US" sz="2800" dirty="0"/>
          </a:p>
          <a:p>
            <a:pPr algn="r" rtl="1"/>
            <a:r>
              <a:rPr lang="he-IL" sz="2800" dirty="0"/>
              <a:t>הספרן מקליד ב</a:t>
            </a:r>
            <a:r>
              <a:rPr lang="en-US" sz="2800" dirty="0"/>
              <a:t>search bar </a:t>
            </a:r>
            <a:r>
              <a:rPr lang="he-IL" sz="2800" dirty="0"/>
              <a:t> את שם המשתמש אותו הוא מעוניין לחפש.</a:t>
            </a:r>
          </a:p>
          <a:p>
            <a:pPr algn="r" rtl="1"/>
            <a:r>
              <a:rPr lang="he-IL" sz="2800" dirty="0"/>
              <a:t>לאחר מכן מופיע לו המשתמש אותו הוא חיפש עם הפרטים הבאים:</a:t>
            </a:r>
          </a:p>
          <a:p>
            <a:pPr marL="457200" indent="-457200" algn="r" rtl="1">
              <a:buFont typeface="Arial" panose="020B0604020202020204" pitchFamily="34" charset="0"/>
              <a:buChar char="•"/>
            </a:pPr>
            <a:r>
              <a:rPr lang="he-IL" sz="2800" dirty="0"/>
              <a:t>שם משתמש.</a:t>
            </a:r>
          </a:p>
          <a:p>
            <a:pPr marL="457200" indent="-457200" algn="r" rtl="1">
              <a:buFont typeface="Arial" panose="020B0604020202020204" pitchFamily="34" charset="0"/>
              <a:buChar char="•"/>
            </a:pPr>
            <a:r>
              <a:rPr lang="he-IL" sz="2800" dirty="0"/>
              <a:t>שם.</a:t>
            </a:r>
          </a:p>
          <a:p>
            <a:pPr marL="457200" indent="-457200" algn="r" rtl="1">
              <a:buFont typeface="Arial" panose="020B0604020202020204" pitchFamily="34" charset="0"/>
              <a:buChar char="•"/>
            </a:pPr>
            <a:r>
              <a:rPr lang="he-IL" sz="2800" dirty="0"/>
              <a:t>מספר פלאפון.</a:t>
            </a:r>
          </a:p>
          <a:p>
            <a:pPr marL="457200" indent="-457200" algn="r" rtl="1">
              <a:buFont typeface="Arial" panose="020B0604020202020204" pitchFamily="34" charset="0"/>
              <a:buChar char="•"/>
            </a:pPr>
            <a:r>
              <a:rPr lang="he-IL" sz="2800" dirty="0"/>
              <a:t>רשימת הספרים המושאלים של אותו משתמש (והערה במידה והוא מאחר).</a:t>
            </a:r>
            <a:endParaRPr lang="en-US" sz="2800" dirty="0"/>
          </a:p>
        </p:txBody>
      </p:sp>
      <p:pic>
        <p:nvPicPr>
          <p:cNvPr id="4" name="תמונה 3">
            <a:extLst>
              <a:ext uri="{FF2B5EF4-FFF2-40B4-BE49-F238E27FC236}">
                <a16:creationId xmlns:a16="http://schemas.microsoft.com/office/drawing/2014/main" id="{55FB8759-5994-2429-0EE8-6B9B1905BD8D}"/>
              </a:ext>
            </a:extLst>
          </p:cNvPr>
          <p:cNvPicPr>
            <a:picLocks noChangeAspect="1"/>
          </p:cNvPicPr>
          <p:nvPr/>
        </p:nvPicPr>
        <p:blipFill rotWithShape="1">
          <a:blip r:embed="rId2"/>
          <a:srcRect r="2640"/>
          <a:stretch/>
        </p:blipFill>
        <p:spPr>
          <a:xfrm>
            <a:off x="483108" y="385429"/>
            <a:ext cx="3227656" cy="6363588"/>
          </a:xfrm>
          <a:prstGeom prst="rect">
            <a:avLst/>
          </a:prstGeom>
        </p:spPr>
      </p:pic>
    </p:spTree>
    <p:extLst>
      <p:ext uri="{BB962C8B-B14F-4D97-AF65-F5344CB8AC3E}">
        <p14:creationId xmlns:p14="http://schemas.microsoft.com/office/powerpoint/2010/main" val="132418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6890E6-7163-D832-874D-8C33E58032EF}"/>
              </a:ext>
            </a:extLst>
          </p:cNvPr>
          <p:cNvSpPr>
            <a:spLocks noGrp="1"/>
          </p:cNvSpPr>
          <p:nvPr>
            <p:ph type="title"/>
          </p:nvPr>
        </p:nvSpPr>
        <p:spPr/>
        <p:txBody>
          <a:bodyPr/>
          <a:lstStyle/>
          <a:p>
            <a:pPr algn="ctr"/>
            <a:r>
              <a:rPr lang="he-IL"/>
              <a:t>מצב נוכחי בשוק:</a:t>
            </a:r>
          </a:p>
        </p:txBody>
      </p:sp>
      <p:sp>
        <p:nvSpPr>
          <p:cNvPr id="3" name="מציין מיקום תוכן 2">
            <a:extLst>
              <a:ext uri="{FF2B5EF4-FFF2-40B4-BE49-F238E27FC236}">
                <a16:creationId xmlns:a16="http://schemas.microsoft.com/office/drawing/2014/main" id="{BD3DBC6E-2AC3-8827-F8CD-60B86D6F070F}"/>
              </a:ext>
            </a:extLst>
          </p:cNvPr>
          <p:cNvSpPr>
            <a:spLocks noGrp="1"/>
          </p:cNvSpPr>
          <p:nvPr>
            <p:ph idx="1"/>
          </p:nvPr>
        </p:nvSpPr>
        <p:spPr/>
        <p:txBody>
          <a:bodyPr vert="horz" lIns="91440" tIns="45720" rIns="91440" bIns="45720" rtlCol="0" anchor="t">
            <a:normAutofit/>
          </a:bodyPr>
          <a:lstStyle/>
          <a:p>
            <a:pPr marL="0" indent="0">
              <a:buNone/>
            </a:pPr>
            <a:r>
              <a:rPr lang="he-IL" sz="2400" dirty="0">
                <a:cs typeface="+mn-cs"/>
              </a:rPr>
              <a:t>כיום אנו חיים בעולם מודרני המתקדם טכנולוגית בקצב מהיר אך עם זאת ישנם עדיין תחומים אשר נשארו מאחור,  ישנן ספריות רבות אשר מתנהלות בצורה מיושנת ואינן מנצלות את הכוח והאפשרויות של ההתפתחות הדיגיטלית.</a:t>
            </a:r>
          </a:p>
          <a:p>
            <a:pPr marL="0" indent="0">
              <a:buNone/>
            </a:pPr>
            <a:r>
              <a:rPr lang="he-IL" sz="2400" dirty="0">
                <a:cs typeface="+mn-cs"/>
              </a:rPr>
              <a:t>לאור הכוח הטכנולוגי בעידן שלנו יש אפשרות לייעל ולשפר את תהליכי ניהול הספרייה ולהעביר אותם לעולם דיגיטלי, אשר יכלול ניהול שוטף של פעילות הספרייה מצד ההנהלה וגישה מלאה לפעולות הקיימות בספרייה מצד הלקוח.</a:t>
            </a:r>
          </a:p>
        </p:txBody>
      </p:sp>
    </p:spTree>
    <p:extLst>
      <p:ext uri="{BB962C8B-B14F-4D97-AF65-F5344CB8AC3E}">
        <p14:creationId xmlns:p14="http://schemas.microsoft.com/office/powerpoint/2010/main" val="832924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6890E6-7163-D832-874D-8C33E58032EF}"/>
              </a:ext>
            </a:extLst>
          </p:cNvPr>
          <p:cNvSpPr>
            <a:spLocks noGrp="1"/>
          </p:cNvSpPr>
          <p:nvPr>
            <p:ph type="title"/>
          </p:nvPr>
        </p:nvSpPr>
        <p:spPr>
          <a:xfrm>
            <a:off x="1393638" y="376518"/>
            <a:ext cx="9404723" cy="1400530"/>
          </a:xfrm>
        </p:spPr>
        <p:txBody>
          <a:bodyPr/>
          <a:lstStyle/>
          <a:p>
            <a:pPr algn="ctr"/>
            <a:r>
              <a:rPr lang="he-IL" dirty="0">
                <a:cs typeface="+mn-cs"/>
              </a:rPr>
              <a:t>מיפוי טכנולוגי:</a:t>
            </a:r>
          </a:p>
        </p:txBody>
      </p:sp>
      <p:sp>
        <p:nvSpPr>
          <p:cNvPr id="4" name="תיבת טקסט 3">
            <a:extLst>
              <a:ext uri="{FF2B5EF4-FFF2-40B4-BE49-F238E27FC236}">
                <a16:creationId xmlns:a16="http://schemas.microsoft.com/office/drawing/2014/main" id="{29D0006A-FF31-2DC3-E6AF-142D1193CF83}"/>
              </a:ext>
            </a:extLst>
          </p:cNvPr>
          <p:cNvSpPr txBox="1"/>
          <p:nvPr/>
        </p:nvSpPr>
        <p:spPr>
          <a:xfrm>
            <a:off x="1562100" y="1777048"/>
            <a:ext cx="8420100" cy="4154984"/>
          </a:xfrm>
          <a:prstGeom prst="rect">
            <a:avLst/>
          </a:prstGeom>
          <a:noFill/>
        </p:spPr>
        <p:txBody>
          <a:bodyPr wrap="square" rtlCol="1">
            <a:spAutoFit/>
          </a:bodyPr>
          <a:lstStyle/>
          <a:p>
            <a:pPr algn="r" rtl="1"/>
            <a:r>
              <a:rPr lang="he-IL" sz="2400" dirty="0"/>
              <a:t>המערכת שלנו מורכבת מ3 חלקים נפרדים. טלפון, שרת ומסד נתונים(</a:t>
            </a:r>
            <a:r>
              <a:rPr lang="en-US" sz="2400" dirty="0"/>
              <a:t>firebase</a:t>
            </a:r>
            <a:r>
              <a:rPr lang="he-IL" sz="2400" dirty="0"/>
              <a:t>)</a:t>
            </a:r>
            <a:endParaRPr lang="en-US" sz="2400" dirty="0"/>
          </a:p>
          <a:p>
            <a:pPr algn="r" rtl="1"/>
            <a:endParaRPr lang="en-US" sz="2400" dirty="0"/>
          </a:p>
          <a:p>
            <a:pPr algn="r" rtl="1"/>
            <a:r>
              <a:rPr lang="he-IL" sz="2400" dirty="0"/>
              <a:t>טלפון-מקשר בין המשתמש לאפליקציה, מריץ את ה</a:t>
            </a:r>
            <a:r>
              <a:rPr lang="en-US" sz="2400" dirty="0"/>
              <a:t>client </a:t>
            </a:r>
            <a:r>
              <a:rPr lang="he-IL" sz="2400" dirty="0"/>
              <a:t> ומכיל את ממשק המשתמש של האפליקציה.</a:t>
            </a:r>
          </a:p>
          <a:p>
            <a:pPr algn="r" rtl="1"/>
            <a:endParaRPr lang="he-IL" sz="2400" dirty="0"/>
          </a:p>
          <a:p>
            <a:pPr algn="r" rtl="1"/>
            <a:r>
              <a:rPr lang="he-IL" sz="2400" dirty="0"/>
              <a:t>שרת-מטרת השרת היא לקשר בין רכיב הטלפון למסד הנתונים ואחראי מימוש הלוגיקה הקשורה בתשאול ושליפת הנתונים ממאגר המידע. </a:t>
            </a:r>
          </a:p>
          <a:p>
            <a:pPr algn="r" rtl="1"/>
            <a:endParaRPr lang="he-IL" sz="2400" dirty="0"/>
          </a:p>
          <a:p>
            <a:pPr algn="r" rtl="1"/>
            <a:r>
              <a:rPr lang="he-IL" sz="2400" dirty="0"/>
              <a:t>מסד נתונים-זהו ה </a:t>
            </a:r>
            <a:r>
              <a:rPr lang="en-US" sz="2400" dirty="0"/>
              <a:t>data tier</a:t>
            </a:r>
            <a:r>
              <a:rPr lang="he-IL" sz="2400" dirty="0"/>
              <a:t>, שומר את כל תכולת המידע של הספרייה. </a:t>
            </a:r>
          </a:p>
        </p:txBody>
      </p:sp>
    </p:spTree>
    <p:extLst>
      <p:ext uri="{BB962C8B-B14F-4D97-AF65-F5344CB8AC3E}">
        <p14:creationId xmlns:p14="http://schemas.microsoft.com/office/powerpoint/2010/main" val="3848484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6890E6-7163-D832-874D-8C33E58032EF}"/>
              </a:ext>
            </a:extLst>
          </p:cNvPr>
          <p:cNvSpPr>
            <a:spLocks noGrp="1"/>
          </p:cNvSpPr>
          <p:nvPr>
            <p:ph type="title"/>
          </p:nvPr>
        </p:nvSpPr>
        <p:spPr>
          <a:xfrm>
            <a:off x="646111" y="452719"/>
            <a:ext cx="9404723" cy="812556"/>
          </a:xfrm>
        </p:spPr>
        <p:txBody>
          <a:bodyPr/>
          <a:lstStyle/>
          <a:p>
            <a:pPr algn="ctr"/>
            <a:r>
              <a:rPr lang="he-IL" dirty="0">
                <a:cs typeface="+mn-cs"/>
              </a:rPr>
              <a:t>פערים בין התכנון למצב בפועל:</a:t>
            </a:r>
          </a:p>
        </p:txBody>
      </p:sp>
      <p:sp>
        <p:nvSpPr>
          <p:cNvPr id="3" name="מציין מיקום תוכן 2">
            <a:extLst>
              <a:ext uri="{FF2B5EF4-FFF2-40B4-BE49-F238E27FC236}">
                <a16:creationId xmlns:a16="http://schemas.microsoft.com/office/drawing/2014/main" id="{BD3DBC6E-2AC3-8827-F8CD-60B86D6F070F}"/>
              </a:ext>
            </a:extLst>
          </p:cNvPr>
          <p:cNvSpPr>
            <a:spLocks noGrp="1"/>
          </p:cNvSpPr>
          <p:nvPr>
            <p:ph idx="1"/>
          </p:nvPr>
        </p:nvSpPr>
        <p:spPr>
          <a:xfrm>
            <a:off x="579835" y="4983940"/>
            <a:ext cx="8946541" cy="2842682"/>
          </a:xfrm>
        </p:spPr>
        <p:txBody>
          <a:bodyPr>
            <a:normAutofit/>
          </a:bodyPr>
          <a:lstStyle/>
          <a:p>
            <a:pPr marL="0" indent="0">
              <a:buNone/>
            </a:pPr>
            <a:r>
              <a:rPr lang="he-IL" sz="2800" dirty="0">
                <a:cs typeface="+mn-cs"/>
              </a:rPr>
              <a:t>פערים:</a:t>
            </a:r>
          </a:p>
          <a:p>
            <a:r>
              <a:rPr lang="he-IL" sz="2800" dirty="0">
                <a:cs typeface="+mn-cs"/>
              </a:rPr>
              <a:t>רשימת המתנה לספרים</a:t>
            </a:r>
          </a:p>
          <a:p>
            <a:endParaRPr lang="he-IL" sz="2800" dirty="0">
              <a:cs typeface="+mn-cs"/>
            </a:endParaRPr>
          </a:p>
        </p:txBody>
      </p:sp>
      <p:sp>
        <p:nvSpPr>
          <p:cNvPr id="4" name="תיבת טקסט 3">
            <a:extLst>
              <a:ext uri="{FF2B5EF4-FFF2-40B4-BE49-F238E27FC236}">
                <a16:creationId xmlns:a16="http://schemas.microsoft.com/office/drawing/2014/main" id="{FD455CF7-A78B-0577-66A5-30408A96B81F}"/>
              </a:ext>
            </a:extLst>
          </p:cNvPr>
          <p:cNvSpPr txBox="1"/>
          <p:nvPr/>
        </p:nvSpPr>
        <p:spPr>
          <a:xfrm>
            <a:off x="1320527" y="1158948"/>
            <a:ext cx="8512109" cy="4401205"/>
          </a:xfrm>
          <a:prstGeom prst="rect">
            <a:avLst/>
          </a:prstGeom>
          <a:noFill/>
        </p:spPr>
        <p:txBody>
          <a:bodyPr wrap="square" rtlCol="1">
            <a:spAutoFit/>
          </a:bodyPr>
          <a:lstStyle/>
          <a:p>
            <a:pPr algn="r" rtl="1"/>
            <a:br>
              <a:rPr lang="he-IL" sz="2800" dirty="0"/>
            </a:br>
            <a:r>
              <a:rPr lang="he-IL" sz="2800" dirty="0"/>
              <a:t>הצלחנו לעמוד בכל היעדים בעדיפות גבוהה שהצבנו וברוב מוחלט של היעדים בעדיפות נמוכה.</a:t>
            </a:r>
          </a:p>
          <a:p>
            <a:pPr algn="r" rtl="1"/>
            <a:r>
              <a:rPr lang="he-IL" sz="2800" dirty="0"/>
              <a:t>בתחילת פיתוח האפליקציה מימשנו את כל היכולות הבסיסיות לניהול תקין של ספרייה ובמהלך הפיתוח הבנו שאנחנו מעדיפים לפתח יכולות נוספות שלא הצבנו לעצמנו כיעדים מאשר חלק מהדרישות בעדיפות נמוכה לדוגמא (חיפוש של משתמש מצד הספרן, הוספת עותקים לספר קיים, הוספת תזכורת ביומן להחזרת ההשאלות וכו')</a:t>
            </a:r>
          </a:p>
          <a:p>
            <a:pPr algn="r" rtl="1"/>
            <a:endParaRPr lang="he-IL" sz="2800" dirty="0"/>
          </a:p>
        </p:txBody>
      </p:sp>
    </p:spTree>
    <p:extLst>
      <p:ext uri="{BB962C8B-B14F-4D97-AF65-F5344CB8AC3E}">
        <p14:creationId xmlns:p14="http://schemas.microsoft.com/office/powerpoint/2010/main" val="850687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6890E6-7163-D832-874D-8C33E58032EF}"/>
              </a:ext>
            </a:extLst>
          </p:cNvPr>
          <p:cNvSpPr>
            <a:spLocks noGrp="1"/>
          </p:cNvSpPr>
          <p:nvPr>
            <p:ph type="title"/>
          </p:nvPr>
        </p:nvSpPr>
        <p:spPr>
          <a:xfrm>
            <a:off x="1227136" y="431118"/>
            <a:ext cx="9404723" cy="1400530"/>
          </a:xfrm>
        </p:spPr>
        <p:txBody>
          <a:bodyPr/>
          <a:lstStyle/>
          <a:p>
            <a:pPr algn="ctr"/>
            <a:r>
              <a:rPr lang="he-IL"/>
              <a:t>תרשימי </a:t>
            </a:r>
            <a:r>
              <a:rPr lang="en-US"/>
              <a:t>UML</a:t>
            </a:r>
            <a:endParaRPr lang="he-IL"/>
          </a:p>
        </p:txBody>
      </p:sp>
      <p:pic>
        <p:nvPicPr>
          <p:cNvPr id="7" name="Picture 71">
            <a:extLst>
              <a:ext uri="{FF2B5EF4-FFF2-40B4-BE49-F238E27FC236}">
                <a16:creationId xmlns:a16="http://schemas.microsoft.com/office/drawing/2014/main" id="{0232DD81-73A3-ECF7-9475-31652131AF8F}"/>
              </a:ext>
            </a:extLst>
          </p:cNvPr>
          <p:cNvPicPr/>
          <p:nvPr/>
        </p:nvPicPr>
        <p:blipFill>
          <a:blip r:embed="rId2"/>
          <a:stretch>
            <a:fillRect/>
          </a:stretch>
        </p:blipFill>
        <p:spPr>
          <a:xfrm>
            <a:off x="3785235" y="2337117"/>
            <a:ext cx="3726180" cy="3822065"/>
          </a:xfrm>
          <a:prstGeom prst="rect">
            <a:avLst/>
          </a:prstGeom>
        </p:spPr>
      </p:pic>
      <p:sp>
        <p:nvSpPr>
          <p:cNvPr id="11" name="תיבת טקסט 10">
            <a:extLst>
              <a:ext uri="{FF2B5EF4-FFF2-40B4-BE49-F238E27FC236}">
                <a16:creationId xmlns:a16="http://schemas.microsoft.com/office/drawing/2014/main" id="{B585DD57-9D99-25C3-8E05-EAA2A360BCCE}"/>
              </a:ext>
            </a:extLst>
          </p:cNvPr>
          <p:cNvSpPr txBox="1"/>
          <p:nvPr/>
        </p:nvSpPr>
        <p:spPr>
          <a:xfrm>
            <a:off x="4867275" y="1831648"/>
            <a:ext cx="1743075" cy="461665"/>
          </a:xfrm>
          <a:prstGeom prst="rect">
            <a:avLst/>
          </a:prstGeom>
          <a:noFill/>
        </p:spPr>
        <p:txBody>
          <a:bodyPr wrap="square" rtlCol="1">
            <a:spAutoFit/>
          </a:bodyPr>
          <a:lstStyle/>
          <a:p>
            <a:r>
              <a:rPr lang="en-US" sz="2400" b="1" u="sng" dirty="0">
                <a:cs typeface="+mj-cs"/>
              </a:rPr>
              <a:t>Use case</a:t>
            </a:r>
            <a:endParaRPr lang="he-IL" sz="2400" b="1" u="sng" dirty="0">
              <a:cs typeface="+mj-cs"/>
            </a:endParaRPr>
          </a:p>
        </p:txBody>
      </p:sp>
    </p:spTree>
    <p:extLst>
      <p:ext uri="{BB962C8B-B14F-4D97-AF65-F5344CB8AC3E}">
        <p14:creationId xmlns:p14="http://schemas.microsoft.com/office/powerpoint/2010/main" val="3536274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תיבת טקסט 10">
            <a:extLst>
              <a:ext uri="{FF2B5EF4-FFF2-40B4-BE49-F238E27FC236}">
                <a16:creationId xmlns:a16="http://schemas.microsoft.com/office/drawing/2014/main" id="{B585DD57-9D99-25C3-8E05-EAA2A360BCCE}"/>
              </a:ext>
            </a:extLst>
          </p:cNvPr>
          <p:cNvSpPr txBox="1"/>
          <p:nvPr/>
        </p:nvSpPr>
        <p:spPr>
          <a:xfrm>
            <a:off x="4991879" y="660697"/>
            <a:ext cx="2133600" cy="461665"/>
          </a:xfrm>
          <a:prstGeom prst="rect">
            <a:avLst/>
          </a:prstGeom>
          <a:noFill/>
        </p:spPr>
        <p:txBody>
          <a:bodyPr wrap="square" rtlCol="1">
            <a:spAutoFit/>
          </a:bodyPr>
          <a:lstStyle/>
          <a:p>
            <a:r>
              <a:rPr lang="en-US" sz="2400" b="1" i="0" u="sng" strike="noStrike" baseline="0">
                <a:latin typeface="CIDFont+F4"/>
                <a:cs typeface="+mj-cs"/>
              </a:rPr>
              <a:t>Class diagram</a:t>
            </a:r>
            <a:endParaRPr lang="he-IL" sz="3200" b="1" u="sng">
              <a:cs typeface="+mj-cs"/>
            </a:endParaRPr>
          </a:p>
        </p:txBody>
      </p:sp>
      <p:pic>
        <p:nvPicPr>
          <p:cNvPr id="15" name="תמונה 14">
            <a:extLst>
              <a:ext uri="{FF2B5EF4-FFF2-40B4-BE49-F238E27FC236}">
                <a16:creationId xmlns:a16="http://schemas.microsoft.com/office/drawing/2014/main" id="{9F86CED2-0785-6C3E-10E0-536A318FBB7F}"/>
              </a:ext>
            </a:extLst>
          </p:cNvPr>
          <p:cNvPicPr>
            <a:picLocks noChangeAspect="1"/>
          </p:cNvPicPr>
          <p:nvPr/>
        </p:nvPicPr>
        <p:blipFill>
          <a:blip r:embed="rId2"/>
          <a:stretch>
            <a:fillRect/>
          </a:stretch>
        </p:blipFill>
        <p:spPr>
          <a:xfrm>
            <a:off x="3242481" y="1117054"/>
            <a:ext cx="5707038" cy="3833453"/>
          </a:xfrm>
          <a:prstGeom prst="rect">
            <a:avLst/>
          </a:prstGeom>
        </p:spPr>
      </p:pic>
    </p:spTree>
    <p:extLst>
      <p:ext uri="{BB962C8B-B14F-4D97-AF65-F5344CB8AC3E}">
        <p14:creationId xmlns:p14="http://schemas.microsoft.com/office/powerpoint/2010/main" val="1589834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93">
            <a:extLst>
              <a:ext uri="{FF2B5EF4-FFF2-40B4-BE49-F238E27FC236}">
                <a16:creationId xmlns:a16="http://schemas.microsoft.com/office/drawing/2014/main" id="{F0CA7585-F21A-F2F3-C357-78CB1E3383EB}"/>
              </a:ext>
            </a:extLst>
          </p:cNvPr>
          <p:cNvPicPr/>
          <p:nvPr/>
        </p:nvPicPr>
        <p:blipFill>
          <a:blip r:embed="rId2"/>
          <a:stretch>
            <a:fillRect/>
          </a:stretch>
        </p:blipFill>
        <p:spPr>
          <a:xfrm>
            <a:off x="2890995" y="1635135"/>
            <a:ext cx="6229033" cy="3419793"/>
          </a:xfrm>
          <a:prstGeom prst="rect">
            <a:avLst/>
          </a:prstGeom>
        </p:spPr>
      </p:pic>
      <p:sp>
        <p:nvSpPr>
          <p:cNvPr id="5" name="תיבת טקסט 4">
            <a:extLst>
              <a:ext uri="{FF2B5EF4-FFF2-40B4-BE49-F238E27FC236}">
                <a16:creationId xmlns:a16="http://schemas.microsoft.com/office/drawing/2014/main" id="{3582217D-B654-792E-E690-7FDDD3520EF0}"/>
              </a:ext>
            </a:extLst>
          </p:cNvPr>
          <p:cNvSpPr txBox="1"/>
          <p:nvPr/>
        </p:nvSpPr>
        <p:spPr>
          <a:xfrm>
            <a:off x="4938712" y="1157267"/>
            <a:ext cx="2133600" cy="461665"/>
          </a:xfrm>
          <a:prstGeom prst="rect">
            <a:avLst/>
          </a:prstGeom>
          <a:noFill/>
        </p:spPr>
        <p:txBody>
          <a:bodyPr wrap="square" rtlCol="1">
            <a:spAutoFit/>
          </a:bodyPr>
          <a:lstStyle/>
          <a:p>
            <a:r>
              <a:rPr lang="en-US" sz="2400" b="1" i="0" u="sng" strike="noStrike" baseline="0">
                <a:latin typeface="CIDFont+F4"/>
                <a:cs typeface="+mj-cs"/>
              </a:rPr>
              <a:t>Object diagram</a:t>
            </a:r>
            <a:endParaRPr lang="he-IL" sz="3200" b="1" u="sng">
              <a:cs typeface="+mj-cs"/>
            </a:endParaRPr>
          </a:p>
        </p:txBody>
      </p:sp>
    </p:spTree>
    <p:extLst>
      <p:ext uri="{BB962C8B-B14F-4D97-AF65-F5344CB8AC3E}">
        <p14:creationId xmlns:p14="http://schemas.microsoft.com/office/powerpoint/2010/main" val="3753326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תיבת טקסט 10">
            <a:extLst>
              <a:ext uri="{FF2B5EF4-FFF2-40B4-BE49-F238E27FC236}">
                <a16:creationId xmlns:a16="http://schemas.microsoft.com/office/drawing/2014/main" id="{B585DD57-9D99-25C3-8E05-EAA2A360BCCE}"/>
              </a:ext>
            </a:extLst>
          </p:cNvPr>
          <p:cNvSpPr txBox="1"/>
          <p:nvPr/>
        </p:nvSpPr>
        <p:spPr>
          <a:xfrm>
            <a:off x="4981575" y="0"/>
            <a:ext cx="2738437" cy="461665"/>
          </a:xfrm>
          <a:prstGeom prst="rect">
            <a:avLst/>
          </a:prstGeom>
          <a:noFill/>
        </p:spPr>
        <p:txBody>
          <a:bodyPr wrap="square" rtlCol="1">
            <a:spAutoFit/>
          </a:bodyPr>
          <a:lstStyle/>
          <a:p>
            <a:r>
              <a:rPr lang="en-US" sz="2400" b="1" u="sng"/>
              <a:t>Activity diagram</a:t>
            </a:r>
            <a:endParaRPr lang="he-IL" sz="2400" b="1" u="sng"/>
          </a:p>
        </p:txBody>
      </p:sp>
      <p:pic>
        <p:nvPicPr>
          <p:cNvPr id="6" name="תמונה 5">
            <a:extLst>
              <a:ext uri="{FF2B5EF4-FFF2-40B4-BE49-F238E27FC236}">
                <a16:creationId xmlns:a16="http://schemas.microsoft.com/office/drawing/2014/main" id="{836BFF26-F7BE-4FD4-7E9B-43BA25B34AC0}"/>
              </a:ext>
            </a:extLst>
          </p:cNvPr>
          <p:cNvPicPr>
            <a:picLocks noChangeAspect="1"/>
          </p:cNvPicPr>
          <p:nvPr/>
        </p:nvPicPr>
        <p:blipFill>
          <a:blip r:embed="rId2"/>
          <a:stretch>
            <a:fillRect/>
          </a:stretch>
        </p:blipFill>
        <p:spPr>
          <a:xfrm>
            <a:off x="4186332" y="461665"/>
            <a:ext cx="4328922" cy="6172417"/>
          </a:xfrm>
          <a:prstGeom prst="rect">
            <a:avLst/>
          </a:prstGeom>
        </p:spPr>
      </p:pic>
    </p:spTree>
    <p:extLst>
      <p:ext uri="{BB962C8B-B14F-4D97-AF65-F5344CB8AC3E}">
        <p14:creationId xmlns:p14="http://schemas.microsoft.com/office/powerpoint/2010/main" val="2735905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תיבת טקסט 10">
            <a:extLst>
              <a:ext uri="{FF2B5EF4-FFF2-40B4-BE49-F238E27FC236}">
                <a16:creationId xmlns:a16="http://schemas.microsoft.com/office/drawing/2014/main" id="{B585DD57-9D99-25C3-8E05-EAA2A360BCCE}"/>
              </a:ext>
            </a:extLst>
          </p:cNvPr>
          <p:cNvSpPr txBox="1"/>
          <p:nvPr/>
        </p:nvSpPr>
        <p:spPr>
          <a:xfrm>
            <a:off x="4381501" y="0"/>
            <a:ext cx="3338512" cy="461665"/>
          </a:xfrm>
          <a:prstGeom prst="rect">
            <a:avLst/>
          </a:prstGeom>
          <a:noFill/>
        </p:spPr>
        <p:txBody>
          <a:bodyPr wrap="square" rtlCol="1">
            <a:spAutoFit/>
          </a:bodyPr>
          <a:lstStyle/>
          <a:p>
            <a:r>
              <a:rPr lang="en-US" sz="2400" b="1" u="sng"/>
              <a:t>Sequence diagram</a:t>
            </a:r>
            <a:endParaRPr lang="he-IL" sz="2400" b="1" u="sng"/>
          </a:p>
        </p:txBody>
      </p:sp>
      <p:pic>
        <p:nvPicPr>
          <p:cNvPr id="3" name="תמונה 2">
            <a:extLst>
              <a:ext uri="{FF2B5EF4-FFF2-40B4-BE49-F238E27FC236}">
                <a16:creationId xmlns:a16="http://schemas.microsoft.com/office/drawing/2014/main" id="{42E5C28F-12FC-F543-7ACF-08CFB214CDBC}"/>
              </a:ext>
            </a:extLst>
          </p:cNvPr>
          <p:cNvPicPr>
            <a:picLocks noChangeAspect="1"/>
          </p:cNvPicPr>
          <p:nvPr/>
        </p:nvPicPr>
        <p:blipFill>
          <a:blip r:embed="rId2"/>
          <a:stretch>
            <a:fillRect/>
          </a:stretch>
        </p:blipFill>
        <p:spPr>
          <a:xfrm>
            <a:off x="1274256" y="774993"/>
            <a:ext cx="9643488" cy="5308013"/>
          </a:xfrm>
          <a:prstGeom prst="rect">
            <a:avLst/>
          </a:prstGeom>
        </p:spPr>
      </p:pic>
    </p:spTree>
    <p:extLst>
      <p:ext uri="{BB962C8B-B14F-4D97-AF65-F5344CB8AC3E}">
        <p14:creationId xmlns:p14="http://schemas.microsoft.com/office/powerpoint/2010/main" val="18661405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תיבת טקסט 10">
            <a:extLst>
              <a:ext uri="{FF2B5EF4-FFF2-40B4-BE49-F238E27FC236}">
                <a16:creationId xmlns:a16="http://schemas.microsoft.com/office/drawing/2014/main" id="{B585DD57-9D99-25C3-8E05-EAA2A360BCCE}"/>
              </a:ext>
            </a:extLst>
          </p:cNvPr>
          <p:cNvSpPr txBox="1"/>
          <p:nvPr/>
        </p:nvSpPr>
        <p:spPr>
          <a:xfrm>
            <a:off x="5210176" y="313328"/>
            <a:ext cx="2571749" cy="461665"/>
          </a:xfrm>
          <a:prstGeom prst="rect">
            <a:avLst/>
          </a:prstGeom>
          <a:noFill/>
        </p:spPr>
        <p:txBody>
          <a:bodyPr wrap="square" rtlCol="1">
            <a:spAutoFit/>
          </a:bodyPr>
          <a:lstStyle/>
          <a:p>
            <a:r>
              <a:rPr lang="en-US" sz="2400" b="1" u="sng"/>
              <a:t>State diagram</a:t>
            </a:r>
            <a:endParaRPr lang="he-IL" sz="2400" b="1" u="sng"/>
          </a:p>
        </p:txBody>
      </p:sp>
      <p:pic>
        <p:nvPicPr>
          <p:cNvPr id="4" name="תמונה 3">
            <a:extLst>
              <a:ext uri="{FF2B5EF4-FFF2-40B4-BE49-F238E27FC236}">
                <a16:creationId xmlns:a16="http://schemas.microsoft.com/office/drawing/2014/main" id="{9FE6ADFB-32F7-4BBD-5A04-10567849F9D0}"/>
              </a:ext>
            </a:extLst>
          </p:cNvPr>
          <p:cNvPicPr>
            <a:picLocks noChangeAspect="1"/>
          </p:cNvPicPr>
          <p:nvPr/>
        </p:nvPicPr>
        <p:blipFill>
          <a:blip r:embed="rId2"/>
          <a:stretch>
            <a:fillRect/>
          </a:stretch>
        </p:blipFill>
        <p:spPr>
          <a:xfrm>
            <a:off x="1317800" y="1750848"/>
            <a:ext cx="10144764" cy="3756818"/>
          </a:xfrm>
          <a:prstGeom prst="rect">
            <a:avLst/>
          </a:prstGeom>
        </p:spPr>
      </p:pic>
    </p:spTree>
    <p:extLst>
      <p:ext uri="{BB962C8B-B14F-4D97-AF65-F5344CB8AC3E}">
        <p14:creationId xmlns:p14="http://schemas.microsoft.com/office/powerpoint/2010/main" val="23856484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תיבת טקסט 10">
            <a:extLst>
              <a:ext uri="{FF2B5EF4-FFF2-40B4-BE49-F238E27FC236}">
                <a16:creationId xmlns:a16="http://schemas.microsoft.com/office/drawing/2014/main" id="{B585DD57-9D99-25C3-8E05-EAA2A360BCCE}"/>
              </a:ext>
            </a:extLst>
          </p:cNvPr>
          <p:cNvSpPr txBox="1"/>
          <p:nvPr/>
        </p:nvSpPr>
        <p:spPr>
          <a:xfrm>
            <a:off x="5715000" y="643235"/>
            <a:ext cx="762000" cy="461665"/>
          </a:xfrm>
          <a:prstGeom prst="rect">
            <a:avLst/>
          </a:prstGeom>
          <a:noFill/>
        </p:spPr>
        <p:txBody>
          <a:bodyPr wrap="square" rtlCol="1">
            <a:spAutoFit/>
          </a:bodyPr>
          <a:lstStyle/>
          <a:p>
            <a:r>
              <a:rPr lang="en-US" sz="2400" b="1" u="sng"/>
              <a:t>ERD</a:t>
            </a:r>
            <a:endParaRPr lang="he-IL" sz="2400" b="1" u="sng"/>
          </a:p>
        </p:txBody>
      </p:sp>
      <p:pic>
        <p:nvPicPr>
          <p:cNvPr id="12" name="תמונה 11">
            <a:extLst>
              <a:ext uri="{FF2B5EF4-FFF2-40B4-BE49-F238E27FC236}">
                <a16:creationId xmlns:a16="http://schemas.microsoft.com/office/drawing/2014/main" id="{20047855-EBC7-7AEC-40E6-4B33EF0C031D}"/>
              </a:ext>
            </a:extLst>
          </p:cNvPr>
          <p:cNvPicPr>
            <a:picLocks noChangeAspect="1"/>
          </p:cNvPicPr>
          <p:nvPr/>
        </p:nvPicPr>
        <p:blipFill>
          <a:blip r:embed="rId2"/>
          <a:stretch>
            <a:fillRect/>
          </a:stretch>
        </p:blipFill>
        <p:spPr>
          <a:xfrm>
            <a:off x="1200150" y="1104900"/>
            <a:ext cx="10111478" cy="5012894"/>
          </a:xfrm>
          <a:prstGeom prst="rect">
            <a:avLst/>
          </a:prstGeom>
        </p:spPr>
      </p:pic>
    </p:spTree>
    <p:extLst>
      <p:ext uri="{BB962C8B-B14F-4D97-AF65-F5344CB8AC3E}">
        <p14:creationId xmlns:p14="http://schemas.microsoft.com/office/powerpoint/2010/main" val="4022405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6890E6-7163-D832-874D-8C33E58032EF}"/>
              </a:ext>
            </a:extLst>
          </p:cNvPr>
          <p:cNvSpPr>
            <a:spLocks noGrp="1"/>
          </p:cNvSpPr>
          <p:nvPr>
            <p:ph type="title"/>
          </p:nvPr>
        </p:nvSpPr>
        <p:spPr/>
        <p:txBody>
          <a:bodyPr/>
          <a:lstStyle/>
          <a:p>
            <a:pPr algn="ctr"/>
            <a:r>
              <a:rPr lang="he-IL"/>
              <a:t>מטרת האפליקציה כפתרון לבעיה:</a:t>
            </a:r>
          </a:p>
        </p:txBody>
      </p:sp>
      <p:sp>
        <p:nvSpPr>
          <p:cNvPr id="3" name="מציין מיקום תוכן 2">
            <a:extLst>
              <a:ext uri="{FF2B5EF4-FFF2-40B4-BE49-F238E27FC236}">
                <a16:creationId xmlns:a16="http://schemas.microsoft.com/office/drawing/2014/main" id="{BD3DBC6E-2AC3-8827-F8CD-60B86D6F070F}"/>
              </a:ext>
            </a:extLst>
          </p:cNvPr>
          <p:cNvSpPr>
            <a:spLocks noGrp="1"/>
          </p:cNvSpPr>
          <p:nvPr>
            <p:ph idx="1"/>
          </p:nvPr>
        </p:nvSpPr>
        <p:spPr/>
        <p:txBody>
          <a:bodyPr>
            <a:normAutofit lnSpcReduction="10000"/>
          </a:bodyPr>
          <a:lstStyle/>
          <a:p>
            <a:pPr>
              <a:buFont typeface="Wingdings" panose="05000000000000000000" pitchFamily="2" charset="2"/>
              <a:buChar char="Ø"/>
            </a:pPr>
            <a:r>
              <a:rPr lang="he-IL" sz="2400" dirty="0">
                <a:cs typeface="+mn-cs"/>
              </a:rPr>
              <a:t>יצירת פלטפורמה אשר תעביר את כל פעולות הספרייה לעולם הדיגיטלי.</a:t>
            </a:r>
          </a:p>
          <a:p>
            <a:pPr>
              <a:buFont typeface="Wingdings" panose="05000000000000000000" pitchFamily="2" charset="2"/>
              <a:buChar char="Ø"/>
            </a:pPr>
            <a:r>
              <a:rPr lang="he-IL" sz="2400" dirty="0">
                <a:cs typeface="+mn-cs"/>
              </a:rPr>
              <a:t>שימוש בכוח הדיגיטלי ליצירת אפשרויות חדשניות שונות אשר אינן מתאפשרות במודל הנוכחי (עדכון המידע בצורה אוטומטית ללא אדם, שימוש בפעולות הספרייה בצורה מקוונת וכו').</a:t>
            </a:r>
          </a:p>
          <a:p>
            <a:pPr>
              <a:buFont typeface="Wingdings" panose="05000000000000000000" pitchFamily="2" charset="2"/>
              <a:buChar char="Ø"/>
            </a:pPr>
            <a:r>
              <a:rPr lang="he-IL" sz="2400" dirty="0">
                <a:cs typeface="+mn-cs"/>
              </a:rPr>
              <a:t>מתן ממשק נוח לשימוש מצד הלקוח לחוויית ספרייה קלה וידידותית למשתמש.</a:t>
            </a:r>
          </a:p>
          <a:p>
            <a:pPr>
              <a:buFont typeface="Wingdings" panose="05000000000000000000" pitchFamily="2" charset="2"/>
              <a:buChar char="Ø"/>
            </a:pPr>
            <a:r>
              <a:rPr lang="he-IL" sz="2400" dirty="0">
                <a:cs typeface="+mn-cs"/>
              </a:rPr>
              <a:t>פלטפורמה אשר מאפשרת קבלת נתונים וביצוע פעולות אונליין מכל מקום ובכל זמן.</a:t>
            </a:r>
          </a:p>
          <a:p>
            <a:pPr>
              <a:buFont typeface="Wingdings" panose="05000000000000000000" pitchFamily="2" charset="2"/>
              <a:buChar char="Ø"/>
            </a:pPr>
            <a:r>
              <a:rPr lang="he-IL" sz="2400" dirty="0">
                <a:cs typeface="+mn-cs"/>
              </a:rPr>
              <a:t>ביצוע מלא של פעולות ספרייה שגרתיות כמו השאלה והחזרה של ספרים, חיפוש של ספרים קיימים וקבלת מידע נוסף.</a:t>
            </a:r>
          </a:p>
          <a:p>
            <a:pPr marL="0" indent="0">
              <a:buNone/>
            </a:pPr>
            <a:endParaRPr lang="he-IL" sz="2400" dirty="0">
              <a:cs typeface="+mn-cs"/>
            </a:endParaRPr>
          </a:p>
          <a:p>
            <a:pPr>
              <a:buFont typeface="Wingdings" panose="05000000000000000000" pitchFamily="2" charset="2"/>
              <a:buChar char="Ø"/>
            </a:pPr>
            <a:endParaRPr lang="he-IL" sz="2400" dirty="0">
              <a:cs typeface="+mn-cs"/>
            </a:endParaRPr>
          </a:p>
        </p:txBody>
      </p:sp>
    </p:spTree>
    <p:extLst>
      <p:ext uri="{BB962C8B-B14F-4D97-AF65-F5344CB8AC3E}">
        <p14:creationId xmlns:p14="http://schemas.microsoft.com/office/powerpoint/2010/main" val="4111432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6890E6-7163-D832-874D-8C33E58032EF}"/>
              </a:ext>
            </a:extLst>
          </p:cNvPr>
          <p:cNvSpPr>
            <a:spLocks noGrp="1"/>
          </p:cNvSpPr>
          <p:nvPr>
            <p:ph type="title"/>
          </p:nvPr>
        </p:nvSpPr>
        <p:spPr/>
        <p:txBody>
          <a:bodyPr/>
          <a:lstStyle/>
          <a:p>
            <a:pPr algn="ctr"/>
            <a:r>
              <a:rPr lang="he-IL"/>
              <a:t>דרישות מרכזיות של המערכת:</a:t>
            </a:r>
          </a:p>
        </p:txBody>
      </p:sp>
      <p:sp>
        <p:nvSpPr>
          <p:cNvPr id="3" name="מציין מיקום תוכן 2">
            <a:extLst>
              <a:ext uri="{FF2B5EF4-FFF2-40B4-BE49-F238E27FC236}">
                <a16:creationId xmlns:a16="http://schemas.microsoft.com/office/drawing/2014/main" id="{BD3DBC6E-2AC3-8827-F8CD-60B86D6F070F}"/>
              </a:ext>
            </a:extLst>
          </p:cNvPr>
          <p:cNvSpPr>
            <a:spLocks noGrp="1"/>
          </p:cNvSpPr>
          <p:nvPr>
            <p:ph idx="1"/>
          </p:nvPr>
        </p:nvSpPr>
        <p:spPr/>
        <p:txBody>
          <a:bodyPr vert="horz" lIns="91440" tIns="45720" rIns="91440" bIns="45720" rtlCol="0" anchor="t">
            <a:normAutofit fontScale="85000" lnSpcReduction="10000"/>
          </a:bodyPr>
          <a:lstStyle/>
          <a:p>
            <a:pPr marL="0" indent="0">
              <a:buNone/>
            </a:pPr>
            <a:r>
              <a:rPr lang="he-IL" sz="2400" dirty="0">
                <a:cs typeface="+mn-cs"/>
              </a:rPr>
              <a:t>הדרישות שהצבנו בזמן התכנון מצד המשתמש:</a:t>
            </a:r>
            <a:endParaRPr lang="en-US" sz="2400" dirty="0">
              <a:cs typeface="+mn-cs"/>
            </a:endParaRPr>
          </a:p>
          <a:p>
            <a:pPr>
              <a:buClr>
                <a:srgbClr val="8AD0D6"/>
              </a:buClr>
            </a:pPr>
            <a:r>
              <a:rPr lang="he-IL" sz="2400" dirty="0">
                <a:cs typeface="+mn-cs"/>
              </a:rPr>
              <a:t>מבחינה תפעולית -  יצירת מנוי למשתמש, השאלת והחזרת ספרים ,מסך רישום והתחברות.</a:t>
            </a:r>
          </a:p>
          <a:p>
            <a:pPr>
              <a:buClr>
                <a:srgbClr val="8AD0D6"/>
              </a:buClr>
            </a:pPr>
            <a:r>
              <a:rPr lang="he-IL" sz="2400" dirty="0">
                <a:cs typeface="+mn-cs"/>
              </a:rPr>
              <a:t>מבחינת מידע - חיפוש ספרים בצורה נוחה, תפריט אישי , הצגת מידע על </a:t>
            </a:r>
            <a:r>
              <a:rPr lang="he-IL" sz="2400" dirty="0" err="1">
                <a:cs typeface="+mn-cs"/>
              </a:rPr>
              <a:t>הסיפריה</a:t>
            </a:r>
            <a:r>
              <a:rPr lang="he-IL" sz="2400" dirty="0">
                <a:cs typeface="+mn-cs"/>
              </a:rPr>
              <a:t>.</a:t>
            </a:r>
          </a:p>
          <a:p>
            <a:pPr>
              <a:buClr>
                <a:srgbClr val="8AD0D6"/>
              </a:buClr>
            </a:pPr>
            <a:r>
              <a:rPr lang="he-IL" sz="2400" dirty="0">
                <a:cs typeface="+mn-cs"/>
              </a:rPr>
              <a:t>מבחינה בטיחותית מערכת הזדהות אמינה(מפתח זר לכל לקוח). </a:t>
            </a:r>
          </a:p>
          <a:p>
            <a:pPr marL="0" indent="0">
              <a:buClr>
                <a:srgbClr val="8AD0D6"/>
              </a:buClr>
              <a:buNone/>
            </a:pPr>
            <a:endParaRPr lang="he-IL" sz="2400" dirty="0">
              <a:cs typeface="+mn-cs"/>
            </a:endParaRPr>
          </a:p>
          <a:p>
            <a:pPr marL="0" indent="0">
              <a:buNone/>
            </a:pPr>
            <a:r>
              <a:rPr lang="he-IL" sz="2400" dirty="0">
                <a:cs typeface="+mn-cs"/>
              </a:rPr>
              <a:t>הדרישות שהצבנו בזמן התכנון מצד הספרן:</a:t>
            </a:r>
          </a:p>
          <a:p>
            <a:r>
              <a:rPr lang="he-IL" sz="2400" dirty="0">
                <a:cs typeface="+mn-cs"/>
              </a:rPr>
              <a:t>מבחינה תפעולית - הוספת ספר </a:t>
            </a:r>
            <a:r>
              <a:rPr lang="he-IL" sz="2400" dirty="0" err="1">
                <a:cs typeface="+mn-cs"/>
              </a:rPr>
              <a:t>לסיפריה</a:t>
            </a:r>
            <a:r>
              <a:rPr lang="he-IL" sz="2400" dirty="0">
                <a:cs typeface="+mn-cs"/>
              </a:rPr>
              <a:t>, מחיקת ספר </a:t>
            </a:r>
            <a:r>
              <a:rPr lang="he-IL" sz="2400" dirty="0" err="1">
                <a:cs typeface="+mn-cs"/>
              </a:rPr>
              <a:t>מהספריה</a:t>
            </a:r>
            <a:r>
              <a:rPr lang="he-IL" sz="2400" dirty="0">
                <a:cs typeface="+mn-cs"/>
              </a:rPr>
              <a:t>, מעקב אחר ספרים מושאלים.</a:t>
            </a:r>
          </a:p>
          <a:p>
            <a:pPr>
              <a:buClr>
                <a:srgbClr val="8AD0D6"/>
              </a:buClr>
            </a:pPr>
            <a:r>
              <a:rPr lang="he-IL" sz="2400" dirty="0">
                <a:cs typeface="+mn-cs"/>
              </a:rPr>
              <a:t>סנכרון ברשימת הספרים (אמינות)</a:t>
            </a:r>
          </a:p>
          <a:p>
            <a:pPr>
              <a:buClr>
                <a:srgbClr val="8AD0D6"/>
              </a:buClr>
            </a:pPr>
            <a:r>
              <a:rPr lang="he-IL" sz="2400" dirty="0">
                <a:cs typeface="+mn-cs"/>
              </a:rPr>
              <a:t>מבחינת מידע - עריכת מידע על </a:t>
            </a:r>
            <a:r>
              <a:rPr lang="he-IL" sz="2400" dirty="0" err="1">
                <a:cs typeface="+mn-cs"/>
              </a:rPr>
              <a:t>הסיפרייה</a:t>
            </a:r>
            <a:r>
              <a:rPr lang="he-IL" sz="2400" dirty="0">
                <a:cs typeface="+mn-cs"/>
              </a:rPr>
              <a:t>, חיפוש לקוחות.</a:t>
            </a:r>
          </a:p>
          <a:p>
            <a:pPr>
              <a:buClr>
                <a:srgbClr val="8AD0D6"/>
              </a:buClr>
            </a:pPr>
            <a:endParaRPr lang="he-IL" sz="2400" dirty="0">
              <a:cs typeface="+mn-cs"/>
            </a:endParaRPr>
          </a:p>
        </p:txBody>
      </p:sp>
    </p:spTree>
    <p:extLst>
      <p:ext uri="{BB962C8B-B14F-4D97-AF65-F5344CB8AC3E}">
        <p14:creationId xmlns:p14="http://schemas.microsoft.com/office/powerpoint/2010/main" val="958339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6890E6-7163-D832-874D-8C33E58032EF}"/>
              </a:ext>
            </a:extLst>
          </p:cNvPr>
          <p:cNvSpPr>
            <a:spLocks noGrp="1"/>
          </p:cNvSpPr>
          <p:nvPr>
            <p:ph type="title"/>
          </p:nvPr>
        </p:nvSpPr>
        <p:spPr/>
        <p:txBody>
          <a:bodyPr/>
          <a:lstStyle/>
          <a:p>
            <a:pPr algn="ctr"/>
            <a:r>
              <a:rPr lang="he-IL"/>
              <a:t>תיאור פונקציונליות הלקוח:</a:t>
            </a:r>
          </a:p>
        </p:txBody>
      </p:sp>
      <p:sp>
        <p:nvSpPr>
          <p:cNvPr id="3" name="מציין מיקום תוכן 2">
            <a:extLst>
              <a:ext uri="{FF2B5EF4-FFF2-40B4-BE49-F238E27FC236}">
                <a16:creationId xmlns:a16="http://schemas.microsoft.com/office/drawing/2014/main" id="{BD3DBC6E-2AC3-8827-F8CD-60B86D6F070F}"/>
              </a:ext>
            </a:extLst>
          </p:cNvPr>
          <p:cNvSpPr>
            <a:spLocks noGrp="1"/>
          </p:cNvSpPr>
          <p:nvPr>
            <p:ph idx="1"/>
          </p:nvPr>
        </p:nvSpPr>
        <p:spPr/>
        <p:txBody>
          <a:bodyPr/>
          <a:lstStyle/>
          <a:p>
            <a:pPr marL="0" indent="0">
              <a:buNone/>
            </a:pPr>
            <a:r>
              <a:rPr lang="he-IL" dirty="0">
                <a:cs typeface="+mn-cs"/>
              </a:rPr>
              <a:t>הלקוח הינו המשתמש המרכזי של האפליקציה.</a:t>
            </a:r>
          </a:p>
          <a:p>
            <a:pPr marL="0" indent="0">
              <a:buNone/>
            </a:pPr>
            <a:r>
              <a:rPr lang="he-IL" dirty="0">
                <a:cs typeface="+mn-cs"/>
              </a:rPr>
              <a:t>ללקוח ישנן פעולות ואפשרויות רבות אשר נותנות לו שימוש מלא במתקני הספרייה אשר בנויות בצורה פשוטה ונגישה למשתמש על מנת להעניק חווית שימוש נוחה.</a:t>
            </a:r>
          </a:p>
          <a:p>
            <a:pPr marL="0" indent="0">
              <a:buNone/>
            </a:pPr>
            <a:r>
              <a:rPr lang="he-IL" dirty="0">
                <a:cs typeface="+mn-cs"/>
              </a:rPr>
              <a:t>תהליכים מרכזיים מצד הלקוח:</a:t>
            </a:r>
          </a:p>
          <a:p>
            <a:pPr>
              <a:buFont typeface="Wingdings" panose="05000000000000000000" pitchFamily="2" charset="2"/>
              <a:buChar char="Ø"/>
            </a:pPr>
            <a:r>
              <a:rPr lang="he-IL" dirty="0">
                <a:cs typeface="+mn-cs"/>
              </a:rPr>
              <a:t>יצירת מנוי</a:t>
            </a:r>
          </a:p>
          <a:p>
            <a:pPr>
              <a:buFont typeface="Wingdings" panose="05000000000000000000" pitchFamily="2" charset="2"/>
              <a:buChar char="Ø"/>
            </a:pPr>
            <a:r>
              <a:rPr lang="he-IL" dirty="0">
                <a:cs typeface="+mn-cs"/>
              </a:rPr>
              <a:t>התחברות למנוי קיים</a:t>
            </a:r>
          </a:p>
          <a:p>
            <a:pPr>
              <a:buFont typeface="Wingdings" panose="05000000000000000000" pitchFamily="2" charset="2"/>
              <a:buChar char="Ø"/>
            </a:pPr>
            <a:r>
              <a:rPr lang="he-IL" dirty="0">
                <a:cs typeface="+mn-cs"/>
              </a:rPr>
              <a:t>השאלת ספר</a:t>
            </a:r>
          </a:p>
          <a:p>
            <a:pPr>
              <a:buFont typeface="Wingdings" panose="05000000000000000000" pitchFamily="2" charset="2"/>
              <a:buChar char="Ø"/>
            </a:pPr>
            <a:r>
              <a:rPr lang="he-IL" dirty="0">
                <a:cs typeface="+mn-cs"/>
              </a:rPr>
              <a:t>החזרת ספר</a:t>
            </a:r>
          </a:p>
          <a:p>
            <a:pPr marL="0" indent="0">
              <a:buNone/>
            </a:pPr>
            <a:endParaRPr lang="he-IL" dirty="0">
              <a:cs typeface="+mn-cs"/>
            </a:endParaRPr>
          </a:p>
        </p:txBody>
      </p:sp>
      <p:sp>
        <p:nvSpPr>
          <p:cNvPr id="4" name="תיבת טקסט 3">
            <a:extLst>
              <a:ext uri="{FF2B5EF4-FFF2-40B4-BE49-F238E27FC236}">
                <a16:creationId xmlns:a16="http://schemas.microsoft.com/office/drawing/2014/main" id="{AD7C71A5-CB12-DCAA-9230-51D0C012F14B}"/>
              </a:ext>
            </a:extLst>
          </p:cNvPr>
          <p:cNvSpPr txBox="1"/>
          <p:nvPr/>
        </p:nvSpPr>
        <p:spPr>
          <a:xfrm>
            <a:off x="3631254" y="3686076"/>
            <a:ext cx="3434435" cy="1579920"/>
          </a:xfrm>
          <a:prstGeom prst="rect">
            <a:avLst/>
          </a:prstGeom>
          <a:noFill/>
        </p:spPr>
        <p:txBody>
          <a:bodyPr wrap="square" rtlCol="1">
            <a:spAutoFit/>
          </a:bodyPr>
          <a:lstStyle/>
          <a:p>
            <a:pPr marL="324000" indent="-324000" algn="r" rtl="1">
              <a:spcBef>
                <a:spcPts val="1000"/>
              </a:spcBef>
              <a:buFont typeface="Wingdings" panose="05000000000000000000" pitchFamily="2" charset="2"/>
              <a:buChar char="Ø"/>
            </a:pPr>
            <a:r>
              <a:rPr lang="he-IL" sz="2000" dirty="0"/>
              <a:t>אפשרות חיפוש במלאי הספרים</a:t>
            </a:r>
          </a:p>
          <a:p>
            <a:pPr marL="324000" indent="-324000" algn="r" rtl="1">
              <a:spcBef>
                <a:spcPts val="1000"/>
              </a:spcBef>
              <a:buFont typeface="Wingdings" panose="05000000000000000000" pitchFamily="2" charset="2"/>
              <a:buChar char="Ø"/>
            </a:pPr>
            <a:r>
              <a:rPr lang="he-IL" sz="2000" dirty="0"/>
              <a:t>הצגת מידע נוסף על הספרייה</a:t>
            </a:r>
          </a:p>
          <a:p>
            <a:pPr marL="324000" indent="-324000" algn="r" rtl="1">
              <a:spcBef>
                <a:spcPts val="1000"/>
              </a:spcBef>
              <a:buFont typeface="Wingdings" panose="05000000000000000000" pitchFamily="2" charset="2"/>
              <a:buChar char="Ø"/>
            </a:pPr>
            <a:r>
              <a:rPr lang="he-IL" sz="2000" dirty="0"/>
              <a:t>פרופיל אישי</a:t>
            </a:r>
          </a:p>
        </p:txBody>
      </p:sp>
    </p:spTree>
    <p:extLst>
      <p:ext uri="{BB962C8B-B14F-4D97-AF65-F5344CB8AC3E}">
        <p14:creationId xmlns:p14="http://schemas.microsoft.com/office/powerpoint/2010/main" val="3362878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6890E6-7163-D832-874D-8C33E58032EF}"/>
              </a:ext>
            </a:extLst>
          </p:cNvPr>
          <p:cNvSpPr>
            <a:spLocks noGrp="1"/>
          </p:cNvSpPr>
          <p:nvPr>
            <p:ph type="title"/>
          </p:nvPr>
        </p:nvSpPr>
        <p:spPr/>
        <p:txBody>
          <a:bodyPr/>
          <a:lstStyle/>
          <a:p>
            <a:pPr algn="ctr"/>
            <a:r>
              <a:rPr lang="he-IL"/>
              <a:t>תיאור פונקציונליות הספרן:</a:t>
            </a:r>
          </a:p>
        </p:txBody>
      </p:sp>
      <p:sp>
        <p:nvSpPr>
          <p:cNvPr id="3" name="מציין מיקום תוכן 2">
            <a:extLst>
              <a:ext uri="{FF2B5EF4-FFF2-40B4-BE49-F238E27FC236}">
                <a16:creationId xmlns:a16="http://schemas.microsoft.com/office/drawing/2014/main" id="{BD3DBC6E-2AC3-8827-F8CD-60B86D6F070F}"/>
              </a:ext>
            </a:extLst>
          </p:cNvPr>
          <p:cNvSpPr>
            <a:spLocks noGrp="1"/>
          </p:cNvSpPr>
          <p:nvPr>
            <p:ph idx="1"/>
          </p:nvPr>
        </p:nvSpPr>
        <p:spPr/>
        <p:txBody>
          <a:bodyPr vert="horz" lIns="91440" tIns="45720" rIns="91440" bIns="45720" rtlCol="0" anchor="t">
            <a:normAutofit lnSpcReduction="10000"/>
          </a:bodyPr>
          <a:lstStyle/>
          <a:p>
            <a:pPr marL="0" indent="0">
              <a:buNone/>
            </a:pPr>
            <a:r>
              <a:rPr lang="he-IL" dirty="0">
                <a:cs typeface="+mn-cs"/>
              </a:rPr>
              <a:t>הספרן הינו המשתמש האחראי</a:t>
            </a:r>
            <a:r>
              <a:rPr lang="en-US" dirty="0">
                <a:cs typeface="+mn-cs"/>
              </a:rPr>
              <a:t> </a:t>
            </a:r>
            <a:r>
              <a:rPr lang="he-IL" dirty="0">
                <a:cs typeface="+mn-cs"/>
              </a:rPr>
              <a:t> על עדכון המלאי באפליקציה , מעקב וטיפול אחר ההזמנות.</a:t>
            </a:r>
            <a:endParaRPr lang="en-US" dirty="0">
              <a:cs typeface="+mn-cs"/>
            </a:endParaRPr>
          </a:p>
          <a:p>
            <a:pPr marL="0" indent="0">
              <a:buClr>
                <a:srgbClr val="8AD0D6"/>
              </a:buClr>
              <a:buNone/>
            </a:pPr>
            <a:r>
              <a:rPr lang="he-IL" dirty="0">
                <a:cs typeface="+mn-cs"/>
              </a:rPr>
              <a:t>גם לספרן ישנן פעולות ואפשרויות רבות אשר נותנות לו ניהול מלא של הספרייה. פעולות אלה בנויות בצורה פשוטה ונגישה למשתמש על מנת להעניק חווית ניהול </a:t>
            </a:r>
            <a:r>
              <a:rPr lang="he-IL" dirty="0" err="1">
                <a:cs typeface="+mn-cs"/>
              </a:rPr>
              <a:t>סיפריה</a:t>
            </a:r>
            <a:r>
              <a:rPr lang="he-IL" dirty="0">
                <a:cs typeface="+mn-cs"/>
              </a:rPr>
              <a:t> בצורה נוחה.</a:t>
            </a:r>
            <a:endParaRPr lang="en-US" dirty="0">
              <a:cs typeface="+mn-cs"/>
            </a:endParaRPr>
          </a:p>
          <a:p>
            <a:pPr marL="0" indent="0">
              <a:buClr>
                <a:srgbClr val="8AD0D6"/>
              </a:buClr>
              <a:buNone/>
            </a:pPr>
            <a:r>
              <a:rPr lang="he-IL" dirty="0">
                <a:cs typeface="+mn-cs"/>
              </a:rPr>
              <a:t>תהליכים מרכזיים מצד הספרן:</a:t>
            </a:r>
            <a:endParaRPr lang="en-US" dirty="0">
              <a:cs typeface="+mn-cs"/>
            </a:endParaRPr>
          </a:p>
          <a:p>
            <a:pPr>
              <a:buClr>
                <a:srgbClr val="8AD0D6"/>
              </a:buClr>
              <a:buFont typeface="Wingdings,Sans-Serif" charset="2"/>
              <a:buChar char="Ø"/>
            </a:pPr>
            <a:r>
              <a:rPr lang="he-IL" dirty="0">
                <a:cs typeface="+mn-cs"/>
              </a:rPr>
              <a:t>הוספת ספר חדש והוספת עותקים לספר קיים.</a:t>
            </a:r>
            <a:endParaRPr lang="en-US" dirty="0">
              <a:cs typeface="+mn-cs"/>
            </a:endParaRPr>
          </a:p>
          <a:p>
            <a:pPr>
              <a:buClr>
                <a:srgbClr val="8AD0D6"/>
              </a:buClr>
              <a:buFont typeface="Wingdings,Sans-Serif" charset="2"/>
              <a:buChar char="Ø"/>
            </a:pPr>
            <a:r>
              <a:rPr lang="he-IL" dirty="0">
                <a:cs typeface="+mn-cs"/>
              </a:rPr>
              <a:t>מחיקת ספר.</a:t>
            </a:r>
          </a:p>
          <a:p>
            <a:pPr>
              <a:buClr>
                <a:srgbClr val="8AD0D6"/>
              </a:buClr>
              <a:buFont typeface="Wingdings,Sans-Serif" charset="2"/>
              <a:buChar char="Ø"/>
            </a:pPr>
            <a:r>
              <a:rPr lang="he-IL" dirty="0">
                <a:cs typeface="+mn-cs"/>
              </a:rPr>
              <a:t>מעקב אחר הספרים המושאלים וזמני ההחזרה שלהם.</a:t>
            </a:r>
          </a:p>
          <a:p>
            <a:pPr>
              <a:buClr>
                <a:srgbClr val="8AD0D6"/>
              </a:buClr>
              <a:buFont typeface="Wingdings,Sans-Serif" charset="2"/>
              <a:buChar char="Ø"/>
            </a:pPr>
            <a:r>
              <a:rPr lang="he-IL" dirty="0">
                <a:cs typeface="+mn-cs"/>
              </a:rPr>
              <a:t>עדכון מלאי הספרייה.</a:t>
            </a:r>
          </a:p>
          <a:p>
            <a:pPr>
              <a:buClr>
                <a:srgbClr val="8AD0D6"/>
              </a:buClr>
              <a:buFont typeface="Wingdings,Sans-Serif" charset="2"/>
              <a:buChar char="Ø"/>
            </a:pPr>
            <a:r>
              <a:rPr lang="he-IL" dirty="0">
                <a:cs typeface="+mn-cs"/>
              </a:rPr>
              <a:t>מעקב אחר הלקוחות.</a:t>
            </a:r>
          </a:p>
          <a:p>
            <a:pPr>
              <a:buClr>
                <a:srgbClr val="8AD0D6"/>
              </a:buClr>
              <a:buFont typeface="Wingdings,Sans-Serif" charset="2"/>
              <a:buChar char="Ø"/>
            </a:pPr>
            <a:r>
              <a:rPr lang="he-IL" dirty="0">
                <a:cs typeface="+mn-cs"/>
              </a:rPr>
              <a:t>עריכת מידע על הספרייה.</a:t>
            </a:r>
          </a:p>
          <a:p>
            <a:pPr>
              <a:buClr>
                <a:srgbClr val="8AD0D6"/>
              </a:buClr>
            </a:pPr>
            <a:endParaRPr lang="he-IL" dirty="0">
              <a:ea typeface="+mj-lt"/>
              <a:cs typeface="+mn-cs"/>
            </a:endParaRPr>
          </a:p>
          <a:p>
            <a:pPr>
              <a:buClr>
                <a:srgbClr val="8AD0D6"/>
              </a:buClr>
            </a:pPr>
            <a:endParaRPr lang="he-IL" dirty="0">
              <a:ea typeface="+mj-lt"/>
              <a:cs typeface="+mn-cs"/>
            </a:endParaRPr>
          </a:p>
        </p:txBody>
      </p:sp>
    </p:spTree>
    <p:extLst>
      <p:ext uri="{BB962C8B-B14F-4D97-AF65-F5344CB8AC3E}">
        <p14:creationId xmlns:p14="http://schemas.microsoft.com/office/powerpoint/2010/main" val="15722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6890E6-7163-D832-874D-8C33E58032EF}"/>
              </a:ext>
            </a:extLst>
          </p:cNvPr>
          <p:cNvSpPr>
            <a:spLocks noGrp="1"/>
          </p:cNvSpPr>
          <p:nvPr>
            <p:ph type="title"/>
          </p:nvPr>
        </p:nvSpPr>
        <p:spPr/>
        <p:txBody>
          <a:bodyPr/>
          <a:lstStyle/>
          <a:p>
            <a:pPr algn="ctr"/>
            <a:r>
              <a:rPr lang="he-IL" dirty="0">
                <a:cs typeface="+mn-cs"/>
              </a:rPr>
              <a:t>תמונות של כל האפליקציה</a:t>
            </a:r>
          </a:p>
        </p:txBody>
      </p:sp>
      <p:sp>
        <p:nvSpPr>
          <p:cNvPr id="3" name="מציין מיקום תוכן 2">
            <a:extLst>
              <a:ext uri="{FF2B5EF4-FFF2-40B4-BE49-F238E27FC236}">
                <a16:creationId xmlns:a16="http://schemas.microsoft.com/office/drawing/2014/main" id="{BD3DBC6E-2AC3-8827-F8CD-60B86D6F070F}"/>
              </a:ext>
            </a:extLst>
          </p:cNvPr>
          <p:cNvSpPr>
            <a:spLocks noGrp="1"/>
          </p:cNvSpPr>
          <p:nvPr>
            <p:ph idx="1"/>
          </p:nvPr>
        </p:nvSpPr>
        <p:spPr/>
        <p:txBody>
          <a:bodyPr>
            <a:normAutofit/>
          </a:bodyPr>
          <a:lstStyle/>
          <a:p>
            <a:pPr marL="0" indent="0">
              <a:buNone/>
            </a:pPr>
            <a:r>
              <a:rPr lang="he-IL" sz="2400" dirty="0">
                <a:cs typeface="+mn-cs"/>
              </a:rPr>
              <a:t>דגשים כללים לגבי האפליקציה-</a:t>
            </a:r>
          </a:p>
          <a:p>
            <a:r>
              <a:rPr lang="he-IL" sz="2400" dirty="0">
                <a:cs typeface="+mn-cs"/>
              </a:rPr>
              <a:t>השתמשנו בשרת </a:t>
            </a:r>
            <a:r>
              <a:rPr lang="en-US" sz="2400" dirty="0">
                <a:cs typeface="+mn-cs"/>
              </a:rPr>
              <a:t>Node.js</a:t>
            </a:r>
            <a:r>
              <a:rPr lang="he-IL" sz="2400" dirty="0">
                <a:cs typeface="+mn-cs"/>
              </a:rPr>
              <a:t> בכל תהליך שכלל שליפה של משתמש מהמסד.</a:t>
            </a:r>
          </a:p>
          <a:p>
            <a:r>
              <a:rPr lang="he-IL" sz="2400" dirty="0">
                <a:cs typeface="+mn-cs"/>
              </a:rPr>
              <a:t>הסיסמאות של הלקוחות מוצפנות ולא נגישות למנהלי </a:t>
            </a:r>
            <a:r>
              <a:rPr lang="he-IL" sz="2400" dirty="0" err="1">
                <a:cs typeface="+mn-cs"/>
              </a:rPr>
              <a:t>הדאטא</a:t>
            </a:r>
            <a:r>
              <a:rPr lang="he-IL" sz="2400" dirty="0">
                <a:cs typeface="+mn-cs"/>
              </a:rPr>
              <a:t> </a:t>
            </a:r>
            <a:r>
              <a:rPr lang="he-IL" sz="2400" dirty="0" err="1">
                <a:cs typeface="+mn-cs"/>
              </a:rPr>
              <a:t>בייס</a:t>
            </a:r>
            <a:r>
              <a:rPr lang="he-IL" sz="2400" dirty="0">
                <a:cs typeface="+mn-cs"/>
              </a:rPr>
              <a:t>.</a:t>
            </a:r>
          </a:p>
          <a:p>
            <a:r>
              <a:rPr lang="he-IL" sz="2400" dirty="0">
                <a:cs typeface="+mn-cs"/>
              </a:rPr>
              <a:t>לכל ספר יש מזהה ייחודי, </a:t>
            </a:r>
            <a:r>
              <a:rPr lang="he-IL" sz="2400" dirty="0" err="1">
                <a:cs typeface="+mn-cs"/>
              </a:rPr>
              <a:t>כנל</a:t>
            </a:r>
            <a:r>
              <a:rPr lang="he-IL" sz="2400" dirty="0">
                <a:cs typeface="+mn-cs"/>
              </a:rPr>
              <a:t> לכל משתמש שם משתמש זר.</a:t>
            </a:r>
          </a:p>
          <a:p>
            <a:endParaRPr lang="he-IL" sz="2400" dirty="0">
              <a:cs typeface="+mn-cs"/>
            </a:endParaRPr>
          </a:p>
        </p:txBody>
      </p:sp>
    </p:spTree>
    <p:extLst>
      <p:ext uri="{BB962C8B-B14F-4D97-AF65-F5344CB8AC3E}">
        <p14:creationId xmlns:p14="http://schemas.microsoft.com/office/powerpoint/2010/main" val="2665432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A62E6E-8218-E3A9-6A56-AD34D9EEB007}"/>
              </a:ext>
            </a:extLst>
          </p:cNvPr>
          <p:cNvSpPr txBox="1"/>
          <p:nvPr/>
        </p:nvSpPr>
        <p:spPr>
          <a:xfrm>
            <a:off x="4335694" y="602435"/>
            <a:ext cx="6102850"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rtl="1"/>
            <a:r>
              <a:rPr lang="he-IL" sz="3600" b="1" dirty="0"/>
              <a:t>תיאור ה</a:t>
            </a:r>
            <a:r>
              <a:rPr lang="en-US" sz="3600" b="1" dirty="0"/>
              <a:t>database </a:t>
            </a:r>
            <a:r>
              <a:rPr lang="he-IL" sz="3600" b="1" dirty="0"/>
              <a:t> שלנו</a:t>
            </a:r>
            <a:r>
              <a:rPr lang="en-US" sz="3600" b="1" dirty="0"/>
              <a:t>:</a:t>
            </a:r>
          </a:p>
          <a:p>
            <a:pPr algn="r" rtl="1"/>
            <a:endParaRPr lang="en-US" sz="2800" dirty="0"/>
          </a:p>
          <a:p>
            <a:pPr algn="r" rtl="1"/>
            <a:r>
              <a:rPr lang="he-IL" sz="2800" dirty="0"/>
              <a:t>השתמשנו ב</a:t>
            </a:r>
            <a:r>
              <a:rPr lang="en-US" sz="2800" dirty="0"/>
              <a:t>firebase</a:t>
            </a:r>
            <a:r>
              <a:rPr lang="he-IL" sz="2800" dirty="0"/>
              <a:t>.</a:t>
            </a:r>
          </a:p>
          <a:p>
            <a:pPr algn="r" rtl="1"/>
            <a:endParaRPr lang="he-IL" sz="2800" dirty="0"/>
          </a:p>
          <a:p>
            <a:pPr algn="r" rtl="1"/>
            <a:r>
              <a:rPr lang="he-IL" sz="2800" dirty="0"/>
              <a:t>ב- </a:t>
            </a:r>
            <a:r>
              <a:rPr lang="en-US" sz="2800" dirty="0"/>
              <a:t>firebase</a:t>
            </a:r>
            <a:r>
              <a:rPr lang="he-IL" sz="2800" dirty="0"/>
              <a:t> יש 3 קטגוריות. </a:t>
            </a:r>
          </a:p>
          <a:p>
            <a:pPr algn="r" rtl="1"/>
            <a:endParaRPr lang="he-IL" sz="2800" dirty="0"/>
          </a:p>
          <a:p>
            <a:pPr algn="r" rtl="1"/>
            <a:r>
              <a:rPr lang="he-IL" sz="2800" dirty="0">
                <a:solidFill>
                  <a:srgbClr val="FFFFFF"/>
                </a:solidFill>
                <a:latin typeface="Century Gothic" panose="020B0502020202020204" pitchFamily="34" charset="0"/>
              </a:rPr>
              <a:t>תחת כל אחת מהן הכנסנו את כל הפרטים של הספרייה בצורה נוחה כך שנוכל לגשת ולשאוב מידע בדרך מהירה ויעילה. </a:t>
            </a:r>
            <a:endParaRPr lang="he-IL" sz="2800" dirty="0"/>
          </a:p>
        </p:txBody>
      </p:sp>
      <p:pic>
        <p:nvPicPr>
          <p:cNvPr id="7" name="Picture 6">
            <a:extLst>
              <a:ext uri="{FF2B5EF4-FFF2-40B4-BE49-F238E27FC236}">
                <a16:creationId xmlns:a16="http://schemas.microsoft.com/office/drawing/2014/main" id="{6F72A5FF-844E-BB59-4017-AD8ED174C69C}"/>
              </a:ext>
            </a:extLst>
          </p:cNvPr>
          <p:cNvPicPr>
            <a:picLocks noChangeAspect="1"/>
          </p:cNvPicPr>
          <p:nvPr/>
        </p:nvPicPr>
        <p:blipFill>
          <a:blip r:embed="rId2"/>
          <a:stretch>
            <a:fillRect/>
          </a:stretch>
        </p:blipFill>
        <p:spPr>
          <a:xfrm>
            <a:off x="255582" y="430696"/>
            <a:ext cx="3794828" cy="5703603"/>
          </a:xfrm>
          <a:prstGeom prst="rect">
            <a:avLst/>
          </a:prstGeom>
        </p:spPr>
      </p:pic>
    </p:spTree>
    <p:extLst>
      <p:ext uri="{BB962C8B-B14F-4D97-AF65-F5344CB8AC3E}">
        <p14:creationId xmlns:p14="http://schemas.microsoft.com/office/powerpoint/2010/main" val="2948047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a:themeElements>
    <a:clrScheme name="יונים">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יונים">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658</TotalTime>
  <Words>1503</Words>
  <Application>Microsoft Office PowerPoint</Application>
  <PresentationFormat>Widescreen</PresentationFormat>
  <Paragraphs>208</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Century Gothic</vt:lpstr>
      <vt:lpstr>CIDFont+F2</vt:lpstr>
      <vt:lpstr>CIDFont+F4</vt:lpstr>
      <vt:lpstr>Wingdings</vt:lpstr>
      <vt:lpstr>Wingdings 3</vt:lpstr>
      <vt:lpstr>Wingdings,Sans-Serif</vt:lpstr>
      <vt:lpstr>יונים</vt:lpstr>
      <vt:lpstr>PowerPoint Presentation</vt:lpstr>
      <vt:lpstr>תיאור כללי: </vt:lpstr>
      <vt:lpstr>מצב נוכחי בשוק:</vt:lpstr>
      <vt:lpstr>מטרת האפליקציה כפתרון לבעיה:</vt:lpstr>
      <vt:lpstr>דרישות מרכזיות של המערכת:</vt:lpstr>
      <vt:lpstr>תיאור פונקציונליות הלקוח:</vt:lpstr>
      <vt:lpstr>תיאור פונקציונליות הספרן:</vt:lpstr>
      <vt:lpstr>תמונות של כל האפליקציה</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מיפוי טכנולוגי:</vt:lpstr>
      <vt:lpstr>פערים בין התכנון למצב בפועל:</vt:lpstr>
      <vt:lpstr>תרשימי UML</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יובל סנדלר</dc:creator>
  <cp:lastModifiedBy>שאול טרגין</cp:lastModifiedBy>
  <cp:revision>216</cp:revision>
  <dcterms:created xsi:type="dcterms:W3CDTF">2023-01-07T19:38:51Z</dcterms:created>
  <dcterms:modified xsi:type="dcterms:W3CDTF">2023-01-15T17:20:24Z</dcterms:modified>
</cp:coreProperties>
</file>