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71" r:id="rId6"/>
    <p:sldId id="282" r:id="rId7"/>
    <p:sldId id="273" r:id="rId8"/>
    <p:sldId id="274" r:id="rId9"/>
    <p:sldId id="280" r:id="rId10"/>
    <p:sldId id="275" r:id="rId11"/>
    <p:sldId id="276" r:id="rId12"/>
    <p:sldId id="277" r:id="rId13"/>
    <p:sldId id="278" r:id="rId14"/>
    <p:sldId id="279" r:id="rId15"/>
    <p:sldId id="270" r:id="rId16"/>
    <p:sldId id="257" r:id="rId17"/>
    <p:sldId id="259" r:id="rId18"/>
    <p:sldId id="260" r:id="rId19"/>
    <p:sldId id="262" r:id="rId20"/>
    <p:sldId id="268" r:id="rId21"/>
    <p:sldId id="263" r:id="rId22"/>
    <p:sldId id="264" r:id="rId23"/>
    <p:sldId id="267" r:id="rId24"/>
    <p:sldId id="269" r:id="rId25"/>
    <p:sldId id="281" r:id="rId26"/>
    <p:sldId id="286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8386D-0B51-48C5-B5BC-2E69DB9F913D}" v="2" dt="2019-10-18T06:58:49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Christensen" userId="S::niel3396@djhhadsten.dk::5603cb3f-a07a-4cc9-a401-029d2455a40f" providerId="AD" clId="Web-{5058386D-0B51-48C5-B5BC-2E69DB9F913D}"/>
    <pc:docChg chg="addSld delSld">
      <pc:chgData name="Niels Christensen" userId="S::niel3396@djhhadsten.dk::5603cb3f-a07a-4cc9-a401-029d2455a40f" providerId="AD" clId="Web-{5058386D-0B51-48C5-B5BC-2E69DB9F913D}" dt="2019-10-18T06:58:49.448" v="1"/>
      <pc:docMkLst>
        <pc:docMk/>
      </pc:docMkLst>
      <pc:sldChg chg="new del">
        <pc:chgData name="Niels Christensen" userId="S::niel3396@djhhadsten.dk::5603cb3f-a07a-4cc9-a401-029d2455a40f" providerId="AD" clId="Web-{5058386D-0B51-48C5-B5BC-2E69DB9F913D}" dt="2019-10-18T06:58:49.448" v="1"/>
        <pc:sldMkLst>
          <pc:docMk/>
          <pc:sldMk cId="3504910881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3C2C1-A4CC-406F-83F3-048D3CAC87E6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C9B07-0199-444D-A659-39BF60D5E58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179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140826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82073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995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82073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1653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82073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5894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82073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6259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82073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6610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82073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6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82073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0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1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296558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82073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412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pic>
        <p:nvPicPr>
          <p:cNvPr id="1034" name="Picture 10" descr="DjH_logo_officielt_2010_8cm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6237288"/>
            <a:ext cx="28860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267744" y="6669088"/>
            <a:ext cx="3455194" cy="0"/>
          </a:xfrm>
          <a:prstGeom prst="line">
            <a:avLst/>
          </a:prstGeom>
          <a:noFill/>
          <a:ln w="76200">
            <a:solidFill>
              <a:srgbClr val="39506B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395288" y="6381328"/>
            <a:ext cx="2376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a-DK" altLang="da-DK" sz="1000" b="1" baseline="0">
                <a:solidFill>
                  <a:srgbClr val="39506B"/>
                </a:solidFill>
                <a:latin typeface="Myriad Pro" pitchFamily="34" charset="0"/>
              </a:rPr>
              <a:t>www.djhhadsten.dk</a:t>
            </a:r>
            <a:br>
              <a:rPr lang="da-DK" altLang="da-DK" sz="1000" b="1" baseline="0">
                <a:solidFill>
                  <a:srgbClr val="39506B"/>
                </a:solidFill>
                <a:latin typeface="Myriad Pro" pitchFamily="34" charset="0"/>
              </a:rPr>
            </a:br>
            <a:r>
              <a:rPr lang="da-DK" altLang="da-DK" sz="1000" b="1" baseline="0">
                <a:solidFill>
                  <a:srgbClr val="39506B"/>
                </a:solidFill>
                <a:latin typeface="Myriad Pro" pitchFamily="34" charset="0"/>
              </a:rPr>
              <a:t>facebook.com/djhhadsten.dk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4000">
                <a:latin typeface="Calibri Light" panose="020F0302020204030204" pitchFamily="34" charset="0"/>
                <a:cs typeface="Calibri Light" panose="020F0302020204030204" pitchFamily="34" charset="0"/>
              </a:rPr>
              <a:t>Introduktion til netværk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Introduktion til netværk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 err="1">
                <a:latin typeface="Calibri Light" panose="020F0302020204030204" pitchFamily="34" charset="0"/>
                <a:cs typeface="Calibri Light" panose="020F0302020204030204" pitchFamily="34" charset="0"/>
              </a:rPr>
              <a:t>Synchronous</a:t>
            </a:r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 systems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Receiver synkronisere til transmitters ”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clock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puls” hvilket er inkorporeret i transmitter data 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stream</a:t>
            </a:r>
            <a:endParaRPr lang="da-DK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Størrer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beskeder kan være op til 4500 bytes eller 36000 bits</a:t>
            </a:r>
          </a:p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En bit strøm kaldes for ”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packet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” eller frame</a:t>
            </a:r>
          </a:p>
          <a:p>
            <a:endParaRPr lang="da-DK" sz="1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Message format</a:t>
            </a:r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2174875"/>
            <a:ext cx="4406007" cy="19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indhold 5"/>
          <p:cNvSpPr txBox="1">
            <a:spLocks/>
          </p:cNvSpPr>
          <p:nvPr/>
        </p:nvSpPr>
        <p:spPr bwMode="auto">
          <a:xfrm>
            <a:off x="4645025" y="4293096"/>
            <a:ext cx="404177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a-DK" sz="1200" kern="0">
                <a:latin typeface="Calibri Light" panose="020F0302020204030204" pitchFamily="34" charset="0"/>
                <a:cs typeface="Calibri Light" panose="020F0302020204030204" pitchFamily="34" charset="0"/>
              </a:rPr>
              <a:t>Kontroller for ”</a:t>
            </a:r>
            <a:r>
              <a:rPr lang="da-DK" sz="1200" kern="0" err="1">
                <a:latin typeface="Calibri Light" panose="020F0302020204030204" pitchFamily="34" charset="0"/>
                <a:cs typeface="Calibri Light" panose="020F0302020204030204" pitchFamily="34" charset="0"/>
              </a:rPr>
              <a:t>error</a:t>
            </a:r>
            <a:r>
              <a:rPr lang="da-DK" sz="1200" ker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200" kern="0" err="1">
                <a:latin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r>
              <a:rPr lang="da-DK" sz="1200" ker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r>
              <a:rPr lang="da-DK" sz="1200" kern="0">
                <a:latin typeface="Calibri Light" panose="020F0302020204030204" pitchFamily="34" charset="0"/>
                <a:cs typeface="Calibri Light" panose="020F0302020204030204" pitchFamily="34" charset="0"/>
              </a:rPr>
              <a:t>Even</a:t>
            </a:r>
          </a:p>
          <a:p>
            <a:pPr lvl="1"/>
            <a:r>
              <a:rPr lang="da-DK" sz="1000" kern="0">
                <a:latin typeface="Calibri Light" panose="020F0302020204030204" pitchFamily="34" charset="0"/>
                <a:cs typeface="Calibri Light" panose="020F0302020204030204" pitchFamily="34" charset="0"/>
              </a:rPr>
              <a:t>1001111|0</a:t>
            </a:r>
          </a:p>
          <a:p>
            <a:pPr lvl="1"/>
            <a:r>
              <a:rPr lang="da-DK" sz="1000" kern="0">
                <a:latin typeface="Calibri Light" panose="020F0302020204030204" pitchFamily="34" charset="0"/>
                <a:cs typeface="Calibri Light" panose="020F0302020204030204" pitchFamily="34" charset="0"/>
              </a:rPr>
              <a:t>Odd antal 1’er og paritets bit er 0 derfor ”</a:t>
            </a:r>
            <a:r>
              <a:rPr lang="da-DK" sz="1000" kern="0" err="1">
                <a:latin typeface="Calibri Light" panose="020F0302020204030204" pitchFamily="34" charset="0"/>
                <a:cs typeface="Calibri Light" panose="020F0302020204030204" pitchFamily="34" charset="0"/>
              </a:rPr>
              <a:t>error</a:t>
            </a:r>
            <a:r>
              <a:rPr lang="da-DK" sz="1000" ker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000" kern="0" err="1">
                <a:latin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r>
              <a:rPr lang="da-DK" sz="1000" kern="0">
                <a:latin typeface="Calibri Light" panose="020F0302020204030204" pitchFamily="34" charset="0"/>
                <a:cs typeface="Calibri Light" panose="020F0302020204030204" pitchFamily="34" charset="0"/>
              </a:rPr>
              <a:t>”. Paritets bit burde have været 1</a:t>
            </a:r>
          </a:p>
          <a:p>
            <a:r>
              <a:rPr lang="da-DK" sz="1200" kern="0">
                <a:latin typeface="Calibri Light" panose="020F0302020204030204" pitchFamily="34" charset="0"/>
                <a:cs typeface="Calibri Light" panose="020F0302020204030204" pitchFamily="34" charset="0"/>
              </a:rPr>
              <a:t>Odd</a:t>
            </a:r>
          </a:p>
          <a:p>
            <a:pPr lvl="1"/>
            <a:r>
              <a:rPr lang="da-DK" sz="1000" kern="0">
                <a:latin typeface="Calibri Light" panose="020F0302020204030204" pitchFamily="34" charset="0"/>
                <a:cs typeface="Calibri Light" panose="020F0302020204030204" pitchFamily="34" charset="0"/>
              </a:rPr>
              <a:t>1101101|0 </a:t>
            </a:r>
          </a:p>
          <a:p>
            <a:pPr lvl="1"/>
            <a:r>
              <a:rPr lang="da-DK" sz="1000" kern="0">
                <a:latin typeface="Calibri Light" panose="020F0302020204030204" pitchFamily="34" charset="0"/>
                <a:cs typeface="Calibri Light" panose="020F0302020204030204" pitchFamily="34" charset="0"/>
              </a:rPr>
              <a:t>Odd antal 1’er og paritets bit er 0 derfor ingen ”</a:t>
            </a:r>
            <a:r>
              <a:rPr lang="da-DK" sz="1000" kern="0" err="1">
                <a:latin typeface="Calibri Light" panose="020F0302020204030204" pitchFamily="34" charset="0"/>
                <a:cs typeface="Calibri Light" panose="020F0302020204030204" pitchFamily="34" charset="0"/>
              </a:rPr>
              <a:t>error</a:t>
            </a:r>
            <a:r>
              <a:rPr lang="da-DK" sz="1000" ker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000" kern="0" err="1">
                <a:latin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r>
              <a:rPr lang="da-DK" sz="1000" ker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Introduktion til netværk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 err="1">
                <a:latin typeface="Calibri Light" panose="020F0302020204030204" pitchFamily="34" charset="0"/>
                <a:cs typeface="Calibri Light" panose="020F0302020204030204" pitchFamily="34" charset="0"/>
              </a:rPr>
              <a:t>Error</a:t>
            </a:r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2000" err="1">
                <a:latin typeface="Calibri Light" panose="020F0302020204030204" pitchFamily="34" charset="0"/>
                <a:cs typeface="Calibri Light" panose="020F0302020204030204" pitchFamily="34" charset="0"/>
              </a:rPr>
              <a:t>detecting</a:t>
            </a:r>
            <a:endParaRPr lang="da-DK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Ved at anvende paritets bits er der 50% chance for at detekter fejl i overførelsen af data</a:t>
            </a: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Der skal være enighed mellem sender og modtager om der anvendes paritets bits og om det er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even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eller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odd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Paritets bit kan være enden:</a:t>
            </a:r>
          </a:p>
          <a:p>
            <a:pPr lvl="1"/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Even: Hvis antallet af 1’er er </a:t>
            </a:r>
            <a:r>
              <a:rPr lang="da-DK" sz="1200" err="1">
                <a:latin typeface="Calibri Light" panose="020F0302020204030204" pitchFamily="34" charset="0"/>
                <a:cs typeface="Calibri Light" panose="020F0302020204030204" pitchFamily="34" charset="0"/>
              </a:rPr>
              <a:t>even</a:t>
            </a:r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, så er paritets bit 0. Hvis antallet af 1’er er </a:t>
            </a:r>
            <a:r>
              <a:rPr lang="da-DK" sz="1200" err="1">
                <a:latin typeface="Calibri Light" panose="020F0302020204030204" pitchFamily="34" charset="0"/>
                <a:cs typeface="Calibri Light" panose="020F0302020204030204" pitchFamily="34" charset="0"/>
              </a:rPr>
              <a:t>odd</a:t>
            </a:r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, så er paritets bit 1.</a:t>
            </a:r>
            <a:b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a-DK" sz="1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Odd: Hvis antallet af 1’er er </a:t>
            </a:r>
            <a:r>
              <a:rPr lang="da-DK" sz="1200" err="1">
                <a:latin typeface="Calibri Light" panose="020F0302020204030204" pitchFamily="34" charset="0"/>
                <a:cs typeface="Calibri Light" panose="020F0302020204030204" pitchFamily="34" charset="0"/>
              </a:rPr>
              <a:t>odd</a:t>
            </a:r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, så er paritets bit 0. Hvis antallet af 1’er er </a:t>
            </a:r>
            <a:r>
              <a:rPr lang="da-DK" sz="1200" err="1">
                <a:latin typeface="Calibri Light" panose="020F0302020204030204" pitchFamily="34" charset="0"/>
                <a:cs typeface="Calibri Light" panose="020F0302020204030204" pitchFamily="34" charset="0"/>
              </a:rPr>
              <a:t>even</a:t>
            </a:r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, så er paritets bit 1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Eksempel (transmitter)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1367236"/>
          </a:xfrm>
        </p:spPr>
        <p:txBody>
          <a:bodyPr/>
          <a:lstStyle/>
          <a:p>
            <a:pPr marL="0" indent="0">
              <a:buNone/>
            </a:pPr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Beregner paritets bit for</a:t>
            </a:r>
          </a:p>
          <a:p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Even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1000111|0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Even antal 1’er derfor paritets bit 0</a:t>
            </a:r>
          </a:p>
          <a:p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Odd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0001101|0 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Odd antal 1’er derfor paritets bit 0</a:t>
            </a:r>
          </a:p>
        </p:txBody>
      </p:sp>
      <p:cxnSp>
        <p:nvCxnSpPr>
          <p:cNvPr id="9" name="Lige pilforbindelse 8"/>
          <p:cNvCxnSpPr/>
          <p:nvPr/>
        </p:nvCxnSpPr>
        <p:spPr>
          <a:xfrm flipH="1">
            <a:off x="6194775" y="4766497"/>
            <a:ext cx="648072" cy="64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/>
          <p:cNvSpPr txBox="1"/>
          <p:nvPr/>
        </p:nvSpPr>
        <p:spPr>
          <a:xfrm>
            <a:off x="6842847" y="52305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Paritets bit</a:t>
            </a:r>
          </a:p>
        </p:txBody>
      </p:sp>
      <p:cxnSp>
        <p:nvCxnSpPr>
          <p:cNvPr id="11" name="Lige pilforbindelse 10"/>
          <p:cNvCxnSpPr/>
          <p:nvPr/>
        </p:nvCxnSpPr>
        <p:spPr>
          <a:xfrm flipH="1">
            <a:off x="6196950" y="5428505"/>
            <a:ext cx="651187" cy="124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6869119" y="449976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Paritets bit</a:t>
            </a:r>
          </a:p>
        </p:txBody>
      </p:sp>
      <p:sp>
        <p:nvSpPr>
          <p:cNvPr id="12" name="Pladsholder til tekst 3"/>
          <p:cNvSpPr txBox="1">
            <a:spLocks/>
          </p:cNvSpPr>
          <p:nvPr/>
        </p:nvSpPr>
        <p:spPr bwMode="auto">
          <a:xfrm>
            <a:off x="4645025" y="3914692"/>
            <a:ext cx="4041775" cy="37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a-DK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Eksempel (receiver)</a:t>
            </a:r>
          </a:p>
        </p:txBody>
      </p:sp>
      <p:cxnSp>
        <p:nvCxnSpPr>
          <p:cNvPr id="14" name="Lige pilforbindelse 13"/>
          <p:cNvCxnSpPr/>
          <p:nvPr/>
        </p:nvCxnSpPr>
        <p:spPr>
          <a:xfrm flipH="1">
            <a:off x="6230264" y="2643614"/>
            <a:ext cx="648072" cy="64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878336" y="298790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Paritets bit</a:t>
            </a:r>
          </a:p>
        </p:txBody>
      </p:sp>
      <p:cxnSp>
        <p:nvCxnSpPr>
          <p:cNvPr id="17" name="Lige pilforbindelse 16"/>
          <p:cNvCxnSpPr/>
          <p:nvPr/>
        </p:nvCxnSpPr>
        <p:spPr>
          <a:xfrm flipH="1">
            <a:off x="6232439" y="3185814"/>
            <a:ext cx="651187" cy="124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/>
          <p:cNvSpPr txBox="1"/>
          <p:nvPr/>
        </p:nvSpPr>
        <p:spPr>
          <a:xfrm>
            <a:off x="6904608" y="241831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Paritets bit</a:t>
            </a:r>
          </a:p>
        </p:txBody>
      </p:sp>
    </p:spTree>
    <p:extLst>
      <p:ext uri="{BB962C8B-B14F-4D97-AF65-F5344CB8AC3E}">
        <p14:creationId xmlns:p14="http://schemas.microsoft.com/office/powerpoint/2010/main" val="314191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4000">
                <a:latin typeface="Calibri Light" panose="020F0302020204030204" pitchFamily="34" charset="0"/>
                <a:cs typeface="Calibri Light" panose="020F0302020204030204" pitchFamily="34" charset="0"/>
              </a:rPr>
              <a:t>RS-232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34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RS-232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National og internationale standarder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American National Standards 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Institute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(ANSI)</a:t>
            </a:r>
          </a:p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Electronic Industry Alliance/Telecommunications Industry Association, EIA/TIA-232-F</a:t>
            </a:r>
          </a:p>
          <a:p>
            <a:endParaRPr lang="da-DK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7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RS-232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Nøglefunktioner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Nøglefunktioner</a:t>
            </a:r>
          </a:p>
          <a:p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En af de ældste </a:t>
            </a:r>
            <a:r>
              <a:rPr lang="da-DK" sz="1200" err="1">
                <a:latin typeface="Calibri Light" panose="020F0302020204030204" pitchFamily="34" charset="0"/>
                <a:cs typeface="Calibri Light" panose="020F0302020204030204" pitchFamily="34" charset="0"/>
              </a:rPr>
              <a:t>serial</a:t>
            </a:r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 interface</a:t>
            </a:r>
          </a:p>
          <a:p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Erstattet af nyere kommunikations protokoller</a:t>
            </a:r>
          </a:p>
          <a:p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De er simple </a:t>
            </a:r>
          </a:p>
          <a:p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Pålidelige i elektrisk støjfuldt miljø</a:t>
            </a:r>
          </a:p>
          <a:p>
            <a:pPr marL="0" indent="0">
              <a:buNone/>
            </a:pP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Kabler</a:t>
            </a:r>
          </a:p>
          <a:p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Kan anvende enhver almindelig multiwire kabel</a:t>
            </a:r>
          </a:p>
          <a:p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Kan være </a:t>
            </a:r>
            <a:r>
              <a:rPr lang="da-DK" sz="1200" err="1">
                <a:latin typeface="Calibri Light" panose="020F0302020204030204" pitchFamily="34" charset="0"/>
                <a:cs typeface="Calibri Light" panose="020F0302020204030204" pitchFamily="34" charset="0"/>
              </a:rPr>
              <a:t>shielded</a:t>
            </a:r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 eller </a:t>
            </a:r>
            <a:r>
              <a:rPr lang="da-DK" sz="1200" err="1">
                <a:latin typeface="Calibri Light" panose="020F0302020204030204" pitchFamily="34" charset="0"/>
                <a:cs typeface="Calibri Light" panose="020F0302020204030204" pitchFamily="34" charset="0"/>
              </a:rPr>
              <a:t>unshielded</a:t>
            </a:r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Data rate/Baud rate</a:t>
            </a:r>
          </a:p>
          <a:p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75, 110, 300, 1200, 2400, 4800, 9600, 19200, 38400, 57600, 115200 b/s</a:t>
            </a:r>
          </a:p>
          <a:p>
            <a:pPr marL="0" indent="0">
              <a:buNone/>
            </a:pP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Kabellængde</a:t>
            </a:r>
          </a:p>
          <a:p>
            <a:pPr lvl="1"/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Typisk 12m</a:t>
            </a:r>
          </a:p>
          <a:p>
            <a:pPr marL="0" indent="0">
              <a:buNone/>
            </a:pP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Communication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mode</a:t>
            </a:r>
          </a:p>
          <a:p>
            <a:pPr lvl="1"/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Full </a:t>
            </a:r>
            <a:r>
              <a:rPr lang="da-DK" sz="1200" err="1">
                <a:latin typeface="Calibri Light" panose="020F0302020204030204" pitchFamily="34" charset="0"/>
                <a:cs typeface="Calibri Light" panose="020F0302020204030204" pitchFamily="34" charset="0"/>
              </a:rPr>
              <a:t>duplex</a:t>
            </a:r>
            <a:endParaRPr lang="da-DK" sz="1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a-DK" sz="1200" err="1">
                <a:latin typeface="Calibri Light" panose="020F0302020204030204" pitchFamily="34" charset="0"/>
                <a:cs typeface="Calibri Light" panose="020F0302020204030204" pitchFamily="34" charset="0"/>
              </a:rPr>
              <a:t>Simplex</a:t>
            </a:r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 (ved anvendelse af kun 2 ledninger)</a:t>
            </a:r>
          </a:p>
          <a:p>
            <a:endParaRPr lang="da-DK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2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RS-232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474840" cy="639762"/>
          </a:xfrm>
        </p:spPr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Netværkskonfiguration/elektrisk standard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Point-to-point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forbindelse mellem data terminal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equipment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(DTE) og data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communications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equipment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(DCE). Kun en sender og en modtager</a:t>
            </a: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Pladsholder til indhold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Ubalanceret, single-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ended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signal puls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ground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connection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/>
          </a:p>
          <a:p>
            <a:endParaRPr lang="da-DK" sz="1400"/>
          </a:p>
          <a:p>
            <a:endParaRPr lang="da-DK" sz="1400"/>
          </a:p>
          <a:p>
            <a:endParaRPr lang="da-DK" sz="1400"/>
          </a:p>
          <a:p>
            <a:endParaRPr lang="da-DK" sz="1400"/>
          </a:p>
          <a:p>
            <a:pPr marL="0" indent="0">
              <a:buNone/>
            </a:pPr>
            <a:endParaRPr lang="da-DK" sz="140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812" y="2916746"/>
            <a:ext cx="3266200" cy="953071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70" y="2996952"/>
            <a:ext cx="2930847" cy="1030674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54" y="4196582"/>
            <a:ext cx="2840050" cy="180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7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RS-232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Connectors 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25-pin (mindre anvendt)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9-pin (mest anvendt)</a:t>
            </a: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Leder (mest anvendt)</a:t>
            </a:r>
          </a:p>
          <a:p>
            <a:pPr lvl="1"/>
            <a:r>
              <a:rPr lang="da-DK" sz="1000" err="1">
                <a:latin typeface="Calibri Light" panose="020F0302020204030204" pitchFamily="34" charset="0"/>
                <a:cs typeface="Calibri Light" panose="020F0302020204030204" pitchFamily="34" charset="0"/>
              </a:rPr>
              <a:t>Two</a:t>
            </a:r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-wire (TD og GND)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Three-wire (TD, RD og GND)</a:t>
            </a:r>
          </a:p>
          <a:p>
            <a:pPr lvl="1"/>
            <a:r>
              <a:rPr lang="da-DK" sz="1000" err="1">
                <a:latin typeface="Calibri Light" panose="020F0302020204030204" pitchFamily="34" charset="0"/>
                <a:cs typeface="Calibri Light" panose="020F0302020204030204" pitchFamily="34" charset="0"/>
              </a:rPr>
              <a:t>Foure</a:t>
            </a:r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-wire (TD, RD, RTS, CTS og GND)</a:t>
            </a: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Billed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077072"/>
            <a:ext cx="2418506" cy="1872208"/>
          </a:xfrm>
          <a:prstGeom prst="rect">
            <a:avLst/>
          </a:prstGeom>
        </p:spPr>
      </p:pic>
      <p:grpSp>
        <p:nvGrpSpPr>
          <p:cNvPr id="30" name="Gruppe 29"/>
          <p:cNvGrpSpPr/>
          <p:nvPr/>
        </p:nvGrpSpPr>
        <p:grpSpPr>
          <a:xfrm>
            <a:off x="4355976" y="2174875"/>
            <a:ext cx="3993887" cy="3951288"/>
            <a:chOff x="4977205" y="2648063"/>
            <a:chExt cx="2697743" cy="3364892"/>
          </a:xfrm>
        </p:grpSpPr>
        <p:pic>
          <p:nvPicPr>
            <p:cNvPr id="31" name="Billed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7205" y="2648063"/>
              <a:ext cx="2697743" cy="1503220"/>
            </a:xfrm>
            <a:prstGeom prst="rect">
              <a:avLst/>
            </a:prstGeom>
          </p:spPr>
        </p:pic>
        <p:pic>
          <p:nvPicPr>
            <p:cNvPr id="32" name="Billed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048" y="4257092"/>
              <a:ext cx="2670900" cy="1512168"/>
            </a:xfrm>
            <a:prstGeom prst="rect">
              <a:avLst/>
            </a:prstGeom>
          </p:spPr>
        </p:pic>
        <p:pic>
          <p:nvPicPr>
            <p:cNvPr id="33" name="Billede 32"/>
            <p:cNvPicPr>
              <a:picLocks noChangeAspect="1"/>
            </p:cNvPicPr>
            <p:nvPr/>
          </p:nvPicPr>
          <p:blipFill rotWithShape="1">
            <a:blip r:embed="rId2"/>
            <a:srcRect t="93198"/>
            <a:stretch/>
          </p:blipFill>
          <p:spPr>
            <a:xfrm>
              <a:off x="4990626" y="5885604"/>
              <a:ext cx="2418506" cy="127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65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RS-232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Pladsholder til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err="1">
                <a:latin typeface="Calibri Light" panose="020F0302020204030204" pitchFamily="34" charset="0"/>
                <a:cs typeface="Calibri Light" panose="020F0302020204030204" pitchFamily="34" charset="0"/>
              </a:rPr>
              <a:t>Handshaking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Hardware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handshaking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Software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handshaking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XON/XOFF</a:t>
            </a: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Pladsholder til tekst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>
                <a:latin typeface="Calibri Light" panose="020F0302020204030204" pitchFamily="34" charset="0"/>
                <a:cs typeface="Calibri Light" panose="020F0302020204030204" pitchFamily="34" charset="0"/>
              </a:rPr>
              <a:t>No </a:t>
            </a:r>
            <a:r>
              <a:rPr lang="da-DK" err="1">
                <a:latin typeface="Calibri Light" panose="020F0302020204030204" pitchFamily="34" charset="0"/>
                <a:cs typeface="Calibri Light" panose="020F0302020204030204" pitchFamily="34" charset="0"/>
              </a:rPr>
              <a:t>handshaking</a:t>
            </a:r>
            <a:endParaRPr lang="da-DK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Pladsholder til indhold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No 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handshaking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kan give transmissionstab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 rotWithShape="1">
          <a:blip r:embed="rId2"/>
          <a:srcRect r="53464"/>
          <a:stretch/>
        </p:blipFill>
        <p:spPr>
          <a:xfrm>
            <a:off x="683568" y="2420888"/>
            <a:ext cx="1905684" cy="2062640"/>
          </a:xfrm>
          <a:prstGeom prst="rect">
            <a:avLst/>
          </a:prstGeom>
        </p:spPr>
      </p:pic>
      <p:grpSp>
        <p:nvGrpSpPr>
          <p:cNvPr id="6" name="Gruppe 5"/>
          <p:cNvGrpSpPr/>
          <p:nvPr/>
        </p:nvGrpSpPr>
        <p:grpSpPr>
          <a:xfrm>
            <a:off x="683568" y="4941168"/>
            <a:ext cx="2890664" cy="1553040"/>
            <a:chOff x="4427984" y="2615436"/>
            <a:chExt cx="5011068" cy="2685990"/>
          </a:xfrm>
        </p:grpSpPr>
        <p:pic>
          <p:nvPicPr>
            <p:cNvPr id="4" name="Billed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984" y="2615436"/>
              <a:ext cx="5011068" cy="2452836"/>
            </a:xfrm>
            <a:prstGeom prst="rect">
              <a:avLst/>
            </a:prstGeom>
          </p:spPr>
        </p:pic>
        <p:pic>
          <p:nvPicPr>
            <p:cNvPr id="5" name="Billed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2655" y="5091876"/>
              <a:ext cx="16192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154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RS-232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Logic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level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Binær 0 (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space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): +3 til +25 (+5 til +12 typisk)</a:t>
            </a: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Binær 1 (mark): -3 til -25 (-5 til -12 typisk) </a:t>
            </a: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Alt mellem +3 til -3 er udefineret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ladsholder til indhold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Slew Rate</a:t>
                </a:r>
              </a:p>
              <a:p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Er en ændringshastighed i output forårsaget af en trinændring i input. </a:t>
                </a:r>
                <a:r>
                  <a:rPr lang="da-DK" sz="14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Slew</a:t>
                </a: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rate måles som en spændings ændring i en givet tid </a:t>
                </a:r>
                <a14:m>
                  <m:oMath xmlns:m="http://schemas.openxmlformats.org/officeDocument/2006/math">
                    <m:r>
                      <a:rPr lang="da-DK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𝑉</m:t>
                    </m:r>
                    <m:r>
                      <a:rPr lang="da-DK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/</m:t>
                    </m:r>
                    <m:r>
                      <a:rPr lang="da-D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𝜇</m:t>
                    </m:r>
                    <m:r>
                      <a:rPr lang="da-D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𝑠</m:t>
                    </m:r>
                  </m:oMath>
                </a14:m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eller </a:t>
                </a:r>
                <a14:m>
                  <m:oMath xmlns:m="http://schemas.openxmlformats.org/officeDocument/2006/math">
                    <m:r>
                      <a:rPr lang="da-DK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𝑉</m:t>
                    </m:r>
                    <m:r>
                      <a:rPr lang="da-DK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/</m:t>
                    </m:r>
                    <m:r>
                      <a:rPr lang="da-DK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𝑚𝑠</m:t>
                    </m:r>
                  </m:oMath>
                </a14:m>
                <a:endParaRPr lang="da-DK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RS232 skal overholde en </a:t>
                </a:r>
                <a:r>
                  <a:rPr lang="da-DK" sz="14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slew</a:t>
                </a: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rate på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14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30</m:t>
                    </m:r>
                    <m:r>
                      <m:rPr>
                        <m:nor/>
                      </m:rPr>
                      <a:rPr lang="da-DK" sz="14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V</m:t>
                    </m:r>
                    <m:r>
                      <m:rPr>
                        <m:nor/>
                      </m:rPr>
                      <a:rPr lang="da-DK" sz="1400" b="1" i="0" dirty="0" smtClean="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/</m:t>
                    </m:r>
                    <m:r>
                      <a:rPr lang="da-DK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𝜇</m:t>
                    </m:r>
                    <m:r>
                      <a:rPr lang="da-DK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𝑠</m:t>
                    </m:r>
                  </m:oMath>
                </a14:m>
                <a:endParaRPr lang="da-DK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Pladsholder til indhold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603" t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Billed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3717032"/>
            <a:ext cx="4041775" cy="1903135"/>
          </a:xfrm>
          <a:prstGeom prst="rect">
            <a:avLst/>
          </a:prstGeom>
        </p:spPr>
      </p:pic>
      <p:sp>
        <p:nvSpPr>
          <p:cNvPr id="12" name="AutoShape 2" descr="Effect of op amp slew rate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8" name="Billed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645024"/>
            <a:ext cx="2378317" cy="23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3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RS-232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Protokol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Anvender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Universial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Asyncronous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Receiver Transmitter (UART) transmission med 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Start bit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Stop bit</a:t>
            </a:r>
          </a:p>
          <a:p>
            <a:pPr lvl="1"/>
            <a:r>
              <a:rPr lang="da-DK" sz="1000" err="1">
                <a:latin typeface="Calibri Light" panose="020F0302020204030204" pitchFamily="34" charset="0"/>
                <a:cs typeface="Calibri Light" panose="020F0302020204030204" pitchFamily="34" charset="0"/>
              </a:rPr>
              <a:t>Parity</a:t>
            </a:r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 bit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Data kan være 5 – 8 bit</a:t>
            </a: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Anvender flere leder til ”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handshaking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” for at overføre kontrol signaler til synkronisering af transmission af bytes mellem DTE og DCE</a:t>
            </a: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a-DK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Pladsholder til indhold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Introduktion til netværk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" panose="020F0502020204030204" pitchFamily="34" charset="0"/>
                <a:cs typeface="Calibri" panose="020F0502020204030204" pitchFamily="34" charset="0"/>
              </a:rPr>
              <a:t>OSI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Physical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a-DK" sz="1100">
                <a:latin typeface="Calibri Light" panose="020F0302020204030204" pitchFamily="34" charset="0"/>
                <a:cs typeface="Calibri Light" panose="020F0302020204030204" pitchFamily="34" charset="0"/>
              </a:rPr>
              <a:t>Beskriver interface standard som RS-232, dvs. kabler, </a:t>
            </a:r>
            <a:r>
              <a:rPr lang="da-DK" sz="1100" err="1">
                <a:latin typeface="Calibri Light" panose="020F0302020204030204" pitchFamily="34" charset="0"/>
                <a:cs typeface="Calibri Light" panose="020F0302020204030204" pitchFamily="34" charset="0"/>
              </a:rPr>
              <a:t>slew</a:t>
            </a:r>
            <a:r>
              <a:rPr lang="da-DK" sz="1100">
                <a:latin typeface="Calibri Light" panose="020F0302020204030204" pitchFamily="34" charset="0"/>
                <a:cs typeface="Calibri Light" panose="020F0302020204030204" pitchFamily="34" charset="0"/>
              </a:rPr>
              <a:t> rate, spændingsniveauer</a:t>
            </a: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Data link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a-DK" sz="1100">
                <a:latin typeface="Calibri Light" panose="020F0302020204030204" pitchFamily="34" charset="0"/>
                <a:cs typeface="Calibri Light" panose="020F0302020204030204" pitchFamily="34" charset="0"/>
              </a:rPr>
              <a:t>Opdeler data fra Network til frames som kan transmitteres via. </a:t>
            </a:r>
            <a:r>
              <a:rPr lang="da-DK" sz="1100" err="1">
                <a:latin typeface="Calibri Light" panose="020F0302020204030204" pitchFamily="34" charset="0"/>
                <a:cs typeface="Calibri Light" panose="020F0302020204030204" pitchFamily="34" charset="0"/>
              </a:rPr>
              <a:t>Physical</a:t>
            </a:r>
            <a:r>
              <a:rPr lang="da-DK" sz="11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100" err="1"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endParaRPr lang="da-DK" sz="11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Network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a-DK" sz="1100">
                <a:latin typeface="Calibri Light" panose="020F0302020204030204" pitchFamily="34" charset="0"/>
                <a:cs typeface="Calibri Light" panose="020F0302020204030204" pitchFamily="34" charset="0"/>
              </a:rPr>
              <a:t>Oversætter netværksadresser og beslutter hvordan data routes fra sender til modtager</a:t>
            </a: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Transport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a-DK" sz="1100">
                <a:latin typeface="Calibri Light" panose="020F0302020204030204" pitchFamily="34" charset="0"/>
                <a:cs typeface="Calibri Light" panose="020F0302020204030204" pitchFamily="34" charset="0"/>
              </a:rPr>
              <a:t>Accepter data fra session </a:t>
            </a:r>
            <a:r>
              <a:rPr lang="da-DK" sz="1100" err="1"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r>
              <a:rPr lang="da-DK" sz="1100">
                <a:latin typeface="Calibri Light" panose="020F0302020204030204" pitchFamily="34" charset="0"/>
                <a:cs typeface="Calibri Light" panose="020F0302020204030204" pitchFamily="34" charset="0"/>
              </a:rPr>
              <a:t> og administrer end-to-end levering af data (garantere at data overføres fra A til B pålideligt, i korrekt sekvens og uden fejl)</a:t>
            </a: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Session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a-DK" sz="1100">
                <a:latin typeface="Calibri Light" panose="020F0302020204030204" pitchFamily="34" charset="0"/>
                <a:cs typeface="Calibri Light" panose="020F0302020204030204" pitchFamily="34" charset="0"/>
              </a:rPr>
              <a:t>Koordinere og opretholder kommunikation mellem to noder på netværket</a:t>
            </a: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Presentation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ASCII eller EBCDIC protokol</a:t>
            </a: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Application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layer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Specificer kommunikations protokol og interfaces</a:t>
            </a:r>
          </a:p>
          <a:p>
            <a:pPr lvl="1"/>
            <a:endParaRPr lang="da-DK" sz="1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a-DK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3109021"/>
            <a:ext cx="4041775" cy="20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7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RS-422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5636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RS-422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Nøglefunktioner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ladsholder til indhold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Nøglefunktioner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Pålidelige i elektrisk støjfuldt miljø (balanceret system)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Højre data rate end RS-232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Længere afstande end RS-232</a:t>
                </a:r>
              </a:p>
              <a:p>
                <a:pPr marL="0" indent="0">
                  <a:buNone/>
                </a:pP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Kabler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Kan være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shielded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eller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unshielded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twisted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par</a:t>
                </a:r>
              </a:p>
              <a:p>
                <a:pPr marL="0" indent="0">
                  <a:buNone/>
                </a:pP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Data rate/Baud rate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100 kb/s – 10Mb/s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Hastighed b/s multipliceret med længde i meter skal ikke overstige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12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da-DK" sz="12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da-DK" sz="12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8</m:t>
                        </m:r>
                      </m:sup>
                    </m:sSup>
                  </m:oMath>
                </a14:m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Kabellængde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Op til 1200m eller 4000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feet</a:t>
                </a:r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da-DK" sz="14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Communication</a:t>
                </a: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mode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Half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duplex</a:t>
                </a:r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Full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duplex</a:t>
                </a:r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6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6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6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6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Pladsholder til indhol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52" t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8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RS-422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474840" cy="639762"/>
          </a:xfrm>
        </p:spPr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Netværkskonfiguration/elektrisk standard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ladsholder til indhold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Point-to-point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forbindelse mellem data terminal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equipment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(DTE) og data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communications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equipment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(DCE). Kun en sender og en modtager</a:t>
                </a:r>
              </a:p>
              <a:p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Multidrop forbindelse med en transmitter og op til 10 receiver</a:t>
                </a:r>
              </a:p>
              <a:p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Simplex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 systemer hvor receiver ikke kan svare tilbage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Ingen specifikke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connector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er specificeret i standarden, men der anvendes DB9</a:t>
                </a:r>
              </a:p>
              <a:p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Termineringsmodstand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120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</m:oMath>
                </a14:m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Logic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level</a:t>
                </a:r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Binær 0 (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space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): +2 til +6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Binær 1 (mark): -2 til -6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Alt mellem +2 til -2 er udefineret</a:t>
                </a:r>
              </a:p>
              <a:p>
                <a:pPr marL="0" indent="0">
                  <a:buNone/>
                </a:pP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Protokol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Anvender samme protokol som RS-232</a:t>
                </a:r>
              </a:p>
            </p:txBody>
          </p:sp>
        </mc:Choice>
        <mc:Fallback xmlns="">
          <p:sp>
            <p:nvSpPr>
              <p:cNvPr id="7" name="Pladsholder til indhol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51" t="-309" b="-10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ladsholder til indhold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Balanceret forbindelse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Spænding mellem A(-) og B(+) eller TX+ og TX- er 5V</a:t>
            </a: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Multidrop</a:t>
            </a: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924944"/>
            <a:ext cx="2160240" cy="759679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780928"/>
            <a:ext cx="3240212" cy="96951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4324326"/>
            <a:ext cx="2754728" cy="170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7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RS-422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474840" cy="639762"/>
          </a:xfrm>
        </p:spPr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Netværkskonfiguration/elektrisk standard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ladsholder til indhold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Terminerings modstand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Signaler bevæger sig 2/3 af lysets hastighed dvs. </a:t>
                </a:r>
                <a14:m>
                  <m:oMath xmlns:m="http://schemas.openxmlformats.org/officeDocument/2006/math">
                    <m:r>
                      <a:rPr lang="da-DK" sz="12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2</m:t>
                    </m:r>
                    <m:r>
                      <a:rPr lang="da-DK" sz="120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  <m:sSup>
                      <m:sSupPr>
                        <m:ctrlPr>
                          <a:rPr lang="da-DK" sz="12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da-DK" sz="12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da-DK" sz="12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8</m:t>
                        </m:r>
                      </m:sup>
                    </m:sSup>
                  </m:oMath>
                </a14:m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Ved kabler der ikke er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termineret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vil signalet fra transmitter reflekteres tilbage og det næste signal fra transmitter vil bliver overlejeret og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korrupteret</a:t>
                </a:r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Terminerings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modstand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2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da-DK" sz="12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da-DK" sz="12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findes ved at anvende kablets impedans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2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da-DK" sz="12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da-DK" sz="120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). Refleksionen brændes af i modstanden som varme</a:t>
                </a:r>
                <a14:m>
                  <m:oMath xmlns:m="http://schemas.openxmlformats.org/officeDocument/2006/math">
                    <m:r>
                      <a:rPr lang="da-DK" sz="1200" b="0" i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da-DK" sz="12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r>
                      <a:rPr lang="da-DK" sz="12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da-DK" sz="12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12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da-DK" sz="12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a-DK" sz="12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da-DK" sz="12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da-DK" sz="12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a-DK" sz="12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Pladsholder til indhol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51" t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ladsholder til indhold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2939" y="4293096"/>
            <a:ext cx="4041775" cy="15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83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RS-485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8072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RS-485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Nøglefunktioner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ladsholder til indhold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Nøglefunktioner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Pålidelige i elektrisk støjfuldt miljø (balanceret system)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Højre data rate end RS-232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Længere afstande end RS-232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Ligner RS-422, men yder et større antal noder</a:t>
                </a:r>
              </a:p>
              <a:p>
                <a:pPr marL="0" indent="0">
                  <a:buNone/>
                </a:pP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Kabler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Kan være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shielded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eller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unshielded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twisted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par</a:t>
                </a:r>
              </a:p>
              <a:p>
                <a:pPr marL="0" indent="0">
                  <a:buNone/>
                </a:pP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Data rate/Baud rate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100 kb/s – 10Mb/s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Hastighed b/s multipliceret med længde i meter skal ikke overstige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12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da-DK" sz="12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da-DK" sz="12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8</m:t>
                        </m:r>
                      </m:sup>
                    </m:sSup>
                  </m:oMath>
                </a14:m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da-DK" sz="14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Kabellængde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Op til 1200m eller 4000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feet</a:t>
                </a:r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Communication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mode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Full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duplex</a:t>
                </a:r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Half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duplex</a:t>
                </a:r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6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6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6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6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Pladsholder til indhol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52" t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7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RS-422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474840" cy="639762"/>
          </a:xfrm>
        </p:spPr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Netværkskonfiguration/elektrisk standard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ladsholder til indhold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040188" cy="1902197"/>
              </a:xfrm>
            </p:spPr>
            <p:txBody>
              <a:bodyPr/>
              <a:lstStyle/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Multidrop forbindelse op til 32 enheder pr 1200 m</a:t>
                </a:r>
              </a:p>
              <a:p>
                <a:pPr lvl="1"/>
                <a:r>
                  <a:rPr lang="da-DK" sz="8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Ved brug af </a:t>
                </a:r>
                <a:r>
                  <a:rPr lang="da-DK" sz="8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repeater</a:t>
                </a:r>
                <a:r>
                  <a:rPr lang="da-DK" sz="8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kan optages en adresse</a:t>
                </a:r>
              </a:p>
              <a:p>
                <a:pPr lvl="1"/>
                <a:r>
                  <a:rPr lang="da-DK" sz="8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Distance ved brug af </a:t>
                </a:r>
                <a:r>
                  <a:rPr lang="da-DK" sz="8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repeater</a:t>
                </a:r>
                <a:r>
                  <a:rPr lang="da-DK" sz="8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er ikke specificeret 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Ingen specifikke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connector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er specificeret i standarden</a:t>
                </a:r>
              </a:p>
              <a:p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Termineringsmodstand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120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</m:oMath>
                </a14:m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Logic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level</a:t>
                </a:r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Binær 0 (</a:t>
                </a:r>
                <a:r>
                  <a:rPr lang="da-DK" sz="120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space</a:t>
                </a:r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): +1.5 til +6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Binær 1 (mark): -1.5 til -6</a:t>
                </a:r>
              </a:p>
              <a:p>
                <a:r>
                  <a:rPr lang="da-DK" sz="12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Alt mellem +2 til -2 er udefineret</a:t>
                </a:r>
              </a:p>
              <a:p>
                <a:endParaRPr lang="da-DK" sz="12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da-DK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Pladsholder til indhol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040188" cy="1902197"/>
              </a:xfrm>
              <a:blipFill>
                <a:blip r:embed="rId2"/>
                <a:stretch>
                  <a:fillRect l="-151" t="-641" b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ladsholder til indhold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Balanceret forbindelse</a:t>
            </a:r>
          </a:p>
          <a:p>
            <a:pPr lvl="1"/>
            <a:r>
              <a:rPr lang="da-DK" sz="1000">
                <a:latin typeface="Calibri Light" panose="020F0302020204030204" pitchFamily="34" charset="0"/>
                <a:cs typeface="Calibri Light" panose="020F0302020204030204" pitchFamily="34" charset="0"/>
              </a:rPr>
              <a:t>Spænding mellem A(-) og B(+) eller TX+ og TX- er 5V</a:t>
            </a: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Multidrop</a:t>
            </a: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780928"/>
            <a:ext cx="3240212" cy="969512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348" y="4221088"/>
            <a:ext cx="2700996" cy="1947230"/>
          </a:xfrm>
          <a:prstGeom prst="rect">
            <a:avLst/>
          </a:prstGeom>
        </p:spPr>
      </p:pic>
      <p:sp>
        <p:nvSpPr>
          <p:cNvPr id="12" name="Pladsholder til indhold 2"/>
          <p:cNvSpPr>
            <a:spLocks noGrp="1"/>
          </p:cNvSpPr>
          <p:nvPr>
            <p:ph type="body" idx="1"/>
          </p:nvPr>
        </p:nvSpPr>
        <p:spPr>
          <a:xfrm>
            <a:off x="462704" y="4077072"/>
            <a:ext cx="4474840" cy="639762"/>
          </a:xfrm>
        </p:spPr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Protokol</a:t>
            </a:r>
          </a:p>
        </p:txBody>
      </p:sp>
      <p:sp>
        <p:nvSpPr>
          <p:cNvPr id="13" name="Pladsholder til indhold 6"/>
          <p:cNvSpPr txBox="1">
            <a:spLocks/>
          </p:cNvSpPr>
          <p:nvPr/>
        </p:nvSpPr>
        <p:spPr bwMode="auto">
          <a:xfrm>
            <a:off x="457200" y="4653137"/>
            <a:ext cx="40401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a-DK" sz="1200" kern="0">
                <a:latin typeface="Calibri Light" panose="020F0302020204030204" pitchFamily="34" charset="0"/>
                <a:cs typeface="Calibri Light" panose="020F0302020204030204" pitchFamily="34" charset="0"/>
              </a:rPr>
              <a:t>Anvender samme protokol som RS-232</a:t>
            </a:r>
            <a:endParaRPr lang="da-DK" sz="14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Introduktion til netværk</a:t>
            </a:r>
            <a:endParaRPr lang="da-DK" sz="280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OSI model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Besked igennem OSI model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3128228"/>
            <a:ext cx="4041775" cy="2044582"/>
          </a:xfrm>
          <a:prstGeom prst="rect">
            <a:avLst/>
          </a:prstGeom>
        </p:spPr>
      </p:pic>
      <p:pic>
        <p:nvPicPr>
          <p:cNvPr id="8" name="Pladsholder til indhold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3109430"/>
            <a:ext cx="4040188" cy="20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Introduktion til netværk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Protokoller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Den første byte (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Sync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Byte) kan være en række af 1 og 0 for at synkroniser med modtager eller sætte flag for at indikere start af et frame</a:t>
            </a:r>
          </a:p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Den anden byte (Destination Address) indeholder adressen på modtageren</a:t>
            </a:r>
          </a:p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Den tredje byte (Source Address) indeholder adressen på afsender</a:t>
            </a:r>
          </a:p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Den fjerde byte (Data to 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Transmitted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) indeholder information/data</a:t>
            </a:r>
          </a:p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Den femte byte (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Error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Byte) er ”the final byte(s)” også kendt som ”end-of-frame” indikatorer hvilket kan være til ”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error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” og/eller ”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ending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flags”</a:t>
            </a:r>
          </a:p>
          <a:p>
            <a:endParaRPr lang="da-DK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Frame (</a:t>
            </a:r>
            <a:r>
              <a:rPr lang="da-DK" sz="2000" err="1">
                <a:latin typeface="Calibri Light" panose="020F0302020204030204" pitchFamily="34" charset="0"/>
                <a:cs typeface="Calibri Light" panose="020F0302020204030204" pitchFamily="34" charset="0"/>
              </a:rPr>
              <a:t>package</a:t>
            </a:r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pic>
        <p:nvPicPr>
          <p:cNvPr id="8" name="Pladsholder til indhold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3554430"/>
            <a:ext cx="4041775" cy="119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4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Introduktion til netværk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Bits, bytes og karakter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Binær kan er der 2 cifre dvs. 0 og 1  </a:t>
            </a:r>
          </a:p>
          <a:p>
            <a:pPr lvl="1"/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Positiv logik 1 (ON) og 0 (OFF)</a:t>
            </a:r>
          </a:p>
          <a:p>
            <a:pPr lvl="1"/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Negativ logik 0 (ON) og 1 (OFF)</a:t>
            </a:r>
          </a:p>
          <a:p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Hexadecimal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er der 16 cifre dvs. fra (0-9 og A-F). En byte er repræsenteret af to 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Hexadecimal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cifre</a:t>
            </a:r>
          </a:p>
          <a:p>
            <a:pPr lvl="1"/>
            <a:r>
              <a:rPr lang="da-DK" sz="1200" err="1">
                <a:latin typeface="Calibri Light" panose="020F0302020204030204" pitchFamily="34" charset="0"/>
                <a:cs typeface="Calibri Light" panose="020F0302020204030204" pitchFamily="34" charset="0"/>
              </a:rPr>
              <a:t>Heaxdecimal</a:t>
            </a:r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 tal anvendes i ASCII protokol (American Standard Code for Information Interchange)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a-DK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6777" y="2174875"/>
            <a:ext cx="4041775" cy="944434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54" y="3119310"/>
            <a:ext cx="3020590" cy="31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Introduktion til netværk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7 bit - ASCII 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4" name="Pladsholder til indhold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Aflæs i ASCII tabel ud fra følgende HEX-tal</a:t>
            </a:r>
          </a:p>
          <a:p>
            <a:pPr lvl="2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6A</a:t>
            </a:r>
          </a:p>
          <a:p>
            <a:pPr lvl="2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  <a:p>
            <a:pPr lvl="2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  <a:p>
            <a:pPr lvl="1"/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Aflæs i ASCII tabel ud fra følgende binær-tal</a:t>
            </a:r>
          </a:p>
          <a:p>
            <a:pPr lvl="2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0110100</a:t>
            </a:r>
          </a:p>
          <a:p>
            <a:pPr lvl="2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1000001</a:t>
            </a:r>
          </a:p>
          <a:p>
            <a:pPr lvl="2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1100010</a:t>
            </a:r>
          </a:p>
          <a:p>
            <a:pPr lvl="2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1100101</a:t>
            </a:r>
          </a:p>
          <a:p>
            <a:pPr lvl="2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1110010</a:t>
            </a:r>
          </a:p>
        </p:txBody>
      </p:sp>
      <p:pic>
        <p:nvPicPr>
          <p:cNvPr id="15" name="Pladsholder til indhold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2576511"/>
            <a:ext cx="4041775" cy="31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1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Introduktion til netværk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Anvendte kommunikations principper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Hver data kommunikations systemer kræver følgende:</a:t>
            </a:r>
          </a:p>
          <a:p>
            <a:pPr lvl="1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En kilde af data (transmitter) som konverter information om til en form som er egnet til transmission</a:t>
            </a:r>
          </a:p>
          <a:p>
            <a:pPr lvl="1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Receiver der accepter signaler og oversætter informationer om til original data</a:t>
            </a:r>
          </a:p>
          <a:p>
            <a:pPr lvl="1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Et kommunikationslink til at transmitter data (kobber, optisk, radio og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sattelit</a:t>
            </a:r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a-DK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Transmitter og receiver skal kunne forstå hinanden hvilket kræver at:</a:t>
            </a:r>
          </a:p>
          <a:p>
            <a:pPr lvl="1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Enighed om anvendelse af signaler typer</a:t>
            </a:r>
          </a:p>
          <a:p>
            <a:pPr lvl="1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Definitionen af anvendt logik så som positiv og negativ logik</a:t>
            </a:r>
          </a:p>
          <a:p>
            <a:pPr lvl="1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Protokol</a:t>
            </a:r>
          </a:p>
          <a:p>
            <a:pPr lvl="1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Måden at detekter fejl</a:t>
            </a:r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29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Introduktion til netværk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Kommunikations ”mode”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Der er tre forskellige kommunikations ”mode”</a:t>
            </a:r>
          </a:p>
          <a:p>
            <a:pPr lvl="1"/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Simplex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Envejs kommunikation</a:t>
            </a:r>
          </a:p>
          <a:p>
            <a:pPr lvl="1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Half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duplex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Tovejs kommunikation, men kan kun lytte eller sende</a:t>
            </a:r>
          </a:p>
          <a:p>
            <a:pPr lvl="1"/>
            <a:r>
              <a:rPr lang="da-DK" sz="1400">
                <a:latin typeface="Calibri Light" panose="020F0302020204030204" pitchFamily="34" charset="0"/>
                <a:cs typeface="Calibri Light" panose="020F0302020204030204" pitchFamily="34" charset="0"/>
              </a:rPr>
              <a:t>Full </a:t>
            </a:r>
            <a:r>
              <a:rPr lang="da-DK" sz="1400" err="1">
                <a:latin typeface="Calibri Light" panose="020F0302020204030204" pitchFamily="34" charset="0"/>
                <a:cs typeface="Calibri Light" panose="020F0302020204030204" pitchFamily="34" charset="0"/>
              </a:rPr>
              <a:t>duplex</a:t>
            </a:r>
            <a:endParaRPr lang="da-DK" sz="1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da-DK" sz="1200">
                <a:latin typeface="Calibri Light" panose="020F0302020204030204" pitchFamily="34" charset="0"/>
                <a:cs typeface="Calibri Light" panose="020F0302020204030204" pitchFamily="34" charset="0"/>
              </a:rPr>
              <a:t>Tovejs kommunikation, men kan både lytte og sende på samme tid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a-DK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4241" y="2348880"/>
            <a:ext cx="4041775" cy="1142846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240" y="3503977"/>
            <a:ext cx="4041775" cy="1095685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40" y="4599662"/>
            <a:ext cx="4041775" cy="11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>
                <a:latin typeface="Calibri Light" panose="020F0302020204030204" pitchFamily="34" charset="0"/>
                <a:cs typeface="Calibri Light" panose="020F0302020204030204" pitchFamily="34" charset="0"/>
              </a:rPr>
              <a:t>Introduktion til netværk</a:t>
            </a:r>
            <a:endParaRPr lang="da-DK" sz="25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Asynchronous systems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Et 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asynchronous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system er hvor et bit eller byte sende i et frame</a:t>
            </a:r>
          </a:p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Receiver detekter ikke før modtagelse af det første bit også kendt som ”start bit”</a:t>
            </a:r>
          </a:p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Start bit er i modsat spænding tilstand i forhold til 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idle</a:t>
            </a:r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 spænding og tillader receiver at synkronisere til transmitter for det efterfølgende data i et frame</a:t>
            </a:r>
          </a:p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Transmitter og receiver skal have samme bit time</a:t>
            </a:r>
          </a:p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Asynchronous system kan have problemer over ved hastigheder over 100 </a:t>
            </a:r>
            <a:r>
              <a:rPr lang="da-DK" sz="1600" err="1">
                <a:latin typeface="Calibri Light" panose="020F0302020204030204" pitchFamily="34" charset="0"/>
                <a:cs typeface="Calibri Light" panose="020F0302020204030204" pitchFamily="34" charset="0"/>
              </a:rPr>
              <a:t>kbps</a:t>
            </a:r>
            <a:endParaRPr lang="da-DK" sz="1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sz="2000">
                <a:latin typeface="Calibri Light" panose="020F0302020204030204" pitchFamily="34" charset="0"/>
                <a:cs typeface="Calibri Light" panose="020F0302020204030204" pitchFamily="34" charset="0"/>
              </a:rPr>
              <a:t>Message format</a:t>
            </a:r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sz="1600">
                <a:latin typeface="Calibri Light" panose="020F0302020204030204" pitchFamily="34" charset="0"/>
                <a:cs typeface="Calibri Light" panose="020F0302020204030204" pitchFamily="34" charset="0"/>
              </a:rPr>
              <a:t>Hver karakter har hver sin frame</a:t>
            </a:r>
          </a:p>
        </p:txBody>
      </p:sp>
      <p:pic>
        <p:nvPicPr>
          <p:cNvPr id="12" name="Pladsholder til indho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5025" y="2564904"/>
            <a:ext cx="4247455" cy="206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931946"/>
      </p:ext>
    </p:extLst>
  </p:cSld>
  <p:clrMapOvr>
    <a:masterClrMapping/>
  </p:clrMapOvr>
</p:sld>
</file>

<file path=ppt/theme/theme1.xml><?xml version="1.0" encoding="utf-8"?>
<a:theme xmlns:a="http://schemas.openxmlformats.org/drawingml/2006/main" name="DiH_2010_1">
  <a:themeElements>
    <a:clrScheme name="Kontor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ontor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9ACB977842B5D4883C8B8F10FB0043D" ma:contentTypeVersion="2" ma:contentTypeDescription="Opret et nyt dokument." ma:contentTypeScope="" ma:versionID="c84cc256f2b6b84c94e8eae3a3130b73">
  <xsd:schema xmlns:xsd="http://www.w3.org/2001/XMLSchema" xmlns:xs="http://www.w3.org/2001/XMLSchema" xmlns:p="http://schemas.microsoft.com/office/2006/metadata/properties" xmlns:ns2="ccfaab33-3f23-4e69-bf65-e19adcf0dab2" targetNamespace="http://schemas.microsoft.com/office/2006/metadata/properties" ma:root="true" ma:fieldsID="a10c8fa5cc6f2e416d79db36f3a33873" ns2:_="">
    <xsd:import namespace="ccfaab33-3f23-4e69-bf65-e19adcf0da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aab33-3f23-4e69-bf65-e19adcf0da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5C054-46F0-444E-A809-C839A2E2F2C5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cfaab33-3f23-4e69-bf65-e19adcf0dab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D226A0-0B7D-41FF-B641-890FEA61EE7D}">
  <ds:schemaRefs>
    <ds:schemaRef ds:uri="ccfaab33-3f23-4e69-bf65-e19adcf0da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7AE1A39-00AF-4DC8-AAE5-3C370C3FF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djh-el-afd-powerpoint-skabelon</Template>
  <TotalTime>0</TotalTime>
  <Words>1528</Words>
  <Application>Microsoft Office PowerPoint</Application>
  <PresentationFormat>Skærmshow (4:3)</PresentationFormat>
  <Paragraphs>300</Paragraphs>
  <Slides>26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Myriad Pro</vt:lpstr>
      <vt:lpstr>DiH_2010_1</vt:lpstr>
      <vt:lpstr>Introduktion til netværk</vt:lpstr>
      <vt:lpstr>Introduktion til netværk</vt:lpstr>
      <vt:lpstr>Introduktion til netværk</vt:lpstr>
      <vt:lpstr>Introduktion til netværk</vt:lpstr>
      <vt:lpstr>Introduktion til netværk</vt:lpstr>
      <vt:lpstr>Introduktion til netværk</vt:lpstr>
      <vt:lpstr>Introduktion til netværk</vt:lpstr>
      <vt:lpstr>Introduktion til netværk</vt:lpstr>
      <vt:lpstr>Introduktion til netværk</vt:lpstr>
      <vt:lpstr>Introduktion til netværk</vt:lpstr>
      <vt:lpstr>Introduktion til netværk</vt:lpstr>
      <vt:lpstr>RS-232</vt:lpstr>
      <vt:lpstr>RS-232</vt:lpstr>
      <vt:lpstr>RS-232</vt:lpstr>
      <vt:lpstr>RS-232</vt:lpstr>
      <vt:lpstr>RS-232</vt:lpstr>
      <vt:lpstr>RS-232</vt:lpstr>
      <vt:lpstr>RS-232</vt:lpstr>
      <vt:lpstr>RS-232</vt:lpstr>
      <vt:lpstr>RS-422</vt:lpstr>
      <vt:lpstr>RS-422</vt:lpstr>
      <vt:lpstr>RS-422</vt:lpstr>
      <vt:lpstr>RS-422</vt:lpstr>
      <vt:lpstr>RS-485</vt:lpstr>
      <vt:lpstr>RS-485</vt:lpstr>
      <vt:lpstr>RS-422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Sandø Østergaard</dc:creator>
  <cp:lastModifiedBy>Anders Sandø Østergaard</cp:lastModifiedBy>
  <cp:revision>1</cp:revision>
  <dcterms:created xsi:type="dcterms:W3CDTF">2019-09-05T08:54:51Z</dcterms:created>
  <dcterms:modified xsi:type="dcterms:W3CDTF">2020-08-04T19:11:15Z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0x010100C9ACB977842B5D4883C8B8F10FB0043D</vt:lpwstr>
  </property>
</Properties>
</file>