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1" r:id="rId5"/>
    <p:sldId id="262" r:id="rId6"/>
    <p:sldId id="263" r:id="rId7"/>
    <p:sldId id="265" r:id="rId8"/>
    <p:sldId id="264" r:id="rId9"/>
    <p:sldId id="267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850A-3060-4C89-A837-57080C3D8D1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70B6-BE0C-46EA-B545-3AB0C243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5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850A-3060-4C89-A837-57080C3D8D1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70B6-BE0C-46EA-B545-3AB0C243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1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850A-3060-4C89-A837-57080C3D8D1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70B6-BE0C-46EA-B545-3AB0C243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5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850A-3060-4C89-A837-57080C3D8D1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70B6-BE0C-46EA-B545-3AB0C243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850A-3060-4C89-A837-57080C3D8D1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70B6-BE0C-46EA-B545-3AB0C243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8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850A-3060-4C89-A837-57080C3D8D1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70B6-BE0C-46EA-B545-3AB0C243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8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850A-3060-4C89-A837-57080C3D8D1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70B6-BE0C-46EA-B545-3AB0C243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850A-3060-4C89-A837-57080C3D8D1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70B6-BE0C-46EA-B545-3AB0C243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4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850A-3060-4C89-A837-57080C3D8D1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70B6-BE0C-46EA-B545-3AB0C243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850A-3060-4C89-A837-57080C3D8D1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70B6-BE0C-46EA-B545-3AB0C243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4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850A-3060-4C89-A837-57080C3D8D1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70B6-BE0C-46EA-B545-3AB0C243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3850A-3060-4C89-A837-57080C3D8D1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C70B6-BE0C-46EA-B545-3AB0C243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1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dirty="0"/>
              <a:t>Criteria Selection Penggunaan Technology Fast Heavy Oil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754348"/>
              </p:ext>
            </p:extLst>
          </p:nvPr>
        </p:nvGraphicFramePr>
        <p:xfrm>
          <a:off x="945777" y="2779900"/>
          <a:ext cx="9811871" cy="32981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9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7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5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0147">
                <a:tc>
                  <a:txBody>
                    <a:bodyPr/>
                    <a:lstStyle/>
                    <a:p>
                      <a:pPr marL="0" marR="17145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17145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Kriteria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17145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Kondisi Saat Ini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17145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Keterangan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17145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(Yes/No)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757">
                <a:tc>
                  <a:txBody>
                    <a:bodyPr/>
                    <a:lstStyle/>
                    <a:p>
                      <a:pPr marL="0" marR="17145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17145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Dapat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Menurunkan</a:t>
                      </a:r>
                      <a:r>
                        <a:rPr lang="en-US" sz="1400" dirty="0">
                          <a:effectLst/>
                        </a:rPr>
                        <a:t> Pour Point Temperature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17145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54 </a:t>
                      </a:r>
                      <a:r>
                        <a:rPr lang="en-US" sz="1400" baseline="30000">
                          <a:effectLst/>
                        </a:rPr>
                        <a:t>o</a:t>
                      </a: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17145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086">
                <a:tc>
                  <a:txBody>
                    <a:bodyPr/>
                    <a:lstStyle/>
                    <a:p>
                      <a:pPr marL="0" marR="17145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17145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Dapat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Menurunkan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Viskositas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17145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921.4534 mm2/s (@122°F)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17145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757">
                <a:tc>
                  <a:txBody>
                    <a:bodyPr/>
                    <a:lstStyle/>
                    <a:p>
                      <a:pPr marL="0" marR="17145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17145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Dapat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Menaikan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baseline="30000" dirty="0" err="1">
                          <a:effectLst/>
                        </a:rPr>
                        <a:t>o</a:t>
                      </a:r>
                      <a:r>
                        <a:rPr lang="en-US" sz="1400" dirty="0" err="1">
                          <a:effectLst/>
                        </a:rPr>
                        <a:t>API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Minyak</a:t>
                      </a:r>
                      <a:r>
                        <a:rPr lang="en-US" sz="1400" dirty="0">
                          <a:effectLst/>
                        </a:rPr>
                        <a:t> (</a:t>
                      </a:r>
                      <a:r>
                        <a:rPr lang="en-US" sz="1400" dirty="0" err="1">
                          <a:effectLst/>
                        </a:rPr>
                        <a:t>menurunkan</a:t>
                      </a:r>
                      <a:r>
                        <a:rPr lang="en-US" sz="1400" dirty="0">
                          <a:effectLst/>
                        </a:rPr>
                        <a:t> SG)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17145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18.73 API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17145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1425">
                <a:tc>
                  <a:txBody>
                    <a:bodyPr/>
                    <a:lstStyle/>
                    <a:p>
                      <a:pPr marL="0" marR="17145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17145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Dapat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menjaga</a:t>
                      </a:r>
                      <a:r>
                        <a:rPr lang="en-US" sz="1400" dirty="0">
                          <a:effectLst/>
                        </a:rPr>
                        <a:t> temperature </a:t>
                      </a:r>
                      <a:r>
                        <a:rPr lang="en-US" sz="1400" dirty="0" err="1">
                          <a:effectLst/>
                        </a:rPr>
                        <a:t>Minyak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diatas</a:t>
                      </a:r>
                      <a:r>
                        <a:rPr lang="en-US" sz="1400" dirty="0">
                          <a:effectLst/>
                        </a:rPr>
                        <a:t> current pour point </a:t>
                      </a:r>
                      <a:r>
                        <a:rPr lang="en-US" sz="1400" dirty="0" err="1">
                          <a:effectLst/>
                        </a:rPr>
                        <a:t>sepanjang</a:t>
                      </a:r>
                      <a:r>
                        <a:rPr lang="en-US" sz="1400" dirty="0">
                          <a:effectLst/>
                        </a:rPr>
                        <a:t> flow line JTB-89 s/d SP-A2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17145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44 </a:t>
                      </a:r>
                      <a:r>
                        <a:rPr lang="en-US" sz="1400" baseline="30000" dirty="0" err="1">
                          <a:effectLst/>
                        </a:rPr>
                        <a:t>o</a:t>
                      </a:r>
                      <a:r>
                        <a:rPr lang="en-US" sz="1400" dirty="0" err="1">
                          <a:effectLst/>
                        </a:rPr>
                        <a:t>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pPr marL="0" marR="17145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(data 12-23 </a:t>
                      </a:r>
                      <a:r>
                        <a:rPr lang="en-US" sz="1400" dirty="0" err="1">
                          <a:effectLst/>
                        </a:rPr>
                        <a:t>Okt</a:t>
                      </a:r>
                      <a:r>
                        <a:rPr lang="en-US" sz="1400" dirty="0">
                          <a:effectLst/>
                        </a:rPr>
                        <a:t> 2022)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17145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45777" y="1788459"/>
            <a:ext cx="9811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pemilihan</a:t>
            </a:r>
            <a:r>
              <a:rPr lang="en-ID" dirty="0"/>
              <a:t> Technology </a:t>
            </a:r>
            <a:r>
              <a:rPr lang="en-ID" dirty="0" err="1"/>
              <a:t>ini</a:t>
            </a:r>
            <a:r>
              <a:rPr lang="en-ID" dirty="0"/>
              <a:t> yang </a:t>
            </a:r>
            <a:r>
              <a:rPr lang="en-ID" dirty="0" err="1"/>
              <a:t>utamanya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dapat mengatasi </a:t>
            </a:r>
            <a:r>
              <a:rPr lang="en-ID" dirty="0" err="1"/>
              <a:t>masalah</a:t>
            </a:r>
            <a:r>
              <a:rPr lang="en-ID" dirty="0"/>
              <a:t> HPPO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menyebabkan</a:t>
            </a:r>
            <a:r>
              <a:rPr lang="en-ID" dirty="0"/>
              <a:t> plugging di flow line </a:t>
            </a:r>
            <a:r>
              <a:rPr lang="en-ID" dirty="0" err="1"/>
              <a:t>serta</a:t>
            </a:r>
            <a:r>
              <a:rPr lang="en-ID" dirty="0"/>
              <a:t> dapat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 disbanding </a:t>
            </a:r>
            <a:r>
              <a:rPr lang="en-ID" dirty="0" err="1"/>
              <a:t>dengan</a:t>
            </a:r>
            <a:r>
              <a:rPr lang="en-ID" dirty="0"/>
              <a:t> baseline </a:t>
            </a:r>
            <a:r>
              <a:rPr lang="en-ID" dirty="0" err="1"/>
              <a:t>produksi</a:t>
            </a:r>
            <a:r>
              <a:rPr lang="en-ID" dirty="0"/>
              <a:t>, </a:t>
            </a:r>
            <a:r>
              <a:rPr lang="en-ID" dirty="0" err="1"/>
              <a:t>Adapun</a:t>
            </a:r>
            <a:r>
              <a:rPr lang="en-ID" dirty="0"/>
              <a:t> parameter yang </a:t>
            </a:r>
            <a:r>
              <a:rPr lang="en-ID" dirty="0" err="1"/>
              <a:t>bisa</a:t>
            </a:r>
            <a:r>
              <a:rPr lang="en-ID" dirty="0"/>
              <a:t>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E516D-F94D-DCAF-8696-16B5A9F83E3D}"/>
              </a:ext>
            </a:extLst>
          </p:cNvPr>
          <p:cNvSpPr txBox="1"/>
          <p:nvPr/>
        </p:nvSpPr>
        <p:spPr>
          <a:xfrm>
            <a:off x="0" y="126479"/>
            <a:ext cx="3459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1400" b="1" dirty="0"/>
              <a:t>Skema </a:t>
            </a:r>
            <a:r>
              <a:rPr lang="en-US" sz="1400" b="1" dirty="0" err="1"/>
              <a:t>Rencana</a:t>
            </a:r>
            <a:r>
              <a:rPr lang="en-US" sz="1400" b="1" dirty="0"/>
              <a:t> </a:t>
            </a:r>
            <a:r>
              <a:rPr lang="en-US" sz="1400" b="1" dirty="0" err="1"/>
              <a:t>Instalasi</a:t>
            </a:r>
            <a:r>
              <a:rPr lang="en-US" sz="1400" b="1" dirty="0"/>
              <a:t> Alat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A0682A-EA00-5F6D-A31E-0D31B37F2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81" y="415591"/>
            <a:ext cx="8921472" cy="631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6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1E0227-97CE-163C-10FD-66A241191D7E}"/>
              </a:ext>
            </a:extLst>
          </p:cNvPr>
          <p:cNvSpPr txBox="1"/>
          <p:nvPr/>
        </p:nvSpPr>
        <p:spPr>
          <a:xfrm>
            <a:off x="82635" y="638379"/>
            <a:ext cx="3459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 err="1"/>
              <a:t>Titik</a:t>
            </a:r>
            <a:r>
              <a:rPr lang="en-US" sz="1400" b="1" dirty="0"/>
              <a:t> </a:t>
            </a:r>
            <a:r>
              <a:rPr lang="en-US" sz="1400" b="1" dirty="0" err="1"/>
              <a:t>instalasi</a:t>
            </a:r>
            <a:r>
              <a:rPr lang="en-US" sz="1400" b="1" dirty="0"/>
              <a:t> sensor P &amp; T pada SPA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69D65E-5C82-ADBA-5D6A-64CC528A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504" y="293299"/>
            <a:ext cx="8624258" cy="60958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8E9983-A0B2-55E3-5A38-5508ECA909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2" y="1028938"/>
            <a:ext cx="3103712" cy="413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9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2244-8B4D-37B4-EBD7-A868ADE3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892" y="97055"/>
            <a:ext cx="4589999" cy="92165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FAST Technology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493710-AFD7-EC9D-CBD1-4D5D05F96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2966" y="4293640"/>
            <a:ext cx="5157787" cy="23785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/>
              <a:t>FAST Heavy Oil</a:t>
            </a:r>
          </a:p>
          <a:p>
            <a:r>
              <a:rPr lang="en-US" sz="1600" dirty="0"/>
              <a:t>Minimum Oil Production 50 </a:t>
            </a:r>
            <a:r>
              <a:rPr lang="en-US" sz="1600" dirty="0" err="1"/>
              <a:t>bopd</a:t>
            </a:r>
            <a:endParaRPr lang="en-US" sz="1600" dirty="0"/>
          </a:p>
          <a:p>
            <a:r>
              <a:rPr lang="en-US" sz="1600" dirty="0"/>
              <a:t>Maximum Depth 3000 meter</a:t>
            </a:r>
          </a:p>
          <a:p>
            <a:r>
              <a:rPr lang="en-US" sz="1600" dirty="0" err="1"/>
              <a:t>Watercut</a:t>
            </a:r>
            <a:r>
              <a:rPr lang="en-US" sz="1600" dirty="0"/>
              <a:t> </a:t>
            </a:r>
            <a:r>
              <a:rPr lang="en-US" sz="1600" dirty="0" err="1"/>
              <a:t>dibawah</a:t>
            </a:r>
            <a:r>
              <a:rPr lang="en-US" sz="1600" dirty="0"/>
              <a:t> 80% </a:t>
            </a:r>
          </a:p>
          <a:p>
            <a:r>
              <a:rPr lang="en-US" sz="1600" dirty="0"/>
              <a:t>Minimum Viscosity 150 </a:t>
            </a:r>
            <a:r>
              <a:rPr lang="en-US" sz="1600" dirty="0" err="1"/>
              <a:t>cP</a:t>
            </a:r>
            <a:r>
              <a:rPr lang="en-US" sz="1600" dirty="0"/>
              <a:t> @100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°F </a:t>
            </a:r>
          </a:p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Mempunyai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permasalahan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congealing/ paraffinic/ wax/ HPPO. </a:t>
            </a:r>
            <a:endParaRPr lang="en-US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4F3A22-B636-E706-C150-DC8B6026D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017256" y="2708016"/>
            <a:ext cx="3904281" cy="11567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/>
              <a:t>FAST Heater</a:t>
            </a:r>
          </a:p>
          <a:p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permasalahan</a:t>
            </a:r>
            <a:r>
              <a:rPr lang="en-US" sz="1600" dirty="0"/>
              <a:t> congealing/paraffinic/wax/ HPPO </a:t>
            </a:r>
          </a:p>
          <a:p>
            <a:r>
              <a:rPr lang="en-US" sz="1600" dirty="0" err="1"/>
              <a:t>Fluida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viskositas</a:t>
            </a:r>
            <a:r>
              <a:rPr lang="en-US" sz="1600" dirty="0"/>
              <a:t> yang </a:t>
            </a:r>
            <a:r>
              <a:rPr lang="en-US" sz="1600" dirty="0" err="1"/>
              <a:t>tinggi</a:t>
            </a:r>
            <a:r>
              <a:rPr lang="en-US" sz="16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87BDB-A963-0065-D379-502044CA2812}"/>
              </a:ext>
            </a:extLst>
          </p:cNvPr>
          <p:cNvSpPr txBox="1"/>
          <p:nvPr/>
        </p:nvSpPr>
        <p:spPr>
          <a:xfrm>
            <a:off x="8017256" y="1824490"/>
            <a:ext cx="3893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i="1" dirty="0"/>
              <a:t>screening criteria </a:t>
            </a:r>
            <a:r>
              <a:rPr lang="en-US" sz="1600" dirty="0" err="1"/>
              <a:t>pemilihan</a:t>
            </a:r>
            <a:r>
              <a:rPr lang="en-US" sz="1600" dirty="0"/>
              <a:t> </a:t>
            </a:r>
            <a:r>
              <a:rPr lang="en-US" sz="1600" dirty="0" err="1"/>
              <a:t>teknologi</a:t>
            </a:r>
            <a:r>
              <a:rPr lang="en-US" sz="1600" dirty="0"/>
              <a:t> FAST Heavy Oil dan FAST Heater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6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7D278-0462-D6CA-6CC5-512DB8F5F26F}"/>
              </a:ext>
            </a:extLst>
          </p:cNvPr>
          <p:cNvSpPr txBox="1"/>
          <p:nvPr/>
        </p:nvSpPr>
        <p:spPr>
          <a:xfrm>
            <a:off x="80664" y="983046"/>
            <a:ext cx="11628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Dari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dilapangan</a:t>
            </a:r>
            <a:r>
              <a:rPr lang="en-US" sz="1600" dirty="0"/>
              <a:t> pada 7 </a:t>
            </a:r>
            <a:r>
              <a:rPr lang="en-US" sz="1600" dirty="0" err="1"/>
              <a:t>sumur</a:t>
            </a:r>
            <a:r>
              <a:rPr lang="en-US" sz="1600" dirty="0"/>
              <a:t> </a:t>
            </a:r>
            <a:r>
              <a:rPr lang="en-US" sz="1600" dirty="0" err="1"/>
              <a:t>berbeda</a:t>
            </a:r>
            <a:r>
              <a:rPr lang="en-US" sz="1600" dirty="0"/>
              <a:t>, </a:t>
            </a:r>
            <a:r>
              <a:rPr lang="en-US" sz="1600" dirty="0" err="1"/>
              <a:t>Teknologi</a:t>
            </a:r>
            <a:r>
              <a:rPr lang="en-US" sz="1600" dirty="0"/>
              <a:t> FAST Mampu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perbaikan</a:t>
            </a:r>
            <a:r>
              <a:rPr lang="en-US" sz="1600" dirty="0"/>
              <a:t> pada </a:t>
            </a:r>
            <a:r>
              <a:rPr lang="en-US" sz="1600" dirty="0" err="1"/>
              <a:t>sifat</a:t>
            </a:r>
            <a:r>
              <a:rPr lang="en-US" sz="1600" dirty="0"/>
              <a:t> </a:t>
            </a:r>
            <a:r>
              <a:rPr lang="en-US" sz="1600" dirty="0" err="1"/>
              <a:t>fisik</a:t>
            </a:r>
            <a:r>
              <a:rPr lang="en-US" sz="1600" dirty="0"/>
              <a:t> </a:t>
            </a:r>
            <a:r>
              <a:rPr lang="en-US" sz="1600" dirty="0" err="1"/>
              <a:t>fluida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viskositas</a:t>
            </a:r>
            <a:r>
              <a:rPr lang="en-US" sz="1600" dirty="0"/>
              <a:t> (31.93%), </a:t>
            </a:r>
            <a:r>
              <a:rPr lang="en-US" sz="1600" i="1" dirty="0"/>
              <a:t>specific gravity (1.86%), </a:t>
            </a:r>
            <a:r>
              <a:rPr lang="en-US" sz="1600" dirty="0"/>
              <a:t>API (14.62%),</a:t>
            </a:r>
            <a:r>
              <a:rPr lang="en-US" sz="1600" dirty="0" err="1"/>
              <a:t>suhu</a:t>
            </a:r>
            <a:r>
              <a:rPr lang="en-US" sz="1600" dirty="0"/>
              <a:t> </a:t>
            </a:r>
            <a:r>
              <a:rPr lang="en-US" sz="1600" i="1" dirty="0"/>
              <a:t>pour point (5.39%) </a:t>
            </a:r>
            <a:r>
              <a:rPr lang="en-US" sz="1600" dirty="0"/>
              <a:t>dan %WC (6.72%)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ditunjukkan</a:t>
            </a:r>
            <a:r>
              <a:rPr lang="en-US" sz="1600" dirty="0"/>
              <a:t> pada </a:t>
            </a:r>
            <a:r>
              <a:rPr lang="en-US" sz="1600" dirty="0" err="1"/>
              <a:t>grafik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0B5133-CE2A-5C2B-5137-D958AB28256A}"/>
              </a:ext>
            </a:extLst>
          </p:cNvPr>
          <p:cNvGrpSpPr/>
          <p:nvPr/>
        </p:nvGrpSpPr>
        <p:grpSpPr>
          <a:xfrm>
            <a:off x="80664" y="1661651"/>
            <a:ext cx="7677509" cy="5170272"/>
            <a:chOff x="-54127" y="1544323"/>
            <a:chExt cx="7886554" cy="532973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316911D-4364-6DD7-63B6-BF514E972F1D}"/>
                </a:ext>
              </a:extLst>
            </p:cNvPr>
            <p:cNvGrpSpPr/>
            <p:nvPr/>
          </p:nvGrpSpPr>
          <p:grpSpPr>
            <a:xfrm>
              <a:off x="152400" y="1544323"/>
              <a:ext cx="7680027" cy="5029200"/>
              <a:chOff x="870350" y="3671702"/>
              <a:chExt cx="4013540" cy="2800767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AF1E996-D3C3-4BBA-0CE8-17A8D0195B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76150" y="3697854"/>
                <a:ext cx="1265741" cy="1336131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8503425-FE5B-1607-131E-5CCF409E26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2294" y="5139070"/>
                <a:ext cx="1235054" cy="1333399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0AFDBC69-C226-16BF-89B4-A150DADB69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0350" y="3671702"/>
                <a:ext cx="1306667" cy="1336131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1EDAD5D-43E4-AD3F-2948-37CBA77E39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49821" y="3702926"/>
                <a:ext cx="1234069" cy="1331059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BF7A2891-88CF-2915-75D3-937AFC54A8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6802" y="5132633"/>
                <a:ext cx="1279518" cy="1339836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5B4242-14BF-AAD8-A3CB-9AB01B872376}"/>
                </a:ext>
              </a:extLst>
            </p:cNvPr>
            <p:cNvSpPr txBox="1"/>
            <p:nvPr/>
          </p:nvSpPr>
          <p:spPr>
            <a:xfrm>
              <a:off x="1147947" y="3778596"/>
              <a:ext cx="640469" cy="307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77"/>
              <a:r>
                <a:rPr lang="en-ID" sz="1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</a:t>
              </a:r>
              <a:endPara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6DAE09-21EE-D182-6FD3-BC4768523AD7}"/>
                </a:ext>
              </a:extLst>
            </p:cNvPr>
            <p:cNvSpPr txBox="1"/>
            <p:nvPr/>
          </p:nvSpPr>
          <p:spPr>
            <a:xfrm>
              <a:off x="-54127" y="2790895"/>
              <a:ext cx="540290" cy="307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77"/>
              <a:r>
                <a:rPr lang="en-ID" sz="1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</a:t>
              </a:r>
              <a:endPara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6E71FB-010F-E94B-D734-561109AE884D}"/>
                </a:ext>
              </a:extLst>
            </p:cNvPr>
            <p:cNvSpPr txBox="1"/>
            <p:nvPr/>
          </p:nvSpPr>
          <p:spPr>
            <a:xfrm>
              <a:off x="3751128" y="3940577"/>
              <a:ext cx="640469" cy="307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77"/>
              <a:r>
                <a:rPr lang="en-ID" sz="1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</a:t>
              </a:r>
              <a:endPara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27992E-23DA-BB26-5706-1904DFBE45D9}"/>
                </a:ext>
              </a:extLst>
            </p:cNvPr>
            <p:cNvSpPr txBox="1"/>
            <p:nvPr/>
          </p:nvSpPr>
          <p:spPr>
            <a:xfrm>
              <a:off x="2587402" y="2652395"/>
              <a:ext cx="540290" cy="307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77"/>
              <a:r>
                <a:rPr lang="en-ID" sz="1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</a:t>
              </a:r>
              <a:endPara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33EEB8-7213-5E24-3381-51CB5E5B22D1}"/>
                </a:ext>
              </a:extLst>
            </p:cNvPr>
            <p:cNvSpPr txBox="1"/>
            <p:nvPr/>
          </p:nvSpPr>
          <p:spPr>
            <a:xfrm>
              <a:off x="6501272" y="3940577"/>
              <a:ext cx="640469" cy="307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77"/>
              <a:r>
                <a:rPr lang="en-ID" sz="1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</a:t>
              </a:r>
              <a:endPara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CBEE37-8DD5-A0EE-D061-25AFDF1FB46D}"/>
                </a:ext>
              </a:extLst>
            </p:cNvPr>
            <p:cNvSpPr txBox="1"/>
            <p:nvPr/>
          </p:nvSpPr>
          <p:spPr>
            <a:xfrm>
              <a:off x="5200357" y="2671514"/>
              <a:ext cx="540290" cy="307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77"/>
              <a:r>
                <a:rPr lang="en-ID" sz="1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</a:t>
              </a:r>
              <a:endPara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639912-1E78-E524-3E14-DE18EA228836}"/>
                </a:ext>
              </a:extLst>
            </p:cNvPr>
            <p:cNvSpPr txBox="1"/>
            <p:nvPr/>
          </p:nvSpPr>
          <p:spPr>
            <a:xfrm>
              <a:off x="2587402" y="6517288"/>
              <a:ext cx="640469" cy="307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77"/>
              <a:r>
                <a:rPr lang="en-ID" sz="1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</a:t>
              </a:r>
              <a:endPara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FF8D8A-16D0-BE05-9757-1D34B8867AC9}"/>
                </a:ext>
              </a:extLst>
            </p:cNvPr>
            <p:cNvSpPr txBox="1"/>
            <p:nvPr/>
          </p:nvSpPr>
          <p:spPr>
            <a:xfrm>
              <a:off x="1242523" y="5329894"/>
              <a:ext cx="540290" cy="307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77"/>
              <a:r>
                <a:rPr lang="en-ID" sz="1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</a:t>
              </a:r>
              <a:endPara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ECADDC-AE7B-6D03-4B5B-54D087FF05C8}"/>
                </a:ext>
              </a:extLst>
            </p:cNvPr>
            <p:cNvSpPr txBox="1"/>
            <p:nvPr/>
          </p:nvSpPr>
          <p:spPr>
            <a:xfrm>
              <a:off x="5200357" y="6566959"/>
              <a:ext cx="640469" cy="307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77"/>
              <a:r>
                <a:rPr lang="en-ID" sz="1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</a:t>
              </a:r>
              <a:endPara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4EECE9-4C4B-9F28-6DA6-592179FA5306}"/>
                </a:ext>
              </a:extLst>
            </p:cNvPr>
            <p:cNvSpPr txBox="1"/>
            <p:nvPr/>
          </p:nvSpPr>
          <p:spPr>
            <a:xfrm>
              <a:off x="3938840" y="5329894"/>
              <a:ext cx="540290" cy="307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77"/>
              <a:r>
                <a:rPr lang="en-ID" sz="1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</a:t>
              </a:r>
              <a:endPara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95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852" y="1719621"/>
            <a:ext cx="11542295" cy="3418758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ID" sz="2400" dirty="0" err="1"/>
              <a:t>Teknologi</a:t>
            </a:r>
            <a:r>
              <a:rPr lang="en-ID" sz="2400" dirty="0"/>
              <a:t> FAST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digunakan</a:t>
            </a:r>
            <a:r>
              <a:rPr lang="en-ID" sz="2400" dirty="0"/>
              <a:t> pada </a:t>
            </a:r>
            <a:r>
              <a:rPr lang="en-ID" sz="2400" dirty="0" err="1"/>
              <a:t>jaringan</a:t>
            </a:r>
            <a:r>
              <a:rPr lang="en-ID" sz="2400" dirty="0"/>
              <a:t> pipa yang underground, </a:t>
            </a:r>
            <a:r>
              <a:rPr lang="en-ID" sz="2400" dirty="0" err="1"/>
              <a:t>karena</a:t>
            </a:r>
            <a:r>
              <a:rPr lang="en-ID" sz="2400" dirty="0"/>
              <a:t> </a:t>
            </a:r>
            <a:r>
              <a:rPr lang="en-ID" sz="2400" dirty="0" err="1"/>
              <a:t>alat</a:t>
            </a:r>
            <a:r>
              <a:rPr lang="en-ID" sz="2400" dirty="0"/>
              <a:t> </a:t>
            </a:r>
            <a:r>
              <a:rPr lang="en-ID" sz="2400" dirty="0" err="1"/>
              <a:t>diletakkan</a:t>
            </a:r>
            <a:r>
              <a:rPr lang="en-ID" sz="2400" dirty="0"/>
              <a:t> </a:t>
            </a:r>
            <a:r>
              <a:rPr lang="en-ID" sz="2400" dirty="0" err="1"/>
              <a:t>secara</a:t>
            </a:r>
            <a:r>
              <a:rPr lang="en-ID" sz="2400" dirty="0"/>
              <a:t> clamp-on pada pipeline dan </a:t>
            </a:r>
            <a:r>
              <a:rPr lang="en-ID" sz="2400" dirty="0" err="1"/>
              <a:t>membutuhkan</a:t>
            </a:r>
            <a:r>
              <a:rPr lang="en-ID" sz="2400" dirty="0"/>
              <a:t> </a:t>
            </a:r>
            <a:r>
              <a:rPr lang="en-ID" sz="2400" dirty="0" err="1"/>
              <a:t>ruang</a:t>
            </a:r>
            <a:r>
              <a:rPr lang="en-ID" sz="2400" dirty="0"/>
              <a:t> </a:t>
            </a:r>
            <a:r>
              <a:rPr lang="en-ID" sz="2400" dirty="0" err="1"/>
              <a:t>terbuka</a:t>
            </a:r>
            <a:r>
              <a:rPr lang="en-ID" sz="2400" dirty="0"/>
              <a:t> ± 100 cm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instalasi</a:t>
            </a:r>
            <a:r>
              <a:rPr lang="en-ID" sz="2400" dirty="0"/>
              <a:t>. </a:t>
            </a:r>
          </a:p>
          <a:p>
            <a:pPr lvl="0" algn="just"/>
            <a:r>
              <a:rPr lang="en-ID" sz="2400" dirty="0" err="1"/>
              <a:t>Merefer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WC </a:t>
            </a:r>
            <a:r>
              <a:rPr lang="en-ID" sz="2400" dirty="0" err="1"/>
              <a:t>saat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&gt; 30 %, est. </a:t>
            </a:r>
            <a:r>
              <a:rPr lang="en-ID" sz="2400" dirty="0" err="1"/>
              <a:t>maksimum</a:t>
            </a:r>
            <a:r>
              <a:rPr lang="en-ID" sz="2400" dirty="0"/>
              <a:t> temperature </a:t>
            </a:r>
            <a:r>
              <a:rPr lang="en-ID" sz="2400" dirty="0" err="1"/>
              <a:t>fluida</a:t>
            </a:r>
            <a:r>
              <a:rPr lang="en-ID" sz="2400" dirty="0"/>
              <a:t> yang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dicapai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97°C. Hal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terkait</a:t>
            </a:r>
            <a:r>
              <a:rPr lang="en-ID" sz="2400" dirty="0"/>
              <a:t> </a:t>
            </a:r>
            <a:r>
              <a:rPr lang="en-ID" sz="2400" dirty="0" err="1"/>
              <a:t>adanya</a:t>
            </a:r>
            <a:r>
              <a:rPr lang="en-ID" sz="2400" dirty="0"/>
              <a:t> </a:t>
            </a:r>
            <a:r>
              <a:rPr lang="en-ID" sz="2400" dirty="0" err="1"/>
              <a:t>batasan</a:t>
            </a:r>
            <a:r>
              <a:rPr lang="en-ID" sz="2400" dirty="0"/>
              <a:t> </a:t>
            </a:r>
            <a:r>
              <a:rPr lang="en-ID" sz="2400" dirty="0" err="1"/>
              <a:t>titik</a:t>
            </a:r>
            <a:r>
              <a:rPr lang="en-ID" sz="2400" dirty="0"/>
              <a:t> </a:t>
            </a:r>
            <a:r>
              <a:rPr lang="en-ID" sz="2400" dirty="0" err="1"/>
              <a:t>didih</a:t>
            </a:r>
            <a:r>
              <a:rPr lang="en-ID" sz="2400" dirty="0"/>
              <a:t> air </a:t>
            </a:r>
            <a:r>
              <a:rPr lang="en-ID" sz="2400" dirty="0" err="1"/>
              <a:t>sekitar</a:t>
            </a:r>
            <a:r>
              <a:rPr lang="en-ID" sz="2400" dirty="0"/>
              <a:t> 100 °C. </a:t>
            </a:r>
            <a:endParaRPr lang="en-US" sz="2400" dirty="0"/>
          </a:p>
          <a:p>
            <a:pPr lvl="0" algn="just"/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ada</a:t>
            </a:r>
            <a:r>
              <a:rPr lang="en-ID" sz="2400" dirty="0"/>
              <a:t> </a:t>
            </a:r>
            <a:r>
              <a:rPr lang="en-ID" sz="2400" dirty="0" err="1"/>
              <a:t>batasan</a:t>
            </a:r>
            <a:r>
              <a:rPr lang="en-ID" sz="2400" dirty="0"/>
              <a:t> Gross yang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dihandle</a:t>
            </a:r>
            <a:r>
              <a:rPr lang="en-ID" sz="2400" dirty="0"/>
              <a:t> oleh Fast Surface (Fast Heater). </a:t>
            </a:r>
            <a:r>
              <a:rPr lang="en-ID" sz="2400" dirty="0" err="1"/>
              <a:t>Banyaknya</a:t>
            </a:r>
            <a:r>
              <a:rPr lang="en-ID" sz="2400" dirty="0"/>
              <a:t> </a:t>
            </a:r>
            <a:r>
              <a:rPr lang="en-ID" sz="2400" dirty="0" err="1"/>
              <a:t>fluida</a:t>
            </a:r>
            <a:r>
              <a:rPr lang="en-ID" sz="2400" dirty="0"/>
              <a:t> (gross)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mempengaruhi</a:t>
            </a:r>
            <a:r>
              <a:rPr lang="en-ID" sz="2400" dirty="0"/>
              <a:t> </a:t>
            </a:r>
            <a:r>
              <a:rPr lang="en-ID" sz="2400" dirty="0" err="1"/>
              <a:t>penggunaan</a:t>
            </a:r>
            <a:r>
              <a:rPr lang="en-ID" sz="2400" dirty="0"/>
              <a:t> power </a:t>
            </a:r>
            <a:r>
              <a:rPr lang="en-ID" sz="2400" dirty="0" err="1"/>
              <a:t>alat</a:t>
            </a:r>
            <a:r>
              <a:rPr lang="en-ID" sz="2400" dirty="0"/>
              <a:t>, </a:t>
            </a:r>
            <a:r>
              <a:rPr lang="en-ID" sz="2400" dirty="0" err="1"/>
              <a:t>semakin</a:t>
            </a:r>
            <a:r>
              <a:rPr lang="en-ID" sz="2400" dirty="0"/>
              <a:t> </a:t>
            </a:r>
            <a:r>
              <a:rPr lang="en-ID" sz="2400" dirty="0" err="1"/>
              <a:t>tinggi</a:t>
            </a:r>
            <a:r>
              <a:rPr lang="en-ID" sz="2400" dirty="0"/>
              <a:t> gross </a:t>
            </a:r>
            <a:r>
              <a:rPr lang="en-ID" sz="2400" dirty="0" err="1"/>
              <a:t>maka</a:t>
            </a:r>
            <a:r>
              <a:rPr lang="en-ID" sz="2400" dirty="0"/>
              <a:t> </a:t>
            </a:r>
            <a:r>
              <a:rPr lang="en-ID" sz="2400" dirty="0" err="1"/>
              <a:t>semakin</a:t>
            </a:r>
            <a:r>
              <a:rPr lang="en-ID" sz="2400" dirty="0"/>
              <a:t> </a:t>
            </a:r>
            <a:r>
              <a:rPr lang="en-ID" sz="2400" dirty="0" err="1"/>
              <a:t>besar</a:t>
            </a:r>
            <a:r>
              <a:rPr lang="en-ID" sz="2400" dirty="0"/>
              <a:t> power yang </a:t>
            </a:r>
            <a:r>
              <a:rPr lang="en-ID" sz="2400" dirty="0" err="1"/>
              <a:t>digunakan</a:t>
            </a:r>
            <a:r>
              <a:rPr lang="en-ID" sz="2400" dirty="0"/>
              <a:t>.</a:t>
            </a:r>
            <a:endParaRPr lang="en-US" sz="2400" dirty="0"/>
          </a:p>
          <a:p>
            <a:pPr algn="just"/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ada</a:t>
            </a:r>
            <a:r>
              <a:rPr lang="en-ID" sz="2400" dirty="0"/>
              <a:t> Batasan </a:t>
            </a:r>
            <a:r>
              <a:rPr lang="en-ID" sz="2400" dirty="0" err="1"/>
              <a:t>kedalaman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penerapan</a:t>
            </a:r>
            <a:r>
              <a:rPr lang="en-ID" sz="2400" dirty="0"/>
              <a:t> </a:t>
            </a:r>
            <a:r>
              <a:rPr lang="en-ID" sz="2400" dirty="0" err="1"/>
              <a:t>alat</a:t>
            </a:r>
            <a:r>
              <a:rPr lang="en-ID" sz="2400" dirty="0"/>
              <a:t> FAST Subsurface (FAST Heavy Oil).  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dirty="0" err="1"/>
              <a:t>Limitasi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8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9B3831-C47D-F5F8-F090-69D322CAB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837" y="3107197"/>
            <a:ext cx="11130325" cy="28765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5A1577-66E6-56AF-FE22-7D8F6FDB8AA3}"/>
              </a:ext>
            </a:extLst>
          </p:cNvPr>
          <p:cNvSpPr txBox="1"/>
          <p:nvPr/>
        </p:nvSpPr>
        <p:spPr>
          <a:xfrm>
            <a:off x="410075" y="430269"/>
            <a:ext cx="1113032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sz="2400" i="1" dirty="0"/>
              <a:t>Significant </a:t>
            </a:r>
            <a:r>
              <a:rPr lang="en-ID" sz="2400" i="1" dirty="0" err="1"/>
              <a:t>pengaruh</a:t>
            </a:r>
            <a:r>
              <a:rPr lang="en-ID" sz="2400" i="1" dirty="0"/>
              <a:t> </a:t>
            </a:r>
            <a:r>
              <a:rPr lang="en-ID" sz="2400" i="1" dirty="0" err="1"/>
              <a:t>terhadap</a:t>
            </a:r>
            <a:r>
              <a:rPr lang="en-ID" sz="2400" i="1" dirty="0"/>
              <a:t> </a:t>
            </a:r>
            <a:r>
              <a:rPr lang="en-ID" sz="2400" i="1" dirty="0" err="1"/>
              <a:t>jenis</a:t>
            </a:r>
            <a:r>
              <a:rPr lang="en-ID" sz="2400" i="1" dirty="0"/>
              <a:t> </a:t>
            </a:r>
            <a:r>
              <a:rPr lang="en-ID" sz="2400" i="1" dirty="0" err="1"/>
              <a:t>fluida</a:t>
            </a:r>
            <a:r>
              <a:rPr lang="en-ID" sz="2400" i="1" dirty="0"/>
              <a:t> HPPO </a:t>
            </a:r>
            <a:r>
              <a:rPr lang="en-ID" sz="2400" i="1" dirty="0" err="1"/>
              <a:t>tetapi</a:t>
            </a:r>
            <a:r>
              <a:rPr lang="en-ID" sz="2400" i="1" dirty="0"/>
              <a:t> </a:t>
            </a:r>
            <a:r>
              <a:rPr lang="en-ID" sz="2400" i="1" dirty="0" err="1"/>
              <a:t>tidak</a:t>
            </a:r>
            <a:r>
              <a:rPr lang="en-ID" sz="2400" i="1" dirty="0"/>
              <a:t> </a:t>
            </a:r>
            <a:r>
              <a:rPr lang="en-ID" sz="2400" i="1" dirty="0" err="1"/>
              <a:t>cocok</a:t>
            </a:r>
            <a:r>
              <a:rPr lang="en-ID" sz="2400" i="1" dirty="0"/>
              <a:t> </a:t>
            </a:r>
            <a:r>
              <a:rPr lang="en-ID" sz="2400" i="1" dirty="0" err="1"/>
              <a:t>untuk</a:t>
            </a:r>
            <a:r>
              <a:rPr lang="en-ID" sz="2400" i="1" dirty="0"/>
              <a:t> light oil (Ada </a:t>
            </a:r>
            <a:r>
              <a:rPr lang="en-ID" sz="2400" i="1" dirty="0" err="1"/>
              <a:t>batasan</a:t>
            </a:r>
            <a:r>
              <a:rPr lang="en-ID" sz="2400" i="1" dirty="0"/>
              <a:t> </a:t>
            </a:r>
            <a:r>
              <a:rPr lang="en-ID" sz="2400" i="1" dirty="0" err="1"/>
              <a:t>jenis</a:t>
            </a:r>
            <a:r>
              <a:rPr lang="en-ID" sz="2400" i="1" dirty="0"/>
              <a:t> </a:t>
            </a:r>
            <a:r>
              <a:rPr lang="en-ID" sz="2400" i="1" dirty="0" err="1"/>
              <a:t>minyaknya</a:t>
            </a:r>
            <a:r>
              <a:rPr lang="en-ID" sz="2400" i="1" dirty="0"/>
              <a:t> </a:t>
            </a:r>
            <a:r>
              <a:rPr lang="en-ID" sz="2400" i="1" dirty="0" err="1"/>
              <a:t>tidak</a:t>
            </a:r>
            <a:r>
              <a:rPr lang="en-ID" sz="2400" i="1" dirty="0"/>
              <a:t>?)</a:t>
            </a:r>
          </a:p>
          <a:p>
            <a:pPr marL="285750" lvl="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sz="2400" dirty="0"/>
              <a:t>Range API Gravity </a:t>
            </a:r>
            <a:r>
              <a:rPr lang="en-ID" sz="2400" dirty="0" err="1"/>
              <a:t>Minyak</a:t>
            </a:r>
            <a:r>
              <a:rPr lang="en-ID" sz="2400" dirty="0"/>
              <a:t> yang </a:t>
            </a:r>
            <a:r>
              <a:rPr lang="en-ID" sz="2400" dirty="0" err="1"/>
              <a:t>pernah</a:t>
            </a:r>
            <a:r>
              <a:rPr lang="en-ID" sz="2400" dirty="0"/>
              <a:t> </a:t>
            </a:r>
            <a:r>
              <a:rPr lang="en-ID" sz="2400" dirty="0" err="1"/>
              <a:t>diuji</a:t>
            </a:r>
            <a:r>
              <a:rPr lang="en-ID" sz="2400" dirty="0"/>
              <a:t> </a:t>
            </a:r>
            <a:r>
              <a:rPr lang="en-ID" sz="2400" dirty="0" err="1"/>
              <a:t>coba</a:t>
            </a:r>
            <a:r>
              <a:rPr lang="en-ID" sz="2400" dirty="0"/>
              <a:t> </a:t>
            </a:r>
            <a:r>
              <a:rPr lang="en-ID" sz="2400" dirty="0" err="1"/>
              <a:t>dilapangan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FAST </a:t>
            </a:r>
            <a:r>
              <a:rPr lang="en-ID" sz="2400" dirty="0" err="1"/>
              <a:t>berkisar</a:t>
            </a:r>
            <a:r>
              <a:rPr lang="en-ID" sz="2400" dirty="0"/>
              <a:t> </a:t>
            </a:r>
            <a:r>
              <a:rPr lang="en-ID" sz="2400" dirty="0" err="1"/>
              <a:t>antara</a:t>
            </a:r>
            <a:r>
              <a:rPr lang="en-ID" sz="2400" dirty="0"/>
              <a:t> 14 – 40 API. Dari </a:t>
            </a:r>
            <a:r>
              <a:rPr lang="en-ID" sz="2400" dirty="0" err="1"/>
              <a:t>hasil</a:t>
            </a:r>
            <a:r>
              <a:rPr lang="en-ID" sz="2400" dirty="0"/>
              <a:t> </a:t>
            </a:r>
            <a:r>
              <a:rPr lang="en-ID" sz="2400" dirty="0" err="1"/>
              <a:t>penerapan</a:t>
            </a:r>
            <a:r>
              <a:rPr lang="en-ID" sz="2400" dirty="0"/>
              <a:t> </a:t>
            </a:r>
            <a:r>
              <a:rPr lang="en-ID" sz="2400" dirty="0" err="1"/>
              <a:t>teknologi</a:t>
            </a:r>
            <a:r>
              <a:rPr lang="en-ID" sz="2400" dirty="0"/>
              <a:t>, API </a:t>
            </a:r>
            <a:r>
              <a:rPr lang="en-ID" sz="2400" dirty="0" err="1"/>
              <a:t>Minyak</a:t>
            </a:r>
            <a:r>
              <a:rPr lang="en-ID" sz="2400" dirty="0"/>
              <a:t> &lt; 20 API </a:t>
            </a:r>
            <a:r>
              <a:rPr lang="en-ID" sz="2400" dirty="0" err="1"/>
              <a:t>memberikan</a:t>
            </a:r>
            <a:r>
              <a:rPr lang="en-ID" sz="2400" dirty="0"/>
              <a:t> </a:t>
            </a:r>
            <a:r>
              <a:rPr lang="en-ID" sz="2400" dirty="0" err="1"/>
              <a:t>hasil</a:t>
            </a:r>
            <a:r>
              <a:rPr lang="en-ID" sz="2400" dirty="0"/>
              <a:t> improvement yang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bagus</a:t>
            </a:r>
            <a:r>
              <a:rPr lang="en-ID" sz="2400" dirty="0"/>
              <a:t> </a:t>
            </a:r>
            <a:r>
              <a:rPr lang="en-ID" sz="2400" dirty="0" err="1"/>
              <a:t>dibandingkan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API </a:t>
            </a:r>
            <a:r>
              <a:rPr lang="en-ID" sz="2400" dirty="0" err="1"/>
              <a:t>Minyak</a:t>
            </a:r>
            <a:r>
              <a:rPr lang="en-ID" sz="2400" dirty="0"/>
              <a:t> &gt; 20 API.  </a:t>
            </a:r>
            <a:r>
              <a:rPr lang="en-ID" sz="2400" dirty="0" err="1"/>
              <a:t>Berikut</a:t>
            </a:r>
            <a:r>
              <a:rPr lang="en-ID" sz="2400" dirty="0"/>
              <a:t> </a:t>
            </a:r>
            <a:r>
              <a:rPr lang="en-ID" sz="2400" dirty="0" err="1"/>
              <a:t>hasil</a:t>
            </a:r>
            <a:r>
              <a:rPr lang="en-ID" sz="2400" dirty="0"/>
              <a:t> </a:t>
            </a:r>
            <a:r>
              <a:rPr lang="en-ID" sz="2400" dirty="0" err="1"/>
              <a:t>penerapan</a:t>
            </a:r>
            <a:r>
              <a:rPr lang="en-ID" sz="2400" dirty="0"/>
              <a:t> FAST pada </a:t>
            </a:r>
            <a:r>
              <a:rPr lang="en-ID" sz="2400" dirty="0" err="1"/>
              <a:t>beberapa</a:t>
            </a:r>
            <a:r>
              <a:rPr lang="en-ID" sz="2400" dirty="0"/>
              <a:t> </a:t>
            </a:r>
            <a:r>
              <a:rPr lang="en-ID" sz="2400" dirty="0" err="1"/>
              <a:t>sumur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82109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EA0DDC-0F7B-E40F-BF6D-42621B598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5276" y="0"/>
            <a:ext cx="6226535" cy="683507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B4CAF2-CB4C-8F88-B947-9E885393CFA3}"/>
              </a:ext>
            </a:extLst>
          </p:cNvPr>
          <p:cNvSpPr txBox="1">
            <a:spLocks/>
          </p:cNvSpPr>
          <p:nvPr/>
        </p:nvSpPr>
        <p:spPr>
          <a:xfrm>
            <a:off x="183274" y="239877"/>
            <a:ext cx="3181028" cy="37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/>
              <a:t>Estimasi</a:t>
            </a:r>
            <a:r>
              <a:rPr lang="en-US" sz="2000" b="1" dirty="0"/>
              <a:t> Timeline </a:t>
            </a:r>
            <a:r>
              <a:rPr lang="en-US" sz="2000" b="1" dirty="0" err="1"/>
              <a:t>Pekerjaan</a:t>
            </a:r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498FC-1738-73D9-1354-421C02AFF785}"/>
              </a:ext>
            </a:extLst>
          </p:cNvPr>
          <p:cNvSpPr txBox="1"/>
          <p:nvPr/>
        </p:nvSpPr>
        <p:spPr>
          <a:xfrm>
            <a:off x="183274" y="724879"/>
            <a:ext cx="448573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Estimasi</a:t>
            </a:r>
            <a:r>
              <a:rPr lang="en-US" sz="1400" dirty="0"/>
              <a:t> </a:t>
            </a:r>
            <a:r>
              <a:rPr lang="en-US" sz="1400" dirty="0" err="1"/>
              <a:t>Instalasi</a:t>
            </a:r>
            <a:r>
              <a:rPr lang="en-US" sz="1400" dirty="0"/>
              <a:t> FAST Heavy Oil, FAST Surface dan Monitoring </a:t>
            </a:r>
            <a:r>
              <a:rPr lang="en-US" sz="1400" dirty="0" err="1"/>
              <a:t>membutuhkan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 2 </a:t>
            </a:r>
            <a:r>
              <a:rPr lang="en-US" sz="1400" dirty="0" err="1"/>
              <a:t>minggu</a:t>
            </a:r>
            <a:r>
              <a:rPr lang="en-US" sz="1400" dirty="0"/>
              <a:t> (</a:t>
            </a:r>
            <a:r>
              <a:rPr lang="en-US" sz="1400" dirty="0" err="1"/>
              <a:t>termasuk</a:t>
            </a:r>
            <a:r>
              <a:rPr lang="en-US" sz="1400" dirty="0"/>
              <a:t> </a:t>
            </a:r>
            <a:r>
              <a:rPr lang="en-US" sz="1400" dirty="0" err="1"/>
              <a:t>bor</a:t>
            </a:r>
            <a:r>
              <a:rPr lang="en-US" sz="1400" dirty="0"/>
              <a:t> 4 </a:t>
            </a:r>
            <a:r>
              <a:rPr lang="en-US" sz="1400" dirty="0" err="1"/>
              <a:t>sumur</a:t>
            </a:r>
            <a:r>
              <a:rPr lang="en-US" sz="1400" dirty="0"/>
              <a:t> </a:t>
            </a:r>
            <a:r>
              <a:rPr lang="en-US" sz="1400" dirty="0" err="1"/>
              <a:t>anoda</a:t>
            </a:r>
            <a:r>
              <a:rPr lang="en-US" sz="1400" dirty="0"/>
              <a:t>).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Instalasi</a:t>
            </a:r>
            <a:r>
              <a:rPr lang="en-US" sz="1400" dirty="0"/>
              <a:t> </a:t>
            </a:r>
            <a:r>
              <a:rPr lang="en-US" sz="1400" dirty="0" err="1"/>
              <a:t>isolasi</a:t>
            </a:r>
            <a:r>
              <a:rPr lang="en-US" sz="1400" dirty="0"/>
              <a:t> (flange to flange)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i="1" dirty="0"/>
              <a:t>shut off</a:t>
            </a:r>
            <a:r>
              <a:rPr lang="en-US" sz="1400" dirty="0"/>
              <a:t> </a:t>
            </a:r>
            <a:r>
              <a:rPr lang="en-US" sz="1400" dirty="0" err="1"/>
              <a:t>sumur</a:t>
            </a:r>
            <a:r>
              <a:rPr lang="en-US" sz="1400" dirty="0"/>
              <a:t> </a:t>
            </a:r>
            <a:r>
              <a:rPr lang="en-US" sz="1400" dirty="0" err="1"/>
              <a:t>selama</a:t>
            </a:r>
            <a:r>
              <a:rPr lang="en-US" sz="1400" dirty="0"/>
              <a:t> ± 15 </a:t>
            </a:r>
            <a:r>
              <a:rPr lang="en-US" sz="1400" dirty="0" err="1"/>
              <a:t>menit</a:t>
            </a:r>
            <a:r>
              <a:rPr lang="en-US" sz="1400" dirty="0"/>
              <a:t> dan </a:t>
            </a:r>
            <a:r>
              <a:rPr lang="en-US" sz="1400" dirty="0" err="1"/>
              <a:t>membutuhkan</a:t>
            </a:r>
            <a:r>
              <a:rPr lang="en-US" sz="1400" dirty="0"/>
              <a:t> </a:t>
            </a:r>
            <a:r>
              <a:rPr lang="en-US" sz="1400" dirty="0" err="1"/>
              <a:t>alat</a:t>
            </a:r>
            <a:r>
              <a:rPr lang="en-US" sz="1400" dirty="0"/>
              <a:t> </a:t>
            </a:r>
            <a:r>
              <a:rPr lang="en-US" sz="1400" dirty="0" err="1"/>
              <a:t>bantu</a:t>
            </a:r>
            <a:r>
              <a:rPr lang="en-US" sz="1400" dirty="0"/>
              <a:t> </a:t>
            </a:r>
            <a:r>
              <a:rPr lang="en-US" sz="1400" dirty="0" err="1"/>
              <a:t>foco</a:t>
            </a:r>
            <a:r>
              <a:rPr lang="en-US" sz="1400" dirty="0"/>
              <a:t> truck/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alat</a:t>
            </a:r>
            <a:r>
              <a:rPr lang="en-US" sz="1400" dirty="0"/>
              <a:t> </a:t>
            </a:r>
            <a:r>
              <a:rPr lang="en-US" sz="1400" dirty="0" err="1"/>
              <a:t>angkat</a:t>
            </a:r>
            <a:r>
              <a:rPr lang="en-US" sz="1400" dirty="0"/>
              <a:t> </a:t>
            </a:r>
            <a:r>
              <a:rPr lang="en-US" sz="1400" dirty="0" err="1"/>
              <a:t>lainnya</a:t>
            </a:r>
            <a:r>
              <a:rPr lang="en-US" sz="1400" dirty="0"/>
              <a:t> (</a:t>
            </a:r>
            <a:r>
              <a:rPr lang="en-US" sz="1400" dirty="0" err="1"/>
              <a:t>mengikuti</a:t>
            </a:r>
            <a:r>
              <a:rPr lang="en-US" sz="1400" dirty="0"/>
              <a:t> </a:t>
            </a:r>
            <a:r>
              <a:rPr lang="en-US" sz="1400" dirty="0" err="1"/>
              <a:t>ketersediaan</a:t>
            </a:r>
            <a:r>
              <a:rPr lang="en-US" sz="1400" dirty="0"/>
              <a:t> </a:t>
            </a:r>
            <a:r>
              <a:rPr lang="en-US" sz="1400" dirty="0" err="1"/>
              <a:t>dilapangan</a:t>
            </a:r>
            <a:r>
              <a:rPr lang="en-US" sz="1400" dirty="0"/>
              <a:t>).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Instalasi</a:t>
            </a:r>
            <a:r>
              <a:rPr lang="en-US" sz="1400" dirty="0"/>
              <a:t> sensor monitoring pada Lokasi 3 (</a:t>
            </a:r>
            <a:r>
              <a:rPr lang="en-US" sz="1400" dirty="0" err="1"/>
              <a:t>simpang</a:t>
            </a:r>
            <a:r>
              <a:rPr lang="en-US" sz="1400" dirty="0"/>
              <a:t> </a:t>
            </a:r>
            <a:r>
              <a:rPr lang="en-US" sz="1400" dirty="0" err="1"/>
              <a:t>tiga</a:t>
            </a:r>
            <a:r>
              <a:rPr lang="en-US" sz="1400" dirty="0"/>
              <a:t>)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cara</a:t>
            </a:r>
            <a:r>
              <a:rPr lang="en-US" sz="1400" dirty="0"/>
              <a:t> hot tapping.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464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D5B9-E27A-62B1-D165-88F9FAD90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10" y="149464"/>
            <a:ext cx="10515600" cy="808067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Prosedur</a:t>
            </a:r>
            <a:r>
              <a:rPr lang="en-US" sz="3600" b="1" dirty="0"/>
              <a:t> </a:t>
            </a:r>
            <a:r>
              <a:rPr lang="en-US" sz="3600" b="1" dirty="0" err="1"/>
              <a:t>Instalasi</a:t>
            </a:r>
            <a:r>
              <a:rPr lang="en-US" sz="3600" b="1" dirty="0"/>
              <a:t> Unit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D08C4-03F7-7CBC-84A9-3D1291FA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758" y="957531"/>
            <a:ext cx="11583837" cy="5288442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AutoNum type="alphaLcPeriod"/>
            </a:pP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Survey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area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sumur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JTB-89 (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wellpad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flowline, dan SPA 2) dan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mengumpulkan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teknis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rencana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instalasi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FAST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HAZOP &amp; HAZID yang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mungkin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pekerjaan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instalasi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ketentuan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K3 yang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berlaku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AutoNum type="alphaLcPeriod"/>
            </a:pP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Identifikasi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teknis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sumur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JTB-89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desain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rencana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instalasi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FAST.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AutoNum type="alphaLcPeriod"/>
            </a:pP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Manufaktur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FAST Heavy Oil, FAST Heater, dan Monitoring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kondisi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sumur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JTB-89 dan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survey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AutoNum type="alphaLcPeriod"/>
            </a:pP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Mobilisasi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FAST Heavy Oil, FAST Heater, dan Monitoring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workshop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Audemars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Indonesia (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Cibitung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Lapangan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Jatibarang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AutoNum type="alphaLcPeriod"/>
            </a:pP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Instalasi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FAST Heavy Oil, FAST Heater, dan FAST Monitoring pada area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wellpad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JTB-89 (Lokasi 1).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AutoNum type="alphaLcPeriod"/>
            </a:pP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Instalasi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FAST Heater (Lokasi 2) dan FAST Heater &amp; Monitoring pada flowline (Lokasi 3 dan Lokasi 4 / SPA 2).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AutoNum type="alphaLcPeriod"/>
            </a:pP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instalasi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FAST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diawasi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1 operation supervisor dan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minimal 2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teknisi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AutoNum type="alphaLcPeriod"/>
            </a:pP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Monitoring data baseline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selama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(dua)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minggu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disaksikan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belah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pihak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AutoNum type="alphaLcPeriod"/>
            </a:pPr>
            <a:r>
              <a:rPr lang="en-GB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Commissioning/onstream No Cure No Pay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selama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(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tiga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bulan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observasi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diawasi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1 orang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teknisi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1 orang operation supervisor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monitoring.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AutoNum type="alphaLcPeriod"/>
            </a:pP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onstream No Cure No Pay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selesai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demobilisasi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diawasi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1 operation supervisor dan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minimal 2 </a:t>
            </a:r>
            <a:r>
              <a:rPr lang="en-GB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teknisi</a:t>
            </a:r>
            <a:r>
              <a:rPr lang="en-GB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94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D5B9-E27A-62B1-D165-88F9FAD90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10" y="149464"/>
            <a:ext cx="10515600" cy="808067"/>
          </a:xfrm>
        </p:spPr>
        <p:txBody>
          <a:bodyPr>
            <a:normAutofit/>
          </a:bodyPr>
          <a:lstStyle/>
          <a:p>
            <a:r>
              <a:rPr lang="en-US" sz="3600" b="1" dirty="0"/>
              <a:t>Proses </a:t>
            </a:r>
            <a:r>
              <a:rPr lang="en-US" sz="3600" b="1" dirty="0" err="1"/>
              <a:t>Instalasi</a:t>
            </a:r>
            <a:r>
              <a:rPr lang="en-US" sz="3600" b="1" dirty="0"/>
              <a:t> Unit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C09F8-DBA9-4FA3-E102-32789880802C}"/>
              </a:ext>
            </a:extLst>
          </p:cNvPr>
          <p:cNvSpPr txBox="1"/>
          <p:nvPr/>
        </p:nvSpPr>
        <p:spPr>
          <a:xfrm>
            <a:off x="286110" y="1026542"/>
            <a:ext cx="11291977" cy="5356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Persiapan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Toolbox Meeting,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Menyiapkan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JSA, dan Permit to Work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APD yang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ditetapkan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1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Safety Shoes, Coverall FRC, Safety Helmet, Safety Glasses, 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 </a:t>
            </a:r>
            <a:r>
              <a:rPr lang="en-GB" sz="1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Safety Gloves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Memastikan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pekerja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kondisi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 to Work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pekerjaan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instalasi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FAST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Memastikan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alat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toolbox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kegunaan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pekerjaan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instalasi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FAST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 startAt="2"/>
            </a:pP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Pastikan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panel FAST Heavy Oil dan FAST Heavy Oil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diletakkan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pondasi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permukaan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rata agar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mengalami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 stress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mounting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panelnya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 startAt="2"/>
            </a:pP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Instalasi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FAST Heavy Oil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pastikan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seluruh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fasilitor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produksi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lainya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siap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 startAt="2"/>
            </a:pP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Perhatikan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desain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P&amp;ID pipa dan diagram wiring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kabel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dijadikan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pemasangan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 </a:t>
            </a:r>
            <a:r>
              <a:rPr lang="en-GB" sz="14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fiber</a:t>
            </a:r>
            <a:r>
              <a:rPr lang="en-GB" sz="1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flange isolation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titik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anoda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katoda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sensor P&amp;T.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60325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 startAt="2"/>
            </a:pP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shut in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sumur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JTB-89 dan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memastikan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aliran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fluida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flowline.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60325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 startAt="2"/>
            </a:pP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pergeseran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flowline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pemasangan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 </a:t>
            </a:r>
            <a:r>
              <a:rPr lang="en-GB" sz="14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fiber</a:t>
            </a:r>
            <a:r>
              <a:rPr lang="en-GB" sz="1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flange isolation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alat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angkat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14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foco</a:t>
            </a:r>
            <a:r>
              <a:rPr lang="en-GB" sz="1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truck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60325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 startAt="2"/>
            </a:pP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Memastikan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 </a:t>
            </a:r>
            <a:r>
              <a:rPr lang="en-GB" sz="14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fiber</a:t>
            </a:r>
            <a:r>
              <a:rPr lang="en-GB" sz="1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flange isolation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terpasang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sempurna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baut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gasket) pada flowline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kebocoran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fluida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kembali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dialirkan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60325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 startAt="2"/>
            </a:pP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penggalian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tanah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sedalam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30 m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titik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anoda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rencana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9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A45C41-E27D-E6F2-808E-41F3DB68E975}"/>
              </a:ext>
            </a:extLst>
          </p:cNvPr>
          <p:cNvSpPr txBox="1"/>
          <p:nvPr/>
        </p:nvSpPr>
        <p:spPr>
          <a:xfrm>
            <a:off x="169653" y="97318"/>
            <a:ext cx="11852694" cy="6663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60325" lvl="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lphaLcPeriod" startAt="9"/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Install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anoda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rod pada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titik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penggalian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disambungnya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pipa PVC 1”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bertahap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60325" lvl="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lphaLcPeriod" startAt="9"/>
            </a:pP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Lakukan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penarikan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penanaman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kabel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dilindungi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pipa PVC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panel FAST Heavy Oil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menuju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sumur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katoda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dan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titik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anoda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60325" lvl="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lphaLcPeriod" startAt="9"/>
            </a:pP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Hubungkan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kabel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output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clamp on yang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 instal di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kepala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sumur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anoda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rod.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60325" lvl="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lphaLcPeriod" startAt="9"/>
            </a:pP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penempatan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sensor P&amp;T pada area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wellpad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JTB-89 dan SPA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60325" lvl="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lphaLcPeriod" startAt="9"/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Instal Sensor P&amp;T pada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choke/</a:t>
            </a:r>
            <a:r>
              <a:rPr lang="en-GB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ballvalve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tersedia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wellpad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JTB-89 dan SPA 2 (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chocke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GB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ballvalve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hot tapping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60325" lvl="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lphaLcPeriod" startAt="9"/>
            </a:pP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Lakukan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koneksi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kabel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sensor P&amp;T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terminal sensor pada panel FAST Heater.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60325" lvl="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lphaLcPeriod" startAt="9"/>
            </a:pP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Memastikan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area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bebas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sekeliling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FAST Heater minimum 100 cm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memudahkan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instalasi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60325" lvl="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lphaLcPeriod" startAt="9"/>
            </a:pP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Pemasangan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instrument coil induction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housing coil induction 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pada pipa 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60325" lvl="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lphaLcPeriod" startAt="9"/>
            </a:pP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Berikan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jarak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20 cm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instrument 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dan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housing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peralatan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FAST Heater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60325" lvl="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lphaLcPeriod" startAt="9"/>
            </a:pP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Penarikan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peletakan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kabel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instrument induction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disesuaikan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housingnya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60325" lvl="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lphaLcPeriod" startAt="9"/>
            </a:pP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Lakukan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penggalian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tanah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sedalam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10 cm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sepanjang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instrument FAST Heater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penguburan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kabel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kabel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terlihat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terlindungi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60325" lvl="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lphaLcPeriod" startAt="9"/>
            </a:pP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Pastikan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peralatan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circuit internal FAST Heavy Oil dan FAST Heater (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switches, circuit breaker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pada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off.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60325" lvl="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lphaLcPeriod" startAt="9"/>
            </a:pP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penarikan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kabel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grounding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panel FAST Heavy Oil dan FAST Heater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menuju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Grounding Rod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berjarak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1 meter,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ditanam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tanah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60325" lvl="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lphaLcPeriod" startAt="9"/>
            </a:pP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penarikan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kabel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input supply 3 phase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panel FAST Heavy Oil dan FAST Heater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menuju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listrik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genset solar/gas engine. </a:t>
            </a:r>
          </a:p>
          <a:p>
            <a:pPr marL="342900" marR="60325" lvl="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lphaLcPeriod" startAt="9"/>
            </a:pP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Sambungkan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kabel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supply 3 phase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output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phasa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pada terminal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listrik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genset/gas engine.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60325" lvl="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lphaLcPeriod" startAt="9"/>
            </a:pP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Periksa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jangan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sampai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benda-benda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asing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peralatan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sisa-sisa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instalasi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tertinggal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panel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FAST.</a:t>
            </a: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Periksa</a:t>
            </a: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apakah</a:t>
            </a: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koneksi-koneksi</a:t>
            </a: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kencang</a:t>
            </a: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kendor</a:t>
            </a: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96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02B15A-CF9B-1E0D-E0BD-844118DB1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768" y="434256"/>
            <a:ext cx="8878019" cy="631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8E516D-F94D-DCAF-8696-16B5A9F83E3D}"/>
              </a:ext>
            </a:extLst>
          </p:cNvPr>
          <p:cNvSpPr txBox="1"/>
          <p:nvPr/>
        </p:nvSpPr>
        <p:spPr>
          <a:xfrm>
            <a:off x="0" y="126479"/>
            <a:ext cx="3459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1400" b="1" dirty="0"/>
              <a:t>Skema </a:t>
            </a:r>
            <a:r>
              <a:rPr lang="en-US" sz="1400" b="1" dirty="0" err="1"/>
              <a:t>Rencana</a:t>
            </a:r>
            <a:r>
              <a:rPr lang="en-US" sz="1400" b="1" dirty="0"/>
              <a:t> </a:t>
            </a:r>
            <a:r>
              <a:rPr lang="en-US" sz="1400" b="1" dirty="0" err="1"/>
              <a:t>Instalasi</a:t>
            </a:r>
            <a:r>
              <a:rPr lang="en-US" sz="1400" b="1" dirty="0"/>
              <a:t> Alat </a:t>
            </a:r>
          </a:p>
        </p:txBody>
      </p:sp>
    </p:spTree>
    <p:extLst>
      <p:ext uri="{BB962C8B-B14F-4D97-AF65-F5344CB8AC3E}">
        <p14:creationId xmlns:p14="http://schemas.microsoft.com/office/powerpoint/2010/main" val="201400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1252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Office Theme</vt:lpstr>
      <vt:lpstr>Criteria Selection Penggunaan Technology Fast Heavy Oil</vt:lpstr>
      <vt:lpstr>FAST Technology Selection</vt:lpstr>
      <vt:lpstr>Limitasi yang ada pada technology</vt:lpstr>
      <vt:lpstr>PowerPoint Presentation</vt:lpstr>
      <vt:lpstr>PowerPoint Presentation</vt:lpstr>
      <vt:lpstr>Prosedur Instalasi Unit </vt:lpstr>
      <vt:lpstr>Proses Instalasi Unit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Deru Vardheo</cp:lastModifiedBy>
  <cp:revision>8</cp:revision>
  <dcterms:created xsi:type="dcterms:W3CDTF">2023-01-09T08:16:26Z</dcterms:created>
  <dcterms:modified xsi:type="dcterms:W3CDTF">2023-01-10T05:59:37Z</dcterms:modified>
</cp:coreProperties>
</file>