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9" r:id="rId1"/>
  </p:sldMasterIdLst>
  <p:sldIdLst>
    <p:sldId id="256" r:id="rId2"/>
    <p:sldId id="257" r:id="rId3"/>
    <p:sldId id="258" r:id="rId4"/>
    <p:sldId id="259" r:id="rId5"/>
    <p:sldId id="260" r:id="rId6"/>
    <p:sldId id="261" r:id="rId7"/>
    <p:sldId id="262" r:id="rId8"/>
    <p:sldId id="270" r:id="rId9"/>
    <p:sldId id="263" r:id="rId10"/>
    <p:sldId id="264" r:id="rId11"/>
    <p:sldId id="276" r:id="rId12"/>
    <p:sldId id="265" r:id="rId13"/>
    <p:sldId id="273" r:id="rId14"/>
    <p:sldId id="274" r:id="rId15"/>
    <p:sldId id="267" r:id="rId16"/>
    <p:sldId id="268" r:id="rId17"/>
    <p:sldId id="275" r:id="rId18"/>
    <p:sldId id="266" r:id="rId19"/>
    <p:sldId id="269" r:id="rId20"/>
    <p:sldId id="271"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86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637129B-03E1-4B39-AA72-66F7D46C4E29}" type="datetimeFigureOut">
              <a:rPr lang="en-US" smtClean="0"/>
              <a:t>12/8/2023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59A7B0DC-3BF1-4987-ABBA-B08961A3F65A}"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3671763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37129B-03E1-4B39-AA72-66F7D46C4E29}"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7B0DC-3BF1-4987-ABBA-B08961A3F65A}" type="slidenum">
              <a:rPr lang="en-US" smtClean="0"/>
              <a:t>‹#›</a:t>
            </a:fld>
            <a:endParaRPr lang="en-US"/>
          </a:p>
        </p:txBody>
      </p:sp>
    </p:spTree>
    <p:extLst>
      <p:ext uri="{BB962C8B-B14F-4D97-AF65-F5344CB8AC3E}">
        <p14:creationId xmlns:p14="http://schemas.microsoft.com/office/powerpoint/2010/main" val="3144511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37129B-03E1-4B39-AA72-66F7D46C4E29}"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7B0DC-3BF1-4987-ABBA-B08961A3F65A}" type="slidenum">
              <a:rPr lang="en-US" smtClean="0"/>
              <a:t>‹#›</a:t>
            </a:fld>
            <a:endParaRPr lang="en-US"/>
          </a:p>
        </p:txBody>
      </p:sp>
    </p:spTree>
    <p:extLst>
      <p:ext uri="{BB962C8B-B14F-4D97-AF65-F5344CB8AC3E}">
        <p14:creationId xmlns:p14="http://schemas.microsoft.com/office/powerpoint/2010/main" val="1704196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37129B-03E1-4B39-AA72-66F7D46C4E29}"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7B0DC-3BF1-4987-ABBA-B08961A3F65A}" type="slidenum">
              <a:rPr lang="en-US" smtClean="0"/>
              <a:t>‹#›</a:t>
            </a:fld>
            <a:endParaRPr lang="en-US"/>
          </a:p>
        </p:txBody>
      </p:sp>
    </p:spTree>
    <p:extLst>
      <p:ext uri="{BB962C8B-B14F-4D97-AF65-F5344CB8AC3E}">
        <p14:creationId xmlns:p14="http://schemas.microsoft.com/office/powerpoint/2010/main" val="3503376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37129B-03E1-4B39-AA72-66F7D46C4E29}"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7B0DC-3BF1-4987-ABBA-B08961A3F65A}"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88959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37129B-03E1-4B39-AA72-66F7D46C4E29}"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A7B0DC-3BF1-4987-ABBA-B08961A3F65A}" type="slidenum">
              <a:rPr lang="en-US" smtClean="0"/>
              <a:t>‹#›</a:t>
            </a:fld>
            <a:endParaRPr lang="en-US"/>
          </a:p>
        </p:txBody>
      </p:sp>
    </p:spTree>
    <p:extLst>
      <p:ext uri="{BB962C8B-B14F-4D97-AF65-F5344CB8AC3E}">
        <p14:creationId xmlns:p14="http://schemas.microsoft.com/office/powerpoint/2010/main" val="3962633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37129B-03E1-4B39-AA72-66F7D46C4E29}" type="datetimeFigureOut">
              <a:rPr lang="en-US" smtClean="0"/>
              <a:t>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A7B0DC-3BF1-4987-ABBA-B08961A3F65A}" type="slidenum">
              <a:rPr lang="en-US" smtClean="0"/>
              <a:t>‹#›</a:t>
            </a:fld>
            <a:endParaRPr lang="en-US"/>
          </a:p>
        </p:txBody>
      </p:sp>
    </p:spTree>
    <p:extLst>
      <p:ext uri="{BB962C8B-B14F-4D97-AF65-F5344CB8AC3E}">
        <p14:creationId xmlns:p14="http://schemas.microsoft.com/office/powerpoint/2010/main" val="2210140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37129B-03E1-4B39-AA72-66F7D46C4E29}" type="datetimeFigureOut">
              <a:rPr lang="en-US" smtClean="0"/>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A7B0DC-3BF1-4987-ABBA-B08961A3F65A}" type="slidenum">
              <a:rPr lang="en-US" smtClean="0"/>
              <a:t>‹#›</a:t>
            </a:fld>
            <a:endParaRPr lang="en-US"/>
          </a:p>
        </p:txBody>
      </p:sp>
    </p:spTree>
    <p:extLst>
      <p:ext uri="{BB962C8B-B14F-4D97-AF65-F5344CB8AC3E}">
        <p14:creationId xmlns:p14="http://schemas.microsoft.com/office/powerpoint/2010/main" val="3261447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37129B-03E1-4B39-AA72-66F7D46C4E29}" type="datetimeFigureOut">
              <a:rPr lang="en-US" smtClean="0"/>
              <a:t>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A7B0DC-3BF1-4987-ABBA-B08961A3F65A}" type="slidenum">
              <a:rPr lang="en-US" smtClean="0"/>
              <a:t>‹#›</a:t>
            </a:fld>
            <a:endParaRPr lang="en-US"/>
          </a:p>
        </p:txBody>
      </p:sp>
    </p:spTree>
    <p:extLst>
      <p:ext uri="{BB962C8B-B14F-4D97-AF65-F5344CB8AC3E}">
        <p14:creationId xmlns:p14="http://schemas.microsoft.com/office/powerpoint/2010/main" val="145230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37129B-03E1-4B39-AA72-66F7D46C4E29}"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A7B0DC-3BF1-4987-ABBA-B08961A3F65A}" type="slidenum">
              <a:rPr lang="en-US" smtClean="0"/>
              <a:t>‹#›</a:t>
            </a:fld>
            <a:endParaRPr lang="en-US"/>
          </a:p>
        </p:txBody>
      </p:sp>
    </p:spTree>
    <p:extLst>
      <p:ext uri="{BB962C8B-B14F-4D97-AF65-F5344CB8AC3E}">
        <p14:creationId xmlns:p14="http://schemas.microsoft.com/office/powerpoint/2010/main" val="321972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37129B-03E1-4B39-AA72-66F7D46C4E29}"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A7B0DC-3BF1-4987-ABBA-B08961A3F65A}" type="slidenum">
              <a:rPr lang="en-US" smtClean="0"/>
              <a:t>‹#›</a:t>
            </a:fld>
            <a:endParaRPr lang="en-US"/>
          </a:p>
        </p:txBody>
      </p:sp>
    </p:spTree>
    <p:extLst>
      <p:ext uri="{BB962C8B-B14F-4D97-AF65-F5344CB8AC3E}">
        <p14:creationId xmlns:p14="http://schemas.microsoft.com/office/powerpoint/2010/main" val="3165411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637129B-03E1-4B39-AA72-66F7D46C4E29}" type="datetimeFigureOut">
              <a:rPr lang="en-US" smtClean="0"/>
              <a:t>12/8/2023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59A7B0DC-3BF1-4987-ABBA-B08961A3F65A}" type="slidenum">
              <a:rPr lang="en-US" smtClean="0"/>
              <a:t>‹#›</a:t>
            </a:fld>
            <a:endParaRPr lang="en-US"/>
          </a:p>
        </p:txBody>
      </p:sp>
    </p:spTree>
    <p:extLst>
      <p:ext uri="{BB962C8B-B14F-4D97-AF65-F5344CB8AC3E}">
        <p14:creationId xmlns:p14="http://schemas.microsoft.com/office/powerpoint/2010/main" val="1985046886"/>
      </p:ext>
    </p:extLst>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hub.docker.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F3B277-2E8C-4DE7-8C5D-E299466402A4}"/>
              </a:ext>
            </a:extLst>
          </p:cNvPr>
          <p:cNvSpPr>
            <a:spLocks noGrp="1"/>
          </p:cNvSpPr>
          <p:nvPr>
            <p:ph type="title"/>
          </p:nvPr>
        </p:nvSpPr>
        <p:spPr>
          <a:xfrm>
            <a:off x="1069848" y="484632"/>
            <a:ext cx="10058400" cy="950976"/>
          </a:xfrm>
        </p:spPr>
        <p:txBody>
          <a:bodyPr/>
          <a:lstStyle/>
          <a:p>
            <a:r>
              <a:rPr lang="en-US" dirty="0"/>
              <a:t>Docker</a:t>
            </a:r>
          </a:p>
        </p:txBody>
      </p:sp>
      <p:sp>
        <p:nvSpPr>
          <p:cNvPr id="5" name="Content Placeholder 4">
            <a:extLst>
              <a:ext uri="{FF2B5EF4-FFF2-40B4-BE49-F238E27FC236}">
                <a16:creationId xmlns:a16="http://schemas.microsoft.com/office/drawing/2014/main" id="{DF68A794-F1BB-41F1-AD64-A7157007EB94}"/>
              </a:ext>
            </a:extLst>
          </p:cNvPr>
          <p:cNvSpPr>
            <a:spLocks noGrp="1"/>
          </p:cNvSpPr>
          <p:nvPr>
            <p:ph idx="1"/>
          </p:nvPr>
        </p:nvSpPr>
        <p:spPr>
          <a:xfrm>
            <a:off x="1069848" y="1435608"/>
            <a:ext cx="10058400" cy="4736592"/>
          </a:xfrm>
        </p:spPr>
        <p:txBody>
          <a:bodyPr>
            <a:normAutofit fontScale="92500" lnSpcReduction="10000"/>
          </a:bodyPr>
          <a:lstStyle/>
          <a:p>
            <a:r>
              <a:rPr lang="en-IN" dirty="0">
                <a:effectLst/>
                <a:ea typeface="Calibri" panose="020F0502020204030204" pitchFamily="34" charset="0"/>
              </a:rPr>
              <a:t>Docker is an open-source containerization platform/tool</a:t>
            </a:r>
            <a:r>
              <a:rPr lang="en-IN" dirty="0">
                <a:solidFill>
                  <a:srgbClr val="000000"/>
                </a:solidFill>
                <a:effectLst/>
                <a:ea typeface="Calibri" panose="020F0502020204030204" pitchFamily="34" charset="0"/>
                <a:cs typeface="Arial" panose="020B0604020202020204" pitchFamily="34" charset="0"/>
              </a:rPr>
              <a:t> </a:t>
            </a:r>
            <a:endParaRPr lang="en-US" dirty="0">
              <a:effectLst/>
              <a:ea typeface="Calibri" panose="020F0502020204030204" pitchFamily="34" charset="0"/>
            </a:endParaRPr>
          </a:p>
          <a:p>
            <a:r>
              <a:rPr lang="en-IN" dirty="0">
                <a:solidFill>
                  <a:srgbClr val="000000"/>
                </a:solidFill>
                <a:effectLst/>
                <a:ea typeface="Calibri" panose="020F0502020204030204" pitchFamily="34" charset="0"/>
                <a:cs typeface="Arial" panose="020B0604020202020204" pitchFamily="34" charset="0"/>
              </a:rPr>
              <a:t>Docker is an in-demand, DevOps technology</a:t>
            </a:r>
            <a:endParaRPr lang="en-US" dirty="0">
              <a:effectLst/>
              <a:ea typeface="Calibri" panose="020F0502020204030204" pitchFamily="34" charset="0"/>
            </a:endParaRPr>
          </a:p>
          <a:p>
            <a:r>
              <a:rPr lang="en-IN" dirty="0">
                <a:effectLst/>
                <a:ea typeface="Calibri" panose="020F0502020204030204" pitchFamily="34" charset="0"/>
              </a:rPr>
              <a:t>Docker is for Build, Ship, and Run Any App, Anywhere using containers.</a:t>
            </a:r>
            <a:endParaRPr lang="en-US" dirty="0">
              <a:effectLst/>
              <a:ea typeface="Calibri" panose="020F0502020204030204" pitchFamily="34" charset="0"/>
            </a:endParaRPr>
          </a:p>
          <a:p>
            <a:r>
              <a:rPr lang="en-IN" dirty="0">
                <a:effectLst/>
                <a:ea typeface="Calibri" panose="020F0502020204030204" pitchFamily="34" charset="0"/>
              </a:rPr>
              <a:t>Docker is a tool designed to make it easier to deploy, and run applications by using containers. </a:t>
            </a:r>
            <a:endParaRPr lang="en-US" dirty="0">
              <a:effectLst/>
              <a:ea typeface="Calibri" panose="020F0502020204030204" pitchFamily="34" charset="0"/>
            </a:endParaRPr>
          </a:p>
          <a:p>
            <a:r>
              <a:rPr lang="en-IN" dirty="0">
                <a:effectLst/>
                <a:ea typeface="Calibri" panose="020F0502020204030204" pitchFamily="34" charset="0"/>
              </a:rPr>
              <a:t>Docker is for developers to easily develop applications, ship them into containers which can then be deployed anywhere.</a:t>
            </a:r>
          </a:p>
          <a:p>
            <a:r>
              <a:rPr lang="en-US" dirty="0">
                <a:effectLst/>
                <a:ea typeface="Calibri" panose="020F0502020204030204" pitchFamily="34" charset="0"/>
              </a:rPr>
              <a:t>Docker enables you to separate your applications from your infrastructure so you can deliver software quickly.</a:t>
            </a:r>
          </a:p>
          <a:p>
            <a:r>
              <a:rPr lang="en-US" dirty="0">
                <a:effectLst/>
                <a:ea typeface="Calibri" panose="020F0502020204030204" pitchFamily="34" charset="0"/>
              </a:rPr>
              <a:t>Docker provides the ability to package and run an application in a loosely isolated environment called a container.</a:t>
            </a:r>
          </a:p>
          <a:p>
            <a:r>
              <a:rPr lang="en-IN" dirty="0">
                <a:effectLst/>
                <a:ea typeface="Calibri" panose="020F0502020204030204" pitchFamily="34" charset="0"/>
              </a:rPr>
              <a:t>The initial release of Docker was in March 2013.</a:t>
            </a:r>
            <a:endParaRPr lang="en-US" dirty="0">
              <a:effectLst/>
              <a:ea typeface="Calibri" panose="020F0502020204030204" pitchFamily="34" charset="0"/>
            </a:endParaRPr>
          </a:p>
          <a:p>
            <a:r>
              <a:rPr lang="en-US" dirty="0"/>
              <a:t>Note: </a:t>
            </a:r>
            <a:r>
              <a:rPr lang="en-IN" dirty="0" err="1">
                <a:effectLst/>
                <a:ea typeface="Calibri" panose="020F0502020204030204" pitchFamily="34" charset="0"/>
              </a:rPr>
              <a:t>dockerizing</a:t>
            </a:r>
            <a:r>
              <a:rPr lang="en-IN" dirty="0">
                <a:effectLst/>
                <a:ea typeface="Calibri" panose="020F0502020204030204" pitchFamily="34" charset="0"/>
              </a:rPr>
              <a:t>, an application means deploying and running an application using containers.</a:t>
            </a:r>
            <a:endParaRPr lang="en-US" dirty="0">
              <a:effectLst/>
              <a:ea typeface="Calibri" panose="020F0502020204030204" pitchFamily="34" charset="0"/>
            </a:endParaRPr>
          </a:p>
          <a:p>
            <a:endParaRPr lang="en-US" dirty="0"/>
          </a:p>
        </p:txBody>
      </p:sp>
    </p:spTree>
    <p:extLst>
      <p:ext uri="{BB962C8B-B14F-4D97-AF65-F5344CB8AC3E}">
        <p14:creationId xmlns:p14="http://schemas.microsoft.com/office/powerpoint/2010/main" val="3853009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F3B277-2E8C-4DE7-8C5D-E299466402A4}"/>
              </a:ext>
            </a:extLst>
          </p:cNvPr>
          <p:cNvSpPr>
            <a:spLocks noGrp="1"/>
          </p:cNvSpPr>
          <p:nvPr>
            <p:ph type="title"/>
          </p:nvPr>
        </p:nvSpPr>
        <p:spPr>
          <a:xfrm>
            <a:off x="1069848" y="484632"/>
            <a:ext cx="10058400" cy="1188720"/>
          </a:xfrm>
        </p:spPr>
        <p:txBody>
          <a:bodyPr>
            <a:normAutofit/>
          </a:bodyPr>
          <a:lstStyle/>
          <a:p>
            <a:r>
              <a:rPr lang="en-US" dirty="0"/>
              <a:t>Docker Container</a:t>
            </a:r>
          </a:p>
        </p:txBody>
      </p:sp>
      <p:pic>
        <p:nvPicPr>
          <p:cNvPr id="6" name="Content Placeholder 5" descr="Difference between Docker Image and Container. | by Dhathri Vupparapalli |  Medium">
            <a:extLst>
              <a:ext uri="{FF2B5EF4-FFF2-40B4-BE49-F238E27FC236}">
                <a16:creationId xmlns:a16="http://schemas.microsoft.com/office/drawing/2014/main" id="{1A56417D-39B6-4858-AFA2-8574BE813D4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75827" y="2624328"/>
            <a:ext cx="3152775" cy="2162175"/>
          </a:xfrm>
          <a:prstGeom prst="rect">
            <a:avLst/>
          </a:prstGeom>
          <a:noFill/>
          <a:ln>
            <a:noFill/>
          </a:ln>
        </p:spPr>
      </p:pic>
      <p:pic>
        <p:nvPicPr>
          <p:cNvPr id="7" name="Picture 6" descr="Develop in containers with Visual Studio Code">
            <a:extLst>
              <a:ext uri="{FF2B5EF4-FFF2-40B4-BE49-F238E27FC236}">
                <a16:creationId xmlns:a16="http://schemas.microsoft.com/office/drawing/2014/main" id="{B89EBD9A-A494-4926-ACF5-8EC65DDC66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33997" y="2080387"/>
            <a:ext cx="3302000" cy="3026410"/>
          </a:xfrm>
          <a:prstGeom prst="rect">
            <a:avLst/>
          </a:prstGeom>
          <a:noFill/>
          <a:ln>
            <a:noFill/>
          </a:ln>
        </p:spPr>
      </p:pic>
    </p:spTree>
    <p:extLst>
      <p:ext uri="{BB962C8B-B14F-4D97-AF65-F5344CB8AC3E}">
        <p14:creationId xmlns:p14="http://schemas.microsoft.com/office/powerpoint/2010/main" val="3422180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F3B277-2E8C-4DE7-8C5D-E299466402A4}"/>
              </a:ext>
            </a:extLst>
          </p:cNvPr>
          <p:cNvSpPr>
            <a:spLocks noGrp="1"/>
          </p:cNvSpPr>
          <p:nvPr>
            <p:ph type="title"/>
          </p:nvPr>
        </p:nvSpPr>
        <p:spPr>
          <a:xfrm>
            <a:off x="1069848" y="484632"/>
            <a:ext cx="10058400" cy="1188720"/>
          </a:xfrm>
        </p:spPr>
        <p:txBody>
          <a:bodyPr>
            <a:normAutofit/>
          </a:bodyPr>
          <a:lstStyle/>
          <a:p>
            <a:r>
              <a:rPr lang="en-US" dirty="0"/>
              <a:t>Docker Container </a:t>
            </a:r>
            <a:r>
              <a:rPr lang="en-US" dirty="0" err="1"/>
              <a:t>LifeCycle</a:t>
            </a:r>
            <a:endParaRPr lang="en-US" dirty="0"/>
          </a:p>
        </p:txBody>
      </p:sp>
      <p:pic>
        <p:nvPicPr>
          <p:cNvPr id="6" name="Content Placeholder 5" descr="Container Lifecycle">
            <a:extLst>
              <a:ext uri="{FF2B5EF4-FFF2-40B4-BE49-F238E27FC236}">
                <a16:creationId xmlns:a16="http://schemas.microsoft.com/office/drawing/2014/main" id="{CF0C80CA-FF0D-4F4E-B996-C4F02DAB675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8084" y="1888170"/>
            <a:ext cx="7556464" cy="4559067"/>
          </a:xfrm>
          <a:prstGeom prst="rect">
            <a:avLst/>
          </a:prstGeom>
          <a:noFill/>
          <a:ln>
            <a:noFill/>
          </a:ln>
        </p:spPr>
      </p:pic>
    </p:spTree>
    <p:extLst>
      <p:ext uri="{BB962C8B-B14F-4D97-AF65-F5344CB8AC3E}">
        <p14:creationId xmlns:p14="http://schemas.microsoft.com/office/powerpoint/2010/main" val="2383163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F3B277-2E8C-4DE7-8C5D-E299466402A4}"/>
              </a:ext>
            </a:extLst>
          </p:cNvPr>
          <p:cNvSpPr>
            <a:spLocks noGrp="1"/>
          </p:cNvSpPr>
          <p:nvPr>
            <p:ph type="title"/>
          </p:nvPr>
        </p:nvSpPr>
        <p:spPr>
          <a:xfrm>
            <a:off x="1069848" y="484632"/>
            <a:ext cx="10058400" cy="1188720"/>
          </a:xfrm>
        </p:spPr>
        <p:txBody>
          <a:bodyPr>
            <a:normAutofit/>
          </a:bodyPr>
          <a:lstStyle/>
          <a:p>
            <a:r>
              <a:rPr lang="en-US" dirty="0"/>
              <a:t>Dockerfile</a:t>
            </a:r>
          </a:p>
        </p:txBody>
      </p:sp>
      <p:sp>
        <p:nvSpPr>
          <p:cNvPr id="5" name="Content Placeholder 4">
            <a:extLst>
              <a:ext uri="{FF2B5EF4-FFF2-40B4-BE49-F238E27FC236}">
                <a16:creationId xmlns:a16="http://schemas.microsoft.com/office/drawing/2014/main" id="{DF68A794-F1BB-41F1-AD64-A7157007EB94}"/>
              </a:ext>
            </a:extLst>
          </p:cNvPr>
          <p:cNvSpPr>
            <a:spLocks noGrp="1"/>
          </p:cNvSpPr>
          <p:nvPr>
            <p:ph idx="1"/>
          </p:nvPr>
        </p:nvSpPr>
        <p:spPr>
          <a:xfrm>
            <a:off x="1069848" y="1737360"/>
            <a:ext cx="10058400" cy="4407408"/>
          </a:xfrm>
        </p:spPr>
        <p:txBody>
          <a:bodyPr>
            <a:normAutofit/>
          </a:bodyPr>
          <a:lstStyle/>
          <a:p>
            <a:r>
              <a:rPr lang="en-IN" sz="1800" dirty="0">
                <a:effectLst/>
                <a:ea typeface="Calibri" panose="020F0502020204030204" pitchFamily="34" charset="0"/>
                <a:cs typeface="Times New Roman" panose="02020603050405020304" pitchFamily="18" charset="0"/>
              </a:rPr>
              <a:t>A Docker File is a simple text file with instructions on how to build your images.</a:t>
            </a:r>
            <a:endParaRPr lang="en-US" sz="1800" dirty="0">
              <a:effectLst/>
              <a:ea typeface="Calibri" panose="020F0502020204030204" pitchFamily="34" charset="0"/>
              <a:cs typeface="Times New Roman" panose="02020603050405020304" pitchFamily="18" charset="0"/>
            </a:endParaRPr>
          </a:p>
          <a:p>
            <a:r>
              <a:rPr lang="en-IN" sz="1800" dirty="0">
                <a:effectLst/>
                <a:ea typeface="Calibri" panose="020F0502020204030204" pitchFamily="34" charset="0"/>
              </a:rPr>
              <a:t>You’ll use a Dockerfile to create your own custom Docker image.</a:t>
            </a:r>
            <a:endParaRPr lang="en-US" sz="1800" dirty="0">
              <a:effectLst/>
              <a:ea typeface="Calibri" panose="020F0502020204030204" pitchFamily="34" charset="0"/>
            </a:endParaRPr>
          </a:p>
          <a:p>
            <a:r>
              <a:rPr lang="en-IN" sz="1800" dirty="0">
                <a:effectLst/>
                <a:ea typeface="Calibri" panose="020F0502020204030204" pitchFamily="34" charset="0"/>
                <a:cs typeface="Times New Roman" panose="02020603050405020304" pitchFamily="18" charset="0"/>
              </a:rPr>
              <a:t>A Dockerfile  produces a Docker image when you build it.</a:t>
            </a:r>
          </a:p>
          <a:p>
            <a:r>
              <a:rPr lang="en-IN" sz="1800" dirty="0">
                <a:effectLst/>
                <a:ea typeface="Calibri" panose="020F0502020204030204" pitchFamily="34" charset="0"/>
                <a:cs typeface="Times New Roman" panose="02020603050405020304" pitchFamily="18" charset="0"/>
              </a:rPr>
              <a:t>A Dockerfile is a text file that Docker reads in from top to bottom. It contains a bunch of instructions which informs Docker HOW the Docker image should get built.</a:t>
            </a:r>
            <a:endParaRPr lang="en-US" sz="1800" dirty="0">
              <a:effectLst/>
              <a:ea typeface="Calibri" panose="020F0502020204030204" pitchFamily="34" charset="0"/>
              <a:cs typeface="Times New Roman" panose="02020603050405020304" pitchFamily="18" charset="0"/>
            </a:endParaRPr>
          </a:p>
          <a:p>
            <a:r>
              <a:rPr lang="en-IN" sz="1800" dirty="0">
                <a:solidFill>
                  <a:srgbClr val="000000"/>
                </a:solidFill>
                <a:effectLst/>
                <a:ea typeface="Calibri" panose="020F0502020204030204" pitchFamily="34" charset="0"/>
                <a:cs typeface="Times New Roman" panose="02020603050405020304" pitchFamily="18" charset="0"/>
              </a:rPr>
              <a:t>A Dockerfile must not have any extension and must be named as Dockerfile with capital D.</a:t>
            </a:r>
            <a:endParaRPr lang="en-US" sz="1800" dirty="0">
              <a:effectLst/>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8379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F3B277-2E8C-4DE7-8C5D-E299466402A4}"/>
              </a:ext>
            </a:extLst>
          </p:cNvPr>
          <p:cNvSpPr>
            <a:spLocks noGrp="1"/>
          </p:cNvSpPr>
          <p:nvPr>
            <p:ph type="title"/>
          </p:nvPr>
        </p:nvSpPr>
        <p:spPr>
          <a:xfrm>
            <a:off x="1069848" y="484632"/>
            <a:ext cx="10058400" cy="1188720"/>
          </a:xfrm>
        </p:spPr>
        <p:txBody>
          <a:bodyPr>
            <a:normAutofit/>
          </a:bodyPr>
          <a:lstStyle/>
          <a:p>
            <a:r>
              <a:rPr lang="en-US" dirty="0"/>
              <a:t>Dockerfile</a:t>
            </a:r>
          </a:p>
        </p:txBody>
      </p:sp>
      <p:sp>
        <p:nvSpPr>
          <p:cNvPr id="5" name="Content Placeholder 4">
            <a:extLst>
              <a:ext uri="{FF2B5EF4-FFF2-40B4-BE49-F238E27FC236}">
                <a16:creationId xmlns:a16="http://schemas.microsoft.com/office/drawing/2014/main" id="{DF68A794-F1BB-41F1-AD64-A7157007EB94}"/>
              </a:ext>
            </a:extLst>
          </p:cNvPr>
          <p:cNvSpPr>
            <a:spLocks noGrp="1"/>
          </p:cNvSpPr>
          <p:nvPr>
            <p:ph idx="1"/>
          </p:nvPr>
        </p:nvSpPr>
        <p:spPr>
          <a:xfrm>
            <a:off x="1069848" y="1737360"/>
            <a:ext cx="10058400" cy="4407408"/>
          </a:xfrm>
        </p:spPr>
        <p:txBody>
          <a:bodyPr>
            <a:normAutofit fontScale="77500" lnSpcReduction="20000"/>
          </a:bodyPr>
          <a:lstStyle/>
          <a:p>
            <a:r>
              <a:rPr lang="en-IN" sz="1800" dirty="0">
                <a:effectLst/>
                <a:ea typeface="Calibri" panose="020F0502020204030204" pitchFamily="34" charset="0"/>
                <a:cs typeface="Times New Roman" panose="02020603050405020304" pitchFamily="18" charset="0"/>
              </a:rPr>
              <a:t>FROM </a:t>
            </a:r>
            <a:r>
              <a:rPr lang="en-IN" sz="1800" dirty="0" err="1">
                <a:effectLst/>
                <a:ea typeface="Calibri" panose="020F0502020204030204" pitchFamily="34" charset="0"/>
                <a:cs typeface="Times New Roman" panose="02020603050405020304" pitchFamily="18" charset="0"/>
              </a:rPr>
              <a:t>node:alpine</a:t>
            </a:r>
            <a:r>
              <a:rPr lang="en-IN" sz="1800" dirty="0">
                <a:effectLst/>
                <a:ea typeface="Calibri" panose="020F0502020204030204" pitchFamily="34" charset="0"/>
                <a:cs typeface="Times New Roman" panose="02020603050405020304" pitchFamily="18" charset="0"/>
              </a:rPr>
              <a:t> AS builder</a:t>
            </a:r>
          </a:p>
          <a:p>
            <a:endParaRPr lang="en-IN" sz="1800" dirty="0">
              <a:effectLst/>
              <a:ea typeface="Calibri" panose="020F0502020204030204" pitchFamily="34" charset="0"/>
              <a:cs typeface="Times New Roman" panose="02020603050405020304" pitchFamily="18" charset="0"/>
            </a:endParaRPr>
          </a:p>
          <a:p>
            <a:r>
              <a:rPr lang="en-IN" sz="1800" dirty="0">
                <a:effectLst/>
                <a:ea typeface="Calibri" panose="020F0502020204030204" pitchFamily="34" charset="0"/>
                <a:cs typeface="Times New Roman" panose="02020603050405020304" pitchFamily="18" charset="0"/>
              </a:rPr>
              <a:t>WORKDIR /app</a:t>
            </a:r>
          </a:p>
          <a:p>
            <a:endParaRPr lang="en-IN" sz="1800" dirty="0">
              <a:effectLst/>
              <a:ea typeface="Calibri" panose="020F0502020204030204" pitchFamily="34" charset="0"/>
              <a:cs typeface="Times New Roman" panose="02020603050405020304" pitchFamily="18" charset="0"/>
            </a:endParaRPr>
          </a:p>
          <a:p>
            <a:r>
              <a:rPr lang="en-IN" sz="1800" dirty="0">
                <a:effectLst/>
                <a:ea typeface="Calibri" panose="020F0502020204030204" pitchFamily="34" charset="0"/>
                <a:cs typeface="Times New Roman" panose="02020603050405020304" pitchFamily="18" charset="0"/>
              </a:rPr>
              <a:t>COPY . .</a:t>
            </a:r>
          </a:p>
          <a:p>
            <a:endParaRPr lang="en-IN" sz="1800" dirty="0">
              <a:effectLst/>
              <a:ea typeface="Calibri" panose="020F0502020204030204" pitchFamily="34" charset="0"/>
              <a:cs typeface="Times New Roman" panose="02020603050405020304" pitchFamily="18" charset="0"/>
            </a:endParaRPr>
          </a:p>
          <a:p>
            <a:r>
              <a:rPr lang="en-IN" sz="1800" dirty="0">
                <a:effectLst/>
                <a:ea typeface="Calibri" panose="020F0502020204030204" pitchFamily="34" charset="0"/>
                <a:cs typeface="Times New Roman" panose="02020603050405020304" pitchFamily="18" charset="0"/>
              </a:rPr>
              <a:t>RUN </a:t>
            </a:r>
            <a:r>
              <a:rPr lang="en-IN" sz="1800" dirty="0" err="1">
                <a:effectLst/>
                <a:ea typeface="Calibri" panose="020F0502020204030204" pitchFamily="34" charset="0"/>
                <a:cs typeface="Times New Roman" panose="02020603050405020304" pitchFamily="18" charset="0"/>
              </a:rPr>
              <a:t>npm</a:t>
            </a:r>
            <a:r>
              <a:rPr lang="en-IN" sz="1800" dirty="0">
                <a:effectLst/>
                <a:ea typeface="Calibri" panose="020F0502020204030204" pitchFamily="34" charset="0"/>
                <a:cs typeface="Times New Roman" panose="02020603050405020304" pitchFamily="18" charset="0"/>
              </a:rPr>
              <a:t> install</a:t>
            </a:r>
          </a:p>
          <a:p>
            <a:r>
              <a:rPr lang="en-IN" sz="1800" dirty="0">
                <a:effectLst/>
                <a:ea typeface="Calibri" panose="020F0502020204030204" pitchFamily="34" charset="0"/>
                <a:cs typeface="Times New Roman" panose="02020603050405020304" pitchFamily="18" charset="0"/>
              </a:rPr>
              <a:t>RUN </a:t>
            </a:r>
            <a:r>
              <a:rPr lang="en-IN" sz="1800" dirty="0" err="1">
                <a:effectLst/>
                <a:ea typeface="Calibri" panose="020F0502020204030204" pitchFamily="34" charset="0"/>
                <a:cs typeface="Times New Roman" panose="02020603050405020304" pitchFamily="18" charset="0"/>
              </a:rPr>
              <a:t>npm</a:t>
            </a:r>
            <a:r>
              <a:rPr lang="en-IN" sz="1800" dirty="0">
                <a:effectLst/>
                <a:ea typeface="Calibri" panose="020F0502020204030204" pitchFamily="34" charset="0"/>
                <a:cs typeface="Times New Roman" panose="02020603050405020304" pitchFamily="18" charset="0"/>
              </a:rPr>
              <a:t> run build --prod</a:t>
            </a:r>
          </a:p>
          <a:p>
            <a:endParaRPr lang="en-IN" sz="1800" dirty="0">
              <a:effectLst/>
              <a:ea typeface="Calibri" panose="020F0502020204030204" pitchFamily="34" charset="0"/>
              <a:cs typeface="Times New Roman" panose="02020603050405020304" pitchFamily="18" charset="0"/>
            </a:endParaRPr>
          </a:p>
          <a:p>
            <a:r>
              <a:rPr lang="en-IN" sz="1800" dirty="0">
                <a:effectLst/>
                <a:ea typeface="Calibri" panose="020F0502020204030204" pitchFamily="34" charset="0"/>
                <a:cs typeface="Times New Roman" panose="02020603050405020304" pitchFamily="18" charset="0"/>
              </a:rPr>
              <a:t>FROM </a:t>
            </a:r>
            <a:r>
              <a:rPr lang="en-IN" sz="1800" dirty="0" err="1">
                <a:effectLst/>
                <a:ea typeface="Calibri" panose="020F0502020204030204" pitchFamily="34" charset="0"/>
                <a:cs typeface="Times New Roman" panose="02020603050405020304" pitchFamily="18" charset="0"/>
              </a:rPr>
              <a:t>nginx:alpine</a:t>
            </a:r>
            <a:endParaRPr lang="en-IN" sz="1800" dirty="0">
              <a:effectLst/>
              <a:ea typeface="Calibri" panose="020F0502020204030204" pitchFamily="34" charset="0"/>
              <a:cs typeface="Times New Roman" panose="02020603050405020304" pitchFamily="18" charset="0"/>
            </a:endParaRPr>
          </a:p>
          <a:p>
            <a:endParaRPr lang="en-IN" sz="1800" dirty="0">
              <a:effectLst/>
              <a:ea typeface="Calibri" panose="020F0502020204030204" pitchFamily="34" charset="0"/>
              <a:cs typeface="Times New Roman" panose="02020603050405020304" pitchFamily="18" charset="0"/>
            </a:endParaRPr>
          </a:p>
          <a:p>
            <a:r>
              <a:rPr lang="en-IN" sz="1800" dirty="0">
                <a:effectLst/>
                <a:ea typeface="Calibri" panose="020F0502020204030204" pitchFamily="34" charset="0"/>
                <a:cs typeface="Times New Roman" panose="02020603050405020304" pitchFamily="18" charset="0"/>
              </a:rPr>
              <a:t>COPY --from=builder /app/</a:t>
            </a:r>
            <a:r>
              <a:rPr lang="en-IN" sz="1800" dirty="0" err="1">
                <a:effectLst/>
                <a:ea typeface="Calibri" panose="020F0502020204030204" pitchFamily="34" charset="0"/>
                <a:cs typeface="Times New Roman" panose="02020603050405020304" pitchFamily="18" charset="0"/>
              </a:rPr>
              <a:t>dist</a:t>
            </a:r>
            <a:r>
              <a:rPr lang="en-IN" sz="1800" dirty="0">
                <a:effectLst/>
                <a:ea typeface="Calibri" panose="020F0502020204030204" pitchFamily="34" charset="0"/>
                <a:cs typeface="Times New Roman" panose="02020603050405020304" pitchFamily="18" charset="0"/>
              </a:rPr>
              <a:t>/* /</a:t>
            </a:r>
            <a:r>
              <a:rPr lang="en-IN" sz="1800" dirty="0" err="1">
                <a:effectLst/>
                <a:ea typeface="Calibri" panose="020F0502020204030204" pitchFamily="34" charset="0"/>
                <a:cs typeface="Times New Roman" panose="02020603050405020304" pitchFamily="18" charset="0"/>
              </a:rPr>
              <a:t>usr</a:t>
            </a:r>
            <a:r>
              <a:rPr lang="en-IN" sz="1800" dirty="0">
                <a:effectLst/>
                <a:ea typeface="Calibri" panose="020F0502020204030204" pitchFamily="34" charset="0"/>
                <a:cs typeface="Times New Roman" panose="02020603050405020304" pitchFamily="18" charset="0"/>
              </a:rPr>
              <a:t>/share/nginx/html/</a:t>
            </a: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37229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F3B277-2E8C-4DE7-8C5D-E299466402A4}"/>
              </a:ext>
            </a:extLst>
          </p:cNvPr>
          <p:cNvSpPr>
            <a:spLocks noGrp="1"/>
          </p:cNvSpPr>
          <p:nvPr>
            <p:ph type="title"/>
          </p:nvPr>
        </p:nvSpPr>
        <p:spPr/>
        <p:txBody>
          <a:bodyPr>
            <a:normAutofit/>
          </a:bodyPr>
          <a:lstStyle/>
          <a:p>
            <a:r>
              <a:rPr lang="en-US" dirty="0"/>
              <a:t>Dockerfile</a:t>
            </a:r>
          </a:p>
        </p:txBody>
      </p:sp>
      <p:sp>
        <p:nvSpPr>
          <p:cNvPr id="5" name="Content Placeholder 4">
            <a:extLst>
              <a:ext uri="{FF2B5EF4-FFF2-40B4-BE49-F238E27FC236}">
                <a16:creationId xmlns:a16="http://schemas.microsoft.com/office/drawing/2014/main" id="{DF68A794-F1BB-41F1-AD64-A7157007EB94}"/>
              </a:ext>
            </a:extLst>
          </p:cNvPr>
          <p:cNvSpPr>
            <a:spLocks noGrp="1"/>
          </p:cNvSpPr>
          <p:nvPr>
            <p:ph sz="half" idx="2"/>
          </p:nvPr>
        </p:nvSpPr>
        <p:spPr/>
        <p:txBody>
          <a:bodyPr>
            <a:normAutofit fontScale="85000" lnSpcReduction="20000"/>
          </a:bodyPr>
          <a:lstStyle/>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mcr.microsoft.com/dotnet/aspnet:5.0 AS base</a:t>
            </a:r>
          </a:p>
          <a:p>
            <a:r>
              <a:rPr lang="en-US" sz="1800" dirty="0">
                <a:solidFill>
                  <a:srgbClr val="0000FF"/>
                </a:solidFill>
                <a:latin typeface="Consolas" panose="020B0609020204030204" pitchFamily="49" charset="0"/>
              </a:rPr>
              <a:t>WORKDIR</a:t>
            </a:r>
            <a:r>
              <a:rPr lang="en-US" sz="1800" dirty="0">
                <a:solidFill>
                  <a:srgbClr val="000000"/>
                </a:solidFill>
                <a:latin typeface="Consolas" panose="020B0609020204030204" pitchFamily="49" charset="0"/>
              </a:rPr>
              <a:t> /app</a:t>
            </a:r>
          </a:p>
          <a:p>
            <a:r>
              <a:rPr lang="en-US" sz="1800" dirty="0">
                <a:solidFill>
                  <a:srgbClr val="0000FF"/>
                </a:solidFill>
                <a:latin typeface="Consolas" panose="020B0609020204030204" pitchFamily="49" charset="0"/>
              </a:rPr>
              <a:t>EXPOSE</a:t>
            </a:r>
            <a:r>
              <a:rPr lang="en-US" sz="1800" dirty="0">
                <a:solidFill>
                  <a:srgbClr val="000000"/>
                </a:solidFill>
                <a:latin typeface="Consolas" panose="020B0609020204030204" pitchFamily="49" charset="0"/>
              </a:rPr>
              <a:t> 80</a:t>
            </a: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mcr.microsoft.com/dotnet/sdk:5.0 AS build</a:t>
            </a:r>
          </a:p>
          <a:p>
            <a:r>
              <a:rPr lang="en-US" sz="1800" dirty="0">
                <a:solidFill>
                  <a:srgbClr val="0000FF"/>
                </a:solidFill>
                <a:latin typeface="Consolas" panose="020B0609020204030204" pitchFamily="49" charset="0"/>
              </a:rPr>
              <a:t>WORKDIR</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src</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COPY</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"Demo2.csproj"</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r>
              <a:rPr lang="da-DK" sz="1800" dirty="0">
                <a:solidFill>
                  <a:srgbClr val="0000FF"/>
                </a:solidFill>
                <a:latin typeface="Consolas" panose="020B0609020204030204" pitchFamily="49" charset="0"/>
              </a:rPr>
              <a:t>RUN</a:t>
            </a:r>
            <a:r>
              <a:rPr lang="da-DK" sz="1800" dirty="0">
                <a:solidFill>
                  <a:srgbClr val="000000"/>
                </a:solidFill>
                <a:latin typeface="Consolas" panose="020B0609020204030204" pitchFamily="49" charset="0"/>
              </a:rPr>
              <a:t> dotnet restore </a:t>
            </a:r>
            <a:r>
              <a:rPr lang="da-DK" sz="1800" dirty="0">
                <a:solidFill>
                  <a:srgbClr val="A31515"/>
                </a:solidFill>
                <a:latin typeface="Consolas" panose="020B0609020204030204" pitchFamily="49" charset="0"/>
              </a:rPr>
              <a:t>"./Demo2.csproj"</a:t>
            </a:r>
            <a:endParaRPr lang="da-DK"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COPY</a:t>
            </a:r>
            <a:r>
              <a:rPr lang="en-US" sz="1800" dirty="0">
                <a:solidFill>
                  <a:srgbClr val="000000"/>
                </a:solidFill>
                <a:latin typeface="Consolas" panose="020B0609020204030204" pitchFamily="49" charset="0"/>
              </a:rPr>
              <a:t> . .</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1E8392CD-D78B-4E3A-BAAA-AFFF365295FF}"/>
              </a:ext>
            </a:extLst>
          </p:cNvPr>
          <p:cNvSpPr>
            <a:spLocks noGrp="1"/>
          </p:cNvSpPr>
          <p:nvPr>
            <p:ph sz="quarter" idx="4"/>
          </p:nvPr>
        </p:nvSpPr>
        <p:spPr/>
        <p:txBody>
          <a:bodyPr>
            <a:normAutofit fontScale="85000" lnSpcReduction="20000"/>
          </a:bodyPr>
          <a:lstStyle/>
          <a:p>
            <a:r>
              <a:rPr lang="en-US" sz="1800" dirty="0">
                <a:solidFill>
                  <a:srgbClr val="0000FF"/>
                </a:solidFill>
                <a:latin typeface="Consolas" panose="020B0609020204030204" pitchFamily="49" charset="0"/>
              </a:rPr>
              <a:t>WORKDIR</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src</a:t>
            </a:r>
            <a:r>
              <a:rPr lang="en-US" sz="1800" dirty="0">
                <a:solidFill>
                  <a:srgbClr val="A31515"/>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RUN</a:t>
            </a:r>
            <a:r>
              <a:rPr lang="en-US" sz="1800" dirty="0">
                <a:solidFill>
                  <a:srgbClr val="000000"/>
                </a:solidFill>
                <a:latin typeface="Consolas" panose="020B0609020204030204" pitchFamily="49" charset="0"/>
              </a:rPr>
              <a:t> dotnet build </a:t>
            </a:r>
            <a:r>
              <a:rPr lang="en-US" sz="1800" dirty="0">
                <a:solidFill>
                  <a:srgbClr val="A31515"/>
                </a:solidFill>
                <a:latin typeface="Consolas" panose="020B0609020204030204" pitchFamily="49" charset="0"/>
              </a:rPr>
              <a:t>"Demo2.csproj"</a:t>
            </a:r>
            <a:r>
              <a:rPr lang="en-US" sz="1800" dirty="0">
                <a:solidFill>
                  <a:srgbClr val="000000"/>
                </a:solidFill>
                <a:latin typeface="Consolas" panose="020B0609020204030204" pitchFamily="49" charset="0"/>
              </a:rPr>
              <a:t> -c Release -o /app/build</a:t>
            </a: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build AS publish</a:t>
            </a:r>
          </a:p>
          <a:p>
            <a:r>
              <a:rPr lang="en-US" sz="1800" dirty="0">
                <a:solidFill>
                  <a:srgbClr val="0000FF"/>
                </a:solidFill>
                <a:latin typeface="Consolas" panose="020B0609020204030204" pitchFamily="49" charset="0"/>
              </a:rPr>
              <a:t>RUN</a:t>
            </a:r>
            <a:r>
              <a:rPr lang="en-US" sz="1800" dirty="0">
                <a:solidFill>
                  <a:srgbClr val="000000"/>
                </a:solidFill>
                <a:latin typeface="Consolas" panose="020B0609020204030204" pitchFamily="49" charset="0"/>
              </a:rPr>
              <a:t> dotnet publish </a:t>
            </a:r>
            <a:r>
              <a:rPr lang="en-US" sz="1800" dirty="0">
                <a:solidFill>
                  <a:srgbClr val="A31515"/>
                </a:solidFill>
                <a:latin typeface="Consolas" panose="020B0609020204030204" pitchFamily="49" charset="0"/>
              </a:rPr>
              <a:t>"Demo2.csproj"</a:t>
            </a:r>
            <a:r>
              <a:rPr lang="en-US" sz="1800" dirty="0">
                <a:solidFill>
                  <a:srgbClr val="000000"/>
                </a:solidFill>
                <a:latin typeface="Consolas" panose="020B0609020204030204" pitchFamily="49" charset="0"/>
              </a:rPr>
              <a:t> -c Release -o /app/publish</a:t>
            </a: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base AS final</a:t>
            </a:r>
          </a:p>
          <a:p>
            <a:r>
              <a:rPr lang="en-US" sz="1800" dirty="0">
                <a:solidFill>
                  <a:srgbClr val="0000FF"/>
                </a:solidFill>
                <a:latin typeface="Consolas" panose="020B0609020204030204" pitchFamily="49" charset="0"/>
              </a:rPr>
              <a:t>WORKDIR</a:t>
            </a:r>
            <a:r>
              <a:rPr lang="en-US" sz="1800" dirty="0">
                <a:solidFill>
                  <a:srgbClr val="000000"/>
                </a:solidFill>
                <a:latin typeface="Consolas" panose="020B0609020204030204" pitchFamily="49" charset="0"/>
              </a:rPr>
              <a:t> /app</a:t>
            </a:r>
          </a:p>
          <a:p>
            <a:r>
              <a:rPr lang="en-US" sz="1800" dirty="0">
                <a:solidFill>
                  <a:srgbClr val="0000FF"/>
                </a:solidFill>
                <a:latin typeface="Consolas" panose="020B0609020204030204" pitchFamily="49" charset="0"/>
              </a:rPr>
              <a:t>COPY</a:t>
            </a:r>
            <a:r>
              <a:rPr lang="en-US" sz="1800" dirty="0">
                <a:solidFill>
                  <a:srgbClr val="000000"/>
                </a:solidFill>
                <a:latin typeface="Consolas" panose="020B0609020204030204" pitchFamily="49" charset="0"/>
              </a:rPr>
              <a:t> --from=publish /app/publish .</a:t>
            </a:r>
          </a:p>
          <a:p>
            <a:r>
              <a:rPr lang="en-US" sz="1800" dirty="0">
                <a:solidFill>
                  <a:srgbClr val="0000FF"/>
                </a:solidFill>
                <a:latin typeface="Consolas" panose="020B0609020204030204" pitchFamily="49" charset="0"/>
              </a:rPr>
              <a:t>ENTRYPOINT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"dotnet"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"Demo2.dll"</a:t>
            </a:r>
            <a:r>
              <a:rPr lang="en-US" sz="1800"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2957218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F3B277-2E8C-4DE7-8C5D-E299466402A4}"/>
              </a:ext>
            </a:extLst>
          </p:cNvPr>
          <p:cNvSpPr>
            <a:spLocks noGrp="1"/>
          </p:cNvSpPr>
          <p:nvPr>
            <p:ph type="title"/>
          </p:nvPr>
        </p:nvSpPr>
        <p:spPr>
          <a:xfrm>
            <a:off x="1069848" y="484632"/>
            <a:ext cx="10058400" cy="841248"/>
          </a:xfrm>
        </p:spPr>
        <p:txBody>
          <a:bodyPr>
            <a:normAutofit/>
          </a:bodyPr>
          <a:lstStyle/>
          <a:p>
            <a:r>
              <a:rPr lang="en-US" dirty="0"/>
              <a:t>Dockerfile commands</a:t>
            </a:r>
          </a:p>
        </p:txBody>
      </p:sp>
      <p:sp>
        <p:nvSpPr>
          <p:cNvPr id="6" name="Rectangle 3">
            <a:extLst>
              <a:ext uri="{FF2B5EF4-FFF2-40B4-BE49-F238E27FC236}">
                <a16:creationId xmlns:a16="http://schemas.microsoft.com/office/drawing/2014/main" id="{B61F7717-FEA9-4827-9EAD-835D3A271495}"/>
              </a:ext>
            </a:extLst>
          </p:cNvPr>
          <p:cNvSpPr>
            <a:spLocks noGrp="1" noChangeArrowheads="1"/>
          </p:cNvSpPr>
          <p:nvPr>
            <p:ph idx="1"/>
          </p:nvPr>
        </p:nvSpPr>
        <p:spPr bwMode="auto">
          <a:xfrm>
            <a:off x="1069975" y="1154321"/>
            <a:ext cx="10501914" cy="557330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63480" numCol="1" anchor="ctr" anchorCtr="0" compatLnSpc="1">
            <a:prstTxWarp prst="textNoShape">
              <a:avLst/>
            </a:prstTxWarp>
            <a:spAutoFit/>
          </a:bodyPr>
          <a:lstStyle/>
          <a:p>
            <a:pPr eaLnBrk="0" fontAlgn="base"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rgbClr val="C7254E"/>
                </a:solidFill>
                <a:effectLst/>
                <a:latin typeface="Menlo"/>
              </a:rPr>
              <a:t>FROM</a:t>
            </a:r>
            <a:r>
              <a:rPr kumimoji="0" lang="en-US" altLang="en-US" sz="1400" b="0" i="0" u="none" strike="noStrike" cap="none" normalizeH="0" baseline="0" dirty="0">
                <a:ln>
                  <a:noFill/>
                </a:ln>
                <a:solidFill>
                  <a:srgbClr val="222635"/>
                </a:solidFill>
                <a:effectLst/>
                <a:latin typeface="Cambria" panose="02040503050406030204" pitchFamily="18" charset="0"/>
              </a:rPr>
              <a:t> - specifies the base(parent) image. Alpine version is the minimal docker image based on Alpine Linux which is only 5mb in size.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rgbClr val="222635"/>
              </a:solidFill>
              <a:effectLst/>
              <a:latin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rgbClr val="C7254E"/>
                </a:solidFill>
                <a:effectLst/>
                <a:latin typeface="Menlo"/>
              </a:rPr>
              <a:t>RUN</a:t>
            </a:r>
            <a:r>
              <a:rPr kumimoji="0" lang="en-US" altLang="en-US" sz="1400" b="0" i="0" u="none" strike="noStrike" cap="none" normalizeH="0" baseline="0" dirty="0">
                <a:ln>
                  <a:noFill/>
                </a:ln>
                <a:solidFill>
                  <a:srgbClr val="222635"/>
                </a:solidFill>
                <a:effectLst/>
                <a:latin typeface="Cambria" panose="02040503050406030204" pitchFamily="18" charset="0"/>
              </a:rPr>
              <a:t> - runs a Linux command. Used to install packages into container, create folders, etc.</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rgbClr val="222635"/>
              </a:solidFill>
              <a:effectLst/>
              <a:latin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rgbClr val="C7254E"/>
                </a:solidFill>
                <a:effectLst/>
                <a:latin typeface="Menlo"/>
              </a:rPr>
              <a:t>ENV</a:t>
            </a:r>
            <a:r>
              <a:rPr kumimoji="0" lang="en-US" altLang="en-US" sz="1400" b="0" i="0" u="none" strike="noStrike" cap="none" normalizeH="0" baseline="0" dirty="0">
                <a:ln>
                  <a:noFill/>
                </a:ln>
                <a:solidFill>
                  <a:srgbClr val="222635"/>
                </a:solidFill>
                <a:effectLst/>
                <a:latin typeface="Cambria" panose="02040503050406030204" pitchFamily="18" charset="0"/>
              </a:rPr>
              <a:t> - sets environment variable. We can have multiple variables in a single dockerfile.</a:t>
            </a:r>
          </a:p>
          <a:p>
            <a:pPr marR="0" lvl="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rgbClr val="222635"/>
              </a:solidFill>
              <a:effectLst/>
              <a:latin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rgbClr val="222635"/>
                </a:solidFill>
                <a:effectLst/>
                <a:latin typeface="Cambria" panose="02040503050406030204" pitchFamily="18" charset="0"/>
              </a:rPr>
              <a:t> </a:t>
            </a:r>
            <a:r>
              <a:rPr kumimoji="0" lang="en-US" altLang="en-US" sz="1200" b="0" i="0" u="none" strike="noStrike" cap="none" normalizeH="0" baseline="0" dirty="0">
                <a:ln>
                  <a:noFill/>
                </a:ln>
                <a:solidFill>
                  <a:srgbClr val="C7254E"/>
                </a:solidFill>
                <a:effectLst/>
                <a:latin typeface="Menlo"/>
              </a:rPr>
              <a:t>COPY</a:t>
            </a:r>
            <a:r>
              <a:rPr kumimoji="0" lang="en-US" altLang="en-US" sz="1400" b="0" i="0" u="none" strike="noStrike" cap="none" normalizeH="0" baseline="0" dirty="0">
                <a:ln>
                  <a:noFill/>
                </a:ln>
                <a:solidFill>
                  <a:srgbClr val="222635"/>
                </a:solidFill>
                <a:effectLst/>
                <a:latin typeface="Cambria" panose="02040503050406030204" pitchFamily="18" charset="0"/>
              </a:rPr>
              <a:t> - copies files and directories to the container.</a:t>
            </a:r>
          </a:p>
          <a:p>
            <a:pPr marR="0" lvl="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rgbClr val="222635"/>
              </a:solidFill>
              <a:effectLst/>
              <a:latin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rgbClr val="222635"/>
                </a:solidFill>
                <a:effectLst/>
                <a:latin typeface="Cambria" panose="02040503050406030204" pitchFamily="18" charset="0"/>
              </a:rPr>
              <a:t> </a:t>
            </a:r>
            <a:r>
              <a:rPr kumimoji="0" lang="en-US" altLang="en-US" sz="1200" b="0" i="0" u="none" strike="noStrike" cap="none" normalizeH="0" baseline="0" dirty="0">
                <a:ln>
                  <a:noFill/>
                </a:ln>
                <a:solidFill>
                  <a:srgbClr val="C7254E"/>
                </a:solidFill>
                <a:effectLst/>
                <a:latin typeface="Menlo"/>
              </a:rPr>
              <a:t>EXPOSE</a:t>
            </a:r>
            <a:r>
              <a:rPr kumimoji="0" lang="en-US" altLang="en-US" sz="1400" b="0" i="0" u="none" strike="noStrike" cap="none" normalizeH="0" baseline="0" dirty="0">
                <a:ln>
                  <a:noFill/>
                </a:ln>
                <a:solidFill>
                  <a:srgbClr val="222635"/>
                </a:solidFill>
                <a:effectLst/>
                <a:latin typeface="Cambria" panose="02040503050406030204" pitchFamily="18" charset="0"/>
              </a:rPr>
              <a:t> - expose ports</a:t>
            </a:r>
          </a:p>
          <a:p>
            <a:pPr marR="0" lvl="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rgbClr val="222635"/>
              </a:solidFill>
              <a:effectLst/>
              <a:latin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rgbClr val="222635"/>
                </a:solidFill>
                <a:effectLst/>
                <a:latin typeface="Cambria" panose="02040503050406030204" pitchFamily="18" charset="0"/>
              </a:rPr>
              <a:t> </a:t>
            </a:r>
            <a:r>
              <a:rPr kumimoji="0" lang="en-US" altLang="en-US" sz="1200" b="0" i="0" u="none" strike="noStrike" cap="none" normalizeH="0" baseline="0" dirty="0">
                <a:ln>
                  <a:noFill/>
                </a:ln>
                <a:solidFill>
                  <a:srgbClr val="C7254E"/>
                </a:solidFill>
                <a:effectLst/>
                <a:latin typeface="Menlo"/>
              </a:rPr>
              <a:t>ENTRYPOINT</a:t>
            </a:r>
            <a:r>
              <a:rPr kumimoji="0" lang="en-US" altLang="en-US" sz="1400" b="0" i="0" u="none" strike="noStrike" cap="none" normalizeH="0" baseline="0" dirty="0">
                <a:ln>
                  <a:noFill/>
                </a:ln>
                <a:solidFill>
                  <a:srgbClr val="222635"/>
                </a:solidFill>
                <a:effectLst/>
                <a:latin typeface="Cambria" panose="02040503050406030204" pitchFamily="18" charset="0"/>
              </a:rPr>
              <a:t> - provides command and arguments for an executing container.</a:t>
            </a:r>
          </a:p>
          <a:p>
            <a:pPr marR="0" lvl="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rgbClr val="222635"/>
              </a:solidFill>
              <a:effectLst/>
              <a:latin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rgbClr val="222635"/>
                </a:solidFill>
                <a:effectLst/>
                <a:latin typeface="Cambria" panose="02040503050406030204" pitchFamily="18" charset="0"/>
              </a:rPr>
              <a:t> </a:t>
            </a:r>
            <a:r>
              <a:rPr kumimoji="0" lang="en-US" altLang="en-US" sz="1200" b="0" i="0" u="none" strike="noStrike" cap="none" normalizeH="0" baseline="0" dirty="0">
                <a:ln>
                  <a:noFill/>
                </a:ln>
                <a:solidFill>
                  <a:srgbClr val="C7254E"/>
                </a:solidFill>
                <a:effectLst/>
                <a:latin typeface="Menlo"/>
              </a:rPr>
              <a:t>CMD</a:t>
            </a:r>
            <a:r>
              <a:rPr kumimoji="0" lang="en-US" altLang="en-US" sz="1400" b="0" i="0" u="none" strike="noStrike" cap="none" normalizeH="0" baseline="0" dirty="0">
                <a:ln>
                  <a:noFill/>
                </a:ln>
                <a:solidFill>
                  <a:srgbClr val="222635"/>
                </a:solidFill>
                <a:effectLst/>
                <a:latin typeface="Cambria" panose="02040503050406030204" pitchFamily="18" charset="0"/>
              </a:rPr>
              <a:t> - provides a command and arguments for an executing container. There can be only one CMD.</a:t>
            </a:r>
          </a:p>
          <a:p>
            <a:pPr marR="0" lvl="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rgbClr val="222635"/>
              </a:solidFill>
              <a:effectLst/>
              <a:latin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rgbClr val="222635"/>
                </a:solidFill>
                <a:effectLst/>
                <a:latin typeface="Cambria" panose="02040503050406030204" pitchFamily="18" charset="0"/>
              </a:rPr>
              <a:t> </a:t>
            </a:r>
            <a:r>
              <a:rPr kumimoji="0" lang="en-US" altLang="en-US" sz="1200" b="0" i="0" u="none" strike="noStrike" cap="none" normalizeH="0" baseline="0" dirty="0">
                <a:ln>
                  <a:noFill/>
                </a:ln>
                <a:solidFill>
                  <a:srgbClr val="C7254E"/>
                </a:solidFill>
                <a:effectLst/>
                <a:latin typeface="Menlo"/>
              </a:rPr>
              <a:t>VOLUME</a:t>
            </a:r>
            <a:r>
              <a:rPr kumimoji="0" lang="en-US" altLang="en-US" sz="1400" b="0" i="0" u="none" strike="noStrike" cap="none" normalizeH="0" baseline="0" dirty="0">
                <a:ln>
                  <a:noFill/>
                </a:ln>
                <a:solidFill>
                  <a:srgbClr val="222635"/>
                </a:solidFill>
                <a:effectLst/>
                <a:latin typeface="Cambria" panose="02040503050406030204" pitchFamily="18" charset="0"/>
              </a:rPr>
              <a:t> - create a directory mount point to access and store persistent data.</a:t>
            </a:r>
          </a:p>
          <a:p>
            <a:pPr marR="0" lvl="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rgbClr val="222635"/>
              </a:solidFill>
              <a:effectLst/>
              <a:latin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rgbClr val="222635"/>
                </a:solidFill>
                <a:effectLst/>
                <a:latin typeface="Cambria" panose="02040503050406030204" pitchFamily="18" charset="0"/>
              </a:rPr>
              <a:t> </a:t>
            </a:r>
            <a:r>
              <a:rPr kumimoji="0" lang="en-US" altLang="en-US" sz="1200" b="0" i="0" u="none" strike="noStrike" cap="none" normalizeH="0" baseline="0" dirty="0">
                <a:ln>
                  <a:noFill/>
                </a:ln>
                <a:solidFill>
                  <a:srgbClr val="C7254E"/>
                </a:solidFill>
                <a:effectLst/>
                <a:latin typeface="Menlo"/>
              </a:rPr>
              <a:t>WORKDIR</a:t>
            </a:r>
            <a:r>
              <a:rPr kumimoji="0" lang="en-US" altLang="en-US" sz="1400" b="0" i="0" u="none" strike="noStrike" cap="none" normalizeH="0" baseline="0" dirty="0">
                <a:ln>
                  <a:noFill/>
                </a:ln>
                <a:solidFill>
                  <a:srgbClr val="222635"/>
                </a:solidFill>
                <a:effectLst/>
                <a:latin typeface="Cambria" panose="02040503050406030204" pitchFamily="18" charset="0"/>
              </a:rPr>
              <a:t> - sets the working directory for the instructions that follow.</a:t>
            </a:r>
          </a:p>
          <a:p>
            <a:pPr marR="0" lvl="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rgbClr val="222635"/>
              </a:solidFill>
              <a:effectLst/>
              <a:latin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rgbClr val="222635"/>
                </a:solidFill>
                <a:effectLst/>
                <a:latin typeface="Cambria" panose="02040503050406030204" pitchFamily="18" charset="0"/>
              </a:rPr>
              <a:t> </a:t>
            </a:r>
            <a:r>
              <a:rPr kumimoji="0" lang="en-US" altLang="en-US" sz="1200" b="0" i="0" u="none" strike="noStrike" cap="none" normalizeH="0" baseline="0" dirty="0">
                <a:ln>
                  <a:noFill/>
                </a:ln>
                <a:solidFill>
                  <a:srgbClr val="C7254E"/>
                </a:solidFill>
                <a:effectLst/>
                <a:latin typeface="Menlo"/>
              </a:rPr>
              <a:t>LABEL</a:t>
            </a:r>
            <a:r>
              <a:rPr kumimoji="0" lang="en-US" altLang="en-US" sz="1400" b="0" i="0" u="none" strike="noStrike" cap="none" normalizeH="0" baseline="0" dirty="0">
                <a:ln>
                  <a:noFill/>
                </a:ln>
                <a:solidFill>
                  <a:srgbClr val="222635"/>
                </a:solidFill>
                <a:effectLst/>
                <a:latin typeface="Cambria" panose="02040503050406030204" pitchFamily="18" charset="0"/>
              </a:rPr>
              <a:t> - provides metadata like maintainer.</a:t>
            </a:r>
          </a:p>
          <a:p>
            <a:pPr marR="0" lvl="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rgbClr val="222635"/>
              </a:solidFill>
              <a:effectLst/>
              <a:latin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rgbClr val="222635"/>
                </a:solidFill>
                <a:effectLst/>
                <a:latin typeface="Cambria" panose="02040503050406030204" pitchFamily="18" charset="0"/>
              </a:rPr>
              <a:t> </a:t>
            </a:r>
            <a:r>
              <a:rPr kumimoji="0" lang="en-US" altLang="en-US" sz="1200" b="0" i="0" u="none" strike="noStrike" cap="none" normalizeH="0" baseline="0" dirty="0">
                <a:ln>
                  <a:noFill/>
                </a:ln>
                <a:solidFill>
                  <a:srgbClr val="C7254E"/>
                </a:solidFill>
                <a:effectLst/>
                <a:latin typeface="Menlo"/>
              </a:rPr>
              <a:t>ADD</a:t>
            </a:r>
            <a:r>
              <a:rPr kumimoji="0" lang="en-US" altLang="en-US" sz="1400" b="0" i="0" u="none" strike="noStrike" cap="none" normalizeH="0" baseline="0" dirty="0">
                <a:ln>
                  <a:noFill/>
                </a:ln>
                <a:solidFill>
                  <a:srgbClr val="222635"/>
                </a:solidFill>
                <a:effectLst/>
                <a:latin typeface="Cambria" panose="02040503050406030204" pitchFamily="18" charset="0"/>
              </a:rPr>
              <a:t> - Copies files and directories to the container. Can unpack compressed files.</a:t>
            </a:r>
          </a:p>
          <a:p>
            <a:pPr marR="0" lvl="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rgbClr val="222635"/>
              </a:solidFill>
              <a:effectLst/>
              <a:latin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rgbClr val="222635"/>
              </a:solidFill>
              <a:effectLst/>
              <a:latin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4881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F3B277-2E8C-4DE7-8C5D-E299466402A4}"/>
              </a:ext>
            </a:extLst>
          </p:cNvPr>
          <p:cNvSpPr>
            <a:spLocks noGrp="1"/>
          </p:cNvSpPr>
          <p:nvPr>
            <p:ph type="title"/>
          </p:nvPr>
        </p:nvSpPr>
        <p:spPr>
          <a:xfrm>
            <a:off x="1069848" y="484632"/>
            <a:ext cx="10058400" cy="1033272"/>
          </a:xfrm>
        </p:spPr>
        <p:txBody>
          <a:bodyPr>
            <a:normAutofit/>
          </a:bodyPr>
          <a:lstStyle/>
          <a:p>
            <a:r>
              <a:rPr lang="en-US" dirty="0"/>
              <a:t>Dockerfile commands</a:t>
            </a:r>
          </a:p>
        </p:txBody>
      </p:sp>
      <p:graphicFrame>
        <p:nvGraphicFramePr>
          <p:cNvPr id="10" name="Content Placeholder 9">
            <a:extLst>
              <a:ext uri="{FF2B5EF4-FFF2-40B4-BE49-F238E27FC236}">
                <a16:creationId xmlns:a16="http://schemas.microsoft.com/office/drawing/2014/main" id="{349E7867-BD9C-4118-9BCF-48F0C2C19F08}"/>
              </a:ext>
            </a:extLst>
          </p:cNvPr>
          <p:cNvGraphicFramePr>
            <a:graphicFrameLocks noGrp="1"/>
          </p:cNvGraphicFramePr>
          <p:nvPr>
            <p:ph idx="1"/>
            <p:extLst>
              <p:ext uri="{D42A27DB-BD31-4B8C-83A1-F6EECF244321}">
                <p14:modId xmlns:p14="http://schemas.microsoft.com/office/powerpoint/2010/main" val="3747217620"/>
              </p:ext>
            </p:extLst>
          </p:nvPr>
        </p:nvGraphicFramePr>
        <p:xfrm>
          <a:off x="923544" y="1517904"/>
          <a:ext cx="9994392" cy="5001768"/>
        </p:xfrm>
        <a:graphic>
          <a:graphicData uri="http://schemas.openxmlformats.org/drawingml/2006/table">
            <a:tbl>
              <a:tblPr firstRow="1" firstCol="1" bandRow="1">
                <a:tableStyleId>{5C22544A-7EE6-4342-B048-85BDC9FD1C3A}</a:tableStyleId>
              </a:tblPr>
              <a:tblGrid>
                <a:gridCol w="1966004">
                  <a:extLst>
                    <a:ext uri="{9D8B030D-6E8A-4147-A177-3AD203B41FA5}">
                      <a16:colId xmlns:a16="http://schemas.microsoft.com/office/drawing/2014/main" val="2029287980"/>
                    </a:ext>
                  </a:extLst>
                </a:gridCol>
                <a:gridCol w="8028388">
                  <a:extLst>
                    <a:ext uri="{9D8B030D-6E8A-4147-A177-3AD203B41FA5}">
                      <a16:colId xmlns:a16="http://schemas.microsoft.com/office/drawing/2014/main" val="1778497959"/>
                    </a:ext>
                  </a:extLst>
                </a:gridCol>
              </a:tblGrid>
              <a:tr h="243640">
                <a:tc>
                  <a:txBody>
                    <a:bodyPr/>
                    <a:lstStyle/>
                    <a:p>
                      <a:pPr marL="0" marR="0">
                        <a:lnSpc>
                          <a:spcPct val="115000"/>
                        </a:lnSpc>
                        <a:spcBef>
                          <a:spcPts val="0"/>
                        </a:spcBef>
                        <a:spcAft>
                          <a:spcPts val="0"/>
                        </a:spcAft>
                      </a:pPr>
                      <a:r>
                        <a:rPr lang="en-IN" sz="1200">
                          <a:effectLst/>
                        </a:rPr>
                        <a:t>Command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IN" sz="12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96297747"/>
                  </a:ext>
                </a:extLst>
              </a:tr>
              <a:tr h="468458">
                <a:tc>
                  <a:txBody>
                    <a:bodyPr/>
                    <a:lstStyle/>
                    <a:p>
                      <a:pPr marL="0" marR="0">
                        <a:lnSpc>
                          <a:spcPct val="115000"/>
                        </a:lnSpc>
                        <a:spcBef>
                          <a:spcPts val="0"/>
                        </a:spcBef>
                        <a:spcAft>
                          <a:spcPts val="0"/>
                        </a:spcAft>
                      </a:pPr>
                      <a:r>
                        <a:rPr lang="en-IN" sz="1200">
                          <a:effectLst/>
                        </a:rPr>
                        <a:t>FROM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IN" sz="1200">
                          <a:effectLst/>
                        </a:rPr>
                        <a:t>The first instruction must be FROM to specify the base image from which you are building.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14230481"/>
                  </a:ext>
                </a:extLst>
              </a:tr>
              <a:tr h="243640">
                <a:tc>
                  <a:txBody>
                    <a:bodyPr/>
                    <a:lstStyle/>
                    <a:p>
                      <a:pPr marL="0" marR="0">
                        <a:lnSpc>
                          <a:spcPct val="115000"/>
                        </a:lnSpc>
                        <a:spcBef>
                          <a:spcPts val="0"/>
                        </a:spcBef>
                        <a:spcAft>
                          <a:spcPts val="0"/>
                        </a:spcAft>
                      </a:pPr>
                      <a:r>
                        <a:rPr lang="en-IN" sz="1200">
                          <a:effectLst/>
                        </a:rPr>
                        <a:t>COPY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IN" sz="1200" dirty="0">
                          <a:effectLst/>
                        </a:rPr>
                        <a:t>copy files from our local machine into the image.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85395320"/>
                  </a:ext>
                </a:extLst>
              </a:tr>
              <a:tr h="243640">
                <a:tc>
                  <a:txBody>
                    <a:bodyPr/>
                    <a:lstStyle/>
                    <a:p>
                      <a:pPr marL="0" marR="0">
                        <a:lnSpc>
                          <a:spcPct val="115000"/>
                        </a:lnSpc>
                        <a:spcBef>
                          <a:spcPts val="0"/>
                        </a:spcBef>
                        <a:spcAft>
                          <a:spcPts val="0"/>
                        </a:spcAft>
                      </a:pPr>
                      <a:r>
                        <a:rPr lang="en-IN" sz="1200">
                          <a:effectLst/>
                        </a:rPr>
                        <a:t>ADD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IN" sz="1200">
                          <a:effectLst/>
                        </a:rPr>
                        <a:t>Copies a file from the host system onto the container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05874006"/>
                  </a:ext>
                </a:extLst>
              </a:tr>
              <a:tr h="243640">
                <a:tc>
                  <a:txBody>
                    <a:bodyPr/>
                    <a:lstStyle/>
                    <a:p>
                      <a:pPr marL="0" marR="0">
                        <a:lnSpc>
                          <a:spcPct val="115000"/>
                        </a:lnSpc>
                        <a:spcBef>
                          <a:spcPts val="0"/>
                        </a:spcBef>
                        <a:spcAft>
                          <a:spcPts val="0"/>
                        </a:spcAft>
                      </a:pPr>
                      <a:r>
                        <a:rPr lang="en-IN" sz="1200">
                          <a:effectLst/>
                        </a:rPr>
                        <a:t>CMD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IN" sz="1100">
                          <a:effectLst/>
                        </a:rPr>
                        <a:t>CMD command is used to display a message to the user.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75590473"/>
                  </a:ext>
                </a:extLst>
              </a:tr>
              <a:tr h="468458">
                <a:tc>
                  <a:txBody>
                    <a:bodyPr/>
                    <a:lstStyle/>
                    <a:p>
                      <a:pPr marL="0" marR="0">
                        <a:lnSpc>
                          <a:spcPct val="115000"/>
                        </a:lnSpc>
                        <a:spcBef>
                          <a:spcPts val="0"/>
                        </a:spcBef>
                        <a:spcAft>
                          <a:spcPts val="0"/>
                        </a:spcAft>
                      </a:pPr>
                      <a:r>
                        <a:rPr lang="en-IN" sz="1200">
                          <a:effectLst/>
                        </a:rPr>
                        <a:t>ENTRYPOINT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IN" sz="1200">
                          <a:effectLst/>
                        </a:rPr>
                        <a:t>tells the container what to run when it starts up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34833831"/>
                  </a:ext>
                </a:extLst>
              </a:tr>
              <a:tr h="243640">
                <a:tc>
                  <a:txBody>
                    <a:bodyPr/>
                    <a:lstStyle/>
                    <a:p>
                      <a:pPr marL="0" marR="0">
                        <a:lnSpc>
                          <a:spcPct val="115000"/>
                        </a:lnSpc>
                        <a:spcBef>
                          <a:spcPts val="0"/>
                        </a:spcBef>
                        <a:spcAft>
                          <a:spcPts val="0"/>
                        </a:spcAft>
                      </a:pPr>
                      <a:r>
                        <a:rPr lang="en-IN" sz="1200">
                          <a:effectLst/>
                        </a:rPr>
                        <a:t>ENV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IN" sz="1200">
                          <a:effectLst/>
                        </a:rPr>
                        <a:t>Sets an environment variable in the new container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79089349"/>
                  </a:ext>
                </a:extLst>
              </a:tr>
              <a:tr h="243640">
                <a:tc>
                  <a:txBody>
                    <a:bodyPr/>
                    <a:lstStyle/>
                    <a:p>
                      <a:pPr marL="0" marR="0">
                        <a:lnSpc>
                          <a:spcPct val="115000"/>
                        </a:lnSpc>
                        <a:spcBef>
                          <a:spcPts val="0"/>
                        </a:spcBef>
                        <a:spcAft>
                          <a:spcPts val="0"/>
                        </a:spcAft>
                      </a:pPr>
                      <a:r>
                        <a:rPr lang="en-IN" sz="1200">
                          <a:effectLst/>
                        </a:rPr>
                        <a:t>EXPOSE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IN" sz="1200">
                          <a:effectLst/>
                        </a:rPr>
                        <a:t>Opens a port for linked containers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72474341"/>
                  </a:ext>
                </a:extLst>
              </a:tr>
              <a:tr h="468458">
                <a:tc>
                  <a:txBody>
                    <a:bodyPr/>
                    <a:lstStyle/>
                    <a:p>
                      <a:pPr marL="0" marR="0">
                        <a:lnSpc>
                          <a:spcPct val="115000"/>
                        </a:lnSpc>
                        <a:spcBef>
                          <a:spcPts val="0"/>
                        </a:spcBef>
                        <a:spcAft>
                          <a:spcPts val="0"/>
                        </a:spcAft>
                      </a:pPr>
                      <a:r>
                        <a:rPr lang="en-IN" sz="1200">
                          <a:effectLst/>
                        </a:rPr>
                        <a:t>MAINTAINER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IN" sz="1200" dirty="0">
                          <a:effectLst/>
                        </a:rPr>
                        <a:t>An optional value for the maintainer of the script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04801460"/>
                  </a:ext>
                </a:extLst>
              </a:tr>
              <a:tr h="468458">
                <a:tc>
                  <a:txBody>
                    <a:bodyPr/>
                    <a:lstStyle/>
                    <a:p>
                      <a:pPr marL="0" marR="0">
                        <a:lnSpc>
                          <a:spcPct val="115000"/>
                        </a:lnSpc>
                        <a:spcBef>
                          <a:spcPts val="0"/>
                        </a:spcBef>
                        <a:spcAft>
                          <a:spcPts val="0"/>
                        </a:spcAft>
                      </a:pPr>
                      <a:r>
                        <a:rPr lang="en-IN" sz="1200">
                          <a:effectLst/>
                        </a:rPr>
                        <a:t>ONBUILD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IN" sz="1200">
                          <a:effectLst/>
                        </a:rPr>
                        <a:t>A command that is triggered when the image in the Dcokerfile is used as a base for another image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12511765"/>
                  </a:ext>
                </a:extLst>
              </a:tr>
              <a:tr h="243640">
                <a:tc>
                  <a:txBody>
                    <a:bodyPr/>
                    <a:lstStyle/>
                    <a:p>
                      <a:pPr marL="0" marR="0">
                        <a:lnSpc>
                          <a:spcPct val="115000"/>
                        </a:lnSpc>
                        <a:spcBef>
                          <a:spcPts val="0"/>
                        </a:spcBef>
                        <a:spcAft>
                          <a:spcPts val="0"/>
                        </a:spcAft>
                      </a:pPr>
                      <a:r>
                        <a:rPr lang="en-IN" sz="1200">
                          <a:effectLst/>
                        </a:rPr>
                        <a:t>RUN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IN" sz="1200">
                          <a:effectLst/>
                        </a:rPr>
                        <a:t>The RUN command is used to run instructions against the image.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88630292"/>
                  </a:ext>
                </a:extLst>
              </a:tr>
              <a:tr h="243640">
                <a:tc>
                  <a:txBody>
                    <a:bodyPr/>
                    <a:lstStyle/>
                    <a:p>
                      <a:pPr marL="0" marR="0">
                        <a:lnSpc>
                          <a:spcPct val="115000"/>
                        </a:lnSpc>
                        <a:spcBef>
                          <a:spcPts val="0"/>
                        </a:spcBef>
                        <a:spcAft>
                          <a:spcPts val="0"/>
                        </a:spcAft>
                      </a:pPr>
                      <a:r>
                        <a:rPr lang="en-IN" sz="1200">
                          <a:effectLst/>
                        </a:rPr>
                        <a:t>USER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IN" sz="1200">
                          <a:effectLst/>
                        </a:rPr>
                        <a:t>Sets the default user within the container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95898118"/>
                  </a:ext>
                </a:extLst>
              </a:tr>
              <a:tr h="468458">
                <a:tc>
                  <a:txBody>
                    <a:bodyPr/>
                    <a:lstStyle/>
                    <a:p>
                      <a:pPr marL="0" marR="0">
                        <a:lnSpc>
                          <a:spcPct val="115000"/>
                        </a:lnSpc>
                        <a:spcBef>
                          <a:spcPts val="0"/>
                        </a:spcBef>
                        <a:spcAft>
                          <a:spcPts val="0"/>
                        </a:spcAft>
                      </a:pPr>
                      <a:r>
                        <a:rPr lang="en-IN" sz="1200">
                          <a:effectLst/>
                        </a:rPr>
                        <a:t>VOLUME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IN" sz="1200">
                          <a:effectLst/>
                        </a:rPr>
                        <a:t>Creates a shared volume that can be shared among containers or by the host machine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07869836"/>
                  </a:ext>
                </a:extLst>
              </a:tr>
              <a:tr h="710358">
                <a:tc>
                  <a:txBody>
                    <a:bodyPr/>
                    <a:lstStyle/>
                    <a:p>
                      <a:pPr marL="0" marR="0">
                        <a:lnSpc>
                          <a:spcPct val="115000"/>
                        </a:lnSpc>
                        <a:spcBef>
                          <a:spcPts val="0"/>
                        </a:spcBef>
                        <a:spcAft>
                          <a:spcPts val="0"/>
                        </a:spcAft>
                      </a:pPr>
                      <a:r>
                        <a:rPr lang="en-IN" sz="1200">
                          <a:effectLst/>
                        </a:rPr>
                        <a:t>WORKDIR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IN" sz="1200" dirty="0">
                          <a:effectLst/>
                        </a:rPr>
                        <a:t>Set the default working directory for the container</a:t>
                      </a:r>
                      <a:endParaRPr lang="en-US" sz="1100" dirty="0">
                        <a:effectLst/>
                      </a:endParaRPr>
                    </a:p>
                    <a:p>
                      <a:pPr marL="0" marR="0">
                        <a:lnSpc>
                          <a:spcPct val="115000"/>
                        </a:lnSpc>
                        <a:spcBef>
                          <a:spcPts val="0"/>
                        </a:spcBef>
                        <a:spcAft>
                          <a:spcPts val="0"/>
                        </a:spcAft>
                      </a:pPr>
                      <a:r>
                        <a:rPr lang="en-IN" sz="1200" dirty="0">
                          <a:effectLst/>
                        </a:rPr>
                        <a:t>which sets the working directory for other instructions like RUN, COPY, or ENTRYPOINT.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13647338"/>
                  </a:ext>
                </a:extLst>
              </a:tr>
            </a:tbl>
          </a:graphicData>
        </a:graphic>
      </p:graphicFrame>
    </p:spTree>
    <p:extLst>
      <p:ext uri="{BB962C8B-B14F-4D97-AF65-F5344CB8AC3E}">
        <p14:creationId xmlns:p14="http://schemas.microsoft.com/office/powerpoint/2010/main" val="3327060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F3B277-2E8C-4DE7-8C5D-E299466402A4}"/>
              </a:ext>
            </a:extLst>
          </p:cNvPr>
          <p:cNvSpPr>
            <a:spLocks noGrp="1"/>
          </p:cNvSpPr>
          <p:nvPr>
            <p:ph type="title"/>
          </p:nvPr>
        </p:nvSpPr>
        <p:spPr>
          <a:xfrm>
            <a:off x="1069848" y="484632"/>
            <a:ext cx="10058400" cy="1188720"/>
          </a:xfrm>
        </p:spPr>
        <p:txBody>
          <a:bodyPr>
            <a:normAutofit/>
          </a:bodyPr>
          <a:lstStyle/>
          <a:p>
            <a:r>
              <a:rPr lang="en-US" dirty="0"/>
              <a:t>Docker Registries</a:t>
            </a:r>
          </a:p>
        </p:txBody>
      </p:sp>
      <p:sp>
        <p:nvSpPr>
          <p:cNvPr id="5" name="Content Placeholder 4">
            <a:extLst>
              <a:ext uri="{FF2B5EF4-FFF2-40B4-BE49-F238E27FC236}">
                <a16:creationId xmlns:a16="http://schemas.microsoft.com/office/drawing/2014/main" id="{DF68A794-F1BB-41F1-AD64-A7157007EB94}"/>
              </a:ext>
            </a:extLst>
          </p:cNvPr>
          <p:cNvSpPr>
            <a:spLocks noGrp="1"/>
          </p:cNvSpPr>
          <p:nvPr>
            <p:ph idx="1"/>
          </p:nvPr>
        </p:nvSpPr>
        <p:spPr>
          <a:xfrm>
            <a:off x="1069848" y="1737360"/>
            <a:ext cx="10058400" cy="4407408"/>
          </a:xfrm>
        </p:spPr>
        <p:txBody>
          <a:bodyPr>
            <a:normAutofit/>
          </a:bodyPr>
          <a:lstStyle/>
          <a:p>
            <a:r>
              <a:rPr lang="en-US" sz="1800" dirty="0">
                <a:effectLst/>
                <a:ea typeface="Calibri" panose="020F0502020204030204" pitchFamily="34" charset="0"/>
                <a:cs typeface="Times New Roman" panose="02020603050405020304" pitchFamily="18" charset="0"/>
              </a:rPr>
              <a:t>A Docker registry stores Docker images.</a:t>
            </a:r>
          </a:p>
          <a:p>
            <a:r>
              <a:rPr lang="en-US" sz="1800" dirty="0">
                <a:effectLst/>
                <a:ea typeface="Calibri" panose="020F0502020204030204" pitchFamily="34" charset="0"/>
                <a:cs typeface="Times New Roman" panose="02020603050405020304" pitchFamily="18" charset="0"/>
              </a:rPr>
              <a:t>A registry is where we store our images, you can host your own registry, or you can use Docker’s public registry which is called DockerHub.</a:t>
            </a:r>
          </a:p>
          <a:p>
            <a:r>
              <a:rPr lang="en-US" sz="1800" dirty="0">
                <a:cs typeface="Times New Roman" panose="02020603050405020304" pitchFamily="18" charset="0"/>
              </a:rPr>
              <a:t>Inside a registry, images are stored in repositories. Docker repository is a collection of different Docker images </a:t>
            </a:r>
          </a:p>
          <a:p>
            <a:r>
              <a:rPr lang="en-US" sz="1800" dirty="0">
                <a:cs typeface="Times New Roman" panose="02020603050405020304" pitchFamily="18" charset="0"/>
              </a:rPr>
              <a:t>Docker Hub is a public registry that anyone can use, and Docker is configured to look for images on Docker Hub by default. You can even run your own private registry.</a:t>
            </a:r>
          </a:p>
          <a:p>
            <a:r>
              <a:rPr lang="en-US" sz="1800" dirty="0">
                <a:cs typeface="Times New Roman" panose="02020603050405020304" pitchFamily="18" charset="0"/>
              </a:rPr>
              <a:t>Note: </a:t>
            </a:r>
            <a:r>
              <a:rPr lang="en-US" sz="1600" b="0" i="0" dirty="0">
                <a:solidFill>
                  <a:srgbClr val="0F161E"/>
                </a:solidFill>
                <a:effectLst/>
                <a:latin typeface="Open Sans" panose="020B0606030504020204" pitchFamily="34" charset="0"/>
              </a:rPr>
              <a:t>When you use the </a:t>
            </a:r>
            <a:r>
              <a:rPr lang="en-US" sz="1600" b="1" i="1" dirty="0">
                <a:solidFill>
                  <a:srgbClr val="0F161E"/>
                </a:solidFill>
                <a:effectLst/>
                <a:latin typeface="Open Sans" panose="020B0606030504020204" pitchFamily="34" charset="0"/>
              </a:rPr>
              <a:t>docker pull </a:t>
            </a:r>
            <a:r>
              <a:rPr lang="en-US" sz="1600" b="0" i="0" dirty="0">
                <a:solidFill>
                  <a:srgbClr val="0F161E"/>
                </a:solidFill>
                <a:effectLst/>
                <a:latin typeface="Open Sans" panose="020B0606030504020204" pitchFamily="34" charset="0"/>
              </a:rPr>
              <a:t>or </a:t>
            </a:r>
            <a:r>
              <a:rPr lang="en-US" sz="1600" b="1" i="1" dirty="0">
                <a:solidFill>
                  <a:srgbClr val="0F161E"/>
                </a:solidFill>
                <a:effectLst/>
                <a:latin typeface="Open Sans" panose="020B0606030504020204" pitchFamily="34" charset="0"/>
              </a:rPr>
              <a:t>docker run  </a:t>
            </a:r>
            <a:r>
              <a:rPr lang="en-US" sz="1600" b="0" i="0" dirty="0">
                <a:solidFill>
                  <a:srgbClr val="0F161E"/>
                </a:solidFill>
                <a:effectLst/>
                <a:latin typeface="Open Sans" panose="020B0606030504020204" pitchFamily="34" charset="0"/>
              </a:rPr>
              <a:t>commands, the required images are pulled from your configured registry. When you use the </a:t>
            </a:r>
            <a:r>
              <a:rPr lang="en-US" sz="1600" b="1" i="0" dirty="0">
                <a:solidFill>
                  <a:srgbClr val="0F161E"/>
                </a:solidFill>
                <a:effectLst/>
                <a:latin typeface="Open Sans" panose="020B0606030504020204" pitchFamily="34" charset="0"/>
              </a:rPr>
              <a:t>docker push </a:t>
            </a:r>
            <a:r>
              <a:rPr lang="en-US" sz="1600" b="0" i="0" dirty="0">
                <a:solidFill>
                  <a:srgbClr val="0F161E"/>
                </a:solidFill>
                <a:effectLst/>
                <a:latin typeface="Open Sans" panose="020B0606030504020204" pitchFamily="34" charset="0"/>
              </a:rPr>
              <a:t>command, your image is pushed to your configured registry.</a:t>
            </a:r>
            <a:endParaRPr lang="en-US" sz="1800" dirty="0">
              <a:cs typeface="Times New Roman" panose="02020603050405020304" pitchFamily="18" charset="0"/>
            </a:endParaRPr>
          </a:p>
        </p:txBody>
      </p:sp>
    </p:spTree>
    <p:extLst>
      <p:ext uri="{BB962C8B-B14F-4D97-AF65-F5344CB8AC3E}">
        <p14:creationId xmlns:p14="http://schemas.microsoft.com/office/powerpoint/2010/main" val="3720505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F3B277-2E8C-4DE7-8C5D-E299466402A4}"/>
              </a:ext>
            </a:extLst>
          </p:cNvPr>
          <p:cNvSpPr>
            <a:spLocks noGrp="1"/>
          </p:cNvSpPr>
          <p:nvPr>
            <p:ph type="title"/>
          </p:nvPr>
        </p:nvSpPr>
        <p:spPr>
          <a:xfrm>
            <a:off x="1069848" y="484632"/>
            <a:ext cx="10058400" cy="1188720"/>
          </a:xfrm>
        </p:spPr>
        <p:txBody>
          <a:bodyPr>
            <a:normAutofit/>
          </a:bodyPr>
          <a:lstStyle/>
          <a:p>
            <a:r>
              <a:rPr lang="en-US" dirty="0"/>
              <a:t>Docker Hub</a:t>
            </a:r>
          </a:p>
        </p:txBody>
      </p:sp>
      <p:sp>
        <p:nvSpPr>
          <p:cNvPr id="5" name="Content Placeholder 4">
            <a:extLst>
              <a:ext uri="{FF2B5EF4-FFF2-40B4-BE49-F238E27FC236}">
                <a16:creationId xmlns:a16="http://schemas.microsoft.com/office/drawing/2014/main" id="{DF68A794-F1BB-41F1-AD64-A7157007EB94}"/>
              </a:ext>
            </a:extLst>
          </p:cNvPr>
          <p:cNvSpPr>
            <a:spLocks noGrp="1"/>
          </p:cNvSpPr>
          <p:nvPr>
            <p:ph idx="1"/>
          </p:nvPr>
        </p:nvSpPr>
        <p:spPr>
          <a:xfrm>
            <a:off x="1069848" y="1737360"/>
            <a:ext cx="10058400" cy="4407408"/>
          </a:xfrm>
        </p:spPr>
        <p:txBody>
          <a:bodyPr>
            <a:normAutofit lnSpcReduction="10000"/>
          </a:bodyPr>
          <a:lstStyle/>
          <a:p>
            <a:r>
              <a:rPr lang="en-US" sz="1800" dirty="0">
                <a:effectLst/>
                <a:ea typeface="Calibri" panose="020F0502020204030204" pitchFamily="34" charset="0"/>
                <a:cs typeface="Times New Roman" panose="02020603050405020304" pitchFamily="18" charset="0"/>
              </a:rPr>
              <a:t>Docker hub is a public registry that contains a large number of images you can use. </a:t>
            </a:r>
          </a:p>
          <a:p>
            <a:r>
              <a:rPr lang="en-US" sz="1800" dirty="0">
                <a:effectLst/>
                <a:ea typeface="Calibri" panose="020F0502020204030204" pitchFamily="34" charset="0"/>
                <a:cs typeface="Times New Roman" panose="02020603050405020304" pitchFamily="18" charset="0"/>
              </a:rPr>
              <a:t>Docker Hub is a registry service on the cloud that allows you to download Docker images that are built by other communities.</a:t>
            </a:r>
          </a:p>
          <a:p>
            <a:r>
              <a:rPr lang="en-US" sz="1800" dirty="0">
                <a:effectLst/>
                <a:ea typeface="Calibri" panose="020F0502020204030204" pitchFamily="34" charset="0"/>
                <a:cs typeface="Times New Roman" panose="02020603050405020304" pitchFamily="18" charset="0"/>
              </a:rPr>
              <a:t>You can also upload your own Docker built images to Docker hub.</a:t>
            </a:r>
          </a:p>
          <a:p>
            <a:r>
              <a:rPr lang="en-US" sz="1800" dirty="0">
                <a:effectLst/>
                <a:ea typeface="Calibri" panose="020F0502020204030204" pitchFamily="34" charset="0"/>
                <a:cs typeface="Times New Roman" panose="02020603050405020304" pitchFamily="18" charset="0"/>
              </a:rPr>
              <a:t>The official site for Docker hub is − </a:t>
            </a:r>
            <a:r>
              <a:rPr lang="en-US" sz="1800" dirty="0">
                <a:effectLst/>
                <a:ea typeface="Calibri" panose="020F0502020204030204" pitchFamily="34" charset="0"/>
                <a:cs typeface="Times New Roman" panose="02020603050405020304" pitchFamily="18" charset="0"/>
                <a:hlinkClick r:id="rId2"/>
              </a:rPr>
              <a:t>https://hub.docker.com</a:t>
            </a:r>
            <a:r>
              <a:rPr lang="en-US" sz="1800" dirty="0">
                <a:effectLst/>
                <a:ea typeface="Calibri" panose="020F0502020204030204" pitchFamily="34" charset="0"/>
                <a:cs typeface="Times New Roman" panose="02020603050405020304" pitchFamily="18" charset="0"/>
              </a:rPr>
              <a:t>.</a:t>
            </a:r>
          </a:p>
          <a:p>
            <a:r>
              <a:rPr lang="en-US" sz="1800" dirty="0">
                <a:effectLst/>
                <a:ea typeface="Calibri" panose="020F0502020204030204" pitchFamily="34" charset="0"/>
                <a:cs typeface="Times New Roman" panose="02020603050405020304" pitchFamily="18" charset="0"/>
              </a:rPr>
              <a:t>Images can be downloaded from Docker Hub using the Docker run command.</a:t>
            </a:r>
          </a:p>
          <a:p>
            <a:pPr lvl="1"/>
            <a:r>
              <a:rPr lang="en-US" sz="1600" b="1" i="1" dirty="0">
                <a:ea typeface="Calibri" panose="020F0502020204030204" pitchFamily="34" charset="0"/>
                <a:cs typeface="Times New Roman" panose="02020603050405020304" pitchFamily="18" charset="0"/>
              </a:rPr>
              <a:t>d</a:t>
            </a:r>
            <a:r>
              <a:rPr lang="en-US" sz="1600" b="1" i="1" dirty="0">
                <a:effectLst/>
                <a:ea typeface="Calibri" panose="020F0502020204030204" pitchFamily="34" charset="0"/>
                <a:cs typeface="Times New Roman" panose="02020603050405020304" pitchFamily="18" charset="0"/>
              </a:rPr>
              <a:t>ocker run </a:t>
            </a:r>
            <a:r>
              <a:rPr lang="en-US" sz="1600" dirty="0">
                <a:effectLst/>
                <a:ea typeface="Calibri" panose="020F0502020204030204" pitchFamily="34" charset="0"/>
                <a:cs typeface="Times New Roman" panose="02020603050405020304" pitchFamily="18" charset="0"/>
              </a:rPr>
              <a:t>hello-world</a:t>
            </a:r>
          </a:p>
          <a:p>
            <a:r>
              <a:rPr lang="en-US" sz="1800" dirty="0">
                <a:effectLst/>
                <a:ea typeface="Calibri" panose="020F0502020204030204" pitchFamily="34" charset="0"/>
                <a:cs typeface="Times New Roman" panose="02020603050405020304" pitchFamily="18" charset="0"/>
              </a:rPr>
              <a:t>Pull the images from Docker Hub</a:t>
            </a:r>
          </a:p>
          <a:p>
            <a:pPr marL="0" indent="0">
              <a:buNone/>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b="1" i="1" dirty="0">
                <a:effectLst/>
                <a:latin typeface="Calibri" panose="020F0502020204030204" pitchFamily="34" charset="0"/>
                <a:ea typeface="Calibri" panose="020F0502020204030204" pitchFamily="34" charset="0"/>
                <a:cs typeface="Times New Roman" panose="02020603050405020304" pitchFamily="18" charset="0"/>
              </a:rPr>
              <a:t>docker pull </a:t>
            </a:r>
            <a:r>
              <a:rPr lang="en-US" sz="1800" dirty="0">
                <a:effectLst/>
                <a:latin typeface="Calibri" panose="020F0502020204030204" pitchFamily="34" charset="0"/>
                <a:ea typeface="Calibri" panose="020F0502020204030204" pitchFamily="34" charset="0"/>
                <a:cs typeface="Times New Roman" panose="02020603050405020304" pitchFamily="18" charset="0"/>
              </a:rPr>
              <a:t>hello-world</a:t>
            </a:r>
          </a:p>
          <a:p>
            <a:pPr marL="0" indent="0">
              <a:buNone/>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b="1" i="1" dirty="0">
                <a:effectLst/>
                <a:latin typeface="Calibri" panose="020F0502020204030204" pitchFamily="34" charset="0"/>
                <a:ea typeface="Calibri" panose="020F0502020204030204" pitchFamily="34" charset="0"/>
                <a:cs typeface="Times New Roman" panose="02020603050405020304" pitchFamily="18" charset="0"/>
              </a:rPr>
              <a:t>docker pull </a:t>
            </a:r>
            <a:r>
              <a:rPr lang="en-US" sz="1800" dirty="0">
                <a:effectLst/>
                <a:latin typeface="Calibri" panose="020F0502020204030204" pitchFamily="34" charset="0"/>
                <a:ea typeface="Calibri" panose="020F0502020204030204" pitchFamily="34" charset="0"/>
                <a:cs typeface="Times New Roman" panose="02020603050405020304" pitchFamily="18" charset="0"/>
              </a:rPr>
              <a:t>nginx</a:t>
            </a:r>
          </a:p>
          <a:p>
            <a:pPr marL="0" indent="0">
              <a:buNone/>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b="1" i="1" dirty="0">
                <a:effectLst/>
                <a:latin typeface="Calibri" panose="020F0502020204030204" pitchFamily="34" charset="0"/>
                <a:ea typeface="Calibri" panose="020F0502020204030204" pitchFamily="34" charset="0"/>
                <a:cs typeface="Times New Roman" panose="02020603050405020304" pitchFamily="18" charset="0"/>
              </a:rPr>
              <a:t>docker pull </a:t>
            </a:r>
            <a:r>
              <a:rPr lang="en-US" sz="1800" dirty="0">
                <a:effectLst/>
                <a:latin typeface="Calibri" panose="020F0502020204030204" pitchFamily="34" charset="0"/>
                <a:ea typeface="Calibri" panose="020F0502020204030204" pitchFamily="34" charset="0"/>
                <a:cs typeface="Times New Roman" panose="02020603050405020304" pitchFamily="18" charset="0"/>
              </a:rPr>
              <a:t>Jenkins</a:t>
            </a: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76314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F3B277-2E8C-4DE7-8C5D-E299466402A4}"/>
              </a:ext>
            </a:extLst>
          </p:cNvPr>
          <p:cNvSpPr>
            <a:spLocks noGrp="1"/>
          </p:cNvSpPr>
          <p:nvPr>
            <p:ph type="title"/>
          </p:nvPr>
        </p:nvSpPr>
        <p:spPr>
          <a:xfrm>
            <a:off x="1069848" y="484632"/>
            <a:ext cx="10058400" cy="1188720"/>
          </a:xfrm>
        </p:spPr>
        <p:txBody>
          <a:bodyPr>
            <a:normAutofit/>
          </a:bodyPr>
          <a:lstStyle/>
          <a:p>
            <a:r>
              <a:rPr lang="en-US" dirty="0"/>
              <a:t>Docker Daemon</a:t>
            </a:r>
          </a:p>
        </p:txBody>
      </p:sp>
      <p:sp>
        <p:nvSpPr>
          <p:cNvPr id="5" name="Content Placeholder 4">
            <a:extLst>
              <a:ext uri="{FF2B5EF4-FFF2-40B4-BE49-F238E27FC236}">
                <a16:creationId xmlns:a16="http://schemas.microsoft.com/office/drawing/2014/main" id="{DF68A794-F1BB-41F1-AD64-A7157007EB94}"/>
              </a:ext>
            </a:extLst>
          </p:cNvPr>
          <p:cNvSpPr>
            <a:spLocks noGrp="1"/>
          </p:cNvSpPr>
          <p:nvPr>
            <p:ph idx="1"/>
          </p:nvPr>
        </p:nvSpPr>
        <p:spPr>
          <a:xfrm>
            <a:off x="1069848" y="1737360"/>
            <a:ext cx="10058400" cy="4407408"/>
          </a:xfrm>
        </p:spPr>
        <p:txBody>
          <a:bodyPr>
            <a:normAutofit/>
          </a:bodyPr>
          <a:lstStyle/>
          <a:p>
            <a:r>
              <a:rPr lang="en-US" sz="1800" dirty="0">
                <a:effectLst/>
                <a:ea typeface="Calibri" panose="020F0502020204030204" pitchFamily="34" charset="0"/>
                <a:cs typeface="Times New Roman" panose="02020603050405020304" pitchFamily="18" charset="0"/>
              </a:rPr>
              <a:t>Docker daemon is often referred to as the Docker engine or Docker server.</a:t>
            </a:r>
          </a:p>
          <a:p>
            <a:r>
              <a:rPr lang="en-US" sz="1800" b="0" i="0" dirty="0">
                <a:solidFill>
                  <a:srgbClr val="0F161E"/>
                </a:solidFill>
                <a:effectLst/>
              </a:rPr>
              <a:t>The Docker daemon listens for Docker API requests and manages Docker objects such as images, containers, networks, and volumes. </a:t>
            </a:r>
          </a:p>
          <a:p>
            <a:r>
              <a:rPr lang="en-US" sz="1800" b="0" i="0" dirty="0">
                <a:solidFill>
                  <a:srgbClr val="0F161E"/>
                </a:solidFill>
                <a:effectLst/>
              </a:rPr>
              <a:t>A daemon can also communicate with other daemons to manage Docker services.</a:t>
            </a:r>
            <a:endParaRPr lang="en-US" sz="1800" dirty="0">
              <a:effectLst/>
              <a:ea typeface="Calibri" panose="020F0502020204030204" pitchFamily="34" charset="0"/>
              <a:cs typeface="Times New Roman" panose="02020603050405020304" pitchFamily="18" charset="0"/>
            </a:endParaRPr>
          </a:p>
          <a:p>
            <a:endParaRPr lang="en-US" sz="1800" dirty="0">
              <a:cs typeface="Times New Roman" panose="02020603050405020304" pitchFamily="18" charset="0"/>
            </a:endParaRPr>
          </a:p>
        </p:txBody>
      </p:sp>
      <p:pic>
        <p:nvPicPr>
          <p:cNvPr id="6" name="Picture 5" descr="Docke rDaemon Host">
            <a:extLst>
              <a:ext uri="{FF2B5EF4-FFF2-40B4-BE49-F238E27FC236}">
                <a16:creationId xmlns:a16="http://schemas.microsoft.com/office/drawing/2014/main" id="{35F8089E-248B-47A7-930F-F9A9C9647CE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99893" y="3310951"/>
            <a:ext cx="4853051" cy="2722247"/>
          </a:xfrm>
          <a:prstGeom prst="rect">
            <a:avLst/>
          </a:prstGeom>
          <a:noFill/>
          <a:ln>
            <a:noFill/>
          </a:ln>
        </p:spPr>
      </p:pic>
    </p:spTree>
    <p:extLst>
      <p:ext uri="{BB962C8B-B14F-4D97-AF65-F5344CB8AC3E}">
        <p14:creationId xmlns:p14="http://schemas.microsoft.com/office/powerpoint/2010/main" val="152546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F3B277-2E8C-4DE7-8C5D-E299466402A4}"/>
              </a:ext>
            </a:extLst>
          </p:cNvPr>
          <p:cNvSpPr>
            <a:spLocks noGrp="1"/>
          </p:cNvSpPr>
          <p:nvPr>
            <p:ph type="title"/>
          </p:nvPr>
        </p:nvSpPr>
        <p:spPr/>
        <p:txBody>
          <a:bodyPr/>
          <a:lstStyle/>
          <a:p>
            <a:r>
              <a:rPr lang="en-US" dirty="0"/>
              <a:t>Why Docker?</a:t>
            </a:r>
          </a:p>
        </p:txBody>
      </p:sp>
      <p:sp>
        <p:nvSpPr>
          <p:cNvPr id="5" name="Content Placeholder 4">
            <a:extLst>
              <a:ext uri="{FF2B5EF4-FFF2-40B4-BE49-F238E27FC236}">
                <a16:creationId xmlns:a16="http://schemas.microsoft.com/office/drawing/2014/main" id="{DF68A794-F1BB-41F1-AD64-A7157007EB94}"/>
              </a:ext>
            </a:extLst>
          </p:cNvPr>
          <p:cNvSpPr>
            <a:spLocks noGrp="1"/>
          </p:cNvSpPr>
          <p:nvPr>
            <p:ph idx="1"/>
          </p:nvPr>
        </p:nvSpPr>
        <p:spPr>
          <a:xfrm>
            <a:off x="1069848" y="2093976"/>
            <a:ext cx="10058400" cy="4050792"/>
          </a:xfrm>
        </p:spPr>
        <p:txBody>
          <a:bodyPr/>
          <a:lstStyle/>
          <a:p>
            <a:r>
              <a:rPr lang="en-US" dirty="0">
                <a:solidFill>
                  <a:srgbClr val="000000"/>
                </a:solidFill>
                <a:effectLst/>
                <a:ea typeface="Calibri" panose="020F0502020204030204" pitchFamily="34" charset="0"/>
                <a:cs typeface="Arial" panose="020B0604020202020204" pitchFamily="34" charset="0"/>
              </a:rPr>
              <a:t>Docker enables developers to easily pack, ship, and run any application as a lightweight, portable, self-sufficient container</a:t>
            </a:r>
            <a:endParaRPr lang="en-IN" dirty="0">
              <a:solidFill>
                <a:srgbClr val="000000"/>
              </a:solidFill>
              <a:effectLst/>
              <a:ea typeface="Calibri" panose="020F0502020204030204" pitchFamily="34" charset="0"/>
              <a:cs typeface="Arial" panose="020B0604020202020204" pitchFamily="34" charset="0"/>
            </a:endParaRPr>
          </a:p>
          <a:p>
            <a:r>
              <a:rPr lang="en-IN" dirty="0">
                <a:effectLst/>
                <a:ea typeface="Calibri" panose="020F0502020204030204" pitchFamily="34" charset="0"/>
              </a:rPr>
              <a:t>Docker containers are lightweight and modular.</a:t>
            </a:r>
          </a:p>
          <a:p>
            <a:endParaRPr lang="en-US" dirty="0">
              <a:effectLst/>
              <a:ea typeface="Calibri" panose="020F0502020204030204" pitchFamily="34" charset="0"/>
            </a:endParaRPr>
          </a:p>
          <a:p>
            <a:endParaRPr lang="en-US" dirty="0"/>
          </a:p>
        </p:txBody>
      </p:sp>
      <p:pic>
        <p:nvPicPr>
          <p:cNvPr id="6" name="Picture 5">
            <a:extLst>
              <a:ext uri="{FF2B5EF4-FFF2-40B4-BE49-F238E27FC236}">
                <a16:creationId xmlns:a16="http://schemas.microsoft.com/office/drawing/2014/main" id="{AC5C870A-926F-42BF-BE9A-82766F698FC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22917" y="3429000"/>
            <a:ext cx="3585845" cy="2390775"/>
          </a:xfrm>
          <a:prstGeom prst="rect">
            <a:avLst/>
          </a:prstGeom>
          <a:noFill/>
          <a:ln>
            <a:noFill/>
          </a:ln>
        </p:spPr>
      </p:pic>
    </p:spTree>
    <p:extLst>
      <p:ext uri="{BB962C8B-B14F-4D97-AF65-F5344CB8AC3E}">
        <p14:creationId xmlns:p14="http://schemas.microsoft.com/office/powerpoint/2010/main" val="651619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F3B277-2E8C-4DE7-8C5D-E299466402A4}"/>
              </a:ext>
            </a:extLst>
          </p:cNvPr>
          <p:cNvSpPr>
            <a:spLocks noGrp="1"/>
          </p:cNvSpPr>
          <p:nvPr>
            <p:ph type="title"/>
          </p:nvPr>
        </p:nvSpPr>
        <p:spPr>
          <a:xfrm>
            <a:off x="1069848" y="484632"/>
            <a:ext cx="10058400" cy="1188720"/>
          </a:xfrm>
        </p:spPr>
        <p:txBody>
          <a:bodyPr>
            <a:normAutofit/>
          </a:bodyPr>
          <a:lstStyle/>
          <a:p>
            <a:r>
              <a:rPr lang="en-US" dirty="0"/>
              <a:t>Docker architecture</a:t>
            </a:r>
          </a:p>
        </p:txBody>
      </p:sp>
      <p:sp>
        <p:nvSpPr>
          <p:cNvPr id="5" name="Content Placeholder 4">
            <a:extLst>
              <a:ext uri="{FF2B5EF4-FFF2-40B4-BE49-F238E27FC236}">
                <a16:creationId xmlns:a16="http://schemas.microsoft.com/office/drawing/2014/main" id="{DF68A794-F1BB-41F1-AD64-A7157007EB94}"/>
              </a:ext>
            </a:extLst>
          </p:cNvPr>
          <p:cNvSpPr>
            <a:spLocks noGrp="1"/>
          </p:cNvSpPr>
          <p:nvPr>
            <p:ph idx="1"/>
          </p:nvPr>
        </p:nvSpPr>
        <p:spPr>
          <a:xfrm>
            <a:off x="1069848" y="1737360"/>
            <a:ext cx="10058400" cy="4407408"/>
          </a:xfrm>
        </p:spPr>
        <p:txBody>
          <a:bodyPr>
            <a:normAutofit/>
          </a:bodyPr>
          <a:lstStyle/>
          <a:p>
            <a:r>
              <a:rPr lang="en-US" sz="1800" dirty="0">
                <a:effectLst/>
                <a:ea typeface="Calibri" panose="020F0502020204030204" pitchFamily="34" charset="0"/>
                <a:cs typeface="Times New Roman" panose="02020603050405020304" pitchFamily="18" charset="0"/>
              </a:rPr>
              <a:t>Docker uses a client-server architecture.</a:t>
            </a:r>
          </a:p>
          <a:p>
            <a:r>
              <a:rPr lang="en-US" sz="1800" dirty="0">
                <a:effectLst/>
                <a:ea typeface="Calibri" panose="020F0502020204030204" pitchFamily="34" charset="0"/>
                <a:cs typeface="Times New Roman" panose="02020603050405020304" pitchFamily="18" charset="0"/>
              </a:rPr>
              <a:t> The Docker client talks to the Docker daemon, which does the building, running, and distributing your Docker containers. </a:t>
            </a:r>
          </a:p>
          <a:p>
            <a:r>
              <a:rPr lang="en-US" sz="1800" dirty="0">
                <a:effectLst/>
                <a:ea typeface="Calibri" panose="020F0502020204030204" pitchFamily="34" charset="0"/>
                <a:cs typeface="Times New Roman" panose="02020603050405020304" pitchFamily="18" charset="0"/>
              </a:rPr>
              <a:t>The Docker client and daemon can run on the same system, or you can connect a Docker client to a remote Docker daemon.</a:t>
            </a:r>
          </a:p>
          <a:p>
            <a:endParaRPr lang="en-US" sz="1800" dirty="0">
              <a:effectLst/>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Graphic 2">
            <a:extLst>
              <a:ext uri="{FF2B5EF4-FFF2-40B4-BE49-F238E27FC236}">
                <a16:creationId xmlns:a16="http://schemas.microsoft.com/office/drawing/2014/main" id="{D5A5ADE5-7A28-4F6B-836F-9B6B6ABA5C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03121" y="3282696"/>
            <a:ext cx="6144768" cy="3027227"/>
          </a:xfrm>
          <a:prstGeom prst="rect">
            <a:avLst/>
          </a:prstGeom>
        </p:spPr>
      </p:pic>
    </p:spTree>
    <p:extLst>
      <p:ext uri="{BB962C8B-B14F-4D97-AF65-F5344CB8AC3E}">
        <p14:creationId xmlns:p14="http://schemas.microsoft.com/office/powerpoint/2010/main" val="3707406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F3B277-2E8C-4DE7-8C5D-E299466402A4}"/>
              </a:ext>
            </a:extLst>
          </p:cNvPr>
          <p:cNvSpPr>
            <a:spLocks noGrp="1"/>
          </p:cNvSpPr>
          <p:nvPr>
            <p:ph type="title"/>
          </p:nvPr>
        </p:nvSpPr>
        <p:spPr>
          <a:xfrm>
            <a:off x="1069848" y="484632"/>
            <a:ext cx="10058400" cy="1188720"/>
          </a:xfrm>
        </p:spPr>
        <p:txBody>
          <a:bodyPr>
            <a:normAutofit/>
          </a:bodyPr>
          <a:lstStyle/>
          <a:p>
            <a:r>
              <a:rPr lang="en-US" dirty="0"/>
              <a:t>Docker architecture</a:t>
            </a:r>
          </a:p>
        </p:txBody>
      </p:sp>
      <p:sp>
        <p:nvSpPr>
          <p:cNvPr id="5" name="Content Placeholder 4">
            <a:extLst>
              <a:ext uri="{FF2B5EF4-FFF2-40B4-BE49-F238E27FC236}">
                <a16:creationId xmlns:a16="http://schemas.microsoft.com/office/drawing/2014/main" id="{DF68A794-F1BB-41F1-AD64-A7157007EB94}"/>
              </a:ext>
            </a:extLst>
          </p:cNvPr>
          <p:cNvSpPr>
            <a:spLocks noGrp="1"/>
          </p:cNvSpPr>
          <p:nvPr>
            <p:ph idx="1"/>
          </p:nvPr>
        </p:nvSpPr>
        <p:spPr>
          <a:xfrm>
            <a:off x="1069848" y="1737360"/>
            <a:ext cx="10058400" cy="4407408"/>
          </a:xfrm>
        </p:spPr>
        <p:txBody>
          <a:bodyPr>
            <a:normAutofit fontScale="70000" lnSpcReduction="20000"/>
          </a:bodyPr>
          <a:lstStyle/>
          <a:p>
            <a:r>
              <a:rPr lang="en-US" sz="1900" b="1" dirty="0">
                <a:effectLst/>
                <a:ea typeface="Calibri" panose="020F0502020204030204" pitchFamily="34" charset="0"/>
                <a:cs typeface="Times New Roman" panose="02020603050405020304" pitchFamily="18" charset="0"/>
              </a:rPr>
              <a:t>The Docker daemon</a:t>
            </a:r>
          </a:p>
          <a:p>
            <a:pPr lvl="1"/>
            <a:r>
              <a:rPr lang="en-US" sz="1900" dirty="0">
                <a:effectLst/>
                <a:ea typeface="Calibri" panose="020F0502020204030204" pitchFamily="34" charset="0"/>
                <a:cs typeface="Times New Roman" panose="02020603050405020304" pitchFamily="18" charset="0"/>
              </a:rPr>
              <a:t>The Docker daemon (</a:t>
            </a:r>
            <a:r>
              <a:rPr lang="en-US" sz="1900" dirty="0" err="1">
                <a:effectLst/>
                <a:ea typeface="Calibri" panose="020F0502020204030204" pitchFamily="34" charset="0"/>
                <a:cs typeface="Times New Roman" panose="02020603050405020304" pitchFamily="18" charset="0"/>
              </a:rPr>
              <a:t>dockerd</a:t>
            </a:r>
            <a:r>
              <a:rPr lang="en-US" sz="1900" dirty="0">
                <a:effectLst/>
                <a:ea typeface="Calibri" panose="020F0502020204030204" pitchFamily="34" charset="0"/>
                <a:cs typeface="Times New Roman" panose="02020603050405020304" pitchFamily="18" charset="0"/>
              </a:rPr>
              <a:t>) listens for Docker API requests and manages Docker objects such as images, containers, networks, and volumes. A daemon can also communicate with other daemons to manage Docker services.</a:t>
            </a:r>
          </a:p>
          <a:p>
            <a:r>
              <a:rPr lang="en-US" sz="1900" b="1" dirty="0">
                <a:effectLst/>
                <a:ea typeface="Calibri" panose="020F0502020204030204" pitchFamily="34" charset="0"/>
                <a:cs typeface="Times New Roman" panose="02020603050405020304" pitchFamily="18" charset="0"/>
              </a:rPr>
              <a:t>The Docker client</a:t>
            </a:r>
          </a:p>
          <a:p>
            <a:pPr lvl="1"/>
            <a:r>
              <a:rPr lang="en-US" sz="1900" dirty="0">
                <a:effectLst/>
                <a:ea typeface="Calibri" panose="020F0502020204030204" pitchFamily="34" charset="0"/>
                <a:cs typeface="Times New Roman" panose="02020603050405020304" pitchFamily="18" charset="0"/>
              </a:rPr>
              <a:t>The Docker client (docker) is the primary way that many Docker users interact with Docker. When you use commands such as docker run, the client sends these commands to </a:t>
            </a:r>
            <a:r>
              <a:rPr lang="en-US" sz="1900" dirty="0" err="1">
                <a:effectLst/>
                <a:ea typeface="Calibri" panose="020F0502020204030204" pitchFamily="34" charset="0"/>
                <a:cs typeface="Times New Roman" panose="02020603050405020304" pitchFamily="18" charset="0"/>
              </a:rPr>
              <a:t>dockerd</a:t>
            </a:r>
            <a:r>
              <a:rPr lang="en-US" sz="1900" dirty="0">
                <a:effectLst/>
                <a:ea typeface="Calibri" panose="020F0502020204030204" pitchFamily="34" charset="0"/>
                <a:cs typeface="Times New Roman" panose="02020603050405020304" pitchFamily="18" charset="0"/>
              </a:rPr>
              <a:t>, which carries them out. The docker command uses the Docker API. The Docker client can communicate with more than one daemon.</a:t>
            </a:r>
          </a:p>
          <a:p>
            <a:r>
              <a:rPr lang="en-US" sz="1900" b="1" dirty="0">
                <a:effectLst/>
                <a:ea typeface="Calibri" panose="020F0502020204030204" pitchFamily="34" charset="0"/>
                <a:cs typeface="Times New Roman" panose="02020603050405020304" pitchFamily="18" charset="0"/>
              </a:rPr>
              <a:t>Docker Desktop</a:t>
            </a:r>
          </a:p>
          <a:p>
            <a:pPr lvl="1"/>
            <a:r>
              <a:rPr lang="en-US" sz="1900" dirty="0">
                <a:effectLst/>
                <a:ea typeface="Calibri" panose="020F0502020204030204" pitchFamily="34" charset="0"/>
                <a:cs typeface="Times New Roman" panose="02020603050405020304" pitchFamily="18" charset="0"/>
              </a:rPr>
              <a:t>Docker Desktop is an easy-to-install application for your Mac or Windows environment that enables you to build and share containerized applications and microservices. Docker Desktop includes the Docker daemon (</a:t>
            </a:r>
            <a:r>
              <a:rPr lang="en-US" sz="1900" dirty="0" err="1">
                <a:effectLst/>
                <a:ea typeface="Calibri" panose="020F0502020204030204" pitchFamily="34" charset="0"/>
                <a:cs typeface="Times New Roman" panose="02020603050405020304" pitchFamily="18" charset="0"/>
              </a:rPr>
              <a:t>dockerd</a:t>
            </a:r>
            <a:r>
              <a:rPr lang="en-US" sz="1900" dirty="0">
                <a:effectLst/>
                <a:ea typeface="Calibri" panose="020F0502020204030204" pitchFamily="34" charset="0"/>
                <a:cs typeface="Times New Roman" panose="02020603050405020304" pitchFamily="18" charset="0"/>
              </a:rPr>
              <a:t>), the Docker client (docker), Docker Compose, Docker Content Trust, Kubernetes, and Credential Helper. For more information, see Docker Desktop.</a:t>
            </a:r>
          </a:p>
          <a:p>
            <a:r>
              <a:rPr lang="en-US" sz="1900" b="1" dirty="0">
                <a:effectLst/>
                <a:ea typeface="Calibri" panose="020F0502020204030204" pitchFamily="34" charset="0"/>
                <a:cs typeface="Times New Roman" panose="02020603050405020304" pitchFamily="18" charset="0"/>
              </a:rPr>
              <a:t>Docker registries</a:t>
            </a:r>
          </a:p>
          <a:p>
            <a:pPr lvl="1"/>
            <a:r>
              <a:rPr lang="en-US" sz="1900" dirty="0">
                <a:effectLst/>
                <a:ea typeface="Calibri" panose="020F0502020204030204" pitchFamily="34" charset="0"/>
                <a:cs typeface="Times New Roman" panose="02020603050405020304" pitchFamily="18" charset="0"/>
              </a:rPr>
              <a:t>A Docker registry stores Docker images. Docker Hub is a public registry that anyone can use, and Docker is configured to look for images on Docker Hub by default. You can even run your own private registry.</a:t>
            </a:r>
          </a:p>
          <a:p>
            <a:pPr lvl="1"/>
            <a:r>
              <a:rPr lang="en-US" sz="1900" dirty="0">
                <a:effectLst/>
                <a:ea typeface="Calibri" panose="020F0502020204030204" pitchFamily="34" charset="0"/>
                <a:cs typeface="Times New Roman" panose="02020603050405020304" pitchFamily="18" charset="0"/>
              </a:rPr>
              <a:t>When you use the docker pull or docker run commands, the required images are pulled from your configured registry. When you use the docker push command, your image is pushed to your configured registry.</a:t>
            </a:r>
          </a:p>
          <a:p>
            <a:r>
              <a:rPr lang="en-US" sz="1900" b="1" dirty="0">
                <a:effectLst/>
                <a:ea typeface="Calibri" panose="020F0502020204030204" pitchFamily="34" charset="0"/>
                <a:cs typeface="Times New Roman" panose="02020603050405020304" pitchFamily="18" charset="0"/>
              </a:rPr>
              <a:t>Docker objects</a:t>
            </a:r>
          </a:p>
          <a:p>
            <a:pPr lvl="1"/>
            <a:r>
              <a:rPr lang="en-US" sz="1900" dirty="0">
                <a:effectLst/>
                <a:ea typeface="Calibri" panose="020F0502020204030204" pitchFamily="34" charset="0"/>
                <a:cs typeface="Times New Roman" panose="02020603050405020304" pitchFamily="18" charset="0"/>
              </a:rPr>
              <a:t>When you use Docker, you are creating and using images, containers, networks, volumes, plugins, and other objects. This section is a brief overview of some of those objects.</a:t>
            </a: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78826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F3B277-2E8C-4DE7-8C5D-E299466402A4}"/>
              </a:ext>
            </a:extLst>
          </p:cNvPr>
          <p:cNvSpPr>
            <a:spLocks noGrp="1"/>
          </p:cNvSpPr>
          <p:nvPr>
            <p:ph type="title"/>
          </p:nvPr>
        </p:nvSpPr>
        <p:spPr/>
        <p:txBody>
          <a:bodyPr/>
          <a:lstStyle/>
          <a:p>
            <a:r>
              <a:rPr lang="en-US" dirty="0"/>
              <a:t>When do I use Docker?</a:t>
            </a:r>
          </a:p>
        </p:txBody>
      </p:sp>
      <p:sp>
        <p:nvSpPr>
          <p:cNvPr id="5" name="Content Placeholder 4">
            <a:extLst>
              <a:ext uri="{FF2B5EF4-FFF2-40B4-BE49-F238E27FC236}">
                <a16:creationId xmlns:a16="http://schemas.microsoft.com/office/drawing/2014/main" id="{DF68A794-F1BB-41F1-AD64-A7157007EB94}"/>
              </a:ext>
            </a:extLst>
          </p:cNvPr>
          <p:cNvSpPr>
            <a:spLocks noGrp="1"/>
          </p:cNvSpPr>
          <p:nvPr>
            <p:ph idx="1"/>
          </p:nvPr>
        </p:nvSpPr>
        <p:spPr>
          <a:xfrm>
            <a:off x="1069848" y="2093976"/>
            <a:ext cx="10058400" cy="4050792"/>
          </a:xfrm>
        </p:spPr>
        <p:txBody>
          <a:bodyPr/>
          <a:lstStyle/>
          <a:p>
            <a:r>
              <a:rPr lang="en-US" dirty="0">
                <a:solidFill>
                  <a:srgbClr val="000000"/>
                </a:solidFill>
                <a:effectLst/>
                <a:ea typeface="Calibri" panose="020F0502020204030204" pitchFamily="34" charset="0"/>
                <a:cs typeface="Arial" panose="020B0604020202020204" pitchFamily="34" charset="0"/>
              </a:rPr>
              <a:t>Using Docker, you can move your application from a local development server to a production server without any error. </a:t>
            </a:r>
            <a:r>
              <a:rPr lang="en-IN" dirty="0">
                <a:effectLst/>
                <a:ea typeface="Calibri" panose="020F0502020204030204" pitchFamily="34" charset="0"/>
              </a:rPr>
              <a:t>Docker containers are lightweight and modular.</a:t>
            </a:r>
            <a:endParaRPr lang="en-US" dirty="0">
              <a:effectLst/>
              <a:ea typeface="Calibri" panose="020F0502020204030204" pitchFamily="34" charset="0"/>
            </a:endParaRPr>
          </a:p>
          <a:p>
            <a:r>
              <a:rPr lang="en-IN" dirty="0">
                <a:effectLst/>
                <a:ea typeface="Calibri" panose="020F0502020204030204" pitchFamily="34" charset="0"/>
              </a:rPr>
              <a:t>Docker is highly recommended for all application development. Docker offers so many tools (software such as NodeJS, PHP, Java, Any Database, etc) as images.</a:t>
            </a:r>
            <a:endParaRPr lang="en-US" dirty="0">
              <a:effectLst/>
              <a:ea typeface="Calibri" panose="020F0502020204030204" pitchFamily="34" charset="0"/>
            </a:endParaRPr>
          </a:p>
          <a:p>
            <a:r>
              <a:rPr lang="en-IN" dirty="0">
                <a:effectLst/>
                <a:ea typeface="Calibri" panose="020F0502020204030204" pitchFamily="34" charset="0"/>
              </a:rPr>
              <a:t>Using Docker we can easily install the needed software using Docker and create a container for the application development. Databases are a great fit for Docker. </a:t>
            </a:r>
            <a:endParaRPr lang="en-US" dirty="0">
              <a:effectLst/>
              <a:ea typeface="Calibri" panose="020F0502020204030204" pitchFamily="34" charset="0"/>
            </a:endParaRPr>
          </a:p>
          <a:p>
            <a:endParaRPr lang="en-US" dirty="0"/>
          </a:p>
        </p:txBody>
      </p:sp>
    </p:spTree>
    <p:extLst>
      <p:ext uri="{BB962C8B-B14F-4D97-AF65-F5344CB8AC3E}">
        <p14:creationId xmlns:p14="http://schemas.microsoft.com/office/powerpoint/2010/main" val="3665620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F3B277-2E8C-4DE7-8C5D-E299466402A4}"/>
              </a:ext>
            </a:extLst>
          </p:cNvPr>
          <p:cNvSpPr>
            <a:spLocks noGrp="1"/>
          </p:cNvSpPr>
          <p:nvPr>
            <p:ph type="title"/>
          </p:nvPr>
        </p:nvSpPr>
        <p:spPr/>
        <p:txBody>
          <a:bodyPr/>
          <a:lstStyle/>
          <a:p>
            <a:r>
              <a:rPr lang="en-US" dirty="0"/>
              <a:t>Features of Docker</a:t>
            </a:r>
          </a:p>
        </p:txBody>
      </p:sp>
      <p:sp>
        <p:nvSpPr>
          <p:cNvPr id="5" name="Content Placeholder 4">
            <a:extLst>
              <a:ext uri="{FF2B5EF4-FFF2-40B4-BE49-F238E27FC236}">
                <a16:creationId xmlns:a16="http://schemas.microsoft.com/office/drawing/2014/main" id="{DF68A794-F1BB-41F1-AD64-A7157007EB94}"/>
              </a:ext>
            </a:extLst>
          </p:cNvPr>
          <p:cNvSpPr>
            <a:spLocks noGrp="1"/>
          </p:cNvSpPr>
          <p:nvPr>
            <p:ph idx="1"/>
          </p:nvPr>
        </p:nvSpPr>
        <p:spPr>
          <a:xfrm>
            <a:off x="1069848" y="2093976"/>
            <a:ext cx="10058400" cy="4050792"/>
          </a:xfrm>
        </p:spPr>
        <p:txBody>
          <a:bodyPr/>
          <a:lstStyle/>
          <a:p>
            <a:r>
              <a:rPr lang="en-US" dirty="0"/>
              <a:t>Docker has the ability to reduce the size of development by providing a smaller footprint of the operating system via containers.</a:t>
            </a:r>
          </a:p>
          <a:p>
            <a:r>
              <a:rPr lang="en-US" dirty="0"/>
              <a:t>With containers, it becomes easier for teams across different units, such as development, QA and Operations to work seamlessly across applications.</a:t>
            </a:r>
          </a:p>
          <a:p>
            <a:r>
              <a:rPr lang="en-US" dirty="0"/>
              <a:t>You can deploy Docker containers anywhere, on any physical and virtual machines and even on the cloud.</a:t>
            </a:r>
          </a:p>
          <a:p>
            <a:r>
              <a:rPr lang="en-US" dirty="0"/>
              <a:t>Since Docker containers are pretty lightweight, they are very easily scalable.</a:t>
            </a:r>
          </a:p>
          <a:p>
            <a:r>
              <a:rPr lang="en-US" dirty="0"/>
              <a:t>With the consistent environment of Docker, the development lifecycle of applications is easy and seamless.</a:t>
            </a:r>
          </a:p>
          <a:p>
            <a:endParaRPr lang="en-US" dirty="0"/>
          </a:p>
        </p:txBody>
      </p:sp>
    </p:spTree>
    <p:extLst>
      <p:ext uri="{BB962C8B-B14F-4D97-AF65-F5344CB8AC3E}">
        <p14:creationId xmlns:p14="http://schemas.microsoft.com/office/powerpoint/2010/main" val="2982209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F3B277-2E8C-4DE7-8C5D-E299466402A4}"/>
              </a:ext>
            </a:extLst>
          </p:cNvPr>
          <p:cNvSpPr>
            <a:spLocks noGrp="1"/>
          </p:cNvSpPr>
          <p:nvPr>
            <p:ph type="title"/>
          </p:nvPr>
        </p:nvSpPr>
        <p:spPr/>
        <p:txBody>
          <a:bodyPr/>
          <a:lstStyle/>
          <a:p>
            <a:r>
              <a:rPr lang="en-US" dirty="0"/>
              <a:t>Docker Advantages</a:t>
            </a:r>
          </a:p>
        </p:txBody>
      </p:sp>
      <p:sp>
        <p:nvSpPr>
          <p:cNvPr id="5" name="Content Placeholder 4">
            <a:extLst>
              <a:ext uri="{FF2B5EF4-FFF2-40B4-BE49-F238E27FC236}">
                <a16:creationId xmlns:a16="http://schemas.microsoft.com/office/drawing/2014/main" id="{DF68A794-F1BB-41F1-AD64-A7157007EB94}"/>
              </a:ext>
            </a:extLst>
          </p:cNvPr>
          <p:cNvSpPr>
            <a:spLocks noGrp="1"/>
          </p:cNvSpPr>
          <p:nvPr>
            <p:ph idx="1"/>
          </p:nvPr>
        </p:nvSpPr>
        <p:spPr>
          <a:xfrm>
            <a:off x="1069848" y="2093976"/>
            <a:ext cx="10058400" cy="4050792"/>
          </a:xfrm>
        </p:spPr>
        <p:txBody>
          <a:bodyPr/>
          <a:lstStyle/>
          <a:p>
            <a:r>
              <a:rPr lang="en-US" dirty="0"/>
              <a:t>Consistency across multiple environments.</a:t>
            </a:r>
          </a:p>
          <a:p>
            <a:r>
              <a:rPr lang="en-US" dirty="0"/>
              <a:t>simplifies configuration.</a:t>
            </a:r>
          </a:p>
          <a:p>
            <a:r>
              <a:rPr lang="en-US" dirty="0"/>
              <a:t>Large community support.</a:t>
            </a:r>
          </a:p>
          <a:p>
            <a:r>
              <a:rPr lang="en-US" dirty="0"/>
              <a:t>Containers are lighter and use less resources than virtual machines.</a:t>
            </a:r>
          </a:p>
          <a:p>
            <a:r>
              <a:rPr lang="en-US" dirty="0">
                <a:effectLst/>
                <a:ea typeface="Calibri" panose="020F0502020204030204" pitchFamily="34" charset="0"/>
                <a:cs typeface="Calibri" panose="020F0502020204030204" pitchFamily="34" charset="0"/>
              </a:rPr>
              <a:t>Isolated environments simplify debugging.</a:t>
            </a:r>
            <a:endParaRPr lang="en-US" dirty="0"/>
          </a:p>
          <a:p>
            <a:r>
              <a:rPr lang="en-US" dirty="0"/>
              <a:t>Provides access to thousands of configured images with Docker Hub.</a:t>
            </a:r>
          </a:p>
          <a:p>
            <a:r>
              <a:rPr lang="en-US" dirty="0"/>
              <a:t>The platform supports CI/CD.</a:t>
            </a:r>
          </a:p>
        </p:txBody>
      </p:sp>
    </p:spTree>
    <p:extLst>
      <p:ext uri="{BB962C8B-B14F-4D97-AF65-F5344CB8AC3E}">
        <p14:creationId xmlns:p14="http://schemas.microsoft.com/office/powerpoint/2010/main" val="78283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F3B277-2E8C-4DE7-8C5D-E299466402A4}"/>
              </a:ext>
            </a:extLst>
          </p:cNvPr>
          <p:cNvSpPr>
            <a:spLocks noGrp="1"/>
          </p:cNvSpPr>
          <p:nvPr>
            <p:ph type="title"/>
          </p:nvPr>
        </p:nvSpPr>
        <p:spPr>
          <a:xfrm>
            <a:off x="1069848" y="484632"/>
            <a:ext cx="10058400" cy="1188720"/>
          </a:xfrm>
        </p:spPr>
        <p:txBody>
          <a:bodyPr>
            <a:normAutofit fontScale="90000"/>
          </a:bodyPr>
          <a:lstStyle/>
          <a:p>
            <a:r>
              <a:rPr lang="en-US" dirty="0"/>
              <a:t>Tools and terminology commonly used with Docker</a:t>
            </a:r>
          </a:p>
        </p:txBody>
      </p:sp>
      <p:sp>
        <p:nvSpPr>
          <p:cNvPr id="5" name="Content Placeholder 4">
            <a:extLst>
              <a:ext uri="{FF2B5EF4-FFF2-40B4-BE49-F238E27FC236}">
                <a16:creationId xmlns:a16="http://schemas.microsoft.com/office/drawing/2014/main" id="{DF68A794-F1BB-41F1-AD64-A7157007EB94}"/>
              </a:ext>
            </a:extLst>
          </p:cNvPr>
          <p:cNvSpPr>
            <a:spLocks noGrp="1"/>
          </p:cNvSpPr>
          <p:nvPr>
            <p:ph idx="1"/>
          </p:nvPr>
        </p:nvSpPr>
        <p:spPr>
          <a:xfrm>
            <a:off x="1069848" y="1737360"/>
            <a:ext cx="10058400" cy="4407408"/>
          </a:xfrm>
        </p:spPr>
        <p:txBody>
          <a:bodyPr>
            <a:normAutofit fontScale="70000" lnSpcReduction="20000"/>
          </a:bodyPr>
          <a:lstStyle/>
          <a:p>
            <a:r>
              <a:rPr lang="en-IN" sz="1800" b="1" dirty="0">
                <a:solidFill>
                  <a:srgbClr val="000000"/>
                </a:solidFill>
                <a:effectLst/>
                <a:latin typeface="Cambria" panose="02040503050406030204" pitchFamily="18" charset="0"/>
                <a:ea typeface="Calibri" panose="020F0502020204030204" pitchFamily="34" charset="0"/>
                <a:cs typeface="Arial" panose="020B0604020202020204" pitchFamily="34" charset="0"/>
              </a:rPr>
              <a:t>Docker Engine</a:t>
            </a:r>
            <a:r>
              <a:rPr lang="en-IN"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p>
          <a:p>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It is used for building Docker images and creating Docker containers.</a:t>
            </a:r>
            <a:endParaRPr lang="en-US" sz="1800" dirty="0">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The runtime environment that allows developers to build and run containers.</a:t>
            </a:r>
            <a:endParaRPr lang="en-IN" sz="1800" dirty="0">
              <a:solidFill>
                <a:srgbClr val="000000"/>
              </a:solidFill>
              <a:effectLst/>
              <a:latin typeface="Cambria" panose="02040503050406030204" pitchFamily="18" charset="0"/>
              <a:ea typeface="Calibri" panose="020F0502020204030204" pitchFamily="34" charset="0"/>
              <a:cs typeface="Arial" panose="020B0604020202020204" pitchFamily="34" charset="0"/>
            </a:endParaRPr>
          </a:p>
          <a:p>
            <a:r>
              <a:rPr lang="en-IN" sz="18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Docker File</a:t>
            </a:r>
          </a:p>
          <a:p>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A simple text file that defines everything needed to build a Docker container image, such as OS network specifications and file locations. </a:t>
            </a:r>
          </a:p>
          <a:p>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It’s essentially a list of commands that Docker Engine will run in order to assemble the image.</a:t>
            </a:r>
          </a:p>
          <a:p>
            <a:r>
              <a:rPr lang="en-IN" sz="1800" b="1" dirty="0">
                <a:solidFill>
                  <a:srgbClr val="000000"/>
                </a:solidFill>
                <a:latin typeface="Cambria" panose="02040503050406030204" pitchFamily="18" charset="0"/>
                <a:ea typeface="Calibri" panose="020F0502020204030204" pitchFamily="34" charset="0"/>
                <a:cs typeface="Arial" panose="020B0604020202020204" pitchFamily="34" charset="0"/>
              </a:rPr>
              <a:t>Docker Image</a:t>
            </a:r>
          </a:p>
          <a:p>
            <a:r>
              <a:rPr lang="en-IN" sz="1800" b="1" dirty="0">
                <a:solidFill>
                  <a:srgbClr val="000000"/>
                </a:solidFill>
                <a:effectLst/>
                <a:latin typeface="Cambria" panose="02040503050406030204" pitchFamily="18" charset="0"/>
                <a:ea typeface="Calibri" panose="020F0502020204030204" pitchFamily="34" charset="0"/>
                <a:cs typeface="Arial" panose="020B0604020202020204" pitchFamily="34" charset="0"/>
              </a:rPr>
              <a:t>Docker Container</a:t>
            </a:r>
            <a:endParaRPr lang="en-IN" sz="18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endParaRPr>
          </a:p>
          <a:p>
            <a:r>
              <a:rPr lang="en-IN" sz="1800" b="1" dirty="0">
                <a:solidFill>
                  <a:srgbClr val="000000"/>
                </a:solidFill>
                <a:effectLst/>
                <a:latin typeface="Cambria" panose="02040503050406030204" pitchFamily="18" charset="0"/>
                <a:ea typeface="Calibri" panose="020F0502020204030204" pitchFamily="34" charset="0"/>
                <a:cs typeface="Arial" panose="020B0604020202020204" pitchFamily="34" charset="0"/>
              </a:rPr>
              <a:t>Docker Hub</a:t>
            </a:r>
            <a:r>
              <a:rPr lang="en-IN"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p>
          <a:p>
            <a:r>
              <a:rPr lang="en-IN"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This is the registry which is used to host various Docker images</a:t>
            </a:r>
            <a:endParaRPr lang="en-IN" sz="1800" b="1" dirty="0">
              <a:solidFill>
                <a:srgbClr val="000000"/>
              </a:solidFill>
              <a:latin typeface="Cambria" panose="02040503050406030204" pitchFamily="18" charset="0"/>
              <a:ea typeface="Calibri" panose="020F0502020204030204" pitchFamily="34" charset="0"/>
              <a:cs typeface="Arial" panose="020B0604020202020204" pitchFamily="34" charset="0"/>
            </a:endParaRPr>
          </a:p>
          <a:p>
            <a:r>
              <a:rPr lang="en-IN" sz="18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Docker Compose</a:t>
            </a:r>
          </a:p>
          <a:p>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A tool for defining and running multi-container applications. It creates a YAML file to specify which services are included in the application and can deploy and run containers with a single command via the Docker CLI.</a:t>
            </a:r>
          </a:p>
          <a:p>
            <a:endParaRPr lang="en-US" dirty="0"/>
          </a:p>
        </p:txBody>
      </p:sp>
    </p:spTree>
    <p:extLst>
      <p:ext uri="{BB962C8B-B14F-4D97-AF65-F5344CB8AC3E}">
        <p14:creationId xmlns:p14="http://schemas.microsoft.com/office/powerpoint/2010/main" val="4114141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F3B277-2E8C-4DE7-8C5D-E299466402A4}"/>
              </a:ext>
            </a:extLst>
          </p:cNvPr>
          <p:cNvSpPr>
            <a:spLocks noGrp="1"/>
          </p:cNvSpPr>
          <p:nvPr>
            <p:ph type="title"/>
          </p:nvPr>
        </p:nvSpPr>
        <p:spPr>
          <a:xfrm>
            <a:off x="1069848" y="484632"/>
            <a:ext cx="10058400" cy="1188720"/>
          </a:xfrm>
        </p:spPr>
        <p:txBody>
          <a:bodyPr>
            <a:normAutofit/>
          </a:bodyPr>
          <a:lstStyle/>
          <a:p>
            <a:r>
              <a:rPr lang="en-US" dirty="0"/>
              <a:t>Docker Desktop</a:t>
            </a:r>
          </a:p>
        </p:txBody>
      </p:sp>
      <p:sp>
        <p:nvSpPr>
          <p:cNvPr id="5" name="Content Placeholder 4">
            <a:extLst>
              <a:ext uri="{FF2B5EF4-FFF2-40B4-BE49-F238E27FC236}">
                <a16:creationId xmlns:a16="http://schemas.microsoft.com/office/drawing/2014/main" id="{DF68A794-F1BB-41F1-AD64-A7157007EB94}"/>
              </a:ext>
            </a:extLst>
          </p:cNvPr>
          <p:cNvSpPr>
            <a:spLocks noGrp="1"/>
          </p:cNvSpPr>
          <p:nvPr>
            <p:ph idx="1"/>
          </p:nvPr>
        </p:nvSpPr>
        <p:spPr>
          <a:xfrm>
            <a:off x="1069848" y="1737360"/>
            <a:ext cx="10058400" cy="4407408"/>
          </a:xfrm>
        </p:spPr>
        <p:txBody>
          <a:bodyPr>
            <a:normAutofit/>
          </a:bodyPr>
          <a:lstStyle/>
          <a:p>
            <a:r>
              <a:rPr lang="en-US" sz="1800" dirty="0"/>
              <a:t>Docker Desktop is an easy-to-install application for your Mac or Windows environment that enables you to build and share containerized applications and microservices. </a:t>
            </a:r>
          </a:p>
          <a:p>
            <a:r>
              <a:rPr lang="en-US" sz="1800" dirty="0"/>
              <a:t>Docker Desktop includes the Docker daemon , the Docker client (docker), Docker Compose, Docker Content Trust, Kubernetes, and Credential Helper. </a:t>
            </a:r>
          </a:p>
        </p:txBody>
      </p:sp>
    </p:spTree>
    <p:extLst>
      <p:ext uri="{BB962C8B-B14F-4D97-AF65-F5344CB8AC3E}">
        <p14:creationId xmlns:p14="http://schemas.microsoft.com/office/powerpoint/2010/main" val="3241852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F3B277-2E8C-4DE7-8C5D-E299466402A4}"/>
              </a:ext>
            </a:extLst>
          </p:cNvPr>
          <p:cNvSpPr>
            <a:spLocks noGrp="1"/>
          </p:cNvSpPr>
          <p:nvPr>
            <p:ph type="title"/>
          </p:nvPr>
        </p:nvSpPr>
        <p:spPr>
          <a:xfrm>
            <a:off x="1069848" y="484632"/>
            <a:ext cx="10058400" cy="1188720"/>
          </a:xfrm>
        </p:spPr>
        <p:txBody>
          <a:bodyPr>
            <a:normAutofit/>
          </a:bodyPr>
          <a:lstStyle/>
          <a:p>
            <a:r>
              <a:rPr lang="en-US" dirty="0"/>
              <a:t>Docker Image</a:t>
            </a:r>
          </a:p>
        </p:txBody>
      </p:sp>
      <p:sp>
        <p:nvSpPr>
          <p:cNvPr id="5" name="Content Placeholder 4">
            <a:extLst>
              <a:ext uri="{FF2B5EF4-FFF2-40B4-BE49-F238E27FC236}">
                <a16:creationId xmlns:a16="http://schemas.microsoft.com/office/drawing/2014/main" id="{DF68A794-F1BB-41F1-AD64-A7157007EB94}"/>
              </a:ext>
            </a:extLst>
          </p:cNvPr>
          <p:cNvSpPr>
            <a:spLocks noGrp="1"/>
          </p:cNvSpPr>
          <p:nvPr>
            <p:ph idx="1"/>
          </p:nvPr>
        </p:nvSpPr>
        <p:spPr>
          <a:xfrm>
            <a:off x="1069848" y="1737360"/>
            <a:ext cx="10058400" cy="4407408"/>
          </a:xfrm>
        </p:spPr>
        <p:txBody>
          <a:bodyPr>
            <a:normAutofit fontScale="85000" lnSpcReduction="20000"/>
          </a:bodyPr>
          <a:lstStyle/>
          <a:p>
            <a:r>
              <a:rPr lang="en-US" dirty="0"/>
              <a:t>An image is a read-only template with instructions for creating a Docker container.</a:t>
            </a:r>
          </a:p>
          <a:p>
            <a:r>
              <a:rPr lang="en-US" dirty="0"/>
              <a:t>Often, an image is based on another image, with some additional customization.</a:t>
            </a:r>
          </a:p>
          <a:p>
            <a:r>
              <a:rPr lang="en-US" dirty="0"/>
              <a:t>It contains a list of commands and instruction on how to build and run a container.</a:t>
            </a:r>
          </a:p>
          <a:p>
            <a:r>
              <a:rPr lang="en-US" dirty="0"/>
              <a:t>So basically Images contains all the data and metadata required to fire up a container.</a:t>
            </a:r>
          </a:p>
          <a:p>
            <a:r>
              <a:rPr lang="en-US" dirty="0"/>
              <a:t>We can't lunch a container without specifying Images.</a:t>
            </a:r>
          </a:p>
          <a:p>
            <a:r>
              <a:rPr lang="en-US" dirty="0"/>
              <a:t>Images are stored in a Docker registry such as Docker hub or private repositories such as Azure or AWS.</a:t>
            </a:r>
          </a:p>
          <a:p>
            <a:r>
              <a:rPr lang="en-US" dirty="0"/>
              <a:t>Images may come from two sources</a:t>
            </a:r>
          </a:p>
          <a:p>
            <a:pPr lvl="1"/>
            <a:r>
              <a:rPr lang="en-US" dirty="0"/>
              <a:t>image repository, which is Docker Hub.</a:t>
            </a:r>
          </a:p>
          <a:p>
            <a:pPr lvl="1"/>
            <a:r>
              <a:rPr lang="en-US" dirty="0"/>
              <a:t>create your own images using DockerFiles.</a:t>
            </a:r>
          </a:p>
          <a:p>
            <a:r>
              <a:rPr lang="en-US" dirty="0"/>
              <a:t>Each image has the following attributes</a:t>
            </a:r>
          </a:p>
          <a:p>
            <a:pPr lvl="1"/>
            <a:r>
              <a:rPr lang="en-US" dirty="0"/>
              <a:t>TAG − This is used to logically tag images.</a:t>
            </a:r>
          </a:p>
          <a:p>
            <a:pPr lvl="1"/>
            <a:r>
              <a:rPr lang="en-US" dirty="0"/>
              <a:t>Image ID − This is used to uniquely identify the image.</a:t>
            </a:r>
          </a:p>
          <a:p>
            <a:pPr lvl="1"/>
            <a:r>
              <a:rPr lang="en-US" dirty="0"/>
              <a:t>Created − The number of days since the image was created.</a:t>
            </a:r>
          </a:p>
          <a:p>
            <a:pPr lvl="1"/>
            <a:r>
              <a:rPr lang="en-US" dirty="0"/>
              <a:t>Virtual Size − The size of the image.</a:t>
            </a:r>
          </a:p>
          <a:p>
            <a:endParaRPr lang="en-US" dirty="0"/>
          </a:p>
        </p:txBody>
      </p:sp>
    </p:spTree>
    <p:extLst>
      <p:ext uri="{BB962C8B-B14F-4D97-AF65-F5344CB8AC3E}">
        <p14:creationId xmlns:p14="http://schemas.microsoft.com/office/powerpoint/2010/main" val="3833247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F3B277-2E8C-4DE7-8C5D-E299466402A4}"/>
              </a:ext>
            </a:extLst>
          </p:cNvPr>
          <p:cNvSpPr>
            <a:spLocks noGrp="1"/>
          </p:cNvSpPr>
          <p:nvPr>
            <p:ph type="title"/>
          </p:nvPr>
        </p:nvSpPr>
        <p:spPr>
          <a:xfrm>
            <a:off x="1069848" y="484632"/>
            <a:ext cx="10058400" cy="1188720"/>
          </a:xfrm>
        </p:spPr>
        <p:txBody>
          <a:bodyPr>
            <a:normAutofit/>
          </a:bodyPr>
          <a:lstStyle/>
          <a:p>
            <a:r>
              <a:rPr lang="en-US" dirty="0"/>
              <a:t>Docker Container</a:t>
            </a:r>
          </a:p>
        </p:txBody>
      </p:sp>
      <p:sp>
        <p:nvSpPr>
          <p:cNvPr id="5" name="Content Placeholder 4">
            <a:extLst>
              <a:ext uri="{FF2B5EF4-FFF2-40B4-BE49-F238E27FC236}">
                <a16:creationId xmlns:a16="http://schemas.microsoft.com/office/drawing/2014/main" id="{DF68A794-F1BB-41F1-AD64-A7157007EB94}"/>
              </a:ext>
            </a:extLst>
          </p:cNvPr>
          <p:cNvSpPr>
            <a:spLocks noGrp="1"/>
          </p:cNvSpPr>
          <p:nvPr>
            <p:ph idx="1"/>
          </p:nvPr>
        </p:nvSpPr>
        <p:spPr>
          <a:xfrm>
            <a:off x="1069848" y="1737360"/>
            <a:ext cx="10058400" cy="4407408"/>
          </a:xfrm>
        </p:spPr>
        <p:txBody>
          <a:bodyPr>
            <a:normAutofit lnSpcReduction="10000"/>
          </a:bodyPr>
          <a:lstStyle/>
          <a:p>
            <a:r>
              <a:rPr lang="en-US" dirty="0"/>
              <a:t>A container is a runnable instance of an image. </a:t>
            </a:r>
          </a:p>
          <a:p>
            <a:pPr marR="0" lvl="0">
              <a:lnSpc>
                <a:spcPct val="115000"/>
              </a:lnSpc>
              <a:spcBef>
                <a:spcPts val="0"/>
              </a:spcBef>
              <a:spcAft>
                <a:spcPts val="0"/>
              </a:spcAft>
            </a:pPr>
            <a:r>
              <a:rPr lang="en-IN" dirty="0">
                <a:effectLst/>
                <a:ea typeface="Calibri" panose="020F0502020204030204" pitchFamily="34" charset="0"/>
                <a:cs typeface="Times New Roman" panose="02020603050405020304" pitchFamily="18" charset="0"/>
              </a:rPr>
              <a:t>Containers allow a developer to package up an application with all of the parts it needs, such as libraries and other dependencies, and deploy it as one package.</a:t>
            </a:r>
            <a:endParaRPr lang="en-US" dirty="0">
              <a:effectLst/>
              <a:ea typeface="Calibri" panose="020F0502020204030204" pitchFamily="34" charset="0"/>
              <a:cs typeface="Times New Roman" panose="02020603050405020304" pitchFamily="18" charset="0"/>
            </a:endParaRPr>
          </a:p>
          <a:p>
            <a:pPr marR="0" lvl="0">
              <a:lnSpc>
                <a:spcPct val="115000"/>
              </a:lnSpc>
              <a:spcBef>
                <a:spcPts val="0"/>
              </a:spcBef>
              <a:spcAft>
                <a:spcPts val="0"/>
              </a:spcAft>
            </a:pPr>
            <a:r>
              <a:rPr lang="en-IN" dirty="0">
                <a:effectLst/>
                <a:ea typeface="Calibri" panose="020F0502020204030204" pitchFamily="34" charset="0"/>
                <a:cs typeface="Times New Roman" panose="02020603050405020304" pitchFamily="18" charset="0"/>
              </a:rPr>
              <a:t>Containers allow us to package all the parts of an application and deploy it as one entity.</a:t>
            </a:r>
            <a:endParaRPr lang="en-US" dirty="0">
              <a:effectLst/>
              <a:ea typeface="Calibri" panose="020F0502020204030204" pitchFamily="34" charset="0"/>
              <a:cs typeface="Times New Roman" panose="02020603050405020304" pitchFamily="18" charset="0"/>
            </a:endParaRPr>
          </a:p>
          <a:p>
            <a:pPr marR="0" lvl="0">
              <a:lnSpc>
                <a:spcPct val="115000"/>
              </a:lnSpc>
              <a:spcBef>
                <a:spcPts val="0"/>
              </a:spcBef>
              <a:spcAft>
                <a:spcPts val="0"/>
              </a:spcAft>
            </a:pPr>
            <a:r>
              <a:rPr lang="en-IN" dirty="0">
                <a:effectLst/>
                <a:ea typeface="Calibri" panose="020F0502020204030204" pitchFamily="34" charset="0"/>
                <a:cs typeface="Times New Roman" panose="02020603050405020304" pitchFamily="18" charset="0"/>
              </a:rPr>
              <a:t>Containers are creating from Images so we can say container is the running instance of an Images. </a:t>
            </a:r>
            <a:endParaRPr lang="en-US" dirty="0">
              <a:effectLst/>
              <a:ea typeface="Calibri" panose="020F0502020204030204" pitchFamily="34" charset="0"/>
              <a:cs typeface="Times New Roman" panose="02020603050405020304" pitchFamily="18" charset="0"/>
            </a:endParaRPr>
          </a:p>
          <a:p>
            <a:pPr marR="0" lvl="0">
              <a:lnSpc>
                <a:spcPct val="115000"/>
              </a:lnSpc>
              <a:spcBef>
                <a:spcPts val="0"/>
              </a:spcBef>
              <a:spcAft>
                <a:spcPts val="1000"/>
              </a:spcAft>
            </a:pPr>
            <a:r>
              <a:rPr lang="en-IN" dirty="0">
                <a:effectLst/>
                <a:ea typeface="Calibri" panose="020F0502020204030204" pitchFamily="34" charset="0"/>
                <a:cs typeface="Times New Roman" panose="02020603050405020304" pitchFamily="18" charset="0"/>
              </a:rPr>
              <a:t>Container is a runtime construct.</a:t>
            </a:r>
            <a:endParaRPr lang="en-US" dirty="0">
              <a:effectLst/>
              <a:ea typeface="Calibri" panose="020F0502020204030204" pitchFamily="34" charset="0"/>
              <a:cs typeface="Times New Roman" panose="02020603050405020304" pitchFamily="18" charset="0"/>
            </a:endParaRPr>
          </a:p>
          <a:p>
            <a:pPr marR="0" lvl="0">
              <a:spcBef>
                <a:spcPts val="0"/>
              </a:spcBef>
              <a:spcAft>
                <a:spcPts val="1875"/>
              </a:spcAft>
            </a:pPr>
            <a:r>
              <a:rPr lang="en-IN" dirty="0">
                <a:solidFill>
                  <a:srgbClr val="3A4044"/>
                </a:solidFill>
                <a:effectLst/>
                <a:ea typeface="Times New Roman" panose="02020603050405020304" pitchFamily="18" charset="0"/>
              </a:rPr>
              <a:t>You can think of a Docker image as a class, where as a Docker container is an instance of that class.</a:t>
            </a:r>
            <a:endParaRPr lang="en-US" dirty="0">
              <a:effectLst/>
              <a:ea typeface="Times New Roman" panose="02020603050405020304" pitchFamily="18" charset="0"/>
            </a:endParaRPr>
          </a:p>
          <a:p>
            <a:pPr marR="0" lvl="0">
              <a:spcBef>
                <a:spcPts val="0"/>
              </a:spcBef>
              <a:spcAft>
                <a:spcPts val="1875"/>
              </a:spcAft>
            </a:pPr>
            <a:r>
              <a:rPr lang="en-IN" dirty="0">
                <a:solidFill>
                  <a:srgbClr val="3A4044"/>
                </a:solidFill>
                <a:effectLst/>
                <a:ea typeface="Times New Roman" panose="02020603050405020304" pitchFamily="18" charset="0"/>
              </a:rPr>
              <a:t>inside that container, we have all the libraries/Binaries and dependencies we need to run our application.</a:t>
            </a:r>
          </a:p>
          <a:p>
            <a:pPr marR="0" lvl="0">
              <a:spcBef>
                <a:spcPts val="0"/>
              </a:spcBef>
              <a:spcAft>
                <a:spcPts val="1875"/>
              </a:spcAft>
            </a:pPr>
            <a:r>
              <a:rPr lang="en-US" dirty="0">
                <a:effectLst/>
                <a:ea typeface="Times New Roman" panose="02020603050405020304" pitchFamily="18" charset="0"/>
              </a:rPr>
              <a:t>You can create, start, stop, move, or delete a container using the Docker API or CLI. </a:t>
            </a:r>
          </a:p>
          <a:p>
            <a:endParaRPr lang="en-US" dirty="0"/>
          </a:p>
        </p:txBody>
      </p:sp>
    </p:spTree>
    <p:extLst>
      <p:ext uri="{BB962C8B-B14F-4D97-AF65-F5344CB8AC3E}">
        <p14:creationId xmlns:p14="http://schemas.microsoft.com/office/powerpoint/2010/main" val="286716986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187</TotalTime>
  <Words>2137</Words>
  <Application>Microsoft Office PowerPoint</Application>
  <PresentationFormat>Widescreen</PresentationFormat>
  <Paragraphs>200</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Calibri</vt:lpstr>
      <vt:lpstr>Cambria</vt:lpstr>
      <vt:lpstr>Century Schoolbook</vt:lpstr>
      <vt:lpstr>Consolas</vt:lpstr>
      <vt:lpstr>Menlo</vt:lpstr>
      <vt:lpstr>Open Sans</vt:lpstr>
      <vt:lpstr>Times New Roman</vt:lpstr>
      <vt:lpstr>Wingdings 2</vt:lpstr>
      <vt:lpstr>View</vt:lpstr>
      <vt:lpstr>Docker</vt:lpstr>
      <vt:lpstr>Why Docker?</vt:lpstr>
      <vt:lpstr>When do I use Docker?</vt:lpstr>
      <vt:lpstr>Features of Docker</vt:lpstr>
      <vt:lpstr>Docker Advantages</vt:lpstr>
      <vt:lpstr>Tools and terminology commonly used with Docker</vt:lpstr>
      <vt:lpstr>Docker Desktop</vt:lpstr>
      <vt:lpstr>Docker Image</vt:lpstr>
      <vt:lpstr>Docker Container</vt:lpstr>
      <vt:lpstr>Docker Container</vt:lpstr>
      <vt:lpstr>Docker Container LifeCycle</vt:lpstr>
      <vt:lpstr>Dockerfile</vt:lpstr>
      <vt:lpstr>Dockerfile</vt:lpstr>
      <vt:lpstr>Dockerfile</vt:lpstr>
      <vt:lpstr>Dockerfile commands</vt:lpstr>
      <vt:lpstr>Dockerfile commands</vt:lpstr>
      <vt:lpstr>Docker Registries</vt:lpstr>
      <vt:lpstr>Docker Hub</vt:lpstr>
      <vt:lpstr>Docker Daemon</vt:lpstr>
      <vt:lpstr>Docker architecture</vt:lpstr>
      <vt:lpstr>Docker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San San</dc:creator>
  <cp:lastModifiedBy>San San</cp:lastModifiedBy>
  <cp:revision>5</cp:revision>
  <dcterms:created xsi:type="dcterms:W3CDTF">2022-03-20T13:23:52Z</dcterms:created>
  <dcterms:modified xsi:type="dcterms:W3CDTF">2023-12-08T11:49:47Z</dcterms:modified>
</cp:coreProperties>
</file>