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01" r:id="rId2"/>
    <p:sldId id="321" r:id="rId3"/>
    <p:sldId id="322" r:id="rId4"/>
    <p:sldId id="295" r:id="rId5"/>
    <p:sldId id="323" r:id="rId6"/>
    <p:sldId id="299" r:id="rId7"/>
    <p:sldId id="324" r:id="rId8"/>
    <p:sldId id="325" r:id="rId9"/>
    <p:sldId id="317" r:id="rId10"/>
    <p:sldId id="327" r:id="rId11"/>
    <p:sldId id="326" r:id="rId12"/>
    <p:sldId id="303" r:id="rId13"/>
    <p:sldId id="332" r:id="rId14"/>
    <p:sldId id="333" r:id="rId15"/>
    <p:sldId id="334" r:id="rId16"/>
    <p:sldId id="304" r:id="rId17"/>
    <p:sldId id="320" r:id="rId18"/>
    <p:sldId id="306" r:id="rId19"/>
    <p:sldId id="307" r:id="rId20"/>
    <p:sldId id="328" r:id="rId21"/>
    <p:sldId id="329" r:id="rId22"/>
    <p:sldId id="330" r:id="rId23"/>
    <p:sldId id="335" r:id="rId24"/>
    <p:sldId id="336" r:id="rId25"/>
    <p:sldId id="33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380" autoAdjust="0"/>
  </p:normalViewPr>
  <p:slideViewPr>
    <p:cSldViewPr>
      <p:cViewPr varScale="1">
        <p:scale>
          <a:sx n="66" d="100"/>
          <a:sy n="66" d="100"/>
        </p:scale>
        <p:origin x="55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4/7/2023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E87FE23-C7C5-4F96-B654-F6B973D22B74}" type="datetime1">
              <a:rPr lang="en-US" smtClean="0"/>
              <a:t>4/7/2023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Azure Training</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C2EDB8-FBDD-42E5-9E0C-AF1443B74B54}" type="datetime1">
              <a:rPr lang="en-US" smtClean="0"/>
              <a:t>4/7/2023</a:t>
            </a:fld>
            <a:endParaRPr lang="en-US"/>
          </a:p>
        </p:txBody>
      </p:sp>
      <p:sp>
        <p:nvSpPr>
          <p:cNvPr id="5" name="Footer Placeholder 4"/>
          <p:cNvSpPr>
            <a:spLocks noGrp="1"/>
          </p:cNvSpPr>
          <p:nvPr>
            <p:ph type="ftr" sz="quarter" idx="11"/>
          </p:nvPr>
        </p:nvSpPr>
        <p:spPr/>
        <p:txBody>
          <a:bodyPr/>
          <a:lstStyle/>
          <a:p>
            <a:r>
              <a:rPr lang="en-US"/>
              <a:t>Azure Training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0144DFA-1477-40D1-B686-1201EE9BCF4E}" type="datetime1">
              <a:rPr lang="en-US" smtClean="0"/>
              <a:t>4/7/2023</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Azure Training</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FD219A8-EA00-423D-92C8-232E7118601A}" type="datetime1">
              <a:rPr lang="en-US" smtClean="0"/>
              <a:t>4/7/2023</a:t>
            </a:fld>
            <a:endParaRPr lang="en-US"/>
          </a:p>
        </p:txBody>
      </p:sp>
      <p:sp>
        <p:nvSpPr>
          <p:cNvPr id="5" name="Footer Placeholder 4"/>
          <p:cNvSpPr>
            <a:spLocks noGrp="1"/>
          </p:cNvSpPr>
          <p:nvPr>
            <p:ph type="ftr" sz="quarter" idx="11"/>
          </p:nvPr>
        </p:nvSpPr>
        <p:spPr/>
        <p:txBody>
          <a:bodyPr/>
          <a:lstStyle/>
          <a:p>
            <a:r>
              <a:rPr lang="en-US"/>
              <a:t>Azure Training</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267ABC6-55AA-4C60-BF08-0DEB1B7C034D}" type="datetime1">
              <a:rPr lang="en-US" smtClean="0"/>
              <a:t>4/7/2023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a:t>Azure Training</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CF42CD3-CAC1-494A-93CF-DEE3E5401E16}" type="datetime1">
              <a:rPr lang="en-US" smtClean="0"/>
              <a:t>4/7/2023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Azure Training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E4227D9-E59E-4DA9-99CF-C31C2EEBBDF2}" type="datetime1">
              <a:rPr lang="en-US" smtClean="0"/>
              <a:t>4/7/2023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Azure Training</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B1710FB-153D-42A4-A8E7-1A2BF012EB81}" type="datetime1">
              <a:rPr lang="en-US" smtClean="0"/>
              <a:t>4/7/2023</a:t>
            </a:fld>
            <a:endParaRPr lang="en-US"/>
          </a:p>
        </p:txBody>
      </p:sp>
      <p:sp>
        <p:nvSpPr>
          <p:cNvPr id="4" name="Footer Placeholder 3"/>
          <p:cNvSpPr>
            <a:spLocks noGrp="1"/>
          </p:cNvSpPr>
          <p:nvPr>
            <p:ph type="ftr" sz="quarter" idx="11"/>
          </p:nvPr>
        </p:nvSpPr>
        <p:spPr/>
        <p:txBody>
          <a:bodyPr/>
          <a:lstStyle/>
          <a:p>
            <a:r>
              <a:rPr lang="en-US"/>
              <a:t>Azure Training</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88B3C-9026-4319-92B4-C0B705AC2AC4}" type="datetime1">
              <a:rPr lang="en-US" smtClean="0"/>
              <a:t>4/7/2023</a:t>
            </a:fld>
            <a:endParaRPr lang="en-US"/>
          </a:p>
        </p:txBody>
      </p:sp>
      <p:sp>
        <p:nvSpPr>
          <p:cNvPr id="3" name="Footer Placeholder 2"/>
          <p:cNvSpPr>
            <a:spLocks noGrp="1"/>
          </p:cNvSpPr>
          <p:nvPr>
            <p:ph type="ftr" sz="quarter" idx="11"/>
          </p:nvPr>
        </p:nvSpPr>
        <p:spPr/>
        <p:txBody>
          <a:bodyPr/>
          <a:lstStyle/>
          <a:p>
            <a:r>
              <a:rPr lang="en-US"/>
              <a:t>Azure Training</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83ADA78-F797-47F7-BBEB-5670ACFDD23C}" type="datetime1">
              <a:rPr lang="en-US" smtClean="0"/>
              <a:t>4/7/2023</a:t>
            </a:fld>
            <a:endParaRPr lang="en-US"/>
          </a:p>
        </p:txBody>
      </p:sp>
      <p:sp>
        <p:nvSpPr>
          <p:cNvPr id="6" name="Footer Placeholder 5"/>
          <p:cNvSpPr>
            <a:spLocks noGrp="1"/>
          </p:cNvSpPr>
          <p:nvPr>
            <p:ph type="ftr" sz="quarter" idx="11"/>
          </p:nvPr>
        </p:nvSpPr>
        <p:spPr/>
        <p:txBody>
          <a:bodyPr/>
          <a:lstStyle/>
          <a:p>
            <a:r>
              <a:rPr lang="en-US"/>
              <a:t>Azure Training</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F87E733-0E9E-4140-A412-D599FA34A6FF}" type="datetime1">
              <a:rPr lang="en-US" smtClean="0"/>
              <a:t>4/7/2023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Azure Training</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C1D322B-443C-4303-AA17-7F5A2BD7BACF}" type="datetime1">
              <a:rPr lang="en-US" smtClean="0"/>
              <a:t>4/7/2023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Azure Training</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javatpoint.com/aws-tu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javatpoint.com/it-full-form" TargetMode="External"/><Relationship Id="rId2" Type="http://schemas.openxmlformats.org/officeDocument/2006/relationships/hyperlink" Target="https://www.javatpoint.com/microsoft-azure"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a:bodyPr>
          <a:lstStyle/>
          <a:p>
            <a:r>
              <a:rPr lang="en-IN" sz="1600" dirty="0">
                <a:latin typeface="Segoe UI" panose="020B0502040204020203" pitchFamily="34" charset="0"/>
                <a:cs typeface="Segoe UI" panose="020B0502040204020203" pitchFamily="34" charset="0"/>
              </a:rPr>
              <a:t>Cloud computing can be referred to as the storing and accessing of data over the internet rather than your computer's hard drive. This means you don't access the data from either your computer's hard drive or over a dedicated computer network (home or office network). </a:t>
            </a:r>
          </a:p>
          <a:p>
            <a:r>
              <a:rPr lang="en-IN" sz="1600" dirty="0">
                <a:latin typeface="Segoe UI" panose="020B0502040204020203" pitchFamily="34" charset="0"/>
                <a:cs typeface="Segoe UI" panose="020B0502040204020203" pitchFamily="34" charset="0"/>
              </a:rPr>
              <a:t>Cloud computing is a way to deliver computing as a service rather than a product. It is completely based on the Internet. </a:t>
            </a:r>
          </a:p>
          <a:p>
            <a:r>
              <a:rPr lang="en-US" sz="1600" dirty="0">
                <a:latin typeface="Segoe UI" panose="020B0502040204020203" pitchFamily="34" charset="0"/>
                <a:cs typeface="Segoe UI" panose="020B0502040204020203" pitchFamily="34" charset="0"/>
              </a:rPr>
              <a:t>Cloud computing is the delivery of computing services over the internet.</a:t>
            </a:r>
          </a:p>
          <a:p>
            <a:r>
              <a:rPr lang="en-US" sz="1600" dirty="0">
                <a:latin typeface="Segoe UI" panose="020B0502040204020203" pitchFamily="34" charset="0"/>
                <a:cs typeface="Segoe UI" panose="020B0502040204020203" pitchFamily="34" charset="0"/>
              </a:rPr>
              <a:t>Computing services include common IT infrastructure such as virtual machines, storage, databases, and networking.</a:t>
            </a:r>
          </a:p>
          <a:p>
            <a:r>
              <a:rPr lang="en-US" sz="1600" dirty="0">
                <a:latin typeface="Segoe UI" panose="020B0502040204020203" pitchFamily="34" charset="0"/>
                <a:cs typeface="Segoe UI" panose="020B0502040204020203" pitchFamily="34" charset="0"/>
              </a:rPr>
              <a:t>Cloud services also include things like Internet of Things (IoT), machine learning (ML), and artificial intelligence (AI).</a:t>
            </a:r>
          </a:p>
          <a:p>
            <a:r>
              <a:rPr lang="en-US" sz="1600" dirty="0">
                <a:latin typeface="Segoe UI" panose="020B0502040204020203" pitchFamily="34" charset="0"/>
                <a:cs typeface="Segoe UI" panose="020B0502040204020203" pitchFamily="34" charset="0"/>
              </a:rPr>
              <a:t>The term cloud refers to a network or the internet. It is a technology that uses remote servers on the internet to store, manage, and access data online rather than local drives. The data can be anything such as files, images, documents, audio, video, and more.</a:t>
            </a:r>
            <a:endParaRPr lang="en-IN" sz="1600" dirty="0">
              <a:latin typeface="Segoe UI" panose="020B0502040204020203" pitchFamily="34" charset="0"/>
              <a:cs typeface="Segoe UI" panose="020B0502040204020203" pitchFamily="34" charset="0"/>
            </a:endParaRPr>
          </a:p>
          <a:p>
            <a:endParaRPr lang="en-IN" sz="16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AAAD9AE2-DCAC-B9E6-9C44-78B386D514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67234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CapEx vs OpEx in Cloud Computing</a:t>
            </a:r>
            <a:endParaRPr lang="en-IN" sz="2400" dirty="0"/>
          </a:p>
        </p:txBody>
      </p:sp>
      <p:sp>
        <p:nvSpPr>
          <p:cNvPr id="5" name="Content Placeholder 4"/>
          <p:cNvSpPr>
            <a:spLocks noGrp="1"/>
          </p:cNvSpPr>
          <p:nvPr>
            <p:ph sz="quarter" idx="1"/>
          </p:nvPr>
        </p:nvSpPr>
        <p:spPr/>
        <p:txBody>
          <a:bodyPr>
            <a:normAutofit/>
          </a:bodyPr>
          <a:lstStyle/>
          <a:p>
            <a:r>
              <a:rPr lang="en-US" sz="1600" dirty="0"/>
              <a:t>Operational Expenditure (OpEx): It is like a pay-as-you-go service. </a:t>
            </a:r>
          </a:p>
          <a:p>
            <a:r>
              <a:rPr lang="en-US" sz="1600" dirty="0"/>
              <a:t>You can deduct this expense in the same year you spend it. There is no up-front cost, as you pay for a service or product as you use it. </a:t>
            </a:r>
          </a:p>
          <a:p>
            <a:r>
              <a:rPr lang="en-US" sz="1600" dirty="0"/>
              <a:t>Examples of OpEx expenses in the cloud</a:t>
            </a:r>
          </a:p>
          <a:p>
            <a:r>
              <a:rPr lang="en-US" sz="1600" dirty="0"/>
              <a:t>Items that require a subscription fee, such as software licenses or cloud-based services such as SaaS, IaaS, PaaS, and DaaS</a:t>
            </a:r>
          </a:p>
          <a:p>
            <a:r>
              <a:rPr lang="en-US" sz="1600" dirty="0"/>
              <a:t>Property leasing, such as leasing IT infrastructure on Amazon Web Services (AWS) for a monthly fee</a:t>
            </a:r>
          </a:p>
          <a:p>
            <a:r>
              <a:rPr lang="en-US" sz="1600" dirty="0"/>
              <a:t>Ongoing web hosting</a:t>
            </a:r>
          </a:p>
          <a:p>
            <a:r>
              <a:rPr lang="en-US" sz="1600" dirty="0"/>
              <a:t>Annual IT infrastructure maintenance agreements</a:t>
            </a:r>
          </a:p>
          <a:p>
            <a:r>
              <a:rPr lang="en-US" sz="1600" dirty="0"/>
              <a:t>Software support</a:t>
            </a:r>
            <a:br>
              <a:rPr lang="en-IN" sz="1600" dirty="0"/>
            </a:br>
            <a:br>
              <a:rPr lang="en-IN" sz="1600" dirty="0"/>
            </a:br>
            <a:endParaRPr lang="en-IN" sz="1600" dirty="0"/>
          </a:p>
        </p:txBody>
      </p:sp>
      <p:sp>
        <p:nvSpPr>
          <p:cNvPr id="3" name="Slide Number Placeholder 2">
            <a:extLst>
              <a:ext uri="{FF2B5EF4-FFF2-40B4-BE49-F238E27FC236}">
                <a16:creationId xmlns:a16="http://schemas.microsoft.com/office/drawing/2014/main" id="{E4D19971-2A77-D252-60D5-F8B24F686BEE}"/>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46821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CapEx vs OpEx in Cloud Computing</a:t>
            </a:r>
            <a:endParaRPr lang="en-IN" sz="2400" dirty="0"/>
          </a:p>
        </p:txBody>
      </p:sp>
      <p:sp>
        <p:nvSpPr>
          <p:cNvPr id="5" name="Content Placeholder 4"/>
          <p:cNvSpPr>
            <a:spLocks noGrp="1"/>
          </p:cNvSpPr>
          <p:nvPr>
            <p:ph sz="quarter" idx="1"/>
          </p:nvPr>
        </p:nvSpPr>
        <p:spPr/>
        <p:txBody>
          <a:bodyPr>
            <a:normAutofit/>
          </a:bodyPr>
          <a:lstStyle/>
          <a:p>
            <a:br>
              <a:rPr lang="en-IN" sz="1600" dirty="0"/>
            </a:br>
            <a:endParaRPr lang="en-IN" sz="1600" dirty="0"/>
          </a:p>
        </p:txBody>
      </p:sp>
      <p:graphicFrame>
        <p:nvGraphicFramePr>
          <p:cNvPr id="9" name="Table 9">
            <a:extLst>
              <a:ext uri="{FF2B5EF4-FFF2-40B4-BE49-F238E27FC236}">
                <a16:creationId xmlns:a16="http://schemas.microsoft.com/office/drawing/2014/main" id="{CAD214FE-FD2B-F4D7-F0C8-D9E71BE38C8E}"/>
              </a:ext>
            </a:extLst>
          </p:cNvPr>
          <p:cNvGraphicFramePr>
            <a:graphicFrameLocks noGrp="1"/>
          </p:cNvGraphicFramePr>
          <p:nvPr>
            <p:extLst>
              <p:ext uri="{D42A27DB-BD31-4B8C-83A1-F6EECF244321}">
                <p14:modId xmlns:p14="http://schemas.microsoft.com/office/powerpoint/2010/main" val="2815976424"/>
              </p:ext>
            </p:extLst>
          </p:nvPr>
        </p:nvGraphicFramePr>
        <p:xfrm>
          <a:off x="1447800" y="2438400"/>
          <a:ext cx="6096000" cy="271780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2032000">
                  <a:extLst>
                    <a:ext uri="{9D8B030D-6E8A-4147-A177-3AD203B41FA5}">
                      <a16:colId xmlns:a16="http://schemas.microsoft.com/office/drawing/2014/main" val="167757108"/>
                    </a:ext>
                  </a:extLst>
                </a:gridCol>
                <a:gridCol w="2032000">
                  <a:extLst>
                    <a:ext uri="{9D8B030D-6E8A-4147-A177-3AD203B41FA5}">
                      <a16:colId xmlns:a16="http://schemas.microsoft.com/office/drawing/2014/main" val="292645183"/>
                    </a:ext>
                  </a:extLst>
                </a:gridCol>
                <a:gridCol w="2032000">
                  <a:extLst>
                    <a:ext uri="{9D8B030D-6E8A-4147-A177-3AD203B41FA5}">
                      <a16:colId xmlns:a16="http://schemas.microsoft.com/office/drawing/2014/main" val="417518688"/>
                    </a:ext>
                  </a:extLst>
                </a:gridCol>
              </a:tblGrid>
              <a:tr h="370840">
                <a:tc>
                  <a:txBody>
                    <a:bodyPr/>
                    <a:lstStyle/>
                    <a:p>
                      <a:pPr algn="ctr" fontAlgn="base"/>
                      <a:r>
                        <a:rPr lang="en-US" sz="1400" b="1" dirty="0">
                          <a:effectLst/>
                        </a:rPr>
                        <a:t>Context</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400" b="1" dirty="0">
                          <a:effectLst/>
                        </a:rPr>
                        <a:t>CapEx</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400" b="1" dirty="0">
                          <a:effectLst/>
                        </a:rPr>
                        <a:t>OpEx</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209424"/>
                  </a:ext>
                </a:extLst>
              </a:tr>
              <a:tr h="370840">
                <a:tc>
                  <a:txBody>
                    <a:bodyPr/>
                    <a:lstStyle/>
                    <a:p>
                      <a:pPr algn="ctr" fontAlgn="base"/>
                      <a:r>
                        <a:rPr lang="en-US" sz="1400" b="1">
                          <a:effectLst/>
                        </a:rPr>
                        <a:t>The upfront cost  </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Significant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None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493611"/>
                  </a:ext>
                </a:extLst>
              </a:tr>
              <a:tr h="370840">
                <a:tc>
                  <a:txBody>
                    <a:bodyPr/>
                    <a:lstStyle/>
                    <a:p>
                      <a:pPr algn="ctr" fontAlgn="base"/>
                      <a:r>
                        <a:rPr lang="en-US" sz="1400" b="1">
                          <a:effectLst/>
                        </a:rPr>
                        <a:t>Ongoing cost </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 Low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Based on usage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64754"/>
                  </a:ext>
                </a:extLst>
              </a:tr>
              <a:tr h="370840">
                <a:tc>
                  <a:txBody>
                    <a:bodyPr/>
                    <a:lstStyle/>
                    <a:p>
                      <a:pPr algn="ctr" fontAlgn="base"/>
                      <a:r>
                        <a:rPr lang="en-US" sz="1400" b="1">
                          <a:effectLst/>
                        </a:rPr>
                        <a:t>Tax Deduction</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Over-time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Same year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821598"/>
                  </a:ext>
                </a:extLst>
              </a:tr>
              <a:tr h="370840">
                <a:tc>
                  <a:txBody>
                    <a:bodyPr/>
                    <a:lstStyle/>
                    <a:p>
                      <a:pPr algn="ctr" fontAlgn="base"/>
                      <a:r>
                        <a:rPr lang="en-US" sz="1400" b="1">
                          <a:effectLst/>
                        </a:rPr>
                        <a:t>Early Termination</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No</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Anytime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650978"/>
                  </a:ext>
                </a:extLst>
              </a:tr>
              <a:tr h="370840">
                <a:tc>
                  <a:txBody>
                    <a:bodyPr/>
                    <a:lstStyle/>
                    <a:p>
                      <a:pPr algn="ctr" fontAlgn="base"/>
                      <a:r>
                        <a:rPr lang="en-US" sz="1400" b="1">
                          <a:effectLst/>
                        </a:rPr>
                        <a:t>Maintenance</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Significant </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Low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377525"/>
                  </a:ext>
                </a:extLst>
              </a:tr>
              <a:tr h="370840">
                <a:tc>
                  <a:txBody>
                    <a:bodyPr/>
                    <a:lstStyle/>
                    <a:p>
                      <a:pPr algn="ctr" fontAlgn="base"/>
                      <a:r>
                        <a:rPr lang="en-US" sz="1400" b="1" dirty="0">
                          <a:effectLst/>
                        </a:rPr>
                        <a:t>Value over time</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Lowers </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dirty="0">
                          <a:effectLst/>
                        </a:rPr>
                        <a:t> No change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5135"/>
                  </a:ext>
                </a:extLst>
              </a:tr>
            </a:tbl>
          </a:graphicData>
        </a:graphic>
      </p:graphicFrame>
      <p:sp>
        <p:nvSpPr>
          <p:cNvPr id="3" name="Slide Number Placeholder 2">
            <a:extLst>
              <a:ext uri="{FF2B5EF4-FFF2-40B4-BE49-F238E27FC236}">
                <a16:creationId xmlns:a16="http://schemas.microsoft.com/office/drawing/2014/main" id="{45EFA2B2-D8EA-D0BC-F0DF-2A165C731B4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0897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Models</a:t>
            </a:r>
          </a:p>
        </p:txBody>
      </p:sp>
      <p:sp>
        <p:nvSpPr>
          <p:cNvPr id="5" name="Content Placeholder 4"/>
          <p:cNvSpPr>
            <a:spLocks noGrp="1"/>
          </p:cNvSpPr>
          <p:nvPr>
            <p:ph sz="quarter" idx="1"/>
          </p:nvPr>
        </p:nvSpPr>
        <p:spPr/>
        <p:txBody>
          <a:bodyPr>
            <a:normAutofit/>
          </a:bodyPr>
          <a:lstStyle/>
          <a:p>
            <a:r>
              <a:rPr lang="en-IN" sz="1600" dirty="0"/>
              <a:t>Cloud computing service models can be classified into three categories as IaaS, PaaS and </a:t>
            </a:r>
            <a:r>
              <a:rPr lang="en-IN" sz="1800" dirty="0"/>
              <a:t>SaaS</a:t>
            </a:r>
          </a:p>
        </p:txBody>
      </p:sp>
      <p:pic>
        <p:nvPicPr>
          <p:cNvPr id="3074" name="Picture 2" descr="C:\Users\SANTHOSH\Desktop\cloud-offer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38777"/>
            <a:ext cx="7199313"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7ED992C-2888-4219-B6E9-185BDB3FA9A5}"/>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5536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Infrastructure-as-a-Service(Iaas)</a:t>
            </a:r>
          </a:p>
        </p:txBody>
      </p:sp>
      <p:sp>
        <p:nvSpPr>
          <p:cNvPr id="5" name="Content Placeholder 4"/>
          <p:cNvSpPr>
            <a:spLocks noGrp="1"/>
          </p:cNvSpPr>
          <p:nvPr>
            <p:ph sz="quarter" idx="1"/>
          </p:nvPr>
        </p:nvSpPr>
        <p:spPr/>
        <p:txBody>
          <a:bodyPr>
            <a:normAutofit lnSpcReduction="10000"/>
          </a:bodyPr>
          <a:lstStyle/>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IaaS is the most flexible category of cloud services. It aims to give you complete control over the hardware that runs your application. Instead of buying hardware, with IaaS, you rent it.</a:t>
            </a:r>
          </a:p>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This cloud service model is the closest to managing physical servers; a cloud provider will keep the hardware up-to-date, but operating system maintenance and network configuration is up to you as the cloud tenant. </a:t>
            </a:r>
          </a:p>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For example, Azure virtual machines are fully operational virtual compute devices running in Microsoft datacenters. </a:t>
            </a:r>
          </a:p>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An advantage of this cloud service model is rapid deployment of new compute devices. Setting up a new virtual machine is considerably faster than procuring, installing, and configuring a physical server.</a:t>
            </a:r>
          </a:p>
          <a:p>
            <a:pPr algn="just">
              <a:buFont typeface="Wingdings" panose="05000000000000000000" pitchFamily="2" charset="2"/>
              <a:buChar char="q"/>
            </a:pPr>
            <a:r>
              <a:rPr lang="en-US" sz="1600" b="1" i="1"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Advantages</a:t>
            </a:r>
            <a:endParaRPr lang="en-US" sz="1600" b="1"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Users have no up-front costs.</a:t>
            </a:r>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Applications can be made accessible quickly, and deprovisioned whenever needed.</a:t>
            </a:r>
          </a:p>
          <a:p>
            <a:pPr lvl="1" algn="just">
              <a:buFont typeface="Wingdings" panose="05000000000000000000" pitchFamily="2" charset="2"/>
              <a:buChar char="q"/>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Organizations pay only for what they use and operate under an Operational Expenditure (OpEx) model.</a:t>
            </a:r>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B7BE14B8-3E6A-BCD2-C658-E616B5BD2F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74635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Platform-as-a-Service(</a:t>
            </a:r>
            <a:r>
              <a:rPr lang="en-IN" sz="2400" dirty="0" err="1"/>
              <a:t>Paas</a:t>
            </a:r>
            <a:r>
              <a:rPr lang="en-IN" sz="2400" dirty="0"/>
              <a:t>)</a:t>
            </a:r>
          </a:p>
        </p:txBody>
      </p:sp>
      <p:sp>
        <p:nvSpPr>
          <p:cNvPr id="5" name="Content Placeholder 4"/>
          <p:cNvSpPr>
            <a:spLocks noGrp="1"/>
          </p:cNvSpPr>
          <p:nvPr>
            <p:ph sz="quarter" idx="1"/>
          </p:nvPr>
        </p:nvSpPr>
        <p:spPr/>
        <p:txBody>
          <a:bodyPr>
            <a:normAutofit/>
          </a:bodyPr>
          <a:lstStyle/>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PaaS provides the same benefits and considerations as IaaS, but there are some additional benefits </a:t>
            </a:r>
          </a:p>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This cloud service model is a managed hosting environment. </a:t>
            </a:r>
          </a:p>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The cloud provider manages the virtual machines and networking resources, and the cloud tenant deploys their applications into the managed hosting environment. </a:t>
            </a:r>
          </a:p>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For example, Azure App Services provides a managed hosting environment where developers can upload their web applications, without having to worry about the physical hardware and software requirements.</a:t>
            </a:r>
          </a:p>
          <a:p>
            <a:pPr algn="just">
              <a:buFont typeface="Wingdings" panose="05000000000000000000" pitchFamily="2" charset="2"/>
              <a:buChar char="q"/>
            </a:pPr>
            <a:r>
              <a:rPr lang="en-US" sz="1600" b="1" i="1"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Advantages</a:t>
            </a:r>
            <a:endParaRPr lang="en-US" sz="1600" b="1"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Users have no up-front costs.</a:t>
            </a:r>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PaaS is more agile than IaaS, and users don't need to configure servers for running applications.</a:t>
            </a:r>
          </a:p>
          <a:p>
            <a:pPr lvl="1" algn="just">
              <a:buFont typeface="Wingdings" panose="05000000000000000000" pitchFamily="2" charset="2"/>
              <a:buChar char="q"/>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Organizations pay only for what they use and operate under an Operational Expenditure (OpEx) model.</a:t>
            </a:r>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B7BE14B8-3E6A-BCD2-C658-E616B5BD2F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17220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Software-as-a-Service(</a:t>
            </a:r>
            <a:r>
              <a:rPr lang="en-IN" sz="2400" dirty="0" err="1"/>
              <a:t>Saas</a:t>
            </a:r>
            <a:r>
              <a:rPr lang="en-IN" sz="2400" dirty="0"/>
              <a:t>)</a:t>
            </a:r>
          </a:p>
        </p:txBody>
      </p:sp>
      <p:sp>
        <p:nvSpPr>
          <p:cNvPr id="5" name="Content Placeholder 4"/>
          <p:cNvSpPr>
            <a:spLocks noGrp="1"/>
          </p:cNvSpPr>
          <p:nvPr>
            <p:ph sz="quarter" idx="1"/>
          </p:nvPr>
        </p:nvSpPr>
        <p:spPr/>
        <p:txBody>
          <a:bodyPr>
            <a:normAutofit/>
          </a:bodyPr>
          <a:lstStyle/>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SaaS is software that's centrally hosted and managed for you and your users or customers. Usually one version of the application is used for all customers, and it's licensed through a monthly or annual subscription.</a:t>
            </a:r>
          </a:p>
          <a:p>
            <a:pPr algn="just">
              <a:buFont typeface="Wingdings" panose="05000000000000000000" pitchFamily="2" charset="2"/>
              <a:buChar char="q"/>
            </a:pPr>
            <a:r>
              <a:rPr lang="en-US" sz="1600" dirty="0">
                <a:solidFill>
                  <a:srgbClr val="363636"/>
                </a:solidFill>
                <a:latin typeface="Segoe UI" panose="020B0502040204020203" pitchFamily="34" charset="0"/>
                <a:cs typeface="Segoe UI" panose="020B0502040204020203" pitchFamily="34" charset="0"/>
              </a:rPr>
              <a:t>In this cloud service model, the cloud provider manages all aspects of the application environment, such as virtual machines, networking resources, data storage, and applications. The cloud tenant only needs to provide their data to the application managed by the cloud provider. For example, Microsoft Office 365 provides a fully working version of Microsoft Office that runs in the cloud. All you need to do is create your content, and Office 365 takes care of everything else..</a:t>
            </a:r>
          </a:p>
          <a:p>
            <a:pPr algn="just">
              <a:buFont typeface="Wingdings" panose="05000000000000000000" pitchFamily="2" charset="2"/>
              <a:buChar char="q"/>
            </a:pPr>
            <a:r>
              <a:rPr lang="en-US" sz="1600" b="1" i="1"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Advantages</a:t>
            </a:r>
            <a:endParaRPr lang="en-US" sz="1600" b="1" i="1" dirty="0">
              <a:solidFill>
                <a:srgbClr val="2F5496"/>
              </a:solidFill>
              <a:effectLst/>
              <a:latin typeface="Segoe UI" panose="020B0502040204020203" pitchFamily="34" charset="0"/>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Users have no up-front costs.</a:t>
            </a:r>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r>
              <a:rPr lang="en-US" sz="1600"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Users pay for the software they use on a subscription model, typically monthly or yearly, regardless of how much they use the software.</a:t>
            </a:r>
          </a:p>
          <a:p>
            <a:pPr lvl="1" algn="jus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Users can access the same application data from anywhere</a:t>
            </a:r>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B7BE14B8-3E6A-BCD2-C658-E616B5BD2F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81030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Models</a:t>
            </a:r>
          </a:p>
        </p:txBody>
      </p:sp>
      <p:sp>
        <p:nvSpPr>
          <p:cNvPr id="3" name="Slide Number Placeholder 2">
            <a:extLst>
              <a:ext uri="{FF2B5EF4-FFF2-40B4-BE49-F238E27FC236}">
                <a16:creationId xmlns:a16="http://schemas.microsoft.com/office/drawing/2014/main" id="{15333F8C-A556-326D-094F-A5E1B0FB42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pic>
        <p:nvPicPr>
          <p:cNvPr id="5" name="Picture 4" descr="Illustration showing the cloud responsibility model.">
            <a:extLst>
              <a:ext uri="{FF2B5EF4-FFF2-40B4-BE49-F238E27FC236}">
                <a16:creationId xmlns:a16="http://schemas.microsoft.com/office/drawing/2014/main" id="{724DE79C-2B2B-C54F-7807-9383629775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113" y="2057400"/>
            <a:ext cx="8579773" cy="3847148"/>
          </a:xfrm>
          <a:prstGeom prst="rect">
            <a:avLst/>
          </a:prstGeom>
          <a:noFill/>
          <a:ln>
            <a:noFill/>
          </a:ln>
        </p:spPr>
      </p:pic>
    </p:spTree>
    <p:extLst>
      <p:ext uri="{BB962C8B-B14F-4D97-AF65-F5344CB8AC3E}">
        <p14:creationId xmlns:p14="http://schemas.microsoft.com/office/powerpoint/2010/main" val="123822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Service Models</a:t>
            </a:r>
          </a:p>
        </p:txBody>
      </p:sp>
      <p:graphicFrame>
        <p:nvGraphicFramePr>
          <p:cNvPr id="2" name="Content Placeholder 1">
            <a:extLst>
              <a:ext uri="{FF2B5EF4-FFF2-40B4-BE49-F238E27FC236}">
                <a16:creationId xmlns:a16="http://schemas.microsoft.com/office/drawing/2014/main" id="{45B41E50-377F-0EF3-66B5-4D0DF6DB49B1}"/>
              </a:ext>
            </a:extLst>
          </p:cNvPr>
          <p:cNvGraphicFramePr>
            <a:graphicFrameLocks noGrp="1"/>
          </p:cNvGraphicFramePr>
          <p:nvPr>
            <p:ph sz="quarter" idx="1"/>
            <p:extLst>
              <p:ext uri="{D42A27DB-BD31-4B8C-83A1-F6EECF244321}">
                <p14:modId xmlns:p14="http://schemas.microsoft.com/office/powerpoint/2010/main" val="2038674684"/>
              </p:ext>
            </p:extLst>
          </p:nvPr>
        </p:nvGraphicFramePr>
        <p:xfrm>
          <a:off x="762000" y="2362200"/>
          <a:ext cx="7848600" cy="2060339"/>
        </p:xfrm>
        <a:graphic>
          <a:graphicData uri="http://schemas.openxmlformats.org/drawingml/2006/table">
            <a:tbl>
              <a:tblPr firstRow="1" firstCol="1" bandRow="1">
                <a:tableStyleId>{5C22544A-7EE6-4342-B048-85BDC9FD1C3A}</a:tableStyleId>
              </a:tblPr>
              <a:tblGrid>
                <a:gridCol w="2615640">
                  <a:extLst>
                    <a:ext uri="{9D8B030D-6E8A-4147-A177-3AD203B41FA5}">
                      <a16:colId xmlns:a16="http://schemas.microsoft.com/office/drawing/2014/main" val="4093641144"/>
                    </a:ext>
                  </a:extLst>
                </a:gridCol>
                <a:gridCol w="2616480">
                  <a:extLst>
                    <a:ext uri="{9D8B030D-6E8A-4147-A177-3AD203B41FA5}">
                      <a16:colId xmlns:a16="http://schemas.microsoft.com/office/drawing/2014/main" val="3627414556"/>
                    </a:ext>
                  </a:extLst>
                </a:gridCol>
                <a:gridCol w="2616480">
                  <a:extLst>
                    <a:ext uri="{9D8B030D-6E8A-4147-A177-3AD203B41FA5}">
                      <a16:colId xmlns:a16="http://schemas.microsoft.com/office/drawing/2014/main" val="940363324"/>
                    </a:ext>
                  </a:extLst>
                </a:gridCol>
              </a:tblGrid>
              <a:tr h="359857">
                <a:tc>
                  <a:txBody>
                    <a:bodyPr/>
                    <a:lstStyle/>
                    <a:p>
                      <a:pPr marL="0" marR="0">
                        <a:lnSpc>
                          <a:spcPct val="107000"/>
                        </a:lnSpc>
                        <a:spcBef>
                          <a:spcPts val="0"/>
                        </a:spcBef>
                        <a:spcAft>
                          <a:spcPts val="0"/>
                        </a:spcAft>
                      </a:pPr>
                      <a:r>
                        <a:rPr lang="en-US" sz="2000">
                          <a:effectLst/>
                        </a:rPr>
                        <a:t>IaaS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PaaS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SaaS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8148446"/>
                  </a:ext>
                </a:extLst>
              </a:tr>
              <a:tr h="736933">
                <a:tc>
                  <a:txBody>
                    <a:bodyPr/>
                    <a:lstStyle/>
                    <a:p>
                      <a:pPr marL="0" marR="0">
                        <a:lnSpc>
                          <a:spcPct val="107000"/>
                        </a:lnSpc>
                        <a:spcBef>
                          <a:spcPts val="0"/>
                        </a:spcBef>
                        <a:spcAft>
                          <a:spcPts val="0"/>
                        </a:spcAft>
                      </a:pPr>
                      <a:r>
                        <a:rPr lang="en-US" sz="2000">
                          <a:effectLst/>
                        </a:rPr>
                        <a:t>The most flexible cloud service.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Focus on application development.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Pay-as-you-go pricing model.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6858756"/>
                  </a:ext>
                </a:extLst>
              </a:tr>
              <a:tr h="736933">
                <a:tc>
                  <a:txBody>
                    <a:bodyPr/>
                    <a:lstStyle/>
                    <a:p>
                      <a:pPr marL="0" marR="0">
                        <a:lnSpc>
                          <a:spcPct val="107000"/>
                        </a:lnSpc>
                        <a:spcBef>
                          <a:spcPts val="0"/>
                        </a:spcBef>
                        <a:spcAft>
                          <a:spcPts val="0"/>
                        </a:spcAft>
                      </a:pPr>
                      <a:r>
                        <a:rPr lang="en-US" sz="2000">
                          <a:effectLst/>
                        </a:rPr>
                        <a:t>You configure and manage the hardware for your application.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Platform management is handled by the cloud provider.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Users pay for the software they use on a subscription 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460747"/>
                  </a:ext>
                </a:extLst>
              </a:tr>
            </a:tbl>
          </a:graphicData>
        </a:graphic>
      </p:graphicFrame>
      <p:sp>
        <p:nvSpPr>
          <p:cNvPr id="5" name="Slide Number Placeholder 4">
            <a:extLst>
              <a:ext uri="{FF2B5EF4-FFF2-40B4-BE49-F238E27FC236}">
                <a16:creationId xmlns:a16="http://schemas.microsoft.com/office/drawing/2014/main" id="{CD31A187-3B3D-AD60-7DD3-5235082426EC}"/>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14428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a:t>
            </a:r>
          </a:p>
        </p:txBody>
      </p:sp>
      <p:sp>
        <p:nvSpPr>
          <p:cNvPr id="5" name="Content Placeholder 4"/>
          <p:cNvSpPr>
            <a:spLocks noGrp="1"/>
          </p:cNvSpPr>
          <p:nvPr>
            <p:ph sz="quarter" idx="1"/>
          </p:nvPr>
        </p:nvSpPr>
        <p:spPr/>
        <p:txBody>
          <a:bodyPr>
            <a:normAutofit/>
          </a:bodyPr>
          <a:lstStyle/>
          <a:p>
            <a:pPr algn="just">
              <a:buFont typeface="Wingdings" panose="05000000000000000000" pitchFamily="2" charset="2"/>
              <a:buChar char="q"/>
            </a:pPr>
            <a:r>
              <a:rPr lang="en-IN" sz="1600" dirty="0">
                <a:latin typeface="Segoe UI" panose="020B0502040204020203" pitchFamily="34" charset="0"/>
                <a:cs typeface="Segoe UI" panose="020B0502040204020203" pitchFamily="34" charset="0"/>
              </a:rPr>
              <a:t>There are three models to deploy your cloud computing resources.</a:t>
            </a:r>
          </a:p>
          <a:p>
            <a:pPr algn="just">
              <a:buFont typeface="Wingdings" panose="05000000000000000000" pitchFamily="2" charset="2"/>
              <a:buChar char="q"/>
            </a:pPr>
            <a:r>
              <a:rPr lang="en-IN" sz="1600" dirty="0">
                <a:latin typeface="Segoe UI" panose="020B0502040204020203" pitchFamily="34" charset="0"/>
                <a:cs typeface="Segoe UI" panose="020B0502040204020203" pitchFamily="34" charset="0"/>
              </a:rPr>
              <a:t>public cloud</a:t>
            </a:r>
          </a:p>
          <a:p>
            <a:pPr algn="just">
              <a:buFont typeface="Wingdings" panose="05000000000000000000" pitchFamily="2" charset="2"/>
              <a:buChar char="q"/>
            </a:pPr>
            <a:r>
              <a:rPr lang="en-IN" sz="1600" dirty="0">
                <a:latin typeface="Segoe UI" panose="020B0502040204020203" pitchFamily="34" charset="0"/>
                <a:cs typeface="Segoe UI" panose="020B0502040204020203" pitchFamily="34" charset="0"/>
              </a:rPr>
              <a:t>private cloud</a:t>
            </a:r>
          </a:p>
          <a:p>
            <a:pPr algn="just">
              <a:buFont typeface="Wingdings" panose="05000000000000000000" pitchFamily="2" charset="2"/>
              <a:buChar char="q"/>
            </a:pPr>
            <a:r>
              <a:rPr lang="en-IN" sz="1600" dirty="0">
                <a:latin typeface="Segoe UI" panose="020B0502040204020203" pitchFamily="34" charset="0"/>
                <a:cs typeface="Segoe UI" panose="020B0502040204020203" pitchFamily="34" charset="0"/>
              </a:rPr>
              <a:t>hybrid cloud.</a:t>
            </a:r>
          </a:p>
        </p:txBody>
      </p:sp>
      <p:pic>
        <p:nvPicPr>
          <p:cNvPr id="5122" name="Picture 2" descr="C:\Users\SANTHOSH\Desktop\cloud-deployment-mode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200400"/>
            <a:ext cx="4791075"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D07673A-C4BB-31F0-0FE3-C6D223C464F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44459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a:t>
            </a:r>
          </a:p>
        </p:txBody>
      </p:sp>
      <p:sp>
        <p:nvSpPr>
          <p:cNvPr id="5" name="Content Placeholder 4"/>
          <p:cNvSpPr>
            <a:spLocks noGrp="1"/>
          </p:cNvSpPr>
          <p:nvPr>
            <p:ph sz="quarter" idx="1"/>
          </p:nvPr>
        </p:nvSpPr>
        <p:spPr/>
        <p:txBody>
          <a:bodyPr>
            <a:noAutofit/>
          </a:bodyPr>
          <a:lstStyle/>
          <a:p>
            <a:r>
              <a:rPr lang="en-IN" sz="1600" b="1" dirty="0">
                <a:latin typeface="Segoe UI" panose="020B0502040204020203" pitchFamily="34" charset="0"/>
                <a:cs typeface="Segoe UI" panose="020B0502040204020203" pitchFamily="34" charset="0"/>
              </a:rPr>
              <a:t>Public cloud</a:t>
            </a:r>
          </a:p>
          <a:p>
            <a:pPr lvl="1" fontAlgn="t"/>
            <a:r>
              <a:rPr lang="en-IN" sz="1600" dirty="0">
                <a:latin typeface="Segoe UI" panose="020B0502040204020203" pitchFamily="34" charset="0"/>
                <a:cs typeface="Segoe UI" panose="020B0502040204020203" pitchFamily="34" charset="0"/>
              </a:rPr>
              <a:t>A public cloud is managed by the cloud vendor and all cloud resources run in cloud vendor datacenters.</a:t>
            </a:r>
          </a:p>
          <a:p>
            <a:pPr lvl="1" fontAlgn="t"/>
            <a:r>
              <a:rPr lang="en-US" sz="1600" dirty="0">
                <a:latin typeface="Segoe UI" panose="020B0502040204020203" pitchFamily="34" charset="0"/>
                <a:cs typeface="Segoe UI" panose="020B0502040204020203" pitchFamily="34" charset="0"/>
              </a:rPr>
              <a:t>A public cloud is built, controlled, and maintained by a third-party cloud provider.</a:t>
            </a:r>
            <a:endParaRPr lang="en-IN" sz="1600" dirty="0">
              <a:latin typeface="Segoe UI" panose="020B0502040204020203" pitchFamily="34" charset="0"/>
              <a:cs typeface="Segoe UI" panose="020B0502040204020203" pitchFamily="34" charset="0"/>
            </a:endParaRPr>
          </a:p>
          <a:p>
            <a:pPr lvl="1" fontAlgn="t"/>
            <a:r>
              <a:rPr lang="en-IN" sz="1600" dirty="0">
                <a:latin typeface="Segoe UI" panose="020B0502040204020203" pitchFamily="34" charset="0"/>
                <a:cs typeface="Segoe UI" panose="020B0502040204020203" pitchFamily="34" charset="0"/>
              </a:rPr>
              <a:t>A Public cloud resources like servers and storage are accessible over the Internet.</a:t>
            </a:r>
          </a:p>
          <a:p>
            <a:pPr lvl="1" fontAlgn="t"/>
            <a:r>
              <a:rPr lang="en-US" sz="1600" dirty="0">
                <a:latin typeface="Segoe UI" panose="020B0502040204020203" pitchFamily="34" charset="0"/>
                <a:cs typeface="Segoe UI" panose="020B0502040204020203" pitchFamily="34" charset="0"/>
              </a:rPr>
              <a:t>With a public cloud, anyone that wants to purchase cloud services can access and use resources.</a:t>
            </a:r>
            <a:endParaRPr lang="en-IN" sz="1600" dirty="0">
              <a:latin typeface="Segoe UI" panose="020B0502040204020203" pitchFamily="34" charset="0"/>
              <a:cs typeface="Segoe UI" panose="020B0502040204020203" pitchFamily="34" charset="0"/>
            </a:endParaRPr>
          </a:p>
          <a:p>
            <a:pPr lvl="1" fontAlgn="t"/>
            <a:r>
              <a:rPr lang="en-IN" sz="1600" dirty="0">
                <a:latin typeface="Segoe UI" panose="020B0502040204020203" pitchFamily="34" charset="0"/>
                <a:cs typeface="Segoe UI" panose="020B0502040204020203" pitchFamily="34" charset="0"/>
              </a:rPr>
              <a:t>For Example, Microsoft Azure, AWS and Google Cloud</a:t>
            </a:r>
          </a:p>
          <a:p>
            <a:r>
              <a:rPr lang="en-IN" sz="1600" b="1" dirty="0">
                <a:latin typeface="Segoe UI" panose="020B0502040204020203" pitchFamily="34" charset="0"/>
                <a:cs typeface="Segoe UI" panose="020B0502040204020203" pitchFamily="34" charset="0"/>
              </a:rPr>
              <a:t>Private cloud</a:t>
            </a:r>
          </a:p>
          <a:p>
            <a:pPr lvl="1" fontAlgn="t"/>
            <a:r>
              <a:rPr lang="en-IN" sz="1600" dirty="0">
                <a:latin typeface="Segoe UI" panose="020B0502040204020203" pitchFamily="34" charset="0"/>
                <a:cs typeface="Segoe UI" panose="020B0502040204020203" pitchFamily="34" charset="0"/>
              </a:rPr>
              <a:t>A private cloud is managed by a single business or organization and all cloud resources run in an organization on-site datacenter. </a:t>
            </a:r>
          </a:p>
          <a:p>
            <a:pPr lvl="1" fontAlgn="t"/>
            <a:r>
              <a:rPr lang="en-IN" sz="1600" dirty="0">
                <a:latin typeface="Segoe UI" panose="020B0502040204020203" pitchFamily="34" charset="0"/>
                <a:cs typeface="Segoe UI" panose="020B0502040204020203" pitchFamily="34" charset="0"/>
              </a:rPr>
              <a:t>A private cloud services are accessible through a private network.</a:t>
            </a:r>
          </a:p>
          <a:p>
            <a:pPr lvl="1" fontAlgn="t"/>
            <a:r>
              <a:rPr lang="en-US" sz="1600" dirty="0">
                <a:latin typeface="Segoe UI" panose="020B0502040204020203" pitchFamily="34" charset="0"/>
                <a:cs typeface="Segoe UI" panose="020B0502040204020203" pitchFamily="34" charset="0"/>
              </a:rPr>
              <a:t>This method is more used Where the computing resources can be governed, owned and operated by the same organization.</a:t>
            </a:r>
            <a:endParaRPr lang="en-IN" sz="1600" dirty="0">
              <a:latin typeface="Segoe UI" panose="020B0502040204020203" pitchFamily="34" charset="0"/>
              <a:cs typeface="Segoe UI" panose="020B0502040204020203" pitchFamily="34" charset="0"/>
            </a:endParaRPr>
          </a:p>
          <a:p>
            <a:pPr lvl="1" fontAlgn="t"/>
            <a:r>
              <a:rPr lang="en-IN" sz="1600" dirty="0">
                <a:latin typeface="Segoe UI" panose="020B0502040204020203" pitchFamily="34" charset="0"/>
                <a:cs typeface="Segoe UI" panose="020B0502040204020203" pitchFamily="34" charset="0"/>
              </a:rPr>
              <a:t>For Example, resources running in an organization on-site datacentre</a:t>
            </a:r>
          </a:p>
        </p:txBody>
      </p:sp>
      <p:sp>
        <p:nvSpPr>
          <p:cNvPr id="3" name="Slide Number Placeholder 2">
            <a:extLst>
              <a:ext uri="{FF2B5EF4-FFF2-40B4-BE49-F238E27FC236}">
                <a16:creationId xmlns:a16="http://schemas.microsoft.com/office/drawing/2014/main" id="{C950775D-29E0-0599-C5EC-5D9B3F5E774C}"/>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63976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Cloud computing is a virtualization-based technology that allows us to create, configure, and customize applications and storing and accessing of data over an internet.</a:t>
            </a:r>
            <a:endParaRPr lang="en-IN" sz="1600" dirty="0">
              <a:latin typeface="Segoe UI" panose="020B0502040204020203" pitchFamily="34" charset="0"/>
              <a:cs typeface="Segoe UI" panose="020B0502040204020203" pitchFamily="34" charset="0"/>
            </a:endParaRPr>
          </a:p>
          <a:p>
            <a:r>
              <a:rPr lang="en-IN" sz="1600" dirty="0">
                <a:latin typeface="Segoe UI" panose="020B0502040204020203" pitchFamily="34" charset="0"/>
                <a:cs typeface="Segoe UI" panose="020B0502040204020203" pitchFamily="34" charset="0"/>
              </a:rPr>
              <a:t>Cloud Computing provides on-demand hardware (like Server), storage resources, services hosting and services management environment and other devices as a utility or resource over a network. </a:t>
            </a:r>
          </a:p>
          <a:p>
            <a:r>
              <a:rPr lang="en-IN" sz="1600" dirty="0">
                <a:latin typeface="Segoe UI" panose="020B0502040204020203" pitchFamily="34" charset="0"/>
                <a:cs typeface="Segoe UI" panose="020B0502040204020203" pitchFamily="34" charset="0"/>
              </a:rPr>
              <a:t>Cloud computing removes the need to have local servers or personal devices to manage services and applications.</a:t>
            </a:r>
          </a:p>
          <a:p>
            <a:r>
              <a:rPr lang="en-US" sz="1600" dirty="0">
                <a:latin typeface="Segoe UI" panose="020B0502040204020203" pitchFamily="34" charset="0"/>
                <a:cs typeface="Segoe UI" panose="020B0502040204020203" pitchFamily="34" charset="0"/>
              </a:rPr>
              <a:t>It is the on-demand availability of computer services like servers, data storage, networking, databases, etc.</a:t>
            </a:r>
            <a:endParaRPr lang="en-IN" sz="1600" dirty="0">
              <a:latin typeface="Segoe UI" panose="020B0502040204020203" pitchFamily="34" charset="0"/>
              <a:cs typeface="Segoe UI" panose="020B0502040204020203" pitchFamily="34" charset="0"/>
            </a:endParaRPr>
          </a:p>
          <a:p>
            <a:r>
              <a:rPr lang="en-IN" sz="1600" dirty="0">
                <a:latin typeface="Segoe UI" panose="020B0502040204020203" pitchFamily="34" charset="0"/>
                <a:cs typeface="Segoe UI" panose="020B0502040204020203" pitchFamily="34" charset="0"/>
              </a:rPr>
              <a:t>One prominent example of cloud computing is Office 365 which allows users to store, access, edit their MS Office documents online (in browser) without installing the actual program on their device.</a:t>
            </a:r>
          </a:p>
        </p:txBody>
      </p:sp>
      <p:sp>
        <p:nvSpPr>
          <p:cNvPr id="3" name="Slide Number Placeholder 2">
            <a:extLst>
              <a:ext uri="{FF2B5EF4-FFF2-40B4-BE49-F238E27FC236}">
                <a16:creationId xmlns:a16="http://schemas.microsoft.com/office/drawing/2014/main" id="{3ABC8FD1-C4D1-7A4C-4DA0-1D0C5C229482}"/>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4047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a:t>
            </a:r>
          </a:p>
        </p:txBody>
      </p:sp>
      <p:sp>
        <p:nvSpPr>
          <p:cNvPr id="5" name="Content Placeholder 4"/>
          <p:cNvSpPr>
            <a:spLocks noGrp="1"/>
          </p:cNvSpPr>
          <p:nvPr>
            <p:ph sz="quarter" idx="1"/>
          </p:nvPr>
        </p:nvSpPr>
        <p:spPr/>
        <p:txBody>
          <a:bodyPr>
            <a:normAutofit/>
          </a:bodyPr>
          <a:lstStyle/>
          <a:p>
            <a:r>
              <a:rPr lang="en-IN" sz="1600" b="1" dirty="0">
                <a:latin typeface="Segoe UI" panose="020B0502040204020203" pitchFamily="34" charset="0"/>
                <a:cs typeface="Segoe UI" panose="020B0502040204020203" pitchFamily="34" charset="0"/>
              </a:rPr>
              <a:t>Hybrid cloud</a:t>
            </a:r>
          </a:p>
          <a:p>
            <a:pPr lvl="1" fontAlgn="t"/>
            <a:r>
              <a:rPr lang="en-US" sz="1600" dirty="0">
                <a:latin typeface="Segoe UI" panose="020B0502040204020203" pitchFamily="34" charset="0"/>
                <a:cs typeface="Segoe UI" panose="020B0502040204020203" pitchFamily="34" charset="0"/>
              </a:rPr>
              <a:t>A hybrid cloud is a computing environment that uses both public and private clouds.</a:t>
            </a:r>
            <a:endParaRPr lang="en-IN" sz="1600" dirty="0">
              <a:latin typeface="Segoe UI" panose="020B0502040204020203" pitchFamily="34" charset="0"/>
              <a:cs typeface="Segoe UI" panose="020B0502040204020203" pitchFamily="34" charset="0"/>
            </a:endParaRPr>
          </a:p>
          <a:p>
            <a:pPr lvl="1" fontAlgn="t"/>
            <a:r>
              <a:rPr lang="en-IN" sz="1600" dirty="0">
                <a:latin typeface="Segoe UI" panose="020B0502040204020203" pitchFamily="34" charset="0"/>
                <a:cs typeface="Segoe UI" panose="020B0502040204020203" pitchFamily="34" charset="0"/>
              </a:rPr>
              <a:t>A hybrid cloud is a combination of public and private clouds. Some cloud resources run on public cloud vendor datacenters and some of them run in organization on-site datacenters. </a:t>
            </a:r>
          </a:p>
          <a:p>
            <a:pPr lvl="1" fontAlgn="t"/>
            <a:r>
              <a:rPr lang="en-IN" sz="1600" dirty="0">
                <a:latin typeface="Segoe UI" panose="020B0502040204020203" pitchFamily="34" charset="0"/>
                <a:cs typeface="Segoe UI" panose="020B0502040204020203" pitchFamily="34" charset="0"/>
              </a:rPr>
              <a:t>A hybrid cloud gives greater flexibility and more deployment options to a business.</a:t>
            </a:r>
          </a:p>
          <a:p>
            <a:pPr lvl="1" fontAlgn="t"/>
            <a:r>
              <a:rPr lang="en-IN" sz="1600" dirty="0">
                <a:latin typeface="Segoe UI" panose="020B0502040204020203" pitchFamily="34" charset="0"/>
                <a:cs typeface="Segoe UI" panose="020B0502040204020203" pitchFamily="34" charset="0"/>
              </a:rPr>
              <a:t>For Example, Microsoft Azure some resources running in an organization on-site datacenters and some on Microsoft datacenters.</a:t>
            </a:r>
          </a:p>
          <a:p>
            <a:pPr marL="365760" lvl="1" indent="0" fontAlgn="t">
              <a:buNone/>
            </a:pPr>
            <a:r>
              <a:rPr lang="en-IN" sz="1600" b="1" i="1" dirty="0">
                <a:latin typeface="Segoe UI" panose="020B0502040204020203" pitchFamily="34" charset="0"/>
                <a:cs typeface="Segoe UI" panose="020B0502040204020203" pitchFamily="34" charset="0"/>
              </a:rPr>
              <a:t>Note: </a:t>
            </a:r>
            <a:r>
              <a:rPr lang="en-US" sz="1600" b="1" i="1" dirty="0">
                <a:latin typeface="Segoe UI" panose="020B0502040204020203" pitchFamily="34" charset="0"/>
                <a:cs typeface="Segoe UI" panose="020B0502040204020203" pitchFamily="34" charset="0"/>
              </a:rPr>
              <a:t>The cloud deployment model you choose depends on your budget, and on your security, scalability, and maintenance needs.</a:t>
            </a:r>
            <a:endParaRPr lang="en-IN" sz="1600" b="1" i="1" dirty="0">
              <a:latin typeface="Segoe UI" panose="020B0502040204020203" pitchFamily="34" charset="0"/>
              <a:cs typeface="Segoe UI" panose="020B0502040204020203" pitchFamily="34" charset="0"/>
            </a:endParaRPr>
          </a:p>
        </p:txBody>
      </p:sp>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7731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a:t>
            </a:r>
          </a:p>
        </p:txBody>
      </p:sp>
      <p:graphicFrame>
        <p:nvGraphicFramePr>
          <p:cNvPr id="3" name="Table 5">
            <a:extLst>
              <a:ext uri="{FF2B5EF4-FFF2-40B4-BE49-F238E27FC236}">
                <a16:creationId xmlns:a16="http://schemas.microsoft.com/office/drawing/2014/main" id="{97959064-3897-7DD1-3579-2DA2734049BD}"/>
              </a:ext>
            </a:extLst>
          </p:cNvPr>
          <p:cNvGraphicFramePr>
            <a:graphicFrameLocks noGrp="1"/>
          </p:cNvGraphicFramePr>
          <p:nvPr>
            <p:ph sz="quarter" idx="1"/>
            <p:extLst>
              <p:ext uri="{D42A27DB-BD31-4B8C-83A1-F6EECF244321}">
                <p14:modId xmlns:p14="http://schemas.microsoft.com/office/powerpoint/2010/main" val="182658124"/>
              </p:ext>
            </p:extLst>
          </p:nvPr>
        </p:nvGraphicFramePr>
        <p:xfrm>
          <a:off x="304800" y="1600200"/>
          <a:ext cx="8686800" cy="2895599"/>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4118426148"/>
                    </a:ext>
                  </a:extLst>
                </a:gridCol>
                <a:gridCol w="2895600">
                  <a:extLst>
                    <a:ext uri="{9D8B030D-6E8A-4147-A177-3AD203B41FA5}">
                      <a16:colId xmlns:a16="http://schemas.microsoft.com/office/drawing/2014/main" val="3371449762"/>
                    </a:ext>
                  </a:extLst>
                </a:gridCol>
                <a:gridCol w="2895600">
                  <a:extLst>
                    <a:ext uri="{9D8B030D-6E8A-4147-A177-3AD203B41FA5}">
                      <a16:colId xmlns:a16="http://schemas.microsoft.com/office/drawing/2014/main" val="138285222"/>
                    </a:ext>
                  </a:extLst>
                </a:gridCol>
              </a:tblGrid>
              <a:tr h="544159">
                <a:tc>
                  <a:txBody>
                    <a:bodyPr/>
                    <a:lstStyle/>
                    <a:p>
                      <a:pPr marL="0" marR="0">
                        <a:lnSpc>
                          <a:spcPct val="107000"/>
                        </a:lnSpc>
                        <a:spcBef>
                          <a:spcPts val="0"/>
                        </a:spcBef>
                        <a:spcAft>
                          <a:spcPts val="0"/>
                        </a:spcAft>
                      </a:pPr>
                      <a:r>
                        <a:rPr lang="en-US" sz="12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Public cloud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b="1">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Private cloud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b="1">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Hybrid cloud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363756454"/>
                  </a:ext>
                </a:extLst>
              </a:tr>
              <a:tr h="587860">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No capital expenditures to scale 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Organizations have complete control over resources and security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Provides the most flexibility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785807258"/>
                  </a:ext>
                </a:extLst>
              </a:tr>
              <a:tr h="587860">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Applications can be quickly provisioned and deprovisioned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Data is not collocated with other organizations’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Organizations determine where to run their applications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738082763"/>
                  </a:ext>
                </a:extLst>
              </a:tr>
              <a:tr h="587860">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Organizations pay only for what they 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Hardware must be purchased for startup and maintenance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Organizations control security, compliance, or legal requirements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199530500"/>
                  </a:ext>
                </a:extLst>
              </a:tr>
              <a:tr h="587860">
                <a:tc>
                  <a:txBody>
                    <a:bodyPr/>
                    <a:lstStyle/>
                    <a:p>
                      <a:pPr marL="0" marR="0">
                        <a:lnSpc>
                          <a:spcPct val="107000"/>
                        </a:lnSpc>
                        <a:spcBef>
                          <a:spcPts val="0"/>
                        </a:spcBef>
                        <a:spcAft>
                          <a:spcPts val="0"/>
                        </a:spcAft>
                      </a:pPr>
                      <a:r>
                        <a:rPr lang="en-US" sz="120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Organizations don’t have complete control over resources and security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0"/>
                        </a:spcAft>
                      </a:pPr>
                      <a:r>
                        <a:rPr lang="en-US" sz="12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Organizations are responsible for hardware maintenance and updates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61067990"/>
                  </a:ext>
                </a:extLst>
              </a:tr>
            </a:tbl>
          </a:graphicData>
        </a:graphic>
      </p:graphicFrame>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310848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model comparison</a:t>
            </a:r>
          </a:p>
        </p:txBody>
      </p:sp>
      <p:sp>
        <p:nvSpPr>
          <p:cNvPr id="5" name="Content Placeholder 4"/>
          <p:cNvSpPr>
            <a:spLocks noGrp="1"/>
          </p:cNvSpPr>
          <p:nvPr>
            <p:ph sz="quarter" idx="1"/>
          </p:nvPr>
        </p:nvSpPr>
        <p:spPr/>
        <p:txBody>
          <a:bodyPr>
            <a:normAutofit/>
          </a:bodyPr>
          <a:lstStyle/>
          <a:p>
            <a:pPr marL="0" marR="0">
              <a:lnSpc>
                <a:spcPct val="107000"/>
              </a:lnSpc>
              <a:spcBef>
                <a:spcPts val="2250"/>
              </a:spcBef>
              <a:spcAft>
                <a:spcPts val="1350"/>
              </a:spcAft>
            </a:pPr>
            <a:r>
              <a:rPr lang="en-US" sz="16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Public cloud</a:t>
            </a:r>
            <a:endParaRPr lang="en-US"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662940" lvl="1" indent="-342900">
              <a:lnSpc>
                <a:spcPct val="107000"/>
              </a:lnSpc>
              <a:spcBef>
                <a:spcPts val="0"/>
              </a:spcBef>
              <a:buSzPts val="1000"/>
              <a:buFont typeface="Wingdings" panose="05000000000000000000" pitchFamily="2" charset="2"/>
              <a:buChar char="v"/>
              <a:tabLst>
                <a:tab pos="457200" algn="l"/>
              </a:tabLst>
            </a:pPr>
            <a:r>
              <a:rPr lang="en-US" sz="16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No capital expenditures to scale up.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662940" lvl="1" indent="-342900">
              <a:lnSpc>
                <a:spcPct val="107000"/>
              </a:lnSpc>
              <a:spcBef>
                <a:spcPts val="0"/>
              </a:spcBef>
              <a:buSzPts val="1000"/>
              <a:buFont typeface="Wingdings" panose="05000000000000000000" pitchFamily="2" charset="2"/>
              <a:buChar char="v"/>
              <a:tabLst>
                <a:tab pos="457200" algn="l"/>
              </a:tabLst>
            </a:pPr>
            <a:r>
              <a:rPr lang="en-US" sz="16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Applications can be quickly provisioned and deprovisioned.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662940" lvl="1" indent="-342900">
              <a:lnSpc>
                <a:spcPct val="107000"/>
              </a:lnSpc>
              <a:spcBef>
                <a:spcPts val="0"/>
              </a:spcBef>
              <a:buSzPts val="1000"/>
              <a:buFont typeface="Wingdings" panose="05000000000000000000" pitchFamily="2" charset="2"/>
              <a:buChar char="v"/>
              <a:tabLst>
                <a:tab pos="457200" algn="l"/>
              </a:tabLst>
            </a:pPr>
            <a:r>
              <a:rPr lang="en-US" sz="16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Organizations pay only for what they 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250"/>
              </a:spcBef>
              <a:spcAft>
                <a:spcPts val="1350"/>
              </a:spcAft>
            </a:pPr>
            <a:r>
              <a:rPr lang="en-US" sz="16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Private cloud</a:t>
            </a:r>
            <a:endParaRPr lang="en-US"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662940" lvl="1" indent="-342900">
              <a:lnSpc>
                <a:spcPct val="107000"/>
              </a:lnSpc>
              <a:spcBef>
                <a:spcPts val="0"/>
              </a:spcBef>
              <a:buSzPts val="1000"/>
              <a:buFont typeface="Wingdings" panose="05000000000000000000" pitchFamily="2" charset="2"/>
              <a:buChar char="v"/>
              <a:tabLst>
                <a:tab pos="457200" algn="l"/>
              </a:tabLst>
            </a:pPr>
            <a:r>
              <a:rPr lang="en-US" sz="16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Hardware must be purchased for start-up and maintenance.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662940" lvl="1" indent="-342900">
              <a:lnSpc>
                <a:spcPct val="107000"/>
              </a:lnSpc>
              <a:spcBef>
                <a:spcPts val="0"/>
              </a:spcBef>
              <a:buSzPts val="1000"/>
              <a:buFont typeface="Wingdings" panose="05000000000000000000" pitchFamily="2" charset="2"/>
              <a:buChar char="v"/>
              <a:tabLst>
                <a:tab pos="457200" algn="l"/>
              </a:tabLst>
            </a:pPr>
            <a:r>
              <a:rPr lang="en-US" sz="16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Organizations have complete control over resources and security.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662940" lvl="1" indent="-342900">
              <a:lnSpc>
                <a:spcPct val="107000"/>
              </a:lnSpc>
              <a:spcBef>
                <a:spcPts val="0"/>
              </a:spcBef>
              <a:buSzPts val="1000"/>
              <a:buFont typeface="Wingdings" panose="05000000000000000000" pitchFamily="2" charset="2"/>
              <a:buChar char="v"/>
              <a:tabLst>
                <a:tab pos="457200" algn="l"/>
              </a:tabLst>
            </a:pPr>
            <a:r>
              <a:rPr lang="en-US" sz="16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Organizations are responsible for hardware maintenance and updates.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250"/>
              </a:spcBef>
              <a:spcAft>
                <a:spcPts val="1350"/>
              </a:spcAft>
            </a:pPr>
            <a:r>
              <a:rPr lang="en-US" sz="1600" b="1"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Hybrid cloud</a:t>
            </a:r>
            <a:endParaRPr lang="en-US"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662940" lvl="1" indent="-342900">
              <a:lnSpc>
                <a:spcPct val="107000"/>
              </a:lnSpc>
              <a:spcBef>
                <a:spcPts val="0"/>
              </a:spcBef>
              <a:buSzPts val="1000"/>
              <a:buFont typeface="Wingdings" panose="05000000000000000000" pitchFamily="2" charset="2"/>
              <a:buChar char="v"/>
              <a:tabLst>
                <a:tab pos="457200" algn="l"/>
              </a:tabLst>
            </a:pPr>
            <a:r>
              <a:rPr lang="en-US" sz="16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Provides the most flexibility.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662940" lvl="1" indent="-342900">
              <a:lnSpc>
                <a:spcPct val="107000"/>
              </a:lnSpc>
              <a:spcBef>
                <a:spcPts val="0"/>
              </a:spcBef>
              <a:buSzPts val="1000"/>
              <a:buFont typeface="Wingdings" panose="05000000000000000000" pitchFamily="2" charset="2"/>
              <a:buChar char="v"/>
              <a:tabLst>
                <a:tab pos="457200" algn="l"/>
              </a:tabLst>
            </a:pPr>
            <a:r>
              <a:rPr lang="en-US" sz="16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Organizations determine where to run their applications.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662940" lvl="1" indent="-342900">
              <a:lnSpc>
                <a:spcPct val="107000"/>
              </a:lnSpc>
              <a:spcBef>
                <a:spcPts val="0"/>
              </a:spcBef>
              <a:buSzPts val="1000"/>
              <a:buFont typeface="Wingdings" panose="05000000000000000000" pitchFamily="2" charset="2"/>
              <a:buChar char="v"/>
              <a:tabLst>
                <a:tab pos="457200" algn="l"/>
              </a:tabLst>
            </a:pPr>
            <a:r>
              <a:rPr lang="en-US" sz="16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Organizations control security, compliance, or legal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216707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Providers</a:t>
            </a:r>
          </a:p>
        </p:txBody>
      </p:sp>
      <p:sp>
        <p:nvSpPr>
          <p:cNvPr id="5" name="Content Placeholder 4"/>
          <p:cNvSpPr>
            <a:spLocks noGrp="1"/>
          </p:cNvSpPr>
          <p:nvPr>
            <p:ph sz="quarter" idx="1"/>
          </p:nvPr>
        </p:nvSpPr>
        <p:spPr/>
        <p:txBody>
          <a:bodyPr>
            <a:normAutofit/>
          </a:bodyPr>
          <a:lstStyle/>
          <a:p>
            <a:pPr marL="0" marR="0">
              <a:lnSpc>
                <a:spcPct val="107000"/>
              </a:lnSpc>
              <a:spcBef>
                <a:spcPts val="2250"/>
              </a:spcBef>
              <a:spcAft>
                <a:spcPts val="1350"/>
              </a:spcAft>
            </a:pPr>
            <a:r>
              <a:rPr lang="en-US" sz="1600" dirty="0">
                <a:effectLst/>
                <a:latin typeface="Segoe UI" panose="020B0502040204020203" pitchFamily="34" charset="0"/>
                <a:ea typeface="Calibri" panose="020F0502020204030204" pitchFamily="34" charset="0"/>
                <a:cs typeface="Segoe UI" panose="020B0502040204020203" pitchFamily="34" charset="0"/>
              </a:rPr>
              <a:t>Cloud Service providers (CSP) offers various services such as </a:t>
            </a:r>
            <a:r>
              <a:rPr lang="en-US" sz="1600" b="1" dirty="0">
                <a:effectLst/>
                <a:latin typeface="Segoe UI" panose="020B0502040204020203" pitchFamily="34" charset="0"/>
                <a:ea typeface="Calibri" panose="020F0502020204030204" pitchFamily="34" charset="0"/>
                <a:cs typeface="Segoe UI" panose="020B0502040204020203" pitchFamily="34" charset="0"/>
              </a:rPr>
              <a:t>Software as a Service, Platform as a service, Infrastructure as a service, network services, business applications, mobile applications, and infrastructure in the cloud</a:t>
            </a:r>
            <a:r>
              <a:rPr lang="en-US" sz="1600" dirty="0">
                <a:effectLst/>
                <a:latin typeface="Segoe UI" panose="020B0502040204020203" pitchFamily="34" charset="0"/>
                <a:ea typeface="Calibri" panose="020F0502020204030204" pitchFamily="34" charset="0"/>
                <a:cs typeface="Segoe UI" panose="020B0502040204020203" pitchFamily="34" charset="0"/>
              </a:rPr>
              <a:t>. </a:t>
            </a:r>
          </a:p>
          <a:p>
            <a:pPr marL="0" marR="0">
              <a:lnSpc>
                <a:spcPct val="107000"/>
              </a:lnSpc>
              <a:spcBef>
                <a:spcPts val="2250"/>
              </a:spcBef>
              <a:spcAft>
                <a:spcPts val="1350"/>
              </a:spcAft>
            </a:pPr>
            <a:r>
              <a:rPr lang="en-US" sz="1600" dirty="0">
                <a:effectLst/>
                <a:latin typeface="Segoe UI" panose="020B0502040204020203" pitchFamily="34" charset="0"/>
                <a:ea typeface="Calibri" panose="020F0502020204030204" pitchFamily="34" charset="0"/>
                <a:cs typeface="Segoe UI" panose="020B0502040204020203" pitchFamily="34" charset="0"/>
              </a:rPr>
              <a:t>The cloud service providers host these services in a data center, and users can access these services through cloud provider companies using an Internet connection.</a:t>
            </a:r>
          </a:p>
          <a:p>
            <a:pPr marL="0" marR="0">
              <a:lnSpc>
                <a:spcPct val="107000"/>
              </a:lnSpc>
              <a:spcBef>
                <a:spcPts val="200"/>
              </a:spcBef>
              <a:spcAft>
                <a:spcPts val="0"/>
              </a:spcAft>
            </a:pPr>
            <a:r>
              <a:rPr lang="en-US" sz="1800" b="1"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Amazon Web Services (AWS)</a:t>
            </a:r>
            <a:endParaRPr lang="en-US"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r>
              <a:rPr lang="en-US" sz="1600" u="sng" dirty="0">
                <a:solidFill>
                  <a:srgbClr val="008000"/>
                </a:solidFill>
                <a:effectLst/>
                <a:latin typeface="Segoe UI" panose="020B0502040204020203" pitchFamily="34" charset="0"/>
                <a:ea typeface="Times New Roman" panose="02020603050405020304" pitchFamily="18" charset="0"/>
                <a:cs typeface="Segoe UI" panose="020B0502040204020203" pitchFamily="34" charset="0"/>
                <a:hlinkClick r:id="rId2"/>
              </a:rPr>
              <a:t>AWS</a:t>
            </a:r>
            <a:r>
              <a:rPr lang="en-US" sz="16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(Amazon Web Services) is a secure cloud service platform provided by Amazon. It offers various services such as database storage, computing power, content delivery, Relational Database, Simple Email, Simple Queue, and other functionality to increase the organization's growth.</a:t>
            </a:r>
          </a:p>
          <a:p>
            <a:pPr marL="0" marR="0"/>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a:p>
        </p:txBody>
      </p:sp>
      <p:pic>
        <p:nvPicPr>
          <p:cNvPr id="6" name="Picture 5" descr="Cloud Service Provider Companies">
            <a:extLst>
              <a:ext uri="{FF2B5EF4-FFF2-40B4-BE49-F238E27FC236}">
                <a16:creationId xmlns:a16="http://schemas.microsoft.com/office/drawing/2014/main" id="{2905CA4C-FE5F-D6F2-4B4E-113E898AB6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4348" y="4953000"/>
            <a:ext cx="3810000" cy="1523999"/>
          </a:xfrm>
          <a:prstGeom prst="rect">
            <a:avLst/>
          </a:prstGeom>
          <a:noFill/>
          <a:ln>
            <a:noFill/>
          </a:ln>
        </p:spPr>
      </p:pic>
    </p:spTree>
    <p:extLst>
      <p:ext uri="{BB962C8B-B14F-4D97-AF65-F5344CB8AC3E}">
        <p14:creationId xmlns:p14="http://schemas.microsoft.com/office/powerpoint/2010/main" val="4050682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Providers</a:t>
            </a:r>
          </a:p>
        </p:txBody>
      </p:sp>
      <p:sp>
        <p:nvSpPr>
          <p:cNvPr id="5" name="Content Placeholder 4"/>
          <p:cNvSpPr>
            <a:spLocks noGrp="1"/>
          </p:cNvSpPr>
          <p:nvPr>
            <p:ph sz="quarter" idx="1"/>
          </p:nvPr>
        </p:nvSpPr>
        <p:spPr/>
        <p:txBody>
          <a:bodyPr>
            <a:normAutofit/>
          </a:bodyPr>
          <a:lstStyle/>
          <a:p>
            <a:pPr marL="0" marR="0">
              <a:lnSpc>
                <a:spcPct val="107000"/>
              </a:lnSpc>
              <a:spcBef>
                <a:spcPts val="200"/>
              </a:spcBef>
              <a:spcAft>
                <a:spcPts val="0"/>
              </a:spcAft>
            </a:pPr>
            <a:r>
              <a:rPr lang="en-US" sz="1600" b="1" dirty="0">
                <a:solidFill>
                  <a:srgbClr val="610B4B"/>
                </a:solidFill>
                <a:effectLst/>
                <a:latin typeface="Segoe UI" panose="020B0502040204020203" pitchFamily="34" charset="0"/>
                <a:ea typeface="Times New Roman" panose="02020603050405020304" pitchFamily="18" charset="0"/>
                <a:cs typeface="Segoe UI" panose="020B0502040204020203" pitchFamily="34" charset="0"/>
              </a:rPr>
              <a:t>Microsoft Azure</a:t>
            </a:r>
            <a:endParaRPr lang="en-US" sz="1600" b="1" dirty="0">
              <a:solidFill>
                <a:srgbClr val="2E74B5"/>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r>
              <a:rPr lang="en-US" sz="1600" u="sng" dirty="0">
                <a:solidFill>
                  <a:srgbClr val="008000"/>
                </a:solidFill>
                <a:effectLst/>
                <a:latin typeface="Segoe UI" panose="020B0502040204020203" pitchFamily="34" charset="0"/>
                <a:ea typeface="Times New Roman" panose="02020603050405020304" pitchFamily="18" charset="0"/>
                <a:cs typeface="Segoe UI" panose="020B0502040204020203" pitchFamily="34" charset="0"/>
                <a:hlinkClick r:id="rId2"/>
              </a:rPr>
              <a:t>Microsoft Azure</a:t>
            </a:r>
            <a:r>
              <a:rPr lang="en-US" sz="16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is also known as </a:t>
            </a:r>
            <a:r>
              <a:rPr lang="en-US" sz="1600" b="1"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Windows Azure</a:t>
            </a:r>
            <a:r>
              <a:rPr lang="en-US" sz="16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It supports various operating systems, databases, programming languages, frameworks that allow </a:t>
            </a:r>
            <a:r>
              <a:rPr lang="en-US" sz="1600" u="sng" dirty="0">
                <a:solidFill>
                  <a:srgbClr val="008000"/>
                </a:solidFill>
                <a:effectLst/>
                <a:latin typeface="Segoe UI" panose="020B0502040204020203" pitchFamily="34" charset="0"/>
                <a:ea typeface="Times New Roman" panose="02020603050405020304" pitchFamily="18" charset="0"/>
                <a:cs typeface="Segoe UI" panose="020B0502040204020203" pitchFamily="34" charset="0"/>
                <a:hlinkClick r:id="rId3"/>
              </a:rPr>
              <a:t>IT</a:t>
            </a:r>
            <a:r>
              <a:rPr lang="en-US" sz="16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professionals to easily build, deploy, and manage applications through a worldwide network. It also allows users to create different groups for related utilities.</a:t>
            </a:r>
          </a:p>
          <a:p>
            <a:pPr marL="0" marR="0"/>
            <a:endParaRPr lang="en-US" sz="1800" dirty="0">
              <a:effectLst/>
              <a:latin typeface="Times New Roman" panose="02020603050405020304" pitchFamily="18" charset="0"/>
              <a:ea typeface="Times New Roman" panose="02020603050405020304" pitchFamily="18" charset="0"/>
            </a:endParaRPr>
          </a:p>
          <a:p>
            <a:pPr marL="0" marR="0"/>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24</a:t>
            </a:fld>
            <a:endParaRPr lang="en-US"/>
          </a:p>
        </p:txBody>
      </p:sp>
      <p:pic>
        <p:nvPicPr>
          <p:cNvPr id="2" name="Picture 1" descr="Cloud Service Provider Companies">
            <a:extLst>
              <a:ext uri="{FF2B5EF4-FFF2-40B4-BE49-F238E27FC236}">
                <a16:creationId xmlns:a16="http://schemas.microsoft.com/office/drawing/2014/main" id="{39A126F3-4B7E-6D7F-3CF4-C66DEE667F9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84348" y="3124200"/>
            <a:ext cx="1905000" cy="1905000"/>
          </a:xfrm>
          <a:prstGeom prst="rect">
            <a:avLst/>
          </a:prstGeom>
          <a:noFill/>
          <a:ln>
            <a:noFill/>
          </a:ln>
        </p:spPr>
      </p:pic>
    </p:spTree>
    <p:extLst>
      <p:ext uri="{BB962C8B-B14F-4D97-AF65-F5344CB8AC3E}">
        <p14:creationId xmlns:p14="http://schemas.microsoft.com/office/powerpoint/2010/main" val="2380182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Providers</a:t>
            </a:r>
          </a:p>
        </p:txBody>
      </p:sp>
      <p:sp>
        <p:nvSpPr>
          <p:cNvPr id="5" name="Content Placeholder 4"/>
          <p:cNvSpPr>
            <a:spLocks noGrp="1"/>
          </p:cNvSpPr>
          <p:nvPr>
            <p:ph sz="quarter" idx="1"/>
          </p:nvPr>
        </p:nvSpPr>
        <p:spPr/>
        <p:txBody>
          <a:bodyPr>
            <a:normAutofit/>
          </a:bodyPr>
          <a:lstStyle/>
          <a:p>
            <a:pPr marL="0" marR="0">
              <a:lnSpc>
                <a:spcPct val="107000"/>
              </a:lnSpc>
              <a:spcBef>
                <a:spcPts val="200"/>
              </a:spcBef>
              <a:spcAft>
                <a:spcPts val="0"/>
              </a:spcAft>
            </a:pPr>
            <a:r>
              <a:rPr lang="en-US" sz="1800" b="1" dirty="0">
                <a:solidFill>
                  <a:srgbClr val="610B4B"/>
                </a:solidFill>
                <a:effectLst/>
                <a:latin typeface="Segoe UI" panose="020B0502040204020203" pitchFamily="34" charset="0"/>
                <a:ea typeface="Times New Roman" panose="02020603050405020304" pitchFamily="18" charset="0"/>
                <a:cs typeface="Segoe UI" panose="020B0502040204020203" pitchFamily="34" charset="0"/>
              </a:rPr>
              <a:t>Google Cloud Platform</a:t>
            </a:r>
            <a:endParaRPr lang="en-US" sz="1800" b="1" dirty="0">
              <a:solidFill>
                <a:srgbClr val="2E74B5"/>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a:r>
              <a:rPr lang="en-US" sz="18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Google cloud platform is a product of </a:t>
            </a:r>
            <a:r>
              <a:rPr lang="en-US" sz="1800" b="1"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Google</a:t>
            </a:r>
            <a:r>
              <a:rPr lang="en-US" sz="1800"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It consists of a set of physical devices, such as computers, hard disk drives, and virtual machines. It also helps organizations to simplify the migration process.</a:t>
            </a:r>
          </a:p>
          <a:p>
            <a:pPr marL="0" marR="0"/>
            <a:endParaRPr lang="en-US" sz="1800" dirty="0">
              <a:effectLst/>
              <a:latin typeface="Segoe UI" panose="020B0502040204020203" pitchFamily="34" charset="0"/>
              <a:ea typeface="Times New Roman" panose="02020603050405020304" pitchFamily="18" charset="0"/>
              <a:cs typeface="Segoe UI" panose="020B0502040204020203" pitchFamily="34" charset="0"/>
            </a:endParaRPr>
          </a:p>
          <a:p>
            <a:pPr marL="0" marR="0"/>
            <a:endParaRPr lang="en-US" sz="1800" dirty="0">
              <a:effectLst/>
              <a:latin typeface="Times New Roman" panose="02020603050405020304" pitchFamily="18" charset="0"/>
              <a:ea typeface="Times New Roman" panose="02020603050405020304" pitchFamily="18" charset="0"/>
            </a:endParaRPr>
          </a:p>
          <a:p>
            <a:pPr marL="0" marR="0"/>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25</a:t>
            </a:fld>
            <a:endParaRPr lang="en-US"/>
          </a:p>
        </p:txBody>
      </p:sp>
      <p:pic>
        <p:nvPicPr>
          <p:cNvPr id="3" name="Picture 2" descr="Cloud Service Provider Companies">
            <a:extLst>
              <a:ext uri="{FF2B5EF4-FFF2-40B4-BE49-F238E27FC236}">
                <a16:creationId xmlns:a16="http://schemas.microsoft.com/office/drawing/2014/main" id="{C2139B37-5578-3AA1-0A38-F2C691DAE8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0"/>
            <a:ext cx="2857500" cy="2857500"/>
          </a:xfrm>
          <a:prstGeom prst="rect">
            <a:avLst/>
          </a:prstGeom>
          <a:noFill/>
          <a:ln>
            <a:noFill/>
          </a:ln>
        </p:spPr>
      </p:pic>
    </p:spTree>
    <p:extLst>
      <p:ext uri="{BB962C8B-B14F-4D97-AF65-F5344CB8AC3E}">
        <p14:creationId xmlns:p14="http://schemas.microsoft.com/office/powerpoint/2010/main" val="85913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Cloud Computing with an example -</a:t>
            </a:r>
          </a:p>
          <a:p>
            <a:r>
              <a:rPr lang="en-US" sz="1600" dirty="0">
                <a:latin typeface="Segoe UI" panose="020B0502040204020203" pitchFamily="34" charset="0"/>
                <a:cs typeface="Segoe UI" panose="020B0502040204020203" pitchFamily="34" charset="0"/>
              </a:rPr>
              <a:t>Whenever you travel through a bus, you take a ticket for your destination and hold back to your seat till you reach your destination. Likewise, other passengers also take ticket and travel in the same bus with you. When your stop comes you get off the bus. Cloud computing is just like that bus, carrying data and information for different users and allows to use its service with minimal cost.</a:t>
            </a:r>
          </a:p>
          <a:p>
            <a:r>
              <a:rPr lang="en-US" sz="1600" dirty="0">
                <a:latin typeface="Segoe UI" panose="020B0502040204020203" pitchFamily="34" charset="0"/>
                <a:cs typeface="Segoe UI" panose="020B0502040204020203" pitchFamily="34" charset="0"/>
              </a:rPr>
              <a:t>There are the following operations that we can do using cloud computing:</a:t>
            </a:r>
          </a:p>
          <a:p>
            <a:pPr lvl="1"/>
            <a:r>
              <a:rPr lang="en-US" sz="1300" dirty="0">
                <a:latin typeface="Segoe UI" panose="020B0502040204020203" pitchFamily="34" charset="0"/>
                <a:cs typeface="Segoe UI" panose="020B0502040204020203" pitchFamily="34" charset="0"/>
              </a:rPr>
              <a:t>Developing new applications and services</a:t>
            </a:r>
          </a:p>
          <a:p>
            <a:pPr lvl="1"/>
            <a:r>
              <a:rPr lang="en-US" sz="1300" dirty="0">
                <a:latin typeface="Segoe UI" panose="020B0502040204020203" pitchFamily="34" charset="0"/>
                <a:cs typeface="Segoe UI" panose="020B0502040204020203" pitchFamily="34" charset="0"/>
              </a:rPr>
              <a:t>Storage, back up, and recovery of data</a:t>
            </a:r>
          </a:p>
          <a:p>
            <a:pPr lvl="1"/>
            <a:r>
              <a:rPr lang="en-US" sz="1300" dirty="0">
                <a:latin typeface="Segoe UI" panose="020B0502040204020203" pitchFamily="34" charset="0"/>
                <a:cs typeface="Segoe UI" panose="020B0502040204020203" pitchFamily="34" charset="0"/>
              </a:rPr>
              <a:t>Hosting blogs, websites and services</a:t>
            </a:r>
          </a:p>
          <a:p>
            <a:pPr lvl="1"/>
            <a:r>
              <a:rPr lang="en-US" sz="1300" dirty="0">
                <a:latin typeface="Segoe UI" panose="020B0502040204020203" pitchFamily="34" charset="0"/>
                <a:cs typeface="Segoe UI" panose="020B0502040204020203" pitchFamily="34" charset="0"/>
              </a:rPr>
              <a:t>Delivery of software on demand</a:t>
            </a:r>
          </a:p>
          <a:p>
            <a:pPr lvl="1"/>
            <a:r>
              <a:rPr lang="en-US" sz="1300" dirty="0">
                <a:latin typeface="Segoe UI" panose="020B0502040204020203" pitchFamily="34" charset="0"/>
                <a:cs typeface="Segoe UI" panose="020B0502040204020203" pitchFamily="34" charset="0"/>
              </a:rPr>
              <a:t>Analysis of data</a:t>
            </a:r>
          </a:p>
          <a:p>
            <a:pPr lvl="1"/>
            <a:r>
              <a:rPr lang="en-US" sz="1300" dirty="0">
                <a:latin typeface="Segoe UI" panose="020B0502040204020203" pitchFamily="34" charset="0"/>
                <a:cs typeface="Segoe UI" panose="020B0502040204020203" pitchFamily="34" charset="0"/>
              </a:rPr>
              <a:t>Streaming videos and audios</a:t>
            </a:r>
          </a:p>
        </p:txBody>
      </p:sp>
      <p:sp>
        <p:nvSpPr>
          <p:cNvPr id="3" name="Slide Number Placeholder 2">
            <a:extLst>
              <a:ext uri="{FF2B5EF4-FFF2-40B4-BE49-F238E27FC236}">
                <a16:creationId xmlns:a16="http://schemas.microsoft.com/office/drawing/2014/main" id="{0159380D-7FB0-D055-C6B8-63BE7284A799}"/>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73570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a:bodyPr>
          <a:lstStyle/>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pPr marL="0" indent="0">
              <a:buNone/>
            </a:pPr>
            <a:endParaRPr lang="en-IN" sz="1800" dirty="0"/>
          </a:p>
          <a:p>
            <a:pPr algn="just"/>
            <a:endParaRPr lang="en-IN" sz="1400" dirty="0">
              <a:solidFill>
                <a:srgbClr val="4466C5"/>
              </a:solidFill>
              <a:latin typeface="Helvetica Neue"/>
            </a:endParaRPr>
          </a:p>
          <a:p>
            <a:pPr algn="just" fontAlgn="t"/>
            <a:r>
              <a:rPr lang="en-IN" sz="1400" dirty="0">
                <a:solidFill>
                  <a:srgbClr val="161616"/>
                </a:solidFill>
                <a:latin typeface="Segoe UI"/>
              </a:rPr>
              <a:t>A Cloud is just a combination of hardware (computer, other devices), networks, storage, services, and interfaces that help in delivering computing as a service. </a:t>
            </a:r>
          </a:p>
        </p:txBody>
      </p:sp>
      <p:pic>
        <p:nvPicPr>
          <p:cNvPr id="1026" name="Picture 2" descr="C:\Users\SANTHOSH\Desktop\cloudcomp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499" y="1600200"/>
            <a:ext cx="3799701" cy="31241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E55FACF-75E5-3662-D862-00043FFD7C38}"/>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37655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Why Cloud Computing?</a:t>
            </a:r>
          </a:p>
        </p:txBody>
      </p:sp>
      <p:sp>
        <p:nvSpPr>
          <p:cNvPr id="5" name="Content Placeholder 4"/>
          <p:cNvSpPr>
            <a:spLocks noGrp="1"/>
          </p:cNvSpPr>
          <p:nvPr>
            <p:ph sz="quarter" idx="1"/>
          </p:nvPr>
        </p:nvSpPr>
        <p:spPr/>
        <p:txBody>
          <a:bodyPr>
            <a:normAutofit fontScale="92500" lnSpcReduction="20000"/>
          </a:bodyPr>
          <a:lstStyle/>
          <a:p>
            <a:pPr marL="0">
              <a:lnSpc>
                <a:spcPct val="107000"/>
              </a:lnSpc>
              <a:spcBef>
                <a:spcPts val="12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increase in computer and Mobile user’s, data storage has become a priority in all fields. </a:t>
            </a:r>
          </a:p>
          <a:p>
            <a:pPr marL="0">
              <a:lnSpc>
                <a:spcPct val="107000"/>
              </a:lnSpc>
              <a:spcBef>
                <a:spcPts val="12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Large and small scale businesses today thrive on their data &amp; they spent a huge amount of money to maintain this data.</a:t>
            </a:r>
          </a:p>
          <a:p>
            <a:pPr marL="0">
              <a:lnSpc>
                <a:spcPct val="107000"/>
              </a:lnSpc>
              <a:spcBef>
                <a:spcPts val="12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 It requires a strong IT support and a storage hub. Not all businesses can afford high cost of in-house IT infrastructure and back up support services. </a:t>
            </a:r>
          </a:p>
          <a:p>
            <a:pPr marL="0">
              <a:lnSpc>
                <a:spcPct val="107000"/>
              </a:lnSpc>
              <a:spcBef>
                <a:spcPts val="12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them Cloud Computing is a cheaper solution. Perhaps its efficiency in storing data, computation and less maintenance cost has succeeded to attract even bigger businesses as well.</a:t>
            </a:r>
          </a:p>
          <a:p>
            <a:pPr marL="0">
              <a:lnSpc>
                <a:spcPct val="107000"/>
              </a:lnSpc>
              <a:spcBef>
                <a:spcPts val="12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goal of cloud computing is to make running a business easier and more efficient, whether it's a small start-up or a large enterprise.</a:t>
            </a:r>
          </a:p>
          <a:p>
            <a:pPr marL="0">
              <a:lnSpc>
                <a:spcPct val="107000"/>
              </a:lnSpc>
              <a:spcBef>
                <a:spcPts val="12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business is unique and has different needs. To meet those needs, cloud computing providers offer a wide range of services. </a:t>
            </a:r>
          </a:p>
          <a:p>
            <a:pPr marL="0">
              <a:lnSpc>
                <a:spcPct val="107000"/>
              </a:lnSpc>
              <a:spcBef>
                <a:spcPts val="120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Cloud computing is flexible and cost-efficient, which can be beneficial to every business, whether it's a small start-up or a large enterprise.</a:t>
            </a:r>
          </a:p>
          <a:p>
            <a:pPr marL="0">
              <a:lnSpc>
                <a:spcPct val="107000"/>
              </a:lnSpc>
              <a:spcBef>
                <a:spcPts val="120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120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endParaRPr lang="en-US"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C906F1A-4C37-06D2-C8F9-00D640A168FF}"/>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36232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Benefits  </a:t>
            </a:r>
          </a:p>
        </p:txBody>
      </p:sp>
      <p:sp>
        <p:nvSpPr>
          <p:cNvPr id="5" name="Content Placeholder 4"/>
          <p:cNvSpPr>
            <a:spLocks noGrp="1"/>
          </p:cNvSpPr>
          <p:nvPr>
            <p:ph sz="quarter" idx="1"/>
          </p:nvPr>
        </p:nvSpPr>
        <p:spPr/>
        <p:txBody>
          <a:bodyPr>
            <a:normAutofit fontScale="62500" lnSpcReduction="20000"/>
          </a:bodyPr>
          <a:lstStyle/>
          <a:p>
            <a:r>
              <a:rPr lang="en-IN" sz="2400" dirty="0">
                <a:latin typeface="Calibri" panose="020F0502020204030204" pitchFamily="34" charset="0"/>
                <a:ea typeface="Calibri" panose="020F0502020204030204" pitchFamily="34" charset="0"/>
                <a:cs typeface="Calibri" panose="020F0502020204030204" pitchFamily="34" charset="0"/>
              </a:rPr>
              <a:t>There are many benefits of clouds. Some of them are listed below.</a:t>
            </a:r>
          </a:p>
          <a:p>
            <a:r>
              <a:rPr lang="en-US" sz="2400" b="1" dirty="0">
                <a:latin typeface="Calibri" panose="020F0502020204030204" pitchFamily="34" charset="0"/>
                <a:ea typeface="Calibri" panose="020F0502020204030204" pitchFamily="34" charset="0"/>
                <a:cs typeface="Calibri" panose="020F0502020204030204" pitchFamily="34" charset="0"/>
              </a:rPr>
              <a:t>It's cost-effective: </a:t>
            </a:r>
            <a:r>
              <a:rPr lang="en-US" sz="2400" dirty="0">
                <a:latin typeface="Calibri" panose="020F0502020204030204" pitchFamily="34" charset="0"/>
                <a:ea typeface="Calibri" panose="020F0502020204030204" pitchFamily="34" charset="0"/>
                <a:cs typeface="Calibri" panose="020F0502020204030204" pitchFamily="34" charset="0"/>
              </a:rPr>
              <a:t>By using cloud computing, the cost will be reduced because to take the services of cloud computing, IT company need not to set its own infrastructure and pay-as-per usage of resources.</a:t>
            </a:r>
          </a:p>
          <a:p>
            <a:r>
              <a:rPr lang="en-US" sz="2400" b="1" dirty="0">
                <a:latin typeface="Calibri" panose="020F0502020204030204" pitchFamily="34" charset="0"/>
                <a:ea typeface="Calibri" panose="020F0502020204030204" pitchFamily="34" charset="0"/>
                <a:cs typeface="Calibri" panose="020F0502020204030204" pitchFamily="34" charset="0"/>
              </a:rPr>
              <a:t>High availability: </a:t>
            </a:r>
            <a:r>
              <a:rPr lang="en-US" sz="2400" dirty="0">
                <a:latin typeface="Calibri" panose="020F0502020204030204" pitchFamily="34" charset="0"/>
                <a:ea typeface="Calibri" panose="020F0502020204030204" pitchFamily="34" charset="0"/>
                <a:cs typeface="Calibri" panose="020F0502020204030204" pitchFamily="34" charset="0"/>
              </a:rPr>
              <a:t>Depending on the service-level agreement (SLA) that you choose, your cloud-based apps can provide a continuous user experience with no apparent downtime, even when things go wrong.</a:t>
            </a:r>
          </a:p>
          <a:p>
            <a:r>
              <a:rPr lang="en-US" sz="2400" b="1" dirty="0">
                <a:latin typeface="Calibri" panose="020F0502020204030204" pitchFamily="34" charset="0"/>
                <a:ea typeface="Calibri" panose="020F0502020204030204" pitchFamily="34" charset="0"/>
                <a:cs typeface="Calibri" panose="020F0502020204030204" pitchFamily="34" charset="0"/>
              </a:rPr>
              <a:t>Scalability: </a:t>
            </a:r>
            <a:r>
              <a:rPr lang="en-US" sz="2400" dirty="0">
                <a:latin typeface="Calibri" panose="020F0502020204030204" pitchFamily="34" charset="0"/>
                <a:ea typeface="Calibri" panose="020F0502020204030204" pitchFamily="34" charset="0"/>
                <a:cs typeface="Calibri" panose="020F0502020204030204" pitchFamily="34" charset="0"/>
              </a:rPr>
              <a:t>Apps in the cloud can scale up and scale down</a:t>
            </a:r>
          </a:p>
          <a:p>
            <a:r>
              <a:rPr lang="en-US" sz="2400" b="1" dirty="0">
                <a:latin typeface="Calibri" panose="020F0502020204030204" pitchFamily="34" charset="0"/>
                <a:ea typeface="Calibri" panose="020F0502020204030204" pitchFamily="34" charset="0"/>
                <a:cs typeface="Calibri" panose="020F0502020204030204" pitchFamily="34" charset="0"/>
              </a:rPr>
              <a:t>Elasticity: </a:t>
            </a:r>
            <a:r>
              <a:rPr lang="en-US" sz="2400" dirty="0">
                <a:latin typeface="Calibri" panose="020F0502020204030204" pitchFamily="34" charset="0"/>
                <a:ea typeface="Calibri" panose="020F0502020204030204" pitchFamily="34" charset="0"/>
                <a:cs typeface="Calibri" panose="020F0502020204030204" pitchFamily="34" charset="0"/>
              </a:rPr>
              <a:t>You can configure cloud-based apps to take advantage of autoscaling, so your apps always have the resources they need.</a:t>
            </a:r>
          </a:p>
          <a:p>
            <a:r>
              <a:rPr lang="en-US" sz="2400" b="1" dirty="0">
                <a:latin typeface="Calibri" panose="020F0502020204030204" pitchFamily="34" charset="0"/>
                <a:ea typeface="Calibri" panose="020F0502020204030204" pitchFamily="34" charset="0"/>
                <a:cs typeface="Calibri" panose="020F0502020204030204" pitchFamily="34" charset="0"/>
              </a:rPr>
              <a:t>Agility: </a:t>
            </a:r>
            <a:r>
              <a:rPr lang="en-US" sz="2400" dirty="0">
                <a:latin typeface="Calibri" panose="020F0502020204030204" pitchFamily="34" charset="0"/>
                <a:ea typeface="Calibri" panose="020F0502020204030204" pitchFamily="34" charset="0"/>
                <a:cs typeface="Calibri" panose="020F0502020204030204" pitchFamily="34" charset="0"/>
              </a:rPr>
              <a:t>Deploy and configure cloud-based resources quickly as your app requirements change.</a:t>
            </a:r>
          </a:p>
          <a:p>
            <a:r>
              <a:rPr lang="en-US" sz="2400" b="1" dirty="0">
                <a:latin typeface="Calibri" panose="020F0502020204030204" pitchFamily="34" charset="0"/>
                <a:ea typeface="Calibri" panose="020F0502020204030204" pitchFamily="34" charset="0"/>
                <a:cs typeface="Calibri" panose="020F0502020204030204" pitchFamily="34" charset="0"/>
              </a:rPr>
              <a:t>Maintenance: </a:t>
            </a:r>
            <a:r>
              <a:rPr lang="en-US" sz="2400" dirty="0">
                <a:latin typeface="Calibri" panose="020F0502020204030204" pitchFamily="34" charset="0"/>
                <a:ea typeface="Calibri" panose="020F0502020204030204" pitchFamily="34" charset="0"/>
                <a:cs typeface="Calibri" panose="020F0502020204030204" pitchFamily="34" charset="0"/>
              </a:rPr>
              <a:t>Maintenance of cloud computing applications is easier, since they do not need to be installed on each user's computer and can be accessed from different places. So, it reduces the cost also.</a:t>
            </a:r>
          </a:p>
          <a:p>
            <a:r>
              <a:rPr lang="en-US" sz="2400" b="1" dirty="0">
                <a:latin typeface="Calibri" panose="020F0502020204030204" pitchFamily="34" charset="0"/>
                <a:ea typeface="Calibri" panose="020F0502020204030204" pitchFamily="34" charset="0"/>
                <a:cs typeface="Calibri" panose="020F0502020204030204" pitchFamily="34" charset="0"/>
              </a:rPr>
              <a:t>Disaster recovery: </a:t>
            </a:r>
            <a:r>
              <a:rPr lang="en-US" sz="2400" dirty="0">
                <a:latin typeface="Calibri" panose="020F0502020204030204" pitchFamily="34" charset="0"/>
                <a:ea typeface="Calibri" panose="020F0502020204030204" pitchFamily="34" charset="0"/>
                <a:cs typeface="Calibri" panose="020F0502020204030204" pitchFamily="34" charset="0"/>
              </a:rPr>
              <a:t>By taking advantage of cloud-based backup services, data replication, and geo-distribution, you can deploy your apps with the confidence that comes from knowing that your data is safe in the event of disaster.</a:t>
            </a:r>
          </a:p>
          <a:p>
            <a:br>
              <a:rPr lang="en-IN" sz="1600" dirty="0"/>
            </a:br>
            <a:br>
              <a:rPr lang="en-IN" sz="1600" dirty="0"/>
            </a:br>
            <a:endParaRPr lang="en-IN" sz="1600" dirty="0"/>
          </a:p>
        </p:txBody>
      </p:sp>
      <p:sp>
        <p:nvSpPr>
          <p:cNvPr id="3" name="Slide Number Placeholder 2">
            <a:extLst>
              <a:ext uri="{FF2B5EF4-FFF2-40B4-BE49-F238E27FC236}">
                <a16:creationId xmlns:a16="http://schemas.microsoft.com/office/drawing/2014/main" id="{59754F30-4E56-7D24-F74F-22443EAE5C1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63289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Advantages of Cloud Computing</a:t>
            </a:r>
          </a:p>
        </p:txBody>
      </p:sp>
      <p:sp>
        <p:nvSpPr>
          <p:cNvPr id="5" name="Content Placeholder 4"/>
          <p:cNvSpPr>
            <a:spLocks noGrp="1"/>
          </p:cNvSpPr>
          <p:nvPr>
            <p:ph sz="quarter" idx="1"/>
          </p:nvPr>
        </p:nvSpPr>
        <p:spPr/>
        <p:txBody>
          <a:bodyPr>
            <a:normAutofit/>
          </a:bodyPr>
          <a:lstStyle/>
          <a:p>
            <a:br>
              <a:rPr lang="en-IN" sz="1600" dirty="0"/>
            </a:br>
            <a:br>
              <a:rPr lang="en-IN" sz="1600" dirty="0"/>
            </a:br>
            <a:endParaRPr lang="en-IN" sz="1600" dirty="0"/>
          </a:p>
        </p:txBody>
      </p:sp>
      <p:pic>
        <p:nvPicPr>
          <p:cNvPr id="2" name="Picture 1" descr="Advantages of Cloud Computing">
            <a:extLst>
              <a:ext uri="{FF2B5EF4-FFF2-40B4-BE49-F238E27FC236}">
                <a16:creationId xmlns:a16="http://schemas.microsoft.com/office/drawing/2014/main" id="{4E894FE2-B132-B550-60CE-B658D71DAC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43100"/>
            <a:ext cx="5486400" cy="4389120"/>
          </a:xfrm>
          <a:prstGeom prst="rect">
            <a:avLst/>
          </a:prstGeom>
          <a:noFill/>
          <a:ln>
            <a:noFill/>
          </a:ln>
        </p:spPr>
      </p:pic>
      <p:sp>
        <p:nvSpPr>
          <p:cNvPr id="6" name="Slide Number Placeholder 5">
            <a:extLst>
              <a:ext uri="{FF2B5EF4-FFF2-40B4-BE49-F238E27FC236}">
                <a16:creationId xmlns:a16="http://schemas.microsoft.com/office/drawing/2014/main" id="{49CD6C13-5755-28E2-E988-25C8A2C945A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518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Advantages of Cloud Computing</a:t>
            </a:r>
            <a:endParaRPr lang="en-IN" sz="2400" dirty="0"/>
          </a:p>
        </p:txBody>
      </p:sp>
      <p:sp>
        <p:nvSpPr>
          <p:cNvPr id="5" name="Content Placeholder 4"/>
          <p:cNvSpPr>
            <a:spLocks noGrp="1"/>
          </p:cNvSpPr>
          <p:nvPr>
            <p:ph sz="quarter" idx="1"/>
          </p:nvPr>
        </p:nvSpPr>
        <p:spPr/>
        <p:txBody>
          <a:bodyPr>
            <a:normAutofit fontScale="25000" lnSpcReduction="20000"/>
          </a:bodyPr>
          <a:lstStyle/>
          <a:p>
            <a:pPr marL="0" marR="0">
              <a:lnSpc>
                <a:spcPct val="107000"/>
              </a:lnSpc>
              <a:spcBef>
                <a:spcPts val="0"/>
              </a:spcBef>
              <a:spcAft>
                <a:spcPts val="800"/>
              </a:spcAft>
            </a:pPr>
            <a:r>
              <a:rPr lang="en-US" sz="6400" b="1" dirty="0">
                <a:effectLst/>
                <a:latin typeface="Calibri" panose="020F0502020204030204" pitchFamily="34" charset="0"/>
                <a:ea typeface="Calibri" panose="020F0502020204030204" pitchFamily="34" charset="0"/>
                <a:cs typeface="Times New Roman" panose="02020603050405020304" pitchFamily="18" charset="0"/>
              </a:rPr>
              <a:t>Back-up and restore data</a:t>
            </a:r>
            <a:r>
              <a:rPr lang="en-US" sz="6400" b="1" dirty="0">
                <a:latin typeface="Calibri" panose="020F0502020204030204" pitchFamily="34" charset="0"/>
                <a:ea typeface="Calibri" panose="020F0502020204030204" pitchFamily="34" charset="0"/>
                <a:cs typeface="Times New Roman" panose="02020603050405020304" pitchFamily="18" charset="0"/>
              </a:rPr>
              <a:t>: </a:t>
            </a:r>
            <a:r>
              <a:rPr lang="en-US" sz="6400" dirty="0">
                <a:effectLst/>
                <a:latin typeface="Calibri" panose="020F0502020204030204" pitchFamily="34" charset="0"/>
                <a:ea typeface="Calibri" panose="020F0502020204030204" pitchFamily="34" charset="0"/>
                <a:cs typeface="Times New Roman" panose="02020603050405020304" pitchFamily="18" charset="0"/>
              </a:rPr>
              <a:t>Once the data is stored in the cloud, it is easier to get back-up and restore that data using the cloud.</a:t>
            </a:r>
          </a:p>
          <a:p>
            <a:pPr marL="0" marR="0">
              <a:lnSpc>
                <a:spcPct val="107000"/>
              </a:lnSpc>
              <a:spcBef>
                <a:spcPts val="0"/>
              </a:spcBef>
              <a:spcAft>
                <a:spcPts val="800"/>
              </a:spcAft>
            </a:pPr>
            <a:r>
              <a:rPr lang="en-US" sz="6400" b="1" dirty="0">
                <a:effectLst/>
                <a:latin typeface="Calibri" panose="020F0502020204030204" pitchFamily="34" charset="0"/>
                <a:ea typeface="Calibri" panose="020F0502020204030204" pitchFamily="34" charset="0"/>
                <a:cs typeface="Times New Roman" panose="02020603050405020304" pitchFamily="18" charset="0"/>
              </a:rPr>
              <a:t>Improved collaboration</a:t>
            </a:r>
            <a:r>
              <a:rPr lang="en-US" sz="6400" b="1" dirty="0">
                <a:latin typeface="Calibri" panose="020F0502020204030204" pitchFamily="34" charset="0"/>
                <a:ea typeface="Calibri" panose="020F0502020204030204" pitchFamily="34" charset="0"/>
                <a:cs typeface="Times New Roman" panose="02020603050405020304" pitchFamily="18" charset="0"/>
              </a:rPr>
              <a:t>: </a:t>
            </a:r>
            <a:r>
              <a:rPr lang="en-US" sz="6400" dirty="0">
                <a:effectLst/>
                <a:latin typeface="Calibri" panose="020F0502020204030204" pitchFamily="34" charset="0"/>
                <a:ea typeface="Calibri" panose="020F0502020204030204" pitchFamily="34" charset="0"/>
                <a:cs typeface="Times New Roman" panose="02020603050405020304" pitchFamily="18" charset="0"/>
              </a:rPr>
              <a:t>Cloud applications improve collaboration by allowing groups of people to quickly and easily share information in the cloud via shared storage.</a:t>
            </a:r>
          </a:p>
          <a:p>
            <a:pPr marL="0" marR="0">
              <a:lnSpc>
                <a:spcPct val="107000"/>
              </a:lnSpc>
              <a:spcBef>
                <a:spcPts val="0"/>
              </a:spcBef>
              <a:spcAft>
                <a:spcPts val="800"/>
              </a:spcAft>
            </a:pPr>
            <a:r>
              <a:rPr lang="en-US" sz="6400" b="1" dirty="0">
                <a:effectLst/>
                <a:latin typeface="Calibri" panose="020F0502020204030204" pitchFamily="34" charset="0"/>
                <a:ea typeface="Calibri" panose="020F0502020204030204" pitchFamily="34" charset="0"/>
                <a:cs typeface="Times New Roman" panose="02020603050405020304" pitchFamily="18" charset="0"/>
              </a:rPr>
              <a:t>Excellent accessibility: </a:t>
            </a:r>
            <a:r>
              <a:rPr lang="en-US" sz="6400" dirty="0">
                <a:effectLst/>
                <a:latin typeface="Calibri" panose="020F0502020204030204" pitchFamily="34" charset="0"/>
                <a:ea typeface="Calibri" panose="020F0502020204030204" pitchFamily="34" charset="0"/>
                <a:cs typeface="Times New Roman" panose="02020603050405020304" pitchFamily="18" charset="0"/>
              </a:rPr>
              <a:t>Cloud allows us to quickly and easily access store information anywhere, anytime in the whole world, using an internet connection. An internet cloud infrastructure increases organization productivity and efficiency by ensuring that our data is always accessible.</a:t>
            </a:r>
          </a:p>
          <a:p>
            <a:pPr marL="0" marR="0">
              <a:lnSpc>
                <a:spcPct val="107000"/>
              </a:lnSpc>
              <a:spcBef>
                <a:spcPts val="0"/>
              </a:spcBef>
              <a:spcAft>
                <a:spcPts val="800"/>
              </a:spcAft>
            </a:pPr>
            <a:r>
              <a:rPr lang="en-US" sz="6400" b="1" dirty="0">
                <a:effectLst/>
                <a:latin typeface="Calibri" panose="020F0502020204030204" pitchFamily="34" charset="0"/>
                <a:ea typeface="Calibri" panose="020F0502020204030204" pitchFamily="34" charset="0"/>
                <a:cs typeface="Times New Roman" panose="02020603050405020304" pitchFamily="18" charset="0"/>
              </a:rPr>
              <a:t>Low maintenance cost: Cloud</a:t>
            </a:r>
            <a:r>
              <a:rPr lang="en-US" sz="6400" dirty="0">
                <a:effectLst/>
                <a:latin typeface="Calibri" panose="020F0502020204030204" pitchFamily="34" charset="0"/>
                <a:ea typeface="Calibri" panose="020F0502020204030204" pitchFamily="34" charset="0"/>
                <a:cs typeface="Times New Roman" panose="02020603050405020304" pitchFamily="18" charset="0"/>
              </a:rPr>
              <a:t> computing reduces both hardware and software maintenance costs for organizations.</a:t>
            </a:r>
          </a:p>
          <a:p>
            <a:pPr marL="0" marR="0">
              <a:lnSpc>
                <a:spcPct val="107000"/>
              </a:lnSpc>
              <a:spcBef>
                <a:spcPts val="0"/>
              </a:spcBef>
              <a:spcAft>
                <a:spcPts val="800"/>
              </a:spcAft>
            </a:pPr>
            <a:r>
              <a:rPr lang="en-US" sz="6400" b="1" dirty="0">
                <a:effectLst/>
                <a:latin typeface="Calibri" panose="020F0502020204030204" pitchFamily="34" charset="0"/>
                <a:ea typeface="Calibri" panose="020F0502020204030204" pitchFamily="34" charset="0"/>
                <a:cs typeface="Times New Roman" panose="02020603050405020304" pitchFamily="18" charset="0"/>
              </a:rPr>
              <a:t>Mobility: Cloud</a:t>
            </a:r>
            <a:r>
              <a:rPr lang="en-US" sz="6400" dirty="0">
                <a:effectLst/>
                <a:latin typeface="Calibri" panose="020F0502020204030204" pitchFamily="34" charset="0"/>
                <a:ea typeface="Calibri" panose="020F0502020204030204" pitchFamily="34" charset="0"/>
                <a:cs typeface="Times New Roman" panose="02020603050405020304" pitchFamily="18" charset="0"/>
              </a:rPr>
              <a:t> computing allows us to easily access all cloud data via mobile.</a:t>
            </a:r>
          </a:p>
          <a:p>
            <a:pPr marL="0" marR="0">
              <a:lnSpc>
                <a:spcPct val="107000"/>
              </a:lnSpc>
              <a:spcBef>
                <a:spcPts val="0"/>
              </a:spcBef>
              <a:spcAft>
                <a:spcPts val="800"/>
              </a:spcAft>
            </a:pPr>
            <a:r>
              <a:rPr lang="en-US" sz="6400" b="1" dirty="0">
                <a:effectLst/>
                <a:latin typeface="Calibri" panose="020F0502020204030204" pitchFamily="34" charset="0"/>
                <a:ea typeface="Calibri" panose="020F0502020204030204" pitchFamily="34" charset="0"/>
                <a:cs typeface="Times New Roman" panose="02020603050405020304" pitchFamily="18" charset="0"/>
              </a:rPr>
              <a:t>Services in the pay-per-use model: Cloud</a:t>
            </a:r>
            <a:r>
              <a:rPr lang="en-US" sz="6400" dirty="0">
                <a:effectLst/>
                <a:latin typeface="Calibri" panose="020F0502020204030204" pitchFamily="34" charset="0"/>
                <a:ea typeface="Calibri" panose="020F0502020204030204" pitchFamily="34" charset="0"/>
                <a:cs typeface="Times New Roman" panose="02020603050405020304" pitchFamily="18" charset="0"/>
              </a:rPr>
              <a:t> computing offers Application Programming Interfaces (APIs) to the users for access services on the cloud and pays the charges as per the usage of service.</a:t>
            </a:r>
          </a:p>
          <a:p>
            <a:pPr marL="0" marR="0">
              <a:lnSpc>
                <a:spcPct val="107000"/>
              </a:lnSpc>
              <a:spcBef>
                <a:spcPts val="0"/>
              </a:spcBef>
              <a:spcAft>
                <a:spcPts val="800"/>
              </a:spcAft>
            </a:pPr>
            <a:r>
              <a:rPr lang="en-US" sz="6400" b="1" dirty="0">
                <a:effectLst/>
                <a:latin typeface="Calibri" panose="020F0502020204030204" pitchFamily="34" charset="0"/>
                <a:ea typeface="Calibri" panose="020F0502020204030204" pitchFamily="34" charset="0"/>
                <a:cs typeface="Times New Roman" panose="02020603050405020304" pitchFamily="18" charset="0"/>
              </a:rPr>
              <a:t>Unlimited storage capacity: Cloud</a:t>
            </a:r>
            <a:r>
              <a:rPr lang="en-US" sz="6400" dirty="0">
                <a:effectLst/>
                <a:latin typeface="Calibri" panose="020F0502020204030204" pitchFamily="34" charset="0"/>
                <a:ea typeface="Calibri" panose="020F0502020204030204" pitchFamily="34" charset="0"/>
                <a:cs typeface="Times New Roman" panose="02020603050405020304" pitchFamily="18" charset="0"/>
              </a:rPr>
              <a:t> offers us a huge amount of storing capacity for storing our important data such as documents, images, audio, video, etc. in one place.</a:t>
            </a:r>
          </a:p>
          <a:p>
            <a:pPr marL="0" marR="0">
              <a:lnSpc>
                <a:spcPct val="107000"/>
              </a:lnSpc>
              <a:spcBef>
                <a:spcPts val="0"/>
              </a:spcBef>
              <a:spcAft>
                <a:spcPts val="800"/>
              </a:spcAft>
            </a:pPr>
            <a:r>
              <a:rPr lang="en-US" sz="6400" b="1" dirty="0">
                <a:effectLst/>
                <a:latin typeface="Calibri" panose="020F0502020204030204" pitchFamily="34" charset="0"/>
                <a:ea typeface="Calibri" panose="020F0502020204030204" pitchFamily="34" charset="0"/>
                <a:cs typeface="Calibri" panose="020F0502020204030204" pitchFamily="34" charset="0"/>
              </a:rPr>
              <a:t>Data security: Data</a:t>
            </a:r>
            <a:r>
              <a:rPr lang="en-US" sz="6400" dirty="0">
                <a:effectLst/>
                <a:latin typeface="Calibri" panose="020F0502020204030204" pitchFamily="34" charset="0"/>
                <a:ea typeface="Calibri" panose="020F0502020204030204" pitchFamily="34" charset="0"/>
                <a:cs typeface="Calibri" panose="020F0502020204030204" pitchFamily="34" charset="0"/>
              </a:rPr>
              <a:t> security is one of the biggest advantages of cloud computing. Cloud offers many advanced features related to security and ensures that data is securely stored and handled.</a:t>
            </a:r>
            <a:br>
              <a:rPr lang="en-IN" sz="6400" dirty="0">
                <a:latin typeface="Calibri" panose="020F0502020204030204" pitchFamily="34" charset="0"/>
                <a:ea typeface="Calibri" panose="020F0502020204030204" pitchFamily="34" charset="0"/>
                <a:cs typeface="Calibri" panose="020F0502020204030204" pitchFamily="34" charset="0"/>
              </a:rPr>
            </a:br>
            <a:br>
              <a:rPr lang="en-IN" sz="1600" dirty="0"/>
            </a:br>
            <a:endParaRPr lang="en-IN" sz="1600" dirty="0"/>
          </a:p>
        </p:txBody>
      </p:sp>
      <p:sp>
        <p:nvSpPr>
          <p:cNvPr id="3" name="Slide Number Placeholder 2">
            <a:extLst>
              <a:ext uri="{FF2B5EF4-FFF2-40B4-BE49-F238E27FC236}">
                <a16:creationId xmlns:a16="http://schemas.microsoft.com/office/drawing/2014/main" id="{27BF4806-E1FF-3565-1675-31937D7A5CA0}"/>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98889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CapEx vs OpEx in Cloud Computing</a:t>
            </a:r>
            <a:endParaRPr lang="en-IN" sz="2400" dirty="0"/>
          </a:p>
        </p:txBody>
      </p:sp>
      <p:sp>
        <p:nvSpPr>
          <p:cNvPr id="5" name="Content Placeholder 4"/>
          <p:cNvSpPr>
            <a:spLocks noGrp="1"/>
          </p:cNvSpPr>
          <p:nvPr>
            <p:ph sz="quarter" idx="1"/>
          </p:nvPr>
        </p:nvSpPr>
        <p:spPr/>
        <p:txBody>
          <a:bodyPr>
            <a:normAutofit lnSpcReduction="10000"/>
          </a:bodyPr>
          <a:lstStyle/>
          <a:p>
            <a:r>
              <a:rPr lang="en-US" sz="1600" dirty="0"/>
              <a:t>CapEx(capital expenditure) means spending funds on  infrastructure purchases such as building a data center. </a:t>
            </a:r>
          </a:p>
          <a:p>
            <a:r>
              <a:rPr lang="en-US" sz="1600" dirty="0"/>
              <a:t>CapEx funding by its nature requires upfront capital for these large purchases, which limits many organizations from building data centers. </a:t>
            </a:r>
          </a:p>
          <a:p>
            <a:r>
              <a:rPr lang="en-US" sz="1600" dirty="0"/>
              <a:t>Capital expenditures are accounted for as payments for goods and services and recorded on the balance sheet. </a:t>
            </a:r>
          </a:p>
          <a:p>
            <a:r>
              <a:rPr lang="en-US" sz="1600" dirty="0"/>
              <a:t>Capital expenditures incur depreciation as assets age.</a:t>
            </a:r>
          </a:p>
          <a:p>
            <a:r>
              <a:rPr lang="en-US" sz="1600" dirty="0"/>
              <a:t>Examples of CapEx expenditure in the cloud:</a:t>
            </a:r>
          </a:p>
          <a:p>
            <a:r>
              <a:rPr lang="en-US" sz="1600" dirty="0"/>
              <a:t>Building/premises purchase</a:t>
            </a:r>
          </a:p>
          <a:p>
            <a:r>
              <a:rPr lang="en-US" sz="1600" dirty="0"/>
              <a:t>Physical data center equipment like servers and networking infrastructure</a:t>
            </a:r>
          </a:p>
          <a:p>
            <a:r>
              <a:rPr lang="en-US" sz="1600" dirty="0"/>
              <a:t>IT equipment for IT and office staff</a:t>
            </a:r>
          </a:p>
          <a:p>
            <a:r>
              <a:rPr lang="en-US" sz="1600" dirty="0"/>
              <a:t>Patents</a:t>
            </a:r>
          </a:p>
          <a:p>
            <a:r>
              <a:rPr lang="en-US" sz="1600" dirty="0"/>
              <a:t>Installing local software or in-house applications</a:t>
            </a:r>
            <a:br>
              <a:rPr lang="en-IN" sz="1600" dirty="0"/>
            </a:br>
            <a:br>
              <a:rPr lang="en-IN" sz="1600" dirty="0"/>
            </a:br>
            <a:endParaRPr lang="en-IN" sz="1600" dirty="0"/>
          </a:p>
        </p:txBody>
      </p:sp>
      <p:sp>
        <p:nvSpPr>
          <p:cNvPr id="3" name="Slide Number Placeholder 2">
            <a:extLst>
              <a:ext uri="{FF2B5EF4-FFF2-40B4-BE49-F238E27FC236}">
                <a16:creationId xmlns:a16="http://schemas.microsoft.com/office/drawing/2014/main" id="{D518EBA9-D5A1-50B1-9CC3-2AFD70AF29F2}"/>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438087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13939</TotalTime>
  <Words>2626</Words>
  <Application>Microsoft Office PowerPoint</Application>
  <PresentationFormat>On-screen Show (4:3)</PresentationFormat>
  <Paragraphs>239</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Helvetica</vt:lpstr>
      <vt:lpstr>Helvetica Neue</vt:lpstr>
      <vt:lpstr>Segoe UI</vt:lpstr>
      <vt:lpstr>Times New Roman</vt:lpstr>
      <vt:lpstr>Tw Cen MT</vt:lpstr>
      <vt:lpstr>Wingdings</vt:lpstr>
      <vt:lpstr>Wingdings 2</vt:lpstr>
      <vt:lpstr>Median</vt:lpstr>
      <vt:lpstr>Cloud Computing </vt:lpstr>
      <vt:lpstr>Cloud Computing </vt:lpstr>
      <vt:lpstr>Cloud Computing </vt:lpstr>
      <vt:lpstr>Cloud Computing </vt:lpstr>
      <vt:lpstr>Why Cloud Computing?</vt:lpstr>
      <vt:lpstr>Cloud Computing Benefits  </vt:lpstr>
      <vt:lpstr>Advantages of Cloud Computing</vt:lpstr>
      <vt:lpstr>Advantages of Cloud Computing</vt:lpstr>
      <vt:lpstr>CapEx vs OpEx in Cloud Computing</vt:lpstr>
      <vt:lpstr>CapEx vs OpEx in Cloud Computing</vt:lpstr>
      <vt:lpstr>CapEx vs OpEx in Cloud Computing</vt:lpstr>
      <vt:lpstr>Cloud Service Models</vt:lpstr>
      <vt:lpstr>Infrastructure-as-a-Service(Iaas)</vt:lpstr>
      <vt:lpstr>Platform-as-a-Service(Paas)</vt:lpstr>
      <vt:lpstr>Software-as-a-Service(Saas)</vt:lpstr>
      <vt:lpstr>Cloud Service Models</vt:lpstr>
      <vt:lpstr>Cloud Computing Service Models</vt:lpstr>
      <vt:lpstr>Cloud Deployment Models</vt:lpstr>
      <vt:lpstr>Cloud Deployment Models</vt:lpstr>
      <vt:lpstr>Cloud Deployment Models</vt:lpstr>
      <vt:lpstr>Cloud Deployment Models</vt:lpstr>
      <vt:lpstr>Cloud model comparison</vt:lpstr>
      <vt:lpstr>Cloud Service Providers</vt:lpstr>
      <vt:lpstr>Cloud Service Providers</vt:lpstr>
      <vt:lpstr>Cloud Service Providers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122</cp:revision>
  <dcterms:created xsi:type="dcterms:W3CDTF">2006-08-16T00:00:00Z</dcterms:created>
  <dcterms:modified xsi:type="dcterms:W3CDTF">2023-04-07T07:56:58Z</dcterms:modified>
</cp:coreProperties>
</file>