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1" r:id="rId4"/>
    <p:sldId id="258" r:id="rId5"/>
    <p:sldId id="259" r:id="rId6"/>
    <p:sldId id="266" r:id="rId7"/>
    <p:sldId id="260" r:id="rId8"/>
    <p:sldId id="262" r:id="rId9"/>
    <p:sldId id="264" r:id="rId10"/>
    <p:sldId id="267" r:id="rId11"/>
    <p:sldId id="270" r:id="rId12"/>
    <p:sldId id="265" r:id="rId13"/>
    <p:sldId id="271" r:id="rId14"/>
    <p:sldId id="263" r:id="rId15"/>
    <p:sldId id="273" r:id="rId16"/>
    <p:sldId id="269"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6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F68371-CFC5-4EA9-AF34-4B1EB8E4CCBC}"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397AD3-853C-40B4-8928-A891931DB42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2973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F68371-CFC5-4EA9-AF34-4B1EB8E4CCBC}"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397AD3-853C-40B4-8928-A891931DB425}" type="slidenum">
              <a:rPr lang="en-US" smtClean="0"/>
              <a:t>‹#›</a:t>
            </a:fld>
            <a:endParaRPr lang="en-US"/>
          </a:p>
        </p:txBody>
      </p:sp>
    </p:spTree>
    <p:extLst>
      <p:ext uri="{BB962C8B-B14F-4D97-AF65-F5344CB8AC3E}">
        <p14:creationId xmlns:p14="http://schemas.microsoft.com/office/powerpoint/2010/main" val="2346630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F68371-CFC5-4EA9-AF34-4B1EB8E4CCBC}"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397AD3-853C-40B4-8928-A891931DB425}" type="slidenum">
              <a:rPr lang="en-US" smtClean="0"/>
              <a:t>‹#›</a:t>
            </a:fld>
            <a:endParaRPr lang="en-US"/>
          </a:p>
        </p:txBody>
      </p:sp>
    </p:spTree>
    <p:extLst>
      <p:ext uri="{BB962C8B-B14F-4D97-AF65-F5344CB8AC3E}">
        <p14:creationId xmlns:p14="http://schemas.microsoft.com/office/powerpoint/2010/main" val="1539687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F68371-CFC5-4EA9-AF34-4B1EB8E4CCBC}"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397AD3-853C-40B4-8928-A891931DB425}" type="slidenum">
              <a:rPr lang="en-US" smtClean="0"/>
              <a:t>‹#›</a:t>
            </a:fld>
            <a:endParaRPr lang="en-US"/>
          </a:p>
        </p:txBody>
      </p:sp>
    </p:spTree>
    <p:extLst>
      <p:ext uri="{BB962C8B-B14F-4D97-AF65-F5344CB8AC3E}">
        <p14:creationId xmlns:p14="http://schemas.microsoft.com/office/powerpoint/2010/main" val="2224879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F68371-CFC5-4EA9-AF34-4B1EB8E4CCBC}"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397AD3-853C-40B4-8928-A891931DB42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1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F68371-CFC5-4EA9-AF34-4B1EB8E4CCBC}" type="datetimeFigureOut">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397AD3-853C-40B4-8928-A891931DB425}" type="slidenum">
              <a:rPr lang="en-US" smtClean="0"/>
              <a:t>‹#›</a:t>
            </a:fld>
            <a:endParaRPr lang="en-US"/>
          </a:p>
        </p:txBody>
      </p:sp>
    </p:spTree>
    <p:extLst>
      <p:ext uri="{BB962C8B-B14F-4D97-AF65-F5344CB8AC3E}">
        <p14:creationId xmlns:p14="http://schemas.microsoft.com/office/powerpoint/2010/main" val="4129305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F68371-CFC5-4EA9-AF34-4B1EB8E4CCBC}" type="datetimeFigureOut">
              <a:rPr lang="en-US" smtClean="0"/>
              <a:t>11/20/2023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397AD3-853C-40B4-8928-A891931DB425}" type="slidenum">
              <a:rPr lang="en-US" smtClean="0"/>
              <a:t>‹#›</a:t>
            </a:fld>
            <a:endParaRPr lang="en-US"/>
          </a:p>
        </p:txBody>
      </p:sp>
    </p:spTree>
    <p:extLst>
      <p:ext uri="{BB962C8B-B14F-4D97-AF65-F5344CB8AC3E}">
        <p14:creationId xmlns:p14="http://schemas.microsoft.com/office/powerpoint/2010/main" val="1500438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F68371-CFC5-4EA9-AF34-4B1EB8E4CCBC}" type="datetimeFigureOut">
              <a:rPr lang="en-US" smtClean="0"/>
              <a:t>11/20/2023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397AD3-853C-40B4-8928-A891931DB425}" type="slidenum">
              <a:rPr lang="en-US" smtClean="0"/>
              <a:t>‹#›</a:t>
            </a:fld>
            <a:endParaRPr lang="en-US"/>
          </a:p>
        </p:txBody>
      </p:sp>
    </p:spTree>
    <p:extLst>
      <p:ext uri="{BB962C8B-B14F-4D97-AF65-F5344CB8AC3E}">
        <p14:creationId xmlns:p14="http://schemas.microsoft.com/office/powerpoint/2010/main" val="1207733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5F68371-CFC5-4EA9-AF34-4B1EB8E4CCBC}" type="datetimeFigureOut">
              <a:rPr lang="en-US" smtClean="0"/>
              <a:t>11/20/2023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3397AD3-853C-40B4-8928-A891931DB425}" type="slidenum">
              <a:rPr lang="en-US" smtClean="0"/>
              <a:t>‹#›</a:t>
            </a:fld>
            <a:endParaRPr lang="en-US"/>
          </a:p>
        </p:txBody>
      </p:sp>
    </p:spTree>
    <p:extLst>
      <p:ext uri="{BB962C8B-B14F-4D97-AF65-F5344CB8AC3E}">
        <p14:creationId xmlns:p14="http://schemas.microsoft.com/office/powerpoint/2010/main" val="3867250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5F68371-CFC5-4EA9-AF34-4B1EB8E4CCBC}" type="datetimeFigureOut">
              <a:rPr lang="en-US" smtClean="0"/>
              <a:t>11/20/2023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3397AD3-853C-40B4-8928-A891931DB425}" type="slidenum">
              <a:rPr lang="en-US" smtClean="0"/>
              <a:t>‹#›</a:t>
            </a:fld>
            <a:endParaRPr lang="en-US"/>
          </a:p>
        </p:txBody>
      </p:sp>
    </p:spTree>
    <p:extLst>
      <p:ext uri="{BB962C8B-B14F-4D97-AF65-F5344CB8AC3E}">
        <p14:creationId xmlns:p14="http://schemas.microsoft.com/office/powerpoint/2010/main" val="198114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F68371-CFC5-4EA9-AF34-4B1EB8E4CCBC}" type="datetimeFigureOut">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397AD3-853C-40B4-8928-A891931DB425}" type="slidenum">
              <a:rPr lang="en-US" smtClean="0"/>
              <a:t>‹#›</a:t>
            </a:fld>
            <a:endParaRPr lang="en-US"/>
          </a:p>
        </p:txBody>
      </p:sp>
    </p:spTree>
    <p:extLst>
      <p:ext uri="{BB962C8B-B14F-4D97-AF65-F5344CB8AC3E}">
        <p14:creationId xmlns:p14="http://schemas.microsoft.com/office/powerpoint/2010/main" val="3645733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5F68371-CFC5-4EA9-AF34-4B1EB8E4CCBC}" type="datetimeFigureOut">
              <a:rPr lang="en-US" smtClean="0"/>
              <a:t>11/20/2023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3397AD3-853C-40B4-8928-A891931DB42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60783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Single-page_applica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learn.microsoft.com/en-us/dotnet/csharp/" TargetMode="External"/><Relationship Id="rId2" Type="http://schemas.openxmlformats.org/officeDocument/2006/relationships/hyperlink" Target="https://learn.microsoft.com/en-us/dotnet/standard/tou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0700A-0D25-C5F3-ECBF-99AE14C1E139}"/>
              </a:ext>
            </a:extLst>
          </p:cNvPr>
          <p:cNvSpPr>
            <a:spLocks noGrp="1"/>
          </p:cNvSpPr>
          <p:nvPr>
            <p:ph type="ctrTitle"/>
          </p:nvPr>
        </p:nvSpPr>
        <p:spPr/>
        <p:txBody>
          <a:bodyPr/>
          <a:lstStyle/>
          <a:p>
            <a:r>
              <a:rPr lang="en-US" dirty="0"/>
              <a:t>Blazor</a:t>
            </a:r>
          </a:p>
        </p:txBody>
      </p:sp>
      <p:sp>
        <p:nvSpPr>
          <p:cNvPr id="3" name="Subtitle 2">
            <a:extLst>
              <a:ext uri="{FF2B5EF4-FFF2-40B4-BE49-F238E27FC236}">
                <a16:creationId xmlns:a16="http://schemas.microsoft.com/office/drawing/2014/main" id="{FA96328B-AD79-C697-ABC8-C5186CA0454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7010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FB690C-4DC4-1296-82E9-4C010F249E8E}"/>
              </a:ext>
            </a:extLst>
          </p:cNvPr>
          <p:cNvSpPr>
            <a:spLocks noGrp="1"/>
          </p:cNvSpPr>
          <p:nvPr>
            <p:ph type="title"/>
          </p:nvPr>
        </p:nvSpPr>
        <p:spPr/>
        <p:txBody>
          <a:bodyPr/>
          <a:lstStyle/>
          <a:p>
            <a:pPr algn="just" fontAlgn="base"/>
            <a:r>
              <a:rPr lang="en-US" b="0" i="0" dirty="0">
                <a:solidFill>
                  <a:srgbClr val="3A3A3A"/>
                </a:solidFill>
                <a:effectLst/>
                <a:latin typeface="-apple-system"/>
              </a:rPr>
              <a:t>Blazor server-side</a:t>
            </a:r>
          </a:p>
        </p:txBody>
      </p:sp>
      <p:sp>
        <p:nvSpPr>
          <p:cNvPr id="7" name="Content Placeholder 6">
            <a:extLst>
              <a:ext uri="{FF2B5EF4-FFF2-40B4-BE49-F238E27FC236}">
                <a16:creationId xmlns:a16="http://schemas.microsoft.com/office/drawing/2014/main" id="{65006F41-9BA1-5738-48D7-C687B942D860}"/>
              </a:ext>
            </a:extLst>
          </p:cNvPr>
          <p:cNvSpPr>
            <a:spLocks noGrp="1"/>
          </p:cNvSpPr>
          <p:nvPr>
            <p:ph idx="1"/>
          </p:nvPr>
        </p:nvSpPr>
        <p:spPr>
          <a:xfrm>
            <a:off x="1280160" y="2172306"/>
            <a:ext cx="10058400" cy="4023360"/>
          </a:xfrm>
        </p:spPr>
        <p:txBody>
          <a:bodyPr>
            <a:normAutofit/>
          </a:bodyPr>
          <a:lstStyle/>
          <a:p>
            <a:pPr>
              <a:buFont typeface="Wingdings" panose="05000000000000000000" pitchFamily="2" charset="2"/>
              <a:buChar char="q"/>
            </a:pPr>
            <a:r>
              <a:rPr lang="en-US" dirty="0"/>
              <a:t> </a:t>
            </a:r>
          </a:p>
        </p:txBody>
      </p:sp>
      <p:pic>
        <p:nvPicPr>
          <p:cNvPr id="1028" name="Picture 4">
            <a:extLst>
              <a:ext uri="{FF2B5EF4-FFF2-40B4-BE49-F238E27FC236}">
                <a16:creationId xmlns:a16="http://schemas.microsoft.com/office/drawing/2014/main" id="{9649AD73-BF7A-34FC-BBB8-60B011129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2080" y="2017260"/>
            <a:ext cx="9753600" cy="347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101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FB690C-4DC4-1296-82E9-4C010F249E8E}"/>
              </a:ext>
            </a:extLst>
          </p:cNvPr>
          <p:cNvSpPr>
            <a:spLocks noGrp="1"/>
          </p:cNvSpPr>
          <p:nvPr>
            <p:ph type="title"/>
          </p:nvPr>
        </p:nvSpPr>
        <p:spPr/>
        <p:txBody>
          <a:bodyPr/>
          <a:lstStyle/>
          <a:p>
            <a:pPr algn="just" fontAlgn="base"/>
            <a:r>
              <a:rPr lang="en-US" b="0" i="0" dirty="0">
                <a:solidFill>
                  <a:srgbClr val="3A3A3A"/>
                </a:solidFill>
                <a:effectLst/>
                <a:latin typeface="-apple-system"/>
              </a:rPr>
              <a:t>Benefits of Blazor Server Applications</a:t>
            </a:r>
          </a:p>
        </p:txBody>
      </p:sp>
      <p:sp>
        <p:nvSpPr>
          <p:cNvPr id="7" name="Content Placeholder 6">
            <a:extLst>
              <a:ext uri="{FF2B5EF4-FFF2-40B4-BE49-F238E27FC236}">
                <a16:creationId xmlns:a16="http://schemas.microsoft.com/office/drawing/2014/main" id="{65006F41-9BA1-5738-48D7-C687B942D860}"/>
              </a:ext>
            </a:extLst>
          </p:cNvPr>
          <p:cNvSpPr>
            <a:spLocks noGrp="1"/>
          </p:cNvSpPr>
          <p:nvPr>
            <p:ph idx="1"/>
          </p:nvPr>
        </p:nvSpPr>
        <p:spPr/>
        <p:txBody>
          <a:bodyPr>
            <a:normAutofit/>
          </a:bodyPr>
          <a:lstStyle/>
          <a:p>
            <a:pPr>
              <a:buFont typeface="Wingdings" panose="05000000000000000000" pitchFamily="2" charset="2"/>
              <a:buChar char="q"/>
            </a:pPr>
            <a:r>
              <a:rPr lang="en-US" dirty="0"/>
              <a:t>the benefit of this type of application is that the download size is really small, significantly smaller than the Blazor </a:t>
            </a:r>
            <a:r>
              <a:rPr lang="en-US" dirty="0" err="1"/>
              <a:t>WebAssembly</a:t>
            </a:r>
            <a:r>
              <a:rPr lang="en-US" dirty="0"/>
              <a:t>, which means the application loads much faster.</a:t>
            </a:r>
          </a:p>
          <a:p>
            <a:pPr>
              <a:buFont typeface="Wingdings" panose="05000000000000000000" pitchFamily="2" charset="2"/>
              <a:buChar char="q"/>
            </a:pPr>
            <a:r>
              <a:rPr lang="en-US" dirty="0"/>
              <a:t>Because it runs on the server-side, it uses all the advantages of server capabilities with all the server-side APIs available.</a:t>
            </a:r>
          </a:p>
          <a:p>
            <a:pPr>
              <a:buFont typeface="Wingdings" panose="05000000000000000000" pitchFamily="2" charset="2"/>
              <a:buChar char="q"/>
            </a:pPr>
            <a:r>
              <a:rPr lang="en-US" dirty="0"/>
              <a:t>Blazor server-side pre-renders HTML content before it is sent to the client's browser. This makes it search-engine friendly, and there is no perceivable start-up time.</a:t>
            </a:r>
          </a:p>
          <a:p>
            <a:pPr>
              <a:buFont typeface="Wingdings" panose="05000000000000000000" pitchFamily="2" charset="2"/>
              <a:buChar char="q"/>
            </a:pPr>
            <a:r>
              <a:rPr lang="en-US" dirty="0"/>
              <a:t>Blazor server-side apps will work on older browsers (such as Internet Explorer 11) as there is no requirement for Web Assembly, only HTML and JavaScript. As the code executes on the server, it is also possible to debug our .NET code in Visual Studio.</a:t>
            </a:r>
          </a:p>
          <a:p>
            <a:pPr>
              <a:buFont typeface="Wingdings" panose="05000000000000000000" pitchFamily="2" charset="2"/>
              <a:buChar char="q"/>
            </a:pPr>
            <a:r>
              <a:rPr lang="en-US" dirty="0"/>
              <a:t>Additionally, we have full debugging support and our application can work on browsers that don’t support </a:t>
            </a:r>
            <a:r>
              <a:rPr lang="en-US" dirty="0" err="1"/>
              <a:t>WebAssembly</a:t>
            </a:r>
            <a:r>
              <a:rPr lang="en-US" dirty="0"/>
              <a:t>. This means, older browsers are supported.</a:t>
            </a:r>
          </a:p>
        </p:txBody>
      </p:sp>
    </p:spTree>
    <p:extLst>
      <p:ext uri="{BB962C8B-B14F-4D97-AF65-F5344CB8AC3E}">
        <p14:creationId xmlns:p14="http://schemas.microsoft.com/office/powerpoint/2010/main" val="333687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FB690C-4DC4-1296-82E9-4C010F249E8E}"/>
              </a:ext>
            </a:extLst>
          </p:cNvPr>
          <p:cNvSpPr>
            <a:spLocks noGrp="1"/>
          </p:cNvSpPr>
          <p:nvPr>
            <p:ph type="title"/>
          </p:nvPr>
        </p:nvSpPr>
        <p:spPr/>
        <p:txBody>
          <a:bodyPr/>
          <a:lstStyle/>
          <a:p>
            <a:pPr algn="just" fontAlgn="base"/>
            <a:r>
              <a:rPr lang="en-US" b="0" i="0" dirty="0">
                <a:solidFill>
                  <a:srgbClr val="3A3A3A"/>
                </a:solidFill>
                <a:effectLst/>
                <a:latin typeface="-apple-system"/>
              </a:rPr>
              <a:t>Benefits of Blazor Server Applications</a:t>
            </a:r>
          </a:p>
        </p:txBody>
      </p:sp>
      <p:sp>
        <p:nvSpPr>
          <p:cNvPr id="7" name="Content Placeholder 6">
            <a:extLst>
              <a:ext uri="{FF2B5EF4-FFF2-40B4-BE49-F238E27FC236}">
                <a16:creationId xmlns:a16="http://schemas.microsoft.com/office/drawing/2014/main" id="{65006F41-9BA1-5738-48D7-C687B942D860}"/>
              </a:ext>
            </a:extLst>
          </p:cNvPr>
          <p:cNvSpPr>
            <a:spLocks noGrp="1"/>
          </p:cNvSpPr>
          <p:nvPr>
            <p:ph idx="1"/>
          </p:nvPr>
        </p:nvSpPr>
        <p:spPr/>
        <p:txBody>
          <a:bodyPr>
            <a:normAutofit/>
          </a:bodyPr>
          <a:lstStyle/>
          <a:p>
            <a:pPr>
              <a:buFont typeface="Wingdings" panose="05000000000000000000" pitchFamily="2" charset="2"/>
              <a:buChar char="q"/>
            </a:pPr>
            <a:r>
              <a:rPr lang="en-US" b="0" i="0" dirty="0">
                <a:solidFill>
                  <a:srgbClr val="333333"/>
                </a:solidFill>
                <a:effectLst/>
                <a:latin typeface="PT Serif" panose="020A0603040505020204" pitchFamily="18" charset="0"/>
              </a:rPr>
              <a:t>The app loads much faster as the download size is significantly smaller than a Blazor WebAssembly app</a:t>
            </a:r>
          </a:p>
          <a:p>
            <a:pPr>
              <a:buFont typeface="Wingdings" panose="05000000000000000000" pitchFamily="2" charset="2"/>
              <a:buChar char="q"/>
            </a:pPr>
            <a:r>
              <a:rPr lang="en-US" b="0" i="0" dirty="0">
                <a:solidFill>
                  <a:srgbClr val="333333"/>
                </a:solidFill>
                <a:effectLst/>
                <a:latin typeface="PT Serif" panose="020A0603040505020204" pitchFamily="18" charset="0"/>
              </a:rPr>
              <a:t>Since the app runs on the server, it can take full advantage of server capabilities, including use of any .NET Core compatible APIs.</a:t>
            </a:r>
          </a:p>
          <a:p>
            <a:pPr>
              <a:buFont typeface="Wingdings" panose="05000000000000000000" pitchFamily="2" charset="2"/>
              <a:buChar char="q"/>
            </a:pPr>
            <a:r>
              <a:rPr lang="en-US" b="0" i="0" dirty="0">
                <a:solidFill>
                  <a:srgbClr val="333333"/>
                </a:solidFill>
                <a:effectLst/>
                <a:latin typeface="PT Serif" panose="020A0603040505020204" pitchFamily="18" charset="0"/>
              </a:rPr>
              <a:t>All the client needs, to use the app is a browser. Even browsers that don't support WebAssembly can be used.</a:t>
            </a:r>
          </a:p>
          <a:p>
            <a:pPr>
              <a:buFont typeface="Wingdings" panose="05000000000000000000" pitchFamily="2" charset="2"/>
              <a:buChar char="q"/>
            </a:pPr>
            <a:r>
              <a:rPr lang="en-US" b="0" i="0" dirty="0">
                <a:solidFill>
                  <a:srgbClr val="333333"/>
                </a:solidFill>
                <a:effectLst/>
                <a:latin typeface="PT Serif" panose="020A0603040505020204" pitchFamily="18" charset="0"/>
              </a:rPr>
              <a:t>More secure because the app's .NET/C# code isn't served to clients.</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138275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FB690C-4DC4-1296-82E9-4C010F249E8E}"/>
              </a:ext>
            </a:extLst>
          </p:cNvPr>
          <p:cNvSpPr>
            <a:spLocks noGrp="1"/>
          </p:cNvSpPr>
          <p:nvPr>
            <p:ph type="title"/>
          </p:nvPr>
        </p:nvSpPr>
        <p:spPr/>
        <p:txBody>
          <a:bodyPr/>
          <a:lstStyle/>
          <a:p>
            <a:pPr algn="just" fontAlgn="base"/>
            <a:r>
              <a:rPr lang="en-US" b="0" i="0" dirty="0">
                <a:solidFill>
                  <a:srgbClr val="3A3A3A"/>
                </a:solidFill>
                <a:effectLst/>
                <a:latin typeface="-apple-system"/>
              </a:rPr>
              <a:t>Downsides of Blazor Server Applications</a:t>
            </a:r>
          </a:p>
        </p:txBody>
      </p:sp>
      <p:sp>
        <p:nvSpPr>
          <p:cNvPr id="7" name="Content Placeholder 6">
            <a:extLst>
              <a:ext uri="{FF2B5EF4-FFF2-40B4-BE49-F238E27FC236}">
                <a16:creationId xmlns:a16="http://schemas.microsoft.com/office/drawing/2014/main" id="{65006F41-9BA1-5738-48D7-C687B942D860}"/>
              </a:ext>
            </a:extLst>
          </p:cNvPr>
          <p:cNvSpPr>
            <a:spLocks noGrp="1"/>
          </p:cNvSpPr>
          <p:nvPr>
            <p:ph idx="1"/>
          </p:nvPr>
        </p:nvSpPr>
        <p:spPr/>
        <p:txBody>
          <a:bodyPr>
            <a:normAutofit/>
          </a:bodyPr>
          <a:lstStyle/>
          <a:p>
            <a:pPr>
              <a:buFont typeface="Wingdings" panose="05000000000000000000" pitchFamily="2" charset="2"/>
              <a:buChar char="q"/>
            </a:pPr>
            <a:r>
              <a:rPr lang="en-US" b="0" i="0" dirty="0">
                <a:solidFill>
                  <a:srgbClr val="000000"/>
                </a:solidFill>
                <a:effectLst/>
                <a:latin typeface="Open Sans" panose="020B0606030504020204" pitchFamily="34" charset="0"/>
              </a:rPr>
              <a:t>Since it runs on the server, </a:t>
            </a:r>
            <a:r>
              <a:rPr lang="en-US" b="1" i="0" dirty="0">
                <a:solidFill>
                  <a:srgbClr val="000000"/>
                </a:solidFill>
                <a:effectLst/>
                <a:latin typeface="Open Sans" panose="020B0606030504020204" pitchFamily="34" charset="0"/>
              </a:rPr>
              <a:t>it must be connected to the server all the time</a:t>
            </a:r>
            <a:r>
              <a:rPr lang="en-US" b="0" i="0" dirty="0">
                <a:solidFill>
                  <a:srgbClr val="000000"/>
                </a:solidFill>
                <a:effectLst/>
                <a:latin typeface="Open Sans" panose="020B0606030504020204" pitchFamily="34" charset="0"/>
              </a:rPr>
              <a:t>, so there’s no offline support.</a:t>
            </a:r>
          </a:p>
          <a:p>
            <a:pPr>
              <a:buFont typeface="Wingdings" panose="05000000000000000000" pitchFamily="2" charset="2"/>
              <a:buChar char="q"/>
            </a:pPr>
            <a:r>
              <a:rPr lang="en-US" b="0" i="0" dirty="0">
                <a:solidFill>
                  <a:srgbClr val="000000"/>
                </a:solidFill>
                <a:effectLst/>
                <a:latin typeface="Open Sans" panose="020B0606030504020204" pitchFamily="34" charset="0"/>
              </a:rPr>
              <a:t>Each interaction must go to the server which can cause network delays.</a:t>
            </a:r>
            <a:endParaRPr lang="en-US" dirty="0"/>
          </a:p>
        </p:txBody>
      </p:sp>
    </p:spTree>
    <p:extLst>
      <p:ext uri="{BB962C8B-B14F-4D97-AF65-F5344CB8AC3E}">
        <p14:creationId xmlns:p14="http://schemas.microsoft.com/office/powerpoint/2010/main" val="461106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FB690C-4DC4-1296-82E9-4C010F249E8E}"/>
              </a:ext>
            </a:extLst>
          </p:cNvPr>
          <p:cNvSpPr>
            <a:spLocks noGrp="1"/>
          </p:cNvSpPr>
          <p:nvPr>
            <p:ph type="title"/>
          </p:nvPr>
        </p:nvSpPr>
        <p:spPr/>
        <p:txBody>
          <a:bodyPr/>
          <a:lstStyle/>
          <a:p>
            <a:pPr algn="just" fontAlgn="base"/>
            <a:r>
              <a:rPr lang="en-US" b="0" i="0" dirty="0">
                <a:solidFill>
                  <a:srgbClr val="3A3A3A"/>
                </a:solidFill>
                <a:effectLst/>
                <a:latin typeface="-apple-system"/>
              </a:rPr>
              <a:t>Blazor WebAssembly </a:t>
            </a:r>
          </a:p>
        </p:txBody>
      </p:sp>
      <p:sp>
        <p:nvSpPr>
          <p:cNvPr id="7" name="Content Placeholder 6">
            <a:extLst>
              <a:ext uri="{FF2B5EF4-FFF2-40B4-BE49-F238E27FC236}">
                <a16:creationId xmlns:a16="http://schemas.microsoft.com/office/drawing/2014/main" id="{65006F41-9BA1-5738-48D7-C687B942D860}"/>
              </a:ext>
            </a:extLst>
          </p:cNvPr>
          <p:cNvSpPr>
            <a:spLocks noGrp="1"/>
          </p:cNvSpPr>
          <p:nvPr>
            <p:ph idx="1"/>
          </p:nvPr>
        </p:nvSpPr>
        <p:spPr/>
        <p:txBody>
          <a:bodyPr>
            <a:normAutofit fontScale="92500"/>
          </a:bodyPr>
          <a:lstStyle/>
          <a:p>
            <a:pPr>
              <a:buFont typeface="Wingdings" panose="05000000000000000000" pitchFamily="2" charset="2"/>
              <a:buChar char="q"/>
            </a:pPr>
            <a:r>
              <a:rPr lang="en-US" dirty="0"/>
              <a:t> It is the </a:t>
            </a:r>
            <a:r>
              <a:rPr lang="en-US" b="0" i="0" dirty="0">
                <a:solidFill>
                  <a:srgbClr val="333333"/>
                </a:solidFill>
                <a:effectLst/>
                <a:latin typeface="PT Serif" panose="020A0603040505020204" pitchFamily="18" charset="0"/>
              </a:rPr>
              <a:t> client-side hosting model.</a:t>
            </a:r>
          </a:p>
          <a:p>
            <a:pPr>
              <a:buFont typeface="Wingdings" panose="05000000000000000000" pitchFamily="2" charset="2"/>
              <a:buChar char="q"/>
            </a:pPr>
            <a:r>
              <a:rPr lang="en-US" b="0" i="0" dirty="0">
                <a:solidFill>
                  <a:srgbClr val="000000"/>
                </a:solidFill>
                <a:effectLst/>
                <a:latin typeface="Open Sans" panose="020B0606030504020204" pitchFamily="34" charset="0"/>
              </a:rPr>
              <a:t>This type of application runs on the client in the browser with the help of </a:t>
            </a:r>
            <a:r>
              <a:rPr lang="en-US" b="0" i="0" dirty="0" err="1">
                <a:solidFill>
                  <a:srgbClr val="000000"/>
                </a:solidFill>
                <a:effectLst/>
                <a:latin typeface="Open Sans" panose="020B0606030504020204" pitchFamily="34" charset="0"/>
              </a:rPr>
              <a:t>WebAssembly</a:t>
            </a:r>
            <a:r>
              <a:rPr lang="en-US" dirty="0">
                <a:solidFill>
                  <a:srgbClr val="333333"/>
                </a:solidFill>
                <a:latin typeface="PT Serif" panose="020A0603040505020204" pitchFamily="18" charset="0"/>
              </a:rPr>
              <a:t>.</a:t>
            </a:r>
          </a:p>
          <a:p>
            <a:pPr>
              <a:buFont typeface="Wingdings" panose="05000000000000000000" pitchFamily="2" charset="2"/>
              <a:buChar char="q"/>
            </a:pPr>
            <a:r>
              <a:rPr lang="en-US" b="0" i="0" dirty="0">
                <a:solidFill>
                  <a:srgbClr val="202124"/>
                </a:solidFill>
                <a:effectLst/>
                <a:latin typeface="Google Sans"/>
              </a:rPr>
              <a:t>Blazor </a:t>
            </a:r>
            <a:r>
              <a:rPr lang="en-US" b="0" i="0" dirty="0" err="1">
                <a:solidFill>
                  <a:srgbClr val="202124"/>
                </a:solidFill>
                <a:effectLst/>
                <a:latin typeface="Google Sans"/>
              </a:rPr>
              <a:t>WebAssembly</a:t>
            </a:r>
            <a:r>
              <a:rPr lang="en-US" b="0" i="0" dirty="0">
                <a:solidFill>
                  <a:srgbClr val="202124"/>
                </a:solidFill>
                <a:effectLst/>
                <a:latin typeface="Google Sans"/>
              </a:rPr>
              <a:t> is </a:t>
            </a:r>
            <a:r>
              <a:rPr lang="en-US" b="0" i="0" dirty="0">
                <a:solidFill>
                  <a:srgbClr val="040C28"/>
                </a:solidFill>
                <a:effectLst/>
                <a:latin typeface="Google Sans"/>
              </a:rPr>
              <a:t>a single-page app (SPA) framework for building interactive client-side web apps with .</a:t>
            </a:r>
            <a:r>
              <a:rPr lang="en-US" b="0" i="0" dirty="0">
                <a:solidFill>
                  <a:srgbClr val="202124"/>
                </a:solidFill>
                <a:effectLst/>
                <a:latin typeface="Google Sans"/>
              </a:rPr>
              <a:t> </a:t>
            </a:r>
            <a:r>
              <a:rPr lang="en-US" b="0" i="0" dirty="0">
                <a:solidFill>
                  <a:srgbClr val="040C28"/>
                </a:solidFill>
                <a:effectLst/>
                <a:latin typeface="Google Sans"/>
              </a:rPr>
              <a:t>NET</a:t>
            </a:r>
            <a:r>
              <a:rPr lang="en-US" b="0" i="0" dirty="0">
                <a:solidFill>
                  <a:srgbClr val="202124"/>
                </a:solidFill>
                <a:effectLst/>
                <a:latin typeface="Google Sans"/>
              </a:rPr>
              <a:t>.</a:t>
            </a:r>
          </a:p>
          <a:p>
            <a:pPr>
              <a:buFont typeface="Wingdings" panose="05000000000000000000" pitchFamily="2" charset="2"/>
              <a:buChar char="q"/>
            </a:pPr>
            <a:r>
              <a:rPr lang="en-US" b="0" i="0" dirty="0">
                <a:solidFill>
                  <a:srgbClr val="202124"/>
                </a:solidFill>
                <a:effectLst/>
                <a:latin typeface="Google Sans"/>
              </a:rPr>
              <a:t> Running . NET code inside web browsers is made possible by </a:t>
            </a:r>
            <a:r>
              <a:rPr lang="en-US" b="0" i="0" dirty="0" err="1">
                <a:solidFill>
                  <a:srgbClr val="202124"/>
                </a:solidFill>
                <a:effectLst/>
                <a:latin typeface="Google Sans"/>
              </a:rPr>
              <a:t>WebAssembly</a:t>
            </a:r>
            <a:r>
              <a:rPr lang="en-US" b="0" i="0" dirty="0">
                <a:solidFill>
                  <a:srgbClr val="202124"/>
                </a:solidFill>
                <a:effectLst/>
                <a:latin typeface="Google Sans"/>
              </a:rPr>
              <a:t> (abbreviated </a:t>
            </a:r>
            <a:r>
              <a:rPr lang="en-US" b="0" i="0" dirty="0" err="1">
                <a:solidFill>
                  <a:srgbClr val="202124"/>
                </a:solidFill>
                <a:effectLst/>
                <a:latin typeface="Google Sans"/>
              </a:rPr>
              <a:t>wasm</a:t>
            </a:r>
            <a:r>
              <a:rPr lang="en-US" b="0" i="0" dirty="0">
                <a:solidFill>
                  <a:srgbClr val="202124"/>
                </a:solidFill>
                <a:effectLst/>
                <a:latin typeface="Google Sans"/>
              </a:rPr>
              <a:t> ).</a:t>
            </a:r>
            <a:endParaRPr lang="en-US" dirty="0">
              <a:solidFill>
                <a:srgbClr val="333333"/>
              </a:solidFill>
              <a:latin typeface="PT Serif" panose="020A0603040505020204" pitchFamily="18" charset="0"/>
            </a:endParaRPr>
          </a:p>
          <a:p>
            <a:pPr>
              <a:buFont typeface="Wingdings" panose="05000000000000000000" pitchFamily="2" charset="2"/>
              <a:buChar char="q"/>
            </a:pPr>
            <a:r>
              <a:rPr lang="en-US" b="0" i="0" dirty="0">
                <a:solidFill>
                  <a:srgbClr val="333333"/>
                </a:solidFill>
                <a:effectLst/>
                <a:latin typeface="PT Serif" panose="020A0603040505020204" pitchFamily="18" charset="0"/>
              </a:rPr>
              <a:t>As soon as the application starts it downloads everything to the browser (HTML, CSS, and JavaScript files) and it also downloads the assembly (.NET Standard DLL) files required for the application.</a:t>
            </a:r>
          </a:p>
          <a:p>
            <a:pPr>
              <a:buFont typeface="Wingdings" panose="05000000000000000000" pitchFamily="2" charset="2"/>
              <a:buChar char="q"/>
            </a:pPr>
            <a:r>
              <a:rPr lang="en-US" b="0" i="0" dirty="0">
                <a:solidFill>
                  <a:srgbClr val="333333"/>
                </a:solidFill>
                <a:effectLst/>
                <a:latin typeface="PT Serif" panose="020A0603040505020204" pitchFamily="18" charset="0"/>
              </a:rPr>
              <a:t>So, once the application starts, it can work in offline mode, meaning, it doesn’t require the server. Because this type of application is composed of static files, we can deploy it to the CDN or Server, or Azure Storage for static websites.</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223454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FB690C-4DC4-1296-82E9-4C010F249E8E}"/>
              </a:ext>
            </a:extLst>
          </p:cNvPr>
          <p:cNvSpPr>
            <a:spLocks noGrp="1"/>
          </p:cNvSpPr>
          <p:nvPr>
            <p:ph type="title"/>
          </p:nvPr>
        </p:nvSpPr>
        <p:spPr/>
        <p:txBody>
          <a:bodyPr/>
          <a:lstStyle/>
          <a:p>
            <a:pPr algn="just" fontAlgn="base"/>
            <a:r>
              <a:rPr lang="en-US" b="0" i="0" dirty="0">
                <a:solidFill>
                  <a:srgbClr val="3A3A3A"/>
                </a:solidFill>
                <a:effectLst/>
                <a:latin typeface="-apple-system"/>
              </a:rPr>
              <a:t>Blazor WebAssembly </a:t>
            </a:r>
          </a:p>
        </p:txBody>
      </p:sp>
      <p:sp>
        <p:nvSpPr>
          <p:cNvPr id="7" name="Content Placeholder 6">
            <a:extLst>
              <a:ext uri="{FF2B5EF4-FFF2-40B4-BE49-F238E27FC236}">
                <a16:creationId xmlns:a16="http://schemas.microsoft.com/office/drawing/2014/main" id="{65006F41-9BA1-5738-48D7-C687B942D860}"/>
              </a:ext>
            </a:extLst>
          </p:cNvPr>
          <p:cNvSpPr>
            <a:spLocks noGrp="1"/>
          </p:cNvSpPr>
          <p:nvPr>
            <p:ph idx="1"/>
          </p:nvPr>
        </p:nvSpPr>
        <p:spPr/>
        <p:txBody>
          <a:bodyPr>
            <a:normAutofit/>
          </a:bodyPr>
          <a:lstStyle/>
          <a:p>
            <a:pPr>
              <a:buFont typeface="Wingdings" panose="05000000000000000000" pitchFamily="2" charset="2"/>
              <a:buChar char="q"/>
            </a:pPr>
            <a:r>
              <a:rPr lang="en-US" b="0" i="0" dirty="0">
                <a:solidFill>
                  <a:srgbClr val="333333"/>
                </a:solidFill>
                <a:effectLst/>
                <a:latin typeface="PT Serif" panose="020A0603040505020204" pitchFamily="18" charset="0"/>
              </a:rPr>
              <a:t>We use the Blazor WebAssembly App template, to create a Blazor application with the client-side hosting model.</a:t>
            </a:r>
          </a:p>
          <a:p>
            <a:pPr>
              <a:buFont typeface="Wingdings" panose="05000000000000000000" pitchFamily="2" charset="2"/>
              <a:buChar char="q"/>
            </a:pPr>
            <a:r>
              <a:rPr lang="en-US" b="0" i="0" dirty="0">
                <a:solidFill>
                  <a:srgbClr val="374151"/>
                </a:solidFill>
                <a:effectLst/>
                <a:latin typeface="ui-sans-serif"/>
              </a:rPr>
              <a:t>WebAssembly is a web standard, it is supported on all major browsers, which means also client-side Blazor apps will run inside a browser on Windows/Linux/Mac/Android and iOS.</a:t>
            </a:r>
          </a:p>
          <a:p>
            <a:pPr>
              <a:buFont typeface="Wingdings" panose="05000000000000000000" pitchFamily="2" charset="2"/>
              <a:buChar char="q"/>
            </a:pPr>
            <a:r>
              <a:rPr lang="en-US" b="0" i="0" dirty="0">
                <a:solidFill>
                  <a:srgbClr val="374151"/>
                </a:solidFill>
                <a:effectLst/>
                <a:latin typeface="ui-sans-serif"/>
              </a:rPr>
              <a:t>Blazor does not require .NET to be installed on the client in order to run through </a:t>
            </a:r>
            <a:r>
              <a:rPr lang="en-US" b="0" i="0" dirty="0" err="1">
                <a:solidFill>
                  <a:srgbClr val="374151"/>
                </a:solidFill>
                <a:effectLst/>
                <a:latin typeface="ui-sans-serif"/>
              </a:rPr>
              <a:t>WebAssembly</a:t>
            </a:r>
            <a:r>
              <a:rPr lang="en-US" b="0" i="0" dirty="0">
                <a:solidFill>
                  <a:srgbClr val="374151"/>
                </a:solidFill>
                <a:effectLst/>
                <a:latin typeface="ui-sans-serif"/>
              </a:rPr>
              <a:t>.</a:t>
            </a:r>
          </a:p>
          <a:p>
            <a:pPr>
              <a:buFont typeface="Wingdings" panose="05000000000000000000" pitchFamily="2" charset="2"/>
              <a:buChar char="q"/>
            </a:pPr>
            <a:endParaRPr lang="en-US" b="0" i="0" dirty="0">
              <a:solidFill>
                <a:srgbClr val="333333"/>
              </a:solidFill>
              <a:effectLst/>
              <a:latin typeface="PT Serif" panose="020A0603040505020204" pitchFamily="18" charset="0"/>
            </a:endParaRPr>
          </a:p>
          <a:p>
            <a:pPr>
              <a:buFont typeface="Wingdings" panose="05000000000000000000" pitchFamily="2" charset="2"/>
              <a:buChar char="q"/>
            </a:pPr>
            <a:endParaRPr lang="en-US" dirty="0"/>
          </a:p>
        </p:txBody>
      </p:sp>
      <p:pic>
        <p:nvPicPr>
          <p:cNvPr id="2" name="Picture 2">
            <a:extLst>
              <a:ext uri="{FF2B5EF4-FFF2-40B4-BE49-F238E27FC236}">
                <a16:creationId xmlns:a16="http://schemas.microsoft.com/office/drawing/2014/main" id="{26AFB75E-52F0-E96F-B3F9-34661C64C8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4786" y="3747875"/>
            <a:ext cx="2667000" cy="2511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8496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FB690C-4DC4-1296-82E9-4C010F249E8E}"/>
              </a:ext>
            </a:extLst>
          </p:cNvPr>
          <p:cNvSpPr>
            <a:spLocks noGrp="1"/>
          </p:cNvSpPr>
          <p:nvPr>
            <p:ph type="title"/>
          </p:nvPr>
        </p:nvSpPr>
        <p:spPr/>
        <p:txBody>
          <a:bodyPr/>
          <a:lstStyle/>
          <a:p>
            <a:pPr algn="just" fontAlgn="base"/>
            <a:r>
              <a:rPr lang="en-US" b="0" i="0" dirty="0">
                <a:solidFill>
                  <a:srgbClr val="3A3A3A"/>
                </a:solidFill>
                <a:effectLst/>
                <a:latin typeface="-apple-system"/>
              </a:rPr>
              <a:t>Benefits of Blazor </a:t>
            </a:r>
            <a:r>
              <a:rPr lang="en-US" b="0" i="0" dirty="0" err="1">
                <a:solidFill>
                  <a:srgbClr val="3A3A3A"/>
                </a:solidFill>
                <a:effectLst/>
                <a:latin typeface="-apple-system"/>
              </a:rPr>
              <a:t>WebAssembly</a:t>
            </a:r>
            <a:r>
              <a:rPr lang="en-US" b="0" i="0" dirty="0">
                <a:solidFill>
                  <a:srgbClr val="3A3A3A"/>
                </a:solidFill>
                <a:effectLst/>
                <a:latin typeface="-apple-system"/>
              </a:rPr>
              <a:t>  Applications</a:t>
            </a:r>
          </a:p>
        </p:txBody>
      </p:sp>
      <p:sp>
        <p:nvSpPr>
          <p:cNvPr id="7" name="Content Placeholder 6">
            <a:extLst>
              <a:ext uri="{FF2B5EF4-FFF2-40B4-BE49-F238E27FC236}">
                <a16:creationId xmlns:a16="http://schemas.microsoft.com/office/drawing/2014/main" id="{65006F41-9BA1-5738-48D7-C687B942D860}"/>
              </a:ext>
            </a:extLst>
          </p:cNvPr>
          <p:cNvSpPr>
            <a:spLocks noGrp="1"/>
          </p:cNvSpPr>
          <p:nvPr>
            <p:ph idx="1"/>
          </p:nvPr>
        </p:nvSpPr>
        <p:spPr/>
        <p:txBody>
          <a:bodyPr>
            <a:normAutofit/>
          </a:bodyPr>
          <a:lstStyle/>
          <a:p>
            <a:pPr algn="l" fontAlgn="base"/>
            <a:r>
              <a:rPr lang="en-US" b="0" i="0" dirty="0">
                <a:solidFill>
                  <a:srgbClr val="000000"/>
                </a:solidFill>
                <a:effectLst/>
                <a:latin typeface="Open Sans" panose="020B0606030504020204" pitchFamily="34" charset="0"/>
              </a:rPr>
              <a:t>The first benefit is that this type of application is </a:t>
            </a:r>
            <a:r>
              <a:rPr lang="en-US" b="1" i="0" dirty="0">
                <a:solidFill>
                  <a:srgbClr val="000000"/>
                </a:solidFill>
                <a:effectLst/>
                <a:latin typeface="inherit"/>
              </a:rPr>
              <a:t>very fast</a:t>
            </a:r>
            <a:r>
              <a:rPr lang="en-US" b="0" i="0" dirty="0">
                <a:solidFill>
                  <a:srgbClr val="000000"/>
                </a:solidFill>
                <a:effectLst/>
                <a:latin typeface="Open Sans" panose="020B0606030504020204" pitchFamily="34" charset="0"/>
              </a:rPr>
              <a:t>, with the speed almost like the native browser applications.</a:t>
            </a:r>
          </a:p>
          <a:p>
            <a:pPr algn="l" fontAlgn="base"/>
            <a:r>
              <a:rPr lang="en-US" b="0" i="0" dirty="0">
                <a:solidFill>
                  <a:srgbClr val="000000"/>
                </a:solidFill>
                <a:effectLst/>
                <a:latin typeface="Open Sans" panose="020B0606030504020204" pitchFamily="34" charset="0"/>
              </a:rPr>
              <a:t>As we’ve said, the Blazor </a:t>
            </a:r>
            <a:r>
              <a:rPr lang="en-US" b="0" i="0" dirty="0" err="1">
                <a:solidFill>
                  <a:srgbClr val="000000"/>
                </a:solidFill>
                <a:effectLst/>
                <a:latin typeface="Open Sans" panose="020B0606030504020204" pitchFamily="34" charset="0"/>
              </a:rPr>
              <a:t>WebAssembly</a:t>
            </a:r>
            <a:r>
              <a:rPr lang="en-US" b="1" i="0" dirty="0">
                <a:solidFill>
                  <a:srgbClr val="000000"/>
                </a:solidFill>
                <a:effectLst/>
                <a:latin typeface="inherit"/>
              </a:rPr>
              <a:t> can work in offline mode</a:t>
            </a:r>
            <a:r>
              <a:rPr lang="en-US" b="0" i="0" dirty="0">
                <a:solidFill>
                  <a:srgbClr val="000000"/>
                </a:solidFill>
                <a:effectLst/>
                <a:latin typeface="Open Sans" panose="020B0606030504020204" pitchFamily="34" charset="0"/>
              </a:rPr>
              <a:t>, which means it doesn’t require a connection to the server.</a:t>
            </a:r>
          </a:p>
          <a:p>
            <a:pPr algn="l" fontAlgn="base"/>
            <a:r>
              <a:rPr lang="en-US" b="0" i="0" dirty="0">
                <a:solidFill>
                  <a:srgbClr val="000000"/>
                </a:solidFill>
                <a:effectLst/>
                <a:latin typeface="Open Sans" panose="020B0606030504020204" pitchFamily="34" charset="0"/>
              </a:rPr>
              <a:t>Additionally, </a:t>
            </a:r>
            <a:r>
              <a:rPr lang="en-US" b="1" i="0" dirty="0">
                <a:solidFill>
                  <a:srgbClr val="000000"/>
                </a:solidFill>
                <a:effectLst/>
                <a:latin typeface="inherit"/>
              </a:rPr>
              <a:t>serverless deployment is possible</a:t>
            </a:r>
            <a:r>
              <a:rPr lang="en-US" b="0" i="0" dirty="0">
                <a:solidFill>
                  <a:srgbClr val="000000"/>
                </a:solidFill>
                <a:effectLst/>
                <a:latin typeface="Open Sans" panose="020B0606030504020204" pitchFamily="34" charset="0"/>
              </a:rPr>
              <a:t>, which means you don’t need a server, just something to get the files to the browser.</a:t>
            </a:r>
          </a:p>
          <a:p>
            <a:pPr algn="l" fontAlgn="base"/>
            <a:r>
              <a:rPr lang="en-US" b="0" i="0" dirty="0">
                <a:solidFill>
                  <a:srgbClr val="000000"/>
                </a:solidFill>
                <a:effectLst/>
                <a:latin typeface="Open Sans" panose="020B0606030504020204" pitchFamily="34" charset="0"/>
              </a:rPr>
              <a:t>Finally, this type of application can run in all modern browsers without additional plugins. This makes deployment easy on all sorts of devices.</a:t>
            </a:r>
          </a:p>
        </p:txBody>
      </p:sp>
    </p:spTree>
    <p:extLst>
      <p:ext uri="{BB962C8B-B14F-4D97-AF65-F5344CB8AC3E}">
        <p14:creationId xmlns:p14="http://schemas.microsoft.com/office/powerpoint/2010/main" val="108763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FB690C-4DC4-1296-82E9-4C010F249E8E}"/>
              </a:ext>
            </a:extLst>
          </p:cNvPr>
          <p:cNvSpPr>
            <a:spLocks noGrp="1"/>
          </p:cNvSpPr>
          <p:nvPr>
            <p:ph type="title"/>
          </p:nvPr>
        </p:nvSpPr>
        <p:spPr/>
        <p:txBody>
          <a:bodyPr/>
          <a:lstStyle/>
          <a:p>
            <a:pPr algn="just" fontAlgn="base"/>
            <a:r>
              <a:rPr lang="en-US" b="0" i="0" dirty="0">
                <a:solidFill>
                  <a:srgbClr val="3A3A3A"/>
                </a:solidFill>
                <a:effectLst/>
                <a:latin typeface="-apple-system"/>
              </a:rPr>
              <a:t>Downsides of Blazor </a:t>
            </a:r>
            <a:r>
              <a:rPr lang="en-US" b="0" i="0" dirty="0" err="1">
                <a:solidFill>
                  <a:srgbClr val="3A3A3A"/>
                </a:solidFill>
                <a:effectLst/>
                <a:latin typeface="-apple-system"/>
              </a:rPr>
              <a:t>WebAssembly</a:t>
            </a:r>
            <a:r>
              <a:rPr lang="en-US" b="0" i="0" dirty="0">
                <a:solidFill>
                  <a:srgbClr val="3A3A3A"/>
                </a:solidFill>
                <a:effectLst/>
                <a:latin typeface="-apple-system"/>
              </a:rPr>
              <a:t> Applications</a:t>
            </a:r>
          </a:p>
        </p:txBody>
      </p:sp>
      <p:sp>
        <p:nvSpPr>
          <p:cNvPr id="7" name="Content Placeholder 6">
            <a:extLst>
              <a:ext uri="{FF2B5EF4-FFF2-40B4-BE49-F238E27FC236}">
                <a16:creationId xmlns:a16="http://schemas.microsoft.com/office/drawing/2014/main" id="{65006F41-9BA1-5738-48D7-C687B942D860}"/>
              </a:ext>
            </a:extLst>
          </p:cNvPr>
          <p:cNvSpPr>
            <a:spLocks noGrp="1"/>
          </p:cNvSpPr>
          <p:nvPr>
            <p:ph idx="1"/>
          </p:nvPr>
        </p:nvSpPr>
        <p:spPr/>
        <p:txBody>
          <a:bodyPr>
            <a:normAutofit/>
          </a:bodyPr>
          <a:lstStyle/>
          <a:p>
            <a:pPr algn="l" fontAlgn="base"/>
            <a:r>
              <a:rPr lang="en-US" b="0" i="0" dirty="0">
                <a:solidFill>
                  <a:srgbClr val="000000"/>
                </a:solidFill>
                <a:effectLst/>
                <a:latin typeface="Open Sans" panose="020B0606030504020204" pitchFamily="34" charset="0"/>
              </a:rPr>
              <a:t>Since this type of application runs only in the browser, </a:t>
            </a:r>
            <a:r>
              <a:rPr lang="en-US" b="1" i="0" dirty="0">
                <a:solidFill>
                  <a:srgbClr val="000000"/>
                </a:solidFill>
                <a:effectLst/>
                <a:latin typeface="inherit"/>
              </a:rPr>
              <a:t>it is restricted to the browser’s capabilities</a:t>
            </a:r>
            <a:r>
              <a:rPr lang="en-US" b="0" i="0" dirty="0">
                <a:solidFill>
                  <a:srgbClr val="000000"/>
                </a:solidFill>
                <a:effectLst/>
                <a:latin typeface="Open Sans" panose="020B0606030504020204" pitchFamily="34" charset="0"/>
              </a:rPr>
              <a:t>.</a:t>
            </a:r>
          </a:p>
          <a:p>
            <a:pPr algn="l" fontAlgn="base"/>
            <a:r>
              <a:rPr lang="en-US" b="0" i="0" dirty="0">
                <a:solidFill>
                  <a:srgbClr val="000000"/>
                </a:solidFill>
                <a:effectLst/>
                <a:latin typeface="Open Sans" panose="020B0606030504020204" pitchFamily="34" charset="0"/>
              </a:rPr>
              <a:t>Another thing is that everything executes in the browser. </a:t>
            </a:r>
            <a:r>
              <a:rPr lang="en-US" b="1" i="0" dirty="0">
                <a:solidFill>
                  <a:srgbClr val="000000"/>
                </a:solidFill>
                <a:effectLst/>
                <a:latin typeface="inherit"/>
              </a:rPr>
              <a:t>This could be a downside if the application does some heavy lifting</a:t>
            </a:r>
            <a:r>
              <a:rPr lang="en-US" b="0" i="0" dirty="0">
                <a:solidFill>
                  <a:srgbClr val="000000"/>
                </a:solidFill>
                <a:effectLst/>
                <a:latin typeface="Open Sans" panose="020B0606030504020204" pitchFamily="34" charset="0"/>
              </a:rPr>
              <a:t>, and our browser may not have enough resources to support that.</a:t>
            </a:r>
          </a:p>
          <a:p>
            <a:pPr algn="l" fontAlgn="base"/>
            <a:r>
              <a:rPr lang="en-US" b="0" i="0" dirty="0">
                <a:solidFill>
                  <a:srgbClr val="000000"/>
                </a:solidFill>
                <a:effectLst/>
                <a:latin typeface="Open Sans" panose="020B0606030504020204" pitchFamily="34" charset="0"/>
              </a:rPr>
              <a:t>An additional downside is that Blazor </a:t>
            </a:r>
            <a:r>
              <a:rPr lang="en-US" b="0" i="0" dirty="0" err="1">
                <a:solidFill>
                  <a:srgbClr val="000000"/>
                </a:solidFill>
                <a:effectLst/>
                <a:latin typeface="Open Sans" panose="020B0606030504020204" pitchFamily="34" charset="0"/>
              </a:rPr>
              <a:t>WebAssembly</a:t>
            </a:r>
            <a:r>
              <a:rPr lang="en-US" b="0" i="0" dirty="0">
                <a:solidFill>
                  <a:srgbClr val="000000"/>
                </a:solidFill>
                <a:effectLst/>
                <a:latin typeface="Open Sans" panose="020B0606030504020204" pitchFamily="34" charset="0"/>
              </a:rPr>
              <a:t> downloads all the files to the client, meaning </a:t>
            </a:r>
            <a:r>
              <a:rPr lang="en-US" b="1" i="0" dirty="0">
                <a:solidFill>
                  <a:srgbClr val="000000"/>
                </a:solidFill>
                <a:effectLst/>
                <a:latin typeface="inherit"/>
              </a:rPr>
              <a:t>loading times are longer</a:t>
            </a:r>
            <a:r>
              <a:rPr lang="en-US" b="0" i="0" dirty="0">
                <a:solidFill>
                  <a:srgbClr val="000000"/>
                </a:solidFill>
                <a:effectLst/>
                <a:latin typeface="Open Sans" panose="020B0606030504020204" pitchFamily="34" charset="0"/>
              </a:rPr>
              <a:t>.</a:t>
            </a:r>
          </a:p>
          <a:p>
            <a:pPr algn="l" fontAlgn="base"/>
            <a:r>
              <a:rPr lang="en-US" b="0" i="0" dirty="0">
                <a:solidFill>
                  <a:srgbClr val="000000"/>
                </a:solidFill>
                <a:effectLst/>
                <a:latin typeface="Open Sans" panose="020B0606030504020204" pitchFamily="34" charset="0"/>
              </a:rPr>
              <a:t>Finally, because </a:t>
            </a:r>
            <a:r>
              <a:rPr lang="en-US" b="0" i="0" dirty="0" err="1">
                <a:solidFill>
                  <a:srgbClr val="000000"/>
                </a:solidFill>
                <a:effectLst/>
                <a:latin typeface="Open Sans" panose="020B0606030504020204" pitchFamily="34" charset="0"/>
              </a:rPr>
              <a:t>WebAssembly</a:t>
            </a:r>
            <a:r>
              <a:rPr lang="en-US" b="0" i="0" dirty="0">
                <a:solidFill>
                  <a:srgbClr val="000000"/>
                </a:solidFill>
                <a:effectLst/>
                <a:latin typeface="Open Sans" panose="020B0606030504020204" pitchFamily="34" charset="0"/>
              </a:rPr>
              <a:t> is required to run this type of application, older browsers (without </a:t>
            </a:r>
            <a:r>
              <a:rPr lang="en-US" b="0" i="0" dirty="0" err="1">
                <a:solidFill>
                  <a:srgbClr val="000000"/>
                </a:solidFill>
                <a:effectLst/>
                <a:latin typeface="Open Sans" panose="020B0606030504020204" pitchFamily="34" charset="0"/>
              </a:rPr>
              <a:t>WebAssembly</a:t>
            </a:r>
            <a:r>
              <a:rPr lang="en-US" b="0" i="0" dirty="0">
                <a:solidFill>
                  <a:srgbClr val="000000"/>
                </a:solidFill>
                <a:effectLst/>
                <a:latin typeface="Open Sans" panose="020B0606030504020204" pitchFamily="34" charset="0"/>
              </a:rPr>
              <a:t> support) can’t run the Blazor </a:t>
            </a:r>
            <a:r>
              <a:rPr lang="en-US" b="0" i="0" dirty="0" err="1">
                <a:solidFill>
                  <a:srgbClr val="000000"/>
                </a:solidFill>
                <a:effectLst/>
                <a:latin typeface="Open Sans" panose="020B0606030504020204" pitchFamily="34" charset="0"/>
              </a:rPr>
              <a:t>WebAssembly</a:t>
            </a:r>
            <a:r>
              <a:rPr lang="en-US" b="0" i="0" dirty="0">
                <a:solidFill>
                  <a:srgbClr val="000000"/>
                </a:solidFill>
                <a:effectLst/>
                <a:latin typeface="Open Sans" panose="020B0606030504020204" pitchFamily="34" charset="0"/>
              </a:rPr>
              <a:t> applications. That said if our application requires running on an older browser then it is a better choice to use the Blazor server-side application.</a:t>
            </a:r>
          </a:p>
          <a:p>
            <a:pPr algn="l" fontAlgn="base"/>
            <a:endParaRPr lang="en-US" b="0" i="0" dirty="0">
              <a:solidFill>
                <a:srgbClr val="000000"/>
              </a:solidFill>
              <a:effectLst/>
              <a:latin typeface="Open Sans" panose="020B0606030504020204" pitchFamily="34" charset="0"/>
            </a:endParaRPr>
          </a:p>
        </p:txBody>
      </p:sp>
    </p:spTree>
    <p:extLst>
      <p:ext uri="{BB962C8B-B14F-4D97-AF65-F5344CB8AC3E}">
        <p14:creationId xmlns:p14="http://schemas.microsoft.com/office/powerpoint/2010/main" val="2805442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FB690C-4DC4-1296-82E9-4C010F249E8E}"/>
              </a:ext>
            </a:extLst>
          </p:cNvPr>
          <p:cNvSpPr>
            <a:spLocks noGrp="1"/>
          </p:cNvSpPr>
          <p:nvPr>
            <p:ph type="title"/>
          </p:nvPr>
        </p:nvSpPr>
        <p:spPr/>
        <p:txBody>
          <a:bodyPr/>
          <a:lstStyle/>
          <a:p>
            <a:pPr algn="just" fontAlgn="base"/>
            <a:r>
              <a:rPr lang="en-US" b="1" i="0" dirty="0">
                <a:solidFill>
                  <a:srgbClr val="000000"/>
                </a:solidFill>
                <a:effectLst/>
                <a:latin typeface="arial" panose="020B0604020202020204" pitchFamily="34" charset="0"/>
              </a:rPr>
              <a:t>What you will learn from ASP.NET Blazor Session</a:t>
            </a:r>
            <a:endParaRPr lang="en-US" b="0" i="0" dirty="0">
              <a:solidFill>
                <a:srgbClr val="3A3A3A"/>
              </a:solidFill>
              <a:effectLst/>
              <a:latin typeface="-apple-system"/>
            </a:endParaRPr>
          </a:p>
        </p:txBody>
      </p:sp>
      <p:sp>
        <p:nvSpPr>
          <p:cNvPr id="7" name="Content Placeholder 6">
            <a:extLst>
              <a:ext uri="{FF2B5EF4-FFF2-40B4-BE49-F238E27FC236}">
                <a16:creationId xmlns:a16="http://schemas.microsoft.com/office/drawing/2014/main" id="{65006F41-9BA1-5738-48D7-C687B942D860}"/>
              </a:ext>
            </a:extLst>
          </p:cNvPr>
          <p:cNvSpPr>
            <a:spLocks noGrp="1"/>
          </p:cNvSpPr>
          <p:nvPr>
            <p:ph idx="1"/>
          </p:nvPr>
        </p:nvSpPr>
        <p:spPr/>
        <p:txBody>
          <a:bodyPr>
            <a:normAutofit fontScale="92500" lnSpcReduction="20000"/>
          </a:bodyPr>
          <a:lstStyle/>
          <a:p>
            <a:pPr>
              <a:buFont typeface="Wingdings" panose="05000000000000000000" pitchFamily="2" charset="2"/>
              <a:buChar char="q"/>
            </a:pPr>
            <a:r>
              <a:rPr lang="en-US" dirty="0">
                <a:solidFill>
                  <a:srgbClr val="000000"/>
                </a:solidFill>
              </a:rPr>
              <a:t>Blazor Introduction</a:t>
            </a:r>
          </a:p>
          <a:p>
            <a:pPr>
              <a:buFont typeface="Wingdings" panose="05000000000000000000" pitchFamily="2" charset="2"/>
              <a:buChar char="q"/>
            </a:pPr>
            <a:r>
              <a:rPr lang="en-US" dirty="0">
                <a:solidFill>
                  <a:srgbClr val="000000"/>
                </a:solidFill>
              </a:rPr>
              <a:t>Blazor Hosting Models</a:t>
            </a:r>
          </a:p>
          <a:p>
            <a:pPr>
              <a:buFont typeface="Wingdings" panose="05000000000000000000" pitchFamily="2" charset="2"/>
              <a:buChar char="q"/>
            </a:pPr>
            <a:r>
              <a:rPr lang="en-US" dirty="0">
                <a:solidFill>
                  <a:srgbClr val="000000"/>
                </a:solidFill>
              </a:rPr>
              <a:t>Blazor Project Structure</a:t>
            </a:r>
          </a:p>
          <a:p>
            <a:pPr>
              <a:buFont typeface="Wingdings" panose="05000000000000000000" pitchFamily="2" charset="2"/>
              <a:buChar char="q"/>
            </a:pPr>
            <a:r>
              <a:rPr lang="en-US" dirty="0">
                <a:solidFill>
                  <a:srgbClr val="000000"/>
                </a:solidFill>
              </a:rPr>
              <a:t>How to Develop web applications using C# and Blazor</a:t>
            </a:r>
          </a:p>
          <a:p>
            <a:pPr>
              <a:buFont typeface="Wingdings" panose="05000000000000000000" pitchFamily="2" charset="2"/>
              <a:buChar char="q"/>
            </a:pPr>
            <a:r>
              <a:rPr lang="en-US" dirty="0">
                <a:solidFill>
                  <a:srgbClr val="000000"/>
                </a:solidFill>
              </a:rPr>
              <a:t>Blazor Components</a:t>
            </a:r>
          </a:p>
          <a:p>
            <a:pPr>
              <a:buFont typeface="Wingdings" panose="05000000000000000000" pitchFamily="2" charset="2"/>
              <a:buChar char="q"/>
            </a:pPr>
            <a:r>
              <a:rPr lang="en-US" dirty="0">
                <a:solidFill>
                  <a:srgbClr val="000000"/>
                </a:solidFill>
              </a:rPr>
              <a:t>Blazor Data Binding</a:t>
            </a:r>
          </a:p>
          <a:p>
            <a:pPr>
              <a:buFont typeface="Wingdings" panose="05000000000000000000" pitchFamily="2" charset="2"/>
              <a:buChar char="q"/>
            </a:pPr>
            <a:r>
              <a:rPr lang="en-US" dirty="0">
                <a:solidFill>
                  <a:srgbClr val="000000"/>
                </a:solidFill>
              </a:rPr>
              <a:t>Blazor Hosting Models</a:t>
            </a:r>
          </a:p>
          <a:p>
            <a:pPr>
              <a:buFont typeface="Wingdings" panose="05000000000000000000" pitchFamily="2" charset="2"/>
              <a:buChar char="q"/>
            </a:pPr>
            <a:r>
              <a:rPr lang="en-US" dirty="0">
                <a:solidFill>
                  <a:srgbClr val="000000"/>
                </a:solidFill>
              </a:rPr>
              <a:t>Event Handling &amp; Event Callback</a:t>
            </a:r>
          </a:p>
          <a:p>
            <a:pPr>
              <a:buFont typeface="Wingdings" panose="05000000000000000000" pitchFamily="2" charset="2"/>
              <a:buChar char="q"/>
            </a:pPr>
            <a:r>
              <a:rPr lang="en-US" dirty="0">
                <a:solidFill>
                  <a:srgbClr val="000000"/>
                </a:solidFill>
              </a:rPr>
              <a:t>Routing and Route Parameters</a:t>
            </a:r>
          </a:p>
          <a:p>
            <a:pPr>
              <a:buFont typeface="Wingdings" panose="05000000000000000000" pitchFamily="2" charset="2"/>
              <a:buChar char="q"/>
            </a:pPr>
            <a:r>
              <a:rPr lang="en-US" dirty="0">
                <a:solidFill>
                  <a:srgbClr val="000000"/>
                </a:solidFill>
              </a:rPr>
              <a:t>Rest API with Blazor</a:t>
            </a:r>
          </a:p>
          <a:p>
            <a:pPr>
              <a:buFont typeface="Wingdings" panose="05000000000000000000" pitchFamily="2" charset="2"/>
              <a:buChar char="q"/>
            </a:pPr>
            <a:endParaRPr lang="en-US" dirty="0">
              <a:solidFill>
                <a:srgbClr val="000000"/>
              </a:solidFill>
            </a:endParaRPr>
          </a:p>
          <a:p>
            <a:pPr>
              <a:buFont typeface="Wingdings" panose="05000000000000000000" pitchFamily="2" charset="2"/>
              <a:buChar char="q"/>
            </a:pPr>
            <a:endParaRPr lang="en-US" dirty="0">
              <a:solidFill>
                <a:srgbClr val="000000"/>
              </a:solidFill>
            </a:endParaRPr>
          </a:p>
          <a:p>
            <a:pPr>
              <a:buFont typeface="Wingdings" panose="05000000000000000000" pitchFamily="2" charset="2"/>
              <a:buChar char="q"/>
            </a:pPr>
            <a:endParaRPr lang="en-US" dirty="0">
              <a:solidFill>
                <a:srgbClr val="000000"/>
              </a:solidFill>
            </a:endParaRPr>
          </a:p>
        </p:txBody>
      </p:sp>
    </p:spTree>
    <p:extLst>
      <p:ext uri="{BB962C8B-B14F-4D97-AF65-F5344CB8AC3E}">
        <p14:creationId xmlns:p14="http://schemas.microsoft.com/office/powerpoint/2010/main" val="1121183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FB690C-4DC4-1296-82E9-4C010F249E8E}"/>
              </a:ext>
            </a:extLst>
          </p:cNvPr>
          <p:cNvSpPr>
            <a:spLocks noGrp="1"/>
          </p:cNvSpPr>
          <p:nvPr>
            <p:ph type="title"/>
          </p:nvPr>
        </p:nvSpPr>
        <p:spPr/>
        <p:txBody>
          <a:bodyPr/>
          <a:lstStyle/>
          <a:p>
            <a:pPr algn="just" fontAlgn="base"/>
            <a:r>
              <a:rPr lang="en-US" b="1" i="0" dirty="0">
                <a:solidFill>
                  <a:srgbClr val="000000"/>
                </a:solidFill>
                <a:effectLst/>
                <a:latin typeface="arial" panose="020B0604020202020204" pitchFamily="34" charset="0"/>
              </a:rPr>
              <a:t>data-driven web applications</a:t>
            </a:r>
            <a:endParaRPr lang="en-US" b="0" i="0" dirty="0">
              <a:solidFill>
                <a:srgbClr val="3A3A3A"/>
              </a:solidFill>
              <a:effectLst/>
              <a:latin typeface="-apple-system"/>
            </a:endParaRPr>
          </a:p>
        </p:txBody>
      </p:sp>
      <p:sp>
        <p:nvSpPr>
          <p:cNvPr id="7" name="Content Placeholder 6">
            <a:extLst>
              <a:ext uri="{FF2B5EF4-FFF2-40B4-BE49-F238E27FC236}">
                <a16:creationId xmlns:a16="http://schemas.microsoft.com/office/drawing/2014/main" id="{65006F41-9BA1-5738-48D7-C687B942D860}"/>
              </a:ext>
            </a:extLst>
          </p:cNvPr>
          <p:cNvSpPr>
            <a:spLocks noGrp="1"/>
          </p:cNvSpPr>
          <p:nvPr>
            <p:ph idx="1"/>
          </p:nvPr>
        </p:nvSpPr>
        <p:spPr/>
        <p:txBody>
          <a:bodyPr/>
          <a:lstStyle/>
          <a:p>
            <a:pPr>
              <a:buFont typeface="Wingdings" panose="05000000000000000000" pitchFamily="2" charset="2"/>
              <a:buChar char="q"/>
            </a:pPr>
            <a:r>
              <a:rPr lang="en-US" dirty="0">
                <a:solidFill>
                  <a:srgbClr val="000000"/>
                </a:solidFill>
              </a:rPr>
              <a:t>I</a:t>
            </a:r>
            <a:r>
              <a:rPr lang="en-US" b="0" i="0" dirty="0">
                <a:solidFill>
                  <a:srgbClr val="000000"/>
                </a:solidFill>
                <a:effectLst/>
              </a:rPr>
              <a:t>n order to develop a data-driven web application, we need two things. Server-side development as well as client-side development.</a:t>
            </a:r>
          </a:p>
          <a:p>
            <a:pPr>
              <a:buFont typeface="Wingdings" panose="05000000000000000000" pitchFamily="2" charset="2"/>
              <a:buChar char="q"/>
            </a:pPr>
            <a:r>
              <a:rPr lang="en-US" b="0" i="0" dirty="0">
                <a:solidFill>
                  <a:srgbClr val="000000"/>
                </a:solidFill>
                <a:effectLst/>
              </a:rPr>
              <a:t>For server-side development, we generally use server-side programming languages such as C#, Java, PHP, etc. </a:t>
            </a:r>
            <a:endParaRPr lang="en-US" dirty="0">
              <a:solidFill>
                <a:srgbClr val="000000"/>
              </a:solidFill>
            </a:endParaRPr>
          </a:p>
          <a:p>
            <a:pPr>
              <a:buFont typeface="Wingdings" panose="05000000000000000000" pitchFamily="2" charset="2"/>
              <a:buChar char="q"/>
            </a:pPr>
            <a:r>
              <a:rPr lang="en-US" dirty="0">
                <a:solidFill>
                  <a:srgbClr val="000000"/>
                </a:solidFill>
              </a:rPr>
              <a:t>F</a:t>
            </a:r>
            <a:r>
              <a:rPr lang="en-US" b="0" i="0" dirty="0">
                <a:solidFill>
                  <a:srgbClr val="000000"/>
                </a:solidFill>
                <a:effectLst/>
              </a:rPr>
              <a:t>or client-side development, we generally use JavaScript frameworks such as Angular, React, Vue, etc.</a:t>
            </a:r>
          </a:p>
          <a:p>
            <a:pPr>
              <a:buFont typeface="Wingdings" panose="05000000000000000000" pitchFamily="2" charset="2"/>
              <a:buChar char="q"/>
            </a:pPr>
            <a:r>
              <a:rPr lang="en-US" dirty="0">
                <a:solidFill>
                  <a:srgbClr val="000000"/>
                </a:solidFill>
              </a:rPr>
              <a:t> A F</a:t>
            </a:r>
            <a:r>
              <a:rPr lang="en-US" b="0" i="0" dirty="0">
                <a:solidFill>
                  <a:srgbClr val="000000"/>
                </a:solidFill>
                <a:effectLst/>
              </a:rPr>
              <a:t>ull-stack developer  need to learn a client-side programming language (such as Angular, React, Vue, etc.) as well as a server-side programming language (such as C#, Java, PHP, etc.).</a:t>
            </a:r>
            <a:endParaRPr lang="en-US" dirty="0"/>
          </a:p>
        </p:txBody>
      </p:sp>
    </p:spTree>
    <p:extLst>
      <p:ext uri="{BB962C8B-B14F-4D97-AF65-F5344CB8AC3E}">
        <p14:creationId xmlns:p14="http://schemas.microsoft.com/office/powerpoint/2010/main" val="882297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FB690C-4DC4-1296-82E9-4C010F249E8E}"/>
              </a:ext>
            </a:extLst>
          </p:cNvPr>
          <p:cNvSpPr>
            <a:spLocks noGrp="1"/>
          </p:cNvSpPr>
          <p:nvPr>
            <p:ph type="title"/>
          </p:nvPr>
        </p:nvSpPr>
        <p:spPr/>
        <p:txBody>
          <a:bodyPr/>
          <a:lstStyle/>
          <a:p>
            <a:pPr algn="just" fontAlgn="base"/>
            <a:r>
              <a:rPr lang="en-US" b="1" i="0" dirty="0">
                <a:solidFill>
                  <a:srgbClr val="000000"/>
                </a:solidFill>
                <a:effectLst/>
                <a:latin typeface="arial" panose="020B0604020202020204" pitchFamily="34" charset="0"/>
              </a:rPr>
              <a:t>data-driven web applications</a:t>
            </a:r>
            <a:endParaRPr lang="en-US" b="0" i="0" dirty="0">
              <a:solidFill>
                <a:srgbClr val="3A3A3A"/>
              </a:solidFill>
              <a:effectLst/>
              <a:latin typeface="-apple-system"/>
            </a:endParaRPr>
          </a:p>
        </p:txBody>
      </p:sp>
      <p:sp>
        <p:nvSpPr>
          <p:cNvPr id="7" name="Content Placeholder 6">
            <a:extLst>
              <a:ext uri="{FF2B5EF4-FFF2-40B4-BE49-F238E27FC236}">
                <a16:creationId xmlns:a16="http://schemas.microsoft.com/office/drawing/2014/main" id="{65006F41-9BA1-5738-48D7-C687B942D860}"/>
              </a:ext>
            </a:extLst>
          </p:cNvPr>
          <p:cNvSpPr>
            <a:spLocks noGrp="1"/>
          </p:cNvSpPr>
          <p:nvPr>
            <p:ph idx="1"/>
          </p:nvPr>
        </p:nvSpPr>
        <p:spPr>
          <a:xfrm>
            <a:off x="1097280" y="1948477"/>
            <a:ext cx="10058400" cy="4023360"/>
          </a:xfrm>
        </p:spPr>
        <p:txBody>
          <a:bodyPr/>
          <a:lstStyle/>
          <a:p>
            <a:pPr>
              <a:buFont typeface="Wingdings" panose="05000000000000000000" pitchFamily="2" charset="2"/>
              <a:buChar char="q"/>
            </a:pPr>
            <a:r>
              <a:rPr lang="en-US" b="0" i="0" dirty="0">
                <a:solidFill>
                  <a:srgbClr val="000000"/>
                </a:solidFill>
                <a:effectLst/>
              </a:rPr>
              <a:t>why should we learn 2 different sets of programming languages and frameworks.</a:t>
            </a:r>
          </a:p>
          <a:p>
            <a:pPr algn="just" fontAlgn="base"/>
            <a:r>
              <a:rPr lang="en-US" b="1" i="0" dirty="0">
                <a:solidFill>
                  <a:srgbClr val="000000"/>
                </a:solidFill>
                <a:effectLst/>
              </a:rPr>
              <a:t>Can we use C# both for server-side and client-side development?</a:t>
            </a:r>
            <a:endParaRPr lang="en-US" b="0" i="0" dirty="0">
              <a:solidFill>
                <a:srgbClr val="3A3A3A"/>
              </a:solidFill>
              <a:effectLst/>
            </a:endParaRPr>
          </a:p>
          <a:p>
            <a:pPr algn="just" fontAlgn="base">
              <a:buFont typeface="Wingdings" panose="05000000000000000000" pitchFamily="2" charset="2"/>
              <a:buChar char="q"/>
            </a:pPr>
            <a:r>
              <a:rPr lang="en-US" b="0" i="0" dirty="0">
                <a:solidFill>
                  <a:srgbClr val="000000"/>
                </a:solidFill>
                <a:effectLst/>
              </a:rPr>
              <a:t>Yes, we can use C# for both client-side as well as server-side development and this is possible because of ASP.NET Core Blazor.</a:t>
            </a:r>
          </a:p>
          <a:p>
            <a:pPr algn="just" fontAlgn="base">
              <a:buFont typeface="Wingdings" panose="05000000000000000000" pitchFamily="2" charset="2"/>
              <a:buChar char="q"/>
            </a:pPr>
            <a:r>
              <a:rPr lang="en-US" b="0" i="0" dirty="0">
                <a:solidFill>
                  <a:srgbClr val="000000"/>
                </a:solidFill>
                <a:effectLst/>
              </a:rPr>
              <a:t>With the introduction of Blazor, now you can develop client-side web user interfaces using C# instead of JavaScript. The C# code can be executed both on the server as well as in the client browser.</a:t>
            </a:r>
            <a:endParaRPr lang="en-US" dirty="0">
              <a:solidFill>
                <a:srgbClr val="000000"/>
              </a:solidFill>
            </a:endParaRPr>
          </a:p>
          <a:p>
            <a:pPr algn="just" fontAlgn="base">
              <a:buFont typeface="Wingdings" panose="05000000000000000000" pitchFamily="2" charset="2"/>
              <a:buChar char="q"/>
            </a:pPr>
            <a:endParaRPr lang="en-US" b="0" i="0" dirty="0">
              <a:solidFill>
                <a:srgbClr val="212529"/>
              </a:solidFill>
              <a:effectLst/>
              <a:latin typeface="-apple-system"/>
            </a:endParaRPr>
          </a:p>
          <a:p>
            <a:pPr>
              <a:buFont typeface="Wingdings" panose="05000000000000000000" pitchFamily="2" charset="2"/>
              <a:buChar char="q"/>
            </a:pPr>
            <a:endParaRPr lang="en-US" dirty="0"/>
          </a:p>
        </p:txBody>
      </p:sp>
      <p:pic>
        <p:nvPicPr>
          <p:cNvPr id="2" name="Picture 1">
            <a:extLst>
              <a:ext uri="{FF2B5EF4-FFF2-40B4-BE49-F238E27FC236}">
                <a16:creationId xmlns:a16="http://schemas.microsoft.com/office/drawing/2014/main" id="{AEF651E0-E55C-5047-E715-6E36F547F537}"/>
              </a:ext>
            </a:extLst>
          </p:cNvPr>
          <p:cNvPicPr>
            <a:picLocks noChangeAspect="1"/>
          </p:cNvPicPr>
          <p:nvPr/>
        </p:nvPicPr>
        <p:blipFill>
          <a:blip r:embed="rId2"/>
          <a:stretch>
            <a:fillRect/>
          </a:stretch>
        </p:blipFill>
        <p:spPr>
          <a:xfrm>
            <a:off x="3753530" y="4195139"/>
            <a:ext cx="3757612" cy="2129330"/>
          </a:xfrm>
          <a:prstGeom prst="rect">
            <a:avLst/>
          </a:prstGeom>
        </p:spPr>
      </p:pic>
    </p:spTree>
    <p:extLst>
      <p:ext uri="{BB962C8B-B14F-4D97-AF65-F5344CB8AC3E}">
        <p14:creationId xmlns:p14="http://schemas.microsoft.com/office/powerpoint/2010/main" val="1562671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FB690C-4DC4-1296-82E9-4C010F249E8E}"/>
              </a:ext>
            </a:extLst>
          </p:cNvPr>
          <p:cNvSpPr>
            <a:spLocks noGrp="1"/>
          </p:cNvSpPr>
          <p:nvPr>
            <p:ph type="title"/>
          </p:nvPr>
        </p:nvSpPr>
        <p:spPr/>
        <p:txBody>
          <a:bodyPr/>
          <a:lstStyle/>
          <a:p>
            <a:pPr algn="just" fontAlgn="base"/>
            <a:r>
              <a:rPr lang="en-US" b="1" i="0" dirty="0">
                <a:solidFill>
                  <a:srgbClr val="000000"/>
                </a:solidFill>
                <a:effectLst/>
                <a:latin typeface="arial" panose="020B0604020202020204" pitchFamily="34" charset="0"/>
              </a:rPr>
              <a:t>What is Blazor</a:t>
            </a:r>
            <a:endParaRPr lang="en-US" b="0" i="0" dirty="0">
              <a:solidFill>
                <a:srgbClr val="3A3A3A"/>
              </a:solidFill>
              <a:effectLst/>
              <a:latin typeface="-apple-system"/>
            </a:endParaRPr>
          </a:p>
        </p:txBody>
      </p:sp>
      <p:sp>
        <p:nvSpPr>
          <p:cNvPr id="7" name="Content Placeholder 6">
            <a:extLst>
              <a:ext uri="{FF2B5EF4-FFF2-40B4-BE49-F238E27FC236}">
                <a16:creationId xmlns:a16="http://schemas.microsoft.com/office/drawing/2014/main" id="{65006F41-9BA1-5738-48D7-C687B942D860}"/>
              </a:ext>
            </a:extLst>
          </p:cNvPr>
          <p:cNvSpPr>
            <a:spLocks noGrp="1"/>
          </p:cNvSpPr>
          <p:nvPr>
            <p:ph idx="1"/>
          </p:nvPr>
        </p:nvSpPr>
        <p:spPr/>
        <p:txBody>
          <a:bodyPr>
            <a:normAutofit fontScale="85000" lnSpcReduction="20000"/>
          </a:bodyPr>
          <a:lstStyle/>
          <a:p>
            <a:pPr>
              <a:buFont typeface="Wingdings" panose="05000000000000000000" pitchFamily="2" charset="2"/>
              <a:buChar char="q"/>
            </a:pPr>
            <a:r>
              <a:rPr lang="en-US" dirty="0"/>
              <a:t>Blazor is a web framework build by Microsoft.</a:t>
            </a:r>
          </a:p>
          <a:p>
            <a:pPr>
              <a:buFont typeface="Wingdings" panose="05000000000000000000" pitchFamily="2" charset="2"/>
              <a:buChar char="q"/>
            </a:pPr>
            <a:r>
              <a:rPr lang="en-US" b="0" i="0" dirty="0">
                <a:solidFill>
                  <a:srgbClr val="374151"/>
                </a:solidFill>
                <a:effectLst/>
                <a:latin typeface="ui-sans-serif"/>
              </a:rPr>
              <a:t>Blazor is a </a:t>
            </a:r>
            <a:r>
              <a:rPr lang="en-US" b="0" i="0" u="sng" dirty="0">
                <a:effectLst/>
                <a:latin typeface="ui-sans-serif"/>
                <a:hlinkClick r:id="rId2"/>
              </a:rPr>
              <a:t>Single Page Application</a:t>
            </a:r>
            <a:r>
              <a:rPr lang="en-US" b="0" i="0" dirty="0">
                <a:solidFill>
                  <a:srgbClr val="374151"/>
                </a:solidFill>
                <a:effectLst/>
                <a:latin typeface="ui-sans-serif"/>
              </a:rPr>
              <a:t> development framework. </a:t>
            </a:r>
          </a:p>
          <a:p>
            <a:pPr>
              <a:buFont typeface="Wingdings" panose="05000000000000000000" pitchFamily="2" charset="2"/>
              <a:buChar char="q"/>
            </a:pPr>
            <a:r>
              <a:rPr lang="en-US" b="0" i="0" dirty="0">
                <a:solidFill>
                  <a:srgbClr val="374151"/>
                </a:solidFill>
                <a:effectLst/>
                <a:latin typeface="ui-sans-serif"/>
              </a:rPr>
              <a:t>The name Blazor is a combination/mutation of the words Browser and Razor</a:t>
            </a:r>
          </a:p>
          <a:p>
            <a:pPr>
              <a:buFont typeface="Wingdings" panose="05000000000000000000" pitchFamily="2" charset="2"/>
              <a:buChar char="q"/>
            </a:pPr>
            <a:r>
              <a:rPr lang="en-US" b="0" i="0" dirty="0">
                <a:solidFill>
                  <a:srgbClr val="374151"/>
                </a:solidFill>
                <a:effectLst/>
                <a:latin typeface="ui-sans-serif"/>
              </a:rPr>
              <a:t>Blazor is a free and open-source framework that allows us to build interactive web applications using C#.</a:t>
            </a:r>
          </a:p>
          <a:p>
            <a:pPr>
              <a:buFont typeface="Wingdings" panose="05000000000000000000" pitchFamily="2" charset="2"/>
              <a:buChar char="q"/>
            </a:pPr>
            <a:r>
              <a:rPr lang="en-US" dirty="0"/>
              <a:t>The implication being that instead of having to execute Razor views on the server in order to present HTML to the browser, Blazor is capable of executing these views on the client.</a:t>
            </a:r>
          </a:p>
          <a:p>
            <a:pPr>
              <a:buFont typeface="Wingdings" panose="05000000000000000000" pitchFamily="2" charset="2"/>
              <a:buChar char="q"/>
            </a:pPr>
            <a:r>
              <a:rPr lang="en-US" dirty="0"/>
              <a:t>Blazor is a free, open-source Web framework that allows us to create interactive applications in C# that will be used mainly through a web browser.</a:t>
            </a:r>
          </a:p>
          <a:p>
            <a:pPr>
              <a:buFont typeface="Wingdings" panose="05000000000000000000" pitchFamily="2" charset="2"/>
              <a:buChar char="q"/>
            </a:pPr>
            <a:r>
              <a:rPr lang="en-US" dirty="0"/>
              <a:t>Blazor is the framework that makes it easy to write C# code in the browser using a component. </a:t>
            </a:r>
          </a:p>
          <a:p>
            <a:pPr>
              <a:buFont typeface="Wingdings" panose="05000000000000000000" pitchFamily="2" charset="2"/>
              <a:buChar char="q"/>
            </a:pPr>
            <a:r>
              <a:rPr lang="en-US" dirty="0"/>
              <a:t>Historically, if we want to create an application that runs on a browser, we were  use JavaScript. Now, thanks to </a:t>
            </a:r>
            <a:r>
              <a:rPr lang="en-US" dirty="0" err="1"/>
              <a:t>blazor</a:t>
            </a:r>
            <a:r>
              <a:rPr lang="en-US" dirty="0"/>
              <a:t>,  we can use a programming language in the browser i.e. we can use C# language. </a:t>
            </a:r>
          </a:p>
          <a:p>
            <a:pPr>
              <a:buFont typeface="Wingdings" panose="05000000000000000000" pitchFamily="2" charset="2"/>
              <a:buChar char="q"/>
            </a:pPr>
            <a:r>
              <a:rPr lang="en-US" dirty="0"/>
              <a:t>Blazor is a new Single Page Application (SPA) technology by Microsoft. It is a comparable technology to React, Angular, and Vue.js but uses C# instead of JavaScript.</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2699025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FB690C-4DC4-1296-82E9-4C010F249E8E}"/>
              </a:ext>
            </a:extLst>
          </p:cNvPr>
          <p:cNvSpPr>
            <a:spLocks noGrp="1"/>
          </p:cNvSpPr>
          <p:nvPr>
            <p:ph type="title"/>
          </p:nvPr>
        </p:nvSpPr>
        <p:spPr/>
        <p:txBody>
          <a:bodyPr/>
          <a:lstStyle/>
          <a:p>
            <a:pPr algn="just" fontAlgn="base"/>
            <a:r>
              <a:rPr lang="en-US" b="1" i="0" dirty="0">
                <a:solidFill>
                  <a:srgbClr val="000000"/>
                </a:solidFill>
                <a:effectLst/>
                <a:latin typeface="arial" panose="020B0604020202020204" pitchFamily="34" charset="0"/>
              </a:rPr>
              <a:t>What is Blazor</a:t>
            </a:r>
            <a:endParaRPr lang="en-US" b="0" i="0" dirty="0">
              <a:solidFill>
                <a:srgbClr val="3A3A3A"/>
              </a:solidFill>
              <a:effectLst/>
              <a:latin typeface="-apple-system"/>
            </a:endParaRPr>
          </a:p>
        </p:txBody>
      </p:sp>
      <p:sp>
        <p:nvSpPr>
          <p:cNvPr id="7" name="Content Placeholder 6">
            <a:extLst>
              <a:ext uri="{FF2B5EF4-FFF2-40B4-BE49-F238E27FC236}">
                <a16:creationId xmlns:a16="http://schemas.microsoft.com/office/drawing/2014/main" id="{65006F41-9BA1-5738-48D7-C687B942D860}"/>
              </a:ext>
            </a:extLst>
          </p:cNvPr>
          <p:cNvSpPr>
            <a:spLocks noGrp="1"/>
          </p:cNvSpPr>
          <p:nvPr>
            <p:ph idx="1"/>
          </p:nvPr>
        </p:nvSpPr>
        <p:spPr/>
        <p:txBody>
          <a:bodyPr>
            <a:normAutofit/>
          </a:bodyPr>
          <a:lstStyle/>
          <a:p>
            <a:pPr>
              <a:buFont typeface="Wingdings" panose="05000000000000000000" pitchFamily="2" charset="2"/>
              <a:buChar char="q"/>
            </a:pPr>
            <a:r>
              <a:rPr lang="en-US" b="0" i="0" dirty="0">
                <a:solidFill>
                  <a:srgbClr val="161616"/>
                </a:solidFill>
                <a:effectLst/>
                <a:latin typeface="Segoe UI" panose="020B0502040204020203" pitchFamily="34" charset="0"/>
              </a:rPr>
              <a:t>Blazor is a </a:t>
            </a:r>
            <a:r>
              <a:rPr lang="en-US" b="0" i="0" u="none" strike="noStrike" dirty="0">
                <a:effectLst/>
                <a:latin typeface="Segoe UI" panose="020B0502040204020203" pitchFamily="34" charset="0"/>
                <a:hlinkClick r:id="rId2"/>
              </a:rPr>
              <a:t>.NET</a:t>
            </a:r>
            <a:r>
              <a:rPr lang="en-US" b="0" i="0" dirty="0">
                <a:solidFill>
                  <a:srgbClr val="161616"/>
                </a:solidFill>
                <a:effectLst/>
                <a:latin typeface="Segoe UI" panose="020B0502040204020203" pitchFamily="34" charset="0"/>
              </a:rPr>
              <a:t> frontend web framework that supports both server-side rendering and client interactivity in a single programming model</a:t>
            </a:r>
            <a:endParaRPr lang="en-US" dirty="0"/>
          </a:p>
          <a:p>
            <a:pPr>
              <a:buFont typeface="Wingdings" panose="05000000000000000000" pitchFamily="2" charset="2"/>
              <a:buChar char="q"/>
            </a:pPr>
            <a:r>
              <a:rPr lang="en-US" dirty="0"/>
              <a:t>Blazor does not require any kind of plugin installed on the client in order to execute inside a browser.</a:t>
            </a:r>
          </a:p>
          <a:p>
            <a:pPr>
              <a:buFont typeface="Wingdings" panose="05000000000000000000" pitchFamily="2" charset="2"/>
              <a:buChar char="q"/>
            </a:pPr>
            <a:r>
              <a:rPr lang="en-US" dirty="0"/>
              <a:t> Blazor either runs server-side, in which case it executes on a server and the browser acts like a dumb terminal, or it runs in the browser itself by utilizing </a:t>
            </a:r>
            <a:r>
              <a:rPr lang="en-US" dirty="0" err="1"/>
              <a:t>WebAssembly</a:t>
            </a:r>
            <a:r>
              <a:rPr lang="en-US" dirty="0"/>
              <a:t>.</a:t>
            </a:r>
          </a:p>
          <a:p>
            <a:pPr>
              <a:buFont typeface="Wingdings" panose="05000000000000000000" pitchFamily="2" charset="2"/>
              <a:buChar char="q"/>
            </a:pPr>
            <a:r>
              <a:rPr lang="en-US" b="0" i="0" dirty="0">
                <a:solidFill>
                  <a:srgbClr val="161616"/>
                </a:solidFill>
                <a:effectLst/>
                <a:latin typeface="Segoe UI" panose="020B0502040204020203" pitchFamily="34" charset="0"/>
              </a:rPr>
              <a:t>Create rich interactive UIs using </a:t>
            </a:r>
            <a:r>
              <a:rPr lang="en-US" b="0" i="0" u="none" strike="noStrike" dirty="0">
                <a:solidFill>
                  <a:srgbClr val="161616"/>
                </a:solidFill>
                <a:effectLst/>
                <a:latin typeface="Segoe UI" panose="020B0502040204020203" pitchFamily="34" charset="0"/>
                <a:hlinkClick r:id="rId3"/>
              </a:rPr>
              <a:t>C#</a:t>
            </a:r>
            <a:r>
              <a:rPr lang="en-US" b="0" i="0" dirty="0">
                <a:solidFill>
                  <a:srgbClr val="161616"/>
                </a:solidFill>
                <a:effectLst/>
                <a:latin typeface="Segoe UI" panose="020B0502040204020203" pitchFamily="34" charset="0"/>
              </a:rPr>
              <a:t>.</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1155698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FB690C-4DC4-1296-82E9-4C010F249E8E}"/>
              </a:ext>
            </a:extLst>
          </p:cNvPr>
          <p:cNvSpPr>
            <a:spLocks noGrp="1"/>
          </p:cNvSpPr>
          <p:nvPr>
            <p:ph type="title"/>
          </p:nvPr>
        </p:nvSpPr>
        <p:spPr/>
        <p:txBody>
          <a:bodyPr/>
          <a:lstStyle/>
          <a:p>
            <a:pPr algn="just" fontAlgn="base"/>
            <a:r>
              <a:rPr lang="en-US" b="1" i="0" dirty="0">
                <a:solidFill>
                  <a:srgbClr val="000000"/>
                </a:solidFill>
                <a:effectLst/>
                <a:latin typeface="arial" panose="020B0604020202020204" pitchFamily="34" charset="0"/>
              </a:rPr>
              <a:t>Advantages of Blazor framework</a:t>
            </a:r>
            <a:endParaRPr lang="en-US" b="0" i="0" dirty="0">
              <a:solidFill>
                <a:srgbClr val="3A3A3A"/>
              </a:solidFill>
              <a:effectLst/>
              <a:latin typeface="-apple-system"/>
            </a:endParaRPr>
          </a:p>
        </p:txBody>
      </p:sp>
      <p:sp>
        <p:nvSpPr>
          <p:cNvPr id="7" name="Content Placeholder 6">
            <a:extLst>
              <a:ext uri="{FF2B5EF4-FFF2-40B4-BE49-F238E27FC236}">
                <a16:creationId xmlns:a16="http://schemas.microsoft.com/office/drawing/2014/main" id="{65006F41-9BA1-5738-48D7-C687B942D860}"/>
              </a:ext>
            </a:extLst>
          </p:cNvPr>
          <p:cNvSpPr>
            <a:spLocks noGrp="1"/>
          </p:cNvSpPr>
          <p:nvPr>
            <p:ph idx="1"/>
          </p:nvPr>
        </p:nvSpPr>
        <p:spPr/>
        <p:txBody>
          <a:bodyPr>
            <a:normAutofit lnSpcReduction="10000"/>
          </a:bodyPr>
          <a:lstStyle/>
          <a:p>
            <a:pPr>
              <a:buFont typeface="Wingdings" panose="05000000000000000000" pitchFamily="2" charset="2"/>
              <a:buChar char="q"/>
            </a:pPr>
            <a:r>
              <a:rPr lang="en-US" dirty="0"/>
              <a:t>.NET Ecosystem for our front-end application.</a:t>
            </a:r>
          </a:p>
          <a:p>
            <a:pPr>
              <a:buFont typeface="Wingdings" panose="05000000000000000000" pitchFamily="2" charset="2"/>
              <a:buChar char="q"/>
            </a:pPr>
            <a:r>
              <a:rPr lang="en-US" dirty="0"/>
              <a:t>C# (LINQ and asynchronous programming)</a:t>
            </a:r>
          </a:p>
          <a:p>
            <a:pPr>
              <a:buFont typeface="Wingdings" panose="05000000000000000000" pitchFamily="2" charset="2"/>
              <a:buChar char="q"/>
            </a:pPr>
            <a:r>
              <a:rPr lang="en-US" dirty="0"/>
              <a:t>Ability to share the code between front-end and back-end</a:t>
            </a:r>
          </a:p>
          <a:p>
            <a:pPr>
              <a:buFont typeface="Wingdings" panose="05000000000000000000" pitchFamily="2" charset="2"/>
              <a:buChar char="q"/>
            </a:pPr>
            <a:r>
              <a:rPr lang="en-US" dirty="0"/>
              <a:t>Working with components</a:t>
            </a:r>
          </a:p>
          <a:p>
            <a:pPr>
              <a:buFont typeface="Wingdings" panose="05000000000000000000" pitchFamily="2" charset="2"/>
              <a:buChar char="q"/>
            </a:pPr>
            <a:r>
              <a:rPr lang="en-US" dirty="0"/>
              <a:t>Blazor also supports features of a SPA (Single Page Application) framework such as:</a:t>
            </a:r>
          </a:p>
          <a:p>
            <a:pPr lvl="1">
              <a:buFont typeface="Wingdings" panose="05000000000000000000" pitchFamily="2" charset="2"/>
              <a:buChar char="q"/>
            </a:pPr>
            <a:r>
              <a:rPr lang="en-US" dirty="0"/>
              <a:t>Routing</a:t>
            </a:r>
          </a:p>
          <a:p>
            <a:pPr lvl="1">
              <a:buFont typeface="Wingdings" panose="05000000000000000000" pitchFamily="2" charset="2"/>
              <a:buChar char="q"/>
            </a:pPr>
            <a:r>
              <a:rPr lang="en-US" dirty="0"/>
              <a:t>Layouts</a:t>
            </a:r>
          </a:p>
          <a:p>
            <a:pPr lvl="1">
              <a:buFont typeface="Wingdings" panose="05000000000000000000" pitchFamily="2" charset="2"/>
              <a:buChar char="q"/>
            </a:pPr>
            <a:r>
              <a:rPr lang="en-US" dirty="0"/>
              <a:t>Dependency Injection</a:t>
            </a:r>
          </a:p>
          <a:p>
            <a:pPr lvl="1">
              <a:buFont typeface="Wingdings" panose="05000000000000000000" pitchFamily="2" charset="2"/>
              <a:buChar char="q"/>
            </a:pPr>
            <a:r>
              <a:rPr lang="en-US" dirty="0"/>
              <a:t>JavaScript interop</a:t>
            </a:r>
          </a:p>
          <a:p>
            <a:pPr lvl="1">
              <a:buFont typeface="Wingdings" panose="05000000000000000000" pitchFamily="2" charset="2"/>
              <a:buChar char="q"/>
            </a:pPr>
            <a:r>
              <a:rPr lang="en-US" dirty="0"/>
              <a:t>Forms and validation</a:t>
            </a:r>
          </a:p>
          <a:p>
            <a:pPr lvl="1">
              <a:buFont typeface="Wingdings" panose="05000000000000000000" pitchFamily="2" charset="2"/>
              <a:buChar char="q"/>
            </a:pPr>
            <a:r>
              <a:rPr lang="en-US" dirty="0"/>
              <a:t>Server-side rendering</a:t>
            </a:r>
          </a:p>
        </p:txBody>
      </p:sp>
    </p:spTree>
    <p:extLst>
      <p:ext uri="{BB962C8B-B14F-4D97-AF65-F5344CB8AC3E}">
        <p14:creationId xmlns:p14="http://schemas.microsoft.com/office/powerpoint/2010/main" val="4092496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FB690C-4DC4-1296-82E9-4C010F249E8E}"/>
              </a:ext>
            </a:extLst>
          </p:cNvPr>
          <p:cNvSpPr>
            <a:spLocks noGrp="1"/>
          </p:cNvSpPr>
          <p:nvPr>
            <p:ph type="title"/>
          </p:nvPr>
        </p:nvSpPr>
        <p:spPr/>
        <p:txBody>
          <a:bodyPr/>
          <a:lstStyle/>
          <a:p>
            <a:pPr algn="just" fontAlgn="base"/>
            <a:r>
              <a:rPr lang="en-US" b="0" i="0" dirty="0">
                <a:solidFill>
                  <a:srgbClr val="3A3A3A"/>
                </a:solidFill>
                <a:effectLst/>
                <a:latin typeface="-apple-system"/>
              </a:rPr>
              <a:t>Blazor hosting models</a:t>
            </a:r>
          </a:p>
        </p:txBody>
      </p:sp>
      <p:sp>
        <p:nvSpPr>
          <p:cNvPr id="7" name="Content Placeholder 6">
            <a:extLst>
              <a:ext uri="{FF2B5EF4-FFF2-40B4-BE49-F238E27FC236}">
                <a16:creationId xmlns:a16="http://schemas.microsoft.com/office/drawing/2014/main" id="{65006F41-9BA1-5738-48D7-C687B942D860}"/>
              </a:ext>
            </a:extLst>
          </p:cNvPr>
          <p:cNvSpPr>
            <a:spLocks noGrp="1"/>
          </p:cNvSpPr>
          <p:nvPr>
            <p:ph idx="1"/>
          </p:nvPr>
        </p:nvSpPr>
        <p:spPr/>
        <p:txBody>
          <a:bodyPr>
            <a:normAutofit/>
          </a:bodyPr>
          <a:lstStyle/>
          <a:p>
            <a:pPr>
              <a:buFont typeface="Wingdings" panose="05000000000000000000" pitchFamily="2" charset="2"/>
              <a:buChar char="q"/>
            </a:pPr>
            <a:r>
              <a:rPr lang="en-US" b="0" i="0" dirty="0">
                <a:solidFill>
                  <a:srgbClr val="333333"/>
                </a:solidFill>
                <a:effectLst/>
                <a:latin typeface="PT Serif" panose="020A0603040505020204" pitchFamily="18" charset="0"/>
              </a:rPr>
              <a:t>Blazor offers 2 hosting models. </a:t>
            </a:r>
          </a:p>
          <a:p>
            <a:pPr lvl="1">
              <a:buFont typeface="Wingdings" panose="05000000000000000000" pitchFamily="2" charset="2"/>
              <a:buChar char="q"/>
            </a:pPr>
            <a:r>
              <a:rPr lang="en-US" b="0" i="0" dirty="0">
                <a:solidFill>
                  <a:srgbClr val="333333"/>
                </a:solidFill>
                <a:effectLst/>
                <a:latin typeface="PT Serif" panose="020A0603040505020204" pitchFamily="18" charset="0"/>
              </a:rPr>
              <a:t>Blazor Server-side hosting.</a:t>
            </a:r>
          </a:p>
          <a:p>
            <a:pPr lvl="1">
              <a:buFont typeface="Wingdings" panose="05000000000000000000" pitchFamily="2" charset="2"/>
              <a:buChar char="q"/>
            </a:pPr>
            <a:r>
              <a:rPr lang="en-US" b="0" i="0" dirty="0">
                <a:solidFill>
                  <a:srgbClr val="333333"/>
                </a:solidFill>
                <a:effectLst/>
                <a:latin typeface="PT Serif" panose="020A0603040505020204" pitchFamily="18" charset="0"/>
              </a:rPr>
              <a:t>Blazor </a:t>
            </a:r>
            <a:r>
              <a:rPr lang="en-US" b="0" i="0" dirty="0" err="1">
                <a:solidFill>
                  <a:srgbClr val="333333"/>
                </a:solidFill>
                <a:effectLst/>
                <a:latin typeface="PT Serif" panose="020A0603040505020204" pitchFamily="18" charset="0"/>
              </a:rPr>
              <a:t>WebAssembly</a:t>
            </a:r>
            <a:r>
              <a:rPr lang="en-US" b="0" i="0" dirty="0">
                <a:solidFill>
                  <a:srgbClr val="333333"/>
                </a:solidFill>
                <a:effectLst/>
                <a:latin typeface="PT Serif" panose="020A0603040505020204" pitchFamily="18" charset="0"/>
              </a:rPr>
              <a:t>  hosting</a:t>
            </a:r>
          </a:p>
          <a:p>
            <a:pPr lvl="1">
              <a:buFont typeface="Wingdings" panose="05000000000000000000" pitchFamily="2" charset="2"/>
              <a:buChar char="q"/>
            </a:pPr>
            <a:endParaRPr lang="en-US" dirty="0"/>
          </a:p>
        </p:txBody>
      </p:sp>
    </p:spTree>
    <p:extLst>
      <p:ext uri="{BB962C8B-B14F-4D97-AF65-F5344CB8AC3E}">
        <p14:creationId xmlns:p14="http://schemas.microsoft.com/office/powerpoint/2010/main" val="2250934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FB690C-4DC4-1296-82E9-4C010F249E8E}"/>
              </a:ext>
            </a:extLst>
          </p:cNvPr>
          <p:cNvSpPr>
            <a:spLocks noGrp="1"/>
          </p:cNvSpPr>
          <p:nvPr>
            <p:ph type="title"/>
          </p:nvPr>
        </p:nvSpPr>
        <p:spPr/>
        <p:txBody>
          <a:bodyPr/>
          <a:lstStyle/>
          <a:p>
            <a:pPr algn="just" fontAlgn="base"/>
            <a:r>
              <a:rPr lang="en-US" b="0" i="0" dirty="0">
                <a:solidFill>
                  <a:srgbClr val="3A3A3A"/>
                </a:solidFill>
                <a:effectLst/>
                <a:latin typeface="-apple-system"/>
              </a:rPr>
              <a:t>Blazor server-side hosting model</a:t>
            </a:r>
          </a:p>
        </p:txBody>
      </p:sp>
      <p:sp>
        <p:nvSpPr>
          <p:cNvPr id="7" name="Content Placeholder 6">
            <a:extLst>
              <a:ext uri="{FF2B5EF4-FFF2-40B4-BE49-F238E27FC236}">
                <a16:creationId xmlns:a16="http://schemas.microsoft.com/office/drawing/2014/main" id="{65006F41-9BA1-5738-48D7-C687B942D860}"/>
              </a:ext>
            </a:extLst>
          </p:cNvPr>
          <p:cNvSpPr>
            <a:spLocks noGrp="1"/>
          </p:cNvSpPr>
          <p:nvPr>
            <p:ph idx="1"/>
          </p:nvPr>
        </p:nvSpPr>
        <p:spPr/>
        <p:txBody>
          <a:bodyPr>
            <a:normAutofit/>
          </a:bodyPr>
          <a:lstStyle/>
          <a:p>
            <a:pPr>
              <a:buFont typeface="Wingdings" panose="05000000000000000000" pitchFamily="2" charset="2"/>
              <a:buChar char="q"/>
            </a:pPr>
            <a:r>
              <a:rPr lang="en-US" b="0" i="0" dirty="0">
                <a:solidFill>
                  <a:srgbClr val="333333"/>
                </a:solidFill>
                <a:effectLst/>
                <a:latin typeface="PT Serif" panose="020A0603040505020204" pitchFamily="18" charset="0"/>
              </a:rPr>
              <a:t>in this model, the application is executed fully on the server within the  ASP.NET Core application.</a:t>
            </a:r>
          </a:p>
          <a:p>
            <a:pPr>
              <a:buFont typeface="Wingdings" panose="05000000000000000000" pitchFamily="2" charset="2"/>
              <a:buChar char="q"/>
            </a:pPr>
            <a:r>
              <a:rPr lang="en-US" b="0" i="0" dirty="0">
                <a:solidFill>
                  <a:srgbClr val="333333"/>
                </a:solidFill>
                <a:effectLst/>
                <a:latin typeface="PT Serif" panose="020A0603040505020204" pitchFamily="18" charset="0"/>
              </a:rPr>
              <a:t>In this model, between the client and the server, a SignalR connection is established.</a:t>
            </a:r>
          </a:p>
          <a:p>
            <a:pPr>
              <a:buFont typeface="Wingdings" panose="05000000000000000000" pitchFamily="2" charset="2"/>
              <a:buChar char="q"/>
            </a:pPr>
            <a:r>
              <a:rPr lang="en-US" b="0" i="0" dirty="0">
                <a:solidFill>
                  <a:srgbClr val="333333"/>
                </a:solidFill>
                <a:effectLst/>
                <a:latin typeface="PT Serif" panose="020A0603040505020204" pitchFamily="18" charset="0"/>
              </a:rPr>
              <a:t> To communicate with the HTML, the server-side application uses </a:t>
            </a:r>
            <a:r>
              <a:rPr lang="en-US" b="0" i="0" dirty="0" err="1">
                <a:solidFill>
                  <a:srgbClr val="333333"/>
                </a:solidFill>
                <a:effectLst/>
                <a:latin typeface="PT Serif" panose="020A0603040505020204" pitchFamily="18" charset="0"/>
              </a:rPr>
              <a:t>SignalR</a:t>
            </a:r>
            <a:r>
              <a:rPr lang="en-US" b="0" i="0" dirty="0">
                <a:solidFill>
                  <a:srgbClr val="333333"/>
                </a:solidFill>
                <a:effectLst/>
                <a:latin typeface="PT Serif" panose="020A0603040505020204" pitchFamily="18" charset="0"/>
              </a:rPr>
              <a:t>. </a:t>
            </a:r>
          </a:p>
          <a:p>
            <a:pPr>
              <a:buFont typeface="Wingdings" panose="05000000000000000000" pitchFamily="2" charset="2"/>
              <a:buChar char="q"/>
            </a:pPr>
            <a:r>
              <a:rPr lang="en-US" b="0" i="0" dirty="0">
                <a:solidFill>
                  <a:srgbClr val="333333"/>
                </a:solidFill>
                <a:effectLst/>
                <a:latin typeface="PT Serif" panose="020A0603040505020204" pitchFamily="18" charset="0"/>
              </a:rPr>
              <a:t>With this hosting model, the application is executed on the server. Between the client and the server a SignalR connection is established. </a:t>
            </a:r>
          </a:p>
          <a:p>
            <a:pPr>
              <a:buFont typeface="Wingdings" panose="05000000000000000000" pitchFamily="2" charset="2"/>
              <a:buChar char="q"/>
            </a:pPr>
            <a:r>
              <a:rPr lang="en-US" dirty="0">
                <a:solidFill>
                  <a:srgbClr val="333333"/>
                </a:solidFill>
                <a:latin typeface="PT Serif" panose="020A0603040505020204" pitchFamily="18" charset="0"/>
              </a:rPr>
              <a:t>In this model,</a:t>
            </a:r>
            <a:r>
              <a:rPr lang="en-US" b="0" i="0" dirty="0">
                <a:solidFill>
                  <a:srgbClr val="333333"/>
                </a:solidFill>
                <a:effectLst/>
                <a:latin typeface="PT Serif" panose="020A0603040505020204" pitchFamily="18" charset="0"/>
              </a:rPr>
              <a:t>  When an event occurs on the client such as a button click, the information about the event is sent to the server over the SignalR connection. </a:t>
            </a:r>
          </a:p>
          <a:p>
            <a:pPr>
              <a:buFont typeface="Wingdings" panose="05000000000000000000" pitchFamily="2" charset="2"/>
              <a:buChar char="q"/>
            </a:pPr>
            <a:r>
              <a:rPr lang="en-US" b="0" i="0" dirty="0">
                <a:solidFill>
                  <a:srgbClr val="333333"/>
                </a:solidFill>
                <a:effectLst/>
                <a:latin typeface="PT Serif" panose="020A0603040505020204" pitchFamily="18" charset="0"/>
              </a:rPr>
              <a:t>We use the Blazor Server App template, to create a Blazor application with the server hosting model.</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351853697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5614</TotalTime>
  <Words>1515</Words>
  <Application>Microsoft Office PowerPoint</Application>
  <PresentationFormat>Widescreen</PresentationFormat>
  <Paragraphs>98</Paragraphs>
  <Slides>17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-apple-system</vt:lpstr>
      <vt:lpstr>Arial</vt:lpstr>
      <vt:lpstr>Calibri</vt:lpstr>
      <vt:lpstr>Calibri Light</vt:lpstr>
      <vt:lpstr>Google Sans</vt:lpstr>
      <vt:lpstr>inherit</vt:lpstr>
      <vt:lpstr>Open Sans</vt:lpstr>
      <vt:lpstr>PT Serif</vt:lpstr>
      <vt:lpstr>Segoe UI</vt:lpstr>
      <vt:lpstr>ui-sans-serif</vt:lpstr>
      <vt:lpstr>Wingdings</vt:lpstr>
      <vt:lpstr>Retrospect</vt:lpstr>
      <vt:lpstr>Blazor</vt:lpstr>
      <vt:lpstr>What you will learn from ASP.NET Blazor Session</vt:lpstr>
      <vt:lpstr>data-driven web applications</vt:lpstr>
      <vt:lpstr>data-driven web applications</vt:lpstr>
      <vt:lpstr>What is Blazor</vt:lpstr>
      <vt:lpstr>What is Blazor</vt:lpstr>
      <vt:lpstr>Advantages of Blazor framework</vt:lpstr>
      <vt:lpstr>Blazor hosting models</vt:lpstr>
      <vt:lpstr>Blazor server-side hosting model</vt:lpstr>
      <vt:lpstr>Blazor server-side</vt:lpstr>
      <vt:lpstr>Benefits of Blazor Server Applications</vt:lpstr>
      <vt:lpstr>Benefits of Blazor Server Applications</vt:lpstr>
      <vt:lpstr>Downsides of Blazor Server Applications</vt:lpstr>
      <vt:lpstr>Blazor WebAssembly </vt:lpstr>
      <vt:lpstr>Blazor WebAssembly </vt:lpstr>
      <vt:lpstr>Benefits of Blazor WebAssembly  Applications</vt:lpstr>
      <vt:lpstr>Downsides of Blazor WebAssembly Applications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Blazor</dc:title>
  <dc:creator>San San</dc:creator>
  <cp:lastModifiedBy>San San</cp:lastModifiedBy>
  <cp:revision>13</cp:revision>
  <dcterms:created xsi:type="dcterms:W3CDTF">2023-04-01T13:46:15Z</dcterms:created>
  <dcterms:modified xsi:type="dcterms:W3CDTF">2023-11-20T08:20:00Z</dcterms:modified>
</cp:coreProperties>
</file>