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064623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271248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8400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21842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78915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project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 err="1"/>
              <a:t>Program.cs</a:t>
            </a:r>
            <a:endParaRPr lang="en-US" sz="2400" b="1" dirty="0"/>
          </a:p>
          <a:p>
            <a:r>
              <a:rPr lang="en-US" sz="2400" dirty="0"/>
              <a:t>This file contains the Main() method which is the entry point for both the project types (</a:t>
            </a:r>
            <a:r>
              <a:rPr lang="en-US" sz="2400" dirty="0" err="1"/>
              <a:t>i.e</a:t>
            </a:r>
            <a:r>
              <a:rPr lang="en-US" sz="2400" dirty="0"/>
              <a:t> </a:t>
            </a:r>
            <a:r>
              <a:rPr lang="en-US" sz="2400" dirty="0" err="1"/>
              <a:t>Blazor</a:t>
            </a:r>
            <a:r>
              <a:rPr lang="en-US" sz="2400" dirty="0"/>
              <a:t> </a:t>
            </a:r>
            <a:r>
              <a:rPr lang="en-US" sz="2400" dirty="0" err="1"/>
              <a:t>WebAssembly</a:t>
            </a:r>
            <a:r>
              <a:rPr lang="en-US" sz="2400" dirty="0"/>
              <a:t> and </a:t>
            </a:r>
            <a:r>
              <a:rPr lang="en-US" sz="2400" dirty="0" err="1"/>
              <a:t>Blazor</a:t>
            </a:r>
            <a:r>
              <a:rPr lang="en-US" sz="2400" dirty="0"/>
              <a:t> Server). </a:t>
            </a:r>
          </a:p>
          <a:p>
            <a:r>
              <a:rPr lang="en-US" sz="2400" dirty="0"/>
              <a:t>In a </a:t>
            </a:r>
            <a:r>
              <a:rPr lang="en-US" sz="2400" dirty="0" err="1"/>
              <a:t>Blazor</a:t>
            </a:r>
            <a:r>
              <a:rPr lang="en-US" sz="2400" dirty="0"/>
              <a:t> server project, the Main() method calls </a:t>
            </a:r>
            <a:r>
              <a:rPr lang="en-US" sz="2400" dirty="0" err="1"/>
              <a:t>CreateHostBuilder</a:t>
            </a:r>
            <a:r>
              <a:rPr lang="en-US" sz="2400" dirty="0"/>
              <a:t>() method which sets up the ASP.NET Core host. </a:t>
            </a:r>
          </a:p>
          <a:p>
            <a:r>
              <a:rPr lang="en-US" sz="2400" dirty="0"/>
              <a:t>In a </a:t>
            </a:r>
            <a:r>
              <a:rPr lang="en-US" sz="2400" dirty="0" err="1"/>
              <a:t>Blazor</a:t>
            </a:r>
            <a:r>
              <a:rPr lang="en-US" sz="2400" dirty="0"/>
              <a:t> </a:t>
            </a:r>
            <a:r>
              <a:rPr lang="en-US" sz="2400" dirty="0" err="1"/>
              <a:t>WebAssembly</a:t>
            </a:r>
            <a:r>
              <a:rPr lang="en-US" sz="2400" dirty="0"/>
              <a:t> project, the App component, which is the root component of the application, is specified in the Main method. This root component is present in the root project folder in </a:t>
            </a:r>
            <a:r>
              <a:rPr lang="en-US" sz="2400" dirty="0" err="1"/>
              <a:t>App.razor</a:t>
            </a:r>
            <a:r>
              <a:rPr lang="en-US" sz="2400" dirty="0"/>
              <a:t> file.</a:t>
            </a:r>
          </a:p>
          <a:p>
            <a:r>
              <a:rPr lang="en-US" sz="2400" b="1" dirty="0" err="1"/>
              <a:t>wwwroot</a:t>
            </a:r>
            <a:endParaRPr lang="en-US" sz="2400" b="1" dirty="0"/>
          </a:p>
          <a:p>
            <a:r>
              <a:rPr lang="en-US" sz="2400" dirty="0"/>
              <a:t>For both the project types, this folder contains the static files like images, stylesheets etc.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project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App.razor</a:t>
            </a:r>
            <a:endParaRPr lang="en-US" sz="2400" dirty="0"/>
          </a:p>
          <a:p>
            <a:r>
              <a:rPr lang="en-US" dirty="0"/>
              <a:t>This is the root component of the application. </a:t>
            </a:r>
          </a:p>
          <a:p>
            <a:r>
              <a:rPr lang="en-US" dirty="0"/>
              <a:t>It uses the built-in </a:t>
            </a:r>
            <a:r>
              <a:rPr lang="en-US" dirty="0">
                <a:solidFill>
                  <a:srgbClr val="FF0000"/>
                </a:solidFill>
              </a:rPr>
              <a:t>Router</a:t>
            </a:r>
            <a:r>
              <a:rPr lang="en-US" dirty="0"/>
              <a:t> component and sets up client-side routing.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5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project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/>
              <a:t>Pages folder</a:t>
            </a:r>
          </a:p>
          <a:p>
            <a:r>
              <a:rPr lang="en-US" dirty="0"/>
              <a:t>This folder contains the _Host razor page and the routable components that make up the </a:t>
            </a:r>
            <a:r>
              <a:rPr lang="en-US" dirty="0" err="1"/>
              <a:t>Blazor</a:t>
            </a:r>
            <a:r>
              <a:rPr lang="en-US" dirty="0"/>
              <a:t> app. The components have the .razor extension.</a:t>
            </a:r>
          </a:p>
          <a:p>
            <a:pPr lvl="1"/>
            <a:r>
              <a:rPr lang="en-US" dirty="0"/>
              <a:t>Index component (</a:t>
            </a:r>
            <a:r>
              <a:rPr lang="en-US" dirty="0" err="1"/>
              <a:t>Index.razor</a:t>
            </a:r>
            <a:r>
              <a:rPr lang="en-US" dirty="0"/>
              <a:t>) – Rendered when we navigate to the root application URL.</a:t>
            </a:r>
          </a:p>
          <a:p>
            <a:pPr lvl="1"/>
            <a:r>
              <a:rPr lang="en-US" dirty="0"/>
              <a:t>Counter component (</a:t>
            </a:r>
            <a:r>
              <a:rPr lang="en-US" dirty="0" err="1"/>
              <a:t>Counter.razor</a:t>
            </a:r>
            <a:r>
              <a:rPr lang="en-US" dirty="0"/>
              <a:t>) – Rendered when we navigate to the path /counter.</a:t>
            </a:r>
          </a:p>
          <a:p>
            <a:pPr lvl="1"/>
            <a:r>
              <a:rPr lang="en-US" dirty="0" err="1"/>
              <a:t>FetchData</a:t>
            </a:r>
            <a:r>
              <a:rPr lang="en-US" dirty="0"/>
              <a:t> component (</a:t>
            </a:r>
            <a:r>
              <a:rPr lang="en-US" dirty="0" err="1"/>
              <a:t>FetchData.razor</a:t>
            </a:r>
            <a:r>
              <a:rPr lang="en-US" dirty="0"/>
              <a:t>) – Rendered when we navigate to the path /</a:t>
            </a:r>
            <a:r>
              <a:rPr lang="en-US" dirty="0" err="1"/>
              <a:t>fetchdata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Error component (</a:t>
            </a:r>
            <a:r>
              <a:rPr lang="en-US" dirty="0" err="1"/>
              <a:t>Error.razor</a:t>
            </a:r>
            <a:r>
              <a:rPr lang="en-US" dirty="0"/>
              <a:t>) – Rendered when an unhandled exception occurs in the </a:t>
            </a:r>
            <a:r>
              <a:rPr lang="en-US" dirty="0" err="1"/>
              <a:t>blazor</a:t>
            </a:r>
            <a:r>
              <a:rPr lang="en-US" dirty="0"/>
              <a:t> app.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7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project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/>
              <a:t>Shared folder</a:t>
            </a:r>
          </a:p>
          <a:p>
            <a:r>
              <a:rPr lang="en-US" sz="2400" b="1" dirty="0"/>
              <a:t>As the name implies, contains the shared components</a:t>
            </a:r>
          </a:p>
          <a:p>
            <a:r>
              <a:rPr lang="en-US" sz="2400" b="1" dirty="0" err="1"/>
              <a:t>MainLayout</a:t>
            </a:r>
            <a:r>
              <a:rPr lang="en-US" sz="2400" b="1" dirty="0"/>
              <a:t> component (</a:t>
            </a:r>
            <a:r>
              <a:rPr lang="en-US" sz="2400" b="1" dirty="0" err="1"/>
              <a:t>MainLayout.razor</a:t>
            </a:r>
            <a:r>
              <a:rPr lang="en-US" sz="2400" b="1" dirty="0"/>
              <a:t>)</a:t>
            </a:r>
          </a:p>
          <a:p>
            <a:r>
              <a:rPr lang="en-US" sz="2400" dirty="0"/>
              <a:t>The application's main layout component</a:t>
            </a:r>
          </a:p>
          <a:p>
            <a:r>
              <a:rPr lang="en-US" sz="2400" b="1" dirty="0" err="1"/>
              <a:t>NavMenu</a:t>
            </a:r>
            <a:r>
              <a:rPr lang="en-US" sz="2400" b="1" dirty="0"/>
              <a:t> component (</a:t>
            </a:r>
            <a:r>
              <a:rPr lang="en-US" sz="2400" b="1" dirty="0" err="1"/>
              <a:t>NavMenu.razor</a:t>
            </a:r>
            <a:r>
              <a:rPr lang="en-US" sz="2400" b="1" dirty="0"/>
              <a:t>)</a:t>
            </a:r>
          </a:p>
          <a:p>
            <a:r>
              <a:rPr lang="en-US" sz="2400" dirty="0"/>
              <a:t>Implements the navigation menu on the sidebar. </a:t>
            </a:r>
            <a:r>
              <a:rPr lang="en-US" sz="2400" dirty="0" err="1"/>
              <a:t>NavLink</a:t>
            </a:r>
            <a:r>
              <a:rPr lang="en-US" sz="2400" dirty="0"/>
              <a:t> component, renders navigation links to other Razor components like the index, counter and </a:t>
            </a:r>
            <a:r>
              <a:rPr lang="en-US" sz="2400" dirty="0" err="1"/>
              <a:t>fetchdata</a:t>
            </a:r>
            <a:r>
              <a:rPr lang="en-US" sz="2400" dirty="0"/>
              <a:t> components. This </a:t>
            </a:r>
            <a:r>
              <a:rPr lang="en-US" sz="2400" dirty="0" err="1"/>
              <a:t>NavLink</a:t>
            </a:r>
            <a:r>
              <a:rPr lang="en-US" sz="2400" dirty="0"/>
              <a:t> component is intelligent enough to highlight the navigation menu item, if it's component is currently displayed.</a:t>
            </a:r>
          </a:p>
          <a:p>
            <a:r>
              <a:rPr lang="en-US" sz="2400" b="1" dirty="0"/>
              <a:t>_</a:t>
            </a:r>
            <a:r>
              <a:rPr lang="en-US" sz="2400" b="1" dirty="0" err="1"/>
              <a:t>Imports.razor</a:t>
            </a:r>
            <a:endParaRPr lang="en-US" sz="2400" b="1" dirty="0"/>
          </a:p>
          <a:p>
            <a:r>
              <a:rPr lang="en-US" sz="2400" dirty="0"/>
              <a:t>This is like the _</a:t>
            </a:r>
            <a:r>
              <a:rPr lang="en-US" sz="2400" dirty="0" err="1"/>
              <a:t>ViewImports.cshtml</a:t>
            </a:r>
            <a:r>
              <a:rPr lang="en-US" sz="2400" dirty="0"/>
              <a:t> file in an asp.net core MVC project. This file contains the common namespaces so we do not have to include them in every razor component.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3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project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err="1"/>
              <a:t>wwwroot</a:t>
            </a:r>
            <a:r>
              <a:rPr lang="en-US" sz="2400" b="1" dirty="0"/>
              <a:t>/index.html</a:t>
            </a:r>
          </a:p>
          <a:p>
            <a:r>
              <a:rPr lang="en-US" sz="2100" dirty="0"/>
              <a:t>This is the root page in a </a:t>
            </a:r>
            <a:r>
              <a:rPr lang="en-US" sz="2100" dirty="0" err="1"/>
              <a:t>Blazor</a:t>
            </a:r>
            <a:r>
              <a:rPr lang="en-US" sz="2100" dirty="0"/>
              <a:t> </a:t>
            </a:r>
            <a:r>
              <a:rPr lang="en-US" sz="2100" dirty="0" err="1"/>
              <a:t>WebAssembly</a:t>
            </a:r>
            <a:r>
              <a:rPr lang="en-US" sz="2100" dirty="0"/>
              <a:t> project and is implemented as an html page. When a first request hits the application, it is this page, that is initially served. </a:t>
            </a:r>
          </a:p>
          <a:p>
            <a:r>
              <a:rPr lang="en-US" sz="2100" dirty="0"/>
              <a:t>It has the standard HTML, HEAD and BODY tags. It specifies where the root application component </a:t>
            </a:r>
            <a:r>
              <a:rPr lang="en-US" sz="2100" dirty="0" err="1"/>
              <a:t>App.razor</a:t>
            </a:r>
            <a:r>
              <a:rPr lang="en-US" sz="2100" dirty="0"/>
              <a:t> should </a:t>
            </a:r>
            <a:r>
              <a:rPr lang="en-US" sz="2100"/>
              <a:t>be rendered. </a:t>
            </a:r>
          </a:p>
          <a:p>
            <a:r>
              <a:rPr lang="en-US" sz="2100"/>
              <a:t>It </a:t>
            </a:r>
            <a:r>
              <a:rPr lang="en-US" sz="2100" dirty="0"/>
              <a:t>is included on the page as an HTML element &lt;div id=‘app’&gt;. </a:t>
            </a:r>
          </a:p>
          <a:p>
            <a:r>
              <a:rPr lang="en-US" sz="2100" dirty="0"/>
              <a:t>This index.html page also loads the </a:t>
            </a:r>
            <a:r>
              <a:rPr lang="en-US" sz="2100" dirty="0" err="1"/>
              <a:t>blazor</a:t>
            </a:r>
            <a:r>
              <a:rPr lang="en-US" sz="2100" dirty="0"/>
              <a:t> </a:t>
            </a:r>
            <a:r>
              <a:rPr lang="en-US" sz="2100" dirty="0" err="1"/>
              <a:t>WebAssembly</a:t>
            </a:r>
            <a:r>
              <a:rPr lang="en-US" sz="2100" dirty="0"/>
              <a:t> JavaScript file (_framework/blazor.webassembly.js). It is this file that is responsible for downloading </a:t>
            </a:r>
          </a:p>
          <a:p>
            <a:r>
              <a:rPr lang="en-US" sz="2100" dirty="0"/>
              <a:t>The compiled </a:t>
            </a:r>
            <a:r>
              <a:rPr lang="en-US" sz="2100" dirty="0" err="1"/>
              <a:t>blazor</a:t>
            </a:r>
            <a:r>
              <a:rPr lang="en-US" sz="2100" dirty="0"/>
              <a:t> application, it's dependencies and the .NET runtime</a:t>
            </a:r>
          </a:p>
          <a:p>
            <a:r>
              <a:rPr lang="en-US" sz="2100" dirty="0"/>
              <a:t>It also initializes the runtime to run the </a:t>
            </a:r>
            <a:r>
              <a:rPr lang="en-US" sz="2100" dirty="0" err="1"/>
              <a:t>blazor</a:t>
            </a:r>
            <a:r>
              <a:rPr lang="en-US" sz="2100" dirty="0"/>
              <a:t> app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417466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project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400" b="1" i="0" dirty="0">
                <a:solidFill>
                  <a:srgbClr val="323131"/>
                </a:solidFill>
                <a:effectLst/>
                <a:latin typeface="PT Serif" panose="020A0603040505020204" pitchFamily="18" charset="0"/>
              </a:rPr>
              <a:t>Pages/_</a:t>
            </a:r>
            <a:r>
              <a:rPr lang="en-US" sz="1400" b="1" i="0" dirty="0" err="1">
                <a:solidFill>
                  <a:srgbClr val="323131"/>
                </a:solidFill>
                <a:effectLst/>
                <a:latin typeface="PT Serif" panose="020A0603040505020204" pitchFamily="18" charset="0"/>
              </a:rPr>
              <a:t>Host.cshtml</a:t>
            </a:r>
            <a:endParaRPr lang="en-US" sz="1400" b="1" i="0" dirty="0">
              <a:solidFill>
                <a:srgbClr val="323131"/>
              </a:solidFill>
              <a:effectLst/>
              <a:latin typeface="PT Serif" panose="020A0603040505020204" pitchFamily="18" charset="0"/>
            </a:endParaRP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PT Serif" panose="020A0603040505020204" pitchFamily="18" charset="0"/>
              </a:rPr>
              <a:t>This is the root page of the application and is specified by calling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PT Serif" panose="020A0603040505020204" pitchFamily="18" charset="0"/>
              </a:rPr>
              <a:t>MapFallbackToPage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PT Serif" panose="020A0603040505020204" pitchFamily="18" charset="0"/>
              </a:rPr>
              <a:t>("/_Host") method. It is implemented as a razor page.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PT Serif" panose="020A0603040505020204" pitchFamily="18" charset="0"/>
              </a:rPr>
              <a:t>It is this page, that is initially served when a first request hits the application. It has the standard HTML, HEAD and BODY tags. It also specifies where the root application component, App component (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PT Serif" panose="020A0603040505020204" pitchFamily="18" charset="0"/>
              </a:rPr>
              <a:t>App.razor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PT Serif" panose="020A0603040505020204" pitchFamily="18" charset="0"/>
              </a:rPr>
              <a:t>) must be rendered. Finally, it also loads the blazor.server.js JavaScript file, which sets up the real-time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PT Serif" panose="020A0603040505020204" pitchFamily="18" charset="0"/>
              </a:rPr>
              <a:t>SignalR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PT Serif" panose="020A0603040505020204" pitchFamily="18" charset="0"/>
              </a:rPr>
              <a:t> connection between the server and the client browser. This connection is used to exchange information between the client and the server.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PT Serif" panose="020A0603040505020204" pitchFamily="18" charset="0"/>
              </a:rPr>
              <a:t>SignalR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PT Serif" panose="020A0603040505020204" pitchFamily="18" charset="0"/>
              </a:rPr>
              <a:t>, is a great framework for adding real-time web functionality to apps. </a:t>
            </a:r>
          </a:p>
        </p:txBody>
      </p:sp>
    </p:spTree>
    <p:extLst>
      <p:ext uri="{BB962C8B-B14F-4D97-AF65-F5344CB8AC3E}">
        <p14:creationId xmlns:p14="http://schemas.microsoft.com/office/powerpoint/2010/main" val="2499015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7933</TotalTime>
  <Words>681</Words>
  <Application>Microsoft Office PowerPoint</Application>
  <PresentationFormat>On-screen Show (4:3)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PT Serif</vt:lpstr>
      <vt:lpstr>Tw Cen MT</vt:lpstr>
      <vt:lpstr>Wingdings</vt:lpstr>
      <vt:lpstr>Wingdings 2</vt:lpstr>
      <vt:lpstr>Median</vt:lpstr>
      <vt:lpstr>Custom Design</vt:lpstr>
      <vt:lpstr>Blazor project structure</vt:lpstr>
      <vt:lpstr>Blazor project structure</vt:lpstr>
      <vt:lpstr>Blazor project structure</vt:lpstr>
      <vt:lpstr>Blazor project structure</vt:lpstr>
      <vt:lpstr>Blazor project structure</vt:lpstr>
      <vt:lpstr>Blazor project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 San</cp:lastModifiedBy>
  <cp:revision>388</cp:revision>
  <dcterms:created xsi:type="dcterms:W3CDTF">2006-08-16T00:00:00Z</dcterms:created>
  <dcterms:modified xsi:type="dcterms:W3CDTF">2023-11-20T08:27:11Z</dcterms:modified>
</cp:coreProperties>
</file>