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59" r:id="rId4"/>
    <p:sldId id="258" r:id="rId5"/>
    <p:sldId id="260" r:id="rId6"/>
    <p:sldId id="257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90561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29434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98506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61463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43769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68017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Route is a URL pattern and Routing is a pattern matching process that monitors the requests and determines what to do with each request.</a:t>
            </a:r>
          </a:p>
          <a:p>
            <a:r>
              <a:rPr lang="en-US" sz="1600" dirty="0" err="1"/>
              <a:t>Blazor</a:t>
            </a:r>
            <a:r>
              <a:rPr lang="en-US" sz="1600" dirty="0"/>
              <a:t> server app uses ASP.net Core Endpoint Routing. Using </a:t>
            </a:r>
            <a:r>
              <a:rPr lang="en-US" sz="1600" dirty="0" err="1"/>
              <a:t>MapBlazorHub</a:t>
            </a:r>
            <a:r>
              <a:rPr lang="en-US" sz="1600" dirty="0"/>
              <a:t> extension method of endpoint routing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The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Blazor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 client app provides the client-side Routing. The router is configured in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Blazor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 client app in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App.razor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 file.</a:t>
            </a:r>
          </a:p>
          <a:p>
            <a:r>
              <a:rPr lang="en-US" sz="1600" dirty="0" err="1"/>
              <a:t>Blazor</a:t>
            </a:r>
            <a:r>
              <a:rPr lang="en-US" sz="1600" dirty="0"/>
              <a:t> Client app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&lt;Router 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AppAssembly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="@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(Program).Assembly"/&gt; 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Blazor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app.MapBlazorHub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500" dirty="0"/>
              <a:t>@page directive</a:t>
            </a:r>
          </a:p>
          <a:p>
            <a:r>
              <a:rPr lang="en-US" sz="1500" dirty="0"/>
              <a:t> </a:t>
            </a:r>
          </a:p>
          <a:p>
            <a:r>
              <a:rPr lang="en-US" sz="1500" dirty="0"/>
              <a:t>Using @page directive, you can define the routing in </a:t>
            </a:r>
            <a:r>
              <a:rPr lang="en-US" sz="1500" dirty="0" err="1"/>
              <a:t>Blazor</a:t>
            </a:r>
            <a:r>
              <a:rPr lang="en-US" sz="1500" dirty="0"/>
              <a:t> component. The @page directives are internally converted into </a:t>
            </a:r>
            <a:r>
              <a:rPr lang="en-US" sz="1500" dirty="0" err="1"/>
              <a:t>RouteAttribute</a:t>
            </a:r>
            <a:r>
              <a:rPr lang="en-US" sz="1500" dirty="0"/>
              <a:t> when template is compiled.</a:t>
            </a:r>
          </a:p>
          <a:p>
            <a:r>
              <a:rPr lang="en-US" sz="1500" dirty="0"/>
              <a:t>@page "/route1" </a:t>
            </a:r>
          </a:p>
          <a:p>
            <a:r>
              <a:rPr lang="en-US" sz="1500" b="1" i="0" dirty="0">
                <a:solidFill>
                  <a:srgbClr val="212121"/>
                </a:solidFill>
                <a:effectLst/>
              </a:rPr>
              <a:t>Handle Parameter in Route Template</a:t>
            </a:r>
          </a:p>
          <a:p>
            <a:r>
              <a:rPr lang="en-US" sz="1500" b="0" i="0" dirty="0">
                <a:solidFill>
                  <a:srgbClr val="212121"/>
                </a:solidFill>
                <a:effectLst/>
              </a:rPr>
              <a:t>Route may have parameters. The parameters can be defined using curly braces within the routing template in  @page directive</a:t>
            </a:r>
          </a:p>
          <a:p>
            <a:r>
              <a:rPr lang="en-US" sz="1500" b="0" i="0" dirty="0">
                <a:solidFill>
                  <a:srgbClr val="212121"/>
                </a:solidFill>
                <a:effectLst/>
              </a:rPr>
              <a:t>The route parameters are automatically bound with component parameters by matching the name. This matching is case insensitive.</a:t>
            </a:r>
            <a:endParaRPr lang="en-US" sz="1500" dirty="0">
              <a:solidFill>
                <a:srgbClr val="21212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&lt;h3&gt;Route Constraints Example&lt;/h3&gt;  </a:t>
            </a:r>
            <a:endParaRPr lang="en-US" sz="15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@page </a:t>
            </a:r>
            <a:r>
              <a:rPr lang="en-US" sz="1500" b="0" i="0" dirty="0">
                <a:solidFill>
                  <a:srgbClr val="0000FF"/>
                </a:solidFill>
                <a:effectLst/>
              </a:rPr>
              <a:t>"/</a:t>
            </a:r>
            <a:r>
              <a:rPr lang="en-US" sz="1500" b="0" i="0" dirty="0" err="1">
                <a:solidFill>
                  <a:srgbClr val="0000FF"/>
                </a:solidFill>
                <a:effectLst/>
              </a:rPr>
              <a:t>routepara</a:t>
            </a:r>
            <a:r>
              <a:rPr lang="en-US" sz="1500" b="0" i="0" dirty="0">
                <a:solidFill>
                  <a:srgbClr val="0000FF"/>
                </a:solidFill>
                <a:effectLst/>
              </a:rPr>
              <a:t>/{Name}"</a:t>
            </a:r>
            <a:r>
              <a:rPr lang="en-US" sz="1500" b="0" i="0" dirty="0">
                <a:solidFill>
                  <a:srgbClr val="000000"/>
                </a:solidFill>
                <a:effectLst/>
              </a:rPr>
              <a:t>  </a:t>
            </a:r>
            <a:endParaRPr lang="en-US" sz="15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  </a:t>
            </a:r>
            <a:endParaRPr lang="en-US" sz="15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&lt;h4&gt;Name : @Name &lt;/h4&gt;  </a:t>
            </a:r>
            <a:endParaRPr lang="en-US" sz="15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  </a:t>
            </a:r>
            <a:endParaRPr lang="en-US" sz="15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@code {  </a:t>
            </a:r>
            <a:endParaRPr lang="en-US" sz="15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    [Parameter]  </a:t>
            </a:r>
            <a:endParaRPr lang="en-US" sz="15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1500" b="1" i="0" dirty="0">
                <a:solidFill>
                  <a:srgbClr val="006699"/>
                </a:solidFill>
                <a:effectLst/>
              </a:rPr>
              <a:t>public</a:t>
            </a:r>
            <a:r>
              <a:rPr lang="en-US" sz="1500" b="0" i="0" dirty="0">
                <a:solidFill>
                  <a:srgbClr val="000000"/>
                </a:solidFill>
                <a:effectLst/>
              </a:rPr>
              <a:t> string Name { get; set; }  </a:t>
            </a:r>
            <a:endParaRPr lang="en-US" sz="15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}</a:t>
            </a:r>
            <a:endParaRPr lang="en-US" sz="1500" b="0" i="0" dirty="0">
              <a:solidFill>
                <a:srgbClr val="5C5C5C"/>
              </a:solidFill>
              <a:effectLst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962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Template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The Router mechanism allows to define the routing for each component. The route template is defined in </a:t>
            </a:r>
            <a:r>
              <a:rPr lang="en-US" sz="1400" dirty="0" err="1"/>
              <a:t>App.razor</a:t>
            </a:r>
            <a:r>
              <a:rPr lang="en-US" sz="1400" dirty="0"/>
              <a:t> file. Here, we can define default layout page and default route data.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&lt;Router 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AppAssembly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i="0" dirty="0">
                <a:solidFill>
                  <a:srgbClr val="0000FF"/>
                </a:solidFill>
                <a:effectLst/>
              </a:rPr>
              <a:t>"@</a:t>
            </a:r>
            <a:r>
              <a:rPr lang="en-US" sz="1400" b="1" i="0" dirty="0" err="1">
                <a:solidFill>
                  <a:srgbClr val="0000FF"/>
                </a:solidFill>
                <a:effectLst/>
              </a:rPr>
              <a:t>typeof</a:t>
            </a:r>
            <a:r>
              <a:rPr lang="en-US" sz="1400" b="1" i="0" dirty="0">
                <a:solidFill>
                  <a:srgbClr val="0000FF"/>
                </a:solidFill>
                <a:effectLst/>
              </a:rPr>
              <a:t>(Program).Assembly"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&gt;  </a:t>
            </a:r>
            <a:endParaRPr lang="en-US" sz="1400" b="1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    &lt;Found Context=</a:t>
            </a:r>
            <a:r>
              <a:rPr lang="en-US" sz="1400" b="1" i="0" dirty="0">
                <a:solidFill>
                  <a:srgbClr val="0000FF"/>
                </a:solidFill>
                <a:effectLst/>
              </a:rPr>
              <a:t>"</a:t>
            </a:r>
            <a:r>
              <a:rPr lang="en-US" sz="1400" b="1" i="0" dirty="0" err="1">
                <a:solidFill>
                  <a:srgbClr val="0000FF"/>
                </a:solidFill>
                <a:effectLst/>
              </a:rPr>
              <a:t>routeData</a:t>
            </a:r>
            <a:r>
              <a:rPr lang="en-US" sz="1400" b="1" i="0" dirty="0">
                <a:solidFill>
                  <a:srgbClr val="0000FF"/>
                </a:solidFill>
                <a:effectLst/>
              </a:rPr>
              <a:t>"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&gt;  </a:t>
            </a:r>
            <a:endParaRPr lang="en-US" sz="1400" b="1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        &lt;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RouteView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RouteData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i="0" dirty="0">
                <a:solidFill>
                  <a:srgbClr val="0000FF"/>
                </a:solidFill>
                <a:effectLst/>
              </a:rPr>
              <a:t>"@</a:t>
            </a:r>
            <a:r>
              <a:rPr lang="en-US" sz="1400" b="1" i="0" dirty="0" err="1">
                <a:solidFill>
                  <a:srgbClr val="0000FF"/>
                </a:solidFill>
                <a:effectLst/>
              </a:rPr>
              <a:t>routeData</a:t>
            </a:r>
            <a:r>
              <a:rPr lang="en-US" sz="1400" b="1" i="0" dirty="0">
                <a:solidFill>
                  <a:srgbClr val="0000FF"/>
                </a:solidFill>
                <a:effectLst/>
              </a:rPr>
              <a:t>"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DefaultLayout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i="0" dirty="0">
                <a:solidFill>
                  <a:srgbClr val="0000FF"/>
                </a:solidFill>
                <a:effectLst/>
              </a:rPr>
              <a:t>"@</a:t>
            </a:r>
            <a:r>
              <a:rPr lang="en-US" sz="1400" b="1" i="0" dirty="0" err="1">
                <a:solidFill>
                  <a:srgbClr val="0000FF"/>
                </a:solidFill>
                <a:effectLst/>
              </a:rPr>
              <a:t>typeof</a:t>
            </a:r>
            <a:r>
              <a:rPr lang="en-US" sz="1400" b="1" i="0" dirty="0">
                <a:solidFill>
                  <a:srgbClr val="0000FF"/>
                </a:solidFill>
                <a:effectLst/>
              </a:rPr>
              <a:t>(</a:t>
            </a:r>
            <a:r>
              <a:rPr lang="en-US" sz="1400" b="1" i="0" dirty="0" err="1">
                <a:solidFill>
                  <a:srgbClr val="0000FF"/>
                </a:solidFill>
                <a:effectLst/>
              </a:rPr>
              <a:t>MainLayout</a:t>
            </a:r>
            <a:r>
              <a:rPr lang="en-US" sz="1400" b="1" i="0" dirty="0">
                <a:solidFill>
                  <a:srgbClr val="0000FF"/>
                </a:solidFill>
                <a:effectLst/>
              </a:rPr>
              <a:t>)"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 /&gt;  </a:t>
            </a:r>
            <a:endParaRPr lang="en-US" sz="1400" b="1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    &lt;/Found&gt;  </a:t>
            </a:r>
            <a:endParaRPr lang="en-US" sz="1400" b="1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    &lt;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NotFound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&gt;  </a:t>
            </a:r>
            <a:endParaRPr lang="en-US" sz="1400" b="1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        &lt;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LayoutView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 Layout=</a:t>
            </a:r>
            <a:r>
              <a:rPr lang="en-US" sz="1400" b="1" i="0" dirty="0">
                <a:solidFill>
                  <a:srgbClr val="0000FF"/>
                </a:solidFill>
                <a:effectLst/>
              </a:rPr>
              <a:t>"@</a:t>
            </a:r>
            <a:r>
              <a:rPr lang="en-US" sz="1400" b="1" i="0" dirty="0" err="1">
                <a:solidFill>
                  <a:srgbClr val="0000FF"/>
                </a:solidFill>
                <a:effectLst/>
              </a:rPr>
              <a:t>typeof</a:t>
            </a:r>
            <a:r>
              <a:rPr lang="en-US" sz="1400" b="1" i="0" dirty="0">
                <a:solidFill>
                  <a:srgbClr val="0000FF"/>
                </a:solidFill>
                <a:effectLst/>
              </a:rPr>
              <a:t>(</a:t>
            </a:r>
            <a:r>
              <a:rPr lang="en-US" sz="1400" b="1" i="0" dirty="0" err="1">
                <a:solidFill>
                  <a:srgbClr val="0000FF"/>
                </a:solidFill>
                <a:effectLst/>
              </a:rPr>
              <a:t>MainLayout</a:t>
            </a:r>
            <a:r>
              <a:rPr lang="en-US" sz="1400" b="1" i="0" dirty="0">
                <a:solidFill>
                  <a:srgbClr val="0000FF"/>
                </a:solidFill>
                <a:effectLst/>
              </a:rPr>
              <a:t>)"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&gt;  </a:t>
            </a:r>
            <a:endParaRPr lang="en-US" sz="1400" b="1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            &lt;p&gt;Sorry, there's nothing at </a:t>
            </a:r>
            <a:r>
              <a:rPr lang="en-US" sz="1400" b="1" i="0" dirty="0">
                <a:solidFill>
                  <a:srgbClr val="006699"/>
                </a:solidFill>
                <a:effectLst/>
              </a:rPr>
              <a:t>this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 address.&lt;/p&gt;  </a:t>
            </a:r>
            <a:endParaRPr lang="en-US" sz="1400" b="1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        &lt;/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LayoutView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&gt;  </a:t>
            </a:r>
            <a:endParaRPr lang="en-US" sz="1400" b="1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    &lt;/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NotFound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&gt;  </a:t>
            </a:r>
            <a:endParaRPr lang="en-US" sz="1400" b="1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&lt;/Router&gt; </a:t>
            </a:r>
            <a:endParaRPr lang="en-US" sz="1400" b="1" i="0" dirty="0">
              <a:solidFill>
                <a:srgbClr val="5C5C5C"/>
              </a:solidFill>
              <a:effectLst/>
            </a:endParaRPr>
          </a:p>
          <a:p>
            <a:r>
              <a:rPr lang="en-US" sz="1400" dirty="0"/>
              <a:t>In above code, three components are defined under Router component: Found, </a:t>
            </a:r>
            <a:r>
              <a:rPr lang="en-US" sz="1400" dirty="0" err="1"/>
              <a:t>NotFound</a:t>
            </a:r>
            <a:r>
              <a:rPr lang="en-US" sz="1400" dirty="0"/>
              <a:t> and </a:t>
            </a:r>
            <a:r>
              <a:rPr lang="en-US" sz="1400" dirty="0" err="1"/>
              <a:t>RouteView</a:t>
            </a:r>
            <a:r>
              <a:rPr lang="en-US" sz="1400" dirty="0"/>
              <a:t>.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</a:rPr>
              <a:t>The </a:t>
            </a:r>
            <a:r>
              <a:rPr lang="en-US" sz="1400" b="0" i="0" dirty="0" err="1">
                <a:solidFill>
                  <a:srgbClr val="212121"/>
                </a:solidFill>
                <a:effectLst/>
              </a:rPr>
              <a:t>RouteView</a:t>
            </a:r>
            <a:r>
              <a:rPr lang="en-US" sz="1400" b="0" i="0" dirty="0">
                <a:solidFill>
                  <a:srgbClr val="212121"/>
                </a:solidFill>
                <a:effectLst/>
              </a:rPr>
              <a:t> component receive the route data and default layout. </a:t>
            </a:r>
            <a:r>
              <a:rPr lang="en-US" sz="1400" b="0" i="0" dirty="0" err="1">
                <a:solidFill>
                  <a:srgbClr val="212121"/>
                </a:solidFill>
                <a:effectLst/>
              </a:rPr>
              <a:t>Blazor</a:t>
            </a:r>
            <a:r>
              <a:rPr lang="en-US" sz="1400" b="0" i="0" dirty="0">
                <a:solidFill>
                  <a:srgbClr val="212121"/>
                </a:solidFill>
                <a:effectLst/>
              </a:rPr>
              <a:t> routing mechanism render the Found component, if any route matched else render </a:t>
            </a:r>
            <a:r>
              <a:rPr lang="en-US" sz="1400" b="0" i="0" dirty="0" err="1">
                <a:solidFill>
                  <a:srgbClr val="212121"/>
                </a:solidFill>
                <a:effectLst/>
              </a:rPr>
              <a:t>NotFound</a:t>
            </a:r>
            <a:r>
              <a:rPr lang="en-US" sz="1400" b="0" i="0" dirty="0">
                <a:solidFill>
                  <a:srgbClr val="212121"/>
                </a:solidFill>
                <a:effectLst/>
              </a:rPr>
              <a:t> component. The </a:t>
            </a:r>
            <a:r>
              <a:rPr lang="en-US" sz="1400" b="0" i="0" dirty="0" err="1">
                <a:solidFill>
                  <a:srgbClr val="212121"/>
                </a:solidFill>
                <a:effectLst/>
              </a:rPr>
              <a:t>NotFound</a:t>
            </a:r>
            <a:r>
              <a:rPr lang="en-US" sz="1400" b="0" i="0" dirty="0">
                <a:solidFill>
                  <a:srgbClr val="212121"/>
                </a:solidFill>
                <a:effectLst/>
              </a:rPr>
              <a:t> component allows us to provide custom message when route or content not found.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584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Route constraints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Blazor</a:t>
            </a:r>
            <a:r>
              <a:rPr lang="en-US" sz="1800" dirty="0"/>
              <a:t> routing also allows Route constraints. It enforces type matching between route parameter and route data.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&lt;h3&gt;Route Constraints Example&lt;/h3&gt;  </a:t>
            </a:r>
            <a:endParaRPr lang="en-US" sz="18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@page </a:t>
            </a:r>
            <a:r>
              <a:rPr lang="en-US" sz="1800" b="0" i="0" dirty="0">
                <a:solidFill>
                  <a:srgbClr val="0000FF"/>
                </a:solidFill>
                <a:effectLst/>
              </a:rPr>
              <a:t>"/</a:t>
            </a:r>
            <a:r>
              <a:rPr lang="en-US" sz="1800" b="0" i="0" dirty="0" err="1">
                <a:solidFill>
                  <a:srgbClr val="0000FF"/>
                </a:solidFill>
                <a:effectLst/>
              </a:rPr>
              <a:t>routecons</a:t>
            </a:r>
            <a:r>
              <a:rPr lang="en-US" sz="1800" b="0" i="0" dirty="0">
                <a:solidFill>
                  <a:srgbClr val="0000FF"/>
                </a:solidFill>
                <a:effectLst/>
              </a:rPr>
              <a:t>/{</a:t>
            </a:r>
            <a:r>
              <a:rPr lang="en-US" sz="1800" b="0" i="0" dirty="0" err="1">
                <a:solidFill>
                  <a:srgbClr val="0000FF"/>
                </a:solidFill>
                <a:effectLst/>
              </a:rPr>
              <a:t>Id:guid</a:t>
            </a:r>
            <a:r>
              <a:rPr lang="en-US" sz="1800" b="0" i="0" dirty="0">
                <a:solidFill>
                  <a:srgbClr val="0000FF"/>
                </a:solidFill>
                <a:effectLst/>
              </a:rPr>
              <a:t>}"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 </a:t>
            </a:r>
            <a:endParaRPr lang="en-US" sz="18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  </a:t>
            </a:r>
            <a:endParaRPr lang="en-US" sz="18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&lt;h4&gt;Id : @Id &lt;/h4&gt;  </a:t>
            </a:r>
            <a:endParaRPr lang="en-US" sz="18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  </a:t>
            </a:r>
            <a:endParaRPr lang="en-US" sz="18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@code {  </a:t>
            </a:r>
            <a:endParaRPr lang="en-US" sz="18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    [Parameter]  </a:t>
            </a:r>
            <a:endParaRPr lang="en-US" sz="18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1800" b="1" i="0" dirty="0">
                <a:solidFill>
                  <a:srgbClr val="006699"/>
                </a:solidFill>
                <a:effectLst/>
              </a:rPr>
              <a:t>public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Guid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Id { get; set; }  </a:t>
            </a:r>
            <a:endParaRPr lang="en-US" sz="18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}</a:t>
            </a:r>
            <a:endParaRPr lang="en-US" sz="1800" b="0" i="0" dirty="0">
              <a:solidFill>
                <a:srgbClr val="5C5C5C"/>
              </a:solidFill>
              <a:effectLst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347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Routing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5386F57-921A-F1D9-69BD-5F2336F4656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29296217"/>
              </p:ext>
            </p:extLst>
          </p:nvPr>
        </p:nvGraphicFramePr>
        <p:xfrm>
          <a:off x="612774" y="1600200"/>
          <a:ext cx="8226425" cy="472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606">
                  <a:extLst>
                    <a:ext uri="{9D8B030D-6E8A-4147-A177-3AD203B41FA5}">
                      <a16:colId xmlns:a16="http://schemas.microsoft.com/office/drawing/2014/main" val="543578505"/>
                    </a:ext>
                  </a:extLst>
                </a:gridCol>
                <a:gridCol w="2056606">
                  <a:extLst>
                    <a:ext uri="{9D8B030D-6E8A-4147-A177-3AD203B41FA5}">
                      <a16:colId xmlns:a16="http://schemas.microsoft.com/office/drawing/2014/main" val="777007099"/>
                    </a:ext>
                  </a:extLst>
                </a:gridCol>
                <a:gridCol w="3879366">
                  <a:extLst>
                    <a:ext uri="{9D8B030D-6E8A-4147-A177-3AD203B41FA5}">
                      <a16:colId xmlns:a16="http://schemas.microsoft.com/office/drawing/2014/main" val="401139235"/>
                    </a:ext>
                  </a:extLst>
                </a:gridCol>
                <a:gridCol w="233847">
                  <a:extLst>
                    <a:ext uri="{9D8B030D-6E8A-4147-A177-3AD203B41FA5}">
                      <a16:colId xmlns:a16="http://schemas.microsoft.com/office/drawing/2014/main" val="1318142505"/>
                    </a:ext>
                  </a:extLst>
                </a:gridCol>
              </a:tblGrid>
              <a:tr h="45141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 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37408"/>
                  </a:ext>
                </a:extLst>
              </a:tr>
              <a:tr h="45141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{active:bool}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true, 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23437"/>
                  </a:ext>
                </a:extLst>
              </a:tr>
              <a:tr h="45141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{dob:datetime}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2016-12-31, 2016-12-31 7:32pm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786219"/>
                  </a:ext>
                </a:extLst>
              </a:tr>
              <a:tr h="45141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{price:decimal}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49.99, -1,000.01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94221"/>
                  </a:ext>
                </a:extLst>
              </a:tr>
              <a:tr h="45141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{weight:double}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1.234, -1,001.01e8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23257"/>
                  </a:ext>
                </a:extLst>
              </a:tr>
              <a:tr h="45141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{weight:float}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1.234, -1,001.01e8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52321"/>
                  </a:ext>
                </a:extLst>
              </a:tr>
              <a:tr h="11130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{id:guid}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CD2C1638-1638-72D5-1638-DEADBEEF1638, {CD2C1638-1638-72D5-1638-DEADBEEF1638}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09671"/>
                  </a:ext>
                </a:extLst>
              </a:tr>
              <a:tr h="45141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{id:int}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123456789, -123456789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32846"/>
                  </a:ext>
                </a:extLst>
              </a:tr>
              <a:tr h="45141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{ticks:long}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123456789, -123456789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4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14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600" dirty="0" err="1"/>
              <a:t>NavLink</a:t>
            </a:r>
            <a:r>
              <a:rPr lang="en-US" sz="1600" dirty="0"/>
              <a:t> Component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err="1"/>
              <a:t>Blazor</a:t>
            </a:r>
            <a:r>
              <a:rPr lang="en-US" sz="1600" dirty="0"/>
              <a:t> provides </a:t>
            </a:r>
            <a:r>
              <a:rPr lang="en-US" sz="1600" dirty="0" err="1"/>
              <a:t>NavLink</a:t>
            </a:r>
            <a:r>
              <a:rPr lang="en-US" sz="1600" dirty="0"/>
              <a:t> component that generates HTML hyperlink element and it handles the toggle of active CSS class based on </a:t>
            </a:r>
            <a:r>
              <a:rPr lang="en-US" sz="1600" dirty="0" err="1"/>
              <a:t>NavLink</a:t>
            </a:r>
            <a:r>
              <a:rPr lang="en-US" sz="1600" dirty="0"/>
              <a:t> component </a:t>
            </a:r>
            <a:r>
              <a:rPr lang="en-US" sz="1600" dirty="0" err="1"/>
              <a:t>href</a:t>
            </a:r>
            <a:r>
              <a:rPr lang="en-US" sz="1600" dirty="0"/>
              <a:t> match with the current URL.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There are two options for assign to Match attribute of </a:t>
            </a:r>
            <a:r>
              <a:rPr lang="en-US" sz="1600" dirty="0" err="1"/>
              <a:t>NavLink</a:t>
            </a:r>
            <a:r>
              <a:rPr lang="en-US" sz="1600" dirty="0"/>
              <a:t> component</a:t>
            </a:r>
          </a:p>
          <a:p>
            <a:r>
              <a:rPr lang="en-US" sz="1600" dirty="0" err="1"/>
              <a:t>NavLinkMatch.All</a:t>
            </a:r>
            <a:r>
              <a:rPr lang="en-US" sz="1600" dirty="0"/>
              <a:t>: Active when it matches the entire current URL</a:t>
            </a:r>
          </a:p>
          <a:p>
            <a:r>
              <a:rPr lang="en-US" sz="1600" dirty="0" err="1"/>
              <a:t>NavLinkMatch.Prefix</a:t>
            </a:r>
            <a:r>
              <a:rPr lang="en-US" sz="1600" dirty="0"/>
              <a:t>: It is a default option. It active when it matches any prefix of the current URL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NavLink</a:t>
            </a:r>
            <a:r>
              <a:rPr lang="en-US" sz="1600" dirty="0"/>
              <a:t> component renders as the anchor tag. You can also include the target attribute.</a:t>
            </a:r>
          </a:p>
        </p:txBody>
      </p:sp>
    </p:spTree>
    <p:extLst>
      <p:ext uri="{BB962C8B-B14F-4D97-AF65-F5344CB8AC3E}">
        <p14:creationId xmlns:p14="http://schemas.microsoft.com/office/powerpoint/2010/main" val="115799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Programmatically navigate one component to another component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err="1"/>
              <a:t>Blazor</a:t>
            </a:r>
            <a:r>
              <a:rPr lang="en-US" sz="1600" dirty="0"/>
              <a:t> is also allowed to navigate from one component to another component programmatically using </a:t>
            </a:r>
            <a:r>
              <a:rPr lang="en-US" sz="1600" dirty="0" err="1"/>
              <a:t>Microsoft.AspNetCore.Components.NavigationManager</a:t>
            </a:r>
            <a:r>
              <a:rPr lang="en-US" sz="1600" dirty="0"/>
              <a:t>. 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@page </a:t>
            </a:r>
            <a:r>
              <a:rPr lang="en-US" sz="1600" b="0" i="0" dirty="0">
                <a:solidFill>
                  <a:srgbClr val="0000FF"/>
                </a:solidFill>
                <a:effectLst/>
              </a:rPr>
              <a:t>"/</a:t>
            </a:r>
            <a:r>
              <a:rPr lang="en-US" sz="1600" b="0" i="0" dirty="0" err="1">
                <a:solidFill>
                  <a:srgbClr val="0000FF"/>
                </a:solidFill>
                <a:effectLst/>
              </a:rPr>
              <a:t>navexample</a:t>
            </a:r>
            <a:r>
              <a:rPr lang="en-US" sz="1600" b="0" i="0" dirty="0">
                <a:solidFill>
                  <a:srgbClr val="0000FF"/>
                </a:solidFill>
                <a:effectLst/>
              </a:rPr>
              <a:t>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 </a:t>
            </a:r>
            <a:endParaRPr lang="en-US" sz="16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@inject 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NavigationManager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UriHelper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 </a:t>
            </a:r>
            <a:endParaRPr lang="en-US" sz="16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&lt;h3&gt;Navigation Example&lt;/h3&gt;  </a:t>
            </a:r>
            <a:endParaRPr lang="en-US" sz="16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Navigate to other component &lt;a 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href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=</a:t>
            </a:r>
            <a:r>
              <a:rPr lang="en-US" sz="1600" b="0" i="0" dirty="0">
                <a:solidFill>
                  <a:srgbClr val="0000FF"/>
                </a:solidFill>
                <a:effectLst/>
              </a:rPr>
              <a:t>""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@onclick=</a:t>
            </a:r>
            <a:r>
              <a:rPr lang="en-US" sz="1600" b="0" i="0" dirty="0">
                <a:solidFill>
                  <a:srgbClr val="0000FF"/>
                </a:solidFill>
                <a:effectLst/>
              </a:rPr>
              <a:t>"NavigatetoNextComponent"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&gt;Click here&lt;/a&gt;  </a:t>
            </a:r>
            <a:endParaRPr lang="en-US" sz="16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  </a:t>
            </a:r>
            <a:endParaRPr lang="en-US" sz="16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@code {  </a:t>
            </a:r>
            <a:endParaRPr lang="en-US" sz="16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1600" b="1" i="0" dirty="0">
                <a:solidFill>
                  <a:srgbClr val="006699"/>
                </a:solidFill>
                <a:effectLst/>
              </a:rPr>
              <a:t>void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NavigatetoNextComponent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()  </a:t>
            </a:r>
            <a:endParaRPr lang="en-US" sz="16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    {  </a:t>
            </a:r>
            <a:endParaRPr lang="en-US" sz="16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UriHelper.NavigateTo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1600" b="0" i="0" dirty="0">
                <a:solidFill>
                  <a:srgbClr val="0000FF"/>
                </a:solidFill>
                <a:effectLst/>
              </a:rPr>
              <a:t>"</a:t>
            </a:r>
            <a:r>
              <a:rPr lang="en-US" sz="1600" b="0" i="0" dirty="0" err="1">
                <a:solidFill>
                  <a:srgbClr val="0000FF"/>
                </a:solidFill>
                <a:effectLst/>
              </a:rPr>
              <a:t>newcomponent</a:t>
            </a:r>
            <a:r>
              <a:rPr lang="en-US" sz="1600" b="0" i="0" dirty="0">
                <a:solidFill>
                  <a:srgbClr val="0000FF"/>
                </a:solidFill>
                <a:effectLst/>
              </a:rPr>
              <a:t>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);  </a:t>
            </a:r>
            <a:endParaRPr lang="en-US" sz="16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    }  </a:t>
            </a:r>
            <a:endParaRPr lang="en-US" sz="1600" b="0" i="0" dirty="0">
              <a:solidFill>
                <a:srgbClr val="5C5C5C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5720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8285</TotalTime>
  <Words>769</Words>
  <Application>Microsoft Office PowerPoint</Application>
  <PresentationFormat>On-screen Show (4:3)</PresentationFormat>
  <Paragraphs>117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Cascadia Mono</vt:lpstr>
      <vt:lpstr>Consolas</vt:lpstr>
      <vt:lpstr>Tw Cen MT</vt:lpstr>
      <vt:lpstr>Wingdings</vt:lpstr>
      <vt:lpstr>Wingdings 2</vt:lpstr>
      <vt:lpstr>Median</vt:lpstr>
      <vt:lpstr>Custom Design</vt:lpstr>
      <vt:lpstr>Blazor Routing</vt:lpstr>
      <vt:lpstr>Blazor Routing</vt:lpstr>
      <vt:lpstr>Route Template</vt:lpstr>
      <vt:lpstr>Blazor Routing</vt:lpstr>
      <vt:lpstr>Blazor Routing</vt:lpstr>
      <vt:lpstr>Blazor Routing</vt:lpstr>
      <vt:lpstr>Blazor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 San</cp:lastModifiedBy>
  <cp:revision>391</cp:revision>
  <dcterms:created xsi:type="dcterms:W3CDTF">2006-08-16T00:00:00Z</dcterms:created>
  <dcterms:modified xsi:type="dcterms:W3CDTF">2023-11-21T07:20:59Z</dcterms:modified>
</cp:coreProperties>
</file>