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51206400" cy="216027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804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06" y="-1066"/>
      </p:cViewPr>
      <p:guideLst>
        <p:guide orient="horz" pos="6804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0T16:33:19.1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0,'30'2,"0"1,30 6,-30-3,58 2,-47-5,47 7,-49-4,58 1,909-8,-983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0T16:33:21.1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0,'30'2,"0"1,30 6,-30-3,58 2,-47-5,47 7,-49-4,58 1,909-8,-983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0T16:33:21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0,'30'2,"0"1,30 6,-30-3,58 2,-47-5,47 7,-49-4,58 1,909-8,-983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0T16:33:21.4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0,'30'2,"0"1,30 6,-30-3,58 2,-47-5,47 7,-49-4,58 1,909-8,-983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0T16:33:40.3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0,'30'2,"0"1,30 6,-30-3,58 2,-47-5,47 7,-49-4,58 1,909-8,-983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685800"/>
            <a:ext cx="812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560320" y="865110"/>
            <a:ext cx="4608576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2560320" y="5040632"/>
            <a:ext cx="46085760" cy="1425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560320" y="865110"/>
            <a:ext cx="4608576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8474809" y="-10873856"/>
            <a:ext cx="14256783" cy="4608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211127779" y="-500897"/>
            <a:ext cx="58062255" cy="6451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81662712" y="-64597794"/>
            <a:ext cx="58062255" cy="1927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840480" y="6710840"/>
            <a:ext cx="43525440" cy="463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680960" y="12241530"/>
            <a:ext cx="35844480" cy="552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40"/>
              </a:spcBef>
              <a:spcAft>
                <a:spcPts val="0"/>
              </a:spcAft>
              <a:buClr>
                <a:srgbClr val="888888"/>
              </a:buClr>
              <a:buSzPts val="127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180"/>
              </a:spcBef>
              <a:spcAft>
                <a:spcPts val="0"/>
              </a:spcAft>
              <a:buClr>
                <a:srgbClr val="888888"/>
              </a:buClr>
              <a:buSzPts val="10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044953" y="13881737"/>
            <a:ext cx="43525440" cy="429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0"/>
              <a:buFont typeface="Calibri"/>
              <a:buNone/>
              <a:defRPr sz="18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044953" y="9156148"/>
            <a:ext cx="43525440" cy="472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560320" y="865110"/>
            <a:ext cx="4608576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339573" y="15876987"/>
            <a:ext cx="128611627" cy="449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1035050" algn="l"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Char char="•"/>
              <a:defRPr sz="12700"/>
            </a:lvl1pPr>
            <a:lvl2pPr marL="914400" lvl="1" indent="-92075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–"/>
              <a:defRPr sz="109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43804643" y="15876987"/>
            <a:ext cx="128611633" cy="449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1035050" algn="l"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Char char="•"/>
              <a:defRPr sz="12700"/>
            </a:lvl1pPr>
            <a:lvl2pPr marL="914400" lvl="1" indent="-92075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–"/>
              <a:defRPr sz="109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560320" y="865110"/>
            <a:ext cx="4608576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560320" y="4835606"/>
            <a:ext cx="22625053" cy="20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b" anchorCtr="0">
            <a:normAutofit/>
          </a:bodyPr>
          <a:lstStyle>
            <a:lvl1pPr marL="457200" lvl="0" indent="-22860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None/>
              <a:defRPr sz="109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560320" y="6850856"/>
            <a:ext cx="22625053" cy="1244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92075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•"/>
              <a:defRPr sz="109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26012143" y="4835606"/>
            <a:ext cx="22633940" cy="20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b" anchorCtr="0">
            <a:normAutofit/>
          </a:bodyPr>
          <a:lstStyle>
            <a:lvl1pPr marL="457200" lvl="0" indent="-22860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None/>
              <a:defRPr sz="109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26012143" y="6850856"/>
            <a:ext cx="22633940" cy="1244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92075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•"/>
              <a:defRPr sz="109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560320" y="865110"/>
            <a:ext cx="4608576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560323" y="860107"/>
            <a:ext cx="16846553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0020280" y="860109"/>
            <a:ext cx="28625800" cy="1843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35050" algn="l"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Char char="–"/>
              <a:defRPr sz="12700"/>
            </a:lvl2pPr>
            <a:lvl3pPr marL="1371600" lvl="2" indent="-92075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•"/>
              <a:defRPr sz="109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560323" y="4520567"/>
            <a:ext cx="16846553" cy="1477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0036813" y="15121890"/>
            <a:ext cx="30723840" cy="178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0036813" y="1930241"/>
            <a:ext cx="30723840" cy="1296162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0036813" y="16907115"/>
            <a:ext cx="30723840" cy="253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60320" y="865110"/>
            <a:ext cx="4608576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Calibri"/>
              <a:buNone/>
              <a:defRPr sz="2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60320" y="5040632"/>
            <a:ext cx="46085760" cy="1425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35050" algn="l" rtl="0"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Char char="–"/>
              <a:defRPr sz="1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075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5603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7495520" y="20022504"/>
            <a:ext cx="162153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36697920" y="20022504"/>
            <a:ext cx="11948160" cy="115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6050" tIns="208025" rIns="416050" bIns="208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G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7434" y="-9179"/>
            <a:ext cx="51226532" cy="21593175"/>
            <a:chOff x="-7434" y="-9179"/>
            <a:chExt cx="51226532" cy="21593175"/>
          </a:xfrm>
        </p:grpSpPr>
        <p:pic>
          <p:nvPicPr>
            <p:cNvPr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698" y="-9179"/>
              <a:ext cx="51206400" cy="21593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3"/>
            <p:cNvSpPr/>
            <p:nvPr/>
          </p:nvSpPr>
          <p:spPr>
            <a:xfrm>
              <a:off x="-7434" y="9525"/>
              <a:ext cx="37563962" cy="135877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6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 EL COMPROMISO DEL ESTUDIANTE: diseño de experiencia</a:t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0139704" y="9524"/>
              <a:ext cx="21066696" cy="135877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 desea, use esta plantilla para estructurar su diseño de una experiencia </a:t>
              </a:r>
              <a:endParaRPr/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(curso, proyecto, modulo, etc.) que apoye al  compromiso del estudiante.</a:t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88432" y="1728342"/>
              <a:ext cx="4899378" cy="11020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3600" b="1" dirty="0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TITULO</a:t>
              </a:r>
              <a:r>
                <a:rPr lang="es-GT" sz="4000" b="1" dirty="0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: Clase Sesion1</a:t>
              </a:r>
              <a:endParaRPr dirty="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88431" y="6572556"/>
              <a:ext cx="10425045" cy="12858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3600" b="1" dirty="0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RESUMEN de la experiencia: se realizaron distintas pruebas en una plataforma las cuales no tenían ningún valor en cuanto a puntos, y el tutor realizo una breve explicación de que trataba cada pregunta con su respuesta, posteriormente nos dividió en grupos y realizamos una actividad de hacer una base para un libro con paletas y gomitas el equipo ganador presento y se termino la sesión 1.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1849672" y="1728342"/>
              <a:ext cx="9433048" cy="5040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36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USUARIOS: ¿Para quién esta diseñando?</a:t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002800" y="1728342"/>
              <a:ext cx="6696744" cy="5040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2400"/>
                <a:buFont typeface="Calibri"/>
                <a:buNone/>
              </a:pPr>
              <a:r>
                <a:rPr lang="es-GT" sz="2400" b="1" i="0" u="none" strike="noStrike" cap="none">
                  <a:solidFill>
                    <a:srgbClr val="3A3838"/>
                  </a:solidFill>
                  <a:latin typeface="Calibri"/>
                  <a:ea typeface="Calibri"/>
                  <a:cs typeface="Calibri"/>
                  <a:sym typeface="Calibri"/>
                </a:rPr>
                <a:t>COMPETENCIAS GENÉRICAS</a:t>
              </a:r>
              <a:endParaRPr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2038804" y="2297832"/>
              <a:ext cx="6696744" cy="504056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2074808" y="4550311"/>
              <a:ext cx="5616624" cy="6292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0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2019196" y="7128942"/>
              <a:ext cx="6696744" cy="504056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2362840" y="9721230"/>
              <a:ext cx="5904656" cy="37212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32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¿QUÉ HACEN LOS ESTUDIANTES?</a:t>
              </a:r>
              <a:endParaRPr sz="3200" b="1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9059584" y="1731095"/>
              <a:ext cx="5544616" cy="6136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4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COMPETENCIAS ESPECÍFICAS </a:t>
              </a:r>
              <a:endParaRPr sz="2000" b="1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3"/>
            <p:cNvPicPr preferRelativeResize="0"/>
            <p:nvPr/>
          </p:nvPicPr>
          <p:blipFill rotWithShape="1">
            <a:blip r:embed="rId4">
              <a:alphaModFix/>
            </a:blip>
            <a:srcRect l="56448" r="2049" b="6530"/>
            <a:stretch/>
          </p:blipFill>
          <p:spPr>
            <a:xfrm>
              <a:off x="32299944" y="2297766"/>
              <a:ext cx="2232248" cy="67753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3"/>
            <p:cNvSpPr/>
            <p:nvPr/>
          </p:nvSpPr>
          <p:spPr>
            <a:xfrm>
              <a:off x="35125310" y="1728342"/>
              <a:ext cx="11792258" cy="5694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ALINEAMIENTO:</a:t>
              </a:r>
              <a:r>
                <a:rPr lang="es-GT" sz="14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GT" sz="20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¿cómo se alinean  los logros, contenidos, actividades, resultados, y evaluaciones? </a:t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5099729" y="2260957"/>
              <a:ext cx="4193518" cy="5694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4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¿Qué debe lograr el estudiante?</a:t>
              </a:r>
              <a:endParaRPr sz="2400" b="1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5036248" y="8493328"/>
              <a:ext cx="5184576" cy="6295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4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Contenidos (conceptuales, procedimentales, actitudinales)</a:t>
              </a:r>
              <a:endParaRPr sz="2400" b="1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8285720" y="2016374"/>
              <a:ext cx="2232248" cy="8324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4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EVALUACIONES</a:t>
              </a:r>
              <a:endParaRPr sz="2400" b="1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8429736" y="8513038"/>
              <a:ext cx="2088232" cy="6248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4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ACTIVIDADES Y RESULTADOS</a:t>
              </a:r>
              <a:endParaRPr sz="2400" b="1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16424" y="9666078"/>
              <a:ext cx="19874208" cy="5592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36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CRONOLOGÍA VISUAL: ¿cómo las personas diferentes experimentan esta(e) clase/proyecto/modulo?</a:t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16424" y="10225284"/>
              <a:ext cx="13609512" cy="3600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¿Cómo pasan el tiempo los estudiantes dentro de clase? ¿afuera de clase?</a:t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16424" y="10585326"/>
              <a:ext cx="15337704" cy="5040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¿Qué resultados tangibles están produciendo los estudiantes? ¿Cuándo? ¿Por qué?</a:t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16424" y="11089382"/>
              <a:ext cx="15049672" cy="5040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¿Cuáles son los eventos importantes en esta experiencia?</a:t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88432" y="14689782"/>
              <a:ext cx="5328592" cy="4320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Principio de la experiencia</a:t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16424" y="19586326"/>
              <a:ext cx="15949772" cy="4320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¿Cómo evolucionan las relaciones de los estudiantes (con ellos mismos, con el instructor, etc.)? </a:t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6424" y="20018374"/>
              <a:ext cx="15477228" cy="31805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¿Qué orientación motivacional toman los estudiantes hacia su trabajo? ¿Por qué?</a:t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16424" y="20382488"/>
              <a:ext cx="21314368" cy="3246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Si usted fuera a tramar los estados emocionales de los estudiantes como uso de tiempo durante su curso, ¿Cómo lo describiría?</a:t>
              </a:r>
              <a:endParaRPr dirty="0"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2218824" y="20281702"/>
              <a:ext cx="6497116" cy="45675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¿QUÉ SIENTEN LOS </a:t>
              </a:r>
              <a:r>
                <a:rPr lang="es-GT" sz="3200" b="1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ESTUDIANTES</a:t>
              </a:r>
              <a:r>
                <a:rPr lang="es-GT" sz="3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46161484" y="14401750"/>
              <a:ext cx="4248472" cy="6480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2800">
                  <a:solidFill>
                    <a:srgbClr val="494429"/>
                  </a:solidFill>
                  <a:latin typeface="Calibri"/>
                  <a:ea typeface="Calibri"/>
                  <a:cs typeface="Calibri"/>
                  <a:sym typeface="Calibri"/>
                </a:rPr>
                <a:t>Final de la experiencia</a:t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4469296" y="21026486"/>
              <a:ext cx="6264696" cy="2880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(c) 2013 Mark Somerville, Jon Stolk, y Lawrence Neeley</a:t>
              </a:r>
              <a:endParaRPr/>
            </a:p>
          </p:txBody>
        </p:sp>
      </p:grpSp>
      <p:sp>
        <p:nvSpPr>
          <p:cNvPr id="114" name="Google Shape;114;p13"/>
          <p:cNvSpPr/>
          <p:nvPr/>
        </p:nvSpPr>
        <p:spPr>
          <a:xfrm>
            <a:off x="29635648" y="2344731"/>
            <a:ext cx="2664296" cy="67284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3"/>
          <p:cNvCxnSpPr>
            <a:stCxn id="107" idx="3"/>
          </p:cNvCxnSpPr>
          <p:nvPr/>
        </p:nvCxnSpPr>
        <p:spPr>
          <a:xfrm flipH="1">
            <a:off x="5998124" y="14905806"/>
            <a:ext cx="18900" cy="14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9070200" y="14775650"/>
            <a:ext cx="0" cy="14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3"/>
          <p:cNvCxnSpPr/>
          <p:nvPr/>
        </p:nvCxnSpPr>
        <p:spPr>
          <a:xfrm flipH="1">
            <a:off x="12288825" y="14824425"/>
            <a:ext cx="48600" cy="13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3"/>
          <p:cNvSpPr txBox="1"/>
          <p:nvPr/>
        </p:nvSpPr>
        <p:spPr>
          <a:xfrm>
            <a:off x="6631975" y="18237950"/>
            <a:ext cx="280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BAA59E-892B-6BA9-48C4-4AC658FDA190}"/>
              </a:ext>
            </a:extLst>
          </p:cNvPr>
          <p:cNvSpPr txBox="1"/>
          <p:nvPr/>
        </p:nvSpPr>
        <p:spPr>
          <a:xfrm>
            <a:off x="11789209" y="5255364"/>
            <a:ext cx="29111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b="1" dirty="0"/>
              <a:t>Estudiantes: Busca</a:t>
            </a:r>
            <a:r>
              <a:rPr lang="es-GT" sz="1800" dirty="0"/>
              <a:t> que los estudiantes se sientan cómodos y tengan una plataforma y actividades atractivas para utilizarlas y que a través de la participación puedan aprender.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26F0F0-0FC6-68C4-6896-F2E983C31BDA}"/>
              </a:ext>
            </a:extLst>
          </p:cNvPr>
          <p:cNvSpPr txBox="1"/>
          <p:nvPr/>
        </p:nvSpPr>
        <p:spPr>
          <a:xfrm>
            <a:off x="15215480" y="5242260"/>
            <a:ext cx="2938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800" b="1" dirty="0"/>
              <a:t>Docentes: </a:t>
            </a:r>
            <a:r>
              <a:rPr lang="es-GT" sz="1800" dirty="0"/>
              <a:t>Para los docentes son herramientas nuevas que salen de lo común para poder llevar el aprendizaje de una manera más interactiva.</a:t>
            </a:r>
          </a:p>
          <a:p>
            <a:endParaRPr lang="es-GT" sz="1800" dirty="0"/>
          </a:p>
          <a:p>
            <a:r>
              <a:rPr lang="es-GT" sz="1800" dirty="0"/>
              <a:t>Tambien para llevar un orden establecido y claro, para no confundir al estudiante.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036DDB-FDD7-E908-C321-2014D031E6A6}"/>
              </a:ext>
            </a:extLst>
          </p:cNvPr>
          <p:cNvSpPr txBox="1"/>
          <p:nvPr/>
        </p:nvSpPr>
        <p:spPr>
          <a:xfrm>
            <a:off x="29451300" y="2676525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Lectura comprensiva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BD04EF-9732-9C22-E657-0AECD544F0CB}"/>
              </a:ext>
            </a:extLst>
          </p:cNvPr>
          <p:cNvSpPr txBox="1"/>
          <p:nvPr/>
        </p:nvSpPr>
        <p:spPr>
          <a:xfrm>
            <a:off x="29466831" y="318677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Trabajo en equipo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1155A5-F72F-AD95-2E04-77539FD79D31}"/>
              </a:ext>
            </a:extLst>
          </p:cNvPr>
          <p:cNvSpPr txBox="1"/>
          <p:nvPr/>
        </p:nvSpPr>
        <p:spPr>
          <a:xfrm>
            <a:off x="29466831" y="3768317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Buena comunicación 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8967C3-B5EC-22B9-9116-248BE50E34A3}"/>
              </a:ext>
            </a:extLst>
          </p:cNvPr>
          <p:cNvSpPr txBox="1"/>
          <p:nvPr/>
        </p:nvSpPr>
        <p:spPr>
          <a:xfrm>
            <a:off x="29511283" y="4434109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Análisis y diseño del problema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36467D-8509-D249-035B-5B51A4271EA9}"/>
              </a:ext>
            </a:extLst>
          </p:cNvPr>
          <p:cNvSpPr txBox="1"/>
          <p:nvPr/>
        </p:nvSpPr>
        <p:spPr>
          <a:xfrm>
            <a:off x="29492129" y="5025684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/>
              <a:t>Habilidad en programación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9845C246-68DF-50F6-62F1-19F62B962DC0}"/>
                  </a:ext>
                </a:extLst>
              </p14:cNvPr>
              <p14:cNvContentPartPr/>
              <p14:nvPr/>
            </p14:nvContentPartPr>
            <p14:xfrm>
              <a:off x="33027451" y="2707524"/>
              <a:ext cx="551520" cy="1980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9845C246-68DF-50F6-62F1-19F62B962D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73486" y="2599524"/>
                <a:ext cx="65909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4CD5DDF6-E43F-B4D0-3BDB-9A45C63B62CD}"/>
                  </a:ext>
                </a:extLst>
              </p14:cNvPr>
              <p14:cNvContentPartPr/>
              <p14:nvPr/>
            </p14:nvContentPartPr>
            <p14:xfrm>
              <a:off x="33578971" y="4056294"/>
              <a:ext cx="551520" cy="1980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4CD5DDF6-E43F-B4D0-3BDB-9A45C63B6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25006" y="3948294"/>
                <a:ext cx="65909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8BDED968-0E4A-95BC-4244-015605599EC3}"/>
                  </a:ext>
                </a:extLst>
              </p14:cNvPr>
              <p14:cNvContentPartPr/>
              <p14:nvPr/>
            </p14:nvContentPartPr>
            <p14:xfrm>
              <a:off x="33590919" y="3379520"/>
              <a:ext cx="551520" cy="1980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8BDED968-0E4A-95BC-4244-015605599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36954" y="3271520"/>
                <a:ext cx="65909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4698107C-F91D-44AC-21D2-2D4B877EAE7A}"/>
                  </a:ext>
                </a:extLst>
              </p14:cNvPr>
              <p14:cNvContentPartPr/>
              <p14:nvPr/>
            </p14:nvContentPartPr>
            <p14:xfrm>
              <a:off x="33578971" y="4642765"/>
              <a:ext cx="551520" cy="198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4698107C-F91D-44AC-21D2-2D4B877EAE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25006" y="4534765"/>
                <a:ext cx="65909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9B622E94-F776-F26D-B65B-58E962E33B7F}"/>
                  </a:ext>
                </a:extLst>
              </p14:cNvPr>
              <p14:cNvContentPartPr/>
              <p14:nvPr/>
            </p14:nvContentPartPr>
            <p14:xfrm>
              <a:off x="32439541" y="5333461"/>
              <a:ext cx="551520" cy="198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9B622E94-F776-F26D-B65B-58E962E33B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85576" y="5225461"/>
                <a:ext cx="659090" cy="235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B70D55A0-F202-0DE0-46EC-4D20097C960C}"/>
              </a:ext>
            </a:extLst>
          </p:cNvPr>
          <p:cNvSpPr txBox="1"/>
          <p:nvPr/>
        </p:nvSpPr>
        <p:spPr>
          <a:xfrm>
            <a:off x="4777010" y="14135672"/>
            <a:ext cx="2520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000" dirty="0"/>
              <a:t>Presentación personal</a:t>
            </a:r>
            <a:endParaRPr lang="en-US" sz="2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987B501-3485-9B24-92A9-7258A2FB441F}"/>
              </a:ext>
            </a:extLst>
          </p:cNvPr>
          <p:cNvSpPr txBox="1"/>
          <p:nvPr/>
        </p:nvSpPr>
        <p:spPr>
          <a:xfrm>
            <a:off x="11028679" y="14208200"/>
            <a:ext cx="252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000" dirty="0"/>
              <a:t>Trabajo grupal</a:t>
            </a:r>
            <a:endParaRPr lang="en-US" sz="2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D87374-0E24-C333-144C-3785BA936262}"/>
              </a:ext>
            </a:extLst>
          </p:cNvPr>
          <p:cNvSpPr txBox="1"/>
          <p:nvPr/>
        </p:nvSpPr>
        <p:spPr>
          <a:xfrm>
            <a:off x="7810054" y="14100134"/>
            <a:ext cx="252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000" dirty="0"/>
              <a:t>Cuestionarios </a:t>
            </a:r>
            <a:endParaRPr lang="en-US" sz="2000" dirty="0"/>
          </a:p>
        </p:txBody>
      </p:sp>
      <p:pic>
        <p:nvPicPr>
          <p:cNvPr id="19" name="Gráfico 18" descr="Contorno de cara sonriente con relleno sólido">
            <a:extLst>
              <a:ext uri="{FF2B5EF4-FFF2-40B4-BE49-F238E27FC236}">
                <a16:creationId xmlns:a16="http://schemas.microsoft.com/office/drawing/2014/main" id="{C5E173C7-5167-2AAF-9B86-E95900DD62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40924" y="16243120"/>
            <a:ext cx="914400" cy="914400"/>
          </a:xfrm>
          <a:prstGeom prst="rect">
            <a:avLst/>
          </a:prstGeom>
        </p:spPr>
      </p:pic>
      <p:pic>
        <p:nvPicPr>
          <p:cNvPr id="20" name="Picture 4" descr="77,245 Cara Confundida Imágenes y Fotos - 123RF">
            <a:extLst>
              <a:ext uri="{FF2B5EF4-FFF2-40B4-BE49-F238E27FC236}">
                <a16:creationId xmlns:a16="http://schemas.microsoft.com/office/drawing/2014/main" id="{75C93BC0-8F02-1D87-F2E0-CC211B7C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10" y="16153222"/>
            <a:ext cx="1021432" cy="102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áfico 20" descr="Contorno de cara sonriente con relleno sólido">
            <a:extLst>
              <a:ext uri="{FF2B5EF4-FFF2-40B4-BE49-F238E27FC236}">
                <a16:creationId xmlns:a16="http://schemas.microsoft.com/office/drawing/2014/main" id="{C788452A-4299-3BF2-F3D9-3A1684DACE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80225" y="1618230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Personalizado</PresentationFormat>
  <Paragraphs>40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Sandoval</dc:creator>
  <cp:lastModifiedBy>Juan Carlos Sandoval Arjona</cp:lastModifiedBy>
  <cp:revision>1</cp:revision>
  <dcterms:modified xsi:type="dcterms:W3CDTF">2022-08-20T16:36:45Z</dcterms:modified>
</cp:coreProperties>
</file>