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EFCA0F-30DE-4495-B925-4D92593845F3}">
  <a:tblStyle styleId="{07EFCA0F-30DE-4495-B925-4D9259384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c280513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9c280513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9c280513c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9c280513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c280513c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c280513c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ba02f93a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ba02f93a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be67625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be67625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c280513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c280513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be67625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be67625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c28051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c28051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c280513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c280513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c280513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c280513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9c280513c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9c280513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14733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COMPORTAMIENTO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DE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COMPRA</a:t>
            </a:r>
            <a:endParaRPr b="1" i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¿</a:t>
            </a:r>
            <a:r>
              <a:rPr b="1" lang="es" sz="2200"/>
              <a:t>Qué</a:t>
            </a:r>
            <a:r>
              <a:rPr b="1" lang="es" sz="2200"/>
              <a:t> productos se adaptan mejor a nuestros clientes?</a:t>
            </a:r>
            <a:endParaRPr b="1" sz="2200"/>
          </a:p>
        </p:txBody>
      </p:sp>
      <p:sp>
        <p:nvSpPr>
          <p:cNvPr id="61" name="Google Shape;61;p13"/>
          <p:cNvSpPr txBox="1"/>
          <p:nvPr/>
        </p:nvSpPr>
        <p:spPr>
          <a:xfrm>
            <a:off x="119750" y="65650"/>
            <a:ext cx="1811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Leonel Sandoval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079500" y="109025"/>
            <a:ext cx="19341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CoderHouse 2025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731675" y="4586125"/>
            <a:ext cx="1857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Comisión-</a:t>
            </a:r>
            <a:r>
              <a:rPr b="1"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94230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25" y="1124900"/>
            <a:ext cx="5849774" cy="34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46754" l="7801" r="44424" t="47036"/>
          <a:stretch/>
        </p:blipFill>
        <p:spPr>
          <a:xfrm>
            <a:off x="239325" y="4614650"/>
            <a:ext cx="5849775" cy="4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239325" y="0"/>
            <a:ext cx="85302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Seguidamente observamos los patrones de compra de nuestros clientes por temporada y tipo de envio, de </a:t>
            </a: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aquí</a:t>
            </a: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 se observa que no hay una gran </a:t>
            </a: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correlación</a:t>
            </a: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 entre estos dos factores ya que si bien el </a:t>
            </a: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envío</a:t>
            </a: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 gratis parece ser el </a:t>
            </a: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 elegido, el </a:t>
            </a: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gráfico</a:t>
            </a:r>
            <a:r>
              <a:rPr lang="es" sz="16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 no sugiere que sea un gran incentivador ya que el otro tipo de envios tambien es bastante elegido.</a:t>
            </a:r>
            <a:endParaRPr sz="1600">
              <a:solidFill>
                <a:srgbClr val="1F1F1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270225" y="1431725"/>
            <a:ext cx="27240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Lo que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sí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podemos concluir a partir de esto es que nuestros clientes tienen como preferencia la temporada de Primavera para sus compras lo que nos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permitirá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lanzar campañas específicas de primavera con envío gratis para maximizar ventas y asegurarnos de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tener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stock en esa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época.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00" y="476849"/>
            <a:ext cx="3335975" cy="3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54646" l="7369" r="66653" t="35655"/>
          <a:stretch/>
        </p:blipFill>
        <p:spPr>
          <a:xfrm>
            <a:off x="985500" y="3844350"/>
            <a:ext cx="3335973" cy="700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3"/>
          <p:cNvCxnSpPr/>
          <p:nvPr/>
        </p:nvCxnSpPr>
        <p:spPr>
          <a:xfrm>
            <a:off x="4850325" y="420150"/>
            <a:ext cx="14400" cy="43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 txBox="1"/>
          <p:nvPr/>
        </p:nvSpPr>
        <p:spPr>
          <a:xfrm>
            <a:off x="5154600" y="652050"/>
            <a:ext cx="3542400" cy="3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Finalmente observamos el porcentaje de nuestros clientes que se encuentran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suscritos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a nuestro club de beneficios frente a los que no, observamos un porcentaje alto de aquellos que no lo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están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por lo que nuestras campañas de marketing tambien deberian de ir orientadas a atraer a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gente a partir de mejores o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beneficios.</a:t>
            </a:r>
            <a:br>
              <a:rPr lang="es" sz="1600">
                <a:latin typeface="Average"/>
                <a:ea typeface="Average"/>
                <a:cs typeface="Average"/>
                <a:sym typeface="Average"/>
              </a:rPr>
            </a:b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Por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último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observamos que no hay una gran diferencia en el gasto entre estos por lo que la venta de nuestros productos se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podría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ver beneficiada si atraemos a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gente a nuestro club.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725" y="1874050"/>
            <a:ext cx="2850624" cy="190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1293900" y="174325"/>
            <a:ext cx="65562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/>
              <a:t>Insights</a:t>
            </a:r>
            <a:r>
              <a:rPr b="1" i="1" lang="es" u="sng"/>
              <a:t> Y Recomendaciones</a:t>
            </a:r>
            <a:endParaRPr b="1" i="1" u="sng"/>
          </a:p>
        </p:txBody>
      </p:sp>
      <p:sp>
        <p:nvSpPr>
          <p:cNvPr id="153" name="Google Shape;153;p24"/>
          <p:cNvSpPr/>
          <p:nvPr/>
        </p:nvSpPr>
        <p:spPr>
          <a:xfrm>
            <a:off x="7958175" y="380875"/>
            <a:ext cx="1130100" cy="4491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4"/>
          <p:cNvSpPr/>
          <p:nvPr/>
        </p:nvSpPr>
        <p:spPr>
          <a:xfrm flipH="1">
            <a:off x="98000" y="380875"/>
            <a:ext cx="1130100" cy="4491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213925" y="1078638"/>
            <a:ext cx="8562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Pudimos </a:t>
            </a:r>
            <a:r>
              <a:rPr lang="es" sz="18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determinar</a:t>
            </a:r>
            <a:r>
              <a:rPr lang="es" sz="18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 que nuestros productos </a:t>
            </a:r>
            <a:r>
              <a:rPr lang="es" sz="18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8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 vendidos son en </a:t>
            </a:r>
            <a:r>
              <a:rPr lang="es" sz="18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relación</a:t>
            </a:r>
            <a:r>
              <a:rPr lang="es" sz="1800">
                <a:solidFill>
                  <a:srgbClr val="1F1F1F"/>
                </a:solidFill>
                <a:latin typeface="Average"/>
                <a:ea typeface="Average"/>
                <a:cs typeface="Average"/>
                <a:sym typeface="Average"/>
              </a:rPr>
              <a:t> a ropa y accesorios por lo que se pueden enfocar ofertas y marketing hacia estos productos para maximizar ventas.</a:t>
            </a:r>
            <a:endParaRPr sz="1800">
              <a:solidFill>
                <a:srgbClr val="1F1F1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13925" y="1934788"/>
            <a:ext cx="63969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No pareciera haber una gran diferencia de edad o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género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entre nuestros clientes siendo la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mayoría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hombres o mujeres de media o avanzada edad, aunque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sí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se percibe un gasto un poco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alto por parte de los hombres por lo que se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podría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enfocar a atraer al otro grupo y ofrecer ofertas o promociones cerca de los 60 USD a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través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de nuestro club de beneficios con el fin de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también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mejorar el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porcentaje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de los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suscriptores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a este y maximizar ventas.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13925" y="4194950"/>
            <a:ext cx="8874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Nuestra temporada con mayor ventas parece ser primavera por lo que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deberíamos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de enfocar nuestras promociones y asegurarnos de tener stock de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productos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en esta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época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13100" y="955338"/>
            <a:ext cx="8917800" cy="123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08100" y="439875"/>
            <a:ext cx="7172100" cy="3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AutoNum type="arabicParenR"/>
            </a:pPr>
            <a:r>
              <a:rPr lang="es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3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CONTEXTO Y AUDIENCIA</a:t>
            </a:r>
            <a:endParaRPr b="1" sz="3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Average"/>
              <a:buAutoNum type="arabicParenR"/>
            </a:pPr>
            <a:r>
              <a:rPr b="1" lang="es" sz="3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RESUMEN METADATA</a:t>
            </a:r>
            <a:endParaRPr b="1" sz="3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Average"/>
              <a:buAutoNum type="arabicParenR"/>
            </a:pPr>
            <a:r>
              <a:rPr b="1" lang="es" sz="3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PREGUNTAS </a:t>
            </a:r>
            <a:r>
              <a:rPr b="1" lang="es" sz="3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HIPÓTESIS</a:t>
            </a:r>
            <a:endParaRPr b="1" sz="3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Average"/>
              <a:buAutoNum type="arabicParenR"/>
            </a:pPr>
            <a:r>
              <a:rPr b="1" lang="es" sz="3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ANÁLISIS</a:t>
            </a:r>
            <a:r>
              <a:rPr b="1" lang="es" sz="3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EXPLORATORIO</a:t>
            </a:r>
            <a:endParaRPr b="1" sz="3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100"/>
              <a:buFont typeface="Average"/>
              <a:buAutoNum type="arabicParenR"/>
            </a:pPr>
            <a:r>
              <a:rPr b="1" lang="es" sz="3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INSIGHTS Y RECOMENDACIONES</a:t>
            </a:r>
            <a:endParaRPr b="1" sz="3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650" y="1135988"/>
            <a:ext cx="2871524" cy="287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022450" y="287300"/>
            <a:ext cx="5099100" cy="9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/>
              <a:t>Contexto Y Audiencia</a:t>
            </a:r>
            <a:endParaRPr b="1" i="1" u="sng"/>
          </a:p>
        </p:txBody>
      </p:sp>
      <p:sp>
        <p:nvSpPr>
          <p:cNvPr id="75" name="Google Shape;75;p15"/>
          <p:cNvSpPr/>
          <p:nvPr/>
        </p:nvSpPr>
        <p:spPr>
          <a:xfrm>
            <a:off x="127000" y="1108850"/>
            <a:ext cx="8917800" cy="123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342400" y="456850"/>
            <a:ext cx="1702500" cy="5361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/>
          <p:nvPr/>
        </p:nvSpPr>
        <p:spPr>
          <a:xfrm flipH="1">
            <a:off x="127000" y="456850"/>
            <a:ext cx="1702500" cy="5361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22600" y="1601450"/>
            <a:ext cx="84978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Al obtener los datos sobre la venta de productos a lo largo del año buscamos analizar tendencias y patrones de compra de nuestros clientes, con el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objetivo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de mejorar nuestro target y ofrecer los mejores productos de acuerdo al perfil de los mismos.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Este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análisis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tiene como objetivo de audiencia a la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sección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de gerentes o analistas de marketing con el fin de facilitar su trabajo a la hora de ofrecer mejores ofertas y atras a mas clientes.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Estos datos fueron obtenidos a partir del siguiente dataset en kaggle: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https://www.kaggle.com/datasets/mubeenshehzadi/customer-purchase-behaviour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507250" y="2695675"/>
            <a:ext cx="2128500" cy="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507250" y="3688425"/>
            <a:ext cx="2128500" cy="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12525" y="526350"/>
            <a:ext cx="8910600" cy="14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De esta manera se tendrán en cuenta variables como la edad, el género, el tipo de producto que se compró, la cantidad en dolares gastados y la frecuencia entre otras, analizando un total de 18 columnas con 3900 filas, que se pueden observar a continuación: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21175" y="174325"/>
            <a:ext cx="3151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900" u="sng">
                <a:latin typeface="Average"/>
                <a:ea typeface="Average"/>
                <a:cs typeface="Average"/>
                <a:sym typeface="Average"/>
              </a:rPr>
              <a:t>Resumen Metadata</a:t>
            </a:r>
            <a:endParaRPr i="1" sz="2900" u="sng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5029" l="6742" r="3353" t="60520"/>
          <a:stretch/>
        </p:blipFill>
        <p:spPr>
          <a:xfrm>
            <a:off x="196525" y="2188250"/>
            <a:ext cx="8742601" cy="188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79150" y="152600"/>
            <a:ext cx="394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400" u="sng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Preguntas </a:t>
            </a:r>
            <a:r>
              <a:rPr b="1" i="1" lang="es" sz="3400" u="sng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Hipótesis</a:t>
            </a:r>
            <a:endParaRPr b="1" i="1" sz="3400" u="sng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06500" y="891500"/>
            <a:ext cx="83310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Las preguntas principales que podemos llegar a hacernos son: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verage"/>
              <a:buChar char="●"/>
            </a:pP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¿Hay grupos de edad o 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género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 que compran 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 frecuentemente?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verage"/>
              <a:buChar char="●"/>
            </a:pP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¿Cuales son los productos 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 vendidos?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verage"/>
              <a:buChar char="●"/>
            </a:pP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¿Existe un perfil del cliente que gasta 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según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 la 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combinación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 de edad, 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género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suscripción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 y frecuencia?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También</a:t>
            </a: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 podemos hacernos las siguientes preguntas secundarias: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¿Cual es el promedio, mediana y rango del dinero gastado?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¿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Qué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porcentaje de cliente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está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suscrito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frente a los que no?¿Los clientes suscriptos gastan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que los que no lo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están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?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s" sz="1700">
                <a:latin typeface="Average"/>
                <a:ea typeface="Average"/>
                <a:cs typeface="Average"/>
                <a:sym typeface="Average"/>
              </a:rPr>
              <a:t>¿Existe algun patron de compra estacional según el tipo de producto y el método de envío?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279150" y="891500"/>
            <a:ext cx="8715000" cy="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279150" y="2560950"/>
            <a:ext cx="8715000" cy="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84725" y="106175"/>
            <a:ext cx="4360200" cy="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u="sng"/>
              <a:t>Análisis</a:t>
            </a:r>
            <a:r>
              <a:rPr i="1" lang="es" u="sng"/>
              <a:t> Exploratorio</a:t>
            </a:r>
            <a:endParaRPr i="1" u="sng"/>
          </a:p>
        </p:txBody>
      </p:sp>
      <p:sp>
        <p:nvSpPr>
          <p:cNvPr id="101" name="Google Shape;101;p18"/>
          <p:cNvSpPr txBox="1"/>
          <p:nvPr/>
        </p:nvSpPr>
        <p:spPr>
          <a:xfrm>
            <a:off x="69075" y="942275"/>
            <a:ext cx="49116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Podemos de iniciar el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análisis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observando los productos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vendidos y las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categorías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con el fin de orientar o ofrecer mejores ofertas hacia estos productos que parecen ser los favoritos de nuestros clientes.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575" y="1377200"/>
            <a:ext cx="3706351" cy="364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34058" l="7783" r="81876" t="33031"/>
          <a:stretch/>
        </p:blipFill>
        <p:spPr>
          <a:xfrm>
            <a:off x="3264825" y="2267800"/>
            <a:ext cx="1419899" cy="25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9075" y="2709850"/>
            <a:ext cx="30210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En este caso se observa que la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categoría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de Ropa y Accesorios son las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altas por lo que 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convendría</a:t>
            </a:r>
            <a:r>
              <a:rPr lang="es" sz="1800">
                <a:latin typeface="Average"/>
                <a:ea typeface="Average"/>
                <a:cs typeface="Average"/>
                <a:sym typeface="Average"/>
              </a:rPr>
              <a:t> enfocar las ofertas a estos 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00" y="2032238"/>
            <a:ext cx="4299499" cy="29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75" y="2021325"/>
            <a:ext cx="4267199" cy="2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34050" y="659700"/>
            <a:ext cx="84759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Seguidamente analizamos el comportamiento de nuestros clientes a partir de su edad y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género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, se observa que no hay correlación evidente entre edad y monto de compra, y el género tampoco parece modificar mucho ese patrón, aunque del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gráfico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 izquierdo se observa que los hombres parecen tener ligeramente mayor frecuencia total en casi todos los rangos.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38612" l="8037" r="60565" t="38031"/>
          <a:stretch/>
        </p:blipFill>
        <p:spPr>
          <a:xfrm>
            <a:off x="213950" y="1811525"/>
            <a:ext cx="5109748" cy="21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14404" l="7982" r="76739" t="62215"/>
          <a:stretch/>
        </p:blipFill>
        <p:spPr>
          <a:xfrm>
            <a:off x="6125325" y="2188550"/>
            <a:ext cx="2264975" cy="19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08100" y="217775"/>
            <a:ext cx="759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Ahora observamos los perfiles que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gastan en nuestro shopping teniendo en cuenta la edad, el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género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, la frecuencia con la que compran y si estos se encuentran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suscritos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a nuestro club de beneficios. Si bien se observa que la cantidad la lideran mujeres mayores que compran semanalmente, en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líneas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generales se ve que la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mayoría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lo lideran hombres mayores y de mediana edad.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799350" y="1253750"/>
            <a:ext cx="3086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Aquí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se observa del mismo ranking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cuánto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es que gastaron en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líneas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generales: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0" y="41373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De estos concluimos que nuestro principal target son hombres de mediana o mayor edad que pareciera tener un rango de precio “aceptado” muy cercano a los 100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dólares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aunque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esto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último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también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aplica a las mujeres por lo que nuestras estrategias de marketing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deberían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ir enfocadas a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atraer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a este grupo.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00" y="563776"/>
            <a:ext cx="5422374" cy="36669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1"/>
          <p:cNvGraphicFramePr/>
          <p:nvPr/>
        </p:nvGraphicFramePr>
        <p:xfrm>
          <a:off x="5874400" y="184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{07EFCA0F-30DE-4495-B925-4D92593845F3}</a:tableStyleId>
              </a:tblPr>
              <a:tblGrid>
                <a:gridCol w="1348425"/>
                <a:gridCol w="1333950"/>
              </a:tblGrid>
              <a:tr h="43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MEDIANA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60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RANGO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PROMEDIO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1F1F1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59.764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137900" y="71000"/>
            <a:ext cx="74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Ahora observamos la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distribución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del gasto y los datos de mediana, rango y promedio.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697925" y="471200"/>
            <a:ext cx="3281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El gráfico muestra que no hay un pico muy pronunciado en un solo gasto; la cantidad de compras se distribuye de manera relativamente pareja entre 20 y 100 USD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697925" y="3151750"/>
            <a:ext cx="34050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Por lo que puede ser útil para segmentación y fijación de precios, sabiendo que ofrecer productos o promociones alrededor de 60–100 USD probablemente atraerá a la mayoría de clientes.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37850" y="4230675"/>
            <a:ext cx="54225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Esto indica un comportamiento de gasto consistente y predecible, con una ligera tendencia a gastar más cerca de 100 USD.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