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85" r:id="rId2"/>
    <p:sldId id="290" r:id="rId3"/>
    <p:sldId id="263" r:id="rId4"/>
    <p:sldId id="264" r:id="rId5"/>
    <p:sldId id="265" r:id="rId6"/>
    <p:sldId id="266" r:id="rId7"/>
    <p:sldId id="286" r:id="rId8"/>
    <p:sldId id="261" r:id="rId9"/>
    <p:sldId id="262" r:id="rId10"/>
    <p:sldId id="271" r:id="rId11"/>
    <p:sldId id="272" r:id="rId12"/>
    <p:sldId id="289" r:id="rId13"/>
    <p:sldId id="288" r:id="rId14"/>
    <p:sldId id="287" r:id="rId15"/>
    <p:sldId id="284" r:id="rId16"/>
    <p:sldId id="283" r:id="rId17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A27"/>
    <a:srgbClr val="BA8565"/>
    <a:srgbClr val="1A1F33"/>
    <a:srgbClr val="050402"/>
    <a:srgbClr val="F4F4F6"/>
    <a:srgbClr val="4472C4"/>
    <a:srgbClr val="11FFFE"/>
    <a:srgbClr val="36ABFF"/>
    <a:srgbClr val="37ABFF"/>
    <a:srgbClr val="F1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5" autoAdjust="0"/>
    <p:restoredTop sz="94660"/>
  </p:normalViewPr>
  <p:slideViewPr>
    <p:cSldViewPr snapToGrid="0" showGuides="1">
      <p:cViewPr varScale="1">
        <p:scale>
          <a:sx n="43" d="100"/>
          <a:sy n="43" d="100"/>
        </p:scale>
        <p:origin x="2621" y="48"/>
      </p:cViewPr>
      <p:guideLst>
        <p:guide orient="horz" pos="4032"/>
        <p:guide pos="30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8B089FE-5646-9CF7-A0CD-D9371092F7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ADF765-FF2C-6672-30DF-4E02B0FCB8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237D1-EB3E-42ED-8017-A3E0F540A544}" type="datetimeFigureOut">
              <a:rPr lang="pt-BR" smtClean="0"/>
              <a:t>18/01/2025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EF68CF-250A-55FC-E1E4-D9C6F5A555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2F9274-313E-B987-AB97-907ACC11A2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93A92-22D6-4927-AF67-7D3B866A4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33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E0544-B9E7-47A8-ABD7-B3CFDECA6595}" type="datetimeFigureOut">
              <a:rPr lang="pt-BR" smtClean="0"/>
              <a:t>18/01/2025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A01F6-44E6-448B-9319-3BC869F75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1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0072-6D31-42F3-B5CC-185B6D0A6822}" type="datetime1">
              <a:rPr lang="pt-BR" smtClean="0"/>
              <a:t>18/01/2025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40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D1A7-EFFC-4966-822B-4C00AB2CB4F1}" type="datetime1">
              <a:rPr lang="pt-BR" smtClean="0"/>
              <a:t>18/01/2025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2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7C60-0DA7-42D4-A820-E1D03EB49949}" type="datetime1">
              <a:rPr lang="pt-BR" smtClean="0"/>
              <a:t>18/01/2025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1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A0BC-388F-4CA7-BE51-03B9510F86C7}" type="datetime1">
              <a:rPr lang="pt-BR" smtClean="0"/>
              <a:t>18/01/2025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0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A53-1723-472B-8809-AF93A93C6B7D}" type="datetime1">
              <a:rPr lang="pt-BR" smtClean="0"/>
              <a:t>18/01/2025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9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D0C2-0B29-4E63-8862-AEF7CD2FD74C}" type="datetime1">
              <a:rPr lang="pt-BR" smtClean="0"/>
              <a:t>18/01/2025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93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8ADD-7F35-4AEB-BEB1-AD3CCDF011CE}" type="datetime1">
              <a:rPr lang="pt-BR" smtClean="0"/>
              <a:t>18/01/2025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75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779A-9BC4-4AC0-8880-1B792DDACBDD}" type="datetime1">
              <a:rPr lang="pt-BR" smtClean="0"/>
              <a:t>18/01/2025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46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5754-B528-45A3-9A7A-655123E17D0E}" type="datetime1">
              <a:rPr lang="pt-BR" smtClean="0"/>
              <a:t>18/01/2025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4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C77C-1A26-4515-863F-461CD234F563}" type="datetime1">
              <a:rPr lang="pt-BR" smtClean="0"/>
              <a:t>18/01/2025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91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D11F-A570-44DC-98A9-9E7070BCD645}" type="datetime1">
              <a:rPr lang="pt-BR" smtClean="0"/>
              <a:t>18/01/2025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AA1B-DFB8-467D-A20E-1BF5C572C99B}" type="datetime1">
              <a:rPr lang="pt-BR" smtClean="0"/>
              <a:t>18/01/2025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92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sandra-factori10/prompts-recipe-to-create-a-ebook_projeto_dio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linkedin.com/in/sandrafactori10" TargetMode="External"/><Relationship Id="rId5" Type="http://schemas.openxmlformats.org/officeDocument/2006/relationships/image" Target="../media/image15.jp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F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965E99-124F-EB61-B75C-8BB296532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m 24" descr="Texto&#10;&#10;Descrição gerada automaticamente">
            <a:extLst>
              <a:ext uri="{FF2B5EF4-FFF2-40B4-BE49-F238E27FC236}">
                <a16:creationId xmlns:a16="http://schemas.microsoft.com/office/drawing/2014/main" id="{FC5F2DE9-36E4-A90B-6116-5D0890481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53715">
            <a:off x="-1529203" y="2092529"/>
            <a:ext cx="6142597" cy="8150754"/>
          </a:xfrm>
          <a:prstGeom prst="rect">
            <a:avLst/>
          </a:prstGeom>
        </p:spPr>
      </p:pic>
      <p:pic>
        <p:nvPicPr>
          <p:cNvPr id="23" name="Imagem 22" descr="Mulher com celular na mão&#10;&#10;Descrição gerada automaticamente com confiança média">
            <a:extLst>
              <a:ext uri="{FF2B5EF4-FFF2-40B4-BE49-F238E27FC236}">
                <a16:creationId xmlns:a16="http://schemas.microsoft.com/office/drawing/2014/main" id="{02568160-A6E0-DEFD-F91E-49A114AC1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6393">
            <a:off x="4514272" y="1337487"/>
            <a:ext cx="6864450" cy="8690197"/>
          </a:xfrm>
          <a:prstGeom prst="rect">
            <a:avLst/>
          </a:prstGeom>
        </p:spPr>
      </p:pic>
      <p:pic>
        <p:nvPicPr>
          <p:cNvPr id="18" name="Imagem 17" descr="Pessoa com a boca aberta&#10;&#10;Descrição gerada automaticamente">
            <a:extLst>
              <a:ext uri="{FF2B5EF4-FFF2-40B4-BE49-F238E27FC236}">
                <a16:creationId xmlns:a16="http://schemas.microsoft.com/office/drawing/2014/main" id="{4FF1175B-5F18-53F3-FB46-18DF56B0E2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703" y="442851"/>
            <a:ext cx="6163235" cy="10325023"/>
          </a:xfrm>
          <a:prstGeom prst="rect">
            <a:avLst/>
          </a:prstGeom>
        </p:spPr>
      </p:pic>
      <p:sp>
        <p:nvSpPr>
          <p:cNvPr id="13" name="subtitulo">
            <a:extLst>
              <a:ext uri="{FF2B5EF4-FFF2-40B4-BE49-F238E27FC236}">
                <a16:creationId xmlns:a16="http://schemas.microsoft.com/office/drawing/2014/main" id="{A0579FC4-EB1C-4DED-F2AA-7C597B5DBADA}"/>
              </a:ext>
            </a:extLst>
          </p:cNvPr>
          <p:cNvSpPr txBox="1"/>
          <p:nvPr/>
        </p:nvSpPr>
        <p:spPr>
          <a:xfrm>
            <a:off x="481954" y="154150"/>
            <a:ext cx="88243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Impact" panose="020B0806030902050204" pitchFamily="34" charset="0"/>
              </a:rPr>
              <a:t>CONSÓRCIO IMOBILIÁRIO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CF69AA-E708-888D-A52A-2740D3273559}"/>
              </a:ext>
            </a:extLst>
          </p:cNvPr>
          <p:cNvSpPr txBox="1"/>
          <p:nvPr/>
        </p:nvSpPr>
        <p:spPr>
          <a:xfrm>
            <a:off x="147431" y="10922212"/>
            <a:ext cx="930633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Razões para Escolher o Consórcio </a:t>
            </a:r>
          </a:p>
          <a:p>
            <a:pPr algn="ctr"/>
            <a:r>
              <a:rPr lang="pt-BR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e Potencializar seu Patrimônio</a:t>
            </a:r>
          </a:p>
          <a:p>
            <a:pPr algn="ctr"/>
            <a:r>
              <a:rPr lang="pt-BR" sz="3600" dirty="0">
                <a:solidFill>
                  <a:schemeClr val="bg1"/>
                </a:solidFill>
                <a:latin typeface="+mj-lt"/>
              </a:rPr>
              <a:t> </a:t>
            </a:r>
            <a:endParaRPr lang="pt-BR" sz="1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34" name="Picture 10" descr="Pin page">
            <a:extLst>
              <a:ext uri="{FF2B5EF4-FFF2-40B4-BE49-F238E27FC236}">
                <a16:creationId xmlns:a16="http://schemas.microsoft.com/office/drawing/2014/main" id="{D859354B-93F1-6625-F35A-6A734CBFC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3293"/>
          <a:stretch/>
        </p:blipFill>
        <p:spPr bwMode="auto">
          <a:xfrm>
            <a:off x="41454" y="-17739"/>
            <a:ext cx="859613" cy="11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undo_rodape">
            <a:extLst>
              <a:ext uri="{FF2B5EF4-FFF2-40B4-BE49-F238E27FC236}">
                <a16:creationId xmlns:a16="http://schemas.microsoft.com/office/drawing/2014/main" id="{3E02C05E-BE31-BDE6-E7D8-E3B20648625D}"/>
              </a:ext>
            </a:extLst>
          </p:cNvPr>
          <p:cNvSpPr/>
          <p:nvPr/>
        </p:nvSpPr>
        <p:spPr>
          <a:xfrm>
            <a:off x="0" y="11960158"/>
            <a:ext cx="9306331" cy="398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rgbClr val="FFC000"/>
                </a:solidFill>
                <a:latin typeface="Impact" panose="020B0806030902050204" pitchFamily="34" charset="0"/>
              </a:rPr>
              <a:t>SANDRA</a:t>
            </a:r>
            <a:r>
              <a:rPr lang="pt-BR" sz="3600" dirty="0">
                <a:solidFill>
                  <a:srgbClr val="FFC000"/>
                </a:solidFill>
                <a:latin typeface="Impact" panose="020B0806030902050204" pitchFamily="34" charset="0"/>
              </a:rPr>
              <a:t> </a:t>
            </a:r>
            <a:r>
              <a:rPr lang="pt-BR" sz="3200" dirty="0">
                <a:solidFill>
                  <a:srgbClr val="FFC000"/>
                </a:solidFill>
                <a:latin typeface="Impact" panose="020B0806030902050204" pitchFamily="34" charset="0"/>
              </a:rPr>
              <a:t>FACTORI</a:t>
            </a:r>
          </a:p>
        </p:txBody>
      </p:sp>
      <p:sp>
        <p:nvSpPr>
          <p:cNvPr id="6" name="fundo_subtitulo">
            <a:extLst>
              <a:ext uri="{FF2B5EF4-FFF2-40B4-BE49-F238E27FC236}">
                <a16:creationId xmlns:a16="http://schemas.microsoft.com/office/drawing/2014/main" id="{CECE1AD7-AD65-2877-B848-F4A38CF96147}"/>
              </a:ext>
            </a:extLst>
          </p:cNvPr>
          <p:cNvSpPr/>
          <p:nvPr/>
        </p:nvSpPr>
        <p:spPr>
          <a:xfrm>
            <a:off x="864551" y="10323754"/>
            <a:ext cx="7872092" cy="744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800" dirty="0">
                <a:solidFill>
                  <a:schemeClr val="bg1"/>
                </a:solidFill>
                <a:latin typeface="Impact" panose="020B0806030902050204" pitchFamily="34" charset="0"/>
              </a:rPr>
              <a:t>O INVESTIMENTO INTELIGENTE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FBCFEB6-EADA-30B1-0E67-8D3C6FECB41D}"/>
              </a:ext>
            </a:extLst>
          </p:cNvPr>
          <p:cNvSpPr txBox="1"/>
          <p:nvPr/>
        </p:nvSpPr>
        <p:spPr>
          <a:xfrm>
            <a:off x="-409000" y="756405"/>
            <a:ext cx="1760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e-Book</a:t>
            </a:r>
          </a:p>
        </p:txBody>
      </p:sp>
    </p:spTree>
    <p:extLst>
      <p:ext uri="{BB962C8B-B14F-4D97-AF65-F5344CB8AC3E}">
        <p14:creationId xmlns:p14="http://schemas.microsoft.com/office/powerpoint/2010/main" val="84119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711C332-2EDC-8579-8F56-2479652C366A}"/>
              </a:ext>
            </a:extLst>
          </p:cNvPr>
          <p:cNvSpPr/>
          <p:nvPr/>
        </p:nvSpPr>
        <p:spPr>
          <a:xfrm>
            <a:off x="0" y="-5149"/>
            <a:ext cx="9601200" cy="128016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514773" y="6395651"/>
            <a:ext cx="86563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ESTRATÉGIA SEM ENDIVIDAMENTO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A38D318-280C-0E99-2186-7D919CA59191}"/>
              </a:ext>
            </a:extLst>
          </p:cNvPr>
          <p:cNvSpPr txBox="1"/>
          <p:nvPr/>
        </p:nvSpPr>
        <p:spPr>
          <a:xfrm>
            <a:off x="870768" y="9340866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Como o consórcio é uma compra programada, você evita o endividamento imediato, permitindo construir patrimônio com responsabilidade financeira.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A26FB245-ED35-8115-4128-B27CC5C3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10</a:t>
            </a:fld>
            <a:endParaRPr lang="pt-BR"/>
          </a:p>
        </p:txBody>
      </p:sp>
      <p:sp>
        <p:nvSpPr>
          <p:cNvPr id="8" name="Espaço Reservado para Rodapé 9">
            <a:extLst>
              <a:ext uri="{FF2B5EF4-FFF2-40B4-BE49-F238E27FC236}">
                <a16:creationId xmlns:a16="http://schemas.microsoft.com/office/drawing/2014/main" id="{A726F2B1-7BBE-B3F8-73F6-393B5F09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96131" y="11868773"/>
            <a:ext cx="4165918" cy="681567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CONSÓRCIO  INVESTIMENTO INTELIGENTE- SANDRA FACTORI</a:t>
            </a:r>
          </a:p>
          <a:p>
            <a:endParaRPr lang="pt-BR" dirty="0"/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FFFF00"/>
                  </a:solidFill>
                </a:ln>
                <a:noFill/>
                <a:latin typeface="Impact" panose="020B080603090205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338376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CE1DCC4-047F-F8AF-858F-0DCE4598AF4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VISÃO DE FUTURO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082194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A38D318-280C-0E99-2186-7D919CA59191}"/>
              </a:ext>
            </a:extLst>
          </p:cNvPr>
          <p:cNvSpPr txBox="1"/>
          <p:nvPr/>
        </p:nvSpPr>
        <p:spPr>
          <a:xfrm>
            <a:off x="807610" y="8528017"/>
            <a:ext cx="7901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Este conteúdo tem a finalidade de despertar um olhar sobre o Investimento Consórcio Imobiliário como uma ferramenta estratégica para diversificar e alavancar seu patrimônio tanto em imóveis quanto em investimentos. 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DF64E93-9F72-3B13-FC04-1CF9FAD8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2332" y="11579058"/>
            <a:ext cx="4267200" cy="966027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CONSÓRCIO  INVESTIMENTO INTELIGENTE- SANDRA FACTORI</a:t>
            </a:r>
          </a:p>
          <a:p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D0F6146A-7175-FD15-9D6E-9F3335CC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11</a:t>
            </a:fld>
            <a:endParaRPr lang="pt-BR"/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FFFF00"/>
                  </a:solidFill>
                </a:ln>
                <a:noFill/>
                <a:latin typeface="Impact" panose="020B080603090205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4065566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4EF49-70F2-3291-11E0-9263A42EC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628594BF-2383-3D1B-8E19-5EB17D46954E}"/>
              </a:ext>
            </a:extLst>
          </p:cNvPr>
          <p:cNvSpPr txBox="1"/>
          <p:nvPr/>
        </p:nvSpPr>
        <p:spPr>
          <a:xfrm>
            <a:off x="884847" y="527617"/>
            <a:ext cx="7739201" cy="1314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AGORA PENSA... </a:t>
            </a:r>
          </a:p>
          <a:p>
            <a:pPr algn="ctr"/>
            <a:endParaRPr lang="pt-BR" sz="2400" b="1" dirty="0">
              <a:solidFill>
                <a:srgbClr val="0D0A27"/>
              </a:solidFill>
            </a:endParaRPr>
          </a:p>
          <a:p>
            <a:pPr algn="just"/>
            <a:r>
              <a:rPr lang="pt-BR" sz="2400" dirty="0">
                <a:solidFill>
                  <a:srgbClr val="0D0A27"/>
                </a:solidFill>
              </a:rPr>
              <a:t>Se você quisesse comprar seu imóvel à vista poupando todos os meses quanto tempo levaria?</a:t>
            </a:r>
          </a:p>
          <a:p>
            <a:pPr algn="just"/>
            <a:endParaRPr lang="pt-BR" sz="2400" dirty="0">
              <a:solidFill>
                <a:srgbClr val="0D0A27"/>
              </a:solidFill>
            </a:endParaRPr>
          </a:p>
          <a:p>
            <a:pPr algn="just"/>
            <a:r>
              <a:rPr lang="pt-BR" sz="2400" dirty="0">
                <a:solidFill>
                  <a:srgbClr val="0D0A27"/>
                </a:solidFill>
              </a:rPr>
              <a:t>Talvez uma vida toda...</a:t>
            </a:r>
            <a:endParaRPr lang="pt-BR" sz="2400" b="1" dirty="0"/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Enquanto você poupa seu dinheiro todo mês para talvez um dia comprar um imóvel à vista ou mesmo ter um recurso suficiente no futuro para  dar a entrada em um financiamento... </a:t>
            </a:r>
          </a:p>
          <a:p>
            <a:endParaRPr lang="pt-BR" sz="24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	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      </a:t>
            </a:r>
            <a:r>
              <a:rPr lang="pt-BR" sz="32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Qual seria este tempo? </a:t>
            </a:r>
          </a:p>
          <a:p>
            <a:pPr lvl="8" algn="just"/>
            <a:endParaRPr lang="pt-BR" sz="2400" dirty="0"/>
          </a:p>
          <a:p>
            <a:pPr lvl="8" algn="just"/>
            <a:endParaRPr lang="pt-BR" sz="2400" dirty="0"/>
          </a:p>
          <a:p>
            <a:pPr lvl="8" algn="just"/>
            <a:r>
              <a:rPr lang="pt-BR" sz="2400" dirty="0"/>
              <a:t>E se você guardasse este valor de suas economias todos os meses ...</a:t>
            </a:r>
          </a:p>
          <a:p>
            <a:pPr lvl="8" algn="just"/>
            <a:endParaRPr lang="pt-BR" sz="2400" dirty="0"/>
          </a:p>
          <a:p>
            <a:pPr lvl="8" algn="just"/>
            <a:r>
              <a:rPr lang="pt-BR" sz="2400" dirty="0"/>
              <a:t>E direcionasse estes valores investindo nas prestações de  uma Carta de Consórcio? </a:t>
            </a:r>
          </a:p>
          <a:p>
            <a:pPr lvl="8" algn="just"/>
            <a:r>
              <a:rPr lang="pt-BR" sz="2400" dirty="0"/>
              <a:t> </a:t>
            </a:r>
          </a:p>
          <a:p>
            <a:pPr algn="just"/>
            <a:endParaRPr lang="pt-BR" sz="2400" b="1" dirty="0"/>
          </a:p>
          <a:p>
            <a:endParaRPr lang="pt-BR" sz="3200" b="1" dirty="0"/>
          </a:p>
          <a:p>
            <a:endParaRPr lang="pt-BR" sz="3200" b="1" dirty="0"/>
          </a:p>
          <a:p>
            <a:endParaRPr lang="pt-BR" sz="3200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</a:endParaRPr>
          </a:p>
          <a:p>
            <a:r>
              <a:rPr lang="pt-BR" sz="32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Você estaria poupando?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 </a:t>
            </a:r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70598060-2F64-82A2-89F1-9209A307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69438" y="11865189"/>
            <a:ext cx="4332923" cy="681567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CONSÓRCIO  INVESTIMENTO INTELIGENTE- SANDRA FACTORI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698F9AAD-3EF1-3A98-CFDF-26B5147F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12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67671C7-C3BF-F538-6C0B-A630CC36AEF1}"/>
              </a:ext>
            </a:extLst>
          </p:cNvPr>
          <p:cNvSpPr/>
          <p:nvPr/>
        </p:nvSpPr>
        <p:spPr>
          <a:xfrm rot="16200000">
            <a:off x="-3006743" y="6083020"/>
            <a:ext cx="7731978" cy="10626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732E573-CB20-DA95-E056-F57AB9D94990}"/>
              </a:ext>
            </a:extLst>
          </p:cNvPr>
          <p:cNvSpPr txBox="1"/>
          <p:nvPr/>
        </p:nvSpPr>
        <p:spPr>
          <a:xfrm>
            <a:off x="977152" y="5905319"/>
            <a:ext cx="280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.</a:t>
            </a:r>
          </a:p>
        </p:txBody>
      </p:sp>
      <p:pic>
        <p:nvPicPr>
          <p:cNvPr id="4102" name="Picture 6" descr="Düşünce, düşünme kadın, çeşitli, insanlar, diğerleri png | PNGWing">
            <a:extLst>
              <a:ext uri="{FF2B5EF4-FFF2-40B4-BE49-F238E27FC236}">
                <a16:creationId xmlns:a16="http://schemas.microsoft.com/office/drawing/2014/main" id="{4CD03648-ECEE-8AA9-4F4E-3427146A2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51" y="6434617"/>
            <a:ext cx="2553400" cy="409682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Persona Pensando PNG Imágenes Transparentes - Pngtree">
            <a:extLst>
              <a:ext uri="{FF2B5EF4-FFF2-40B4-BE49-F238E27FC236}">
                <a16:creationId xmlns:a16="http://schemas.microsoft.com/office/drawing/2014/main" id="{03406943-7D29-92F5-A309-BBEE798B6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817" y="9124199"/>
            <a:ext cx="2540061" cy="254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Light bulb icon vector, lamp icon logo. idea icon, thinking, cartazes para  a parede • posters invenção, tecnologia, criador | myloview.com.br">
            <a:extLst>
              <a:ext uri="{FF2B5EF4-FFF2-40B4-BE49-F238E27FC236}">
                <a16:creationId xmlns:a16="http://schemas.microsoft.com/office/drawing/2014/main" id="{BFCF9696-2F85-77AB-035C-B9D0E99B0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361" y="5083253"/>
            <a:ext cx="1351364" cy="135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345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CF8FB-D8C4-3850-C730-DFC389FAE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E4CC1C7-CD8C-C09F-3BB1-04EDB221C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2631" y="3142618"/>
            <a:ext cx="5212811" cy="9222669"/>
          </a:xfrm>
          <a:prstGeom prst="rect">
            <a:avLst/>
          </a:prstGeom>
        </p:spPr>
      </p:pic>
      <p:sp>
        <p:nvSpPr>
          <p:cNvPr id="2" name="texto_componente">
            <a:extLst>
              <a:ext uri="{FF2B5EF4-FFF2-40B4-BE49-F238E27FC236}">
                <a16:creationId xmlns:a16="http://schemas.microsoft.com/office/drawing/2014/main" id="{F01CBD9B-0559-2CD5-974F-0A3CDFC08534}"/>
              </a:ext>
            </a:extLst>
          </p:cNvPr>
          <p:cNvSpPr txBox="1"/>
          <p:nvPr/>
        </p:nvSpPr>
        <p:spPr>
          <a:xfrm>
            <a:off x="1460962" y="989497"/>
            <a:ext cx="74801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dirty="0"/>
          </a:p>
          <a:p>
            <a:pPr algn="just"/>
            <a:r>
              <a:rPr lang="pt-BR" sz="2400" dirty="0"/>
              <a:t>No Consórcio seu recurso tem a chance de ser disponibilizado  por inteiro  você saberia o “Início e o Fim “ deste projeto de investimento inteligente utilizando planejamento financeiro  o quanto antes!!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 E há qualquer momento há a possibilidade de ter seu investimento nas mãos antecipadamente ou  Casa Própria seja por sorteio, no lance ou rendendo em um fundo de investimento seguro. A </a:t>
            </a:r>
            <a:r>
              <a:rPr lang="pt-BR" sz="2400" dirty="0" err="1"/>
              <a:t>idéia</a:t>
            </a:r>
            <a:r>
              <a:rPr lang="pt-BR" sz="2400" dirty="0"/>
              <a:t> é investir no seu futuro.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A7707FA9-75ED-B751-05F7-07DCB22FF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69438" y="11865189"/>
            <a:ext cx="4332923" cy="681567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CONSÓRCIO  INVESTIMENTO INTELIGENTE- SANDRA FACTORI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828C4635-A49C-912D-8915-60BDC829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13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F671CA0-BF16-2028-A6B2-394EDB9AC1DB}"/>
              </a:ext>
            </a:extLst>
          </p:cNvPr>
          <p:cNvSpPr/>
          <p:nvPr/>
        </p:nvSpPr>
        <p:spPr>
          <a:xfrm rot="16200000">
            <a:off x="-2816315" y="5017508"/>
            <a:ext cx="7731978" cy="10626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458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A485E-7335-2CA1-20D8-A1AD19ECD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3A59C3DD-49DA-2F78-4791-5F9B19A30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934" y="5056650"/>
            <a:ext cx="6266521" cy="3541947"/>
          </a:xfrm>
          <a:prstGeom prst="rect">
            <a:avLst/>
          </a:prstGeom>
        </p:spPr>
      </p:pic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5143282-6555-5229-09B2-2D43BAA0BBCF}"/>
              </a:ext>
            </a:extLst>
          </p:cNvPr>
          <p:cNvSpPr txBox="1"/>
          <p:nvPr/>
        </p:nvSpPr>
        <p:spPr>
          <a:xfrm>
            <a:off x="2813102" y="429636"/>
            <a:ext cx="3502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CONCLUSÃO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C49BB347-4A57-8B51-59F4-DA403D6C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69438" y="11865189"/>
            <a:ext cx="4332923" cy="681567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CONSÓRCIO  INVESTIMENTO INTELIGENTE- SANDRA FACTORI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20792531-AB4E-4201-B231-35DAC06D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14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5C297CF-5095-4711-D531-6973E254B484}"/>
              </a:ext>
            </a:extLst>
          </p:cNvPr>
          <p:cNvSpPr/>
          <p:nvPr/>
        </p:nvSpPr>
        <p:spPr>
          <a:xfrm rot="16200000">
            <a:off x="-3869388" y="5790102"/>
            <a:ext cx="9169823" cy="1108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o_componente">
            <a:extLst>
              <a:ext uri="{FF2B5EF4-FFF2-40B4-BE49-F238E27FC236}">
                <a16:creationId xmlns:a16="http://schemas.microsoft.com/office/drawing/2014/main" id="{6B1E7DAF-F0CC-AC1F-C5BA-2CF78AC4C4FE}"/>
              </a:ext>
            </a:extLst>
          </p:cNvPr>
          <p:cNvSpPr txBox="1"/>
          <p:nvPr/>
        </p:nvSpPr>
        <p:spPr>
          <a:xfrm>
            <a:off x="949874" y="1553319"/>
            <a:ext cx="8018868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objetivo deste e-book não é ser uma cartilha de esclarecimentos das funcionalidades de um Consórcio Imobiliário e como funcionam as regras de sorteio, lance, e demais especificidades deste produto.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“Alguns classificam o CONSÓRCIO como um  produto mas  prisma deste conteúdo ... Ele é na verdade...</a:t>
            </a:r>
          </a:p>
          <a:p>
            <a:pPr algn="just"/>
            <a:r>
              <a:rPr lang="pt-BR" sz="2400" dirty="0"/>
              <a:t>.</a:t>
            </a:r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O objetivo fundamental é despertar um olhar empreendedor e investidor em um futuro a médio e longo prazo mas muito mais próximo do que você imagina!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Muito além de adquirir o Sonho da Casa Própria é muito mais uma conquista de um Patrimônio de Maneira Inteligente.</a:t>
            </a:r>
          </a:p>
        </p:txBody>
      </p:sp>
      <p:sp>
        <p:nvSpPr>
          <p:cNvPr id="7" name="fundo_subtitulo">
            <a:extLst>
              <a:ext uri="{FF2B5EF4-FFF2-40B4-BE49-F238E27FC236}">
                <a16:creationId xmlns:a16="http://schemas.microsoft.com/office/drawing/2014/main" id="{E552B3BA-F46F-5A2A-4F14-FE4F5146B51D}"/>
              </a:ext>
            </a:extLst>
          </p:cNvPr>
          <p:cNvSpPr/>
          <p:nvPr/>
        </p:nvSpPr>
        <p:spPr>
          <a:xfrm rot="21310568">
            <a:off x="1929337" y="4378384"/>
            <a:ext cx="5734929" cy="1251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000" dirty="0">
                <a:solidFill>
                  <a:srgbClr val="BA8565"/>
                </a:solidFill>
                <a:highlight>
                  <a:srgbClr val="C0C0C0"/>
                </a:highlight>
                <a:latin typeface="Impact" panose="020B0806030902050204" pitchFamily="34" charset="0"/>
              </a:rPr>
              <a:t>O INVESTIMENTO INTELIGENTE</a:t>
            </a:r>
          </a:p>
        </p:txBody>
      </p:sp>
    </p:spTree>
    <p:extLst>
      <p:ext uri="{BB962C8B-B14F-4D97-AF65-F5344CB8AC3E}">
        <p14:creationId xmlns:p14="http://schemas.microsoft.com/office/powerpoint/2010/main" val="1709069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Mão de pessoa&#10;&#10;Descrição gerada automaticamente com confiança média">
            <a:extLst>
              <a:ext uri="{FF2B5EF4-FFF2-40B4-BE49-F238E27FC236}">
                <a16:creationId xmlns:a16="http://schemas.microsoft.com/office/drawing/2014/main" id="{74400842-BDCD-FE85-1823-9958BFF2D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763"/>
            <a:ext cx="6420804" cy="11359884"/>
          </a:xfrm>
          <a:prstGeom prst="rect">
            <a:avLst/>
          </a:prstGeom>
        </p:spPr>
      </p:pic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Impact" panose="020B0806030902050204" pitchFamily="34" charset="0"/>
              </a:rPr>
              <a:t>A</a:t>
            </a:r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GRADECIMENTOS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5C797C3-6F1E-3AA4-4225-55DBA1A4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20353" y="11536679"/>
            <a:ext cx="4546282" cy="1010077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CONSÓRCIO  INVESTIMENTO INTELIGENTE- SANDRA FACTORI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956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1139072" y="2254503"/>
            <a:ext cx="78166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Esse Ebook foi gerado por IA, e diagramado por humano.</a:t>
            </a:r>
            <a:br>
              <a:rPr lang="pt-BR" sz="2400" dirty="0"/>
            </a:br>
            <a:r>
              <a:rPr lang="pt-BR" sz="2400" dirty="0"/>
              <a:t>O passo a passo se encontra no meu Github endereço abaixo.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Esse conteúdo foi gerado com fins didáticos de construção de um E-book durante o curso da DIO - </a:t>
            </a:r>
            <a:r>
              <a:rPr lang="pt-BR" sz="2400" dirty="0" err="1"/>
              <a:t>Bootcamp</a:t>
            </a:r>
            <a:r>
              <a:rPr lang="pt-BR" sz="2400" dirty="0"/>
              <a:t> CAIXA IA Generativa com Microsoft </a:t>
            </a:r>
            <a:r>
              <a:rPr lang="pt-BR" sz="2400" dirty="0" err="1"/>
              <a:t>Copilot</a:t>
            </a:r>
            <a:r>
              <a:rPr lang="pt-BR" sz="2400" dirty="0"/>
              <a:t> na qual participei do “Desafio de Projeto Criando um Ebook com ChatGPT – ferramentas </a:t>
            </a:r>
            <a:r>
              <a:rPr lang="pt-BR" sz="2400" dirty="0" err="1"/>
              <a:t>Midjourney</a:t>
            </a:r>
            <a:r>
              <a:rPr lang="pt-BR" sz="2400" dirty="0"/>
              <a:t> e Canvas” com sugestões de Inteligências Artificiais Generativas – Tema Consórcio na qual assunto que domino na minha área de atuação bancária.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269438" y="777781"/>
            <a:ext cx="8302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OBRIGADO POR LER ATÉ AQUI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4B80E3D0-EEFE-5ED5-3B8A-29C7805C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26073" y="11804870"/>
            <a:ext cx="4822079" cy="681567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CONSÓRCIO  INVESTIMENTO INTELIGENTE- SANDRA FACTORI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5194B7CE-3343-6082-D5FE-370D98CA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16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00835EE-A170-C4AE-5EE7-9322E1BA6163}"/>
              </a:ext>
            </a:extLst>
          </p:cNvPr>
          <p:cNvSpPr/>
          <p:nvPr/>
        </p:nvSpPr>
        <p:spPr>
          <a:xfrm>
            <a:off x="839146" y="8305438"/>
            <a:ext cx="8196465" cy="646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pt-BR" b="1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https://github.com/sandra-factori10/prompts-recipe-to-create-a-ebook_projeto_dio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endParaRPr lang="pt-BR" b="1" dirty="0"/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1EF46656-CC8F-7EC9-456E-5D0A6CD02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452" y="7112459"/>
            <a:ext cx="1246296" cy="124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Mulher sorrindo posando para foto&#10;&#10;Descrição gerada automaticamente">
            <a:extLst>
              <a:ext uri="{FF2B5EF4-FFF2-40B4-BE49-F238E27FC236}">
                <a16:creationId xmlns:a16="http://schemas.microsoft.com/office/drawing/2014/main" id="{4C7B436C-2231-C0E2-6911-639AC72CF3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39" y="10043825"/>
            <a:ext cx="1288224" cy="128822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81D7542A-41AC-197D-77CC-B418DCE4D15F}"/>
              </a:ext>
            </a:extLst>
          </p:cNvPr>
          <p:cNvSpPr/>
          <p:nvPr/>
        </p:nvSpPr>
        <p:spPr>
          <a:xfrm rot="16200000">
            <a:off x="-3026843" y="6311157"/>
            <a:ext cx="7731978" cy="10626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3DCF5BC-5BFE-0C15-30E1-E081EC135485}"/>
              </a:ext>
            </a:extLst>
          </p:cNvPr>
          <p:cNvSpPr txBox="1"/>
          <p:nvPr/>
        </p:nvSpPr>
        <p:spPr>
          <a:xfrm>
            <a:off x="2717398" y="10045048"/>
            <a:ext cx="6533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Sou Gerente de Varejo e de Negócios da CAIXA resgatando conhecimentos em Tecnologia de Informática e interessada neste universo de </a:t>
            </a:r>
            <a:r>
              <a:rPr lang="pt-BR" dirty="0" err="1"/>
              <a:t>IAs</a:t>
            </a:r>
            <a:r>
              <a:rPr lang="pt-BR" dirty="0"/>
              <a:t> Generativas e de atualização tecnológica agregando conhecimentos aos Negócios e Transformação Digital – Caixa.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B79E253-2A1F-6280-2465-1A2BCE75A62E}"/>
              </a:ext>
            </a:extLst>
          </p:cNvPr>
          <p:cNvSpPr txBox="1"/>
          <p:nvPr/>
        </p:nvSpPr>
        <p:spPr>
          <a:xfrm>
            <a:off x="3196602" y="9055366"/>
            <a:ext cx="5288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6"/>
              </a:rPr>
              <a:t>www.linkedin.com/in/sandrafactori10</a:t>
            </a:r>
            <a:r>
              <a:rPr lang="pt-BR" dirty="0"/>
              <a:t>	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B028882-E065-713F-A9D1-211066E95D88}"/>
              </a:ext>
            </a:extLst>
          </p:cNvPr>
          <p:cNvSpPr/>
          <p:nvPr/>
        </p:nvSpPr>
        <p:spPr>
          <a:xfrm>
            <a:off x="2426073" y="6494839"/>
            <a:ext cx="498259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Sandra </a:t>
            </a:r>
            <a:r>
              <a:rPr lang="pt-BR" sz="40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Factori</a:t>
            </a:r>
            <a:endParaRPr lang="pt-B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049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F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796F09-970E-81B9-1372-4286AEA2F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 descr="Pessoa com a boca aberta&#10;&#10;Descrição gerada automaticamente">
            <a:extLst>
              <a:ext uri="{FF2B5EF4-FFF2-40B4-BE49-F238E27FC236}">
                <a16:creationId xmlns:a16="http://schemas.microsoft.com/office/drawing/2014/main" id="{CDAFD981-B4E7-1DF8-39FD-A0884334D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703" y="442851"/>
            <a:ext cx="6163235" cy="10325023"/>
          </a:xfrm>
          <a:prstGeom prst="rect">
            <a:avLst/>
          </a:prstGeom>
        </p:spPr>
      </p:pic>
      <p:sp>
        <p:nvSpPr>
          <p:cNvPr id="13" name="subtitulo">
            <a:extLst>
              <a:ext uri="{FF2B5EF4-FFF2-40B4-BE49-F238E27FC236}">
                <a16:creationId xmlns:a16="http://schemas.microsoft.com/office/drawing/2014/main" id="{BF4FECA9-AFBE-0B76-567B-87E06D70E4C2}"/>
              </a:ext>
            </a:extLst>
          </p:cNvPr>
          <p:cNvSpPr txBox="1"/>
          <p:nvPr/>
        </p:nvSpPr>
        <p:spPr>
          <a:xfrm>
            <a:off x="481954" y="154150"/>
            <a:ext cx="88243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Impact" panose="020B0806030902050204" pitchFamily="34" charset="0"/>
              </a:rPr>
              <a:t>CONSÓRCIO IMOBILIÁRIO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C229808-F835-6AD8-ADA9-AEF8812DC958}"/>
              </a:ext>
            </a:extLst>
          </p:cNvPr>
          <p:cNvSpPr txBox="1"/>
          <p:nvPr/>
        </p:nvSpPr>
        <p:spPr>
          <a:xfrm>
            <a:off x="147431" y="10922212"/>
            <a:ext cx="930633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Razões para Escolher o Consórcio </a:t>
            </a:r>
          </a:p>
          <a:p>
            <a:pPr algn="ctr"/>
            <a:r>
              <a:rPr lang="pt-BR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e Potencializar seu Patrimônio</a:t>
            </a:r>
          </a:p>
          <a:p>
            <a:pPr algn="ctr"/>
            <a:r>
              <a:rPr lang="pt-BR" sz="3600" dirty="0">
                <a:solidFill>
                  <a:schemeClr val="bg1"/>
                </a:solidFill>
                <a:latin typeface="+mj-lt"/>
              </a:rPr>
              <a:t> </a:t>
            </a:r>
            <a:endParaRPr lang="pt-BR" sz="1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34" name="Picture 10" descr="Pin page">
            <a:extLst>
              <a:ext uri="{FF2B5EF4-FFF2-40B4-BE49-F238E27FC236}">
                <a16:creationId xmlns:a16="http://schemas.microsoft.com/office/drawing/2014/main" id="{D925207B-ED7C-DAEA-C6A3-9C16AA0A88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3293"/>
          <a:stretch/>
        </p:blipFill>
        <p:spPr bwMode="auto">
          <a:xfrm>
            <a:off x="41454" y="-17739"/>
            <a:ext cx="859613" cy="11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undo_rodape">
            <a:extLst>
              <a:ext uri="{FF2B5EF4-FFF2-40B4-BE49-F238E27FC236}">
                <a16:creationId xmlns:a16="http://schemas.microsoft.com/office/drawing/2014/main" id="{A55E6C75-A851-9902-C94C-8A0D3441ED35}"/>
              </a:ext>
            </a:extLst>
          </p:cNvPr>
          <p:cNvSpPr/>
          <p:nvPr/>
        </p:nvSpPr>
        <p:spPr>
          <a:xfrm>
            <a:off x="0" y="11960158"/>
            <a:ext cx="9306331" cy="398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rgbClr val="FFC000"/>
                </a:solidFill>
                <a:latin typeface="Impact" panose="020B0806030902050204" pitchFamily="34" charset="0"/>
              </a:rPr>
              <a:t>SANDRA</a:t>
            </a:r>
            <a:r>
              <a:rPr lang="pt-BR" sz="3600" dirty="0">
                <a:solidFill>
                  <a:srgbClr val="FFC000"/>
                </a:solidFill>
                <a:latin typeface="Impact" panose="020B0806030902050204" pitchFamily="34" charset="0"/>
              </a:rPr>
              <a:t> </a:t>
            </a:r>
            <a:r>
              <a:rPr lang="pt-BR" sz="3200" dirty="0">
                <a:solidFill>
                  <a:srgbClr val="FFC000"/>
                </a:solidFill>
                <a:latin typeface="Impact" panose="020B0806030902050204" pitchFamily="34" charset="0"/>
              </a:rPr>
              <a:t>FACTORI</a:t>
            </a:r>
          </a:p>
        </p:txBody>
      </p:sp>
      <p:sp>
        <p:nvSpPr>
          <p:cNvPr id="6" name="fundo_subtitulo">
            <a:extLst>
              <a:ext uri="{FF2B5EF4-FFF2-40B4-BE49-F238E27FC236}">
                <a16:creationId xmlns:a16="http://schemas.microsoft.com/office/drawing/2014/main" id="{416342F5-D3A8-A1FA-5540-E2F625F97C63}"/>
              </a:ext>
            </a:extLst>
          </p:cNvPr>
          <p:cNvSpPr/>
          <p:nvPr/>
        </p:nvSpPr>
        <p:spPr>
          <a:xfrm>
            <a:off x="864551" y="10323754"/>
            <a:ext cx="7872092" cy="744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800" dirty="0">
                <a:solidFill>
                  <a:schemeClr val="bg1"/>
                </a:solidFill>
                <a:latin typeface="Impact" panose="020B0806030902050204" pitchFamily="34" charset="0"/>
              </a:rPr>
              <a:t>O INVESTIMENTO INTELIGENTE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D10F5D0-7F31-8CFE-54BE-84DD9213577E}"/>
              </a:ext>
            </a:extLst>
          </p:cNvPr>
          <p:cNvSpPr txBox="1"/>
          <p:nvPr/>
        </p:nvSpPr>
        <p:spPr>
          <a:xfrm>
            <a:off x="-409000" y="756405"/>
            <a:ext cx="1760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e-Book</a:t>
            </a:r>
          </a:p>
        </p:txBody>
      </p:sp>
    </p:spTree>
    <p:extLst>
      <p:ext uri="{BB962C8B-B14F-4D97-AF65-F5344CB8AC3E}">
        <p14:creationId xmlns:p14="http://schemas.microsoft.com/office/powerpoint/2010/main" val="323940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6579" y="3509802"/>
            <a:ext cx="7921067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Por Que o Consórcio é o Investimento Mais Inteligente?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Investir com segurança, planejamento e rentabilidade é o sonho de qualquer pessoa que deseja construir ou ampliar seu patrimônio. O consórcio imobiliário oferece exatamente isso, combinando ausência de juros, regulamentação pelo Banco Central e a valorização de ativos imobiliários ao longo do tempo.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Neste </a:t>
            </a:r>
            <a:r>
              <a:rPr lang="pt-BR" sz="2400" dirty="0" err="1"/>
              <a:t>eBook</a:t>
            </a:r>
            <a:r>
              <a:rPr lang="pt-BR" sz="2400" dirty="0"/>
              <a:t>, você descobrirá como o consórcio pode ser uma ferramenta estratégica para diversificar sua carteira de investimentos e transformar sonhos em realidade. Abordaremos desde as vantagens financeiras, como aplicações em fundos conservadores sem cobrança de imposto de renda para o consorciado na hora do resgate, até dicas práticas para maximizar os benefícios dessa modalidade.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Explore os capítulos a seguir e veja as razões como o consórcio pode se tornar o alicerce de sua estratégia de investimento inteligente, seja você um iniciante ou um investidor experiente.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080135" y="777781"/>
            <a:ext cx="54789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CONSÓRCIO IMOBILIÁRIO</a:t>
            </a:r>
          </a:p>
          <a:p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25CCF5E4-57B1-4237-190B-AC69C1A6536B}"/>
              </a:ext>
            </a:extLst>
          </p:cNvPr>
          <p:cNvSpPr txBox="1"/>
          <p:nvPr/>
        </p:nvSpPr>
        <p:spPr>
          <a:xfrm>
            <a:off x="870768" y="1961917"/>
            <a:ext cx="78166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Introdução</a:t>
            </a:r>
          </a:p>
          <a:p>
            <a:endParaRPr lang="pt-B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r>
              <a:rPr lang="pt-BR" sz="2400" b="1" dirty="0">
                <a:latin typeface="+mj-lt"/>
              </a:rPr>
              <a:t>Muito Além de uma Casa Própria</a:t>
            </a:r>
          </a:p>
          <a:p>
            <a:pPr algn="ctr"/>
            <a:endParaRPr lang="pt-BR" sz="3200" dirty="0">
              <a:latin typeface="+mj-lt"/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766" y="11865189"/>
            <a:ext cx="4759642" cy="681567"/>
          </a:xfrm>
        </p:spPr>
        <p:txBody>
          <a:bodyPr/>
          <a:lstStyle/>
          <a:p>
            <a:r>
              <a:rPr lang="pt-BR" dirty="0"/>
              <a:t>CONSÓRCIO  INVESTIMENTO INTELIGENTE- SANDRA FACTORI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3</a:t>
            </a:fld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BD1ACD5-21D2-CE9B-D644-FA63911E15E4}"/>
              </a:ext>
            </a:extLst>
          </p:cNvPr>
          <p:cNvSpPr/>
          <p:nvPr/>
        </p:nvSpPr>
        <p:spPr>
          <a:xfrm rot="16200000">
            <a:off x="-3855276" y="6632061"/>
            <a:ext cx="9345824" cy="10626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0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004859"/>
            <a:ext cx="78166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O PODER DO CONSÓRCIO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FFFF00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A8281A8C-F51B-8070-EE7F-AC4CBC315387}"/>
              </a:ext>
            </a:extLst>
          </p:cNvPr>
          <p:cNvSpPr txBox="1"/>
          <p:nvPr/>
        </p:nvSpPr>
        <p:spPr>
          <a:xfrm>
            <a:off x="928790" y="9596018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Imagine investir em fundos de renda fixa sem pagar imposto sobre os rendimentos. Essa é uma das vantagens exclusivas do consórcio que poucos investidores conhecem.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351BD98C-D072-63C9-21C3-E1219F48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9950" y="11835881"/>
            <a:ext cx="4271962" cy="681567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CONSÓRCIO  INVESTIMENTO INTELIGENTE- SANDRA FACTORI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51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omem pensando com ponto de interrogação homem pensando e olhando para cima  silhueta de brainstorming | Vetor Premium">
            <a:extLst>
              <a:ext uri="{FF2B5EF4-FFF2-40B4-BE49-F238E27FC236}">
                <a16:creationId xmlns:a16="http://schemas.microsoft.com/office/drawing/2014/main" id="{FC62F575-6AEF-8958-B6E2-D000203FC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898" y="8625783"/>
            <a:ext cx="3239406" cy="32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1022293" y="2758112"/>
            <a:ext cx="781664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 flexibilidade do consórcio é o grande trunfo para investidores. Além das vantagens tradicionais já conhecidas como “não tem juros”, “a carta de crédito pode quitar um financiamento existente e eliminar custos com juros, acelerando seu progresso financeiro”, “adquirir imóveis comerciais, residenciais ou terrenos na cidade, no campo e na praia” e tantas outras possibilidades.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 flexibilidade transforma o consórcio em uma ferramenta poderosa para qualquer investidor.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Mas você já pensou no Consórcio como uma maneira de aplicar em fundos de investimento ou mesmo se planejar em poupar como se fossem contribuições mensais dentro do seu orçamento e com um leque de possibilidades no futuro quando sua carta de crédito é contemplada? </a:t>
            </a:r>
          </a:p>
          <a:p>
            <a:pPr algn="just"/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381130" y="1240116"/>
            <a:ext cx="8838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 </a:t>
            </a:r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DIVERSIFICAÇÃO PATRIMONAL </a:t>
            </a:r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20353" y="11689081"/>
            <a:ext cx="4220527" cy="857676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CONSÓRCIO  INVESTIMENTO INTELIGENTE- SANDRA FACTORI</a:t>
            </a:r>
          </a:p>
          <a:p>
            <a:endParaRPr lang="pt-BR" dirty="0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5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350D6B-089F-DA39-7AC9-44825570896A}"/>
              </a:ext>
            </a:extLst>
          </p:cNvPr>
          <p:cNvSpPr/>
          <p:nvPr/>
        </p:nvSpPr>
        <p:spPr>
          <a:xfrm rot="16200000">
            <a:off x="-3050596" y="5760860"/>
            <a:ext cx="7731978" cy="10626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69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1016976" y="2069781"/>
            <a:ext cx="78166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/>
              <a:t>Como funcionam as regras de investimento do crédito para cotas contempladas sem o bem entregue?</a:t>
            </a:r>
          </a:p>
          <a:p>
            <a:pPr algn="just"/>
            <a:endParaRPr lang="pt-BR" sz="2400" b="1" dirty="0"/>
          </a:p>
          <a:p>
            <a:pPr algn="just"/>
            <a:r>
              <a:rPr lang="pt-BR" sz="2400" dirty="0"/>
              <a:t>Ao optar pelo consórcio, você tem controle total sobre o uso do crédito.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De acordo com a circular 3432 do BACEN de 2009 (</a:t>
            </a:r>
            <a:r>
              <a:rPr lang="pt-BR" sz="2400" dirty="0" err="1"/>
              <a:t>Cap.II</a:t>
            </a:r>
            <a:r>
              <a:rPr lang="pt-BR" sz="2400" dirty="0"/>
              <a:t> – Art. 6o), todos os recursos de titularidade do consorciado devem ser aplicados em bancos múltiplos com carteira comercial, banco comercial ou Caixa Econômica.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 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460704" y="80673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BAIXO RISCO E ALTA FLEXIBILIDADE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2C3508E1-2709-5CFF-2270-FDDC6B1B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3158" y="12056808"/>
            <a:ext cx="4774883" cy="681567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CONSÓRCIO  INVESTIMENTO INTELIGENTE- SANDRA FACTORI</a:t>
            </a:r>
          </a:p>
          <a:p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23368C93-F191-8BB0-76CF-5C194CD1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6</a:t>
            </a:fld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01F7A90-0337-A5DF-DEE4-5171D74C51E4}"/>
              </a:ext>
            </a:extLst>
          </p:cNvPr>
          <p:cNvSpPr/>
          <p:nvPr/>
        </p:nvSpPr>
        <p:spPr>
          <a:xfrm rot="16200000">
            <a:off x="-3045279" y="5882639"/>
            <a:ext cx="7731978" cy="10626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CF2A5D1B-887C-F9B2-E536-0D600FC70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158" y="6400800"/>
            <a:ext cx="4668619" cy="456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12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EC276-F6AC-468C-C92D-7EDA36A25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6D63484B-964E-FB06-1B13-24494A62F217}"/>
              </a:ext>
            </a:extLst>
          </p:cNvPr>
          <p:cNvSpPr txBox="1"/>
          <p:nvPr/>
        </p:nvSpPr>
        <p:spPr>
          <a:xfrm>
            <a:off x="955446" y="1514622"/>
            <a:ext cx="781664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/>
              <a:t>O que acontece?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Até os consorciados resolverem quando irão comprar ou negociar seu imóvel após a carta contemplada estes recursos são aplicados pela administradora do Consórcio em fundo de investimento seguros e conservadores, como títulos públicos e fundos referenciados ao CDI, garantindo retorno financeiro ao longo do tempo.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E quando você solicita seus recursos ou sua carta de crédito contemplada o que acontece?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 rentabilidade do fundo de investimento é diária, e os valores resgatados serão repassados ao cliente valorizados e já líquidos de impostos e taxas que são cobradas apenas sobre a rentabilidade mas que não são pagas pelo consorciado.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4E161FA6-8EA9-D10A-EE39-9E299651600A}"/>
              </a:ext>
            </a:extLst>
          </p:cNvPr>
          <p:cNvSpPr txBox="1"/>
          <p:nvPr/>
        </p:nvSpPr>
        <p:spPr>
          <a:xfrm>
            <a:off x="1460704" y="80673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CONSÓRCIO INVESTINDO EM FUNDOS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64682B1E-5E36-C856-F266-0A4805B7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3158" y="12056808"/>
            <a:ext cx="4774883" cy="681567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CONSÓRCIO  INVESTIMENTO INTELIGENTE- SANDRA FACTORI</a:t>
            </a:r>
          </a:p>
          <a:p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517861B3-8740-416C-6D5B-1C343BEC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7</a:t>
            </a:fld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CBC072F-4693-16E9-F1EB-753563FAF8FE}"/>
              </a:ext>
            </a:extLst>
          </p:cNvPr>
          <p:cNvSpPr/>
          <p:nvPr/>
        </p:nvSpPr>
        <p:spPr>
          <a:xfrm rot="16200000">
            <a:off x="-2963675" y="5327480"/>
            <a:ext cx="7731978" cy="10626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Mão de pessoa&#10;&#10;Descrição gerada automaticamente com confiança baixa">
            <a:extLst>
              <a:ext uri="{FF2B5EF4-FFF2-40B4-BE49-F238E27FC236}">
                <a16:creationId xmlns:a16="http://schemas.microsoft.com/office/drawing/2014/main" id="{48CC3581-CD6B-1FE2-D147-497A44A7F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610" y="8303859"/>
            <a:ext cx="5902897" cy="295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AE8BC310-2D5C-F64A-F2B2-65AC4C39ED0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440561" y="6449507"/>
            <a:ext cx="89109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PLANEJAMENTO E LIBERDADE FINANCEIRA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677124" y="8776129"/>
            <a:ext cx="8538594" cy="45719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4F6127F0-6CC7-2E82-46AB-DF602C5CC776}"/>
              </a:ext>
            </a:extLst>
          </p:cNvPr>
          <p:cNvSpPr txBox="1"/>
          <p:nvPr/>
        </p:nvSpPr>
        <p:spPr>
          <a:xfrm>
            <a:off x="976944" y="9115228"/>
            <a:ext cx="78381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Você Sabia? A flexibilidade do consórcio é o grande trunfo para investidores. Após 180 dias da quitação da carta,  o crédito pode ser convertido em dinheiro, permitindo que você aproveite oportunidades de mercado ou liquidez de dívidas ou até mesmo ter acumulado um investimento a longo prazo com facilidade dentro do que cabe no seu bolso .</a:t>
            </a:r>
            <a:endParaRPr lang="pt-BR" sz="2400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90E6D8A5-1A1A-B921-5118-21A6BD3F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9840" y="12313919"/>
            <a:ext cx="4434840" cy="232837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CONSÓRCIO  INVESTIMENTO INTELIGENTE- SANDRA FACTORI</a:t>
            </a:r>
          </a:p>
          <a:p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D097E9B-2BDA-D42C-D47C-437D8B79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8</a:t>
            </a:fld>
            <a:endParaRPr lang="pt-BR"/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677124" y="1922282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FFFF00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667043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A841F94-C0D0-7B0E-A6D1-7340B6B2AB5C}"/>
              </a:ext>
            </a:extLst>
          </p:cNvPr>
          <p:cNvSpPr/>
          <p:nvPr/>
        </p:nvSpPr>
        <p:spPr>
          <a:xfrm>
            <a:off x="-480060" y="0"/>
            <a:ext cx="10561320" cy="128016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592457" y="6556138"/>
            <a:ext cx="87935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Impact" panose="020B0806030902050204" pitchFamily="34" charset="0"/>
              </a:rPr>
              <a:t>ALAVANCAR SEU PATRIMÔNIO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928790" y="2275877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FFFF00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1290870" y="9097515"/>
            <a:ext cx="7328356" cy="126856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A38D318-280C-0E99-2186-7D919CA59191}"/>
              </a:ext>
            </a:extLst>
          </p:cNvPr>
          <p:cNvSpPr txBox="1"/>
          <p:nvPr/>
        </p:nvSpPr>
        <p:spPr>
          <a:xfrm>
            <a:off x="870768" y="9340866"/>
            <a:ext cx="78166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Com o crédito do consórcio, você pode realizar diversos projetos: comprar imóveis residenciais ou comerciais, adquirir terrenos, construir.</a:t>
            </a:r>
          </a:p>
          <a:p>
            <a:pPr algn="ctr"/>
            <a:r>
              <a:rPr lang="pt-BR" sz="2400" dirty="0">
                <a:solidFill>
                  <a:schemeClr val="bg1"/>
                </a:solidFill>
              </a:rPr>
              <a:t>Flexibilidade transforma o consórcio em uma ferramenta poderosa para qualquer negociação	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CFFF15F9-9106-7134-AA2D-FD2E7ED9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9</a:t>
            </a:fld>
            <a:endParaRPr lang="pt-BR"/>
          </a:p>
        </p:txBody>
      </p:sp>
      <p:sp>
        <p:nvSpPr>
          <p:cNvPr id="9" name="Espaço Reservado para Rodapé 9">
            <a:extLst>
              <a:ext uri="{FF2B5EF4-FFF2-40B4-BE49-F238E27FC236}">
                <a16:creationId xmlns:a16="http://schemas.microsoft.com/office/drawing/2014/main" id="{EB28853C-955B-8948-52EC-2CA3AFC6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1993" y="11971323"/>
            <a:ext cx="4607878" cy="63441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CONSÓRCIO  INVESTIMENTO INTELIGENTE- SANDRA FACTORI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88515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6250</TotalTime>
  <Words>1229</Words>
  <Application>Microsoft Office PowerPoint</Application>
  <PresentationFormat>Papel A3 (297 x 420 mm)</PresentationFormat>
  <Paragraphs>152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Silva Aguiar</dc:creator>
  <cp:lastModifiedBy>ALVARO PINTOR FACTORI</cp:lastModifiedBy>
  <cp:revision>36</cp:revision>
  <dcterms:created xsi:type="dcterms:W3CDTF">2023-06-15T14:34:16Z</dcterms:created>
  <dcterms:modified xsi:type="dcterms:W3CDTF">2025-01-18T06:03:10Z</dcterms:modified>
</cp:coreProperties>
</file>