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66.xml" Type="http://schemas.openxmlformats.org/officeDocument/2006/relationships/slide" Id="rId71"/><Relationship Target="slides/slide29.xml" Type="http://schemas.openxmlformats.org/officeDocument/2006/relationships/slide" Id="rId34"/><Relationship Target="slides/slide65.xml" Type="http://schemas.openxmlformats.org/officeDocument/2006/relationships/slide" Id="rId70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68.xml" Type="http://schemas.openxmlformats.org/officeDocument/2006/relationships/slide" Id="rId73"/><Relationship Target="slides/slide67.xml" Type="http://schemas.openxmlformats.org/officeDocument/2006/relationships/slide" Id="rId72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5" name="Shape 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3" name="Shape 4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9" name="Shape 4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5" name="Shape 4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1" name="Shape 4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7" name="Shape 4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3" name="Shape 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9" name="Shape 4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xample.com" Type="http://schemas.openxmlformats.org/officeDocument/2006/relationships/hyperlink" TargetMode="External" Id="rId3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xample.com" Type="http://schemas.openxmlformats.org/officeDocument/2006/relationships/hyperlink" TargetMode="External" Id="rId3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Play! Framework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We are Reactive !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Hello World!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Suivez les instructions affichées sur la page web locale. (Sélectionnez “Seed” -&gt; “Minimal Java”)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Rentrer dans le shell play en exécutant “activator”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/>
              <a:t>Exécuter “run”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Anatomy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74050" x="1156250"/>
            <a:ext cy="3969450" cx="683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VCS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/>
              <a:t>Play! crée un .gitignore valide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/>
              <a:t>Pratique pour commencer à travailler avec Git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Compatible avec eclipse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Shell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Les opérations sur votre application se font via le shell Play!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Très simple à utiliser (comme celui de MongoDB)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/>
              <a:t>La commande “help” devrait vous aider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Shell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→ Lancer en mode dev : “run”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→ Lancer en prod : “start”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→ Faire un build : “prod”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/>
              <a:t>→ Intégrer avec Eclipse : “eclipse”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Play!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Actuellement en version 2.3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Favorise MVC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Les api Java sont dans le package </a:t>
            </a:r>
            <a:r>
              <a:rPr lang="fr" i="1"/>
              <a:t>play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Play! Framework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Concepts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Action → Reçoit une requête et produit une réponse HTTP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Controller → Classe héritant de </a:t>
            </a:r>
            <a:r>
              <a:rPr lang="fr" i="1"/>
              <a:t>Controller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rtl="0" lvl="0">
              <a:spcBef>
                <a:spcPts val="0"/>
              </a:spcBef>
              <a:buNone/>
            </a:pPr>
            <a:r>
              <a:rPr lang="fr"/>
              <a:t>Result → Encapsulation d’une réponse HTTP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Controller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Représente un controlleur de l’application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Les méthodes publiques sont static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/>
              <a:t>Déclarées dans le fichier routes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Exemple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package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controllers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play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.*;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play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mvc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.*;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Application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extends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Controller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index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ok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"It works!"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Aujourd’hui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Que favorise les nouveaux frameworks web 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Le fichier routes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Situé dans le répertoire “application”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GET  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clients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all          controllers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Clients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6666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6666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GET  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clients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/: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id          controllers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Clients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show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Long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6666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Les routes dynamiques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GET  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files</a:t>
            </a:r>
            <a:r>
              <a:rPr sz="1800" lang="fr">
                <a:solidFill>
                  <a:srgbClr val="880000"/>
                </a:solidFill>
                <a:latin typeface="Verdana"/>
                <a:ea typeface="Verdana"/>
                <a:cs typeface="Verdana"/>
                <a:sym typeface="Verdana"/>
              </a:rPr>
              <a:t>/*name          controllers.Application.download(name)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GET  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clients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$id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&lt;[</a:t>
            </a: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]+&gt;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controllers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Clients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show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Long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Valeurs dans les routes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Fixes → 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GET  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controllers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Application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show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page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"home"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fr"/>
              <a:t>Valeur par défaut → 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GET  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clients              controllers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Clients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page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Integer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?=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Manipuler la réponse HTTP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Accessible dans le controller via </a:t>
            </a:r>
            <a:r>
              <a:rPr lang="fr" i="1"/>
              <a:t>response()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00008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index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response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setContentType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"text/html"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ok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"&lt;h1&gt;Hello World!&lt;/h1&gt;"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 i="1"/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index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response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setContentType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"text/html; charset=iso-8859-1"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ok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"&lt;h1&gt;Hello World!&lt;/h1&gt;"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"iso-8859-1"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Requête asynchrone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Les méthodes retournent des </a:t>
            </a:r>
            <a:r>
              <a:rPr lang="fr" i="1"/>
              <a:t>Promise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sz="12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2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2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Promise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12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SimpleResult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index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200" lang="fr">
                <a:latin typeface="Verdana"/>
                <a:ea typeface="Verdana"/>
                <a:cs typeface="Verdana"/>
                <a:sym typeface="Verdana"/>
              </a:rPr>
            </a:b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2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Promise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12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Integer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promiseOfInt 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2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Promise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promise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br>
              <a:rPr sz="1200" lang="fr">
                <a:latin typeface="Verdana"/>
                <a:ea typeface="Verdana"/>
                <a:cs typeface="Verdana"/>
                <a:sym typeface="Verdana"/>
              </a:rPr>
            </a:b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2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2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Function0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12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Integer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&gt;()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200" lang="fr">
                <a:latin typeface="Verdana"/>
                <a:ea typeface="Verdana"/>
                <a:cs typeface="Verdana"/>
                <a:sym typeface="Verdana"/>
              </a:rPr>
            </a:b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sz="12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2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Integer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apply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200" lang="fr">
                <a:latin typeface="Verdana"/>
                <a:ea typeface="Verdana"/>
                <a:cs typeface="Verdana"/>
                <a:sym typeface="Verdana"/>
              </a:rPr>
            </a:b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12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intensiveComputation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sz="1200" lang="fr">
                <a:latin typeface="Verdana"/>
                <a:ea typeface="Verdana"/>
                <a:cs typeface="Verdana"/>
                <a:sym typeface="Verdana"/>
              </a:rPr>
            </a:b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sz="1200" lang="fr">
                <a:latin typeface="Verdana"/>
                <a:ea typeface="Verdana"/>
                <a:cs typeface="Verdana"/>
                <a:sym typeface="Verdana"/>
              </a:rPr>
            </a:b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sz="1200" lang="fr">
                <a:latin typeface="Verdana"/>
                <a:ea typeface="Verdana"/>
                <a:cs typeface="Verdana"/>
                <a:sym typeface="Verdana"/>
              </a:rPr>
            </a:b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200" lang="fr">
                <a:latin typeface="Verdana"/>
                <a:ea typeface="Verdana"/>
                <a:cs typeface="Verdana"/>
                <a:sym typeface="Verdana"/>
              </a:rPr>
            </a:b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2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promiseOfInt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map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br>
              <a:rPr sz="1200" lang="fr">
                <a:latin typeface="Verdana"/>
                <a:ea typeface="Verdana"/>
                <a:cs typeface="Verdana"/>
                <a:sym typeface="Verdana"/>
              </a:rPr>
            </a:b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sz="12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2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12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Integer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2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SimpleResult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&gt;()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200" lang="fr">
                <a:latin typeface="Verdana"/>
                <a:ea typeface="Verdana"/>
                <a:cs typeface="Verdana"/>
                <a:sym typeface="Verdana"/>
              </a:rPr>
            </a:b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12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2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SimpleResult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apply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2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Integer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i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200" lang="fr">
                <a:latin typeface="Verdana"/>
                <a:ea typeface="Verdana"/>
                <a:cs typeface="Verdana"/>
                <a:sym typeface="Verdana"/>
              </a:rPr>
            </a:b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         </a:t>
            </a:r>
            <a:r>
              <a:rPr sz="12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ok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2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"Got result: "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i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200" lang="fr">
                <a:latin typeface="Verdana"/>
                <a:ea typeface="Verdana"/>
                <a:cs typeface="Verdana"/>
                <a:sym typeface="Verdana"/>
              </a:rPr>
            </a:b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sz="1200" lang="fr">
                <a:latin typeface="Verdana"/>
                <a:ea typeface="Verdana"/>
                <a:cs typeface="Verdana"/>
                <a:sym typeface="Verdana"/>
              </a:rPr>
            </a:b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sz="1200" lang="fr">
                <a:latin typeface="Verdana"/>
                <a:ea typeface="Verdana"/>
                <a:cs typeface="Verdana"/>
                <a:sym typeface="Verdana"/>
              </a:rPr>
            </a:br>
            <a:r>
              <a:rPr sz="12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200" lang="fr">
                <a:latin typeface="Verdana"/>
                <a:ea typeface="Verdana"/>
                <a:cs typeface="Verdana"/>
                <a:sym typeface="Verdana"/>
              </a:rPr>
            </a:br>
            <a:r>
              <a:rPr sz="12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Streaming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Play! facilite le streaming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index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ok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java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io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File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"/tmp/fileToServe.pdf"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));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index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InputStream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getDynamicStreamSomewhere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ok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is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Play! Templates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Template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Permet la génération dynamique de pages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Inspiré d’ASP .NET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/>
              <a:t>Écrit en scala et compilé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Template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@(customer: Customer, orders: List[Order])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&lt;h1&gt;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Welcome @customer.name!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&lt;/h1&gt;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&lt;ul&gt;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@for(order &lt;- orders) 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&lt;li&gt;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@order.getTitle()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&lt;/li&gt;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} 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&lt;/ul&gt;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Template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Un template est l’équivalent d’une fonction Scala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Déclaration des paramètres en haut du fichier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Le caractère “@” délimite le code exécutable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Aujourd’hui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Que favorise les nouveaux frameworks web 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rgbClr val="980000"/>
              </a:buClr>
              <a:buSzPct val="100000"/>
              <a:buFont typeface="Georgia"/>
              <a:buAutoNum type="arabicPeriod"/>
            </a:pPr>
            <a:r>
              <a:rPr lang="fr">
                <a:solidFill>
                  <a:srgbClr val="980000"/>
                </a:solidFill>
              </a:rPr>
              <a:t>Asynchrone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rgbClr val="980000"/>
              </a:buClr>
              <a:buSzPct val="100000"/>
              <a:buFont typeface="Georgia"/>
              <a:buAutoNum type="arabicPeriod"/>
            </a:pPr>
            <a:r>
              <a:rPr lang="fr">
                <a:solidFill>
                  <a:srgbClr val="980000"/>
                </a:solidFill>
              </a:rPr>
              <a:t>Stateless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rgbClr val="980000"/>
              </a:buClr>
              <a:buSzPct val="100000"/>
              <a:buFont typeface="Georgia"/>
              <a:buAutoNum type="arabicPeriod"/>
            </a:pPr>
            <a:r>
              <a:rPr lang="fr">
                <a:solidFill>
                  <a:srgbClr val="980000"/>
                </a:solidFill>
              </a:rPr>
              <a:t>Légèreté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Import et commentaires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Import de classes :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@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utils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_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Commentaire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@*********************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is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a comment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*********************@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Itération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Le mot-clé : for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&lt;ul&gt;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@for(p &lt;- products) 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&lt;li&gt;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@p.getName() ($@p.getPrice())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&lt;/li&gt;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} 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&lt;/ul&gt;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Condition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Le mot-clé : if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@if(items.isEmpty()) 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&lt;h1&gt;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Nothing to display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&lt;/h1&gt;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} else 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&lt;h1&gt;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@items.size() items!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&lt;/h1&gt;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Bloc réutilisable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Mot-clé : display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@display(product: models.Product) = 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@product.getName() ($@product.getPrice())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&lt;ul&gt;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@for(product &lt;- products) 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@display(product)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} 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&lt;/ul&gt;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Afficher du HTML/XML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Par défaut, le contenu est échappé.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&lt;p&gt;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@Html(article.content)    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&lt;/p&gt;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Réutilisabilité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sz="1400" lang="fr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views/main.scala.html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@(title: String)(content: Html)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&lt;!DOCTYPE html&gt;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&lt;html&gt;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&lt;head&gt;&lt;title&gt;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@title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&lt;/title&gt;&lt;/head&gt;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&lt;body&gt;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&lt;section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"content"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@content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&lt;/section&gt;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&lt;/body&gt;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&lt;/html&gt;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views/index.scala.html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@main(title = "Home") {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&lt;h1&gt;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Home page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&lt;/h1&gt;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Play! : JSON / XML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Récupérer du JSON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Utilisation de la bibliothèque jackson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00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@BodyParser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Of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BodyParser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Json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sayHello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JsonNode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json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request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body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asJson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name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json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findPath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getTextValue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name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badRequest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"Missing parameter [name]"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ok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"Hello "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name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JSON Exemple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Requête POST :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curl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--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header 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"Content-type: application/json"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--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request POST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--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data 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'{"name": "Olivier"}'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http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://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localhost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9000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sayHello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Résultat 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HTTP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1.1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200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OK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Content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text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plain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charset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utf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Content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Length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15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Hello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Olivier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Renvoyer du JSON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sz="14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@BodyParser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Of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BodyParser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Json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sayHello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JsonNode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json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request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().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body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().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asJson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ObjectNode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result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Json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newObject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name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json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findPath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getTextValue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name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  result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put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"status"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"KO"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  result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put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"message"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"Missing parameter [name]"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badRequest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result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  result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put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"status"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"OK"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  result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put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"message"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"Hello "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name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ok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result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Aujourd’hui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Quels sont les intérêts de ces fonctionnalités?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Obtenir du XML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Utilisation de DOM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sz="14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@BodyParser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Of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Xml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sayHello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Document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dom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request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().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body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().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asXml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dom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badRequest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"Expecting Xml data"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name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XPath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selectText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"//name"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dom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name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badRequest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"Missing parameter [name]"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ok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"Hello "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name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XML Exemple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Requête POST :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curl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--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header 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"Content-type: application/json"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--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request POST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--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data 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'&lt;name&gt;Olivier&lt;/name&gt;'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http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://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localhost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9000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sayHello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Résultat </a:t>
            </a:r>
          </a:p>
          <a:p>
            <a:pPr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HTTP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1.1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200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OK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Content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text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plain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charset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utf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Content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Length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15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Hello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Olivier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Renvoyer du XML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A écrire soit même ou utiliser une bibliothèque spécifique …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/>
              <a:t>On peut utiliser JAXB pour transformer automatiquement des objets en String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Play! : Stockage</a:t>
            </a:r>
          </a:p>
        </p:txBody>
      </p:sp>
      <p:sp>
        <p:nvSpPr>
          <p:cNvPr id="288" name="Shape 288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Cache, SQL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Play! Cache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Pourquoi mettre en cache ?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Ajouter dans le cache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Stocker une donnée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Cache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"item.key"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frontPageNews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fr"/>
              <a:t>Stocker une donnée pour un temps 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Cache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"item.key"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frontPageNews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60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Récupérer et supprimer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fr"/>
              <a:t>Récupérer une donnée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News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news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News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Cache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"item.key"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6666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6666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fr"/>
              <a:t>Supprimer une donnée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Cache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remove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"item.key"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Sauvegarder les réponses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Permet de mettre en cache les réponses HTTP. Quand faut-il l’utiliser 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@Cached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key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"homePage"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index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ok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"Hello world"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Utiliser un SGBD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Configurer la configuration dans </a:t>
            </a:r>
            <a:r>
              <a:rPr sz="1800" lang="fr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conf/application.conf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Création d’une base en mémoire nommée play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db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default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driver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org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h2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Driver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db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default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url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"jdbc:h2:mem:play"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Récupérer une connexion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Récupérer un DataSource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br>
              <a:rPr sz="11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play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db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.*;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DataSource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ds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DB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getDatasource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Récupérer une connexion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play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db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.*;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Connection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connection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DB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getConnection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Aujourd’hui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Quels sont les intérêts de ces fonctionnalités 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rgbClr val="980000"/>
              </a:buClr>
              <a:buSzPct val="100000"/>
              <a:buFont typeface="Georgia"/>
              <a:buAutoNum type="arabicPeriod"/>
            </a:pPr>
            <a:r>
              <a:rPr lang="fr">
                <a:solidFill>
                  <a:srgbClr val="980000"/>
                </a:solidFill>
              </a:rPr>
              <a:t>Disponibilité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rgbClr val="980000"/>
              </a:buClr>
              <a:buSzPct val="100000"/>
              <a:buFont typeface="Georgia"/>
              <a:buAutoNum type="arabicPeriod"/>
            </a:pPr>
            <a:r>
              <a:rPr lang="fr">
                <a:solidFill>
                  <a:srgbClr val="980000"/>
                </a:solidFill>
              </a:rPr>
              <a:t>Montée en charge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fr">
                <a:solidFill>
                  <a:srgbClr val="000000"/>
                </a:solidFill>
              </a:rPr>
              <a:t>Donc faire des applications réparties...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Play! : Configuration</a:t>
            </a:r>
          </a:p>
        </p:txBody>
      </p:sp>
      <p:sp>
        <p:nvSpPr>
          <p:cNvPr id="330" name="Shape 330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Dépendances, langues, Global object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Gestion des dépendances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Les dépendances peuvent être gérées par Play! … ou pas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Système proche de celui de Maven … 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Dépendances gérées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Se fait dans le fichier </a:t>
            </a:r>
            <a:r>
              <a:rPr sz="1800" lang="fr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build.sbt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Ajouter une dépendance 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libraryDependencies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+=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"org.apache.derby"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%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"derby"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%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"10.4.1.3"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6666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fr"/>
              <a:t>Ajouter un resolver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resolvers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+=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"Scala-Tools Maven2 Snapshots Repository"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at 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"http://scala-tools.org/repo-snapshots"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Dépendances non gérées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Ajouter simplement le JAR dans un dossier lib à la racine …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/>
              <a:t>Quels sont les avantages / inconvénients de ces deux méthodes ?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Internationalisation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Ajouter les langues dans </a:t>
            </a:r>
            <a:r>
              <a:rPr sz="1800" lang="fr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conf/application.conf</a:t>
            </a:r>
            <a:r>
              <a:rPr sz="1800" lang="fr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application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langs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"en,en-US,fr"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Les fichiers de langues sont </a:t>
            </a:r>
            <a:r>
              <a:rPr sz="1800" lang="fr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conf/messages.xxx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conf/messages.fr</a:t>
            </a:r>
            <a:r>
              <a:rPr sz="1800" lang="fr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rPr sz="1800" lang="fr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conf/messages.en-US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i18n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Récupérer un message dans le code avec la langue automatique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title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Messages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"home.title"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rtl="0" lvl="0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Forcer la langue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title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Messages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Lang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Lang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forCode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"fr"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)),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"home.title"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Template et i18n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Afin de récupérer les messages dans les templates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@import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play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i18n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_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@Messages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"key"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Formattage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Mettre des arguments dans les messages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Contenu du message : 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files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summary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The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disk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contains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file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</a:p>
          <a:p>
            <a:pPr rtl="0" lvl="0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  <a:p>
            <a:pPr rtl="0" lvl="0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Passage d’argument : 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Messages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"files.summary"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d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files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length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d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Langues disponibles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Connaître les langues supportées par l’émetteur de la requête permet de lui donner la bonne langue.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index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ok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request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acceptLanguages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());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Global Object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Permet de spécifier des actions dans toutes l’application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Il faut définir sa propre classe héritant de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GlobalSettings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/>
              <a:t>Doit être mis dans le package root, ou placée dans la 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Play! est écrit en Scala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Framework web complet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/>
              <a:t>Rechargement à chaud des classes modifiées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Évènements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Effectuer des actions à différents cycles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Global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extends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GlobalSettings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onStart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Application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app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Logger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info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"Application has started"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onStop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Application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app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Logger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info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"Application shutdown..."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Gérer les exceptions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La méthode onError est appelée lors d’une exception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Global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extends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GlobalSettings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Promise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SimpleResult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onError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RequestHeader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request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Throwable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Promise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.&lt;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SimpleResult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pure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internalServerError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        views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html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errorPage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render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));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Gérer les actions inconnues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Action lorsqu’un client effectue une requête à une adresse inconnue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Global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extends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GlobalSettings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Promise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SimpleResult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onHandlerNotFound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RequestHeader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request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Promise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.&lt;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SimpleResult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pure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notFound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        views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html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notFoundPage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render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request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uri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())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));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7" name="Shape 407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Play! : Web Services</a:t>
            </a:r>
          </a:p>
        </p:txBody>
      </p:sp>
      <p:sp>
        <p:nvSpPr>
          <p:cNvPr id="408" name="Shape 408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Web Services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Effectuer des requêtes HTTP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Utilise les mêmes classes qu’avant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Web Services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Effectuer une requête GET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Promise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WS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Response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homePage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WS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url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u="sng" sz="1800" lang="fr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http://example.com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6666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6666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fr"/>
              <a:t>Effectuer une requête POST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Promise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WS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Response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result 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 WS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url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"http://example.com"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post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"content"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Gestion des erreurs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Si une erreur est lancée lors de la requête, on peut la gérer de manière transparente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Promise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WS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Response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homePage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WS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url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u="sng" sz="1400" lang="fr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http://example.com</a:t>
            </a:r>
            <a:r>
              <a:rPr sz="14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Promise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WS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Response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callWithRecover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homePage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recover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Throwable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WS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Response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&gt;()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4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@Override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WS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Response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apply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Throwable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throwable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throws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Throwable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14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WS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url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"http://backup.example.com"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().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timeout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sz="1400" lang="fr">
                <a:latin typeface="Verdana"/>
                <a:ea typeface="Verdana"/>
                <a:cs typeface="Verdana"/>
                <a:sym typeface="Verdana"/>
              </a:rPr>
            </a:br>
            <a:r>
              <a:rPr sz="14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Configuration du client HTTP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Se fait dans </a:t>
            </a:r>
            <a:r>
              <a:rPr sz="1800" lang="fr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application.conf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880000"/>
                </a:solidFill>
                <a:latin typeface="Verdana"/>
                <a:ea typeface="Verdana"/>
                <a:cs typeface="Verdana"/>
                <a:sym typeface="Verdana"/>
              </a:rPr>
              <a:t># Follow redirects (default true)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ws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followRedirects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880000"/>
                </a:solidFill>
                <a:latin typeface="Verdana"/>
                <a:ea typeface="Verdana"/>
                <a:cs typeface="Verdana"/>
                <a:sym typeface="Verdana"/>
              </a:rPr>
              <a:t># Connection timeout in ms (default 120000)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ws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timeout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solidFill>
                  <a:srgbClr val="006666"/>
                </a:solidFill>
                <a:latin typeface="Verdana"/>
                <a:ea typeface="Verdana"/>
                <a:cs typeface="Verdana"/>
                <a:sym typeface="Verdana"/>
              </a:rPr>
              <a:t>120000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880000"/>
                </a:solidFill>
                <a:latin typeface="Verdana"/>
                <a:ea typeface="Verdana"/>
                <a:cs typeface="Verdana"/>
                <a:sym typeface="Verdana"/>
              </a:rPr>
              <a:t># Whether to use http.proxy* JVM system properties (default true)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ws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useProxyProperties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solidFill>
                  <a:srgbClr val="880000"/>
                </a:solidFill>
                <a:latin typeface="Verdana"/>
                <a:ea typeface="Verdana"/>
                <a:cs typeface="Verdana"/>
                <a:sym typeface="Verdana"/>
              </a:rPr>
              <a:t># A user agent string to set on each request (default none)</a:t>
            </a:r>
            <a:br>
              <a:rPr sz="1800" lang="fr">
                <a:latin typeface="Verdana"/>
                <a:ea typeface="Verdana"/>
                <a:cs typeface="Verdana"/>
                <a:sym typeface="Verdana"/>
              </a:rPr>
            </a:b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ws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800" lang="fr">
                <a:latin typeface="Verdana"/>
                <a:ea typeface="Verdana"/>
                <a:cs typeface="Verdana"/>
                <a:sym typeface="Verdana"/>
              </a:rPr>
              <a:t>useragent</a:t>
            </a:r>
            <a:r>
              <a:rPr sz="1800" lang="fr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800" lang="fr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"My Play Application"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Framework utilisé par de grands acteurs (LinkedIn…)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Léger, performant, flexible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/>
              <a:t>Bien supérieur à ce qui est proposé actuellement en Java (pour moi)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Scala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Langage fonctionnel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Tourne sur la JVM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/>
              <a:t>Apporte des fonctionnalités absentes de Java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Démarrer avec Play!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Installation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Dézipper l’archive téléchargée sur le site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Exécuter le script activator (et attendez … 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Assurez vous d’avoir mis $JAVA_HOME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