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9KEEoe7fGN3IMUfH4+B5xcSKV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E620D2-6203-45B5-BE79-57E427687FC0}">
  <a:tblStyle styleId="{B5E620D2-6203-45B5-BE79-57E427687FC0}"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B473395-E2AD-4E21-AD6C-DB65CC93081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407886" y="1398133"/>
            <a:ext cx="9144000" cy="162083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CL"/>
              <a:t>Presentación Portafolio </a:t>
            </a:r>
            <a:r>
              <a:rPr lang="es-CL"/>
              <a:t>Título</a:t>
            </a:r>
            <a:br>
              <a:rPr lang="es-CL"/>
            </a:br>
            <a:r>
              <a:rPr lang="es-CL" sz="3200"/>
              <a:t>“</a:t>
            </a:r>
            <a:r>
              <a:rPr i="1" lang="es-CL" sz="2200"/>
              <a:t>SIGES (Sistema de Gestión de Inventario)</a:t>
            </a:r>
            <a:r>
              <a:rPr lang="es-CL" sz="3200"/>
              <a:t>”</a:t>
            </a:r>
            <a:endParaRPr/>
          </a:p>
        </p:txBody>
      </p:sp>
      <p:sp>
        <p:nvSpPr>
          <p:cNvPr id="85" name="Google Shape;85;p1"/>
          <p:cNvSpPr txBox="1"/>
          <p:nvPr>
            <p:ph idx="1" type="subTitle"/>
          </p:nvPr>
        </p:nvSpPr>
        <p:spPr>
          <a:xfrm>
            <a:off x="1524000" y="3562999"/>
            <a:ext cx="9144000" cy="16208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[Puente Alto]</a:t>
            </a:r>
            <a:endParaRPr/>
          </a:p>
          <a:p>
            <a:pPr indent="0" lvl="0" marL="0" rtl="0" algn="ctr">
              <a:lnSpc>
                <a:spcPct val="90000"/>
              </a:lnSpc>
              <a:spcBef>
                <a:spcPts val="1000"/>
              </a:spcBef>
              <a:spcAft>
                <a:spcPts val="0"/>
              </a:spcAft>
              <a:buClr>
                <a:schemeClr val="dk1"/>
              </a:buClr>
              <a:buSzPts val="1400"/>
              <a:buNone/>
            </a:pPr>
            <a:r>
              <a:rPr lang="es-CL" sz="1400"/>
              <a:t>2025</a:t>
            </a:r>
            <a:endParaRPr sz="1400"/>
          </a:p>
          <a:p>
            <a:pPr indent="0" lvl="0" marL="0" rtl="0" algn="ctr">
              <a:lnSpc>
                <a:spcPct val="90000"/>
              </a:lnSpc>
              <a:spcBef>
                <a:spcPts val="1000"/>
              </a:spcBef>
              <a:spcAft>
                <a:spcPts val="0"/>
              </a:spcAft>
              <a:buClr>
                <a:schemeClr val="dk1"/>
              </a:buClr>
              <a:buSzPts val="1400"/>
              <a:buNone/>
            </a:pPr>
            <a:r>
              <a:t/>
            </a:r>
            <a:endParaRPr sz="1400"/>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641252" y="1068511"/>
            <a:ext cx="10515600" cy="6441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Hitos Importantes </a:t>
            </a:r>
            <a:endParaRPr/>
          </a:p>
        </p:txBody>
      </p:sp>
      <p:graphicFrame>
        <p:nvGraphicFramePr>
          <p:cNvPr id="167" name="Google Shape;167;p10"/>
          <p:cNvGraphicFramePr/>
          <p:nvPr/>
        </p:nvGraphicFramePr>
        <p:xfrm>
          <a:off x="2333396" y="1883563"/>
          <a:ext cx="3000000" cy="3000000"/>
        </p:xfrm>
        <a:graphic>
          <a:graphicData uri="http://schemas.openxmlformats.org/drawingml/2006/table">
            <a:tbl>
              <a:tblPr>
                <a:gradFill>
                  <a:gsLst>
                    <a:gs pos="0">
                      <a:srgbClr val="9AB4EC"/>
                    </a:gs>
                    <a:gs pos="50000">
                      <a:srgbClr val="8DA8E2"/>
                    </a:gs>
                    <a:gs pos="100000">
                      <a:srgbClr val="789BE3"/>
                    </a:gs>
                  </a:gsLst>
                  <a:lin ang="5400000" scaled="0"/>
                </a:gradFill>
                <a:tableStyleId>{EB473395-E2AD-4E21-AD6C-DB65CC930817}</a:tableStyleId>
              </a:tblPr>
              <a:tblGrid>
                <a:gridCol w="3217850"/>
                <a:gridCol w="4307375"/>
              </a:tblGrid>
              <a:tr h="370850">
                <a:tc>
                  <a:txBody>
                    <a:bodyPr/>
                    <a:lstStyle/>
                    <a:p>
                      <a:pPr indent="0" lvl="0" marL="0" marR="0" rtl="0" algn="ctr">
                        <a:spcBef>
                          <a:spcPts val="0"/>
                        </a:spcBef>
                        <a:spcAft>
                          <a:spcPts val="0"/>
                        </a:spcAft>
                        <a:buClr>
                          <a:schemeClr val="dk1"/>
                        </a:buClr>
                        <a:buSzPts val="1800"/>
                        <a:buFont typeface="Calibri"/>
                        <a:buNone/>
                      </a:pPr>
                      <a:r>
                        <a:rPr b="1" lang="es-CL" sz="1800" u="none" cap="none" strike="noStrike">
                          <a:solidFill>
                            <a:schemeClr val="dk1"/>
                          </a:solidFill>
                        </a:rPr>
                        <a:t>Nombre Fase</a:t>
                      </a:r>
                      <a:endParaRPr b="1" sz="1800" u="none" cap="none" strike="noStrike">
                        <a:solidFill>
                          <a:schemeClr val="dk1"/>
                        </a:solidFill>
                      </a:endParaRPr>
                    </a:p>
                  </a:txBody>
                  <a:tcPr marT="45725" marB="45725" marR="91450" marL="91450" anchor="ctr">
                    <a:lnB cap="flat" cmpd="sng" w="635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800"/>
                        <a:buFont typeface="Calibri"/>
                        <a:buNone/>
                      </a:pPr>
                      <a:r>
                        <a:rPr b="1" lang="es-CL" sz="1800" u="none" cap="none" strike="noStrike">
                          <a:solidFill>
                            <a:schemeClr val="dk1"/>
                          </a:solidFill>
                        </a:rPr>
                        <a:t>Fechas</a:t>
                      </a:r>
                      <a:endParaRPr b="1" sz="1800" u="none" cap="none" strike="noStrike">
                        <a:solidFill>
                          <a:schemeClr val="dk1"/>
                        </a:solidFill>
                      </a:endParaRPr>
                    </a:p>
                  </a:txBody>
                  <a:tcPr marT="45725" marB="45725" marR="91450" marL="91450" anchor="ctr">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Clr>
                          <a:schemeClr val="dk1"/>
                        </a:buClr>
                        <a:buSzPts val="1800"/>
                        <a:buFont typeface="Calibri"/>
                        <a:buNone/>
                      </a:pPr>
                      <a:r>
                        <a:rPr b="1" lang="es-CL" sz="1200">
                          <a:latin typeface="Calibri"/>
                          <a:ea typeface="Calibri"/>
                          <a:cs typeface="Calibri"/>
                          <a:sym typeface="Calibri"/>
                        </a:rPr>
                        <a:t>Hito</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b="1" lang="es-CL" sz="1200">
                          <a:latin typeface="Calibri"/>
                          <a:ea typeface="Calibri"/>
                          <a:cs typeface="Calibri"/>
                          <a:sym typeface="Calibri"/>
                        </a:rPr>
                        <a:t>Fecha Tope</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62550">
                <a:tc>
                  <a:txBody>
                    <a:bodyPr/>
                    <a:lstStyle/>
                    <a:p>
                      <a:pPr indent="0" lvl="0" marL="0" marR="0" rtl="0" algn="just">
                        <a:spcBef>
                          <a:spcPts val="200"/>
                        </a:spcBef>
                        <a:spcAft>
                          <a:spcPts val="0"/>
                        </a:spcAft>
                        <a:buClr>
                          <a:schemeClr val="dk1"/>
                        </a:buClr>
                        <a:buSzPts val="1800"/>
                        <a:buFont typeface="Calibri"/>
                        <a:buNone/>
                      </a:pPr>
                      <a:r>
                        <a:rPr b="1" lang="es-CL" sz="1200">
                          <a:latin typeface="Calibri"/>
                          <a:ea typeface="Calibri"/>
                          <a:cs typeface="Calibri"/>
                          <a:sym typeface="Calibri"/>
                        </a:rPr>
                        <a:t>Inicio del Proyecto</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13-08-2025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Clr>
                          <a:schemeClr val="dk1"/>
                        </a:buClr>
                        <a:buSzPts val="1800"/>
                        <a:buFont typeface="Calibri"/>
                        <a:buNone/>
                      </a:pPr>
                      <a:r>
                        <a:rPr lang="es-CL" sz="1200">
                          <a:latin typeface="Calibri"/>
                          <a:ea typeface="Calibri"/>
                          <a:cs typeface="Calibri"/>
                          <a:sym typeface="Calibri"/>
                        </a:rPr>
                        <a:t>Acta de Constitución aprobada</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20-08-2025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None/>
                      </a:pPr>
                      <a:r>
                        <a:rPr b="1" lang="es-CL" sz="1200">
                          <a:latin typeface="Calibri"/>
                          <a:ea typeface="Calibri"/>
                          <a:cs typeface="Calibri"/>
                          <a:sym typeface="Calibri"/>
                        </a:rPr>
                        <a:t>Sprint 1 – Inventario Base completado</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10-10-2025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None/>
                      </a:pPr>
                      <a:r>
                        <a:rPr b="1" lang="es-CL" sz="1200">
                          <a:latin typeface="Calibri"/>
                          <a:ea typeface="Calibri"/>
                          <a:cs typeface="Calibri"/>
                          <a:sym typeface="Calibri"/>
                        </a:rPr>
                        <a:t>Sprint 2 – Movimientos de Inventario completado</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24-10-2025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None/>
                      </a:pPr>
                      <a:r>
                        <a:rPr b="1" lang="es-CL" sz="1200">
                          <a:latin typeface="Calibri"/>
                          <a:ea typeface="Calibri"/>
                          <a:cs typeface="Calibri"/>
                          <a:sym typeface="Calibri"/>
                        </a:rPr>
                        <a:t>Sprint 3 – Alertas y Umbrales completado</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31-10-2025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None/>
                      </a:pPr>
                      <a:r>
                        <a:rPr b="1" lang="es-CL" sz="1200">
                          <a:latin typeface="Calibri"/>
                          <a:ea typeface="Calibri"/>
                          <a:cs typeface="Calibri"/>
                          <a:sym typeface="Calibri"/>
                        </a:rPr>
                        <a:t>Sprint 4 – Seguridad y Analítica completado</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10-11-2025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None/>
                      </a:pPr>
                      <a:r>
                        <a:rPr b="1" lang="es-CL" sz="1200">
                          <a:latin typeface="Calibri"/>
                          <a:ea typeface="Calibri"/>
                          <a:cs typeface="Calibri"/>
                          <a:sym typeface="Calibri"/>
                        </a:rPr>
                        <a:t>Sprint 5 – Proveedores e Infraestructura completo</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17-11-2025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None/>
                      </a:pPr>
                      <a:r>
                        <a:rPr lang="es-CL" sz="1200">
                          <a:latin typeface="Calibri"/>
                          <a:ea typeface="Calibri"/>
                          <a:cs typeface="Calibri"/>
                          <a:sym typeface="Calibri"/>
                        </a:rPr>
                        <a:t>Inicio de pruebas y QA</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18-11-2025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70850">
                <a:tc>
                  <a:txBody>
                    <a:bodyPr/>
                    <a:lstStyle/>
                    <a:p>
                      <a:pPr indent="0" lvl="0" marL="0" marR="0" rtl="0" algn="just">
                        <a:spcBef>
                          <a:spcPts val="200"/>
                        </a:spcBef>
                        <a:spcAft>
                          <a:spcPts val="0"/>
                        </a:spcAft>
                        <a:buNone/>
                      </a:pPr>
                      <a:r>
                        <a:rPr b="1" lang="es-CL" sz="1200">
                          <a:latin typeface="Calibri"/>
                          <a:ea typeface="Calibri"/>
                          <a:cs typeface="Calibri"/>
                          <a:sym typeface="Calibri"/>
                        </a:rPr>
                        <a:t>Cierre del Proyecto / Entrega Final</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just">
                        <a:lnSpc>
                          <a:spcPct val="115000"/>
                        </a:lnSpc>
                        <a:spcBef>
                          <a:spcPts val="200"/>
                        </a:spcBef>
                        <a:spcAft>
                          <a:spcPts val="0"/>
                        </a:spcAft>
                        <a:buNone/>
                      </a:pPr>
                      <a:r>
                        <a:rPr lang="es-CL" sz="1200">
                          <a:latin typeface="Calibri"/>
                          <a:ea typeface="Calibri"/>
                          <a:cs typeface="Calibri"/>
                          <a:sym typeface="Calibri"/>
                        </a:rPr>
                        <a:t>03-12-2025</a:t>
                      </a:r>
                      <a:endParaRPr sz="1200" u="none" cap="none" strike="noStrike">
                        <a:solidFill>
                          <a:schemeClr val="lt1"/>
                        </a:solidFill>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706567" y="901597"/>
            <a:ext cx="10515600" cy="5861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Costos por Fase </a:t>
            </a:r>
            <a:endParaRPr/>
          </a:p>
        </p:txBody>
      </p:sp>
      <p:graphicFrame>
        <p:nvGraphicFramePr>
          <p:cNvPr id="173" name="Google Shape;173;p11"/>
          <p:cNvGraphicFramePr/>
          <p:nvPr/>
        </p:nvGraphicFramePr>
        <p:xfrm>
          <a:off x="3555275" y="1618600"/>
          <a:ext cx="3000000" cy="3000000"/>
        </p:xfrm>
        <a:graphic>
          <a:graphicData uri="http://schemas.openxmlformats.org/drawingml/2006/table">
            <a:tbl>
              <a:tblPr>
                <a:noFill/>
                <a:tableStyleId>{EB473395-E2AD-4E21-AD6C-DB65CC930817}</a:tableStyleId>
              </a:tblPr>
              <a:tblGrid>
                <a:gridCol w="2555100"/>
                <a:gridCol w="2263075"/>
              </a:tblGrid>
              <a:tr h="316475">
                <a:tc gridSpan="2">
                  <a:txBody>
                    <a:bodyPr/>
                    <a:lstStyle/>
                    <a:p>
                      <a:pPr indent="0" lvl="0" marL="0" rtl="0" algn="ctr">
                        <a:lnSpc>
                          <a:spcPct val="115000"/>
                        </a:lnSpc>
                        <a:spcBef>
                          <a:spcPts val="0"/>
                        </a:spcBef>
                        <a:spcAft>
                          <a:spcPts val="0"/>
                        </a:spcAft>
                        <a:buNone/>
                      </a:pPr>
                      <a:r>
                        <a:rPr lang="es-CL" sz="1100">
                          <a:latin typeface="Calibri"/>
                          <a:ea typeface="Calibri"/>
                          <a:cs typeface="Calibri"/>
                          <a:sym typeface="Calibri"/>
                        </a:rPr>
                        <a:t>COSTO POR FASE</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BFBFBF"/>
                    </a:solidFill>
                  </a:tcPr>
                </a:tc>
                <a:tc hMerge="1"/>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Fase de Planificación</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$ 185.930</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Fase de Análisis y Diseño</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$ 417.052</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Fase de Desarrollo</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$ 344.466</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Sprint 1 – Inventario Base</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$ 229.644</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Sprint 2 – Movimientos de Inventario</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$ 459.288</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Sprint 3 – Alertas y Umbrales</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$ 459.288</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Sprint 4 – Seguridad y Analítica</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$ 507.438</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47792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Sprint 5 – Proveedores e Infraestructura</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$ 644.484</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Fase de Pruebas y QA</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$ 328.857</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16475">
                <a:tc>
                  <a:txBody>
                    <a:bodyPr/>
                    <a:lstStyle/>
                    <a:p>
                      <a:pPr indent="0" lvl="0" marL="0" rtl="0" algn="l">
                        <a:lnSpc>
                          <a:spcPct val="115000"/>
                        </a:lnSpc>
                        <a:spcBef>
                          <a:spcPts val="0"/>
                        </a:spcBef>
                        <a:spcAft>
                          <a:spcPts val="0"/>
                        </a:spcAft>
                        <a:buNone/>
                      </a:pPr>
                      <a:r>
                        <a:rPr lang="es-CL" sz="1100">
                          <a:latin typeface="Calibri"/>
                          <a:ea typeface="Calibri"/>
                          <a:cs typeface="Calibri"/>
                          <a:sym typeface="Calibri"/>
                        </a:rPr>
                        <a:t>Fase de Implementación y Cierre</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CL" sz="1100">
                          <a:latin typeface="Calibri"/>
                          <a:ea typeface="Calibri"/>
                          <a:cs typeface="Calibri"/>
                          <a:sym typeface="Calibri"/>
                        </a:rPr>
                        <a:t>$ 581.492</a:t>
                      </a:r>
                      <a:endParaRPr sz="11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332600">
                <a:tc>
                  <a:txBody>
                    <a:bodyPr/>
                    <a:lstStyle/>
                    <a:p>
                      <a:pPr indent="0" lvl="0" marL="0" rtl="0" algn="l">
                        <a:lnSpc>
                          <a:spcPct val="115000"/>
                        </a:lnSpc>
                        <a:spcBef>
                          <a:spcPts val="0"/>
                        </a:spcBef>
                        <a:spcAft>
                          <a:spcPts val="0"/>
                        </a:spcAft>
                        <a:buNone/>
                      </a:pPr>
                      <a:r>
                        <a:rPr b="1" lang="es-CL" sz="1200">
                          <a:latin typeface="Calibri"/>
                          <a:ea typeface="Calibri"/>
                          <a:cs typeface="Calibri"/>
                          <a:sym typeface="Calibri"/>
                        </a:rPr>
                        <a:t>TOTAL HH FASES</a:t>
                      </a:r>
                      <a:endParaRPr b="1" sz="12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2F2F2"/>
                    </a:solidFill>
                  </a:tcPr>
                </a:tc>
                <a:tc>
                  <a:txBody>
                    <a:bodyPr/>
                    <a:lstStyle/>
                    <a:p>
                      <a:pPr indent="0" lvl="0" marL="0" rtl="0" algn="r">
                        <a:lnSpc>
                          <a:spcPct val="115000"/>
                        </a:lnSpc>
                        <a:spcBef>
                          <a:spcPts val="0"/>
                        </a:spcBef>
                        <a:spcAft>
                          <a:spcPts val="0"/>
                        </a:spcAft>
                        <a:buNone/>
                      </a:pPr>
                      <a:r>
                        <a:rPr b="1" lang="es-CL" sz="1200">
                          <a:latin typeface="Calibri"/>
                          <a:ea typeface="Calibri"/>
                          <a:cs typeface="Calibri"/>
                          <a:sym typeface="Calibri"/>
                        </a:rPr>
                        <a:t>$ 4.157.939</a:t>
                      </a:r>
                      <a:endParaRPr b="1" sz="1200">
                        <a:latin typeface="Calibri"/>
                        <a:ea typeface="Calibri"/>
                        <a:cs typeface="Calibri"/>
                        <a:sym typeface="Calibri"/>
                      </a:endParaRPr>
                    </a:p>
                  </a:txBody>
                  <a:tcPr marT="91425" marB="91425"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641252" y="1068511"/>
            <a:ext cx="10515600" cy="6441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Tecnologías del Desarrollo</a:t>
            </a:r>
            <a:endParaRPr/>
          </a:p>
        </p:txBody>
      </p:sp>
      <p:sp>
        <p:nvSpPr>
          <p:cNvPr id="179" name="Google Shape;179;p12"/>
          <p:cNvSpPr txBox="1"/>
          <p:nvPr/>
        </p:nvSpPr>
        <p:spPr>
          <a:xfrm>
            <a:off x="665402" y="2162116"/>
            <a:ext cx="10861200" cy="35094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Lenguaje y Framework: .NET Core (C#) – Framework de desarrollo multiplataforma, orientado a objetos.</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Base de datos: Microsoft SQL Server – Soporte para procedimientos almacenados, seguridad de datos, respaldo y restauración.</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Frontend: HTML5, CSS3, JavaScript – Desarrollo de interfaces responsivas.</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Framework adicional: Bootstrap o Tailwind CSS para diseño adaptativo.</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Control de versiones: Git/GitHub para gestión de código.</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Entorno de desarrollo: Visual Studio 2022, SQL Server Management Studio.</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Pruebas: NUnit / MSTest para pruebas unitarias.</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Gestión de proyecto: Jira o Trello para planificación y seguimiento ágil.</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nvSpPr>
        <p:spPr>
          <a:xfrm>
            <a:off x="609558" y="699121"/>
            <a:ext cx="10515600" cy="10534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s-CL" sz="4400">
                <a:solidFill>
                  <a:schemeClr val="dk1"/>
                </a:solidFill>
                <a:latin typeface="Calibri"/>
                <a:ea typeface="Calibri"/>
                <a:cs typeface="Calibri"/>
                <a:sym typeface="Calibri"/>
              </a:rPr>
              <a:t>Conclusión  </a:t>
            </a:r>
            <a:endParaRPr/>
          </a:p>
        </p:txBody>
      </p:sp>
      <p:sp>
        <p:nvSpPr>
          <p:cNvPr id="185" name="Google Shape;185;p13"/>
          <p:cNvSpPr/>
          <p:nvPr/>
        </p:nvSpPr>
        <p:spPr>
          <a:xfrm>
            <a:off x="839487" y="1923143"/>
            <a:ext cx="10365542" cy="4332514"/>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CL">
                <a:solidFill>
                  <a:schemeClr val="dk1"/>
                </a:solidFill>
              </a:rPr>
              <a:t>El desarrollo del sistema SIGES constituye una solución estratégica para enfrentar los desafíos actuales de Maestranza Industrial S.A. en la gestión de inventarios. Al centralizar y automatizar los procesos relacionados con el control de stock, el sistema reducirá de manera significativa los errores humanos, optimizará los tiempos de operación y proporcionará información confiable y en tiempo real para la toma de decisiones. Gracias a sus funcionalidades de alertas automáticas, reportes exportables y gestión segura de usuarios y roles, SIGES no solo mejorará la eficiencia operativa, sino que también permitirá disminuir costos asociados a compras reactivas y sobreinventarios, generando un impacto económico positivo en la organización.</a:t>
            </a:r>
            <a:endParaRPr>
              <a:solidFill>
                <a:schemeClr val="dk1"/>
              </a:solidFill>
            </a:endParaRPr>
          </a:p>
          <a:p>
            <a:pPr indent="0" lvl="0" marL="0" rtl="0" algn="l">
              <a:lnSpc>
                <a:spcPct val="115000"/>
              </a:lnSpc>
              <a:spcBef>
                <a:spcPts val="1200"/>
              </a:spcBef>
              <a:spcAft>
                <a:spcPts val="1200"/>
              </a:spcAft>
              <a:buSzPts val="1100"/>
              <a:buNone/>
            </a:pPr>
            <a:r>
              <a:rPr lang="es-CL">
                <a:solidFill>
                  <a:schemeClr val="dk1"/>
                </a:solidFill>
              </a:rPr>
              <a:t>Asimismo, su arquitectura modular y escalable garantiza la adaptabilidad ante el crecimiento y futuras necesidades del negocio, incluyendo la integración con sistemas ERP, CMMS y tecnologías IoT. Este proyecto no solo resuelve una problemática concreta, sino que impulsa la transformación digital de la empresa, alineándola con los estándares de la Industria 4.0 y fortaleciendo su capacidad competitiva en el mercado. En definitiva, SIGES será un pilar clave para mejorar la planificación, asegurar la disponibilidad de piezas críticas y asegurar la continuidad operativa de Maestranza Industrial S.A.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862077" y="2529116"/>
            <a:ext cx="29937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3600" u="none" cap="none" strike="noStrike">
                <a:solidFill>
                  <a:schemeClr val="dk1"/>
                </a:solidFill>
                <a:latin typeface="Calibri"/>
                <a:ea typeface="Calibri"/>
                <a:cs typeface="Calibri"/>
                <a:sym typeface="Calibri"/>
              </a:rPr>
              <a:t>INTEGRANTES DEL PROYECTO</a:t>
            </a:r>
            <a:endParaRPr b="0" i="0" sz="1800" u="none" cap="none" strike="noStrike">
              <a:solidFill>
                <a:schemeClr val="dk1"/>
              </a:solidFill>
              <a:latin typeface="Calibri"/>
              <a:ea typeface="Calibri"/>
              <a:cs typeface="Calibri"/>
              <a:sym typeface="Calibri"/>
            </a:endParaRPr>
          </a:p>
        </p:txBody>
      </p:sp>
      <p:grpSp>
        <p:nvGrpSpPr>
          <p:cNvPr id="91" name="Google Shape;91;p2"/>
          <p:cNvGrpSpPr/>
          <p:nvPr/>
        </p:nvGrpSpPr>
        <p:grpSpPr>
          <a:xfrm>
            <a:off x="4407725" y="1391725"/>
            <a:ext cx="6781053" cy="4528167"/>
            <a:chOff x="-1" y="0"/>
            <a:chExt cx="6781053" cy="4590134"/>
          </a:xfrm>
        </p:grpSpPr>
        <p:sp>
          <p:nvSpPr>
            <p:cNvPr id="92" name="Google Shape;92;p2"/>
            <p:cNvSpPr/>
            <p:nvPr/>
          </p:nvSpPr>
          <p:spPr>
            <a:xfrm>
              <a:off x="0" y="0"/>
              <a:ext cx="6781017" cy="1067494"/>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462952" y="0"/>
              <a:ext cx="5318064" cy="106749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Tamara Fernandez</a:t>
              </a:r>
              <a:endParaRPr b="0" i="0" sz="2100" u="none" cap="none" strike="noStrike">
                <a:solidFill>
                  <a:schemeClr val="lt1"/>
                </a:solidFill>
                <a:latin typeface="Calibri"/>
                <a:ea typeface="Calibri"/>
                <a:cs typeface="Calibri"/>
                <a:sym typeface="Calibri"/>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Jefe de Proyecto</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Planificación y coordinación del proyecto</a:t>
              </a:r>
              <a:endParaRPr b="0" i="0" sz="1600" u="none" cap="none" strike="noStrike">
                <a:solidFill>
                  <a:schemeClr val="lt1"/>
                </a:solidFill>
                <a:latin typeface="Calibri"/>
                <a:ea typeface="Calibri"/>
                <a:cs typeface="Calibri"/>
                <a:sym typeface="Calibri"/>
              </a:endParaRPr>
            </a:p>
          </p:txBody>
        </p:sp>
        <p:sp>
          <p:nvSpPr>
            <p:cNvPr id="94" name="Google Shape;94;p2"/>
            <p:cNvSpPr/>
            <p:nvPr/>
          </p:nvSpPr>
          <p:spPr>
            <a:xfrm>
              <a:off x="106749" y="106749"/>
              <a:ext cx="1356203" cy="853995"/>
            </a:xfrm>
            <a:prstGeom prst="roundRect">
              <a:avLst>
                <a:gd fmla="val 10000" name="adj"/>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1174243"/>
              <a:ext cx="6781017" cy="1067494"/>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462952" y="1174243"/>
              <a:ext cx="5318064" cy="106749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Bastian Rodriguez</a:t>
              </a:r>
              <a:endParaRPr b="0" i="0" sz="2100" u="none" cap="none" strike="noStrike">
                <a:solidFill>
                  <a:schemeClr val="lt1"/>
                </a:solidFill>
                <a:latin typeface="Calibri"/>
                <a:ea typeface="Calibri"/>
                <a:cs typeface="Calibri"/>
                <a:sym typeface="Calibri"/>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Analista Programador</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Desarrollo, análisis de sistemas y requerimientos</a:t>
              </a:r>
              <a:endParaRPr b="0" i="0" sz="1600" u="none" cap="none" strike="noStrike">
                <a:solidFill>
                  <a:schemeClr val="lt1"/>
                </a:solidFill>
                <a:latin typeface="Calibri"/>
                <a:ea typeface="Calibri"/>
                <a:cs typeface="Calibri"/>
                <a:sym typeface="Calibri"/>
              </a:endParaRPr>
            </a:p>
          </p:txBody>
        </p:sp>
        <p:sp>
          <p:nvSpPr>
            <p:cNvPr id="97" name="Google Shape;97;p2"/>
            <p:cNvSpPr/>
            <p:nvPr/>
          </p:nvSpPr>
          <p:spPr>
            <a:xfrm>
              <a:off x="106749" y="1280992"/>
              <a:ext cx="1356203" cy="853995"/>
            </a:xfrm>
            <a:prstGeom prst="roundRect">
              <a:avLst>
                <a:gd fmla="val 10000" name="adj"/>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0" y="2348487"/>
              <a:ext cx="6781017" cy="1067494"/>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1462952" y="2348487"/>
              <a:ext cx="5318064" cy="106749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Jose Miguel Perez</a:t>
              </a:r>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Analista Programador/DBA</a:t>
              </a:r>
              <a:endParaRPr sz="1600">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Desarrollo y mantenimiento de aplicaciones</a:t>
              </a:r>
              <a:endParaRPr/>
            </a:p>
          </p:txBody>
        </p:sp>
        <p:sp>
          <p:nvSpPr>
            <p:cNvPr id="100" name="Google Shape;100;p2"/>
            <p:cNvSpPr/>
            <p:nvPr/>
          </p:nvSpPr>
          <p:spPr>
            <a:xfrm>
              <a:off x="106749" y="2455236"/>
              <a:ext cx="1356203" cy="853995"/>
            </a:xfrm>
            <a:prstGeom prst="roundRect">
              <a:avLst>
                <a:gd fmla="val 10000" name="adj"/>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 y="3522734"/>
              <a:ext cx="6780900" cy="1067400"/>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1462952" y="3522730"/>
              <a:ext cx="5318100" cy="1067400"/>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Daniela Vera Aedo</a:t>
              </a:r>
              <a:endParaRPr b="0" i="0" sz="2100" u="none" cap="none" strike="noStrike">
                <a:solidFill>
                  <a:schemeClr val="lt1"/>
                </a:solidFill>
                <a:latin typeface="Calibri"/>
                <a:ea typeface="Calibri"/>
                <a:cs typeface="Calibri"/>
                <a:sym typeface="Calibri"/>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QA/Diseñador</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Aseguramiento de la calidad (QA) / Diseño de interfaces</a:t>
              </a:r>
              <a:endParaRPr b="0" i="0" sz="1600" u="none" cap="none" strike="noStrike">
                <a:solidFill>
                  <a:schemeClr val="lt1"/>
                </a:solidFill>
                <a:latin typeface="Calibri"/>
                <a:ea typeface="Calibri"/>
                <a:cs typeface="Calibri"/>
                <a:sym typeface="Calibri"/>
              </a:endParaRPr>
            </a:p>
          </p:txBody>
        </p:sp>
        <p:sp>
          <p:nvSpPr>
            <p:cNvPr id="103" name="Google Shape;103;p2"/>
            <p:cNvSpPr/>
            <p:nvPr/>
          </p:nvSpPr>
          <p:spPr>
            <a:xfrm>
              <a:off x="106749" y="3629480"/>
              <a:ext cx="1356203" cy="853995"/>
            </a:xfrm>
            <a:prstGeom prst="roundRect">
              <a:avLst>
                <a:gd fmla="val 10000" name="adj"/>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 name="Google Shape;104;p2"/>
          <p:cNvPicPr preferRelativeResize="0"/>
          <p:nvPr/>
        </p:nvPicPr>
        <p:blipFill>
          <a:blip r:embed="rId3">
            <a:alphaModFix/>
          </a:blip>
          <a:stretch>
            <a:fillRect/>
          </a:stretch>
        </p:blipFill>
        <p:spPr>
          <a:xfrm>
            <a:off x="4579000" y="1540905"/>
            <a:ext cx="1187126" cy="719925"/>
          </a:xfrm>
          <a:prstGeom prst="rect">
            <a:avLst/>
          </a:prstGeom>
          <a:noFill/>
          <a:ln>
            <a:noFill/>
          </a:ln>
        </p:spPr>
      </p:pic>
      <p:pic>
        <p:nvPicPr>
          <p:cNvPr id="105" name="Google Shape;105;p2"/>
          <p:cNvPicPr preferRelativeResize="0"/>
          <p:nvPr/>
        </p:nvPicPr>
        <p:blipFill>
          <a:blip r:embed="rId3">
            <a:alphaModFix/>
          </a:blip>
          <a:stretch>
            <a:fillRect/>
          </a:stretch>
        </p:blipFill>
        <p:spPr>
          <a:xfrm>
            <a:off x="4579000" y="2714130"/>
            <a:ext cx="1187126" cy="719925"/>
          </a:xfrm>
          <a:prstGeom prst="rect">
            <a:avLst/>
          </a:prstGeom>
          <a:noFill/>
          <a:ln>
            <a:noFill/>
          </a:ln>
        </p:spPr>
      </p:pic>
      <p:pic>
        <p:nvPicPr>
          <p:cNvPr id="106" name="Google Shape;106;p2"/>
          <p:cNvPicPr preferRelativeResize="0"/>
          <p:nvPr/>
        </p:nvPicPr>
        <p:blipFill>
          <a:blip r:embed="rId3">
            <a:alphaModFix/>
          </a:blip>
          <a:stretch>
            <a:fillRect/>
          </a:stretch>
        </p:blipFill>
        <p:spPr>
          <a:xfrm>
            <a:off x="4579000" y="3887355"/>
            <a:ext cx="1187126" cy="719925"/>
          </a:xfrm>
          <a:prstGeom prst="rect">
            <a:avLst/>
          </a:prstGeom>
          <a:noFill/>
          <a:ln>
            <a:noFill/>
          </a:ln>
        </p:spPr>
      </p:pic>
      <p:pic>
        <p:nvPicPr>
          <p:cNvPr id="107" name="Google Shape;107;p2"/>
          <p:cNvPicPr preferRelativeResize="0"/>
          <p:nvPr/>
        </p:nvPicPr>
        <p:blipFill>
          <a:blip r:embed="rId3">
            <a:alphaModFix/>
          </a:blip>
          <a:stretch>
            <a:fillRect/>
          </a:stretch>
        </p:blipFill>
        <p:spPr>
          <a:xfrm>
            <a:off x="4579000" y="5060580"/>
            <a:ext cx="1187126" cy="71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725659" y="1110713"/>
            <a:ext cx="10515600" cy="7180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Descripción del Proyecto</a:t>
            </a:r>
            <a:endParaRPr/>
          </a:p>
        </p:txBody>
      </p:sp>
      <p:sp>
        <p:nvSpPr>
          <p:cNvPr id="113" name="Google Shape;113;p3"/>
          <p:cNvSpPr/>
          <p:nvPr/>
        </p:nvSpPr>
        <p:spPr>
          <a:xfrm>
            <a:off x="714909" y="2169769"/>
            <a:ext cx="4427360"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CL" sz="2800" u="sng" cap="none" strike="noStrike">
                <a:solidFill>
                  <a:schemeClr val="dk1"/>
                </a:solidFill>
                <a:latin typeface="Calibri"/>
                <a:ea typeface="Calibri"/>
                <a:cs typeface="Calibri"/>
                <a:sym typeface="Calibri"/>
              </a:rPr>
              <a:t>Problemática</a:t>
            </a:r>
            <a:endParaRPr/>
          </a:p>
          <a:p>
            <a:pPr indent="0" lvl="0" marL="0" marR="0" rtl="0" algn="ctr">
              <a:spcBef>
                <a:spcPts val="0"/>
              </a:spcBef>
              <a:spcAft>
                <a:spcPts val="0"/>
              </a:spcAft>
              <a:buNone/>
            </a:pPr>
            <a:r>
              <a:t/>
            </a:r>
            <a:endParaRPr i="0" sz="1800" u="sng" cap="none" strike="noStrike">
              <a:solidFill>
                <a:schemeClr val="dk1"/>
              </a:solidFill>
              <a:latin typeface="Calibri"/>
              <a:ea typeface="Calibri"/>
              <a:cs typeface="Calibri"/>
              <a:sym typeface="Calibri"/>
            </a:endParaRPr>
          </a:p>
          <a:p>
            <a:pPr indent="0" lvl="0" marL="0" rtl="0" algn="just">
              <a:spcBef>
                <a:spcPts val="0"/>
              </a:spcBef>
              <a:spcAft>
                <a:spcPts val="0"/>
              </a:spcAft>
              <a:buNone/>
            </a:pPr>
            <a:r>
              <a:rPr lang="es-CL" sz="1100">
                <a:solidFill>
                  <a:schemeClr val="dk1"/>
                </a:solidFill>
              </a:rPr>
              <a:t>Actualmente, Maestranza Industrial S.A. enfrenta importantes desafíos en la gestión de su inventario. Se producen quiebres inesperados de stock que afectan la continuidad operativa, mientras que, en contraste, existen sobreacumulaciones de piezas de baja rotación que generan costos innecesarios. A esto se suman elevados gastos asociados a adquisiciones urgentes, consecuencia directa de la falta de control y previsión. Asimismo, la ausencia de información confiable y actualizada dificulta la planificación de proyectos, impactando en la eficiencia de los procesos y en la capacidad de respuesta de la organización.</a:t>
            </a:r>
            <a:endParaRPr sz="1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0" sz="1800" u="sng" cap="none" strike="noStrike">
              <a:solidFill>
                <a:schemeClr val="dk1"/>
              </a:solidFill>
              <a:latin typeface="Calibri"/>
              <a:ea typeface="Calibri"/>
              <a:cs typeface="Calibri"/>
              <a:sym typeface="Calibri"/>
            </a:endParaRPr>
          </a:p>
        </p:txBody>
      </p:sp>
      <p:sp>
        <p:nvSpPr>
          <p:cNvPr id="114" name="Google Shape;114;p3"/>
          <p:cNvSpPr/>
          <p:nvPr/>
        </p:nvSpPr>
        <p:spPr>
          <a:xfrm>
            <a:off x="6912079" y="2233000"/>
            <a:ext cx="46413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CL" sz="2800" u="sng" cap="none" strike="noStrike">
                <a:solidFill>
                  <a:schemeClr val="dk1"/>
                </a:solidFill>
                <a:latin typeface="Calibri"/>
                <a:ea typeface="Calibri"/>
                <a:cs typeface="Calibri"/>
                <a:sym typeface="Calibri"/>
              </a:rPr>
              <a:t>Propuesta de solución</a:t>
            </a:r>
            <a:endParaRPr b="0" i="0" sz="1800" u="sng" cap="none" strike="noStrike">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lang="es-CL" sz="1100">
                <a:solidFill>
                  <a:schemeClr val="dk1"/>
                </a:solidFill>
              </a:rPr>
              <a:t>La propuesta consiste en una aplicación web responsiva para centralizar y optimizar la gestión de inventarios en Maestranza Industrial S.A. El sistema permitirá registrar ingresos, salidas, ajustes y bajas de piezas, generar alertas automáticas por stock mínimo o vencimiento, y producir reportes exportables en PDF, Excel y CSV. Contará con gestión de usuarios y roles, autenticación segura y trazabilidad de operaciones.</a:t>
            </a:r>
            <a:endParaRPr sz="1100">
              <a:solidFill>
                <a:schemeClr val="dk1"/>
              </a:solidFill>
            </a:endParaRPr>
          </a:p>
          <a:p>
            <a:pPr indent="0" lvl="0" marL="0" rtl="0" algn="just">
              <a:lnSpc>
                <a:spcPct val="115000"/>
              </a:lnSpc>
              <a:spcBef>
                <a:spcPts val="1200"/>
              </a:spcBef>
              <a:spcAft>
                <a:spcPts val="0"/>
              </a:spcAft>
              <a:buNone/>
            </a:pPr>
            <a:r>
              <a:rPr lang="es-CL" sz="1100">
                <a:solidFill>
                  <a:schemeClr val="dk1"/>
                </a:solidFill>
              </a:rPr>
              <a:t>La solución, llamada SIGES, se desarrollará en .NET Core con SQL Server y un frontend en HTML5, CSS3 y JavaScript, siguiendo un patrón arquitectónico modular y escalable, garantizando eficiencia, seguridad y confiabilidad de los datos.</a:t>
            </a:r>
            <a:endParaRPr sz="1100">
              <a:solidFill>
                <a:schemeClr val="dk1"/>
              </a:solidFill>
            </a:endParaRPr>
          </a:p>
          <a:p>
            <a:pPr indent="0" lvl="0" marL="457200" rtl="0" algn="just">
              <a:spcBef>
                <a:spcPts val="120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sz="1800">
              <a:solidFill>
                <a:schemeClr val="dk1"/>
              </a:solidFill>
              <a:latin typeface="Calibri"/>
              <a:ea typeface="Calibri"/>
              <a:cs typeface="Calibri"/>
              <a:sym typeface="Calibri"/>
            </a:endParaRPr>
          </a:p>
        </p:txBody>
      </p:sp>
      <p:sp>
        <p:nvSpPr>
          <p:cNvPr id="115" name="Google Shape;115;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p:nvPr/>
        </p:nvSpPr>
        <p:spPr>
          <a:xfrm>
            <a:off x="614525" y="1999825"/>
            <a:ext cx="10962900" cy="6936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rtl="0" algn="just">
              <a:spcBef>
                <a:spcPts val="0"/>
              </a:spcBef>
              <a:spcAft>
                <a:spcPts val="0"/>
              </a:spcAft>
              <a:buNone/>
            </a:pPr>
            <a:r>
              <a:rPr lang="es-CL" sz="1100">
                <a:solidFill>
                  <a:schemeClr val="dk1"/>
                </a:solidFill>
              </a:rPr>
              <a:t>Construir un sistema de gestión de inventarios automatizado para Maestranza Industrial S.A., que incorpore autenticación, trazabilidad de repuestos y módulos de reportes, con el fin de optimizar tiempos, reducir errores y mejorar la capacidad de planificación de la organización.</a:t>
            </a:r>
            <a:endParaRPr sz="1800">
              <a:solidFill>
                <a:schemeClr val="dk1"/>
              </a:solidFill>
              <a:latin typeface="Calibri"/>
              <a:ea typeface="Calibri"/>
              <a:cs typeface="Calibri"/>
              <a:sym typeface="Calibri"/>
            </a:endParaRPr>
          </a:p>
        </p:txBody>
      </p:sp>
      <p:sp>
        <p:nvSpPr>
          <p:cNvPr id="121" name="Google Shape;121;p4"/>
          <p:cNvSpPr/>
          <p:nvPr/>
        </p:nvSpPr>
        <p:spPr>
          <a:xfrm>
            <a:off x="614525" y="3578573"/>
            <a:ext cx="10962900" cy="27291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298450" lvl="0" marL="457200" rtl="0" algn="just">
              <a:lnSpc>
                <a:spcPct val="115000"/>
              </a:lnSpc>
              <a:spcBef>
                <a:spcPts val="1200"/>
              </a:spcBef>
              <a:spcAft>
                <a:spcPts val="0"/>
              </a:spcAft>
              <a:buClr>
                <a:schemeClr val="dk1"/>
              </a:buClr>
              <a:buSzPts val="1100"/>
              <a:buChar char="●"/>
            </a:pPr>
            <a:r>
              <a:rPr lang="es-CL" sz="1100">
                <a:solidFill>
                  <a:schemeClr val="dk1"/>
                </a:solidFill>
              </a:rPr>
              <a:t>Optimización de procesos internos: Reducir en un 80% los errores de registro y localización de inventario.</a:t>
            </a:r>
            <a:br>
              <a:rPr lang="es-CL" sz="1100">
                <a:solidFill>
                  <a:schemeClr val="dk1"/>
                </a:solidFill>
              </a:rPr>
            </a:b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rPr>
              <a:t>Eficiencia en costos: Disminuir en un 30% durante el primer año los gastos asociados a compras reactivas y sobreinventarios.</a:t>
            </a:r>
            <a:br>
              <a:rPr lang="es-CL" sz="1100">
                <a:solidFill>
                  <a:schemeClr val="dk1"/>
                </a:solidFill>
              </a:rPr>
            </a:b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rPr>
              <a:t>Disponibilidad de información en tiempo real: Garantizar que los jefes de área accedan a datos actualizados para una toma de decisiones estratégica.</a:t>
            </a:r>
            <a:br>
              <a:rPr lang="es-CL" sz="1100">
                <a:solidFill>
                  <a:schemeClr val="dk1"/>
                </a:solidFill>
              </a:rPr>
            </a:b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rPr>
              <a:t>Satisfacción del cliente interno: Asegurar que las áreas operativas cuenten con piezas críticas en el momento oportuno, evitando retrasos en proyectos de mantención.</a:t>
            </a:r>
            <a:br>
              <a:rPr lang="es-CL" sz="1100">
                <a:solidFill>
                  <a:schemeClr val="dk1"/>
                </a:solidFill>
              </a:rPr>
            </a:b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s-CL" sz="1100">
                <a:solidFill>
                  <a:schemeClr val="dk1"/>
                </a:solidFill>
              </a:rPr>
              <a:t>Transformación digital: Impulsar la modernización tecnológica de la empresa, alineándola con los estándares de la Industria 4.0.</a:t>
            </a:r>
            <a:endParaRPr sz="1800">
              <a:solidFill>
                <a:schemeClr val="dk1"/>
              </a:solidFill>
              <a:latin typeface="Calibri"/>
              <a:ea typeface="Calibri"/>
              <a:cs typeface="Calibri"/>
              <a:sym typeface="Calibri"/>
            </a:endParaRPr>
          </a:p>
        </p:txBody>
      </p:sp>
      <p:sp>
        <p:nvSpPr>
          <p:cNvPr id="122" name="Google Shape;122;p4"/>
          <p:cNvSpPr txBox="1"/>
          <p:nvPr/>
        </p:nvSpPr>
        <p:spPr>
          <a:xfrm>
            <a:off x="152400" y="1197198"/>
            <a:ext cx="11938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3600" u="none" cap="none" strike="noStrike">
                <a:solidFill>
                  <a:schemeClr val="dk1"/>
                </a:solidFill>
                <a:latin typeface="Calibri"/>
                <a:ea typeface="Calibri"/>
                <a:cs typeface="Calibri"/>
                <a:sym typeface="Calibri"/>
              </a:rPr>
              <a:t>Objetivo General</a:t>
            </a:r>
            <a:endParaRPr b="0" i="0" sz="1800" u="none" cap="none" strike="noStrike">
              <a:solidFill>
                <a:schemeClr val="dk1"/>
              </a:solidFill>
              <a:latin typeface="Calibri"/>
              <a:ea typeface="Calibri"/>
              <a:cs typeface="Calibri"/>
              <a:sym typeface="Calibri"/>
            </a:endParaRPr>
          </a:p>
        </p:txBody>
      </p:sp>
      <p:sp>
        <p:nvSpPr>
          <p:cNvPr id="123" name="Google Shape;123;p4"/>
          <p:cNvSpPr txBox="1"/>
          <p:nvPr/>
        </p:nvSpPr>
        <p:spPr>
          <a:xfrm>
            <a:off x="208075" y="2812750"/>
            <a:ext cx="11937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3600" u="none" cap="none" strike="noStrike">
                <a:solidFill>
                  <a:schemeClr val="dk1"/>
                </a:solidFill>
                <a:latin typeface="Calibri"/>
                <a:ea typeface="Calibri"/>
                <a:cs typeface="Calibri"/>
                <a:sym typeface="Calibri"/>
              </a:rPr>
              <a:t>Objetivos Específicos</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810065" y="809447"/>
            <a:ext cx="10515600" cy="750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Alcances</a:t>
            </a:r>
            <a:endParaRPr/>
          </a:p>
        </p:txBody>
      </p:sp>
      <p:sp>
        <p:nvSpPr>
          <p:cNvPr id="129" name="Google Shape;129;p5"/>
          <p:cNvSpPr txBox="1"/>
          <p:nvPr/>
        </p:nvSpPr>
        <p:spPr>
          <a:xfrm>
            <a:off x="914374" y="1664801"/>
            <a:ext cx="100728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chemeClr val="dk1"/>
                </a:solidFill>
                <a:latin typeface="Calibri"/>
                <a:ea typeface="Calibri"/>
                <a:cs typeface="Calibri"/>
                <a:sym typeface="Calibri"/>
              </a:rPr>
              <a:t>Que hace el Sistema:</a:t>
            </a:r>
            <a:endParaRPr/>
          </a:p>
          <a:p>
            <a:pPr indent="0" lvl="0" marL="0" marR="0" rtl="0" algn="l">
              <a:spcBef>
                <a:spcPts val="0"/>
              </a:spcBef>
              <a:spcAft>
                <a:spcPts val="0"/>
              </a:spcAft>
              <a:buNone/>
            </a:pPr>
            <a:r>
              <a:rPr lang="es-CL" sz="1800">
                <a:solidFill>
                  <a:schemeClr val="dk1"/>
                </a:solidFill>
                <a:latin typeface="Calibri"/>
                <a:ea typeface="Calibri"/>
                <a:cs typeface="Calibri"/>
                <a:sym typeface="Calibri"/>
              </a:rPr>
              <a:t>El proyecto consiste en el diseño e implementación de un sistema centralizado y automatizado para el control de inventarios. La solución permite registrar y actualizar en tiempo real los movimientos de stock, generar alertas automáticas ante niveles críticos, clasificar componentes con códigos únicos y producir reportes históricos y proyectivos exportables. Incorpora políticas de seguridad basadas en roles y una interfaz intuitiva, reduciendo errores y optimizando la planificación de compras. Está diseñado de forma modular y escalable, preparado para futuras integraciones con ERP, CMMS o IoT.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L" sz="1800">
                <a:solidFill>
                  <a:schemeClr val="dk1"/>
                </a:solidFill>
                <a:latin typeface="Calibri"/>
                <a:ea typeface="Calibri"/>
                <a:cs typeface="Calibri"/>
                <a:sym typeface="Calibri"/>
              </a:rPr>
              <a:t>Qué no hace:</a:t>
            </a:r>
            <a:endParaRPr/>
          </a:p>
          <a:p>
            <a:pPr indent="0" lvl="0" marL="0" marR="0" rtl="0" algn="l">
              <a:spcBef>
                <a:spcPts val="0"/>
              </a:spcBef>
              <a:spcAft>
                <a:spcPts val="0"/>
              </a:spcAft>
              <a:buNone/>
            </a:pPr>
            <a:r>
              <a:rPr lang="es-CL" sz="1800">
                <a:solidFill>
                  <a:schemeClr val="dk1"/>
                </a:solidFill>
                <a:latin typeface="Calibri"/>
                <a:ea typeface="Calibri"/>
                <a:cs typeface="Calibri"/>
                <a:sym typeface="Calibri"/>
              </a:rPr>
              <a:t>El sistema no reemplaza un ERP completo ni gestiona procesos contables, financieros o logísticos externos. Tampoco incluye de manera nativa funciones de mantenimiento de equipos, conexión directa con dispositivos IoT o migración automática de datos históricos, aunque deja abierta la posibilidad de integrar estas capacidades en etapas posteriores.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41416" y="1054442"/>
            <a:ext cx="10515600" cy="7525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Usuarios</a:t>
            </a:r>
            <a:endParaRPr/>
          </a:p>
        </p:txBody>
      </p:sp>
      <p:graphicFrame>
        <p:nvGraphicFramePr>
          <p:cNvPr id="135" name="Google Shape;135;p6"/>
          <p:cNvGraphicFramePr/>
          <p:nvPr/>
        </p:nvGraphicFramePr>
        <p:xfrm>
          <a:off x="2126575" y="2422950"/>
          <a:ext cx="3000000" cy="3000000"/>
        </p:xfrm>
        <a:graphic>
          <a:graphicData uri="http://schemas.openxmlformats.org/drawingml/2006/table">
            <a:tbl>
              <a:tblPr>
                <a:noFill/>
                <a:tableStyleId>{B5E620D2-6203-45B5-BE79-57E427687FC0}</a:tableStyleId>
              </a:tblPr>
              <a:tblGrid>
                <a:gridCol w="1601175"/>
                <a:gridCol w="1595600"/>
                <a:gridCol w="2226950"/>
                <a:gridCol w="2521575"/>
              </a:tblGrid>
              <a:tr h="502725">
                <a:tc>
                  <a:txBody>
                    <a:bodyPr/>
                    <a:lstStyle/>
                    <a:p>
                      <a:pPr indent="0" lvl="0" marL="0" rtl="0" algn="just">
                        <a:spcBef>
                          <a:spcPts val="0"/>
                        </a:spcBef>
                        <a:spcAft>
                          <a:spcPts val="0"/>
                        </a:spcAft>
                        <a:buNone/>
                      </a:pPr>
                      <a:r>
                        <a:rPr b="1" lang="es-CL" sz="1600">
                          <a:latin typeface="Calibri"/>
                          <a:ea typeface="Calibri"/>
                          <a:cs typeface="Calibri"/>
                          <a:sym typeface="Calibri"/>
                        </a:rPr>
                        <a:t>Nombre</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CL" sz="1600">
                          <a:latin typeface="Calibri"/>
                          <a:ea typeface="Calibri"/>
                          <a:cs typeface="Calibri"/>
                          <a:sym typeface="Calibri"/>
                        </a:rPr>
                        <a:t>Tipo</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CL" sz="1600">
                          <a:latin typeface="Calibri"/>
                          <a:ea typeface="Calibri"/>
                          <a:cs typeface="Calibri"/>
                          <a:sym typeface="Calibri"/>
                        </a:rPr>
                        <a:t>Cargo</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CL" sz="1600">
                          <a:latin typeface="Calibri"/>
                          <a:ea typeface="Calibri"/>
                          <a:cs typeface="Calibri"/>
                          <a:sym typeface="Calibri"/>
                        </a:rPr>
                        <a:t>Departamento/División</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774200">
                <a:tc>
                  <a:txBody>
                    <a:bodyPr/>
                    <a:lstStyle/>
                    <a:p>
                      <a:pPr indent="0" lvl="0" marL="0" rtl="0" algn="just">
                        <a:spcBef>
                          <a:spcPts val="0"/>
                        </a:spcBef>
                        <a:spcAft>
                          <a:spcPts val="0"/>
                        </a:spcAft>
                        <a:buNone/>
                      </a:pPr>
                      <a:r>
                        <a:rPr lang="es-CL" sz="1600">
                          <a:latin typeface="Calibri"/>
                          <a:ea typeface="Calibri"/>
                          <a:cs typeface="Calibri"/>
                          <a:sym typeface="Calibri"/>
                        </a:rPr>
                        <a:t>Rodrigo Valdés</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Usuario Administración</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Jefe de Logística</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Maestranza Industrial S.A.</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774200">
                <a:tc>
                  <a:txBody>
                    <a:bodyPr/>
                    <a:lstStyle/>
                    <a:p>
                      <a:pPr indent="0" lvl="0" marL="0" rtl="0" algn="just">
                        <a:spcBef>
                          <a:spcPts val="0"/>
                        </a:spcBef>
                        <a:spcAft>
                          <a:spcPts val="0"/>
                        </a:spcAft>
                        <a:buNone/>
                      </a:pPr>
                      <a:r>
                        <a:rPr lang="es-CL" sz="1600">
                          <a:latin typeface="Calibri"/>
                          <a:ea typeface="Calibri"/>
                          <a:cs typeface="Calibri"/>
                          <a:sym typeface="Calibri"/>
                        </a:rPr>
                        <a:t>Andrea Torres</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Usuario Operador</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Encargada de Bodega</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Maestranza Industrial S.A.</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502725">
                <a:tc>
                  <a:txBody>
                    <a:bodyPr/>
                    <a:lstStyle/>
                    <a:p>
                      <a:pPr indent="0" lvl="0" marL="0" rtl="0" algn="just">
                        <a:spcBef>
                          <a:spcPts val="0"/>
                        </a:spcBef>
                        <a:spcAft>
                          <a:spcPts val="0"/>
                        </a:spcAft>
                        <a:buNone/>
                      </a:pPr>
                      <a:r>
                        <a:rPr lang="es-CL" sz="1600">
                          <a:latin typeface="Calibri"/>
                          <a:ea typeface="Calibri"/>
                          <a:cs typeface="Calibri"/>
                          <a:sym typeface="Calibri"/>
                        </a:rPr>
                        <a:t>Cristian Figueroa</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Usuario Supervisor</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Supervisor de Producción</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Maestranza Industrial S.A.</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502725">
                <a:tc>
                  <a:txBody>
                    <a:bodyPr/>
                    <a:lstStyle/>
                    <a:p>
                      <a:pPr indent="0" lvl="0" marL="0" rtl="0" algn="just">
                        <a:spcBef>
                          <a:spcPts val="0"/>
                        </a:spcBef>
                        <a:spcAft>
                          <a:spcPts val="0"/>
                        </a:spcAft>
                        <a:buNone/>
                      </a:pPr>
                      <a:r>
                        <a:rPr lang="es-CL" sz="1600">
                          <a:latin typeface="Calibri"/>
                          <a:ea typeface="Calibri"/>
                          <a:cs typeface="Calibri"/>
                          <a:sym typeface="Calibri"/>
                        </a:rPr>
                        <a:t>Carlos Mendez</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Usuario </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s-CL" sz="1600">
                          <a:solidFill>
                            <a:schemeClr val="dk1"/>
                          </a:solidFill>
                          <a:latin typeface="Calibri"/>
                          <a:ea typeface="Calibri"/>
                          <a:cs typeface="Calibri"/>
                          <a:sym typeface="Calibri"/>
                        </a:rPr>
                        <a:t>Gerente General</a:t>
                      </a:r>
                      <a:endParaRPr sz="20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s-CL" sz="1600">
                          <a:solidFill>
                            <a:schemeClr val="dk1"/>
                          </a:solidFill>
                          <a:latin typeface="Calibri"/>
                          <a:ea typeface="Calibri"/>
                          <a:cs typeface="Calibri"/>
                          <a:sym typeface="Calibri"/>
                        </a:rPr>
                        <a:t>Maestranza Industrial S.A.</a:t>
                      </a:r>
                      <a:endParaRPr sz="20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502725">
                <a:tc>
                  <a:txBody>
                    <a:bodyPr/>
                    <a:lstStyle/>
                    <a:p>
                      <a:pPr indent="0" lvl="0" marL="0" rtl="0" algn="just">
                        <a:spcBef>
                          <a:spcPts val="0"/>
                        </a:spcBef>
                        <a:spcAft>
                          <a:spcPts val="0"/>
                        </a:spcAft>
                        <a:buNone/>
                      </a:pPr>
                      <a:r>
                        <a:rPr lang="es-CL" sz="1600">
                          <a:latin typeface="Calibri"/>
                          <a:ea typeface="Calibri"/>
                          <a:cs typeface="Calibri"/>
                          <a:sym typeface="Calibri"/>
                        </a:rPr>
                        <a:t>Patricia Soto </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CL" sz="1600">
                          <a:latin typeface="Calibri"/>
                          <a:ea typeface="Calibri"/>
                          <a:cs typeface="Calibri"/>
                          <a:sym typeface="Calibri"/>
                        </a:rPr>
                        <a:t>Usuario</a:t>
                      </a:r>
                      <a:endParaRPr sz="16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s-CL" sz="1600">
                          <a:solidFill>
                            <a:schemeClr val="dk1"/>
                          </a:solidFill>
                          <a:latin typeface="Calibri"/>
                          <a:ea typeface="Calibri"/>
                          <a:cs typeface="Calibri"/>
                          <a:sym typeface="Calibri"/>
                        </a:rPr>
                        <a:t>Gerente de Operaciones</a:t>
                      </a:r>
                      <a:endParaRPr sz="20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s-CL" sz="1600">
                          <a:solidFill>
                            <a:schemeClr val="dk1"/>
                          </a:solidFill>
                          <a:latin typeface="Calibri"/>
                          <a:ea typeface="Calibri"/>
                          <a:cs typeface="Calibri"/>
                          <a:sym typeface="Calibri"/>
                        </a:rPr>
                        <a:t>Maestranza Industrial S.A.</a:t>
                      </a:r>
                      <a:endParaRPr sz="2000">
                        <a:latin typeface="Calibri"/>
                        <a:ea typeface="Calibri"/>
                        <a:cs typeface="Calibri"/>
                        <a:sym typeface="Calibri"/>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41416" y="1054442"/>
            <a:ext cx="10515600" cy="7525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Lista de Requerimientos</a:t>
            </a:r>
            <a:endParaRPr/>
          </a:p>
        </p:txBody>
      </p:sp>
      <p:sp>
        <p:nvSpPr>
          <p:cNvPr id="141" name="Google Shape;141;p7"/>
          <p:cNvSpPr/>
          <p:nvPr/>
        </p:nvSpPr>
        <p:spPr>
          <a:xfrm>
            <a:off x="839487" y="1923143"/>
            <a:ext cx="10365542" cy="4332514"/>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Gestión de inventario centralizado: el sistema debe permitir registrar ingresos, salidas y movimientos de piezas y componentes en tiempo real.</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Control de stock automático: generación de alertas al alcanzar niveles mínimos definidos.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Reportes dinámicos y exportables: generar informes detallados de inventario en PDF, Excel y CSV.</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Gestión de usuarios y roles: autenticación con distintos niveles de acceso (administrador, supervisor, operador).</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Interfaz amigable y responsiva: accesible desde PC, tablet y smartphone, con diseño adaptado a distintos dispositivos.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Seguridad de la información: encriptación de contraseñas, sesiones seguras, y trazabilidad de acciones de usuario.</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Escalabilidad y mantenibilidad: capacidad de crecer al menos un 50% en número de registros sin rediseño, y facilidad de actualización.</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s-CL">
                <a:solidFill>
                  <a:schemeClr val="dk1"/>
                </a:solidFill>
                <a:latin typeface="Calibri"/>
                <a:ea typeface="Calibri"/>
                <a:cs typeface="Calibri"/>
                <a:sym typeface="Calibri"/>
              </a:rPr>
              <a:t>Interoperabilidad futura: preparado para conectarse mediante servicios REST con sistemas ERP, CMMS o proveedores externos.</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641252" y="1068511"/>
            <a:ext cx="10515600" cy="5208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Mockups del Sistema</a:t>
            </a:r>
            <a:endParaRPr/>
          </a:p>
        </p:txBody>
      </p:sp>
      <p:sp>
        <p:nvSpPr>
          <p:cNvPr id="147" name="Google Shape;147;p8"/>
          <p:cNvSpPr txBox="1"/>
          <p:nvPr/>
        </p:nvSpPr>
        <p:spPr>
          <a:xfrm>
            <a:off x="813042" y="1839056"/>
            <a:ext cx="99906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8" name="Google Shape;148;p8"/>
          <p:cNvPicPr preferRelativeResize="0"/>
          <p:nvPr/>
        </p:nvPicPr>
        <p:blipFill>
          <a:blip r:embed="rId3">
            <a:alphaModFix/>
          </a:blip>
          <a:stretch>
            <a:fillRect/>
          </a:stretch>
        </p:blipFill>
        <p:spPr>
          <a:xfrm>
            <a:off x="641263" y="2918063"/>
            <a:ext cx="5400675" cy="2524125"/>
          </a:xfrm>
          <a:prstGeom prst="rect">
            <a:avLst/>
          </a:prstGeom>
          <a:noFill/>
          <a:ln>
            <a:noFill/>
          </a:ln>
        </p:spPr>
      </p:pic>
      <p:pic>
        <p:nvPicPr>
          <p:cNvPr id="149" name="Google Shape;149;p8"/>
          <p:cNvPicPr preferRelativeResize="0"/>
          <p:nvPr/>
        </p:nvPicPr>
        <p:blipFill>
          <a:blip r:embed="rId4">
            <a:alphaModFix/>
          </a:blip>
          <a:stretch>
            <a:fillRect/>
          </a:stretch>
        </p:blipFill>
        <p:spPr>
          <a:xfrm>
            <a:off x="6188963" y="4614675"/>
            <a:ext cx="5400675" cy="1971675"/>
          </a:xfrm>
          <a:prstGeom prst="rect">
            <a:avLst/>
          </a:prstGeom>
          <a:noFill/>
          <a:ln>
            <a:noFill/>
          </a:ln>
        </p:spPr>
      </p:pic>
      <p:sp>
        <p:nvSpPr>
          <p:cNvPr id="150" name="Google Shape;150;p8"/>
          <p:cNvSpPr txBox="1"/>
          <p:nvPr/>
        </p:nvSpPr>
        <p:spPr>
          <a:xfrm>
            <a:off x="625838" y="1908175"/>
            <a:ext cx="5431500" cy="865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rPr lang="es-CL">
                <a:solidFill>
                  <a:schemeClr val="dk1"/>
                </a:solidFill>
                <a:latin typeface="Calibri"/>
                <a:ea typeface="Calibri"/>
                <a:cs typeface="Calibri"/>
                <a:sym typeface="Calibri"/>
              </a:rPr>
              <a:t>Página inicial: Muestra la pantalla principal del sistema con un diseño sencillo de navegación, permitiendo el acceso a los distintos módulos mediante menús o botones destacados.</a:t>
            </a:r>
            <a:endParaRPr>
              <a:solidFill>
                <a:schemeClr val="dk1"/>
              </a:solidFill>
              <a:latin typeface="Calibri"/>
              <a:ea typeface="Calibri"/>
              <a:cs typeface="Calibri"/>
              <a:sym typeface="Calibri"/>
            </a:endParaRPr>
          </a:p>
        </p:txBody>
      </p:sp>
      <p:sp>
        <p:nvSpPr>
          <p:cNvPr id="151" name="Google Shape;151;p8"/>
          <p:cNvSpPr txBox="1"/>
          <p:nvPr/>
        </p:nvSpPr>
        <p:spPr>
          <a:xfrm>
            <a:off x="6173550" y="3593750"/>
            <a:ext cx="5431500" cy="865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s-CL">
                <a:solidFill>
                  <a:schemeClr val="dk1"/>
                </a:solidFill>
                <a:latin typeface="Calibri"/>
                <a:ea typeface="Calibri"/>
                <a:cs typeface="Calibri"/>
                <a:sym typeface="Calibri"/>
              </a:rPr>
              <a:t>Módulo de Órdenes de Compra: Pantalla para la creación y seguimiento de órdenes de compra. Permite visualizar detalles de proveedor, productos y estados de las órdenes.</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641252" y="1068511"/>
            <a:ext cx="10515600" cy="5208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Mockups del Sistema</a:t>
            </a:r>
            <a:endParaRPr/>
          </a:p>
        </p:txBody>
      </p:sp>
      <p:sp>
        <p:nvSpPr>
          <p:cNvPr id="157" name="Google Shape;157;p9"/>
          <p:cNvSpPr txBox="1"/>
          <p:nvPr/>
        </p:nvSpPr>
        <p:spPr>
          <a:xfrm>
            <a:off x="757367" y="1848356"/>
            <a:ext cx="999046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8" name="Google Shape;158;p9"/>
          <p:cNvPicPr preferRelativeResize="0"/>
          <p:nvPr/>
        </p:nvPicPr>
        <p:blipFill>
          <a:blip r:embed="rId3">
            <a:alphaModFix/>
          </a:blip>
          <a:stretch>
            <a:fillRect/>
          </a:stretch>
        </p:blipFill>
        <p:spPr>
          <a:xfrm>
            <a:off x="683150" y="2648750"/>
            <a:ext cx="5400675" cy="2895600"/>
          </a:xfrm>
          <a:prstGeom prst="rect">
            <a:avLst/>
          </a:prstGeom>
          <a:noFill/>
          <a:ln>
            <a:noFill/>
          </a:ln>
        </p:spPr>
      </p:pic>
      <p:pic>
        <p:nvPicPr>
          <p:cNvPr id="159" name="Google Shape;159;p9"/>
          <p:cNvPicPr preferRelativeResize="0"/>
          <p:nvPr/>
        </p:nvPicPr>
        <p:blipFill>
          <a:blip r:embed="rId4">
            <a:alphaModFix/>
          </a:blip>
          <a:stretch>
            <a:fillRect/>
          </a:stretch>
        </p:blipFill>
        <p:spPr>
          <a:xfrm>
            <a:off x="6336875" y="3861700"/>
            <a:ext cx="5400675" cy="2743200"/>
          </a:xfrm>
          <a:prstGeom prst="rect">
            <a:avLst/>
          </a:prstGeom>
          <a:noFill/>
          <a:ln>
            <a:noFill/>
          </a:ln>
        </p:spPr>
      </p:pic>
      <p:sp>
        <p:nvSpPr>
          <p:cNvPr id="160" name="Google Shape;160;p9"/>
          <p:cNvSpPr txBox="1"/>
          <p:nvPr/>
        </p:nvSpPr>
        <p:spPr>
          <a:xfrm>
            <a:off x="641238" y="1783550"/>
            <a:ext cx="5431500" cy="865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s-CL">
                <a:solidFill>
                  <a:schemeClr val="dk1"/>
                </a:solidFill>
                <a:latin typeface="Calibri"/>
                <a:ea typeface="Calibri"/>
                <a:cs typeface="Calibri"/>
                <a:sym typeface="Calibri"/>
              </a:rPr>
              <a:t>Módulo Gestión de Usuarios: Espacio destinado a la administración de usuarios del sistema: creación, edición, asignación de roles y control de accesos.</a:t>
            </a:r>
            <a:endParaRPr>
              <a:solidFill>
                <a:schemeClr val="dk1"/>
              </a:solidFill>
              <a:latin typeface="Calibri"/>
              <a:ea typeface="Calibri"/>
              <a:cs typeface="Calibri"/>
              <a:sym typeface="Calibri"/>
            </a:endParaRPr>
          </a:p>
        </p:txBody>
      </p:sp>
      <p:sp>
        <p:nvSpPr>
          <p:cNvPr id="161" name="Google Shape;161;p9"/>
          <p:cNvSpPr txBox="1"/>
          <p:nvPr/>
        </p:nvSpPr>
        <p:spPr>
          <a:xfrm>
            <a:off x="6268888" y="2797250"/>
            <a:ext cx="5431500" cy="865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rPr lang="es-CL">
                <a:solidFill>
                  <a:schemeClr val="dk1"/>
                </a:solidFill>
                <a:latin typeface="Calibri"/>
                <a:ea typeface="Calibri"/>
                <a:cs typeface="Calibri"/>
                <a:sym typeface="Calibri"/>
              </a:rPr>
              <a:t>Módulo Reportes: </a:t>
            </a:r>
            <a:r>
              <a:rPr lang="es-CL">
                <a:solidFill>
                  <a:schemeClr val="dk1"/>
                </a:solidFill>
                <a:latin typeface="Calibri"/>
                <a:ea typeface="Calibri"/>
                <a:cs typeface="Calibri"/>
                <a:sym typeface="Calibri"/>
              </a:rPr>
              <a:t>S</a:t>
            </a:r>
            <a:r>
              <a:rPr lang="es-CL">
                <a:solidFill>
                  <a:schemeClr val="dk1"/>
                </a:solidFill>
                <a:latin typeface="Calibri"/>
                <a:ea typeface="Calibri"/>
                <a:cs typeface="Calibri"/>
                <a:sym typeface="Calibri"/>
              </a:rPr>
              <a:t>ección para la generación y consulta de reportes relacionados con inventario, órdenes y movimientos. Muestra tablas o gráficos de análisis.</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2015-07-01T15:45:01Z</dcterms:created>
  <dc:creator>Sala_</dc:creator>
</cp:coreProperties>
</file>