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htCdlKvRNpucFlx6ELYxn15t40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02E558-71EF-472A-A12D-8F639EF4088A}">
  <a:tblStyle styleId="{5102E558-71EF-472A-A12D-8F639EF4088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d35dac5f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7d35dac5fd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d35dac5f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7d35dac5fd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d35dac5f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7d35dac5fd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d35dac5f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7d35dac5fd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d35dac5f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7d35dac5fd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d35dac5f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7d35dac5fd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d35dac5f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7d35dac5fd_1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d35dac5f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7d35dac5fd_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d35dac5f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7d35dac5fd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2111829" y="2040050"/>
            <a:ext cx="13716000" cy="2488406"/>
            <a:chOff x="0" y="-76200"/>
            <a:chExt cx="18288000" cy="3317874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18288000" cy="3241674"/>
            </a:xfrm>
            <a:custGeom>
              <a:rect b="b" l="l" r="r" t="t"/>
              <a:pathLst>
                <a:path extrusionOk="0" h="3241674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3241674"/>
                  </a:lnTo>
                  <a:lnTo>
                    <a:pt x="0" y="32416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76200"/>
              <a:ext cx="18288000" cy="33178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Presentación Portafolio Título</a:t>
              </a:r>
              <a:endParaRPr/>
            </a:p>
            <a:p>
              <a:pPr indent="0" lvl="0" marL="0" marR="0" rtl="0" algn="ctr">
                <a:lnSpc>
                  <a:spcPct val="107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32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“TallerConnect”</a:t>
              </a:r>
              <a:endParaRPr/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2377425" y="5361624"/>
            <a:ext cx="13533150" cy="2368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Ingeniería Informática</a:t>
            </a:r>
            <a:endParaRPr/>
          </a:p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Escuela de Informática y Telecomunicaciones</a:t>
            </a:r>
            <a:endParaRPr/>
          </a:p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Sede Puente Alto</a:t>
            </a:r>
            <a:endParaRPr/>
          </a:p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endParaRPr/>
          </a:p>
          <a:p>
            <a:pPr indent="0" lvl="0" marL="0" marR="0" rtl="0" algn="ctr">
              <a:lnSpc>
                <a:spcPct val="185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85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d35dac5fd_1_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1" name="Google Shape;221;g37d35dac5fd_1_19"/>
          <p:cNvGrpSpPr/>
          <p:nvPr/>
        </p:nvGrpSpPr>
        <p:grpSpPr>
          <a:xfrm>
            <a:off x="913110" y="1225460"/>
            <a:ext cx="15773400" cy="831206"/>
            <a:chOff x="0" y="-66675"/>
            <a:chExt cx="21031200" cy="1108275"/>
          </a:xfrm>
        </p:grpSpPr>
        <p:sp>
          <p:nvSpPr>
            <p:cNvPr id="222" name="Google Shape;222;g37d35dac5fd_1_19"/>
            <p:cNvSpPr/>
            <p:nvPr/>
          </p:nvSpPr>
          <p:spPr>
            <a:xfrm>
              <a:off x="0" y="0"/>
              <a:ext cx="21031200" cy="1041600"/>
            </a:xfrm>
            <a:custGeom>
              <a:rect b="b" l="l" r="r" t="t"/>
              <a:pathLst>
                <a:path extrusionOk="0" h="10416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0"/>
                  </a:lnTo>
                  <a:lnTo>
                    <a:pt x="0" y="10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23" name="Google Shape;223;g37d35dac5fd_1_19"/>
            <p:cNvSpPr txBox="1"/>
            <p:nvPr/>
          </p:nvSpPr>
          <p:spPr>
            <a:xfrm>
              <a:off x="0" y="-66675"/>
              <a:ext cx="21031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Cliente</a:t>
              </a:r>
              <a:endParaRPr/>
            </a:p>
          </p:txBody>
        </p:sp>
      </p:grpSp>
      <p:pic>
        <p:nvPicPr>
          <p:cNvPr id="224" name="Google Shape;224;g37d35dac5fd_1_19" title="Perfi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189" y="2276925"/>
            <a:ext cx="10153226" cy="77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d35dac5fd_1_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0" name="Google Shape;230;g37d35dac5fd_1_10"/>
          <p:cNvGrpSpPr/>
          <p:nvPr/>
        </p:nvGrpSpPr>
        <p:grpSpPr>
          <a:xfrm>
            <a:off x="913110" y="1225460"/>
            <a:ext cx="15773400" cy="831206"/>
            <a:chOff x="0" y="-66675"/>
            <a:chExt cx="21031200" cy="1108275"/>
          </a:xfrm>
        </p:grpSpPr>
        <p:sp>
          <p:nvSpPr>
            <p:cNvPr id="231" name="Google Shape;231;g37d35dac5fd_1_10"/>
            <p:cNvSpPr/>
            <p:nvPr/>
          </p:nvSpPr>
          <p:spPr>
            <a:xfrm>
              <a:off x="0" y="0"/>
              <a:ext cx="21031200" cy="1041600"/>
            </a:xfrm>
            <a:custGeom>
              <a:rect b="b" l="l" r="r" t="t"/>
              <a:pathLst>
                <a:path extrusionOk="0" h="10416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0"/>
                  </a:lnTo>
                  <a:lnTo>
                    <a:pt x="0" y="10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32" name="Google Shape;232;g37d35dac5fd_1_10"/>
            <p:cNvSpPr txBox="1"/>
            <p:nvPr/>
          </p:nvSpPr>
          <p:spPr>
            <a:xfrm>
              <a:off x="0" y="-66675"/>
              <a:ext cx="21031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Cliente</a:t>
              </a:r>
              <a:endParaRPr/>
            </a:p>
          </p:txBody>
        </p:sp>
      </p:grpSp>
      <p:pic>
        <p:nvPicPr>
          <p:cNvPr id="233" name="Google Shape;233;g37d35dac5fd_1_10" title="Mis Vehículo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112" y="2256675"/>
            <a:ext cx="8457787" cy="77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7d35dac5fd_1_2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9" name="Google Shape;239;g37d35dac5fd_1_28"/>
          <p:cNvGrpSpPr/>
          <p:nvPr/>
        </p:nvGrpSpPr>
        <p:grpSpPr>
          <a:xfrm>
            <a:off x="913110" y="1225460"/>
            <a:ext cx="15773400" cy="831206"/>
            <a:chOff x="0" y="-66675"/>
            <a:chExt cx="21031200" cy="1108275"/>
          </a:xfrm>
        </p:grpSpPr>
        <p:sp>
          <p:nvSpPr>
            <p:cNvPr id="240" name="Google Shape;240;g37d35dac5fd_1_28"/>
            <p:cNvSpPr/>
            <p:nvPr/>
          </p:nvSpPr>
          <p:spPr>
            <a:xfrm>
              <a:off x="0" y="0"/>
              <a:ext cx="21031200" cy="1041600"/>
            </a:xfrm>
            <a:custGeom>
              <a:rect b="b" l="l" r="r" t="t"/>
              <a:pathLst>
                <a:path extrusionOk="0" h="10416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0"/>
                  </a:lnTo>
                  <a:lnTo>
                    <a:pt x="0" y="10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41" name="Google Shape;241;g37d35dac5fd_1_28"/>
            <p:cNvSpPr txBox="1"/>
            <p:nvPr/>
          </p:nvSpPr>
          <p:spPr>
            <a:xfrm>
              <a:off x="0" y="-66675"/>
              <a:ext cx="21031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Cliente</a:t>
              </a:r>
              <a:endParaRPr/>
            </a:p>
          </p:txBody>
        </p:sp>
      </p:grpSp>
      <p:pic>
        <p:nvPicPr>
          <p:cNvPr id="242" name="Google Shape;242;g37d35dac5fd_1_28" title="Historial Mantencion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700" y="2276975"/>
            <a:ext cx="10844587" cy="784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d35dac5fd_1_3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8" name="Google Shape;248;g37d35dac5fd_1_37"/>
          <p:cNvGrpSpPr/>
          <p:nvPr/>
        </p:nvGrpSpPr>
        <p:grpSpPr>
          <a:xfrm>
            <a:off x="913110" y="1225460"/>
            <a:ext cx="15773400" cy="831206"/>
            <a:chOff x="0" y="-66675"/>
            <a:chExt cx="21031200" cy="1108275"/>
          </a:xfrm>
        </p:grpSpPr>
        <p:sp>
          <p:nvSpPr>
            <p:cNvPr id="249" name="Google Shape;249;g37d35dac5fd_1_37"/>
            <p:cNvSpPr/>
            <p:nvPr/>
          </p:nvSpPr>
          <p:spPr>
            <a:xfrm>
              <a:off x="0" y="0"/>
              <a:ext cx="21031200" cy="1041600"/>
            </a:xfrm>
            <a:custGeom>
              <a:rect b="b" l="l" r="r" t="t"/>
              <a:pathLst>
                <a:path extrusionOk="0" h="10416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0"/>
                  </a:lnTo>
                  <a:lnTo>
                    <a:pt x="0" y="10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50" name="Google Shape;250;g37d35dac5fd_1_37"/>
            <p:cNvSpPr txBox="1"/>
            <p:nvPr/>
          </p:nvSpPr>
          <p:spPr>
            <a:xfrm>
              <a:off x="0" y="-66675"/>
              <a:ext cx="21031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Cliente</a:t>
              </a:r>
              <a:endParaRPr/>
            </a:p>
          </p:txBody>
        </p:sp>
      </p:grpSp>
      <p:pic>
        <p:nvPicPr>
          <p:cNvPr id="251" name="Google Shape;251;g37d35dac5fd_1_37" title="Reservar Hor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800" y="2056675"/>
            <a:ext cx="8934002" cy="80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7" name="Google Shape;257;p9"/>
          <p:cNvGrpSpPr/>
          <p:nvPr/>
        </p:nvGrpSpPr>
        <p:grpSpPr>
          <a:xfrm>
            <a:off x="913110" y="1108573"/>
            <a:ext cx="15773400" cy="831206"/>
            <a:chOff x="0" y="-66675"/>
            <a:chExt cx="21031200" cy="1108275"/>
          </a:xfrm>
        </p:grpSpPr>
        <p:sp>
          <p:nvSpPr>
            <p:cNvPr id="258" name="Google Shape;258;p9"/>
            <p:cNvSpPr/>
            <p:nvPr/>
          </p:nvSpPr>
          <p:spPr>
            <a:xfrm>
              <a:off x="0" y="0"/>
              <a:ext cx="21031200" cy="1041600"/>
            </a:xfrm>
            <a:custGeom>
              <a:rect b="b" l="l" r="r" t="t"/>
              <a:pathLst>
                <a:path extrusionOk="0" h="10416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0"/>
                  </a:lnTo>
                  <a:lnTo>
                    <a:pt x="0" y="10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59" name="Google Shape;259;p9"/>
            <p:cNvSpPr txBox="1"/>
            <p:nvPr/>
          </p:nvSpPr>
          <p:spPr>
            <a:xfrm>
              <a:off x="0" y="-66675"/>
              <a:ext cx="21031200" cy="110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Administrador</a:t>
              </a:r>
              <a:endParaRPr/>
            </a:p>
          </p:txBody>
        </p:sp>
      </p:grpSp>
      <p:pic>
        <p:nvPicPr>
          <p:cNvPr id="260" name="Google Shape;260;p9" title="Sucursal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6799" y="2256700"/>
            <a:ext cx="10034391" cy="80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d35dac5fd_1_4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6" name="Google Shape;266;g37d35dac5fd_1_46"/>
          <p:cNvGrpSpPr/>
          <p:nvPr/>
        </p:nvGrpSpPr>
        <p:grpSpPr>
          <a:xfrm>
            <a:off x="913110" y="1108573"/>
            <a:ext cx="15773400" cy="831206"/>
            <a:chOff x="0" y="-66675"/>
            <a:chExt cx="21031200" cy="1108275"/>
          </a:xfrm>
        </p:grpSpPr>
        <p:sp>
          <p:nvSpPr>
            <p:cNvPr id="267" name="Google Shape;267;g37d35dac5fd_1_46"/>
            <p:cNvSpPr/>
            <p:nvPr/>
          </p:nvSpPr>
          <p:spPr>
            <a:xfrm>
              <a:off x="0" y="0"/>
              <a:ext cx="21031200" cy="1041600"/>
            </a:xfrm>
            <a:custGeom>
              <a:rect b="b" l="l" r="r" t="t"/>
              <a:pathLst>
                <a:path extrusionOk="0" h="10416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0"/>
                  </a:lnTo>
                  <a:lnTo>
                    <a:pt x="0" y="10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68" name="Google Shape;268;g37d35dac5fd_1_46"/>
            <p:cNvSpPr txBox="1"/>
            <p:nvPr/>
          </p:nvSpPr>
          <p:spPr>
            <a:xfrm>
              <a:off x="0" y="-66675"/>
              <a:ext cx="21031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Administrador</a:t>
              </a:r>
              <a:endParaRPr/>
            </a:p>
          </p:txBody>
        </p:sp>
      </p:grpSp>
      <p:pic>
        <p:nvPicPr>
          <p:cNvPr id="269" name="Google Shape;269;g37d35dac5fd_1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438" y="2074100"/>
            <a:ext cx="10485124" cy="79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d35dac5fd_1_5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5" name="Google Shape;275;g37d35dac5fd_1_56"/>
          <p:cNvGrpSpPr/>
          <p:nvPr/>
        </p:nvGrpSpPr>
        <p:grpSpPr>
          <a:xfrm>
            <a:off x="913110" y="1108573"/>
            <a:ext cx="15773400" cy="831206"/>
            <a:chOff x="0" y="-66675"/>
            <a:chExt cx="21031200" cy="1108275"/>
          </a:xfrm>
        </p:grpSpPr>
        <p:sp>
          <p:nvSpPr>
            <p:cNvPr id="276" name="Google Shape;276;g37d35dac5fd_1_56"/>
            <p:cNvSpPr/>
            <p:nvPr/>
          </p:nvSpPr>
          <p:spPr>
            <a:xfrm>
              <a:off x="0" y="0"/>
              <a:ext cx="21031200" cy="1041600"/>
            </a:xfrm>
            <a:custGeom>
              <a:rect b="b" l="l" r="r" t="t"/>
              <a:pathLst>
                <a:path extrusionOk="0" h="10416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0"/>
                  </a:lnTo>
                  <a:lnTo>
                    <a:pt x="0" y="10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77" name="Google Shape;277;g37d35dac5fd_1_56"/>
            <p:cNvSpPr txBox="1"/>
            <p:nvPr/>
          </p:nvSpPr>
          <p:spPr>
            <a:xfrm>
              <a:off x="0" y="-66675"/>
              <a:ext cx="21031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Administrador</a:t>
              </a:r>
              <a:endParaRPr/>
            </a:p>
          </p:txBody>
        </p:sp>
      </p:grpSp>
      <p:pic>
        <p:nvPicPr>
          <p:cNvPr id="278" name="Google Shape;278;g37d35dac5fd_1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047" y="1939775"/>
            <a:ext cx="9703901" cy="834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d35dac5fd_1_6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4" name="Google Shape;284;g37d35dac5fd_1_65"/>
          <p:cNvGrpSpPr/>
          <p:nvPr/>
        </p:nvGrpSpPr>
        <p:grpSpPr>
          <a:xfrm>
            <a:off x="913110" y="1108573"/>
            <a:ext cx="15773400" cy="831206"/>
            <a:chOff x="0" y="-66675"/>
            <a:chExt cx="21031200" cy="1108275"/>
          </a:xfrm>
        </p:grpSpPr>
        <p:sp>
          <p:nvSpPr>
            <p:cNvPr id="285" name="Google Shape;285;g37d35dac5fd_1_65"/>
            <p:cNvSpPr/>
            <p:nvPr/>
          </p:nvSpPr>
          <p:spPr>
            <a:xfrm>
              <a:off x="0" y="0"/>
              <a:ext cx="21031200" cy="1041600"/>
            </a:xfrm>
            <a:custGeom>
              <a:rect b="b" l="l" r="r" t="t"/>
              <a:pathLst>
                <a:path extrusionOk="0" h="10416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0"/>
                  </a:lnTo>
                  <a:lnTo>
                    <a:pt x="0" y="10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86" name="Google Shape;286;g37d35dac5fd_1_65"/>
            <p:cNvSpPr txBox="1"/>
            <p:nvPr/>
          </p:nvSpPr>
          <p:spPr>
            <a:xfrm>
              <a:off x="0" y="-66675"/>
              <a:ext cx="21031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Administrador</a:t>
              </a:r>
              <a:endParaRPr/>
            </a:p>
          </p:txBody>
        </p:sp>
      </p:grpSp>
      <p:pic>
        <p:nvPicPr>
          <p:cNvPr id="287" name="Google Shape;287;g37d35dac5fd_1_65" title="Ordenes de trabaj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9762" y="2117350"/>
            <a:ext cx="9748474" cy="802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3" name="Google Shape;293;p10"/>
          <p:cNvGrpSpPr/>
          <p:nvPr/>
        </p:nvGrpSpPr>
        <p:grpSpPr>
          <a:xfrm>
            <a:off x="913110" y="1108573"/>
            <a:ext cx="15773400" cy="831206"/>
            <a:chOff x="0" y="-66675"/>
            <a:chExt cx="21031200" cy="1108275"/>
          </a:xfrm>
        </p:grpSpPr>
        <p:sp>
          <p:nvSpPr>
            <p:cNvPr id="294" name="Google Shape;294;p10"/>
            <p:cNvSpPr/>
            <p:nvPr/>
          </p:nvSpPr>
          <p:spPr>
            <a:xfrm>
              <a:off x="0" y="0"/>
              <a:ext cx="21031200" cy="1041600"/>
            </a:xfrm>
            <a:custGeom>
              <a:rect b="b" l="l" r="r" t="t"/>
              <a:pathLst>
                <a:path extrusionOk="0" h="10416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0"/>
                  </a:lnTo>
                  <a:lnTo>
                    <a:pt x="0" y="10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95" name="Google Shape;295;p10"/>
            <p:cNvSpPr txBox="1"/>
            <p:nvPr/>
          </p:nvSpPr>
          <p:spPr>
            <a:xfrm>
              <a:off x="0" y="-66675"/>
              <a:ext cx="21031200" cy="110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Mecánico </a:t>
              </a:r>
              <a:endParaRPr/>
            </a:p>
          </p:txBody>
        </p:sp>
      </p:grpSp>
      <p:pic>
        <p:nvPicPr>
          <p:cNvPr id="296" name="Google Shape;296;p10" title="Vista de Ordenes del Mecánico.png"/>
          <p:cNvPicPr preferRelativeResize="0"/>
          <p:nvPr/>
        </p:nvPicPr>
        <p:blipFill rotWithShape="1">
          <a:blip r:embed="rId4">
            <a:alphaModFix/>
          </a:blip>
          <a:srcRect b="25239" l="0" r="0" t="0"/>
          <a:stretch/>
        </p:blipFill>
        <p:spPr>
          <a:xfrm>
            <a:off x="339025" y="2102325"/>
            <a:ext cx="8740950" cy="769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 title="Vista de Ordenes del Mecánico.png"/>
          <p:cNvPicPr preferRelativeResize="0"/>
          <p:nvPr/>
        </p:nvPicPr>
        <p:blipFill rotWithShape="1">
          <a:blip r:embed="rId4">
            <a:alphaModFix/>
          </a:blip>
          <a:srcRect b="0" l="0" r="0" t="76232"/>
          <a:stretch/>
        </p:blipFill>
        <p:spPr>
          <a:xfrm>
            <a:off x="9303150" y="4725251"/>
            <a:ext cx="8740950" cy="24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7d35dac5fd_1_7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3" name="Google Shape;303;g37d35dac5fd_1_77"/>
          <p:cNvGrpSpPr/>
          <p:nvPr/>
        </p:nvGrpSpPr>
        <p:grpSpPr>
          <a:xfrm>
            <a:off x="913110" y="1108573"/>
            <a:ext cx="15773400" cy="831206"/>
            <a:chOff x="0" y="-66675"/>
            <a:chExt cx="21031200" cy="1108275"/>
          </a:xfrm>
        </p:grpSpPr>
        <p:sp>
          <p:nvSpPr>
            <p:cNvPr id="304" name="Google Shape;304;g37d35dac5fd_1_77"/>
            <p:cNvSpPr/>
            <p:nvPr/>
          </p:nvSpPr>
          <p:spPr>
            <a:xfrm>
              <a:off x="0" y="0"/>
              <a:ext cx="21031200" cy="1041600"/>
            </a:xfrm>
            <a:custGeom>
              <a:rect b="b" l="l" r="r" t="t"/>
              <a:pathLst>
                <a:path extrusionOk="0" h="10416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0"/>
                  </a:lnTo>
                  <a:lnTo>
                    <a:pt x="0" y="10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05" name="Google Shape;305;g37d35dac5fd_1_77"/>
            <p:cNvSpPr txBox="1"/>
            <p:nvPr/>
          </p:nvSpPr>
          <p:spPr>
            <a:xfrm>
              <a:off x="0" y="-66675"/>
              <a:ext cx="21031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Mecánico </a:t>
              </a:r>
              <a:endParaRPr/>
            </a:p>
          </p:txBody>
        </p:sp>
      </p:grpSp>
      <p:pic>
        <p:nvPicPr>
          <p:cNvPr id="306" name="Google Shape;306;g37d35dac5fd_1_77" title="Galeria de servicios realizado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500" y="2059725"/>
            <a:ext cx="10005006" cy="82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2"/>
          <p:cNvSpPr txBox="1"/>
          <p:nvPr/>
        </p:nvSpPr>
        <p:spPr>
          <a:xfrm>
            <a:off x="925166" y="3404899"/>
            <a:ext cx="4307884" cy="1823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124389" y="2073651"/>
            <a:ext cx="10171558" cy="1601248"/>
          </a:xfrm>
          <a:custGeom>
            <a:rect b="b" l="l" r="r" t="t"/>
            <a:pathLst>
              <a:path extrusionOk="0" h="2134997" w="13562076">
                <a:moveTo>
                  <a:pt x="0" y="213487"/>
                </a:moveTo>
                <a:cubicBezTo>
                  <a:pt x="0" y="95631"/>
                  <a:pt x="95631" y="0"/>
                  <a:pt x="213487" y="0"/>
                </a:cubicBezTo>
                <a:lnTo>
                  <a:pt x="13348588" y="0"/>
                </a:lnTo>
                <a:cubicBezTo>
                  <a:pt x="13466445" y="0"/>
                  <a:pt x="13562076" y="95631"/>
                  <a:pt x="13562076" y="213487"/>
                </a:cubicBezTo>
                <a:lnTo>
                  <a:pt x="13562076" y="1921510"/>
                </a:lnTo>
                <a:cubicBezTo>
                  <a:pt x="13562076" y="2039366"/>
                  <a:pt x="13466445" y="2134997"/>
                  <a:pt x="13348588" y="2134997"/>
                </a:cubicBezTo>
                <a:lnTo>
                  <a:pt x="213487" y="2134997"/>
                </a:lnTo>
                <a:cubicBezTo>
                  <a:pt x="95631" y="2134997"/>
                  <a:pt x="0" y="2039366"/>
                  <a:pt x="0" y="1921510"/>
                </a:cubicBezTo>
                <a:close/>
              </a:path>
            </a:pathLst>
          </a:custGeom>
          <a:solidFill>
            <a:srgbClr val="C8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398817" y="2115551"/>
            <a:ext cx="7817096" cy="11567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0" u="none" cap="none" strike="noStrike">
                <a:solidFill>
                  <a:srgbClr val="264159"/>
                </a:solidFill>
                <a:latin typeface="Calibri"/>
                <a:ea typeface="Calibri"/>
                <a:cs typeface="Calibri"/>
                <a:sym typeface="Calibri"/>
              </a:rPr>
              <a:t>Patricia Nieves</a:t>
            </a:r>
            <a:endParaRPr/>
          </a:p>
          <a:p>
            <a:pPr indent="-152400" lvl="2" marL="43434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264159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264159"/>
                </a:solidFill>
                <a:latin typeface="Calibri"/>
                <a:ea typeface="Calibri"/>
                <a:cs typeface="Calibri"/>
                <a:sym typeface="Calibri"/>
              </a:rPr>
              <a:t>Analista programador</a:t>
            </a:r>
            <a:endParaRPr/>
          </a:p>
          <a:p>
            <a:pPr indent="-152400" lvl="2" marL="43434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264159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264159"/>
                </a:solidFill>
                <a:latin typeface="Calibri"/>
                <a:ea typeface="Calibri"/>
                <a:cs typeface="Calibri"/>
                <a:sym typeface="Calibri"/>
              </a:rPr>
              <a:t>Desarrollo web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284512" y="2233774"/>
            <a:ext cx="2034350" cy="1281018"/>
          </a:xfrm>
          <a:custGeom>
            <a:rect b="b" l="l" r="r" t="t"/>
            <a:pathLst>
              <a:path extrusionOk="0" h="1708023" w="2712466">
                <a:moveTo>
                  <a:pt x="0" y="170815"/>
                </a:moveTo>
                <a:cubicBezTo>
                  <a:pt x="0" y="76454"/>
                  <a:pt x="76454" y="0"/>
                  <a:pt x="170815" y="0"/>
                </a:cubicBezTo>
                <a:lnTo>
                  <a:pt x="2541651" y="0"/>
                </a:lnTo>
                <a:cubicBezTo>
                  <a:pt x="2636012" y="0"/>
                  <a:pt x="2712466" y="76454"/>
                  <a:pt x="2712466" y="170815"/>
                </a:cubicBezTo>
                <a:lnTo>
                  <a:pt x="2712466" y="1537208"/>
                </a:lnTo>
                <a:cubicBezTo>
                  <a:pt x="2712466" y="1631569"/>
                  <a:pt x="2636012" y="1708023"/>
                  <a:pt x="2541651" y="1708023"/>
                </a:cubicBezTo>
                <a:lnTo>
                  <a:pt x="170815" y="1708023"/>
                </a:lnTo>
                <a:cubicBezTo>
                  <a:pt x="76454" y="1708023"/>
                  <a:pt x="0" y="1631569"/>
                  <a:pt x="0" y="1537208"/>
                </a:cubicBezTo>
                <a:close/>
              </a:path>
            </a:pathLst>
          </a:custGeom>
          <a:solidFill>
            <a:srgbClr val="BFC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124389" y="3835016"/>
            <a:ext cx="10171558" cy="1601248"/>
          </a:xfrm>
          <a:custGeom>
            <a:rect b="b" l="l" r="r" t="t"/>
            <a:pathLst>
              <a:path extrusionOk="0" h="2134997" w="13562076">
                <a:moveTo>
                  <a:pt x="0" y="213487"/>
                </a:moveTo>
                <a:cubicBezTo>
                  <a:pt x="0" y="95631"/>
                  <a:pt x="95631" y="0"/>
                  <a:pt x="213487" y="0"/>
                </a:cubicBezTo>
                <a:lnTo>
                  <a:pt x="13348588" y="0"/>
                </a:lnTo>
                <a:cubicBezTo>
                  <a:pt x="13466445" y="0"/>
                  <a:pt x="13562076" y="95631"/>
                  <a:pt x="13562076" y="213487"/>
                </a:cubicBezTo>
                <a:lnTo>
                  <a:pt x="13562076" y="1921510"/>
                </a:lnTo>
                <a:cubicBezTo>
                  <a:pt x="13562076" y="2039366"/>
                  <a:pt x="13466445" y="2134997"/>
                  <a:pt x="13348588" y="2134997"/>
                </a:cubicBezTo>
                <a:lnTo>
                  <a:pt x="213487" y="2134997"/>
                </a:lnTo>
                <a:cubicBezTo>
                  <a:pt x="95631" y="2134997"/>
                  <a:pt x="0" y="2039366"/>
                  <a:pt x="0" y="1921510"/>
                </a:cubicBezTo>
                <a:close/>
              </a:path>
            </a:pathLst>
          </a:custGeom>
          <a:solidFill>
            <a:srgbClr val="C8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8398817" y="3876916"/>
            <a:ext cx="7817096" cy="1479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0" u="none" cap="none" strike="noStrike">
                <a:solidFill>
                  <a:srgbClr val="264159"/>
                </a:solidFill>
                <a:latin typeface="Calibri"/>
                <a:ea typeface="Calibri"/>
                <a:cs typeface="Calibri"/>
                <a:sym typeface="Calibri"/>
              </a:rPr>
              <a:t>Isabella Silva</a:t>
            </a:r>
            <a:endParaRPr/>
          </a:p>
          <a:p>
            <a:pPr indent="-152400" lvl="2" marL="43434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264159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264159"/>
                </a:solidFill>
                <a:latin typeface="Calibri"/>
                <a:ea typeface="Calibri"/>
                <a:cs typeface="Calibri"/>
                <a:sym typeface="Calibri"/>
              </a:rPr>
              <a:t>Administrador Base de Datos</a:t>
            </a:r>
            <a:endParaRPr/>
          </a:p>
          <a:p>
            <a:pPr indent="-152400" lvl="2" marL="43434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264159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264159"/>
                </a:solidFill>
                <a:latin typeface="Calibri"/>
                <a:ea typeface="Calibri"/>
                <a:cs typeface="Calibri"/>
                <a:sym typeface="Calibri"/>
              </a:rPr>
              <a:t>Integración base de datos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284512" y="3995139"/>
            <a:ext cx="2034350" cy="1281018"/>
          </a:xfrm>
          <a:custGeom>
            <a:rect b="b" l="l" r="r" t="t"/>
            <a:pathLst>
              <a:path extrusionOk="0" h="1708023" w="2712466">
                <a:moveTo>
                  <a:pt x="0" y="170815"/>
                </a:moveTo>
                <a:cubicBezTo>
                  <a:pt x="0" y="76454"/>
                  <a:pt x="76454" y="0"/>
                  <a:pt x="170815" y="0"/>
                </a:cubicBezTo>
                <a:lnTo>
                  <a:pt x="2541651" y="0"/>
                </a:lnTo>
                <a:cubicBezTo>
                  <a:pt x="2636012" y="0"/>
                  <a:pt x="2712466" y="76454"/>
                  <a:pt x="2712466" y="170815"/>
                </a:cubicBezTo>
                <a:lnTo>
                  <a:pt x="2712466" y="1537208"/>
                </a:lnTo>
                <a:cubicBezTo>
                  <a:pt x="2712466" y="1631569"/>
                  <a:pt x="2636012" y="1708023"/>
                  <a:pt x="2541651" y="1708023"/>
                </a:cubicBezTo>
                <a:lnTo>
                  <a:pt x="170815" y="1708023"/>
                </a:lnTo>
                <a:cubicBezTo>
                  <a:pt x="76454" y="1708023"/>
                  <a:pt x="0" y="1631569"/>
                  <a:pt x="0" y="1537208"/>
                </a:cubicBezTo>
                <a:close/>
              </a:path>
            </a:pathLst>
          </a:custGeom>
          <a:solidFill>
            <a:srgbClr val="BFC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124389" y="5596382"/>
            <a:ext cx="10171558" cy="1601248"/>
          </a:xfrm>
          <a:custGeom>
            <a:rect b="b" l="l" r="r" t="t"/>
            <a:pathLst>
              <a:path extrusionOk="0" h="2134997" w="13562076">
                <a:moveTo>
                  <a:pt x="0" y="213487"/>
                </a:moveTo>
                <a:cubicBezTo>
                  <a:pt x="0" y="95631"/>
                  <a:pt x="95631" y="0"/>
                  <a:pt x="213487" y="0"/>
                </a:cubicBezTo>
                <a:lnTo>
                  <a:pt x="13348588" y="0"/>
                </a:lnTo>
                <a:cubicBezTo>
                  <a:pt x="13466445" y="0"/>
                  <a:pt x="13562076" y="95631"/>
                  <a:pt x="13562076" y="213487"/>
                </a:cubicBezTo>
                <a:lnTo>
                  <a:pt x="13562076" y="1921510"/>
                </a:lnTo>
                <a:cubicBezTo>
                  <a:pt x="13562076" y="2039366"/>
                  <a:pt x="13466445" y="2134997"/>
                  <a:pt x="13348588" y="2134997"/>
                </a:cubicBezTo>
                <a:lnTo>
                  <a:pt x="213487" y="2134997"/>
                </a:lnTo>
                <a:cubicBezTo>
                  <a:pt x="95631" y="2134997"/>
                  <a:pt x="0" y="2039366"/>
                  <a:pt x="0" y="1921510"/>
                </a:cubicBezTo>
                <a:close/>
              </a:path>
            </a:pathLst>
          </a:custGeom>
          <a:solidFill>
            <a:srgbClr val="C8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8398817" y="5638282"/>
            <a:ext cx="7817096" cy="1479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0" u="none" cap="none" strike="noStrike">
                <a:solidFill>
                  <a:srgbClr val="264159"/>
                </a:solidFill>
                <a:latin typeface="Calibri"/>
                <a:ea typeface="Calibri"/>
                <a:cs typeface="Calibri"/>
                <a:sym typeface="Calibri"/>
              </a:rPr>
              <a:t>Loreto Miño</a:t>
            </a:r>
            <a:endParaRPr/>
          </a:p>
          <a:p>
            <a:pPr indent="-152400" lvl="2" marL="43434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264159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264159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/>
          </a:p>
          <a:p>
            <a:pPr indent="-152400" lvl="2" marL="43434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264159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264159"/>
                </a:solidFill>
                <a:latin typeface="Calibri"/>
                <a:ea typeface="Calibri"/>
                <a:cs typeface="Calibri"/>
                <a:sym typeface="Calibri"/>
              </a:rPr>
              <a:t>Calidad y Testing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84512" y="5756505"/>
            <a:ext cx="2034350" cy="1281017"/>
          </a:xfrm>
          <a:custGeom>
            <a:rect b="b" l="l" r="r" t="t"/>
            <a:pathLst>
              <a:path extrusionOk="0" h="1708023" w="2712466">
                <a:moveTo>
                  <a:pt x="0" y="170815"/>
                </a:moveTo>
                <a:cubicBezTo>
                  <a:pt x="0" y="76454"/>
                  <a:pt x="76454" y="0"/>
                  <a:pt x="170815" y="0"/>
                </a:cubicBezTo>
                <a:lnTo>
                  <a:pt x="2541651" y="0"/>
                </a:lnTo>
                <a:cubicBezTo>
                  <a:pt x="2636012" y="0"/>
                  <a:pt x="2712466" y="76454"/>
                  <a:pt x="2712466" y="170815"/>
                </a:cubicBezTo>
                <a:lnTo>
                  <a:pt x="2712466" y="1537208"/>
                </a:lnTo>
                <a:cubicBezTo>
                  <a:pt x="2712466" y="1631569"/>
                  <a:pt x="2636012" y="1708023"/>
                  <a:pt x="2541651" y="1708023"/>
                </a:cubicBezTo>
                <a:lnTo>
                  <a:pt x="170815" y="1708023"/>
                </a:lnTo>
                <a:cubicBezTo>
                  <a:pt x="76454" y="1708023"/>
                  <a:pt x="0" y="1631569"/>
                  <a:pt x="0" y="1537208"/>
                </a:cubicBezTo>
                <a:close/>
              </a:path>
            </a:pathLst>
          </a:custGeom>
          <a:solidFill>
            <a:srgbClr val="BFC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6124389" y="7357746"/>
            <a:ext cx="10171558" cy="1601248"/>
          </a:xfrm>
          <a:custGeom>
            <a:rect b="b" l="l" r="r" t="t"/>
            <a:pathLst>
              <a:path extrusionOk="0" h="2134997" w="13562076">
                <a:moveTo>
                  <a:pt x="0" y="213487"/>
                </a:moveTo>
                <a:cubicBezTo>
                  <a:pt x="0" y="95631"/>
                  <a:pt x="95631" y="0"/>
                  <a:pt x="213487" y="0"/>
                </a:cubicBezTo>
                <a:lnTo>
                  <a:pt x="13348588" y="0"/>
                </a:lnTo>
                <a:cubicBezTo>
                  <a:pt x="13466445" y="0"/>
                  <a:pt x="13562076" y="95631"/>
                  <a:pt x="13562076" y="213487"/>
                </a:cubicBezTo>
                <a:lnTo>
                  <a:pt x="13562076" y="1921510"/>
                </a:lnTo>
                <a:cubicBezTo>
                  <a:pt x="13562076" y="2039366"/>
                  <a:pt x="13466445" y="2134997"/>
                  <a:pt x="13348588" y="2134997"/>
                </a:cubicBezTo>
                <a:lnTo>
                  <a:pt x="213487" y="2134997"/>
                </a:lnTo>
                <a:cubicBezTo>
                  <a:pt x="95631" y="2134997"/>
                  <a:pt x="0" y="2039366"/>
                  <a:pt x="0" y="1921510"/>
                </a:cubicBezTo>
                <a:close/>
              </a:path>
            </a:pathLst>
          </a:custGeom>
          <a:solidFill>
            <a:srgbClr val="C8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8398817" y="7399646"/>
            <a:ext cx="7817096" cy="1479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50" u="none" cap="none" strike="noStrike">
                <a:solidFill>
                  <a:srgbClr val="264159"/>
                </a:solidFill>
                <a:latin typeface="Calibri"/>
                <a:ea typeface="Calibri"/>
                <a:cs typeface="Calibri"/>
                <a:sym typeface="Calibri"/>
              </a:rPr>
              <a:t>Stephania Lucero</a:t>
            </a:r>
            <a:endParaRPr/>
          </a:p>
          <a:p>
            <a:pPr indent="-152400" lvl="2" marL="43434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264159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264159"/>
                </a:solidFill>
                <a:latin typeface="Calibri"/>
                <a:ea typeface="Calibri"/>
                <a:cs typeface="Calibri"/>
                <a:sym typeface="Calibri"/>
              </a:rPr>
              <a:t>Diseñador</a:t>
            </a:r>
            <a:endParaRPr/>
          </a:p>
          <a:p>
            <a:pPr indent="-152400" lvl="2" marL="43434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264159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264159"/>
                </a:solidFill>
                <a:latin typeface="Calibri"/>
                <a:ea typeface="Calibri"/>
                <a:cs typeface="Calibri"/>
                <a:sym typeface="Calibri"/>
              </a:rPr>
              <a:t>Diseñador web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6284512" y="7517871"/>
            <a:ext cx="2034350" cy="1281017"/>
          </a:xfrm>
          <a:custGeom>
            <a:rect b="b" l="l" r="r" t="t"/>
            <a:pathLst>
              <a:path extrusionOk="0" h="1708023" w="2712466">
                <a:moveTo>
                  <a:pt x="0" y="170815"/>
                </a:moveTo>
                <a:cubicBezTo>
                  <a:pt x="0" y="76454"/>
                  <a:pt x="76454" y="0"/>
                  <a:pt x="170815" y="0"/>
                </a:cubicBezTo>
                <a:lnTo>
                  <a:pt x="2541651" y="0"/>
                </a:lnTo>
                <a:cubicBezTo>
                  <a:pt x="2636012" y="0"/>
                  <a:pt x="2712466" y="76454"/>
                  <a:pt x="2712466" y="170815"/>
                </a:cubicBezTo>
                <a:lnTo>
                  <a:pt x="2712466" y="1537208"/>
                </a:lnTo>
                <a:cubicBezTo>
                  <a:pt x="2712466" y="1631569"/>
                  <a:pt x="2636012" y="1708023"/>
                  <a:pt x="2541651" y="1708023"/>
                </a:cubicBezTo>
                <a:lnTo>
                  <a:pt x="170815" y="1708023"/>
                </a:lnTo>
                <a:cubicBezTo>
                  <a:pt x="76454" y="1708023"/>
                  <a:pt x="0" y="1631569"/>
                  <a:pt x="0" y="1537208"/>
                </a:cubicBezTo>
                <a:close/>
              </a:path>
            </a:pathLst>
          </a:custGeom>
          <a:solidFill>
            <a:srgbClr val="BFC8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2" name="Google Shape;312;p11"/>
          <p:cNvGrpSpPr/>
          <p:nvPr/>
        </p:nvGrpSpPr>
        <p:grpSpPr>
          <a:xfrm>
            <a:off x="961878" y="1552760"/>
            <a:ext cx="15773400" cy="831212"/>
            <a:chOff x="0" y="-66675"/>
            <a:chExt cx="21031200" cy="1108283"/>
          </a:xfrm>
        </p:grpSpPr>
        <p:sp>
          <p:nvSpPr>
            <p:cNvPr id="313" name="Google Shape;313;p11"/>
            <p:cNvSpPr/>
            <p:nvPr/>
          </p:nvSpPr>
          <p:spPr>
            <a:xfrm>
              <a:off x="0" y="0"/>
              <a:ext cx="21031200" cy="1041608"/>
            </a:xfrm>
            <a:custGeom>
              <a:rect b="b" l="l" r="r" t="t"/>
              <a:pathLst>
                <a:path extrusionOk="0" h="1041608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8"/>
                  </a:lnTo>
                  <a:lnTo>
                    <a:pt x="0" y="10416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4" name="Google Shape;314;p11"/>
            <p:cNvSpPr txBox="1"/>
            <p:nvPr/>
          </p:nvSpPr>
          <p:spPr>
            <a:xfrm>
              <a:off x="0" y="-66675"/>
              <a:ext cx="21031200" cy="1108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Landing Page</a:t>
              </a:r>
              <a:endParaRPr/>
            </a:p>
          </p:txBody>
        </p:sp>
      </p:grpSp>
      <p:pic>
        <p:nvPicPr>
          <p:cNvPr id="315" name="Google Shape;315;p11" title="Inicio.png"/>
          <p:cNvPicPr preferRelativeResize="0"/>
          <p:nvPr/>
        </p:nvPicPr>
        <p:blipFill rotWithShape="1">
          <a:blip r:embed="rId4">
            <a:alphaModFix/>
          </a:blip>
          <a:srcRect b="57428" l="0" r="0" t="0"/>
          <a:stretch/>
        </p:blipFill>
        <p:spPr>
          <a:xfrm>
            <a:off x="2558800" y="2611750"/>
            <a:ext cx="6929401" cy="751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1" title="Inicio.png"/>
          <p:cNvPicPr preferRelativeResize="0"/>
          <p:nvPr/>
        </p:nvPicPr>
        <p:blipFill rotWithShape="1">
          <a:blip r:embed="rId4">
            <a:alphaModFix/>
          </a:blip>
          <a:srcRect b="0" l="0" r="0" t="42703"/>
          <a:stretch/>
        </p:blipFill>
        <p:spPr>
          <a:xfrm>
            <a:off x="10481650" y="2611750"/>
            <a:ext cx="5148370" cy="7514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2" name="Google Shape;322;p12"/>
          <p:cNvGrpSpPr/>
          <p:nvPr/>
        </p:nvGrpSpPr>
        <p:grpSpPr>
          <a:xfrm>
            <a:off x="961878" y="1552760"/>
            <a:ext cx="15773400" cy="1016270"/>
            <a:chOff x="0" y="-66675"/>
            <a:chExt cx="21031200" cy="1355027"/>
          </a:xfrm>
        </p:grpSpPr>
        <p:sp>
          <p:nvSpPr>
            <p:cNvPr id="323" name="Google Shape;323;p12"/>
            <p:cNvSpPr/>
            <p:nvPr/>
          </p:nvSpPr>
          <p:spPr>
            <a:xfrm>
              <a:off x="0" y="0"/>
              <a:ext cx="21031200" cy="1288352"/>
            </a:xfrm>
            <a:custGeom>
              <a:rect b="b" l="l" r="r" t="t"/>
              <a:pathLst>
                <a:path extrusionOk="0" h="128835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288352"/>
                  </a:lnTo>
                  <a:lnTo>
                    <a:pt x="0" y="12883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4" name="Google Shape;324;p12"/>
            <p:cNvSpPr txBox="1"/>
            <p:nvPr/>
          </p:nvSpPr>
          <p:spPr>
            <a:xfrm>
              <a:off x="0" y="-66675"/>
              <a:ext cx="21031200" cy="1355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Hitos Importantes </a:t>
              </a:r>
              <a:endParaRPr/>
            </a:p>
          </p:txBody>
        </p:sp>
      </p:grpSp>
      <p:graphicFrame>
        <p:nvGraphicFramePr>
          <p:cNvPr id="325" name="Google Shape;325;p12"/>
          <p:cNvGraphicFramePr/>
          <p:nvPr/>
        </p:nvGraphicFramePr>
        <p:xfrm>
          <a:off x="5170310" y="35113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{5102E558-71EF-472A-A12D-8F639EF4088A}</a:tableStyleId>
              </a:tblPr>
              <a:tblGrid>
                <a:gridCol w="4822400"/>
                <a:gridCol w="6455200"/>
              </a:tblGrid>
              <a:tr h="73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99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Fase</a:t>
                      </a:r>
                      <a:endParaRPr sz="1100" u="none" cap="none" strike="noStrike"/>
                    </a:p>
                  </a:txBody>
                  <a:tcPr marT="81925" marB="81925" marR="81925" marL="819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99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Fechas</a:t>
                      </a:r>
                      <a:endParaRPr sz="1100" u="none" cap="none" strike="noStrike"/>
                    </a:p>
                  </a:txBody>
                  <a:tcPr marT="81925" marB="81925" marR="81925" marL="819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 Documentación</a:t>
                      </a:r>
                      <a:endParaRPr sz="1100" u="none" cap="none" strike="noStrike"/>
                    </a:p>
                  </a:txBody>
                  <a:tcPr marT="81925" marB="81925" marR="81925" marL="819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12/09/2025</a:t>
                      </a:r>
                      <a:endParaRPr sz="1100" u="none" cap="none" strike="noStrike"/>
                    </a:p>
                  </a:txBody>
                  <a:tcPr marT="81925" marB="81925" marR="81925" marL="819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 MVP</a:t>
                      </a:r>
                      <a:endParaRPr sz="1100" u="none" cap="none" strike="noStrike"/>
                    </a:p>
                  </a:txBody>
                  <a:tcPr marT="81925" marB="81925" marR="81925" marL="819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06/10/2025</a:t>
                      </a:r>
                      <a:endParaRPr sz="1100" u="none" cap="none" strike="noStrike"/>
                    </a:p>
                  </a:txBody>
                  <a:tcPr marT="81925" marB="81925" marR="81925" marL="819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 Producto 100%</a:t>
                      </a:r>
                      <a:endParaRPr sz="1100" u="none" cap="none" strike="noStrike"/>
                    </a:p>
                  </a:txBody>
                  <a:tcPr marT="81925" marB="81925" marR="81925" marL="819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03/11/2025</a:t>
                      </a:r>
                      <a:endParaRPr sz="1100" u="none" cap="none" strike="noStrike"/>
                    </a:p>
                  </a:txBody>
                  <a:tcPr marT="81925" marB="81925" marR="81925" marL="819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Pasadas al 100%</a:t>
                      </a:r>
                      <a:endParaRPr sz="1100" u="none" cap="none" strike="noStrike"/>
                    </a:p>
                  </a:txBody>
                  <a:tcPr marT="81925" marB="81925" marR="81925" marL="819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21/11/2025</a:t>
                      </a:r>
                      <a:endParaRPr sz="1100" u="none" cap="none" strike="noStrike"/>
                    </a:p>
                  </a:txBody>
                  <a:tcPr marT="81925" marB="81925" marR="81925" marL="819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4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Cierre del Proyecto</a:t>
                      </a:r>
                      <a:endParaRPr sz="1100" u="none" cap="none" strike="noStrike"/>
                    </a:p>
                  </a:txBody>
                  <a:tcPr marT="81925" marB="81925" marR="81925" marL="819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99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05/12/2025</a:t>
                      </a:r>
                      <a:endParaRPr sz="1100" u="none" cap="none" strike="noStrike"/>
                    </a:p>
                  </a:txBody>
                  <a:tcPr marT="81925" marB="81925" marR="81925" marL="819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6" name="Google Shape;326;p12"/>
          <p:cNvSpPr/>
          <p:nvPr/>
        </p:nvSpPr>
        <p:spPr>
          <a:xfrm>
            <a:off x="1978491" y="4193564"/>
            <a:ext cx="2914183" cy="3043533"/>
          </a:xfrm>
          <a:custGeom>
            <a:rect b="b" l="l" r="r" t="t"/>
            <a:pathLst>
              <a:path extrusionOk="0" h="3043533" w="2914183">
                <a:moveTo>
                  <a:pt x="0" y="0"/>
                </a:moveTo>
                <a:lnTo>
                  <a:pt x="2914183" y="0"/>
                </a:lnTo>
                <a:lnTo>
                  <a:pt x="2914183" y="3043533"/>
                </a:lnTo>
                <a:lnTo>
                  <a:pt x="0" y="3043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2" name="Google Shape;332;p13"/>
          <p:cNvGrpSpPr/>
          <p:nvPr/>
        </p:nvGrpSpPr>
        <p:grpSpPr>
          <a:xfrm>
            <a:off x="1059850" y="1302390"/>
            <a:ext cx="15773400" cy="929183"/>
            <a:chOff x="0" y="-66675"/>
            <a:chExt cx="21031200" cy="1238911"/>
          </a:xfrm>
        </p:grpSpPr>
        <p:sp>
          <p:nvSpPr>
            <p:cNvPr id="333" name="Google Shape;333;p13"/>
            <p:cNvSpPr/>
            <p:nvPr/>
          </p:nvSpPr>
          <p:spPr>
            <a:xfrm>
              <a:off x="0" y="0"/>
              <a:ext cx="21031200" cy="1172236"/>
            </a:xfrm>
            <a:custGeom>
              <a:rect b="b" l="l" r="r" t="t"/>
              <a:pathLst>
                <a:path extrusionOk="0" h="117223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172236"/>
                  </a:lnTo>
                  <a:lnTo>
                    <a:pt x="0" y="11722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4" name="Google Shape;334;p13"/>
            <p:cNvSpPr txBox="1"/>
            <p:nvPr/>
          </p:nvSpPr>
          <p:spPr>
            <a:xfrm>
              <a:off x="0" y="-66675"/>
              <a:ext cx="21031200" cy="1238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Costos por Fase </a:t>
              </a:r>
              <a:endParaRPr/>
            </a:p>
          </p:txBody>
        </p:sp>
      </p:grpSp>
      <p:graphicFrame>
        <p:nvGraphicFramePr>
          <p:cNvPr id="335" name="Google Shape;335;p13"/>
          <p:cNvGraphicFramePr/>
          <p:nvPr/>
        </p:nvGraphicFramePr>
        <p:xfrm>
          <a:off x="6905381" y="2753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{5102E558-71EF-472A-A12D-8F639EF4088A}</a:tableStyleId>
              </a:tblPr>
              <a:tblGrid>
                <a:gridCol w="3967150"/>
                <a:gridCol w="5272100"/>
              </a:tblGrid>
              <a:tr h="91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Planificación</a:t>
                      </a:r>
                      <a:endParaRPr sz="1100" u="none" cap="none" strike="noStrike"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$ 1.123.020</a:t>
                      </a:r>
                      <a:endParaRPr sz="1100" u="none" cap="none" strike="noStrike"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Análisis y Diseño</a:t>
                      </a:r>
                      <a:endParaRPr sz="1100" u="none" cap="none" strike="noStrike"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$ 2.072.616</a:t>
                      </a:r>
                      <a:endParaRPr sz="1100" u="none" cap="none" strike="noStrike"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Desarrollo</a:t>
                      </a:r>
                      <a:endParaRPr sz="1100" u="none" cap="none" strike="noStrike"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$ 3.924.993</a:t>
                      </a:r>
                      <a:endParaRPr sz="1100" u="none" cap="none" strike="noStrike"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QA</a:t>
                      </a:r>
                      <a:endParaRPr sz="1100" u="none" cap="none" strike="noStrike"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$ 1.610.856</a:t>
                      </a:r>
                      <a:endParaRPr sz="1100" u="none" cap="none" strike="noStrike"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de Implementación y Cierre</a:t>
                      </a:r>
                      <a:endParaRPr sz="1100" u="none" cap="none" strike="noStrike"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$ 1.450.168</a:t>
                      </a:r>
                      <a:endParaRPr sz="1100" u="none" cap="none" strike="noStrike"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HH FASES</a:t>
                      </a:r>
                      <a:endParaRPr sz="1100" u="none" cap="none" strike="noStrike"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E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5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$ 10.181.653</a:t>
                      </a:r>
                      <a:endParaRPr sz="1100" u="none" cap="none" strike="noStrike"/>
                    </a:p>
                  </a:txBody>
                  <a:tcPr marT="28575" marB="2857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8E5FF"/>
                    </a:solidFill>
                  </a:tcPr>
                </a:tc>
              </a:tr>
            </a:tbl>
          </a:graphicData>
        </a:graphic>
      </p:graphicFrame>
      <p:sp>
        <p:nvSpPr>
          <p:cNvPr id="336" name="Google Shape;336;p13"/>
          <p:cNvSpPr/>
          <p:nvPr/>
        </p:nvSpPr>
        <p:spPr>
          <a:xfrm>
            <a:off x="2313400" y="3687904"/>
            <a:ext cx="3857625" cy="4114800"/>
          </a:xfrm>
          <a:custGeom>
            <a:rect b="b" l="l" r="r" t="t"/>
            <a:pathLst>
              <a:path extrusionOk="0" h="4114800" w="3857625">
                <a:moveTo>
                  <a:pt x="0" y="0"/>
                </a:moveTo>
                <a:lnTo>
                  <a:pt x="3857625" y="0"/>
                </a:lnTo>
                <a:lnTo>
                  <a:pt x="385762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42" name="Google Shape;342;p14"/>
          <p:cNvGrpSpPr/>
          <p:nvPr/>
        </p:nvGrpSpPr>
        <p:grpSpPr>
          <a:xfrm>
            <a:off x="961878" y="1552760"/>
            <a:ext cx="15773400" cy="1016270"/>
            <a:chOff x="0" y="-66675"/>
            <a:chExt cx="21031200" cy="1355027"/>
          </a:xfrm>
        </p:grpSpPr>
        <p:sp>
          <p:nvSpPr>
            <p:cNvPr id="343" name="Google Shape;343;p14"/>
            <p:cNvSpPr/>
            <p:nvPr/>
          </p:nvSpPr>
          <p:spPr>
            <a:xfrm>
              <a:off x="0" y="0"/>
              <a:ext cx="21031200" cy="1288352"/>
            </a:xfrm>
            <a:custGeom>
              <a:rect b="b" l="l" r="r" t="t"/>
              <a:pathLst>
                <a:path extrusionOk="0" h="1288352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288352"/>
                  </a:lnTo>
                  <a:lnTo>
                    <a:pt x="0" y="12883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44" name="Google Shape;344;p14"/>
            <p:cNvSpPr txBox="1"/>
            <p:nvPr/>
          </p:nvSpPr>
          <p:spPr>
            <a:xfrm>
              <a:off x="0" y="-66675"/>
              <a:ext cx="21031200" cy="1355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Tecnologías del Desarrollo</a:t>
              </a:r>
              <a:endParaRPr/>
            </a:p>
          </p:txBody>
        </p:sp>
      </p:grpSp>
      <p:grpSp>
        <p:nvGrpSpPr>
          <p:cNvPr id="345" name="Google Shape;345;p14"/>
          <p:cNvGrpSpPr/>
          <p:nvPr/>
        </p:nvGrpSpPr>
        <p:grpSpPr>
          <a:xfrm>
            <a:off x="5717460" y="2639681"/>
            <a:ext cx="11017818" cy="6787179"/>
            <a:chOff x="0" y="-38100"/>
            <a:chExt cx="2901812" cy="1787570"/>
          </a:xfrm>
        </p:grpSpPr>
        <p:sp>
          <p:nvSpPr>
            <p:cNvPr id="346" name="Google Shape;346;p14"/>
            <p:cNvSpPr/>
            <p:nvPr/>
          </p:nvSpPr>
          <p:spPr>
            <a:xfrm>
              <a:off x="0" y="0"/>
              <a:ext cx="2901812" cy="1749470"/>
            </a:xfrm>
            <a:custGeom>
              <a:rect b="b" l="l" r="r" t="t"/>
              <a:pathLst>
                <a:path extrusionOk="0" h="1749470" w="2901812">
                  <a:moveTo>
                    <a:pt x="28107" y="0"/>
                  </a:moveTo>
                  <a:lnTo>
                    <a:pt x="2873705" y="0"/>
                  </a:lnTo>
                  <a:cubicBezTo>
                    <a:pt x="2889228" y="0"/>
                    <a:pt x="2901812" y="12584"/>
                    <a:pt x="2901812" y="28107"/>
                  </a:cubicBezTo>
                  <a:lnTo>
                    <a:pt x="2901812" y="1721363"/>
                  </a:lnTo>
                  <a:cubicBezTo>
                    <a:pt x="2901812" y="1736886"/>
                    <a:pt x="2889228" y="1749470"/>
                    <a:pt x="2873705" y="1749470"/>
                  </a:cubicBezTo>
                  <a:lnTo>
                    <a:pt x="28107" y="1749470"/>
                  </a:lnTo>
                  <a:cubicBezTo>
                    <a:pt x="12584" y="1749470"/>
                    <a:pt x="0" y="1736886"/>
                    <a:pt x="0" y="1721363"/>
                  </a:cubicBezTo>
                  <a:lnTo>
                    <a:pt x="0" y="28107"/>
                  </a:lnTo>
                  <a:cubicBezTo>
                    <a:pt x="0" y="12584"/>
                    <a:pt x="12584" y="0"/>
                    <a:pt x="28107" y="0"/>
                  </a:cubicBezTo>
                  <a:close/>
                </a:path>
              </a:pathLst>
            </a:custGeom>
            <a:solidFill>
              <a:srgbClr val="F5F5F5"/>
            </a:solidFill>
            <a:ln cap="rnd" cmpd="sng" w="38100">
              <a:solidFill>
                <a:srgbClr val="0500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 txBox="1"/>
            <p:nvPr/>
          </p:nvSpPr>
          <p:spPr>
            <a:xfrm>
              <a:off x="0" y="-38100"/>
              <a:ext cx="2901812" cy="17875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0" lIns="254000" spcFirstLastPara="1" rIns="254000" wrap="square" tIns="254000">
              <a:noAutofit/>
            </a:bodyPr>
            <a:lstStyle/>
            <a:p>
              <a:pPr indent="0" lvl="0" marL="0" marR="0" rtl="0" algn="just">
                <a:lnSpc>
                  <a:spcPct val="167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4"/>
          <p:cNvSpPr/>
          <p:nvPr/>
        </p:nvSpPr>
        <p:spPr>
          <a:xfrm>
            <a:off x="1866304" y="4414639"/>
            <a:ext cx="3564610" cy="3381924"/>
          </a:xfrm>
          <a:custGeom>
            <a:rect b="b" l="l" r="r" t="t"/>
            <a:pathLst>
              <a:path extrusionOk="0" h="3381924" w="3564610">
                <a:moveTo>
                  <a:pt x="0" y="0"/>
                </a:moveTo>
                <a:lnTo>
                  <a:pt x="3564610" y="0"/>
                </a:lnTo>
                <a:lnTo>
                  <a:pt x="3564610" y="3381923"/>
                </a:lnTo>
                <a:lnTo>
                  <a:pt x="0" y="33819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9" name="Google Shape;349;p14"/>
          <p:cNvSpPr txBox="1"/>
          <p:nvPr/>
        </p:nvSpPr>
        <p:spPr>
          <a:xfrm>
            <a:off x="6065627" y="3000143"/>
            <a:ext cx="10321500" cy="5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HTML, CSS, JavaScript y Bootstrap 5.3.8 para una interfaz responsiva y amigable.</a:t>
            </a:r>
            <a:endParaRPr sz="2400"/>
          </a:p>
          <a:p>
            <a:pPr indent="0" lvl="0" marL="0" marR="0" rtl="0" algn="just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Backend: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Python 3.12 con el framework Django 5.2.5, que permite una arquitectura robusta y segura.</a:t>
            </a:r>
            <a:endParaRPr sz="2400"/>
          </a:p>
          <a:p>
            <a:pPr indent="0" lvl="0" marL="0" marR="0" rtl="0" algn="just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de datos: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MySQL 8.0.43, para almacenamiento confiable delos datos.</a:t>
            </a:r>
            <a:endParaRPr sz="2400"/>
          </a:p>
          <a:p>
            <a:pPr indent="0" lvl="0" marL="0" marR="0" rtl="0" algn="just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 de versiones: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Git con repositorio en GitHub para gestión de cambios y colaboración.</a:t>
            </a:r>
            <a:endParaRPr sz="2400"/>
          </a:p>
          <a:p>
            <a:pPr indent="0" lvl="0" marL="0" marR="0" rtl="0" algn="just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/ Editor de código: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Visual Studio Code, por su versatilidad y soporte de extensiones.</a:t>
            </a:r>
            <a:endParaRPr sz="2400"/>
          </a:p>
          <a:p>
            <a:pPr indent="0" lvl="0" marL="0" marR="0" rtl="0" algn="just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Frameworks de pruebas: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pytest, LiveServerTestCase y Selenium para garantizar la calidad y correcto funcionamiento del sistema.</a:t>
            </a:r>
            <a:endParaRPr sz="2400"/>
          </a:p>
          <a:p>
            <a:pPr indent="0" lvl="0" marL="0" marR="0" rtl="0" algn="just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dependencias: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 junto a venv (Python Virtual Environment) para un entorno controlado y reproducible.</a:t>
            </a:r>
            <a:endParaRPr sz="2400"/>
          </a:p>
          <a:p>
            <a:pPr indent="0" lvl="0" marL="0" marR="0" rtl="0" algn="just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Entorno de ejecución: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Python Virtual Environment (venv), asegurando aislamiento y compatibilidad de librerías.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55" name="Google Shape;355;p15"/>
          <p:cNvGrpSpPr/>
          <p:nvPr/>
        </p:nvGrpSpPr>
        <p:grpSpPr>
          <a:xfrm>
            <a:off x="914337" y="998676"/>
            <a:ext cx="15773400" cy="1630226"/>
            <a:chOff x="0" y="-66675"/>
            <a:chExt cx="21031200" cy="2173635"/>
          </a:xfrm>
        </p:grpSpPr>
        <p:sp>
          <p:nvSpPr>
            <p:cNvPr id="356" name="Google Shape;356;p15"/>
            <p:cNvSpPr/>
            <p:nvPr/>
          </p:nvSpPr>
          <p:spPr>
            <a:xfrm>
              <a:off x="0" y="0"/>
              <a:ext cx="21031200" cy="2106960"/>
            </a:xfrm>
            <a:custGeom>
              <a:rect b="b" l="l" r="r" t="t"/>
              <a:pathLst>
                <a:path extrusionOk="0" h="210696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106960"/>
                  </a:lnTo>
                  <a:lnTo>
                    <a:pt x="0" y="21069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57" name="Google Shape;357;p15"/>
            <p:cNvSpPr txBox="1"/>
            <p:nvPr/>
          </p:nvSpPr>
          <p:spPr>
            <a:xfrm>
              <a:off x="0" y="-66675"/>
              <a:ext cx="21031200" cy="2173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Conclusión  </a:t>
              </a:r>
              <a:endParaRPr/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4545516" y="2957486"/>
            <a:ext cx="10419731" cy="4227367"/>
            <a:chOff x="0" y="-38100"/>
            <a:chExt cx="2744291" cy="1113381"/>
          </a:xfrm>
        </p:grpSpPr>
        <p:sp>
          <p:nvSpPr>
            <p:cNvPr id="359" name="Google Shape;359;p15"/>
            <p:cNvSpPr/>
            <p:nvPr/>
          </p:nvSpPr>
          <p:spPr>
            <a:xfrm>
              <a:off x="0" y="0"/>
              <a:ext cx="2744291" cy="1075281"/>
            </a:xfrm>
            <a:custGeom>
              <a:rect b="b" l="l" r="r" t="t"/>
              <a:pathLst>
                <a:path extrusionOk="0" h="1075281" w="2744291">
                  <a:moveTo>
                    <a:pt x="29720" y="0"/>
                  </a:moveTo>
                  <a:lnTo>
                    <a:pt x="2714571" y="0"/>
                  </a:lnTo>
                  <a:cubicBezTo>
                    <a:pt x="2722453" y="0"/>
                    <a:pt x="2730013" y="3131"/>
                    <a:pt x="2735587" y="8705"/>
                  </a:cubicBezTo>
                  <a:cubicBezTo>
                    <a:pt x="2741160" y="14278"/>
                    <a:pt x="2744291" y="21838"/>
                    <a:pt x="2744291" y="29720"/>
                  </a:cubicBezTo>
                  <a:lnTo>
                    <a:pt x="2744291" y="1045560"/>
                  </a:lnTo>
                  <a:cubicBezTo>
                    <a:pt x="2744291" y="1053443"/>
                    <a:pt x="2741160" y="1061002"/>
                    <a:pt x="2735587" y="1066576"/>
                  </a:cubicBezTo>
                  <a:cubicBezTo>
                    <a:pt x="2730013" y="1072149"/>
                    <a:pt x="2722453" y="1075281"/>
                    <a:pt x="2714571" y="1075281"/>
                  </a:cubicBezTo>
                  <a:lnTo>
                    <a:pt x="29720" y="1075281"/>
                  </a:lnTo>
                  <a:cubicBezTo>
                    <a:pt x="13306" y="1075281"/>
                    <a:pt x="0" y="1061974"/>
                    <a:pt x="0" y="1045560"/>
                  </a:cubicBezTo>
                  <a:lnTo>
                    <a:pt x="0" y="29720"/>
                  </a:lnTo>
                  <a:cubicBezTo>
                    <a:pt x="0" y="21838"/>
                    <a:pt x="3131" y="14278"/>
                    <a:pt x="8705" y="8705"/>
                  </a:cubicBezTo>
                  <a:cubicBezTo>
                    <a:pt x="14278" y="3131"/>
                    <a:pt x="21838" y="0"/>
                    <a:pt x="29720" y="0"/>
                  </a:cubicBezTo>
                  <a:close/>
                </a:path>
              </a:pathLst>
            </a:custGeom>
            <a:solidFill>
              <a:srgbClr val="F5F5F5"/>
            </a:solidFill>
            <a:ln cap="rnd" cmpd="sng" w="38100">
              <a:solidFill>
                <a:srgbClr val="0500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 txBox="1"/>
            <p:nvPr/>
          </p:nvSpPr>
          <p:spPr>
            <a:xfrm>
              <a:off x="0" y="-38100"/>
              <a:ext cx="2744291" cy="11133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0" lIns="254000" spcFirstLastPara="1" rIns="254000" wrap="square" tIns="254000">
              <a:noAutofit/>
            </a:bodyPr>
            <a:lstStyle/>
            <a:p>
              <a:pPr indent="0" lvl="0" marL="0" marR="0" rtl="0" algn="just">
                <a:lnSpc>
                  <a:spcPct val="167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15"/>
          <p:cNvSpPr/>
          <p:nvPr/>
        </p:nvSpPr>
        <p:spPr>
          <a:xfrm>
            <a:off x="1935714" y="2437514"/>
            <a:ext cx="2445880" cy="2976730"/>
          </a:xfrm>
          <a:custGeom>
            <a:rect b="b" l="l" r="r" t="t"/>
            <a:pathLst>
              <a:path extrusionOk="0" h="2976730" w="2445880">
                <a:moveTo>
                  <a:pt x="0" y="0"/>
                </a:moveTo>
                <a:lnTo>
                  <a:pt x="2445880" y="0"/>
                </a:lnTo>
                <a:lnTo>
                  <a:pt x="2445880" y="2976730"/>
                </a:lnTo>
                <a:lnTo>
                  <a:pt x="0" y="2976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2" name="Google Shape;362;p15"/>
          <p:cNvSpPr txBox="1"/>
          <p:nvPr/>
        </p:nvSpPr>
        <p:spPr>
          <a:xfrm>
            <a:off x="4874783" y="3317949"/>
            <a:ext cx="9761100" cy="3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desarrollo de TallerConnect permite ofrecer una solución integral a los talleres mecánicos, optimizando la gestión de sucursales, mecánicos, servicios, clientes y vehículos. Gracias a la implementación de una plataforma web intuitiva y adaptable, se logra mejorar la eficiencia operativa interna y brindar una experiencia más ágil y satisfactoria a los clientes. La utilización de tecnologías modernas y probadas garantiza la escalabilidad, seguridad y calidad del sistema, sentando las bases para futuras mejoras y expansión de sus funcionalidades.</a:t>
            </a:r>
            <a:endParaRPr sz="1200"/>
          </a:p>
        </p:txBody>
      </p:sp>
      <p:pic>
        <p:nvPicPr>
          <p:cNvPr id="363" name="Google Shape;363;p15" title="El texto del párrafo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24725" y="6452550"/>
            <a:ext cx="3322676" cy="332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2" name="Google Shape;112;p3"/>
          <p:cNvGrpSpPr/>
          <p:nvPr/>
        </p:nvGrpSpPr>
        <p:grpSpPr>
          <a:xfrm>
            <a:off x="1062838" y="1257211"/>
            <a:ext cx="15773400" cy="1127137"/>
            <a:chOff x="0" y="-66675"/>
            <a:chExt cx="21031200" cy="1502849"/>
          </a:xfrm>
        </p:grpSpPr>
        <p:sp>
          <p:nvSpPr>
            <p:cNvPr id="113" name="Google Shape;113;p3"/>
            <p:cNvSpPr/>
            <p:nvPr/>
          </p:nvSpPr>
          <p:spPr>
            <a:xfrm>
              <a:off x="0" y="0"/>
              <a:ext cx="21031200" cy="1436174"/>
            </a:xfrm>
            <a:custGeom>
              <a:rect b="b" l="l" r="r" t="t"/>
              <a:pathLst>
                <a:path extrusionOk="0" h="1436174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436174"/>
                  </a:lnTo>
                  <a:lnTo>
                    <a:pt x="0" y="14361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14" name="Google Shape;114;p3"/>
            <p:cNvSpPr txBox="1"/>
            <p:nvPr/>
          </p:nvSpPr>
          <p:spPr>
            <a:xfrm>
              <a:off x="0" y="-66675"/>
              <a:ext cx="21031200" cy="1502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Descripción del Proyecto</a:t>
              </a: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8319209" y="5613368"/>
            <a:ext cx="1729835" cy="1156049"/>
            <a:chOff x="0" y="-889"/>
            <a:chExt cx="2306447" cy="1541399"/>
          </a:xfrm>
        </p:grpSpPr>
        <p:sp>
          <p:nvSpPr>
            <p:cNvPr id="116" name="Google Shape;116;p3"/>
            <p:cNvSpPr/>
            <p:nvPr/>
          </p:nvSpPr>
          <p:spPr>
            <a:xfrm>
              <a:off x="12700" y="12700"/>
              <a:ext cx="2281174" cy="1514094"/>
            </a:xfrm>
            <a:custGeom>
              <a:rect b="b" l="l" r="r" t="t"/>
              <a:pathLst>
                <a:path extrusionOk="0" h="1514094" w="2281174">
                  <a:moveTo>
                    <a:pt x="0" y="378587"/>
                  </a:moveTo>
                  <a:lnTo>
                    <a:pt x="1519809" y="378587"/>
                  </a:lnTo>
                  <a:lnTo>
                    <a:pt x="1519809" y="0"/>
                  </a:lnTo>
                  <a:lnTo>
                    <a:pt x="2281174" y="757047"/>
                  </a:lnTo>
                  <a:lnTo>
                    <a:pt x="1519809" y="1514094"/>
                  </a:lnTo>
                  <a:lnTo>
                    <a:pt x="1519809" y="1135634"/>
                  </a:lnTo>
                  <a:lnTo>
                    <a:pt x="0" y="1135634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</p:spPr>
        </p:sp>
        <p:sp>
          <p:nvSpPr>
            <p:cNvPr id="117" name="Google Shape;117;p3"/>
            <p:cNvSpPr/>
            <p:nvPr/>
          </p:nvSpPr>
          <p:spPr>
            <a:xfrm>
              <a:off x="0" y="-889"/>
              <a:ext cx="2306447" cy="1541399"/>
            </a:xfrm>
            <a:custGeom>
              <a:rect b="b" l="l" r="r" t="t"/>
              <a:pathLst>
                <a:path extrusionOk="0" h="1541399" w="2306447">
                  <a:moveTo>
                    <a:pt x="12700" y="379476"/>
                  </a:moveTo>
                  <a:lnTo>
                    <a:pt x="1532509" y="379476"/>
                  </a:lnTo>
                  <a:lnTo>
                    <a:pt x="1532509" y="392176"/>
                  </a:lnTo>
                  <a:lnTo>
                    <a:pt x="1519809" y="392176"/>
                  </a:lnTo>
                  <a:lnTo>
                    <a:pt x="1519809" y="13589"/>
                  </a:lnTo>
                  <a:cubicBezTo>
                    <a:pt x="1519809" y="8509"/>
                    <a:pt x="1522857" y="3810"/>
                    <a:pt x="1527683" y="1905"/>
                  </a:cubicBezTo>
                  <a:cubicBezTo>
                    <a:pt x="1532509" y="0"/>
                    <a:pt x="1537843" y="1016"/>
                    <a:pt x="1541526" y="4572"/>
                  </a:cubicBezTo>
                  <a:lnTo>
                    <a:pt x="2302764" y="761619"/>
                  </a:lnTo>
                  <a:cubicBezTo>
                    <a:pt x="2305177" y="764032"/>
                    <a:pt x="2306447" y="767207"/>
                    <a:pt x="2306447" y="770636"/>
                  </a:cubicBezTo>
                  <a:cubicBezTo>
                    <a:pt x="2306447" y="774065"/>
                    <a:pt x="2305050" y="777240"/>
                    <a:pt x="2302764" y="779653"/>
                  </a:cubicBezTo>
                  <a:lnTo>
                    <a:pt x="1541399" y="1536700"/>
                  </a:lnTo>
                  <a:cubicBezTo>
                    <a:pt x="1537716" y="1540256"/>
                    <a:pt x="1532255" y="1541399"/>
                    <a:pt x="1527556" y="1539367"/>
                  </a:cubicBezTo>
                  <a:cubicBezTo>
                    <a:pt x="1522857" y="1537335"/>
                    <a:pt x="1519682" y="1532763"/>
                    <a:pt x="1519682" y="1527683"/>
                  </a:cubicBezTo>
                  <a:lnTo>
                    <a:pt x="1519682" y="1149223"/>
                  </a:lnTo>
                  <a:lnTo>
                    <a:pt x="1532382" y="1149223"/>
                  </a:lnTo>
                  <a:lnTo>
                    <a:pt x="1532382" y="1161923"/>
                  </a:lnTo>
                  <a:lnTo>
                    <a:pt x="12700" y="1161923"/>
                  </a:lnTo>
                  <a:cubicBezTo>
                    <a:pt x="5715" y="1161923"/>
                    <a:pt x="0" y="1156208"/>
                    <a:pt x="0" y="1149223"/>
                  </a:cubicBezTo>
                  <a:lnTo>
                    <a:pt x="0" y="392176"/>
                  </a:lnTo>
                  <a:cubicBezTo>
                    <a:pt x="0" y="385191"/>
                    <a:pt x="5715" y="379476"/>
                    <a:pt x="12700" y="379476"/>
                  </a:cubicBezTo>
                  <a:moveTo>
                    <a:pt x="12700" y="404876"/>
                  </a:moveTo>
                  <a:lnTo>
                    <a:pt x="12700" y="392176"/>
                  </a:lnTo>
                  <a:lnTo>
                    <a:pt x="25400" y="392176"/>
                  </a:lnTo>
                  <a:lnTo>
                    <a:pt x="25400" y="1149223"/>
                  </a:lnTo>
                  <a:lnTo>
                    <a:pt x="12700" y="1149223"/>
                  </a:lnTo>
                  <a:lnTo>
                    <a:pt x="12700" y="1136523"/>
                  </a:lnTo>
                  <a:lnTo>
                    <a:pt x="1532509" y="1136523"/>
                  </a:lnTo>
                  <a:cubicBezTo>
                    <a:pt x="1539494" y="1136523"/>
                    <a:pt x="1545209" y="1142238"/>
                    <a:pt x="1545209" y="1149223"/>
                  </a:cubicBezTo>
                  <a:lnTo>
                    <a:pt x="1545209" y="1527810"/>
                  </a:lnTo>
                  <a:lnTo>
                    <a:pt x="1532509" y="1527810"/>
                  </a:lnTo>
                  <a:lnTo>
                    <a:pt x="1523492" y="1518793"/>
                  </a:lnTo>
                  <a:lnTo>
                    <a:pt x="2284857" y="761619"/>
                  </a:lnTo>
                  <a:lnTo>
                    <a:pt x="2293874" y="770636"/>
                  </a:lnTo>
                  <a:lnTo>
                    <a:pt x="2284857" y="779653"/>
                  </a:lnTo>
                  <a:lnTo>
                    <a:pt x="1523492" y="22606"/>
                  </a:lnTo>
                  <a:lnTo>
                    <a:pt x="1532509" y="13589"/>
                  </a:lnTo>
                  <a:lnTo>
                    <a:pt x="1545209" y="13589"/>
                  </a:lnTo>
                  <a:lnTo>
                    <a:pt x="1545209" y="392176"/>
                  </a:lnTo>
                  <a:cubicBezTo>
                    <a:pt x="1545209" y="399161"/>
                    <a:pt x="1539494" y="404876"/>
                    <a:pt x="1532509" y="404876"/>
                  </a:cubicBezTo>
                  <a:lnTo>
                    <a:pt x="12700" y="404876"/>
                  </a:lnTo>
                  <a:close/>
                </a:path>
              </a:pathLst>
            </a:custGeom>
            <a:solidFill>
              <a:srgbClr val="2641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1028700" y="3208964"/>
            <a:ext cx="6980988" cy="6607048"/>
            <a:chOff x="0" y="-9525"/>
            <a:chExt cx="1838614" cy="1740128"/>
          </a:xfrm>
        </p:grpSpPr>
        <p:sp>
          <p:nvSpPr>
            <p:cNvPr id="119" name="Google Shape;119;p3"/>
            <p:cNvSpPr/>
            <p:nvPr/>
          </p:nvSpPr>
          <p:spPr>
            <a:xfrm>
              <a:off x="0" y="0"/>
              <a:ext cx="1838614" cy="1730603"/>
            </a:xfrm>
            <a:custGeom>
              <a:rect b="b" l="l" r="r" t="t"/>
              <a:pathLst>
                <a:path extrusionOk="0" h="1730603" w="1838614">
                  <a:moveTo>
                    <a:pt x="44360" y="0"/>
                  </a:moveTo>
                  <a:lnTo>
                    <a:pt x="1794254" y="0"/>
                  </a:lnTo>
                  <a:cubicBezTo>
                    <a:pt x="1818754" y="0"/>
                    <a:pt x="1838614" y="19861"/>
                    <a:pt x="1838614" y="44360"/>
                  </a:cubicBezTo>
                  <a:lnTo>
                    <a:pt x="1838614" y="1686243"/>
                  </a:lnTo>
                  <a:cubicBezTo>
                    <a:pt x="1838614" y="1698008"/>
                    <a:pt x="1833941" y="1709291"/>
                    <a:pt x="1825621" y="1717610"/>
                  </a:cubicBezTo>
                  <a:cubicBezTo>
                    <a:pt x="1817302" y="1725929"/>
                    <a:pt x="1806019" y="1730603"/>
                    <a:pt x="1794254" y="1730603"/>
                  </a:cubicBezTo>
                  <a:lnTo>
                    <a:pt x="44360" y="1730603"/>
                  </a:lnTo>
                  <a:cubicBezTo>
                    <a:pt x="19861" y="1730603"/>
                    <a:pt x="0" y="1710742"/>
                    <a:pt x="0" y="1686243"/>
                  </a:cubicBezTo>
                  <a:lnTo>
                    <a:pt x="0" y="44360"/>
                  </a:lnTo>
                  <a:cubicBezTo>
                    <a:pt x="0" y="19861"/>
                    <a:pt x="19861" y="0"/>
                    <a:pt x="44360" y="0"/>
                  </a:cubicBezTo>
                  <a:close/>
                </a:path>
              </a:pathLst>
            </a:custGeom>
            <a:solidFill>
              <a:srgbClr val="F5F5F5"/>
            </a:solidFill>
            <a:ln cap="rnd" cmpd="sng" w="19050">
              <a:solidFill>
                <a:srgbClr val="2641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 txBox="1"/>
            <p:nvPr/>
          </p:nvSpPr>
          <p:spPr>
            <a:xfrm>
              <a:off x="0" y="-9525"/>
              <a:ext cx="1838614" cy="1740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3"/>
          <p:cNvSpPr/>
          <p:nvPr/>
        </p:nvSpPr>
        <p:spPr>
          <a:xfrm>
            <a:off x="3810814" y="3256463"/>
            <a:ext cx="1416761" cy="1416761"/>
          </a:xfrm>
          <a:custGeom>
            <a:rect b="b" l="l" r="r" t="t"/>
            <a:pathLst>
              <a:path extrusionOk="0" h="1416761" w="1416761">
                <a:moveTo>
                  <a:pt x="0" y="0"/>
                </a:moveTo>
                <a:lnTo>
                  <a:pt x="1416760" y="0"/>
                </a:lnTo>
                <a:lnTo>
                  <a:pt x="1416760" y="1416760"/>
                </a:lnTo>
                <a:lnTo>
                  <a:pt x="0" y="1416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3"/>
          <p:cNvSpPr txBox="1"/>
          <p:nvPr/>
        </p:nvSpPr>
        <p:spPr>
          <a:xfrm>
            <a:off x="3081871" y="4663440"/>
            <a:ext cx="2874645" cy="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1483255" y="5518785"/>
            <a:ext cx="6235500" cy="45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Muchos talleres mecánicos pequeños en Puente Alto carecen de sistemas de gestión eficientes.</a:t>
            </a:r>
            <a:endParaRPr sz="2400"/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Procesos manuales dificultan la organización de sucursales, mecánicos, servicios, clientes y vehículos.</a:t>
            </a:r>
            <a:endParaRPr sz="2400"/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Gestión de órdenes de trabajo y reservas de citas online limitada, lo que genera retrasos y mala experiencia del cliente.</a:t>
            </a:r>
            <a:endParaRPr sz="2400"/>
          </a:p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3"/>
          <p:cNvGrpSpPr/>
          <p:nvPr/>
        </p:nvGrpSpPr>
        <p:grpSpPr>
          <a:xfrm>
            <a:off x="10353872" y="3208964"/>
            <a:ext cx="6980988" cy="6607048"/>
            <a:chOff x="0" y="-9525"/>
            <a:chExt cx="1838614" cy="1740128"/>
          </a:xfrm>
        </p:grpSpPr>
        <p:sp>
          <p:nvSpPr>
            <p:cNvPr id="125" name="Google Shape;125;p3"/>
            <p:cNvSpPr/>
            <p:nvPr/>
          </p:nvSpPr>
          <p:spPr>
            <a:xfrm>
              <a:off x="0" y="0"/>
              <a:ext cx="1838614" cy="1730603"/>
            </a:xfrm>
            <a:custGeom>
              <a:rect b="b" l="l" r="r" t="t"/>
              <a:pathLst>
                <a:path extrusionOk="0" h="1730603" w="1838614">
                  <a:moveTo>
                    <a:pt x="44360" y="0"/>
                  </a:moveTo>
                  <a:lnTo>
                    <a:pt x="1794254" y="0"/>
                  </a:lnTo>
                  <a:cubicBezTo>
                    <a:pt x="1818754" y="0"/>
                    <a:pt x="1838614" y="19861"/>
                    <a:pt x="1838614" y="44360"/>
                  </a:cubicBezTo>
                  <a:lnTo>
                    <a:pt x="1838614" y="1686243"/>
                  </a:lnTo>
                  <a:cubicBezTo>
                    <a:pt x="1838614" y="1698008"/>
                    <a:pt x="1833941" y="1709291"/>
                    <a:pt x="1825621" y="1717610"/>
                  </a:cubicBezTo>
                  <a:cubicBezTo>
                    <a:pt x="1817302" y="1725929"/>
                    <a:pt x="1806019" y="1730603"/>
                    <a:pt x="1794254" y="1730603"/>
                  </a:cubicBezTo>
                  <a:lnTo>
                    <a:pt x="44360" y="1730603"/>
                  </a:lnTo>
                  <a:cubicBezTo>
                    <a:pt x="19861" y="1730603"/>
                    <a:pt x="0" y="1710742"/>
                    <a:pt x="0" y="1686243"/>
                  </a:cubicBezTo>
                  <a:lnTo>
                    <a:pt x="0" y="44360"/>
                  </a:lnTo>
                  <a:cubicBezTo>
                    <a:pt x="0" y="19861"/>
                    <a:pt x="19861" y="0"/>
                    <a:pt x="44360" y="0"/>
                  </a:cubicBezTo>
                  <a:close/>
                </a:path>
              </a:pathLst>
            </a:custGeom>
            <a:solidFill>
              <a:srgbClr val="F5F5F5"/>
            </a:solidFill>
            <a:ln cap="rnd" cmpd="sng" w="19050">
              <a:solidFill>
                <a:srgbClr val="2641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0" y="-9525"/>
              <a:ext cx="1838614" cy="17401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3"/>
          <p:cNvSpPr/>
          <p:nvPr/>
        </p:nvSpPr>
        <p:spPr>
          <a:xfrm>
            <a:off x="13292107" y="3474928"/>
            <a:ext cx="1268016" cy="979830"/>
          </a:xfrm>
          <a:custGeom>
            <a:rect b="b" l="l" r="r" t="t"/>
            <a:pathLst>
              <a:path extrusionOk="0" h="979830" w="1268016">
                <a:moveTo>
                  <a:pt x="0" y="0"/>
                </a:moveTo>
                <a:lnTo>
                  <a:pt x="1268015" y="0"/>
                </a:lnTo>
                <a:lnTo>
                  <a:pt x="1268015" y="979830"/>
                </a:lnTo>
                <a:lnTo>
                  <a:pt x="0" y="979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3"/>
          <p:cNvSpPr txBox="1"/>
          <p:nvPr/>
        </p:nvSpPr>
        <p:spPr>
          <a:xfrm>
            <a:off x="11425909" y="4663440"/>
            <a:ext cx="4836914" cy="798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10808428" y="5518785"/>
            <a:ext cx="6235500" cy="39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propone TallerConnect, un sistema de gestión integral para talleres mecánicos que, a través de una plataforma web intuitiva y adaptable, permite organizar sucursales, asignar mecánicos, gestionar servicios, clientes y vehículos, así como administrar órdenes de trabajo y reservas de citas en línea, mejorando la eficiencia del taller y la experiencia del cliente.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5" name="Google Shape;135;p4"/>
          <p:cNvGrpSpPr/>
          <p:nvPr/>
        </p:nvGrpSpPr>
        <p:grpSpPr>
          <a:xfrm>
            <a:off x="3089284" y="2229104"/>
            <a:ext cx="14286561" cy="2545821"/>
            <a:chOff x="0" y="-9525"/>
            <a:chExt cx="3762691" cy="670500"/>
          </a:xfrm>
        </p:grpSpPr>
        <p:sp>
          <p:nvSpPr>
            <p:cNvPr id="136" name="Google Shape;136;p4"/>
            <p:cNvSpPr/>
            <p:nvPr/>
          </p:nvSpPr>
          <p:spPr>
            <a:xfrm>
              <a:off x="0" y="0"/>
              <a:ext cx="3762691" cy="660919"/>
            </a:xfrm>
            <a:custGeom>
              <a:rect b="b" l="l" r="r" t="t"/>
              <a:pathLst>
                <a:path extrusionOk="0" h="660919" w="3762691">
                  <a:moveTo>
                    <a:pt x="21676" y="0"/>
                  </a:moveTo>
                  <a:lnTo>
                    <a:pt x="3741015" y="0"/>
                  </a:lnTo>
                  <a:cubicBezTo>
                    <a:pt x="3752986" y="0"/>
                    <a:pt x="3762691" y="9705"/>
                    <a:pt x="3762691" y="21676"/>
                  </a:cubicBezTo>
                  <a:lnTo>
                    <a:pt x="3762691" y="639243"/>
                  </a:lnTo>
                  <a:cubicBezTo>
                    <a:pt x="3762691" y="651215"/>
                    <a:pt x="3752986" y="660919"/>
                    <a:pt x="3741015" y="660919"/>
                  </a:cubicBezTo>
                  <a:lnTo>
                    <a:pt x="21676" y="660919"/>
                  </a:lnTo>
                  <a:cubicBezTo>
                    <a:pt x="9705" y="660919"/>
                    <a:pt x="0" y="651215"/>
                    <a:pt x="0" y="639243"/>
                  </a:cubicBezTo>
                  <a:lnTo>
                    <a:pt x="0" y="21676"/>
                  </a:lnTo>
                  <a:cubicBezTo>
                    <a:pt x="0" y="9705"/>
                    <a:pt x="9705" y="0"/>
                    <a:pt x="21676" y="0"/>
                  </a:cubicBezTo>
                  <a:close/>
                </a:path>
              </a:pathLst>
            </a:custGeom>
            <a:solidFill>
              <a:srgbClr val="F5F5F5"/>
            </a:solidFill>
            <a:ln cap="rnd" cmpd="sng" w="19050">
              <a:solidFill>
                <a:srgbClr val="2641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0" y="-9525"/>
              <a:ext cx="3762600" cy="6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4"/>
          <p:cNvSpPr/>
          <p:nvPr/>
        </p:nvSpPr>
        <p:spPr>
          <a:xfrm>
            <a:off x="897058" y="6496966"/>
            <a:ext cx="1982184" cy="1982184"/>
          </a:xfrm>
          <a:custGeom>
            <a:rect b="b" l="l" r="r" t="t"/>
            <a:pathLst>
              <a:path extrusionOk="0" h="1982184" w="1982184">
                <a:moveTo>
                  <a:pt x="0" y="0"/>
                </a:moveTo>
                <a:lnTo>
                  <a:pt x="1982184" y="0"/>
                </a:lnTo>
                <a:lnTo>
                  <a:pt x="1982184" y="1982184"/>
                </a:lnTo>
                <a:lnTo>
                  <a:pt x="0" y="19821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4"/>
          <p:cNvSpPr txBox="1"/>
          <p:nvPr/>
        </p:nvSpPr>
        <p:spPr>
          <a:xfrm>
            <a:off x="3089300" y="4739275"/>
            <a:ext cx="1428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1028700" y="2814147"/>
            <a:ext cx="1456644" cy="1459298"/>
          </a:xfrm>
          <a:custGeom>
            <a:rect b="b" l="l" r="r" t="t"/>
            <a:pathLst>
              <a:path extrusionOk="0" h="1459298" w="1456644">
                <a:moveTo>
                  <a:pt x="0" y="0"/>
                </a:moveTo>
                <a:lnTo>
                  <a:pt x="1456644" y="0"/>
                </a:lnTo>
                <a:lnTo>
                  <a:pt x="1456644" y="1459298"/>
                </a:lnTo>
                <a:lnTo>
                  <a:pt x="0" y="14592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4"/>
          <p:cNvSpPr txBox="1"/>
          <p:nvPr/>
        </p:nvSpPr>
        <p:spPr>
          <a:xfrm>
            <a:off x="3089298" y="1331825"/>
            <a:ext cx="1428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3350558" y="2459371"/>
            <a:ext cx="137640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 objetivo general del proyecto TallerConnect es desarrollar un sistema de gestión integral para talleres mecánicos que permita organizar sucursales, mecánicos, servicios, clientes y vehículos, así como administrar órdenes de trabajo y reservas de citas online. Este sistema busca optimizar la eficiencia interna de los talleres, mejorar la experiencia de los clientes y proporcionar una herramienta tecnológica accesible y adaptable que responda a las necesidades reales del sector.</a:t>
            </a:r>
            <a:endParaRPr sz="2400"/>
          </a:p>
        </p:txBody>
      </p:sp>
      <p:grpSp>
        <p:nvGrpSpPr>
          <p:cNvPr id="143" name="Google Shape;143;p4"/>
          <p:cNvGrpSpPr/>
          <p:nvPr/>
        </p:nvGrpSpPr>
        <p:grpSpPr>
          <a:xfrm>
            <a:off x="3089275" y="5636550"/>
            <a:ext cx="14286467" cy="4191691"/>
            <a:chOff x="-12" y="-48228"/>
            <a:chExt cx="19048623" cy="5588922"/>
          </a:xfrm>
        </p:grpSpPr>
        <p:grpSp>
          <p:nvGrpSpPr>
            <p:cNvPr id="144" name="Google Shape;144;p4"/>
            <p:cNvGrpSpPr/>
            <p:nvPr/>
          </p:nvGrpSpPr>
          <p:grpSpPr>
            <a:xfrm>
              <a:off x="-12" y="-48228"/>
              <a:ext cx="19048623" cy="5588922"/>
              <a:chOff x="-2" y="-9527"/>
              <a:chExt cx="3762691" cy="1103985"/>
            </a:xfrm>
          </p:grpSpPr>
          <p:sp>
            <p:nvSpPr>
              <p:cNvPr id="145" name="Google Shape;145;p4"/>
              <p:cNvSpPr/>
              <p:nvPr/>
            </p:nvSpPr>
            <p:spPr>
              <a:xfrm>
                <a:off x="-2" y="1"/>
                <a:ext cx="3762691" cy="1094457"/>
              </a:xfrm>
              <a:custGeom>
                <a:rect b="b" l="l" r="r" t="t"/>
                <a:pathLst>
                  <a:path extrusionOk="0" h="999504" w="3762691">
                    <a:moveTo>
                      <a:pt x="21676" y="0"/>
                    </a:moveTo>
                    <a:lnTo>
                      <a:pt x="3741015" y="0"/>
                    </a:lnTo>
                    <a:cubicBezTo>
                      <a:pt x="3752986" y="0"/>
                      <a:pt x="3762691" y="9705"/>
                      <a:pt x="3762691" y="21676"/>
                    </a:cubicBezTo>
                    <a:lnTo>
                      <a:pt x="3762691" y="977828"/>
                    </a:lnTo>
                    <a:cubicBezTo>
                      <a:pt x="3762691" y="989800"/>
                      <a:pt x="3752986" y="999504"/>
                      <a:pt x="3741015" y="999504"/>
                    </a:cubicBezTo>
                    <a:lnTo>
                      <a:pt x="21676" y="999504"/>
                    </a:lnTo>
                    <a:cubicBezTo>
                      <a:pt x="9705" y="999504"/>
                      <a:pt x="0" y="989800"/>
                      <a:pt x="0" y="977828"/>
                    </a:cubicBezTo>
                    <a:lnTo>
                      <a:pt x="0" y="21676"/>
                    </a:lnTo>
                    <a:cubicBezTo>
                      <a:pt x="0" y="9705"/>
                      <a:pt x="9705" y="0"/>
                      <a:pt x="21676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 cap="rnd" cmpd="sng" w="19050">
                <a:solidFill>
                  <a:srgbClr val="2641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 txBox="1"/>
              <p:nvPr/>
            </p:nvSpPr>
            <p:spPr>
              <a:xfrm>
                <a:off x="-2" y="-9527"/>
                <a:ext cx="3762600" cy="94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4"/>
            <p:cNvSpPr txBox="1"/>
            <p:nvPr/>
          </p:nvSpPr>
          <p:spPr>
            <a:xfrm>
              <a:off x="348122" y="130205"/>
              <a:ext cx="18351900" cy="52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59079" lvl="1" marL="51816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Diseñar la arquitectura del sistema considerando la gestión de sucursales, mecánicos, servicios, clientes, vehículos y órdenes de trabajo.</a:t>
              </a:r>
              <a:endParaRPr sz="2400"/>
            </a:p>
            <a:p>
              <a:pPr indent="-259079" lvl="1" marL="51816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Desarrollar la plataforma de software que permita la administración de reservas de citas online, el seguimiento de los servicios realizados y el envío automático de correos a los clientes.</a:t>
              </a:r>
              <a:endParaRPr sz="2400"/>
            </a:p>
            <a:p>
              <a:pPr indent="-259079" lvl="1" marL="51816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Implementar funcionalidades de seguridad y control de acceso para proteger la información de clientes y del taller.</a:t>
              </a:r>
              <a:endParaRPr sz="2400"/>
            </a:p>
            <a:p>
              <a:pPr indent="-259079" lvl="1" marL="51816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Permitir que el administrador genere reportes en PDF sobre servicios, clientes y órdenes de trabajo para facilitar la toma de decisiones.</a:t>
              </a:r>
              <a:endParaRPr sz="2400"/>
            </a:p>
            <a:p>
              <a:pPr indent="-259079" lvl="1" marL="51816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Realizar pruebas funcionales y de usabilidad para garantizar que el sistema cumpla con los requerimientos y sea fácil de usar.</a:t>
              </a:r>
              <a:endParaRPr sz="24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3" name="Google Shape;153;p5"/>
          <p:cNvGrpSpPr/>
          <p:nvPr/>
        </p:nvGrpSpPr>
        <p:grpSpPr>
          <a:xfrm>
            <a:off x="6798911" y="1121485"/>
            <a:ext cx="3141806" cy="1380841"/>
            <a:chOff x="0" y="-66675"/>
            <a:chExt cx="4189075" cy="1841121"/>
          </a:xfrm>
        </p:grpSpPr>
        <p:sp>
          <p:nvSpPr>
            <p:cNvPr id="154" name="Google Shape;154;p5"/>
            <p:cNvSpPr/>
            <p:nvPr/>
          </p:nvSpPr>
          <p:spPr>
            <a:xfrm>
              <a:off x="0" y="0"/>
              <a:ext cx="4189075" cy="1774446"/>
            </a:xfrm>
            <a:custGeom>
              <a:rect b="b" l="l" r="r" t="t"/>
              <a:pathLst>
                <a:path extrusionOk="0" h="1774446" w="4189075">
                  <a:moveTo>
                    <a:pt x="0" y="0"/>
                  </a:moveTo>
                  <a:lnTo>
                    <a:pt x="4189075" y="0"/>
                  </a:lnTo>
                  <a:lnTo>
                    <a:pt x="4189075" y="1774446"/>
                  </a:lnTo>
                  <a:lnTo>
                    <a:pt x="0" y="17744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55" name="Google Shape;155;p5"/>
            <p:cNvSpPr txBox="1"/>
            <p:nvPr/>
          </p:nvSpPr>
          <p:spPr>
            <a:xfrm>
              <a:off x="0" y="-66675"/>
              <a:ext cx="4189075" cy="1841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Alcances</a:t>
              </a:r>
              <a:endParaRPr/>
            </a:p>
          </p:txBody>
        </p:sp>
      </p:grpSp>
      <p:sp>
        <p:nvSpPr>
          <p:cNvPr id="156" name="Google Shape;156;p5"/>
          <p:cNvSpPr txBox="1"/>
          <p:nvPr/>
        </p:nvSpPr>
        <p:spPr>
          <a:xfrm>
            <a:off x="6798900" y="2435650"/>
            <a:ext cx="9974100" cy="71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Qué hace el sistema:</a:t>
            </a:r>
            <a:endParaRPr b="1" sz="2600"/>
          </a:p>
          <a:p>
            <a:pPr indent="0" lvl="0" marL="0" marR="0" rtl="0" algn="l">
              <a:lnSpc>
                <a:spcPct val="1157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TallerConnect permite gestionar de manera integral los talleres mecánicos, incluyendo el registro de clientes y vehículos, la administración de citas y servicios, y la organización de sucursales. Cuenta con mantenedores para usuarios, horarios disponibles y notificaciones automáticas por correo electrónico. Además, facilita la generación de reportes exportables en PDF y XLS, y ofrece gestión de roles y autenticación segura de usuarios.</a:t>
            </a:r>
            <a:endParaRPr sz="2600"/>
          </a:p>
          <a:p>
            <a:pPr indent="0" lvl="0" marL="0" marR="0" rtl="0" algn="l">
              <a:lnSpc>
                <a:spcPct val="1244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Qué no hace el sistema:</a:t>
            </a:r>
            <a:endParaRPr b="1" sz="2600"/>
          </a:p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TallerConnect no contempla procesamiento de pagos en línea, facturación electrónica ni funciones contables avanzadas.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402" lvl="2" marL="1054206" marR="0" rtl="0" algn="l">
              <a:lnSpc>
                <a:spcPct val="9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1515006" y="3045525"/>
            <a:ext cx="4905872" cy="4114800"/>
          </a:xfrm>
          <a:custGeom>
            <a:rect b="b" l="l" r="r" t="t"/>
            <a:pathLst>
              <a:path extrusionOk="0" h="4114800" w="4905872">
                <a:moveTo>
                  <a:pt x="0" y="0"/>
                </a:moveTo>
                <a:lnTo>
                  <a:pt x="4905872" y="0"/>
                </a:lnTo>
                <a:lnTo>
                  <a:pt x="4905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5"/>
          <p:cNvSpPr/>
          <p:nvPr/>
        </p:nvSpPr>
        <p:spPr>
          <a:xfrm>
            <a:off x="6762161" y="2476225"/>
            <a:ext cx="633469" cy="543200"/>
          </a:xfrm>
          <a:custGeom>
            <a:rect b="b" l="l" r="r" t="t"/>
            <a:pathLst>
              <a:path extrusionOk="0" h="543200" w="633469">
                <a:moveTo>
                  <a:pt x="0" y="0"/>
                </a:moveTo>
                <a:lnTo>
                  <a:pt x="633470" y="0"/>
                </a:lnTo>
                <a:lnTo>
                  <a:pt x="633470" y="543200"/>
                </a:lnTo>
                <a:lnTo>
                  <a:pt x="0" y="543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5"/>
          <p:cNvSpPr/>
          <p:nvPr/>
        </p:nvSpPr>
        <p:spPr>
          <a:xfrm>
            <a:off x="6798901" y="7160326"/>
            <a:ext cx="544275" cy="543138"/>
          </a:xfrm>
          <a:custGeom>
            <a:rect b="b" l="l" r="r" t="t"/>
            <a:pathLst>
              <a:path extrusionOk="0" h="454509" w="454509">
                <a:moveTo>
                  <a:pt x="0" y="0"/>
                </a:moveTo>
                <a:lnTo>
                  <a:pt x="454508" y="0"/>
                </a:lnTo>
                <a:lnTo>
                  <a:pt x="454508" y="454508"/>
                </a:lnTo>
                <a:lnTo>
                  <a:pt x="0" y="4545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0" name="Google Shape;160;p5" title="0.png"/>
          <p:cNvPicPr preferRelativeResize="0"/>
          <p:nvPr/>
        </p:nvPicPr>
        <p:blipFill>
          <a:blip r:embed="rId7">
            <a:alphaModFix amt="3000"/>
          </a:blip>
          <a:stretch>
            <a:fillRect/>
          </a:stretch>
        </p:blipFill>
        <p:spPr>
          <a:xfrm>
            <a:off x="1332374" y="1121475"/>
            <a:ext cx="15623249" cy="892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6" name="Google Shape;166;p6"/>
          <p:cNvGrpSpPr/>
          <p:nvPr/>
        </p:nvGrpSpPr>
        <p:grpSpPr>
          <a:xfrm>
            <a:off x="1262124" y="1531657"/>
            <a:ext cx="15773400" cy="1178886"/>
            <a:chOff x="0" y="-66675"/>
            <a:chExt cx="21031200" cy="1571849"/>
          </a:xfrm>
        </p:grpSpPr>
        <p:sp>
          <p:nvSpPr>
            <p:cNvPr id="167" name="Google Shape;167;p6"/>
            <p:cNvSpPr/>
            <p:nvPr/>
          </p:nvSpPr>
          <p:spPr>
            <a:xfrm>
              <a:off x="0" y="0"/>
              <a:ext cx="21031200" cy="1505174"/>
            </a:xfrm>
            <a:custGeom>
              <a:rect b="b" l="l" r="r" t="t"/>
              <a:pathLst>
                <a:path extrusionOk="0" h="1505174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505174"/>
                  </a:lnTo>
                  <a:lnTo>
                    <a:pt x="0" y="15051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68" name="Google Shape;168;p6"/>
            <p:cNvSpPr txBox="1"/>
            <p:nvPr/>
          </p:nvSpPr>
          <p:spPr>
            <a:xfrm>
              <a:off x="0" y="-66675"/>
              <a:ext cx="21031200" cy="1571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Usuarios</a:t>
              </a:r>
              <a:endParaRPr/>
            </a:p>
          </p:txBody>
        </p:sp>
      </p:grpSp>
      <p:sp>
        <p:nvSpPr>
          <p:cNvPr id="169" name="Google Shape;169;p6"/>
          <p:cNvSpPr/>
          <p:nvPr/>
        </p:nvSpPr>
        <p:spPr>
          <a:xfrm>
            <a:off x="1942407" y="3173773"/>
            <a:ext cx="1492076" cy="1587315"/>
          </a:xfrm>
          <a:custGeom>
            <a:rect b="b" l="l" r="r" t="t"/>
            <a:pathLst>
              <a:path extrusionOk="0" h="1587315" w="1492076">
                <a:moveTo>
                  <a:pt x="0" y="0"/>
                </a:moveTo>
                <a:lnTo>
                  <a:pt x="1492076" y="0"/>
                </a:lnTo>
                <a:lnTo>
                  <a:pt x="1492076" y="1587315"/>
                </a:lnTo>
                <a:lnTo>
                  <a:pt x="0" y="15873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6"/>
          <p:cNvSpPr/>
          <p:nvPr/>
        </p:nvSpPr>
        <p:spPr>
          <a:xfrm>
            <a:off x="1942407" y="5423624"/>
            <a:ext cx="1230578" cy="1521580"/>
          </a:xfrm>
          <a:custGeom>
            <a:rect b="b" l="l" r="r" t="t"/>
            <a:pathLst>
              <a:path extrusionOk="0" h="1521580" w="1230578">
                <a:moveTo>
                  <a:pt x="0" y="0"/>
                </a:moveTo>
                <a:lnTo>
                  <a:pt x="1230578" y="0"/>
                </a:lnTo>
                <a:lnTo>
                  <a:pt x="1230578" y="1521580"/>
                </a:lnTo>
                <a:lnTo>
                  <a:pt x="0" y="15215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6"/>
          <p:cNvSpPr/>
          <p:nvPr/>
        </p:nvSpPr>
        <p:spPr>
          <a:xfrm>
            <a:off x="2090745" y="7611954"/>
            <a:ext cx="1343738" cy="1509818"/>
          </a:xfrm>
          <a:custGeom>
            <a:rect b="b" l="l" r="r" t="t"/>
            <a:pathLst>
              <a:path extrusionOk="0" h="1509818" w="1343738">
                <a:moveTo>
                  <a:pt x="0" y="0"/>
                </a:moveTo>
                <a:lnTo>
                  <a:pt x="1343738" y="0"/>
                </a:lnTo>
                <a:lnTo>
                  <a:pt x="1343738" y="1509819"/>
                </a:lnTo>
                <a:lnTo>
                  <a:pt x="0" y="15098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2" name="Google Shape;172;p6"/>
          <p:cNvGrpSpPr/>
          <p:nvPr/>
        </p:nvGrpSpPr>
        <p:grpSpPr>
          <a:xfrm>
            <a:off x="4138752" y="2922297"/>
            <a:ext cx="12339846" cy="2077662"/>
            <a:chOff x="0" y="-9525"/>
            <a:chExt cx="3250001" cy="547203"/>
          </a:xfrm>
        </p:grpSpPr>
        <p:sp>
          <p:nvSpPr>
            <p:cNvPr id="173" name="Google Shape;173;p6"/>
            <p:cNvSpPr/>
            <p:nvPr/>
          </p:nvSpPr>
          <p:spPr>
            <a:xfrm>
              <a:off x="0" y="0"/>
              <a:ext cx="3250001" cy="537678"/>
            </a:xfrm>
            <a:custGeom>
              <a:rect b="b" l="l" r="r" t="t"/>
              <a:pathLst>
                <a:path extrusionOk="0" h="537678" w="3250001">
                  <a:moveTo>
                    <a:pt x="25096" y="0"/>
                  </a:moveTo>
                  <a:lnTo>
                    <a:pt x="3224905" y="0"/>
                  </a:lnTo>
                  <a:cubicBezTo>
                    <a:pt x="3238765" y="0"/>
                    <a:pt x="3250001" y="11236"/>
                    <a:pt x="3250001" y="25096"/>
                  </a:cubicBezTo>
                  <a:lnTo>
                    <a:pt x="3250001" y="512583"/>
                  </a:lnTo>
                  <a:cubicBezTo>
                    <a:pt x="3250001" y="526443"/>
                    <a:pt x="3238765" y="537678"/>
                    <a:pt x="3224905" y="537678"/>
                  </a:cubicBezTo>
                  <a:lnTo>
                    <a:pt x="25096" y="537678"/>
                  </a:lnTo>
                  <a:cubicBezTo>
                    <a:pt x="11236" y="537678"/>
                    <a:pt x="0" y="526443"/>
                    <a:pt x="0" y="512583"/>
                  </a:cubicBezTo>
                  <a:lnTo>
                    <a:pt x="0" y="25096"/>
                  </a:lnTo>
                  <a:cubicBezTo>
                    <a:pt x="0" y="11236"/>
                    <a:pt x="11236" y="0"/>
                    <a:pt x="25096" y="0"/>
                  </a:cubicBezTo>
                  <a:close/>
                </a:path>
              </a:pathLst>
            </a:custGeom>
            <a:solidFill>
              <a:srgbClr val="C8E5FF"/>
            </a:solidFill>
            <a:ln cap="rnd" cmpd="sng" w="19050">
              <a:solidFill>
                <a:srgbClr val="2641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 txBox="1"/>
            <p:nvPr/>
          </p:nvSpPr>
          <p:spPr>
            <a:xfrm>
              <a:off x="0" y="-9525"/>
              <a:ext cx="3250001" cy="5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6"/>
          <p:cNvSpPr txBox="1"/>
          <p:nvPr/>
        </p:nvSpPr>
        <p:spPr>
          <a:xfrm>
            <a:off x="4397189" y="3303359"/>
            <a:ext cx="11822970" cy="1282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Administrador: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 el encargado de la gestión completa del taller en la plataforma. Puede registrar y administrar mecánicos, sucursales, horarios, servicios y generar reportes. También gestiona roles y controla las notificaciones automáticas.</a:t>
            </a:r>
            <a:endParaRPr/>
          </a:p>
        </p:txBody>
      </p:sp>
      <p:grpSp>
        <p:nvGrpSpPr>
          <p:cNvPr id="176" name="Google Shape;176;p6"/>
          <p:cNvGrpSpPr/>
          <p:nvPr/>
        </p:nvGrpSpPr>
        <p:grpSpPr>
          <a:xfrm>
            <a:off x="4138752" y="5107335"/>
            <a:ext cx="12339846" cy="2077662"/>
            <a:chOff x="0" y="-9525"/>
            <a:chExt cx="3250001" cy="547203"/>
          </a:xfrm>
        </p:grpSpPr>
        <p:sp>
          <p:nvSpPr>
            <p:cNvPr id="177" name="Google Shape;177;p6"/>
            <p:cNvSpPr/>
            <p:nvPr/>
          </p:nvSpPr>
          <p:spPr>
            <a:xfrm>
              <a:off x="0" y="0"/>
              <a:ext cx="3250001" cy="537678"/>
            </a:xfrm>
            <a:custGeom>
              <a:rect b="b" l="l" r="r" t="t"/>
              <a:pathLst>
                <a:path extrusionOk="0" h="537678" w="3250001">
                  <a:moveTo>
                    <a:pt x="25096" y="0"/>
                  </a:moveTo>
                  <a:lnTo>
                    <a:pt x="3224905" y="0"/>
                  </a:lnTo>
                  <a:cubicBezTo>
                    <a:pt x="3238765" y="0"/>
                    <a:pt x="3250001" y="11236"/>
                    <a:pt x="3250001" y="25096"/>
                  </a:cubicBezTo>
                  <a:lnTo>
                    <a:pt x="3250001" y="512583"/>
                  </a:lnTo>
                  <a:cubicBezTo>
                    <a:pt x="3250001" y="526443"/>
                    <a:pt x="3238765" y="537678"/>
                    <a:pt x="3224905" y="537678"/>
                  </a:cubicBezTo>
                  <a:lnTo>
                    <a:pt x="25096" y="537678"/>
                  </a:lnTo>
                  <a:cubicBezTo>
                    <a:pt x="11236" y="537678"/>
                    <a:pt x="0" y="526443"/>
                    <a:pt x="0" y="512583"/>
                  </a:cubicBezTo>
                  <a:lnTo>
                    <a:pt x="0" y="25096"/>
                  </a:lnTo>
                  <a:cubicBezTo>
                    <a:pt x="0" y="11236"/>
                    <a:pt x="11236" y="0"/>
                    <a:pt x="25096" y="0"/>
                  </a:cubicBezTo>
                  <a:close/>
                </a:path>
              </a:pathLst>
            </a:custGeom>
            <a:solidFill>
              <a:srgbClr val="C8E5FF"/>
            </a:solidFill>
            <a:ln cap="rnd" cmpd="sng" w="19050">
              <a:solidFill>
                <a:srgbClr val="2641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 txBox="1"/>
            <p:nvPr/>
          </p:nvSpPr>
          <p:spPr>
            <a:xfrm>
              <a:off x="0" y="-9525"/>
              <a:ext cx="3250001" cy="5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6"/>
          <p:cNvSpPr txBox="1"/>
          <p:nvPr/>
        </p:nvSpPr>
        <p:spPr>
          <a:xfrm>
            <a:off x="4397189" y="5585549"/>
            <a:ext cx="11822970" cy="862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Mecánico: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Usuario encargado de la ejecución de los servicios. Accede a las órdenes de trabajo asignadas, registra avances y finaliza tareas. Puede visualizar sus horarios y citas programadas.</a:t>
            </a: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4138752" y="7396482"/>
            <a:ext cx="12339846" cy="2077662"/>
            <a:chOff x="0" y="-9525"/>
            <a:chExt cx="3250001" cy="547203"/>
          </a:xfrm>
        </p:grpSpPr>
        <p:sp>
          <p:nvSpPr>
            <p:cNvPr id="181" name="Google Shape;181;p6"/>
            <p:cNvSpPr/>
            <p:nvPr/>
          </p:nvSpPr>
          <p:spPr>
            <a:xfrm>
              <a:off x="0" y="0"/>
              <a:ext cx="3250001" cy="537678"/>
            </a:xfrm>
            <a:custGeom>
              <a:rect b="b" l="l" r="r" t="t"/>
              <a:pathLst>
                <a:path extrusionOk="0" h="537678" w="3250001">
                  <a:moveTo>
                    <a:pt x="25096" y="0"/>
                  </a:moveTo>
                  <a:lnTo>
                    <a:pt x="3224905" y="0"/>
                  </a:lnTo>
                  <a:cubicBezTo>
                    <a:pt x="3238765" y="0"/>
                    <a:pt x="3250001" y="11236"/>
                    <a:pt x="3250001" y="25096"/>
                  </a:cubicBezTo>
                  <a:lnTo>
                    <a:pt x="3250001" y="512583"/>
                  </a:lnTo>
                  <a:cubicBezTo>
                    <a:pt x="3250001" y="526443"/>
                    <a:pt x="3238765" y="537678"/>
                    <a:pt x="3224905" y="537678"/>
                  </a:cubicBezTo>
                  <a:lnTo>
                    <a:pt x="25096" y="537678"/>
                  </a:lnTo>
                  <a:cubicBezTo>
                    <a:pt x="11236" y="537678"/>
                    <a:pt x="0" y="526443"/>
                    <a:pt x="0" y="512583"/>
                  </a:cubicBezTo>
                  <a:lnTo>
                    <a:pt x="0" y="25096"/>
                  </a:lnTo>
                  <a:cubicBezTo>
                    <a:pt x="0" y="11236"/>
                    <a:pt x="11236" y="0"/>
                    <a:pt x="25096" y="0"/>
                  </a:cubicBezTo>
                  <a:close/>
                </a:path>
              </a:pathLst>
            </a:custGeom>
            <a:solidFill>
              <a:srgbClr val="C8E5FF"/>
            </a:solidFill>
            <a:ln cap="rnd" cmpd="sng" w="19050">
              <a:solidFill>
                <a:srgbClr val="2641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0" y="-9525"/>
              <a:ext cx="3250001" cy="5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6"/>
          <p:cNvSpPr txBox="1"/>
          <p:nvPr/>
        </p:nvSpPr>
        <p:spPr>
          <a:xfrm>
            <a:off x="4397189" y="7979051"/>
            <a:ext cx="11822970" cy="862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Cliente: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Usuario que recibe los servicios del taller. Puede registrarse, gestionar sus datos y los de sus vehículos, reservar citas en línea y recibir notificaciones sobre el estado de sus servicios.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9" name="Google Shape;189;p7"/>
          <p:cNvGrpSpPr/>
          <p:nvPr/>
        </p:nvGrpSpPr>
        <p:grpSpPr>
          <a:xfrm>
            <a:off x="1424959" y="1329703"/>
            <a:ext cx="13483197" cy="1380840"/>
            <a:chOff x="0" y="-66675"/>
            <a:chExt cx="17977597" cy="1841121"/>
          </a:xfrm>
        </p:grpSpPr>
        <p:sp>
          <p:nvSpPr>
            <p:cNvPr id="190" name="Google Shape;190;p7"/>
            <p:cNvSpPr/>
            <p:nvPr/>
          </p:nvSpPr>
          <p:spPr>
            <a:xfrm>
              <a:off x="0" y="0"/>
              <a:ext cx="17977597" cy="1774446"/>
            </a:xfrm>
            <a:custGeom>
              <a:rect b="b" l="l" r="r" t="t"/>
              <a:pathLst>
                <a:path extrusionOk="0" h="1774446" w="17977597">
                  <a:moveTo>
                    <a:pt x="0" y="0"/>
                  </a:moveTo>
                  <a:lnTo>
                    <a:pt x="17977597" y="0"/>
                  </a:lnTo>
                  <a:lnTo>
                    <a:pt x="17977597" y="1774446"/>
                  </a:lnTo>
                  <a:lnTo>
                    <a:pt x="0" y="17744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91" name="Google Shape;191;p7"/>
            <p:cNvSpPr txBox="1"/>
            <p:nvPr/>
          </p:nvSpPr>
          <p:spPr>
            <a:xfrm>
              <a:off x="0" y="-66675"/>
              <a:ext cx="17977597" cy="1841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6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Lista de Requerimientos</a:t>
              </a:r>
              <a:endParaRPr/>
            </a:p>
          </p:txBody>
        </p:sp>
      </p:grpSp>
      <p:grpSp>
        <p:nvGrpSpPr>
          <p:cNvPr id="192" name="Google Shape;192;p7"/>
          <p:cNvGrpSpPr/>
          <p:nvPr/>
        </p:nvGrpSpPr>
        <p:grpSpPr>
          <a:xfrm>
            <a:off x="1339187" y="2578085"/>
            <a:ext cx="7692455" cy="7241164"/>
            <a:chOff x="0" y="-19050"/>
            <a:chExt cx="2025996" cy="1907138"/>
          </a:xfrm>
        </p:grpSpPr>
        <p:sp>
          <p:nvSpPr>
            <p:cNvPr id="193" name="Google Shape;193;p7"/>
            <p:cNvSpPr/>
            <p:nvPr/>
          </p:nvSpPr>
          <p:spPr>
            <a:xfrm>
              <a:off x="0" y="0"/>
              <a:ext cx="2025996" cy="1888088"/>
            </a:xfrm>
            <a:custGeom>
              <a:rect b="b" l="l" r="r" t="t"/>
              <a:pathLst>
                <a:path extrusionOk="0" h="1888088" w="2025996">
                  <a:moveTo>
                    <a:pt x="40257" y="0"/>
                  </a:moveTo>
                  <a:lnTo>
                    <a:pt x="1985739" y="0"/>
                  </a:lnTo>
                  <a:cubicBezTo>
                    <a:pt x="1996416" y="0"/>
                    <a:pt x="2006656" y="4241"/>
                    <a:pt x="2014205" y="11791"/>
                  </a:cubicBezTo>
                  <a:cubicBezTo>
                    <a:pt x="2021755" y="19341"/>
                    <a:pt x="2025996" y="29580"/>
                    <a:pt x="2025996" y="40257"/>
                  </a:cubicBezTo>
                  <a:lnTo>
                    <a:pt x="2025996" y="1847831"/>
                  </a:lnTo>
                  <a:cubicBezTo>
                    <a:pt x="2025996" y="1858508"/>
                    <a:pt x="2021755" y="1868747"/>
                    <a:pt x="2014205" y="1876297"/>
                  </a:cubicBezTo>
                  <a:cubicBezTo>
                    <a:pt x="2006656" y="1883847"/>
                    <a:pt x="1996416" y="1888088"/>
                    <a:pt x="1985739" y="1888088"/>
                  </a:cubicBezTo>
                  <a:lnTo>
                    <a:pt x="40257" y="1888088"/>
                  </a:lnTo>
                  <a:cubicBezTo>
                    <a:pt x="29580" y="1888088"/>
                    <a:pt x="19341" y="1883847"/>
                    <a:pt x="11791" y="1876297"/>
                  </a:cubicBezTo>
                  <a:cubicBezTo>
                    <a:pt x="4241" y="1868747"/>
                    <a:pt x="0" y="1858508"/>
                    <a:pt x="0" y="1847831"/>
                  </a:cubicBezTo>
                  <a:lnTo>
                    <a:pt x="0" y="40257"/>
                  </a:lnTo>
                  <a:cubicBezTo>
                    <a:pt x="0" y="29580"/>
                    <a:pt x="4241" y="19341"/>
                    <a:pt x="11791" y="11791"/>
                  </a:cubicBezTo>
                  <a:cubicBezTo>
                    <a:pt x="19341" y="4241"/>
                    <a:pt x="29580" y="0"/>
                    <a:pt x="40257" y="0"/>
                  </a:cubicBezTo>
                  <a:close/>
                </a:path>
              </a:pathLst>
            </a:custGeom>
            <a:solidFill>
              <a:srgbClr val="F5F5F5"/>
            </a:solidFill>
            <a:ln cap="rnd" cmpd="sng" w="38100">
              <a:solidFill>
                <a:srgbClr val="2641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 txBox="1"/>
            <p:nvPr/>
          </p:nvSpPr>
          <p:spPr>
            <a:xfrm>
              <a:off x="0" y="-19050"/>
              <a:ext cx="2025996" cy="1907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0" lIns="254000" spcFirstLastPara="1" rIns="254000" wrap="square" tIns="254000">
              <a:noAutofit/>
            </a:bodyPr>
            <a:lstStyle/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Funcionales: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4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R.1 Registrar clientes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R.2 Iniciar sesión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R.3 Recuperar contraseña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R.4 Perfil de mecánico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R.5 Agendar las citas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R.6 Gestionar las citas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R.7 Configurar los horarios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R.8 Consultar estado de citas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R.9 Registrar de manera centralizada el historial de mantenciones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R.10 Visualizar el historial de servicios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R.11 Gestionar historial por administrador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R.12 Enviar notificaciones de recordatorio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R.13 Notificar confirmación y estado de citas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R.14 Gestionar un panel centralizado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R.15 Exportar reporte</a:t>
              </a:r>
              <a:endParaRPr sz="23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7"/>
          <p:cNvGrpSpPr/>
          <p:nvPr/>
        </p:nvGrpSpPr>
        <p:grpSpPr>
          <a:xfrm>
            <a:off x="9256358" y="2505754"/>
            <a:ext cx="7692455" cy="7313495"/>
            <a:chOff x="0" y="-38100"/>
            <a:chExt cx="2025996" cy="1926188"/>
          </a:xfrm>
        </p:grpSpPr>
        <p:sp>
          <p:nvSpPr>
            <p:cNvPr id="196" name="Google Shape;196;p7"/>
            <p:cNvSpPr/>
            <p:nvPr/>
          </p:nvSpPr>
          <p:spPr>
            <a:xfrm>
              <a:off x="0" y="0"/>
              <a:ext cx="2025996" cy="1888088"/>
            </a:xfrm>
            <a:custGeom>
              <a:rect b="b" l="l" r="r" t="t"/>
              <a:pathLst>
                <a:path extrusionOk="0" h="1888088" w="2025996">
                  <a:moveTo>
                    <a:pt x="40257" y="0"/>
                  </a:moveTo>
                  <a:lnTo>
                    <a:pt x="1985739" y="0"/>
                  </a:lnTo>
                  <a:cubicBezTo>
                    <a:pt x="1996416" y="0"/>
                    <a:pt x="2006656" y="4241"/>
                    <a:pt x="2014205" y="11791"/>
                  </a:cubicBezTo>
                  <a:cubicBezTo>
                    <a:pt x="2021755" y="19341"/>
                    <a:pt x="2025996" y="29580"/>
                    <a:pt x="2025996" y="40257"/>
                  </a:cubicBezTo>
                  <a:lnTo>
                    <a:pt x="2025996" y="1847831"/>
                  </a:lnTo>
                  <a:cubicBezTo>
                    <a:pt x="2025996" y="1858508"/>
                    <a:pt x="2021755" y="1868747"/>
                    <a:pt x="2014205" y="1876297"/>
                  </a:cubicBezTo>
                  <a:cubicBezTo>
                    <a:pt x="2006656" y="1883847"/>
                    <a:pt x="1996416" y="1888088"/>
                    <a:pt x="1985739" y="1888088"/>
                  </a:cubicBezTo>
                  <a:lnTo>
                    <a:pt x="40257" y="1888088"/>
                  </a:lnTo>
                  <a:cubicBezTo>
                    <a:pt x="29580" y="1888088"/>
                    <a:pt x="19341" y="1883847"/>
                    <a:pt x="11791" y="1876297"/>
                  </a:cubicBezTo>
                  <a:cubicBezTo>
                    <a:pt x="4241" y="1868747"/>
                    <a:pt x="0" y="1858508"/>
                    <a:pt x="0" y="1847831"/>
                  </a:cubicBezTo>
                  <a:lnTo>
                    <a:pt x="0" y="40257"/>
                  </a:lnTo>
                  <a:cubicBezTo>
                    <a:pt x="0" y="29580"/>
                    <a:pt x="4241" y="19341"/>
                    <a:pt x="11791" y="11791"/>
                  </a:cubicBezTo>
                  <a:cubicBezTo>
                    <a:pt x="19341" y="4241"/>
                    <a:pt x="29580" y="0"/>
                    <a:pt x="40257" y="0"/>
                  </a:cubicBezTo>
                  <a:close/>
                </a:path>
              </a:pathLst>
            </a:custGeom>
            <a:solidFill>
              <a:srgbClr val="F5F5F5"/>
            </a:solidFill>
            <a:ln cap="rnd" cmpd="sng" w="38100">
              <a:solidFill>
                <a:srgbClr val="05004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0" y="-38100"/>
              <a:ext cx="2025996" cy="1926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4000" lIns="254000" spcFirstLastPara="1" rIns="254000" wrap="square" tIns="254000">
              <a:noAutofit/>
            </a:bodyPr>
            <a:lstStyle/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 funcionales:</a:t>
              </a:r>
              <a:endParaRPr sz="2300"/>
            </a:p>
            <a:p>
              <a:pPr indent="0" lvl="0" marL="0" marR="0" rtl="0" algn="just">
                <a:lnSpc>
                  <a:spcPct val="1041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R.16 Rendimiento para usuarios simultáneos</a:t>
              </a:r>
              <a:endParaRPr sz="2300"/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R.17 Cifrado de contraseñas</a:t>
              </a:r>
              <a:endParaRPr sz="2300"/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R.18 Control de acceso por roles</a:t>
              </a:r>
              <a:endParaRPr sz="2300"/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R.19 Interfaz intuitiva</a:t>
              </a:r>
              <a:endParaRPr sz="2300"/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R.20 Navegación eficiente</a:t>
              </a:r>
              <a:endParaRPr sz="2300"/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R.21 Registro de logs</a:t>
              </a:r>
              <a:endParaRPr sz="2300"/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R.22 Portabilidad</a:t>
              </a:r>
              <a:endParaRPr sz="2300"/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R.23 Arquitectura modular</a:t>
              </a:r>
              <a:endParaRPr sz="2300"/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R.24 Registro centralizado de mantenciones</a:t>
              </a:r>
              <a:endParaRPr sz="2300"/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R.25 Gestión de usuarios y roles</a:t>
              </a:r>
              <a:endParaRPr sz="2300"/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R.26 Actualización y mantenimiento de datos</a:t>
              </a:r>
              <a:endParaRPr sz="2300"/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R.27 Exportación de información</a:t>
              </a:r>
              <a:endParaRPr sz="2300"/>
            </a:p>
            <a:p>
              <a:pPr indent="0" lvl="0" marL="0" marR="0" rtl="0" algn="just">
                <a:lnSpc>
                  <a:spcPct val="108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3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R.28 Incorporar logo de taller mecanico</a:t>
              </a:r>
              <a:endParaRPr sz="2300"/>
            </a:p>
            <a:p>
              <a:pPr indent="0" lvl="0" marL="0" marR="0" rtl="0" algn="just">
                <a:lnSpc>
                  <a:spcPct val="112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12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6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3" name="Google Shape;203;p8"/>
          <p:cNvGrpSpPr/>
          <p:nvPr/>
        </p:nvGrpSpPr>
        <p:grpSpPr>
          <a:xfrm>
            <a:off x="913110" y="1225460"/>
            <a:ext cx="15773400" cy="831206"/>
            <a:chOff x="0" y="-66675"/>
            <a:chExt cx="21031200" cy="1108275"/>
          </a:xfrm>
        </p:grpSpPr>
        <p:sp>
          <p:nvSpPr>
            <p:cNvPr id="204" name="Google Shape;204;p8"/>
            <p:cNvSpPr/>
            <p:nvPr/>
          </p:nvSpPr>
          <p:spPr>
            <a:xfrm>
              <a:off x="0" y="0"/>
              <a:ext cx="21031200" cy="1041600"/>
            </a:xfrm>
            <a:custGeom>
              <a:rect b="b" l="l" r="r" t="t"/>
              <a:pathLst>
                <a:path extrusionOk="0" h="10416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0"/>
                  </a:lnTo>
                  <a:lnTo>
                    <a:pt x="0" y="10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05" name="Google Shape;205;p8"/>
            <p:cNvSpPr txBox="1"/>
            <p:nvPr/>
          </p:nvSpPr>
          <p:spPr>
            <a:xfrm>
              <a:off x="0" y="-66675"/>
              <a:ext cx="21031200" cy="1108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Cliente</a:t>
              </a:r>
              <a:endParaRPr/>
            </a:p>
          </p:txBody>
        </p:sp>
      </p:grpSp>
      <p:pic>
        <p:nvPicPr>
          <p:cNvPr id="206" name="Google Shape;206;p8" title="Login.png"/>
          <p:cNvPicPr preferRelativeResize="0"/>
          <p:nvPr/>
        </p:nvPicPr>
        <p:blipFill rotWithShape="1">
          <a:blip r:embed="rId4">
            <a:alphaModFix/>
          </a:blip>
          <a:srcRect b="24969" l="0" r="0" t="0"/>
          <a:stretch/>
        </p:blipFill>
        <p:spPr>
          <a:xfrm>
            <a:off x="1399663" y="2660875"/>
            <a:ext cx="15488675" cy="76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d35dac5fd_1_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2" name="Google Shape;212;g37d35dac5fd_1_1"/>
          <p:cNvGrpSpPr/>
          <p:nvPr/>
        </p:nvGrpSpPr>
        <p:grpSpPr>
          <a:xfrm>
            <a:off x="913110" y="1225460"/>
            <a:ext cx="15773400" cy="831206"/>
            <a:chOff x="0" y="-66675"/>
            <a:chExt cx="21031200" cy="1108275"/>
          </a:xfrm>
        </p:grpSpPr>
        <p:sp>
          <p:nvSpPr>
            <p:cNvPr id="213" name="Google Shape;213;g37d35dac5fd_1_1"/>
            <p:cNvSpPr/>
            <p:nvPr/>
          </p:nvSpPr>
          <p:spPr>
            <a:xfrm>
              <a:off x="0" y="0"/>
              <a:ext cx="21031200" cy="1041600"/>
            </a:xfrm>
            <a:custGeom>
              <a:rect b="b" l="l" r="r" t="t"/>
              <a:pathLst>
                <a:path extrusionOk="0" h="1041600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1041600"/>
                  </a:lnTo>
                  <a:lnTo>
                    <a:pt x="0" y="104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14" name="Google Shape;214;g37d35dac5fd_1_1"/>
            <p:cNvSpPr txBox="1"/>
            <p:nvPr/>
          </p:nvSpPr>
          <p:spPr>
            <a:xfrm>
              <a:off x="0" y="-66675"/>
              <a:ext cx="210312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7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94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Mockups del Sistema: Cliente</a:t>
              </a:r>
              <a:endParaRPr/>
            </a:p>
          </p:txBody>
        </p:sp>
      </p:grpSp>
      <p:pic>
        <p:nvPicPr>
          <p:cNvPr id="215" name="Google Shape;215;g37d35dac5fd_1_1" title="Registr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8788" y="2056673"/>
            <a:ext cx="9990426" cy="817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