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51" r:id="rId3"/>
    <p:sldId id="355" r:id="rId4"/>
    <p:sldId id="452" r:id="rId5"/>
    <p:sldId id="377" r:id="rId6"/>
    <p:sldId id="453" r:id="rId7"/>
    <p:sldId id="454" r:id="rId8"/>
    <p:sldId id="455" r:id="rId9"/>
    <p:sldId id="456" r:id="rId10"/>
    <p:sldId id="457" r:id="rId11"/>
    <p:sldId id="378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379" r:id="rId21"/>
    <p:sldId id="342" r:id="rId22"/>
    <p:sldId id="466" r:id="rId23"/>
    <p:sldId id="467" r:id="rId24"/>
    <p:sldId id="469" r:id="rId25"/>
    <p:sldId id="468" r:id="rId26"/>
    <p:sldId id="470" r:id="rId27"/>
    <p:sldId id="471" r:id="rId28"/>
    <p:sldId id="380" r:id="rId29"/>
    <p:sldId id="472" r:id="rId30"/>
    <p:sldId id="473" r:id="rId31"/>
    <p:sldId id="474" r:id="rId32"/>
    <p:sldId id="381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Batista" initials="SB" lastIdx="1" clrIdx="0">
    <p:extLst>
      <p:ext uri="{19B8F6BF-5375-455C-9EA6-DF929625EA0E}">
        <p15:presenceInfo xmlns:p15="http://schemas.microsoft.com/office/powerpoint/2012/main" userId="c841bc55e3027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D9CBF1E-DFE0-488D-B0F1-8F7C9699B0B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E8A719A-2513-455F-94AF-7F6580E6230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527EF-9BDA-4238-B827-321E0F34E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35EA1-9ABB-40F5-AAAE-61A36E5D5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ECEF-48F3-4CB4-805B-408F3A2DD8C4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1C19A-4193-4560-90EB-02E45CDF7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E875-7AA1-47C1-9357-9CA05A20DE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88F1B-BAB2-4885-8CAC-7B8188C4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32758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4047978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95252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636224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835075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406847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1362365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41015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75126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930608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83694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1031650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836766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3408047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4095593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461534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211457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553640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065528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798740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4008697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Note difference between print(year) and println("leap year");</a:t>
            </a:r>
          </a:p>
        </p:txBody>
      </p:sp>
    </p:spTree>
    <p:extLst>
      <p:ext uri="{BB962C8B-B14F-4D97-AF65-F5344CB8AC3E}">
        <p14:creationId xmlns:p14="http://schemas.microsoft.com/office/powerpoint/2010/main" val="3250678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528763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55014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ral.jpg" descr="coral.jpg"/>
          <p:cNvPicPr>
            <a:picLocks noChangeAspect="1"/>
          </p:cNvPicPr>
          <p:nvPr/>
        </p:nvPicPr>
        <p:blipFill>
          <a:blip r:embed="rId2">
            <a:alphaModFix amt="20000"/>
          </a:blip>
          <a:srcRect l="19466" t="9183" r="5180" b="6043"/>
          <a:stretch>
            <a:fillRect/>
          </a:stretch>
        </p:blipFill>
        <p:spPr>
          <a:xfrm>
            <a:off x="-36459" y="0"/>
            <a:ext cx="12192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</a:t>
            </a:r>
            <a:r>
              <a:rPr dirty="0"/>
              <a:t>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dirty="0"/>
              <a:t> </a:t>
            </a:r>
            <a:r>
              <a:rPr lang="en-US" sz="2800" spc="1820" dirty="0"/>
              <a:t>Rutgers University</a:t>
            </a:r>
            <a:endParaRPr sz="2800" spc="1820" dirty="0"/>
          </a:p>
        </p:txBody>
      </p:sp>
      <p:sp>
        <p:nvSpPr>
          <p:cNvPr id="14" name="http://introcs.cs.princeton.edu"/>
          <p:cNvSpPr txBox="1"/>
          <p:nvPr/>
        </p:nvSpPr>
        <p:spPr>
          <a:xfrm>
            <a:off x="1483681" y="12042322"/>
            <a:ext cx="6870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r>
              <a:rPr dirty="0">
                <a:hlinkClick r:id="rId3"/>
              </a:rPr>
              <a:t>http://introcs.cs.</a:t>
            </a:r>
            <a:r>
              <a:rPr lang="en-US" dirty="0">
                <a:hlinkClick r:id="rId3"/>
              </a:rPr>
              <a:t>rutgers</a:t>
            </a:r>
            <a:r>
              <a:rPr dirty="0">
                <a:hlinkClick r:id="rId3"/>
              </a:rPr>
              <a:t>.edu</a:t>
            </a: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8077200" y="5715000"/>
            <a:ext cx="14706600" cy="57531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11700"/>
              </a:lnSpc>
              <a:tabLst>
                <a:tab pos="1752600" algn="l"/>
              </a:tabLst>
              <a:defRPr sz="9800">
                <a:solidFill>
                  <a:srgbClr val="0054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C7D1766-D167-4757-8EA1-AA21BD5C69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9" y="8858313"/>
            <a:ext cx="2896898" cy="289689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ral.jpg" descr="coral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-3175000" y="-1409700"/>
            <a:ext cx="16179800" cy="16179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7696200" y="5029200"/>
            <a:ext cx="15201900" cy="1752600"/>
          </a:xfrm>
          <a:prstGeom prst="rect">
            <a:avLst/>
          </a:prstGeom>
        </p:spPr>
        <p:txBody>
          <a:bodyPr/>
          <a:lstStyle>
            <a:lvl1pPr>
              <a:lnSpc>
                <a:spcPts val="7600"/>
              </a:lnSpc>
              <a:tabLst>
                <a:tab pos="1752600" algn="l"/>
              </a:tabLst>
              <a:defRPr sz="6400">
                <a:solidFill>
                  <a:srgbClr val="A9A9A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12300" y="7112000"/>
            <a:ext cx="12814300" cy="5943600"/>
          </a:xfrm>
          <a:prstGeom prst="rect">
            <a:avLst/>
          </a:prstGeom>
        </p:spPr>
        <p:txBody>
          <a:bodyPr/>
          <a:lstStyle>
            <a:lvl1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 i="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 </a:t>
            </a:r>
            <a:r>
              <a:rPr lang="en-US" sz="2800" spc="1820" dirty="0"/>
              <a:t>Rutgers University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"/>
          <p:cNvSpPr/>
          <p:nvPr/>
        </p:nvSpPr>
        <p:spPr>
          <a:xfrm>
            <a:off x="1297472" y="1280221"/>
            <a:ext cx="218101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1778000"/>
            <a:ext cx="21005800" cy="4572000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270000" y="1280221"/>
            <a:ext cx="2184400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381000"/>
            <a:ext cx="206883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21869400" cy="1158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Font typeface="Gill Sans"/>
              <a:tabLst>
                <a:tab pos="2476500" algn="l"/>
              </a:tabLst>
            </a:lvl2pPr>
            <a:lvl3pPr>
              <a:tabLst>
                <a:tab pos="3035300" algn="l"/>
              </a:tabLst>
              <a:defRPr i="1"/>
            </a:lvl3pPr>
            <a:lvl4pPr>
              <a:buFont typeface="Gill Sans"/>
              <a:tabLst>
                <a:tab pos="3721100" algn="l"/>
              </a:tabLst>
            </a:lvl4pPr>
            <a:lvl5pPr>
              <a:buFont typeface="Gill Sans"/>
              <a:tabLst>
                <a:tab pos="43688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00128" y="13066304"/>
            <a:ext cx="393701" cy="4318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 defTabSz="647700">
              <a:lnSpc>
                <a:spcPts val="2800"/>
              </a:lnSpc>
              <a:tabLst>
                <a:tab pos="1511300" algn="l"/>
              </a:tabLst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ransition spd="med"/>
  <p:txStyles>
    <p:titleStyle>
      <a:lvl1pPr marL="0" marR="0" indent="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0" marR="0" indent="889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760379" marR="0" indent="-3031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14224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2004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24621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28177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31733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3528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38845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4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  <a:br>
              <a:rPr lang="en-US" dirty="0"/>
            </a:br>
            <a:r>
              <a:rPr lang="en-US" sz="2400" dirty="0"/>
              <a:t>CSCI 170 </a:t>
            </a:r>
            <a:r>
              <a:rPr lang="en-US" sz="2400" dirty="0" smtClean="0"/>
              <a:t>Spring 2021</a:t>
            </a:r>
            <a:br>
              <a:rPr lang="en-US" sz="2400" dirty="0" smtClean="0"/>
            </a:br>
            <a:r>
              <a:rPr lang="en-US" sz="2400" dirty="0" smtClean="0"/>
              <a:t>Sandra </a:t>
            </a:r>
            <a:r>
              <a:rPr lang="en-US" sz="2400" dirty="0"/>
              <a:t>Batista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Logical Equivalence Practice Problem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24958"/>
            <a:ext cx="22419734" cy="10797828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Show the following using logical equivalences: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62CE829-E4CC-4618-9FE4-D8BA11210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882506"/>
              </p:ext>
            </p:extLst>
          </p:nvPr>
        </p:nvGraphicFramePr>
        <p:xfrm>
          <a:off x="9672917" y="1895059"/>
          <a:ext cx="11161059" cy="1247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4" imgW="2387520" imgH="266400" progId="Equation.DSMT4">
                  <p:embed/>
                </p:oleObj>
              </mc:Choice>
              <mc:Fallback>
                <p:oleObj name="Equation" r:id="rId4" imgW="2387520" imgH="266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66DC621-A329-427C-B31D-E7D5D23D9E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72917" y="1895059"/>
                        <a:ext cx="11161059" cy="1247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52587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/>
              <a:t>Precedence of Logical Operators</a:t>
            </a:r>
          </a:p>
          <a:p>
            <a:r>
              <a:rPr lang="en-US" dirty="0"/>
              <a:t>Propositional Equivalences</a:t>
            </a:r>
          </a:p>
          <a:p>
            <a:r>
              <a:rPr lang="en-US" b="1" dirty="0"/>
              <a:t>Creating Valid Arguments Using Inference</a:t>
            </a:r>
          </a:p>
          <a:p>
            <a:r>
              <a:rPr lang="en-US" dirty="0"/>
              <a:t>Predicates and Quantifiers</a:t>
            </a:r>
          </a:p>
          <a:p>
            <a:r>
              <a:rPr lang="en-US" dirty="0"/>
              <a:t>Negating Quantifiers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6441242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Constructing Valid Arguments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525145" y="1565978"/>
            <a:ext cx="20931084" cy="5731293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An </a:t>
            </a:r>
            <a:r>
              <a:rPr lang="en-US" b="1" dirty="0">
                <a:solidFill>
                  <a:srgbClr val="0070C0"/>
                </a:solidFill>
              </a:rPr>
              <a:t>argument</a:t>
            </a:r>
            <a:r>
              <a:rPr lang="en-US" dirty="0">
                <a:solidFill>
                  <a:srgbClr val="0070C0"/>
                </a:solidFill>
              </a:rPr>
              <a:t> is a sequence of statements starting from a set of premises (or assumptions) that uses steps of reasoning from logical equivalences or inference to reach a conclusion.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An argument is </a:t>
            </a:r>
            <a:r>
              <a:rPr lang="en-US" b="1" dirty="0">
                <a:solidFill>
                  <a:srgbClr val="0070C0"/>
                </a:solidFill>
              </a:rPr>
              <a:t>valid</a:t>
            </a:r>
            <a:r>
              <a:rPr lang="en-US" dirty="0">
                <a:solidFill>
                  <a:srgbClr val="0070C0"/>
                </a:solidFill>
              </a:rPr>
              <a:t> if and only if the conclusion can be shown true using steps of reasoning if the premises are true.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An argument is </a:t>
            </a:r>
            <a:r>
              <a:rPr lang="en-US" b="1" dirty="0">
                <a:solidFill>
                  <a:srgbClr val="0070C0"/>
                </a:solidFill>
              </a:rPr>
              <a:t>sound</a:t>
            </a:r>
            <a:r>
              <a:rPr lang="en-US" dirty="0">
                <a:solidFill>
                  <a:srgbClr val="0070C0"/>
                </a:solidFill>
              </a:rPr>
              <a:t> if and only if the conclusion can be shown true using steps of reason and the premises are true.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EA7BF-2556-4E31-A654-3B0E6AE2962B}"/>
              </a:ext>
            </a:extLst>
          </p:cNvPr>
          <p:cNvSpPr txBox="1"/>
          <p:nvPr/>
        </p:nvSpPr>
        <p:spPr>
          <a:xfrm>
            <a:off x="1864659" y="7580549"/>
            <a:ext cx="18341788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Let’s express the statements for a valid and sound argument in propositional logic: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Let p = “an argument is valid”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     s = “an argument is sound”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      r = “the premises are true”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     q = “</a:t>
            </a:r>
            <a:r>
              <a:rPr lang="en-US" sz="3600" dirty="0"/>
              <a:t>the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conclusion </a:t>
            </a:r>
            <a:r>
              <a:rPr lang="en-US" sz="3600" dirty="0"/>
              <a:t>can be shown true”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788191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Rules of Inference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525145" y="1565978"/>
            <a:ext cx="20931084" cy="436865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Modus Ponens: </a:t>
            </a:r>
            <a:r>
              <a:rPr lang="en-US" sz="4400" spc="38" dirty="0" err="1">
                <a:solidFill>
                  <a:srgbClr val="0070C0"/>
                </a:solidFill>
                <a:cs typeface="PMingLiU"/>
              </a:rPr>
              <a:t>p,p</a:t>
            </a:r>
            <a:r>
              <a:rPr lang="en-US" sz="4400" spc="38" dirty="0" err="1">
                <a:solidFill>
                  <a:srgbClr val="0070C0"/>
                </a:solidFill>
                <a:cs typeface="Lucida Sans Unicode"/>
              </a:rPr>
              <a:t>→</a:t>
            </a:r>
            <a:r>
              <a:rPr lang="en-US" sz="4400" spc="38" dirty="0" err="1">
                <a:solidFill>
                  <a:srgbClr val="0070C0"/>
                </a:solidFill>
                <a:cs typeface="PMingLiU"/>
              </a:rPr>
              <a:t>q</a:t>
            </a:r>
            <a:r>
              <a:rPr lang="en-US" sz="4400" spc="38" dirty="0">
                <a:solidFill>
                  <a:srgbClr val="0070C0"/>
                </a:solidFill>
                <a:cs typeface="PMingLiU"/>
              </a:rPr>
              <a:t>, </a:t>
            </a:r>
            <a:r>
              <a:rPr lang="en-US" sz="4400" spc="56" dirty="0">
                <a:solidFill>
                  <a:srgbClr val="0070C0"/>
                </a:solidFill>
                <a:cs typeface="PMingLiU"/>
              </a:rPr>
              <a:t>then</a:t>
            </a:r>
            <a:r>
              <a:rPr lang="en-US" sz="4400" spc="23" dirty="0">
                <a:solidFill>
                  <a:srgbClr val="0070C0"/>
                </a:solidFill>
                <a:cs typeface="PMingLiU"/>
              </a:rPr>
              <a:t> </a:t>
            </a:r>
            <a:r>
              <a:rPr lang="en-US" sz="4400" spc="38" dirty="0">
                <a:solidFill>
                  <a:srgbClr val="0070C0"/>
                </a:solidFill>
                <a:cs typeface="PMingLiU"/>
              </a:rPr>
              <a:t>q</a:t>
            </a:r>
          </a:p>
          <a:p>
            <a:r>
              <a:rPr lang="en-US" dirty="0">
                <a:solidFill>
                  <a:srgbClr val="0070C0"/>
                </a:solidFill>
                <a:cs typeface="PMingLiU"/>
              </a:rPr>
              <a:t>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Modus Tollens: </a:t>
            </a:r>
            <a:r>
              <a:rPr lang="en-US" sz="4400" spc="38" dirty="0" err="1">
                <a:solidFill>
                  <a:srgbClr val="0070C0"/>
                </a:solidFill>
                <a:cs typeface="PMingLiU"/>
              </a:rPr>
              <a:t>p</a:t>
            </a:r>
            <a:r>
              <a:rPr lang="en-US" sz="4400" spc="38" dirty="0" err="1">
                <a:solidFill>
                  <a:srgbClr val="0070C0"/>
                </a:solidFill>
                <a:cs typeface="Lucida Sans Unicode"/>
              </a:rPr>
              <a:t>→</a:t>
            </a:r>
            <a:r>
              <a:rPr lang="en-US" sz="4400" spc="38" dirty="0" err="1">
                <a:solidFill>
                  <a:srgbClr val="0070C0"/>
                </a:solidFill>
                <a:cs typeface="PMingLiU"/>
              </a:rPr>
              <a:t>q</a:t>
            </a:r>
            <a:r>
              <a:rPr lang="en-US" sz="4400" spc="38" dirty="0">
                <a:solidFill>
                  <a:srgbClr val="0070C0"/>
                </a:solidFill>
                <a:cs typeface="PMingLiU"/>
              </a:rPr>
              <a:t>, </a:t>
            </a:r>
            <a:r>
              <a:rPr lang="en-US" sz="4400" spc="-11" dirty="0">
                <a:solidFill>
                  <a:srgbClr val="0070C0"/>
                </a:solidFill>
                <a:cs typeface="Lucida Sans Unicode"/>
              </a:rPr>
              <a:t>¬</a:t>
            </a:r>
            <a:r>
              <a:rPr lang="en-US" sz="4400" spc="-11" dirty="0">
                <a:solidFill>
                  <a:srgbClr val="0070C0"/>
                </a:solidFill>
                <a:cs typeface="PMingLiU"/>
              </a:rPr>
              <a:t>q, </a:t>
            </a:r>
            <a:r>
              <a:rPr lang="en-US" sz="4400" spc="56" dirty="0">
                <a:solidFill>
                  <a:srgbClr val="0070C0"/>
                </a:solidFill>
                <a:cs typeface="PMingLiU"/>
              </a:rPr>
              <a:t>then</a:t>
            </a:r>
            <a:r>
              <a:rPr lang="en-US" sz="4400" spc="83" dirty="0">
                <a:solidFill>
                  <a:srgbClr val="0070C0"/>
                </a:solidFill>
                <a:cs typeface="PMingLiU"/>
              </a:rPr>
              <a:t> </a:t>
            </a:r>
            <a:r>
              <a:rPr lang="en-US" sz="4400" spc="-19" dirty="0">
                <a:solidFill>
                  <a:srgbClr val="0070C0"/>
                </a:solidFill>
                <a:cs typeface="Lucida Sans Unicode"/>
              </a:rPr>
              <a:t>¬</a:t>
            </a:r>
            <a:r>
              <a:rPr lang="en-US" sz="4400" spc="-19" dirty="0">
                <a:solidFill>
                  <a:srgbClr val="0070C0"/>
                </a:solidFill>
                <a:cs typeface="PMingLiU"/>
              </a:rPr>
              <a:t>p</a:t>
            </a:r>
          </a:p>
          <a:p>
            <a:r>
              <a:rPr lang="en-US" spc="-19" dirty="0">
                <a:solidFill>
                  <a:srgbClr val="0070C0"/>
                </a:solidFill>
                <a:cs typeface="PMingLiU"/>
              </a:rPr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spc="-19" dirty="0">
                <a:solidFill>
                  <a:srgbClr val="0070C0"/>
                </a:solidFill>
                <a:cs typeface="PMingLiU"/>
              </a:rPr>
              <a:t>Hypothetical Syllogism: </a:t>
            </a:r>
            <a:r>
              <a:rPr lang="pt-BR" sz="4400" i="1" dirty="0">
                <a:solidFill>
                  <a:srgbClr val="0070C0"/>
                </a:solidFill>
                <a:cs typeface="Palatino Linotype"/>
              </a:rPr>
              <a:t>p </a:t>
            </a:r>
            <a:r>
              <a:rPr lang="pt-BR" sz="4400" spc="38" dirty="0">
                <a:solidFill>
                  <a:srgbClr val="0070C0"/>
                </a:solidFill>
                <a:cs typeface="Lucida Sans Unicode"/>
              </a:rPr>
              <a:t>→ </a:t>
            </a:r>
            <a:r>
              <a:rPr lang="pt-BR" sz="4400" i="1" spc="19" dirty="0">
                <a:solidFill>
                  <a:srgbClr val="0070C0"/>
                </a:solidFill>
                <a:cs typeface="Palatino Linotype"/>
              </a:rPr>
              <a:t>q</a:t>
            </a:r>
            <a:r>
              <a:rPr lang="pt-BR" sz="4400" spc="19" dirty="0">
                <a:solidFill>
                  <a:srgbClr val="0070C0"/>
                </a:solidFill>
                <a:cs typeface="PMingLiU"/>
              </a:rPr>
              <a:t>, </a:t>
            </a:r>
            <a:r>
              <a:rPr lang="pt-BR" sz="4400" i="1" spc="-15" dirty="0">
                <a:solidFill>
                  <a:srgbClr val="0070C0"/>
                </a:solidFill>
                <a:cs typeface="Palatino Linotype"/>
              </a:rPr>
              <a:t>q </a:t>
            </a:r>
            <a:r>
              <a:rPr lang="pt-BR" sz="4400" spc="38" dirty="0">
                <a:solidFill>
                  <a:srgbClr val="0070C0"/>
                </a:solidFill>
                <a:cs typeface="Lucida Sans Unicode"/>
              </a:rPr>
              <a:t>→ </a:t>
            </a:r>
            <a:r>
              <a:rPr lang="pt-BR" sz="4400" i="1" spc="41" dirty="0">
                <a:solidFill>
                  <a:srgbClr val="0070C0"/>
                </a:solidFill>
                <a:cs typeface="Palatino Linotype"/>
              </a:rPr>
              <a:t>r</a:t>
            </a:r>
            <a:r>
              <a:rPr lang="pt-BR" sz="4400" spc="41" dirty="0">
                <a:solidFill>
                  <a:srgbClr val="0070C0"/>
                </a:solidFill>
                <a:cs typeface="PMingLiU"/>
              </a:rPr>
              <a:t>, </a:t>
            </a:r>
            <a:r>
              <a:rPr lang="pt-BR" sz="4400" spc="56" dirty="0">
                <a:solidFill>
                  <a:srgbClr val="0070C0"/>
                </a:solidFill>
                <a:cs typeface="PMingLiU"/>
              </a:rPr>
              <a:t>then </a:t>
            </a:r>
            <a:r>
              <a:rPr lang="pt-BR" sz="4400" i="1" dirty="0">
                <a:solidFill>
                  <a:srgbClr val="0070C0"/>
                </a:solidFill>
                <a:cs typeface="Palatino Linotype"/>
              </a:rPr>
              <a:t>p </a:t>
            </a:r>
            <a:r>
              <a:rPr lang="pt-BR" sz="4400" spc="38" dirty="0">
                <a:solidFill>
                  <a:srgbClr val="0070C0"/>
                </a:solidFill>
                <a:cs typeface="Lucida Sans Unicode"/>
              </a:rPr>
              <a:t>→</a:t>
            </a:r>
            <a:r>
              <a:rPr lang="pt-BR" sz="4400" spc="-83" dirty="0">
                <a:solidFill>
                  <a:srgbClr val="0070C0"/>
                </a:solidFill>
                <a:cs typeface="Lucida Sans Unicode"/>
              </a:rPr>
              <a:t> </a:t>
            </a:r>
            <a:r>
              <a:rPr lang="pt-BR" sz="4400" i="1" spc="41" dirty="0">
                <a:solidFill>
                  <a:srgbClr val="0070C0"/>
                </a:solidFill>
                <a:cs typeface="Palatino Linotype"/>
              </a:rPr>
              <a:t>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EA7BF-2556-4E31-A654-3B0E6AE2962B}"/>
              </a:ext>
            </a:extLst>
          </p:cNvPr>
          <p:cNvSpPr txBox="1"/>
          <p:nvPr/>
        </p:nvSpPr>
        <p:spPr>
          <a:xfrm>
            <a:off x="1927771" y="7236401"/>
            <a:ext cx="18341788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Examples:</a:t>
            </a:r>
          </a:p>
          <a:p>
            <a:r>
              <a:rPr lang="en-US" sz="3600" dirty="0"/>
              <a:t>Modus Ponens: </a:t>
            </a:r>
            <a:r>
              <a:rPr lang="en-US" sz="3600" i="1" dirty="0" smtClean="0"/>
              <a:t>It is raining and</a:t>
            </a:r>
            <a:r>
              <a:rPr lang="en-US" sz="3600" i="1" dirty="0" smtClean="0">
                <a:cs typeface="PMingLiU"/>
              </a:rPr>
              <a:t> if it is raining, you carry an umbrella, then you carry an umbrella. </a:t>
            </a:r>
          </a:p>
          <a:p>
            <a:endParaRPr lang="en-US" sz="3600" i="1" dirty="0" smtClean="0">
              <a:cs typeface="PMingLiU"/>
            </a:endParaRPr>
          </a:p>
          <a:p>
            <a:r>
              <a:rPr lang="en-US" sz="3600" dirty="0" smtClean="0">
                <a:cs typeface="PMingLiU"/>
              </a:rPr>
              <a:t>Modus </a:t>
            </a:r>
            <a:r>
              <a:rPr lang="en-US" sz="3600" dirty="0">
                <a:cs typeface="PMingLiU"/>
              </a:rPr>
              <a:t>Tollens: </a:t>
            </a:r>
            <a:r>
              <a:rPr lang="en-US" sz="3600" i="1" dirty="0">
                <a:cs typeface="PMingLiU"/>
              </a:rPr>
              <a:t>If </a:t>
            </a:r>
            <a:r>
              <a:rPr lang="en-US" sz="3600" i="1" dirty="0" smtClean="0">
                <a:cs typeface="PMingLiU"/>
              </a:rPr>
              <a:t>it is raining, you carry an umbrella, and you are not carrying an umbrella</a:t>
            </a:r>
            <a:r>
              <a:rPr lang="en-US" sz="3600" i="1" dirty="0" smtClean="0">
                <a:cs typeface="PMingLiU"/>
              </a:rPr>
              <a:t>, </a:t>
            </a:r>
            <a:r>
              <a:rPr lang="en-US" sz="3600" i="1" dirty="0">
                <a:cs typeface="PMingLiU"/>
              </a:rPr>
              <a:t>then </a:t>
            </a:r>
            <a:r>
              <a:rPr lang="en-US" sz="3600" i="1" dirty="0" smtClean="0">
                <a:cs typeface="PMingLiU"/>
              </a:rPr>
              <a:t>it is not raining.</a:t>
            </a:r>
            <a:endParaRPr lang="en-US" sz="3600" i="1" dirty="0">
              <a:cs typeface="PMingLiU"/>
            </a:endParaRPr>
          </a:p>
          <a:p>
            <a:endParaRPr lang="en-US" sz="3600" i="1" dirty="0">
              <a:cs typeface="PMingLiU"/>
            </a:endParaRPr>
          </a:p>
          <a:p>
            <a:r>
              <a:rPr lang="en-US" sz="3600" dirty="0">
                <a:cs typeface="PMingLiU"/>
              </a:rPr>
              <a:t>Hypothetical Syllogism</a:t>
            </a:r>
            <a:r>
              <a:rPr lang="en-US" sz="3600" i="1" dirty="0">
                <a:cs typeface="PMingLiU"/>
              </a:rPr>
              <a:t>: If </a:t>
            </a:r>
            <a:r>
              <a:rPr lang="en-US" sz="3600" i="1" dirty="0" smtClean="0">
                <a:cs typeface="PMingLiU"/>
              </a:rPr>
              <a:t>it is sunny, then you go to the beach and if you go to the beach,  you swim in the ocean, then if it is sunny, </a:t>
            </a:r>
            <a:r>
              <a:rPr lang="en-US" sz="3600" i="1" dirty="0" smtClean="0">
                <a:cs typeface="PMingLiU"/>
              </a:rPr>
              <a:t>you swim in the ocean.</a:t>
            </a: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695703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Rules of Inference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525145" y="1565978"/>
            <a:ext cx="20931084" cy="436865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cs typeface="PMingLiU"/>
              </a:rPr>
              <a:t>Disjunctive Syllogism: </a:t>
            </a:r>
            <a:r>
              <a:rPr lang="en-US" i="1" dirty="0">
                <a:solidFill>
                  <a:srgbClr val="0070C0"/>
                </a:solidFill>
                <a:cs typeface="Palatino Linotype"/>
              </a:rPr>
              <a:t>p </a:t>
            </a:r>
            <a:r>
              <a:rPr lang="en-US" spc="-101" dirty="0">
                <a:solidFill>
                  <a:srgbClr val="0070C0"/>
                </a:solidFill>
                <a:cs typeface="Lucida Sans Unicode"/>
              </a:rPr>
              <a:t>∨ </a:t>
            </a:r>
            <a:r>
              <a:rPr lang="en-US" i="1" spc="19" dirty="0">
                <a:solidFill>
                  <a:srgbClr val="0070C0"/>
                </a:solidFill>
                <a:cs typeface="Palatino Linotype"/>
              </a:rPr>
              <a:t>q</a:t>
            </a:r>
            <a:r>
              <a:rPr lang="en-US" spc="19" dirty="0">
                <a:solidFill>
                  <a:srgbClr val="0070C0"/>
                </a:solidFill>
                <a:cs typeface="PMingLiU"/>
              </a:rPr>
              <a:t>, </a:t>
            </a:r>
            <a:r>
              <a:rPr lang="en-US" spc="-23" dirty="0">
                <a:solidFill>
                  <a:srgbClr val="0070C0"/>
                </a:solidFill>
                <a:cs typeface="Lucida Sans Unicode"/>
              </a:rPr>
              <a:t>¬</a:t>
            </a:r>
            <a:r>
              <a:rPr lang="en-US" i="1" spc="-23" dirty="0">
                <a:solidFill>
                  <a:srgbClr val="0070C0"/>
                </a:solidFill>
                <a:cs typeface="Palatino Linotype"/>
              </a:rPr>
              <a:t>p</a:t>
            </a:r>
            <a:r>
              <a:rPr lang="en-US" spc="-23" dirty="0">
                <a:solidFill>
                  <a:srgbClr val="0070C0"/>
                </a:solidFill>
                <a:cs typeface="PMingLiU"/>
              </a:rPr>
              <a:t>, </a:t>
            </a:r>
            <a:r>
              <a:rPr lang="en-US" spc="56" dirty="0">
                <a:solidFill>
                  <a:srgbClr val="0070C0"/>
                </a:solidFill>
                <a:cs typeface="PMingLiU"/>
              </a:rPr>
              <a:t>then</a:t>
            </a:r>
            <a:r>
              <a:rPr lang="en-US" spc="-53" dirty="0">
                <a:solidFill>
                  <a:srgbClr val="0070C0"/>
                </a:solidFill>
                <a:cs typeface="PMingLiU"/>
              </a:rPr>
              <a:t> </a:t>
            </a:r>
            <a:r>
              <a:rPr lang="en-US" i="1" spc="-15" dirty="0">
                <a:solidFill>
                  <a:srgbClr val="0070C0"/>
                </a:solidFill>
                <a:cs typeface="Palatino Linotype"/>
              </a:rPr>
              <a:t>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  <a:cs typeface="Palatino Linotyp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cs typeface="PMingLiU"/>
              </a:rPr>
              <a:t>Addition: p, then </a:t>
            </a:r>
            <a:r>
              <a:rPr lang="en-US" i="1" dirty="0">
                <a:solidFill>
                  <a:srgbClr val="0070C0"/>
                </a:solidFill>
                <a:cs typeface="Palatino Linotype"/>
              </a:rPr>
              <a:t>p </a:t>
            </a:r>
            <a:r>
              <a:rPr lang="en-US" spc="-101" dirty="0">
                <a:solidFill>
                  <a:srgbClr val="0070C0"/>
                </a:solidFill>
                <a:cs typeface="Lucida Sans Unicode"/>
              </a:rPr>
              <a:t>∨ </a:t>
            </a:r>
            <a:r>
              <a:rPr lang="en-US" i="1" spc="19" dirty="0">
                <a:solidFill>
                  <a:srgbClr val="0070C0"/>
                </a:solidFill>
                <a:cs typeface="Palatino Linotype"/>
              </a:rPr>
              <a:t>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spc="19" dirty="0">
              <a:solidFill>
                <a:srgbClr val="0070C0"/>
              </a:solidFill>
              <a:cs typeface="Palatino Linotyp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19" dirty="0">
                <a:solidFill>
                  <a:srgbClr val="0070C0"/>
                </a:solidFill>
                <a:cs typeface="PMingLiU"/>
              </a:rPr>
              <a:t>Simplification</a:t>
            </a:r>
            <a:r>
              <a:rPr lang="en-US" i="1" spc="19" dirty="0">
                <a:solidFill>
                  <a:srgbClr val="0070C0"/>
                </a:solidFill>
                <a:cs typeface="PMingLiU"/>
              </a:rPr>
              <a:t>: </a:t>
            </a:r>
            <a:r>
              <a:rPr lang="en-US" i="1" dirty="0">
                <a:solidFill>
                  <a:srgbClr val="0070C0"/>
                </a:solidFill>
                <a:cs typeface="Palatino Linotype"/>
              </a:rPr>
              <a:t>p </a:t>
            </a:r>
            <a:r>
              <a:rPr lang="en-US" spc="-101" dirty="0">
                <a:solidFill>
                  <a:srgbClr val="0070C0"/>
                </a:solidFill>
                <a:cs typeface="Lucida Sans Unicode"/>
              </a:rPr>
              <a:t>∧ </a:t>
            </a:r>
            <a:r>
              <a:rPr lang="en-US" i="1" spc="19" dirty="0">
                <a:solidFill>
                  <a:srgbClr val="0070C0"/>
                </a:solidFill>
                <a:cs typeface="Palatino Linotype"/>
              </a:rPr>
              <a:t>q</a:t>
            </a:r>
            <a:r>
              <a:rPr lang="en-US" spc="19" dirty="0">
                <a:solidFill>
                  <a:srgbClr val="0070C0"/>
                </a:solidFill>
                <a:cs typeface="PMingLiU"/>
              </a:rPr>
              <a:t>, </a:t>
            </a:r>
            <a:r>
              <a:rPr lang="en-US" spc="56" dirty="0">
                <a:solidFill>
                  <a:srgbClr val="0070C0"/>
                </a:solidFill>
                <a:cs typeface="PMingLiU"/>
              </a:rPr>
              <a:t>then</a:t>
            </a:r>
            <a:r>
              <a:rPr lang="en-US" spc="41" dirty="0">
                <a:solidFill>
                  <a:srgbClr val="0070C0"/>
                </a:solidFill>
                <a:cs typeface="PMingLiU"/>
              </a:rPr>
              <a:t> </a:t>
            </a:r>
            <a:r>
              <a:rPr lang="en-US" i="1" dirty="0">
                <a:solidFill>
                  <a:srgbClr val="0070C0"/>
                </a:solidFill>
                <a:cs typeface="Palatino Linotype"/>
              </a:rPr>
              <a:t>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EA7BF-2556-4E31-A654-3B0E6AE2962B}"/>
              </a:ext>
            </a:extLst>
          </p:cNvPr>
          <p:cNvSpPr txBox="1"/>
          <p:nvPr/>
        </p:nvSpPr>
        <p:spPr>
          <a:xfrm>
            <a:off x="1927771" y="7042637"/>
            <a:ext cx="18341788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Examples:</a:t>
            </a:r>
          </a:p>
          <a:p>
            <a:r>
              <a:rPr lang="en-US" sz="3600" dirty="0">
                <a:cs typeface="PMingLiU"/>
              </a:rPr>
              <a:t>Disjunctive Syllogism: </a:t>
            </a:r>
            <a:r>
              <a:rPr lang="en-US" sz="3600" i="1" spc="-15" dirty="0">
                <a:cs typeface="Palatino Linotype"/>
              </a:rPr>
              <a:t>The </a:t>
            </a:r>
            <a:r>
              <a:rPr lang="en-US" sz="3600" i="1" spc="-15" dirty="0" smtClean="0">
                <a:cs typeface="Palatino Linotype"/>
              </a:rPr>
              <a:t>farmer harvests ripe kale today</a:t>
            </a:r>
            <a:r>
              <a:rPr lang="en-US" sz="3600" i="1" spc="-15" dirty="0" smtClean="0">
                <a:cs typeface="Palatino Linotype"/>
              </a:rPr>
              <a:t> </a:t>
            </a:r>
            <a:r>
              <a:rPr lang="en-US" sz="3600" i="1" spc="-15" dirty="0">
                <a:cs typeface="Palatino Linotype"/>
              </a:rPr>
              <a:t>or the farmer eats </a:t>
            </a:r>
            <a:r>
              <a:rPr lang="en-US" sz="3600" i="1" spc="-15" dirty="0" smtClean="0">
                <a:cs typeface="Palatino Linotype"/>
              </a:rPr>
              <a:t>winter squash</a:t>
            </a:r>
            <a:r>
              <a:rPr lang="en-US" sz="3600" i="1" spc="-15" dirty="0">
                <a:cs typeface="Palatino Linotype"/>
              </a:rPr>
              <a:t> </a:t>
            </a:r>
            <a:r>
              <a:rPr lang="en-US" sz="3600" i="1" spc="-15" dirty="0" smtClean="0">
                <a:cs typeface="Palatino Linotype"/>
              </a:rPr>
              <a:t>and the farmer did not harvest any kale, </a:t>
            </a:r>
            <a:r>
              <a:rPr lang="en-US" sz="3600" i="1" spc="-15" dirty="0" smtClean="0">
                <a:cs typeface="Palatino Linotype"/>
              </a:rPr>
              <a:t>so </a:t>
            </a:r>
            <a:r>
              <a:rPr lang="en-US" sz="3600" i="1" spc="-15" dirty="0">
                <a:cs typeface="Palatino Linotype"/>
              </a:rPr>
              <a:t>the farmer eats </a:t>
            </a:r>
            <a:r>
              <a:rPr lang="en-US" sz="3600" i="1" spc="-15" dirty="0" smtClean="0">
                <a:cs typeface="Palatino Linotype"/>
              </a:rPr>
              <a:t>squash</a:t>
            </a:r>
            <a:r>
              <a:rPr lang="en-US" sz="3600" i="1" spc="-15" dirty="0" smtClean="0">
                <a:cs typeface="Palatino Linotype"/>
              </a:rPr>
              <a:t>.</a:t>
            </a:r>
            <a:endParaRPr lang="en-US" sz="3600" dirty="0">
              <a:cs typeface="Palatino Linotype"/>
            </a:endParaRPr>
          </a:p>
          <a:p>
            <a:endParaRPr lang="en-US" sz="3600" i="1" dirty="0">
              <a:cs typeface="PMingLiU"/>
            </a:endParaRPr>
          </a:p>
          <a:p>
            <a:r>
              <a:rPr lang="en-US" sz="3600" i="1" dirty="0">
                <a:cs typeface="PMingLiU"/>
              </a:rPr>
              <a:t>Addition: </a:t>
            </a:r>
            <a:r>
              <a:rPr lang="en-US" sz="3600" i="1" spc="19" dirty="0">
                <a:cs typeface="Palatino Linotype"/>
              </a:rPr>
              <a:t>The </a:t>
            </a:r>
            <a:r>
              <a:rPr lang="en-US" sz="3600" i="1" spc="19" dirty="0" smtClean="0">
                <a:cs typeface="Palatino Linotype"/>
              </a:rPr>
              <a:t>farmer harvests kale</a:t>
            </a:r>
            <a:r>
              <a:rPr lang="en-US" sz="3600" i="1" spc="19" dirty="0" smtClean="0">
                <a:cs typeface="Palatino Linotype"/>
              </a:rPr>
              <a:t>, </a:t>
            </a:r>
            <a:r>
              <a:rPr lang="en-US" sz="3600" i="1" spc="19" dirty="0">
                <a:cs typeface="Palatino Linotype"/>
              </a:rPr>
              <a:t>then </a:t>
            </a:r>
            <a:r>
              <a:rPr lang="en-US" sz="3600" i="1" spc="19" dirty="0" smtClean="0">
                <a:cs typeface="Palatino Linotype"/>
              </a:rPr>
              <a:t>the farmer harvests kale </a:t>
            </a:r>
            <a:r>
              <a:rPr lang="en-US" sz="3600" i="1" spc="19" dirty="0">
                <a:cs typeface="Palatino Linotype"/>
              </a:rPr>
              <a:t>or the farmer eats </a:t>
            </a:r>
            <a:r>
              <a:rPr lang="en-US" sz="3600" i="1" spc="19" dirty="0" smtClean="0">
                <a:cs typeface="Palatino Linotype"/>
              </a:rPr>
              <a:t>winter squash</a:t>
            </a:r>
            <a:r>
              <a:rPr lang="en-US" sz="3600" i="1" spc="19" dirty="0" smtClean="0">
                <a:cs typeface="Palatino Linotype"/>
              </a:rPr>
              <a:t>.</a:t>
            </a:r>
            <a:endParaRPr lang="en-US" sz="3600" i="1" spc="19" dirty="0">
              <a:cs typeface="Palatino Linotype"/>
            </a:endParaRPr>
          </a:p>
          <a:p>
            <a:endParaRPr lang="en-US" sz="3600" i="1" spc="19" dirty="0">
              <a:cs typeface="Palatino Linotype"/>
            </a:endParaRPr>
          </a:p>
          <a:p>
            <a:r>
              <a:rPr lang="en-US" sz="3600" spc="19" dirty="0">
                <a:cs typeface="Palatino Linotype"/>
              </a:rPr>
              <a:t>Simplification:</a:t>
            </a:r>
            <a:r>
              <a:rPr lang="en-US" sz="3600" i="1" dirty="0">
                <a:cs typeface="Palatino Linotype"/>
              </a:rPr>
              <a:t> The </a:t>
            </a:r>
            <a:r>
              <a:rPr lang="en-US" sz="3600" i="1" dirty="0" smtClean="0">
                <a:cs typeface="Palatino Linotype"/>
              </a:rPr>
              <a:t>farmer harvests kale today </a:t>
            </a:r>
            <a:r>
              <a:rPr lang="en-US" sz="3600" i="1" dirty="0" smtClean="0">
                <a:cs typeface="Palatino Linotype"/>
              </a:rPr>
              <a:t>and </a:t>
            </a:r>
            <a:r>
              <a:rPr lang="en-US" sz="3600" i="1" dirty="0">
                <a:cs typeface="Palatino Linotype"/>
              </a:rPr>
              <a:t>the farmer </a:t>
            </a:r>
            <a:r>
              <a:rPr lang="en-US" sz="3600" i="1" dirty="0" smtClean="0">
                <a:cs typeface="Palatino Linotype"/>
              </a:rPr>
              <a:t>eats winter squash, </a:t>
            </a:r>
            <a:r>
              <a:rPr lang="en-US" sz="3600" i="1" dirty="0">
                <a:cs typeface="Palatino Linotype"/>
              </a:rPr>
              <a:t>then the </a:t>
            </a:r>
            <a:r>
              <a:rPr lang="en-US" sz="3600" i="1" dirty="0" smtClean="0">
                <a:cs typeface="Palatino Linotype"/>
              </a:rPr>
              <a:t>farmer harvests kale today.</a:t>
            </a:r>
            <a:r>
              <a:rPr lang="en-US" sz="3600" i="1" dirty="0" smtClean="0">
                <a:cs typeface="Palatino Linotype"/>
              </a:rPr>
              <a:t> </a:t>
            </a:r>
            <a:endParaRPr lang="en-US" sz="3600" i="1" spc="19" dirty="0">
              <a:cs typeface="Palatino Linotype"/>
            </a:endParaRPr>
          </a:p>
          <a:p>
            <a:endParaRPr lang="en-US" sz="3600" i="1" dirty="0"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30422878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Rules of Inference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525145" y="1565978"/>
            <a:ext cx="20931084" cy="4368657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cs typeface="PMingLiU"/>
              </a:rPr>
              <a:t>Conjunction: </a:t>
            </a:r>
            <a:r>
              <a:rPr lang="en-US" i="1" spc="11" dirty="0">
                <a:solidFill>
                  <a:srgbClr val="0070C0"/>
                </a:solidFill>
                <a:cs typeface="Palatino Linotype"/>
              </a:rPr>
              <a:t>p</a:t>
            </a:r>
            <a:r>
              <a:rPr lang="en-US" spc="11" dirty="0">
                <a:solidFill>
                  <a:srgbClr val="0070C0"/>
                </a:solidFill>
                <a:cs typeface="PMingLiU"/>
              </a:rPr>
              <a:t>, </a:t>
            </a:r>
            <a:r>
              <a:rPr lang="en-US" i="1" spc="19" dirty="0">
                <a:solidFill>
                  <a:srgbClr val="0070C0"/>
                </a:solidFill>
                <a:cs typeface="Palatino Linotype"/>
              </a:rPr>
              <a:t>q</a:t>
            </a:r>
            <a:r>
              <a:rPr lang="en-US" spc="19" dirty="0">
                <a:solidFill>
                  <a:srgbClr val="0070C0"/>
                </a:solidFill>
                <a:cs typeface="PMingLiU"/>
              </a:rPr>
              <a:t>, </a:t>
            </a:r>
            <a:r>
              <a:rPr lang="en-US" spc="56" dirty="0">
                <a:solidFill>
                  <a:srgbClr val="0070C0"/>
                </a:solidFill>
                <a:cs typeface="PMingLiU"/>
              </a:rPr>
              <a:t>then </a:t>
            </a:r>
            <a:r>
              <a:rPr lang="en-US" i="1" dirty="0">
                <a:solidFill>
                  <a:srgbClr val="0070C0"/>
                </a:solidFill>
                <a:cs typeface="Palatino Linotype"/>
              </a:rPr>
              <a:t>p </a:t>
            </a:r>
            <a:r>
              <a:rPr lang="en-US" spc="-101" dirty="0">
                <a:solidFill>
                  <a:srgbClr val="0070C0"/>
                </a:solidFill>
                <a:cs typeface="Lucida Sans Unicode"/>
              </a:rPr>
              <a:t>∧</a:t>
            </a:r>
            <a:r>
              <a:rPr lang="en-US" spc="-75" dirty="0">
                <a:solidFill>
                  <a:srgbClr val="0070C0"/>
                </a:solidFill>
                <a:cs typeface="Lucida Sans Unicode"/>
              </a:rPr>
              <a:t> </a:t>
            </a:r>
            <a:r>
              <a:rPr lang="en-US" i="1" spc="-15" dirty="0">
                <a:solidFill>
                  <a:srgbClr val="0070C0"/>
                </a:solidFill>
                <a:cs typeface="Palatino Linotype"/>
              </a:rPr>
              <a:t>q</a:t>
            </a:r>
          </a:p>
          <a:p>
            <a:pPr indent="0"/>
            <a:endParaRPr lang="en-US" i="1" spc="-15" dirty="0">
              <a:solidFill>
                <a:srgbClr val="0070C0"/>
              </a:solidFill>
              <a:cs typeface="Palatino Linotyp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cs typeface="PMingLiU"/>
              </a:rPr>
              <a:t>Resolution: </a:t>
            </a:r>
            <a:r>
              <a:rPr lang="pt-BR" i="1" dirty="0">
                <a:solidFill>
                  <a:srgbClr val="0070C0"/>
                </a:solidFill>
                <a:cs typeface="Palatino Linotype"/>
              </a:rPr>
              <a:t>p </a:t>
            </a:r>
            <a:r>
              <a:rPr lang="pt-BR" spc="-101" dirty="0">
                <a:solidFill>
                  <a:srgbClr val="0070C0"/>
                </a:solidFill>
                <a:cs typeface="Lucida Sans Unicode"/>
              </a:rPr>
              <a:t>∨ </a:t>
            </a:r>
            <a:r>
              <a:rPr lang="pt-BR" i="1" spc="19" dirty="0">
                <a:solidFill>
                  <a:srgbClr val="0070C0"/>
                </a:solidFill>
                <a:cs typeface="Palatino Linotype"/>
              </a:rPr>
              <a:t>q</a:t>
            </a:r>
            <a:r>
              <a:rPr lang="pt-BR" spc="19" dirty="0">
                <a:solidFill>
                  <a:srgbClr val="0070C0"/>
                </a:solidFill>
                <a:cs typeface="PMingLiU"/>
              </a:rPr>
              <a:t>, </a:t>
            </a:r>
            <a:r>
              <a:rPr lang="pt-BR" spc="-53" dirty="0">
                <a:solidFill>
                  <a:srgbClr val="0070C0"/>
                </a:solidFill>
                <a:cs typeface="Lucida Sans Unicode"/>
              </a:rPr>
              <a:t>¬</a:t>
            </a:r>
            <a:r>
              <a:rPr lang="pt-BR" i="1" spc="-53" dirty="0">
                <a:solidFill>
                  <a:srgbClr val="0070C0"/>
                </a:solidFill>
                <a:cs typeface="Palatino Linotype"/>
              </a:rPr>
              <a:t>p </a:t>
            </a:r>
            <a:r>
              <a:rPr lang="pt-BR" spc="-101" dirty="0">
                <a:solidFill>
                  <a:srgbClr val="0070C0"/>
                </a:solidFill>
                <a:cs typeface="Lucida Sans Unicode"/>
              </a:rPr>
              <a:t>∨ </a:t>
            </a:r>
            <a:r>
              <a:rPr lang="pt-BR" i="1" spc="41" dirty="0">
                <a:solidFill>
                  <a:srgbClr val="0070C0"/>
                </a:solidFill>
                <a:cs typeface="Palatino Linotype"/>
              </a:rPr>
              <a:t>r</a:t>
            </a:r>
            <a:r>
              <a:rPr lang="pt-BR" spc="41" dirty="0">
                <a:solidFill>
                  <a:srgbClr val="0070C0"/>
                </a:solidFill>
                <a:cs typeface="PMingLiU"/>
              </a:rPr>
              <a:t>, </a:t>
            </a:r>
            <a:r>
              <a:rPr lang="pt-BR" spc="56" dirty="0">
                <a:solidFill>
                  <a:srgbClr val="0070C0"/>
                </a:solidFill>
                <a:cs typeface="PMingLiU"/>
              </a:rPr>
              <a:t>then </a:t>
            </a:r>
            <a:r>
              <a:rPr lang="pt-BR" i="1" spc="-15" dirty="0">
                <a:solidFill>
                  <a:srgbClr val="0070C0"/>
                </a:solidFill>
                <a:cs typeface="Palatino Linotype"/>
              </a:rPr>
              <a:t>q </a:t>
            </a:r>
            <a:r>
              <a:rPr lang="pt-BR" spc="-101" dirty="0">
                <a:solidFill>
                  <a:srgbClr val="0070C0"/>
                </a:solidFill>
                <a:cs typeface="Lucida Sans Unicode"/>
              </a:rPr>
              <a:t>∨</a:t>
            </a:r>
            <a:r>
              <a:rPr lang="pt-BR" spc="19" dirty="0">
                <a:solidFill>
                  <a:srgbClr val="0070C0"/>
                </a:solidFill>
                <a:cs typeface="Lucida Sans Unicode"/>
              </a:rPr>
              <a:t> </a:t>
            </a:r>
            <a:r>
              <a:rPr lang="pt-BR" i="1" spc="41" dirty="0">
                <a:solidFill>
                  <a:srgbClr val="0070C0"/>
                </a:solidFill>
                <a:cs typeface="Palatino Linotype"/>
              </a:rPr>
              <a:t>r</a:t>
            </a:r>
          </a:p>
          <a:p>
            <a:pPr indent="0"/>
            <a:endParaRPr lang="en-US" i="1" spc="19" dirty="0">
              <a:solidFill>
                <a:srgbClr val="0070C0"/>
              </a:solidFill>
              <a:cs typeface="Palatino Linotyp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EA7BF-2556-4E31-A654-3B0E6AE2962B}"/>
              </a:ext>
            </a:extLst>
          </p:cNvPr>
          <p:cNvSpPr txBox="1"/>
          <p:nvPr/>
        </p:nvSpPr>
        <p:spPr>
          <a:xfrm>
            <a:off x="1927771" y="7319630"/>
            <a:ext cx="18341788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spc="-15" dirty="0">
                <a:cs typeface="Palatino Linotype"/>
              </a:rPr>
              <a:t>Examples:</a:t>
            </a:r>
          </a:p>
          <a:p>
            <a:endParaRPr lang="en-US" sz="3600" spc="-15" dirty="0">
              <a:cs typeface="Palatino Linotype"/>
            </a:endParaRPr>
          </a:p>
          <a:p>
            <a:r>
              <a:rPr lang="en-US" sz="3600" spc="-15" dirty="0">
                <a:cs typeface="Palatino Linotype"/>
              </a:rPr>
              <a:t>Conjunction: </a:t>
            </a:r>
            <a:r>
              <a:rPr lang="en-US" sz="3600" i="1" spc="-15" dirty="0">
                <a:cs typeface="Palatino Linotype"/>
              </a:rPr>
              <a:t>The </a:t>
            </a:r>
            <a:r>
              <a:rPr lang="en-US" sz="3600" i="1" spc="-15" dirty="0" smtClean="0">
                <a:cs typeface="Palatino Linotype"/>
              </a:rPr>
              <a:t>farmer harvests kale today</a:t>
            </a:r>
            <a:r>
              <a:rPr lang="en-US" sz="3600" i="1" spc="-15" dirty="0" smtClean="0">
                <a:cs typeface="Palatino Linotype"/>
              </a:rPr>
              <a:t>. </a:t>
            </a:r>
            <a:r>
              <a:rPr lang="en-US" sz="3600" i="1" spc="-15" dirty="0">
                <a:cs typeface="Palatino Linotype"/>
              </a:rPr>
              <a:t>The farmer </a:t>
            </a:r>
            <a:r>
              <a:rPr lang="en-US" sz="3600" i="1" spc="-15" dirty="0" smtClean="0">
                <a:cs typeface="Palatino Linotype"/>
              </a:rPr>
              <a:t>eats squash </a:t>
            </a:r>
            <a:r>
              <a:rPr lang="en-US" sz="3600" i="1" spc="-15" dirty="0">
                <a:cs typeface="Palatino Linotype"/>
              </a:rPr>
              <a:t>today. Therefore, the </a:t>
            </a:r>
            <a:r>
              <a:rPr lang="en-US" sz="3600" i="1" spc="-15" dirty="0" smtClean="0">
                <a:cs typeface="Palatino Linotype"/>
              </a:rPr>
              <a:t>farmer harvests kale</a:t>
            </a:r>
            <a:r>
              <a:rPr lang="en-US" sz="3600" i="1" spc="-15" dirty="0" smtClean="0">
                <a:cs typeface="Palatino Linotype"/>
              </a:rPr>
              <a:t> and eats </a:t>
            </a:r>
            <a:r>
              <a:rPr lang="en-US" sz="3600" i="1" spc="-15" dirty="0" smtClean="0">
                <a:cs typeface="Palatino Linotype"/>
              </a:rPr>
              <a:t>squash </a:t>
            </a:r>
            <a:r>
              <a:rPr lang="en-US" sz="3600" i="1" spc="-15" dirty="0" smtClean="0">
                <a:cs typeface="Palatino Linotype"/>
              </a:rPr>
              <a:t>today</a:t>
            </a:r>
            <a:r>
              <a:rPr lang="en-US" sz="3600" i="1" spc="-15" dirty="0">
                <a:cs typeface="Palatino Linotype"/>
              </a:rPr>
              <a:t>.</a:t>
            </a:r>
          </a:p>
          <a:p>
            <a:endParaRPr lang="en-US" sz="3600" dirty="0">
              <a:cs typeface="Palatino Linotype"/>
            </a:endParaRPr>
          </a:p>
          <a:p>
            <a:r>
              <a:rPr lang="en-US" sz="3600" dirty="0">
                <a:cs typeface="PMingLiU"/>
              </a:rPr>
              <a:t>Resolution:</a:t>
            </a:r>
            <a:r>
              <a:rPr lang="pt-BR" sz="3600" i="1" spc="41" dirty="0" smtClean="0">
                <a:cs typeface="Palatino Linotype"/>
              </a:rPr>
              <a:t>The farmer harvests kale today or </a:t>
            </a:r>
            <a:r>
              <a:rPr lang="pt-BR" sz="3600" i="1" spc="41" dirty="0">
                <a:cs typeface="Palatino Linotype"/>
              </a:rPr>
              <a:t>the farmer eats </a:t>
            </a:r>
            <a:r>
              <a:rPr lang="pt-BR" sz="3600" i="1" spc="41" dirty="0" smtClean="0">
                <a:cs typeface="Palatino Linotype"/>
              </a:rPr>
              <a:t>squash </a:t>
            </a:r>
            <a:r>
              <a:rPr lang="pt-BR" sz="3600" i="1" spc="41" dirty="0" smtClean="0">
                <a:cs typeface="Palatino Linotype"/>
              </a:rPr>
              <a:t>today</a:t>
            </a:r>
            <a:r>
              <a:rPr lang="pt-BR" sz="3600" i="1" spc="41" dirty="0">
                <a:cs typeface="Palatino Linotype"/>
              </a:rPr>
              <a:t>.</a:t>
            </a:r>
          </a:p>
          <a:p>
            <a:r>
              <a:rPr lang="pt-BR" sz="3600" i="1" spc="41" dirty="0" smtClean="0">
                <a:cs typeface="Palatino Linotype"/>
              </a:rPr>
              <a:t>The farmer does not harvest kale today </a:t>
            </a:r>
            <a:r>
              <a:rPr lang="pt-BR" sz="3600" i="1" spc="41" dirty="0">
                <a:cs typeface="Palatino Linotype"/>
              </a:rPr>
              <a:t>or the farmer eats </a:t>
            </a:r>
            <a:r>
              <a:rPr lang="pt-BR" sz="3600" i="1" spc="41" dirty="0" smtClean="0">
                <a:cs typeface="Palatino Linotype"/>
              </a:rPr>
              <a:t>oranges </a:t>
            </a:r>
            <a:r>
              <a:rPr lang="pt-BR" sz="3600" i="1" spc="41" dirty="0" smtClean="0">
                <a:cs typeface="Palatino Linotype"/>
              </a:rPr>
              <a:t>today</a:t>
            </a:r>
            <a:r>
              <a:rPr lang="pt-BR" sz="3600" i="1" spc="41" dirty="0">
                <a:cs typeface="Palatino Linotype"/>
              </a:rPr>
              <a:t>.</a:t>
            </a:r>
          </a:p>
          <a:p>
            <a:r>
              <a:rPr lang="pt-BR" sz="3600" i="1" spc="41" dirty="0" smtClean="0">
                <a:cs typeface="Palatino Linotype"/>
              </a:rPr>
              <a:t>Then the </a:t>
            </a:r>
            <a:r>
              <a:rPr lang="pt-BR" sz="3600" i="1" spc="41" dirty="0">
                <a:cs typeface="Palatino Linotype"/>
              </a:rPr>
              <a:t>farmer eats </a:t>
            </a:r>
            <a:r>
              <a:rPr lang="pt-BR" sz="3600" i="1" spc="41" dirty="0" smtClean="0">
                <a:cs typeface="Palatino Linotype"/>
              </a:rPr>
              <a:t>squash </a:t>
            </a:r>
            <a:r>
              <a:rPr lang="pt-BR" sz="3600" i="1" spc="41" dirty="0" smtClean="0">
                <a:cs typeface="Palatino Linotype"/>
              </a:rPr>
              <a:t>or oranges </a:t>
            </a:r>
            <a:r>
              <a:rPr lang="pt-BR" sz="3600" i="1" spc="41" dirty="0">
                <a:cs typeface="Palatino Linotype"/>
              </a:rPr>
              <a:t>today.</a:t>
            </a:r>
          </a:p>
          <a:p>
            <a:endParaRPr lang="en-US" sz="3600" i="1" dirty="0"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245403089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Showing a rule of inference is a tautology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24958"/>
            <a:ext cx="22419734" cy="11105604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600" dirty="0"/>
              <a:t>Show that modus ponens is a tautology.</a:t>
            </a:r>
          </a:p>
          <a:p>
            <a:endParaRPr lang="en-US" sz="3600" spc="38" dirty="0">
              <a:cs typeface="PMingLiU"/>
            </a:endParaRPr>
          </a:p>
          <a:p>
            <a:r>
              <a:rPr lang="en-US" sz="3600" spc="38" dirty="0" err="1">
                <a:cs typeface="PMingLiU"/>
              </a:rPr>
              <a:t>p,p</a:t>
            </a:r>
            <a:r>
              <a:rPr lang="en-US" sz="3600" spc="38" dirty="0" err="1">
                <a:cs typeface="Lucida Sans Unicode"/>
              </a:rPr>
              <a:t>→</a:t>
            </a:r>
            <a:r>
              <a:rPr lang="en-US" sz="3600" spc="38" dirty="0" err="1">
                <a:cs typeface="PMingLiU"/>
              </a:rPr>
              <a:t>q</a:t>
            </a:r>
            <a:r>
              <a:rPr lang="en-US" sz="3600" spc="38" dirty="0">
                <a:cs typeface="PMingLiU"/>
              </a:rPr>
              <a:t>, </a:t>
            </a:r>
            <a:r>
              <a:rPr lang="en-US" sz="3600" spc="56" dirty="0">
                <a:cs typeface="PMingLiU"/>
              </a:rPr>
              <a:t>then</a:t>
            </a:r>
            <a:r>
              <a:rPr lang="en-US" sz="3600" spc="23" dirty="0">
                <a:cs typeface="PMingLiU"/>
              </a:rPr>
              <a:t> </a:t>
            </a:r>
            <a:r>
              <a:rPr lang="en-US" sz="3600" spc="38" dirty="0">
                <a:cs typeface="PMingLiU"/>
              </a:rPr>
              <a:t>q</a:t>
            </a:r>
            <a:endParaRPr lang="en-US" sz="3600" dirty="0">
              <a:cs typeface="PMingLiU"/>
            </a:endParaRPr>
          </a:p>
          <a:p>
            <a:endParaRPr lang="en-US" sz="3600" dirty="0"/>
          </a:p>
          <a:p>
            <a:r>
              <a:rPr lang="en-US" sz="3600" dirty="0"/>
              <a:t>Proof: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440871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Constructing a valid argument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24958"/>
            <a:ext cx="22419734" cy="4826962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600" dirty="0"/>
              <a:t>Dr. Doe is worried about Patient A’s cholesterol and is trying construct a treatment plan.</a:t>
            </a:r>
          </a:p>
          <a:p>
            <a:r>
              <a:rPr lang="en-US" sz="3600" dirty="0"/>
              <a:t>Premises: </a:t>
            </a:r>
          </a:p>
          <a:p>
            <a:r>
              <a:rPr lang="en-US" sz="3600" dirty="0"/>
              <a:t>1) If Patient A has lower cholesterol, Patient A will be healthier.</a:t>
            </a:r>
          </a:p>
          <a:p>
            <a:r>
              <a:rPr lang="en-US" sz="3600" dirty="0"/>
              <a:t>2) If Patient A loses weight, Patient A will have lower cholesterol.</a:t>
            </a:r>
          </a:p>
          <a:p>
            <a:r>
              <a:rPr lang="en-US" sz="3600" dirty="0"/>
              <a:t>3) If Patient A does not lose weight, Patient A eats at In-N-Out every day.</a:t>
            </a:r>
          </a:p>
          <a:p>
            <a:r>
              <a:rPr lang="en-US" sz="3600" dirty="0"/>
              <a:t>4) Patient A no longer eats at In-N-Out everyday.</a:t>
            </a:r>
          </a:p>
          <a:p>
            <a:r>
              <a:rPr lang="en-US" sz="3600" dirty="0"/>
              <a:t>Conclusion: Patient A will be healthier.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83A47E-C5B0-40D7-89E7-51C60FC765F8}"/>
              </a:ext>
            </a:extLst>
          </p:cNvPr>
          <p:cNvSpPr txBox="1"/>
          <p:nvPr/>
        </p:nvSpPr>
        <p:spPr>
          <a:xfrm>
            <a:off x="1039905" y="7450952"/>
            <a:ext cx="956672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How can we show that Dr. Doe’s plan is valid?</a:t>
            </a:r>
          </a:p>
        </p:txBody>
      </p:sp>
    </p:spTree>
    <p:extLst>
      <p:ext uri="{BB962C8B-B14F-4D97-AF65-F5344CB8AC3E}">
        <p14:creationId xmlns:p14="http://schemas.microsoft.com/office/powerpoint/2010/main" val="371240864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Constructing a valid argument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24958"/>
            <a:ext cx="22419734" cy="4826962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600" dirty="0"/>
              <a:t>Dr. Doe is worried about Patient A’s cholesterol and is trying construct a treatment plan.</a:t>
            </a:r>
          </a:p>
          <a:p>
            <a:r>
              <a:rPr lang="en-US" sz="3600" dirty="0"/>
              <a:t>Premises: </a:t>
            </a:r>
          </a:p>
          <a:p>
            <a:r>
              <a:rPr lang="en-US" sz="3600" dirty="0"/>
              <a:t>1) If Patient A has lower cholesterol, Patient A will be healthier.</a:t>
            </a:r>
          </a:p>
          <a:p>
            <a:r>
              <a:rPr lang="en-US" sz="3600" dirty="0"/>
              <a:t>2) If Patient A loses weight, Patient A will have lower cholesterol.</a:t>
            </a:r>
          </a:p>
          <a:p>
            <a:r>
              <a:rPr lang="en-US" sz="3600" dirty="0"/>
              <a:t>3) If Patient A does not lose weight, Patient A eats at In-N-Out every day.</a:t>
            </a:r>
          </a:p>
          <a:p>
            <a:r>
              <a:rPr lang="en-US" sz="3600" dirty="0"/>
              <a:t>4) Patient A no longer eats at In-N-Out everyday.</a:t>
            </a:r>
          </a:p>
          <a:p>
            <a:r>
              <a:rPr lang="en-US" sz="3600" dirty="0"/>
              <a:t>Conclusion: Patient A will be healthier.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83A47E-C5B0-40D7-89E7-51C60FC765F8}"/>
              </a:ext>
            </a:extLst>
          </p:cNvPr>
          <p:cNvSpPr txBox="1"/>
          <p:nvPr/>
        </p:nvSpPr>
        <p:spPr>
          <a:xfrm>
            <a:off x="735105" y="6584434"/>
            <a:ext cx="23792330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First</a:t>
            </a:r>
            <a:r>
              <a:rPr lang="en-US" sz="3600" b="1" dirty="0"/>
              <a:t>, 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we can translate the statements into propositional logic:</a:t>
            </a:r>
          </a:p>
          <a:p>
            <a:r>
              <a:rPr lang="en-US" sz="3600" dirty="0"/>
              <a:t>Let p = Patient A has lower cholesterol.</a:t>
            </a:r>
          </a:p>
          <a:p>
            <a:r>
              <a:rPr lang="en-US" sz="3600" dirty="0"/>
              <a:t>      q = Patient A is healthier.</a:t>
            </a:r>
          </a:p>
          <a:p>
            <a:r>
              <a:rPr lang="en-US" sz="3600" dirty="0"/>
              <a:t>      s = Patient A loses weight.</a:t>
            </a:r>
          </a:p>
          <a:p>
            <a:r>
              <a:rPr lang="en-US" sz="3600" dirty="0"/>
              <a:t>      t = Patient A eats at In-N-Out every day.</a:t>
            </a:r>
          </a:p>
          <a:p>
            <a:r>
              <a:rPr lang="en-US" sz="3600" dirty="0"/>
              <a:t>Premises:</a:t>
            </a:r>
          </a:p>
          <a:p>
            <a:r>
              <a:rPr lang="en-US" sz="3600" dirty="0"/>
              <a:t>1) p </a:t>
            </a:r>
            <a:r>
              <a:rPr lang="en-US" sz="3600" spc="38" dirty="0">
                <a:cs typeface="Lucida Sans Unicode"/>
              </a:rPr>
              <a:t>→</a:t>
            </a:r>
            <a:r>
              <a:rPr lang="en-US" sz="3600" dirty="0"/>
              <a:t> q</a:t>
            </a:r>
          </a:p>
          <a:p>
            <a:r>
              <a:rPr lang="en-US" sz="3600" dirty="0"/>
              <a:t>2) s </a:t>
            </a:r>
            <a:r>
              <a:rPr lang="en-US" sz="3600" spc="38" dirty="0">
                <a:cs typeface="Lucida Sans Unicode"/>
              </a:rPr>
              <a:t>→</a:t>
            </a:r>
            <a:r>
              <a:rPr lang="en-US" sz="3600" dirty="0"/>
              <a:t> p</a:t>
            </a:r>
          </a:p>
          <a:p>
            <a:r>
              <a:rPr lang="en-US" sz="3600" dirty="0"/>
              <a:t>3) </a:t>
            </a:r>
            <a:r>
              <a:rPr lang="en-US" sz="3600" spc="-15" dirty="0">
                <a:latin typeface="Lucida Sans Unicode"/>
                <a:cs typeface="Lucida Sans Unicode"/>
              </a:rPr>
              <a:t>¬</a:t>
            </a:r>
            <a:r>
              <a:rPr lang="en-US" sz="3600" dirty="0"/>
              <a:t> s </a:t>
            </a:r>
            <a:r>
              <a:rPr lang="en-US" sz="3600" spc="38" dirty="0">
                <a:cs typeface="Lucida Sans Unicode"/>
              </a:rPr>
              <a:t>→</a:t>
            </a:r>
            <a:r>
              <a:rPr lang="en-US" sz="3600" dirty="0"/>
              <a:t> t</a:t>
            </a:r>
          </a:p>
          <a:p>
            <a:r>
              <a:rPr lang="en-US" sz="3600" dirty="0"/>
              <a:t>4) </a:t>
            </a:r>
            <a:r>
              <a:rPr lang="en-US" sz="3600" spc="-15" dirty="0">
                <a:latin typeface="Lucida Sans Unicode"/>
                <a:cs typeface="Lucida Sans Unicode"/>
              </a:rPr>
              <a:t>¬</a:t>
            </a:r>
            <a:r>
              <a:rPr lang="en-US" sz="3600" dirty="0"/>
              <a:t> t</a:t>
            </a:r>
          </a:p>
          <a:p>
            <a:r>
              <a:rPr lang="en-US" sz="3600" dirty="0"/>
              <a:t>Conclusion: q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1553985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Constructing a valid argument example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24958"/>
            <a:ext cx="22419734" cy="4826962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600" dirty="0"/>
              <a:t>Dr. Doe is worried about Patient A’s cholesterol and is trying construct a treatment plan.</a:t>
            </a:r>
          </a:p>
          <a:p>
            <a:r>
              <a:rPr lang="en-US" sz="3600" dirty="0"/>
              <a:t>Premises: </a:t>
            </a:r>
          </a:p>
          <a:p>
            <a:r>
              <a:rPr lang="en-US" sz="3600" dirty="0"/>
              <a:t>1) If Patient A has lower cholesterol, Patient A will be healthier.   p </a:t>
            </a:r>
            <a:r>
              <a:rPr lang="en-US" sz="3600" spc="38" dirty="0">
                <a:cs typeface="Lucida Sans Unicode"/>
              </a:rPr>
              <a:t>→</a:t>
            </a:r>
            <a:r>
              <a:rPr lang="en-US" sz="3600" dirty="0"/>
              <a:t> q</a:t>
            </a:r>
          </a:p>
          <a:p>
            <a:r>
              <a:rPr lang="en-US" sz="3600" dirty="0"/>
              <a:t>2) If Patient A loses weight, Patient A will have lower cholesterol. s </a:t>
            </a:r>
            <a:r>
              <a:rPr lang="en-US" sz="3600" spc="38" dirty="0">
                <a:cs typeface="Lucida Sans Unicode"/>
              </a:rPr>
              <a:t>→</a:t>
            </a:r>
            <a:r>
              <a:rPr lang="en-US" sz="3600" dirty="0"/>
              <a:t> p</a:t>
            </a:r>
          </a:p>
          <a:p>
            <a:r>
              <a:rPr lang="en-US" sz="3600" dirty="0"/>
              <a:t>3) If Patient A does not lose weight, Patient A eats at In-N-Out every day. </a:t>
            </a:r>
            <a:r>
              <a:rPr lang="en-US" sz="3600" spc="-15" dirty="0">
                <a:latin typeface="Lucida Sans Unicode"/>
                <a:cs typeface="Lucida Sans Unicode"/>
              </a:rPr>
              <a:t>¬</a:t>
            </a:r>
            <a:r>
              <a:rPr lang="en-US" sz="3600" dirty="0"/>
              <a:t> s </a:t>
            </a:r>
            <a:r>
              <a:rPr lang="en-US" sz="3600" spc="38" dirty="0">
                <a:cs typeface="Lucida Sans Unicode"/>
              </a:rPr>
              <a:t>→</a:t>
            </a:r>
            <a:r>
              <a:rPr lang="en-US" sz="3600" dirty="0"/>
              <a:t> t</a:t>
            </a:r>
          </a:p>
          <a:p>
            <a:r>
              <a:rPr lang="en-US" sz="3600" dirty="0"/>
              <a:t>4) Patient A no longer eats at In-N-Out everyday. </a:t>
            </a:r>
            <a:r>
              <a:rPr lang="en-US" sz="3600" spc="-15" dirty="0">
                <a:latin typeface="Lucida Sans Unicode"/>
                <a:cs typeface="Lucida Sans Unicode"/>
              </a:rPr>
              <a:t>¬</a:t>
            </a:r>
            <a:r>
              <a:rPr lang="en-US" sz="3600" dirty="0"/>
              <a:t> t</a:t>
            </a:r>
          </a:p>
          <a:p>
            <a:r>
              <a:rPr lang="en-US" sz="3600" dirty="0"/>
              <a:t>Conclusion: Patient A will be healthier. q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83A47E-C5B0-40D7-89E7-51C60FC765F8}"/>
              </a:ext>
            </a:extLst>
          </p:cNvPr>
          <p:cNvSpPr txBox="1"/>
          <p:nvPr/>
        </p:nvSpPr>
        <p:spPr>
          <a:xfrm>
            <a:off x="735105" y="6861433"/>
            <a:ext cx="23792330" cy="6196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b="1" dirty="0"/>
              <a:t>Next </a:t>
            </a: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use rules of inference to reach conclusion:</a:t>
            </a:r>
          </a:p>
          <a:p>
            <a:r>
              <a:rPr lang="en-US" sz="3600" dirty="0"/>
              <a:t>Since Patient A does not eat out every day (premise 4) </a:t>
            </a:r>
          </a:p>
          <a:p>
            <a:r>
              <a:rPr lang="en-US" sz="3600" dirty="0"/>
              <a:t>By Premise 3 and Modus Tollens: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By Premise 1 and 2 and Hypothetical Syllogism: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By the first step and second and Modus Ponens: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280706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b="1" dirty="0"/>
              <a:t>Precedence of Logical Operators</a:t>
            </a:r>
          </a:p>
          <a:p>
            <a:r>
              <a:rPr lang="en-US" dirty="0"/>
              <a:t>Propositional Equivalences</a:t>
            </a:r>
          </a:p>
          <a:p>
            <a:r>
              <a:rPr lang="en-US" dirty="0"/>
              <a:t>Creating Valid Arguments Using Inference</a:t>
            </a:r>
          </a:p>
          <a:p>
            <a:r>
              <a:rPr lang="en-US" dirty="0"/>
              <a:t>Predicates and Quantifiers</a:t>
            </a:r>
          </a:p>
          <a:p>
            <a:r>
              <a:rPr lang="en-US" dirty="0"/>
              <a:t>Negating Quantifiers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200221943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/>
              <a:t>Precedence of Logical Operators</a:t>
            </a:r>
          </a:p>
          <a:p>
            <a:r>
              <a:rPr lang="en-US" dirty="0"/>
              <a:t>Propositional Equivalences</a:t>
            </a:r>
          </a:p>
          <a:p>
            <a:r>
              <a:rPr lang="en-US" dirty="0"/>
              <a:t>Creating Valid Arguments Using Inference</a:t>
            </a:r>
          </a:p>
          <a:p>
            <a:r>
              <a:rPr lang="en-US" b="1" dirty="0"/>
              <a:t>Predicates and Quantifiers</a:t>
            </a:r>
          </a:p>
          <a:p>
            <a:r>
              <a:rPr lang="en-US" dirty="0"/>
              <a:t>Negating Quantifiers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11948586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ontext: basic building blocks for programm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foundation for writing proofs</a:t>
            </a:r>
            <a:endParaRPr dirty="0"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grpSp>
        <p:nvGrpSpPr>
          <p:cNvPr id="121" name="Group"/>
          <p:cNvGrpSpPr/>
          <p:nvPr/>
        </p:nvGrpSpPr>
        <p:grpSpPr>
          <a:xfrm>
            <a:off x="9551107" y="2127462"/>
            <a:ext cx="2521688" cy="1470149"/>
            <a:chOff x="0" y="0"/>
            <a:chExt cx="2301875" cy="1066800"/>
          </a:xfrm>
        </p:grpSpPr>
        <p:sp>
          <p:nvSpPr>
            <p:cNvPr id="119" name="Rectangle"/>
            <p:cNvSpPr/>
            <p:nvPr/>
          </p:nvSpPr>
          <p:spPr>
            <a:xfrm>
              <a:off x="0" y="0"/>
              <a:ext cx="2301875" cy="1066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0" name="objects"/>
            <p:cNvSpPr txBox="1"/>
            <p:nvPr/>
          </p:nvSpPr>
          <p:spPr>
            <a:xfrm>
              <a:off x="460845" y="352373"/>
              <a:ext cx="1380185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600"/>
                </a:lnSpc>
                <a:buClr>
                  <a:srgbClr val="8A8A8A"/>
                </a:buClr>
                <a:buFont typeface="Comic Sans MS"/>
                <a:defRPr sz="3000">
                  <a:solidFill>
                    <a:srgbClr val="8A8A8A"/>
                  </a:solidFill>
                  <a:uFill>
                    <a:solidFill>
                      <a:srgbClr val="8A8A8A"/>
                    </a:solidFill>
                  </a:uFill>
                </a:defRPr>
              </a:lvl1pPr>
            </a:lstStyle>
            <a:p>
              <a:r>
                <a:rPr lang="en-US" dirty="0"/>
                <a:t>Proofs</a:t>
              </a:r>
              <a:endParaRPr dirty="0"/>
            </a:p>
          </p:txBody>
        </p:sp>
      </p:grpSp>
      <p:grpSp>
        <p:nvGrpSpPr>
          <p:cNvPr id="124" name="Group"/>
          <p:cNvGrpSpPr/>
          <p:nvPr/>
        </p:nvGrpSpPr>
        <p:grpSpPr>
          <a:xfrm>
            <a:off x="8683107" y="3597611"/>
            <a:ext cx="5095955" cy="1693229"/>
            <a:chOff x="-1109737" y="-135686"/>
            <a:chExt cx="4876800" cy="1066800"/>
          </a:xfrm>
        </p:grpSpPr>
        <p:sp>
          <p:nvSpPr>
            <p:cNvPr id="122" name="Rectangle"/>
            <p:cNvSpPr/>
            <p:nvPr/>
          </p:nvSpPr>
          <p:spPr>
            <a:xfrm>
              <a:off x="-1109737" y="-135686"/>
              <a:ext cx="4876800" cy="1066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3" name="functions and modules"/>
            <p:cNvSpPr txBox="1"/>
            <p:nvPr/>
          </p:nvSpPr>
          <p:spPr>
            <a:xfrm>
              <a:off x="-840418" y="160296"/>
              <a:ext cx="3651444" cy="39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600"/>
                </a:lnSpc>
                <a:buClr>
                  <a:srgbClr val="8A8A8A"/>
                </a:buClr>
                <a:buFont typeface="Comic Sans MS"/>
                <a:defRPr sz="3000">
                  <a:solidFill>
                    <a:srgbClr val="8A8A8A"/>
                  </a:solidFill>
                  <a:uFill>
                    <a:solidFill>
                      <a:srgbClr val="8A8A8A"/>
                    </a:solidFill>
                  </a:uFill>
                </a:defRPr>
              </a:lvl1pPr>
            </a:lstStyle>
            <a:p>
              <a:r>
                <a:rPr lang="en-US" dirty="0"/>
                <a:t>Specific domain knowledge</a:t>
              </a:r>
              <a:endParaRPr dirty="0"/>
            </a:p>
          </p:txBody>
        </p:sp>
      </p:grpSp>
      <p:grpSp>
        <p:nvGrpSpPr>
          <p:cNvPr id="127" name="Group"/>
          <p:cNvGrpSpPr/>
          <p:nvPr/>
        </p:nvGrpSpPr>
        <p:grpSpPr>
          <a:xfrm>
            <a:off x="7648089" y="5302359"/>
            <a:ext cx="7218793" cy="1498156"/>
            <a:chOff x="0" y="0"/>
            <a:chExt cx="7924800" cy="1066800"/>
          </a:xfrm>
        </p:grpSpPr>
        <p:sp>
          <p:nvSpPr>
            <p:cNvPr id="125" name="Rectangle"/>
            <p:cNvSpPr/>
            <p:nvPr/>
          </p:nvSpPr>
          <p:spPr>
            <a:xfrm>
              <a:off x="0" y="0"/>
              <a:ext cx="7924800" cy="1066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6" name="graphics, sound, and image I/O"/>
            <p:cNvSpPr txBox="1"/>
            <p:nvPr/>
          </p:nvSpPr>
          <p:spPr>
            <a:xfrm>
              <a:off x="2089136" y="178052"/>
              <a:ext cx="3593288" cy="4778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600"/>
                </a:lnSpc>
                <a:buClr>
                  <a:srgbClr val="8A8A8A"/>
                </a:buClr>
                <a:buFont typeface="Comic Sans MS"/>
                <a:defRPr sz="3000">
                  <a:solidFill>
                    <a:srgbClr val="8A8A8A"/>
                  </a:solidFill>
                  <a:uFill>
                    <a:solidFill>
                      <a:srgbClr val="8A8A8A"/>
                    </a:solidFill>
                  </a:uFill>
                </a:defRPr>
              </a:lvl1pPr>
            </a:lstStyle>
            <a:p>
              <a:r>
                <a:rPr lang="en-US" dirty="0"/>
                <a:t>Proof methods</a:t>
              </a:r>
              <a:endParaRPr dirty="0"/>
            </a:p>
          </p:txBody>
        </p:sp>
      </p:grpSp>
      <p:grpSp>
        <p:nvGrpSpPr>
          <p:cNvPr id="133" name="Group"/>
          <p:cNvGrpSpPr/>
          <p:nvPr/>
        </p:nvGrpSpPr>
        <p:grpSpPr>
          <a:xfrm>
            <a:off x="7233034" y="6684452"/>
            <a:ext cx="8229600" cy="1348045"/>
            <a:chOff x="0" y="0"/>
            <a:chExt cx="5791200" cy="1066800"/>
          </a:xfrm>
        </p:grpSpPr>
        <p:sp>
          <p:nvSpPr>
            <p:cNvPr id="131" name="Rectangle"/>
            <p:cNvSpPr/>
            <p:nvPr/>
          </p:nvSpPr>
          <p:spPr>
            <a:xfrm>
              <a:off x="0" y="0"/>
              <a:ext cx="5791200" cy="1066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/>
            </a:p>
          </p:txBody>
        </p:sp>
        <p:sp>
          <p:nvSpPr>
            <p:cNvPr id="132" name="conditionals and loops"/>
            <p:cNvSpPr txBox="1"/>
            <p:nvPr/>
          </p:nvSpPr>
          <p:spPr>
            <a:xfrm>
              <a:off x="700466" y="242541"/>
              <a:ext cx="269304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600"/>
                </a:lnSpc>
                <a:buClr>
                  <a:srgbClr val="8A8A8A"/>
                </a:buClr>
                <a:buFont typeface="Comic Sans MS"/>
                <a:defRPr sz="3000">
                  <a:solidFill>
                    <a:srgbClr val="8A8A8A"/>
                  </a:solidFill>
                  <a:uFill>
                    <a:solidFill>
                      <a:srgbClr val="8A8A8A"/>
                    </a:solidFill>
                  </a:uFill>
                </a:defRPr>
              </a:lvl1pPr>
            </a:lstStyle>
            <a:p>
              <a:endParaRPr dirty="0"/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6079873" y="9527018"/>
            <a:ext cx="10976138" cy="1430393"/>
            <a:chOff x="-1133038" y="34922"/>
            <a:chExt cx="5095257" cy="1049339"/>
          </a:xfrm>
        </p:grpSpPr>
        <p:sp>
          <p:nvSpPr>
            <p:cNvPr id="134" name="Rectangle"/>
            <p:cNvSpPr/>
            <p:nvPr/>
          </p:nvSpPr>
          <p:spPr>
            <a:xfrm>
              <a:off x="-1133038" y="34922"/>
              <a:ext cx="5077044" cy="1049339"/>
            </a:xfrm>
            <a:prstGeom prst="rect">
              <a:avLst/>
            </a:prstGeom>
            <a:solidFill>
              <a:srgbClr val="005493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" name="Math"/>
            <p:cNvSpPr txBox="1"/>
            <p:nvPr/>
          </p:nvSpPr>
          <p:spPr>
            <a:xfrm>
              <a:off x="230428" y="211013"/>
              <a:ext cx="3731791" cy="589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800"/>
                </a:lnSpc>
                <a:buClr>
                  <a:srgbClr val="FFFFFF"/>
                </a:buClr>
                <a:buFont typeface="Comic Sans MS"/>
                <a:defRPr sz="3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r>
                <a:rPr lang="en-US" dirty="0"/>
                <a:t>Propositional Logic</a:t>
              </a:r>
              <a:endParaRPr dirty="0"/>
            </a:p>
          </p:txBody>
        </p:sp>
      </p:grpSp>
      <p:grpSp>
        <p:nvGrpSpPr>
          <p:cNvPr id="142" name="Group"/>
          <p:cNvGrpSpPr/>
          <p:nvPr/>
        </p:nvGrpSpPr>
        <p:grpSpPr>
          <a:xfrm>
            <a:off x="4797289" y="10935809"/>
            <a:ext cx="13502071" cy="1398344"/>
            <a:chOff x="0" y="0"/>
            <a:chExt cx="5791200" cy="1066800"/>
          </a:xfrm>
        </p:grpSpPr>
        <p:sp>
          <p:nvSpPr>
            <p:cNvPr id="140" name="Rectangle"/>
            <p:cNvSpPr/>
            <p:nvPr/>
          </p:nvSpPr>
          <p:spPr>
            <a:xfrm>
              <a:off x="0" y="0"/>
              <a:ext cx="5791200" cy="1066800"/>
            </a:xfrm>
            <a:prstGeom prst="rect">
              <a:avLst/>
            </a:prstGeom>
            <a:solidFill>
              <a:srgbClr val="005493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" name="assignment statements"/>
            <p:cNvSpPr txBox="1"/>
            <p:nvPr/>
          </p:nvSpPr>
          <p:spPr>
            <a:xfrm>
              <a:off x="2426088" y="316082"/>
              <a:ext cx="1614224" cy="5899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800"/>
                </a:lnSpc>
                <a:buClr>
                  <a:srgbClr val="FFFFFF"/>
                </a:buClr>
                <a:buFont typeface="Comic Sans MS"/>
                <a:defRPr sz="3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r>
                <a:rPr lang="en-US" dirty="0"/>
                <a:t>Axioms</a:t>
              </a:r>
              <a:endParaRPr dirty="0"/>
            </a:p>
          </p:txBody>
        </p:sp>
      </p:grpSp>
      <p:grpSp>
        <p:nvGrpSpPr>
          <p:cNvPr id="47" name="Group">
            <a:extLst>
              <a:ext uri="{FF2B5EF4-FFF2-40B4-BE49-F238E27FC236}">
                <a16:creationId xmlns:a16="http://schemas.microsoft.com/office/drawing/2014/main" id="{0B0479DC-055F-4F80-A613-DD9AB33FF7E9}"/>
              </a:ext>
            </a:extLst>
          </p:cNvPr>
          <p:cNvGrpSpPr/>
          <p:nvPr/>
        </p:nvGrpSpPr>
        <p:grpSpPr>
          <a:xfrm>
            <a:off x="6664269" y="8004333"/>
            <a:ext cx="9353498" cy="1498156"/>
            <a:chOff x="0" y="0"/>
            <a:chExt cx="5791200" cy="1066800"/>
          </a:xfrm>
        </p:grpSpPr>
        <p:sp>
          <p:nvSpPr>
            <p:cNvPr id="48" name="Rectangle">
              <a:extLst>
                <a:ext uri="{FF2B5EF4-FFF2-40B4-BE49-F238E27FC236}">
                  <a16:creationId xmlns:a16="http://schemas.microsoft.com/office/drawing/2014/main" id="{6B406525-16CD-4600-97F5-6963650CA854}"/>
                </a:ext>
              </a:extLst>
            </p:cNvPr>
            <p:cNvSpPr/>
            <p:nvPr/>
          </p:nvSpPr>
          <p:spPr>
            <a:xfrm>
              <a:off x="0" y="0"/>
              <a:ext cx="5791200" cy="1066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" name="conditionals and loops">
              <a:extLst>
                <a:ext uri="{FF2B5EF4-FFF2-40B4-BE49-F238E27FC236}">
                  <a16:creationId xmlns:a16="http://schemas.microsoft.com/office/drawing/2014/main" id="{9C267808-55EB-4199-A8A0-224796500EA3}"/>
                </a:ext>
              </a:extLst>
            </p:cNvPr>
            <p:cNvSpPr txBox="1"/>
            <p:nvPr/>
          </p:nvSpPr>
          <p:spPr>
            <a:xfrm>
              <a:off x="700466" y="242541"/>
              <a:ext cx="269304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600"/>
                </a:lnSpc>
                <a:buClr>
                  <a:srgbClr val="8A8A8A"/>
                </a:buClr>
                <a:buFont typeface="Comic Sans MS"/>
                <a:defRPr sz="3000">
                  <a:solidFill>
                    <a:srgbClr val="8A8A8A"/>
                  </a:solidFill>
                  <a:uFill>
                    <a:solidFill>
                      <a:srgbClr val="8A8A8A"/>
                    </a:solidFill>
                  </a:uFill>
                </a:defRPr>
              </a:lvl1pPr>
            </a:lstStyle>
            <a:p>
              <a:endParaRPr dirty="0"/>
            </a:p>
          </p:txBody>
        </p:sp>
      </p:grpSp>
      <p:sp>
        <p:nvSpPr>
          <p:cNvPr id="50" name="graphics, sound, and image I/O">
            <a:extLst>
              <a:ext uri="{FF2B5EF4-FFF2-40B4-BE49-F238E27FC236}">
                <a16:creationId xmlns:a16="http://schemas.microsoft.com/office/drawing/2014/main" id="{FA1146EF-B81C-474F-974F-A675A5EEEB0B}"/>
              </a:ext>
            </a:extLst>
          </p:cNvPr>
          <p:cNvSpPr txBox="1"/>
          <p:nvPr/>
        </p:nvSpPr>
        <p:spPr>
          <a:xfrm>
            <a:off x="9493713" y="6818007"/>
            <a:ext cx="2609568" cy="66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marL="82550" marR="82550">
              <a:lnSpc>
                <a:spcPts val="3600"/>
              </a:lnSpc>
              <a:buClr>
                <a:srgbClr val="8A8A8A"/>
              </a:buClr>
              <a:buFont typeface="Comic Sans MS"/>
              <a:defRPr sz="3000">
                <a:solidFill>
                  <a:srgbClr val="8A8A8A"/>
                </a:solidFill>
                <a:uFill>
                  <a:solidFill>
                    <a:srgbClr val="8A8A8A"/>
                  </a:solidFill>
                </a:uFill>
              </a:defRPr>
            </a:lvl1pPr>
          </a:lstStyle>
          <a:p>
            <a:r>
              <a:rPr lang="en-US" dirty="0"/>
              <a:t>Rules of Inference</a:t>
            </a:r>
            <a:endParaRPr dirty="0"/>
          </a:p>
        </p:txBody>
      </p:sp>
      <p:sp>
        <p:nvSpPr>
          <p:cNvPr id="51" name="graphics, sound, and image I/O">
            <a:extLst>
              <a:ext uri="{FF2B5EF4-FFF2-40B4-BE49-F238E27FC236}">
                <a16:creationId xmlns:a16="http://schemas.microsoft.com/office/drawing/2014/main" id="{DDC21FD3-3D3D-493F-B061-F68AFD23D541}"/>
              </a:ext>
            </a:extLst>
          </p:cNvPr>
          <p:cNvSpPr txBox="1"/>
          <p:nvPr/>
        </p:nvSpPr>
        <p:spPr>
          <a:xfrm>
            <a:off x="9551107" y="8398785"/>
            <a:ext cx="302326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marL="82550" marR="82550">
              <a:lnSpc>
                <a:spcPts val="3600"/>
              </a:lnSpc>
              <a:buClr>
                <a:srgbClr val="8A8A8A"/>
              </a:buClr>
              <a:buFont typeface="Comic Sans MS"/>
              <a:defRPr sz="3000">
                <a:solidFill>
                  <a:srgbClr val="8A8A8A"/>
                </a:solidFill>
                <a:uFill>
                  <a:solidFill>
                    <a:srgbClr val="8A8A8A"/>
                  </a:solidFill>
                </a:uFill>
              </a:defRPr>
            </a:lvl1pPr>
          </a:lstStyle>
          <a:p>
            <a:r>
              <a:rPr lang="en-US" dirty="0"/>
              <a:t>Predicate Logic </a:t>
            </a:r>
            <a:endParaRPr dirty="0"/>
          </a:p>
        </p:txBody>
      </p:sp>
      <p:sp>
        <p:nvSpPr>
          <p:cNvPr id="53" name="assignment statements">
            <a:extLst>
              <a:ext uri="{FF2B5EF4-FFF2-40B4-BE49-F238E27FC236}">
                <a16:creationId xmlns:a16="http://schemas.microsoft.com/office/drawing/2014/main" id="{F27D5D4F-683B-4F59-94AE-601C3D3EA655}"/>
              </a:ext>
            </a:extLst>
          </p:cNvPr>
          <p:cNvSpPr txBox="1"/>
          <p:nvPr/>
        </p:nvSpPr>
        <p:spPr>
          <a:xfrm>
            <a:off x="14554963" y="12518307"/>
            <a:ext cx="7352975" cy="589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marL="82550" marR="82550">
              <a:lnSpc>
                <a:spcPts val="3800"/>
              </a:lnSpc>
              <a:buClr>
                <a:srgbClr val="FFFFFF"/>
              </a:buClr>
              <a:buFont typeface="Comic Sans MS"/>
              <a:defRPr sz="32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Axioms are assumptions we may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use.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0CC4BB-54C2-4EB5-9EA2-46073DEEE978}"/>
              </a:ext>
            </a:extLst>
          </p:cNvPr>
          <p:cNvSpPr/>
          <p:nvPr/>
        </p:nvSpPr>
        <p:spPr>
          <a:xfrm>
            <a:off x="1135245" y="8509072"/>
            <a:ext cx="443839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Propositions are statements that we can determine as true or false.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8BE37B-A388-4F86-B0E5-C3F6F346DCFC}"/>
              </a:ext>
            </a:extLst>
          </p:cNvPr>
          <p:cNvSpPr/>
          <p:nvPr/>
        </p:nvSpPr>
        <p:spPr>
          <a:xfrm>
            <a:off x="17469545" y="6282841"/>
            <a:ext cx="443839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Propositional logic is the steps we use to determine the truth of a proposition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0" name="Group">
            <a:extLst>
              <a:ext uri="{FF2B5EF4-FFF2-40B4-BE49-F238E27FC236}">
                <a16:creationId xmlns:a16="http://schemas.microsoft.com/office/drawing/2014/main" id="{3EEF1AA6-0868-4372-959A-8C13BA648EBB}"/>
              </a:ext>
            </a:extLst>
          </p:cNvPr>
          <p:cNvGrpSpPr/>
          <p:nvPr/>
        </p:nvGrpSpPr>
        <p:grpSpPr>
          <a:xfrm>
            <a:off x="6664269" y="8004333"/>
            <a:ext cx="9320064" cy="1436955"/>
            <a:chOff x="-1133038" y="34922"/>
            <a:chExt cx="5077044" cy="1049339"/>
          </a:xfrm>
        </p:grpSpPr>
        <p:sp>
          <p:nvSpPr>
            <p:cNvPr id="31" name="Rectangle">
              <a:extLst>
                <a:ext uri="{FF2B5EF4-FFF2-40B4-BE49-F238E27FC236}">
                  <a16:creationId xmlns:a16="http://schemas.microsoft.com/office/drawing/2014/main" id="{593A89EA-E218-4978-9A0C-4DE997DF2CD0}"/>
                </a:ext>
              </a:extLst>
            </p:cNvPr>
            <p:cNvSpPr/>
            <p:nvPr/>
          </p:nvSpPr>
          <p:spPr>
            <a:xfrm>
              <a:off x="-1133038" y="34922"/>
              <a:ext cx="5077044" cy="1049339"/>
            </a:xfrm>
            <a:prstGeom prst="rect">
              <a:avLst/>
            </a:prstGeom>
            <a:solidFill>
              <a:srgbClr val="005493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" name="Math">
              <a:extLst>
                <a:ext uri="{FF2B5EF4-FFF2-40B4-BE49-F238E27FC236}">
                  <a16:creationId xmlns:a16="http://schemas.microsoft.com/office/drawing/2014/main" id="{C82DDA11-EBF8-4A5D-920D-4F679B1FD162}"/>
                </a:ext>
              </a:extLst>
            </p:cNvPr>
            <p:cNvSpPr txBox="1"/>
            <p:nvPr/>
          </p:nvSpPr>
          <p:spPr>
            <a:xfrm>
              <a:off x="230428" y="290575"/>
              <a:ext cx="1685325" cy="430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800"/>
                </a:lnSpc>
                <a:buClr>
                  <a:srgbClr val="FFFFFF"/>
                </a:buClr>
                <a:buFont typeface="Comic Sans MS"/>
                <a:defRPr sz="3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r>
                <a:rPr lang="en-US" dirty="0"/>
                <a:t>Predicate Logic</a:t>
              </a:r>
              <a:endParaRPr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5038BA-9243-496D-BF96-42A3682D7E5A}"/>
              </a:ext>
            </a:extLst>
          </p:cNvPr>
          <p:cNvSpPr/>
          <p:nvPr/>
        </p:nvSpPr>
        <p:spPr>
          <a:xfrm>
            <a:off x="1695967" y="6033177"/>
            <a:ext cx="44383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Predicates are statements with variables.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97541C-839B-46E0-82FE-29B3A8DC6794}"/>
              </a:ext>
            </a:extLst>
          </p:cNvPr>
          <p:cNvSpPr/>
          <p:nvPr/>
        </p:nvSpPr>
        <p:spPr>
          <a:xfrm>
            <a:off x="15734882" y="3109891"/>
            <a:ext cx="44383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Predicate logic helps us to tell if a proposition is true if we assign specific values to variables in statements.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5" name="Group">
            <a:extLst>
              <a:ext uri="{FF2B5EF4-FFF2-40B4-BE49-F238E27FC236}">
                <a16:creationId xmlns:a16="http://schemas.microsoft.com/office/drawing/2014/main" id="{EFF9A129-74A4-4528-A71C-0AC2F426C665}"/>
              </a:ext>
            </a:extLst>
          </p:cNvPr>
          <p:cNvGrpSpPr/>
          <p:nvPr/>
        </p:nvGrpSpPr>
        <p:grpSpPr>
          <a:xfrm>
            <a:off x="7224991" y="6665737"/>
            <a:ext cx="8237643" cy="1333638"/>
            <a:chOff x="-1133038" y="34922"/>
            <a:chExt cx="5077044" cy="1049339"/>
          </a:xfrm>
        </p:grpSpPr>
        <p:sp>
          <p:nvSpPr>
            <p:cNvPr id="36" name="Rectangle">
              <a:extLst>
                <a:ext uri="{FF2B5EF4-FFF2-40B4-BE49-F238E27FC236}">
                  <a16:creationId xmlns:a16="http://schemas.microsoft.com/office/drawing/2014/main" id="{A30513AA-591A-47C8-9987-9E963E1C73BA}"/>
                </a:ext>
              </a:extLst>
            </p:cNvPr>
            <p:cNvSpPr/>
            <p:nvPr/>
          </p:nvSpPr>
          <p:spPr>
            <a:xfrm>
              <a:off x="-1133038" y="34922"/>
              <a:ext cx="5077044" cy="1049339"/>
            </a:xfrm>
            <a:prstGeom prst="rect">
              <a:avLst/>
            </a:prstGeom>
            <a:solidFill>
              <a:srgbClr val="005493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l">
                <a:lnSpc>
                  <a:spcPts val="3100"/>
                </a:lnSpc>
                <a:defRPr sz="26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" name="Math">
              <a:extLst>
                <a:ext uri="{FF2B5EF4-FFF2-40B4-BE49-F238E27FC236}">
                  <a16:creationId xmlns:a16="http://schemas.microsoft.com/office/drawing/2014/main" id="{1EA874C5-F007-4999-81D9-3216BD71EA0D}"/>
                </a:ext>
              </a:extLst>
            </p:cNvPr>
            <p:cNvSpPr txBox="1"/>
            <p:nvPr/>
          </p:nvSpPr>
          <p:spPr>
            <a:xfrm>
              <a:off x="230428" y="273888"/>
              <a:ext cx="2215021" cy="4641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82550" marR="82550">
                <a:lnSpc>
                  <a:spcPts val="3800"/>
                </a:lnSpc>
                <a:buClr>
                  <a:srgbClr val="FFFFFF"/>
                </a:buClr>
                <a:buFont typeface="Comic Sans MS"/>
                <a:defRPr sz="32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defRPr>
              </a:lvl1pPr>
            </a:lstStyle>
            <a:p>
              <a:r>
                <a:rPr lang="en-US" dirty="0"/>
                <a:t>Rules of Inference</a:t>
              </a:r>
              <a:endParaRPr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9AB8F439-CFAA-4C16-BE40-7C04A0BC55EC}"/>
              </a:ext>
            </a:extLst>
          </p:cNvPr>
          <p:cNvSpPr/>
          <p:nvPr/>
        </p:nvSpPr>
        <p:spPr>
          <a:xfrm>
            <a:off x="2343270" y="2075210"/>
            <a:ext cx="44383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Rules of inference instruct how we can use statements to construct arguments that are valid.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" grpId="0"/>
      <p:bldP spid="56" grpId="0"/>
      <p:bldP spid="33" grpId="0"/>
      <p:bldP spid="34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Predicates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525145" y="1565978"/>
            <a:ext cx="20931084" cy="4368657"/>
          </a:xfrm>
          <a:prstGeom prst="rect">
            <a:avLst/>
          </a:prstGeom>
        </p:spPr>
        <p:txBody>
          <a:bodyPr/>
          <a:lstStyle/>
          <a:p>
            <a:pPr indent="0"/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predicate</a:t>
            </a:r>
            <a:r>
              <a:rPr lang="en-US" dirty="0">
                <a:solidFill>
                  <a:srgbClr val="0070C0"/>
                </a:solidFill>
              </a:rPr>
              <a:t> is a statement with at least one variable that is a proposition when specific values are given for each variable. </a:t>
            </a:r>
          </a:p>
          <a:p>
            <a:pPr indent="0"/>
            <a:endParaRPr lang="en-US" dirty="0">
              <a:solidFill>
                <a:srgbClr val="0070C0"/>
              </a:solidFill>
            </a:endParaRPr>
          </a:p>
          <a:p>
            <a:pPr indent="0"/>
            <a:r>
              <a:rPr lang="en-US" dirty="0">
                <a:solidFill>
                  <a:srgbClr val="0070C0"/>
                </a:solidFill>
              </a:rPr>
              <a:t>The variables must have a universe of possible values specified.</a:t>
            </a:r>
          </a:p>
          <a:p>
            <a:pPr indent="0"/>
            <a:endParaRPr lang="en-US" i="1" spc="19" dirty="0">
              <a:solidFill>
                <a:srgbClr val="0070C0"/>
              </a:solidFill>
              <a:cs typeface="Palatino Linotyp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EA7BF-2556-4E31-A654-3B0E6AE2962B}"/>
              </a:ext>
            </a:extLst>
          </p:cNvPr>
          <p:cNvSpPr txBox="1"/>
          <p:nvPr/>
        </p:nvSpPr>
        <p:spPr>
          <a:xfrm>
            <a:off x="1730547" y="5934635"/>
            <a:ext cx="18341788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spc="-15" dirty="0">
                <a:cs typeface="Palatino Linotype"/>
              </a:rPr>
              <a:t>Examples:</a:t>
            </a:r>
          </a:p>
          <a:p>
            <a:endParaRPr lang="en-US" sz="3600" spc="-15" dirty="0">
              <a:cs typeface="Palatino Linotype"/>
            </a:endParaRPr>
          </a:p>
          <a:p>
            <a:r>
              <a:rPr lang="en-US" sz="3600" dirty="0"/>
              <a:t>Predicate:  </a:t>
            </a:r>
            <a:r>
              <a:rPr lang="en-US" sz="3600" dirty="0" err="1"/>
              <a:t>isPowerofTwo</a:t>
            </a:r>
            <a:r>
              <a:rPr lang="en-US" sz="3600" dirty="0"/>
              <a:t>(n): n = 2^k from some non-negative integer k and where n </a:t>
            </a:r>
            <a:r>
              <a:rPr lang="en-US" sz="3600" dirty="0" smtClean="0"/>
              <a:t>is a </a:t>
            </a:r>
            <a:r>
              <a:rPr lang="en-US" sz="3600" dirty="0" smtClean="0"/>
              <a:t>positive </a:t>
            </a:r>
            <a:r>
              <a:rPr lang="en-US" sz="3600" dirty="0" smtClean="0"/>
              <a:t>integer</a:t>
            </a:r>
            <a:r>
              <a:rPr lang="en-US" sz="3600" dirty="0"/>
              <a:t>.  </a:t>
            </a:r>
          </a:p>
          <a:p>
            <a:endParaRPr lang="en-US" sz="3600" dirty="0"/>
          </a:p>
          <a:p>
            <a:r>
              <a:rPr lang="en-US" sz="3600" dirty="0"/>
              <a:t>Propositions: </a:t>
            </a:r>
            <a:r>
              <a:rPr lang="en-US" sz="3600" dirty="0" err="1"/>
              <a:t>isPowerofTwo</a:t>
            </a:r>
            <a:r>
              <a:rPr lang="en-US" sz="3600" dirty="0"/>
              <a:t>(1), </a:t>
            </a:r>
            <a:r>
              <a:rPr lang="en-US" sz="3600" dirty="0" err="1"/>
              <a:t>isPowerofTwo</a:t>
            </a:r>
            <a:r>
              <a:rPr lang="en-US" sz="3600" dirty="0"/>
              <a:t>(8). </a:t>
            </a:r>
            <a:r>
              <a:rPr lang="en-US" sz="3600" dirty="0" err="1"/>
              <a:t>isPowerofTwo</a:t>
            </a:r>
            <a:r>
              <a:rPr lang="en-US" sz="3600" dirty="0"/>
              <a:t>(6).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Predicate: </a:t>
            </a:r>
            <a:r>
              <a:rPr lang="en-US" sz="3600" dirty="0" err="1"/>
              <a:t>isPrime</a:t>
            </a:r>
            <a:r>
              <a:rPr lang="en-US" sz="3600" dirty="0"/>
              <a:t>(n): n is prime where n is </a:t>
            </a:r>
            <a:r>
              <a:rPr lang="en-US" sz="3600" dirty="0" smtClean="0"/>
              <a:t>a </a:t>
            </a:r>
            <a:r>
              <a:rPr lang="en-US" sz="3600" dirty="0" smtClean="0"/>
              <a:t>positive </a:t>
            </a:r>
            <a:r>
              <a:rPr lang="en-US" sz="3600" dirty="0"/>
              <a:t>integer. </a:t>
            </a:r>
          </a:p>
          <a:p>
            <a:r>
              <a:rPr lang="en-US" sz="3600" dirty="0"/>
              <a:t> </a:t>
            </a:r>
          </a:p>
          <a:p>
            <a:r>
              <a:rPr lang="en-US" sz="3600" dirty="0"/>
              <a:t>Propositions: </a:t>
            </a:r>
            <a:r>
              <a:rPr lang="en-US" sz="3600" dirty="0" err="1"/>
              <a:t>isPrime</a:t>
            </a:r>
            <a:r>
              <a:rPr lang="en-US" sz="3600" dirty="0"/>
              <a:t>(15).  </a:t>
            </a:r>
            <a:r>
              <a:rPr lang="en-US" sz="3600" dirty="0" err="1"/>
              <a:t>isPrime</a:t>
            </a:r>
            <a:r>
              <a:rPr lang="en-US" sz="3600" dirty="0"/>
              <a:t>(7).</a:t>
            </a:r>
          </a:p>
          <a:p>
            <a:endParaRPr lang="en-US" sz="3600" i="1" dirty="0"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66057206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Universal Quantifier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525145" y="1565978"/>
            <a:ext cx="20931084" cy="436865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For all or for any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For all x in S, P(x)</a:t>
            </a:r>
          </a:p>
          <a:p>
            <a:pPr indent="0"/>
            <a:endParaRPr lang="en-US" i="1" spc="19" dirty="0">
              <a:solidFill>
                <a:srgbClr val="0070C0"/>
              </a:solidFill>
              <a:cs typeface="Palatino Linotyp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EA7BF-2556-4E31-A654-3B0E6AE2962B}"/>
              </a:ext>
            </a:extLst>
          </p:cNvPr>
          <p:cNvSpPr txBox="1"/>
          <p:nvPr/>
        </p:nvSpPr>
        <p:spPr>
          <a:xfrm>
            <a:off x="2124994" y="6571981"/>
            <a:ext cx="18341788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en-US" sz="3600" spc="-15" dirty="0">
              <a:cs typeface="Palatino Linotype"/>
            </a:endParaRPr>
          </a:p>
          <a:p>
            <a:r>
              <a:rPr lang="en-US" sz="3600" dirty="0"/>
              <a:t>Example: For any integer, n</a:t>
            </a:r>
            <a:r>
              <a:rPr lang="en-US" sz="3600" dirty="0" smtClean="0"/>
              <a:t>, n is </a:t>
            </a:r>
            <a:r>
              <a:rPr lang="en-US" sz="3600" dirty="0"/>
              <a:t>greater than or equal to </a:t>
            </a:r>
            <a:r>
              <a:rPr lang="en-US" sz="3600" dirty="0" smtClean="0"/>
              <a:t>2 and </a:t>
            </a:r>
            <a:r>
              <a:rPr lang="en-US" sz="3600" dirty="0" err="1"/>
              <a:t>isPrime</a:t>
            </a:r>
            <a:r>
              <a:rPr lang="en-US" sz="3600" dirty="0"/>
              <a:t>(n)</a:t>
            </a:r>
          </a:p>
          <a:p>
            <a:endParaRPr lang="en-US" sz="3600" i="1" dirty="0">
              <a:cs typeface="PMingLiU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1ABBC3-5265-46A9-90E5-76F5E6E53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924023"/>
              </p:ext>
            </p:extLst>
          </p:nvPr>
        </p:nvGraphicFramePr>
        <p:xfrm>
          <a:off x="7675282" y="1282700"/>
          <a:ext cx="3082365" cy="2068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" name="Equation" r:id="rId4" imgW="152280" imgH="164880" progId="Equation.DSMT4">
                  <p:embed/>
                </p:oleObj>
              </mc:Choice>
              <mc:Fallback>
                <p:oleObj name="Equation" r:id="rId4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75282" y="1282700"/>
                        <a:ext cx="3082365" cy="2068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A374A6A-2068-4911-8812-E51134859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747030"/>
              </p:ext>
            </p:extLst>
          </p:nvPr>
        </p:nvGraphicFramePr>
        <p:xfrm>
          <a:off x="6508750" y="3673475"/>
          <a:ext cx="10631488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Equation" r:id="rId6" imgW="799920" imgH="203040" progId="Equation.DSMT4">
                  <p:embed/>
                </p:oleObj>
              </mc:Choice>
              <mc:Fallback>
                <p:oleObj name="Equation" r:id="rId6" imgW="799920" imgH="2030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E1ABBC3-5265-46A9-90E5-76F5E6E53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08750" y="3673475"/>
                        <a:ext cx="10631488" cy="167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886780D-0FAA-4A78-B703-7A840736B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587353"/>
              </p:ext>
            </p:extLst>
          </p:nvPr>
        </p:nvGraphicFramePr>
        <p:xfrm>
          <a:off x="2191517" y="8363655"/>
          <a:ext cx="9910836" cy="755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Equation" r:id="rId8" imgW="1650960" imgH="203040" progId="Equation.DSMT4">
                  <p:embed/>
                </p:oleObj>
              </mc:Choice>
              <mc:Fallback>
                <p:oleObj name="Equation" r:id="rId8" imgW="165096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A374A6A-2068-4911-8812-E51134859E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91517" y="8363655"/>
                        <a:ext cx="9910836" cy="755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929425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Coding up the universal quantifier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525145" y="1565978"/>
            <a:ext cx="20931084" cy="436865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For all or for any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For all x in S, P(x)</a:t>
            </a:r>
          </a:p>
          <a:p>
            <a:pPr indent="0"/>
            <a:endParaRPr lang="en-US" i="1" spc="19" dirty="0">
              <a:solidFill>
                <a:srgbClr val="0070C0"/>
              </a:solidFill>
              <a:cs typeface="Palatino Linotyp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EA7BF-2556-4E31-A654-3B0E6AE2962B}"/>
              </a:ext>
            </a:extLst>
          </p:cNvPr>
          <p:cNvSpPr txBox="1"/>
          <p:nvPr/>
        </p:nvSpPr>
        <p:spPr>
          <a:xfrm>
            <a:off x="1766406" y="6217913"/>
            <a:ext cx="2019189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600" i="1" spc="-15" dirty="0">
                <a:cs typeface="Palatino Linotype"/>
              </a:rPr>
              <a:t>Assume the universe for x, S, is finite. Suppose we have function that given a value for x could return true or false for P(x). Could we code up a for loop to check for a universal quantifier? </a:t>
            </a:r>
          </a:p>
          <a:p>
            <a:endParaRPr lang="en-US" sz="3600" i="1" spc="-15" dirty="0">
              <a:cs typeface="Palatino Linotype"/>
            </a:endParaRPr>
          </a:p>
          <a:p>
            <a:r>
              <a:rPr lang="en-US" sz="3600" i="1" spc="-15" dirty="0">
                <a:cs typeface="Palatino Linotype"/>
              </a:rPr>
              <a:t>Pseudocode:</a:t>
            </a:r>
            <a:endParaRPr lang="en-US" sz="3600" spc="-15" dirty="0">
              <a:cs typeface="Palatino Linotype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1ABBC3-5265-46A9-90E5-76F5E6E53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5282" y="1282700"/>
          <a:ext cx="3082365" cy="2068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2" name="Equation" r:id="rId4" imgW="152280" imgH="164880" progId="Equation.DSMT4">
                  <p:embed/>
                </p:oleObj>
              </mc:Choice>
              <mc:Fallback>
                <p:oleObj name="Equation" r:id="rId4" imgW="152280" imgH="1648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E1ABBC3-5265-46A9-90E5-76F5E6E53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75282" y="1282700"/>
                        <a:ext cx="3082365" cy="2068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A374A6A-2068-4911-8812-E51134859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0" y="3673475"/>
          <a:ext cx="10631488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Equation" r:id="rId6" imgW="799920" imgH="203040" progId="Equation.DSMT4">
                  <p:embed/>
                </p:oleObj>
              </mc:Choice>
              <mc:Fallback>
                <p:oleObj name="Equation" r:id="rId6" imgW="79992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A374A6A-2068-4911-8812-E51134859E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08750" y="3673475"/>
                        <a:ext cx="10631488" cy="167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3360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Existential Quantifier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525145" y="1565978"/>
            <a:ext cx="20931084" cy="436865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There exists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There exists x in S, P(x)</a:t>
            </a:r>
          </a:p>
          <a:p>
            <a:pPr indent="0"/>
            <a:endParaRPr lang="en-US" i="1" spc="19" dirty="0">
              <a:solidFill>
                <a:srgbClr val="0070C0"/>
              </a:solidFill>
              <a:cs typeface="Palatino Linotyp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EA7BF-2556-4E31-A654-3B0E6AE2962B}"/>
              </a:ext>
            </a:extLst>
          </p:cNvPr>
          <p:cNvSpPr txBox="1"/>
          <p:nvPr/>
        </p:nvSpPr>
        <p:spPr>
          <a:xfrm>
            <a:off x="2124994" y="6571981"/>
            <a:ext cx="18341788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en-US" sz="3600" spc="-15" dirty="0">
              <a:cs typeface="Palatino Linotype"/>
            </a:endParaRPr>
          </a:p>
          <a:p>
            <a:r>
              <a:rPr lang="en-US" sz="3600" dirty="0"/>
              <a:t>Example: There exists an integer, n, greater than or equal to 2, </a:t>
            </a:r>
            <a:r>
              <a:rPr lang="en-US" sz="3600" dirty="0" err="1"/>
              <a:t>isPrime</a:t>
            </a:r>
            <a:r>
              <a:rPr lang="en-US" sz="3600" dirty="0"/>
              <a:t>(n)</a:t>
            </a:r>
          </a:p>
          <a:p>
            <a:endParaRPr lang="en-US" sz="3600" i="1" dirty="0">
              <a:cs typeface="PMingLiU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1ABBC3-5265-46A9-90E5-76F5E6E53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455709"/>
              </p:ext>
            </p:extLst>
          </p:nvPr>
        </p:nvGraphicFramePr>
        <p:xfrm>
          <a:off x="7931150" y="1362075"/>
          <a:ext cx="2568575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1" name="Equation" r:id="rId4" imgW="126720" imgH="152280" progId="Equation.DSMT4">
                  <p:embed/>
                </p:oleObj>
              </mc:Choice>
              <mc:Fallback>
                <p:oleObj name="Equation" r:id="rId4" imgW="126720" imgH="1522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E1ABBC3-5265-46A9-90E5-76F5E6E53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1150" y="1362075"/>
                        <a:ext cx="2568575" cy="190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A374A6A-2068-4911-8812-E51134859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921536"/>
              </p:ext>
            </p:extLst>
          </p:nvPr>
        </p:nvGraphicFramePr>
        <p:xfrm>
          <a:off x="7278688" y="3743325"/>
          <a:ext cx="1029335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2" name="Equation" r:id="rId6" imgW="774360" imgH="203040" progId="Equation.DSMT4">
                  <p:embed/>
                </p:oleObj>
              </mc:Choice>
              <mc:Fallback>
                <p:oleObj name="Equation" r:id="rId6" imgW="77436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A374A6A-2068-4911-8812-E51134859E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78688" y="3743325"/>
                        <a:ext cx="10293350" cy="167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886780D-0FAA-4A78-B703-7A840736B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129299"/>
              </p:ext>
            </p:extLst>
          </p:nvPr>
        </p:nvGraphicFramePr>
        <p:xfrm>
          <a:off x="2228850" y="8362950"/>
          <a:ext cx="98361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Equation" r:id="rId8" imgW="1638000" imgH="203040" progId="Equation.DSMT4">
                  <p:embed/>
                </p:oleObj>
              </mc:Choice>
              <mc:Fallback>
                <p:oleObj name="Equation" r:id="rId8" imgW="1638000" imgH="2030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886780D-0FAA-4A78-B703-7A840736B7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8850" y="8362950"/>
                        <a:ext cx="9836150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56462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Coding up the existential quantifier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525145" y="1565978"/>
            <a:ext cx="20931084" cy="436865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There exists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There exists x in S, P(x)</a:t>
            </a:r>
          </a:p>
          <a:p>
            <a:pPr indent="0"/>
            <a:endParaRPr lang="en-US" i="1" spc="19" dirty="0">
              <a:solidFill>
                <a:srgbClr val="0070C0"/>
              </a:solidFill>
              <a:cs typeface="Palatino Linotyp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EA7BF-2556-4E31-A654-3B0E6AE2962B}"/>
              </a:ext>
            </a:extLst>
          </p:cNvPr>
          <p:cNvSpPr txBox="1"/>
          <p:nvPr/>
        </p:nvSpPr>
        <p:spPr>
          <a:xfrm>
            <a:off x="1909841" y="6121693"/>
            <a:ext cx="18341788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endParaRPr lang="en-US" sz="3600" spc="-15" dirty="0">
              <a:cs typeface="Palatino Linotype"/>
            </a:endParaRPr>
          </a:p>
          <a:p>
            <a:r>
              <a:rPr lang="en-US" sz="3600" i="1" spc="-15" dirty="0">
                <a:cs typeface="Palatino Linotype"/>
              </a:rPr>
              <a:t>Assume the universe for x, S, is finite. Suppose we have function that given a value for x could return true or false for P(x). Could we code up a for loop to check for an existential quantifier? </a:t>
            </a:r>
          </a:p>
          <a:p>
            <a:endParaRPr lang="en-US" sz="3600" i="1" spc="-15" dirty="0">
              <a:cs typeface="Palatino Linotype"/>
            </a:endParaRPr>
          </a:p>
          <a:p>
            <a:r>
              <a:rPr lang="en-US" sz="3600" i="1" spc="-15" dirty="0">
                <a:cs typeface="Palatino Linotype"/>
              </a:rPr>
              <a:t>Pseudocode:</a:t>
            </a:r>
            <a:endParaRPr lang="en-US" sz="3600" spc="-15" dirty="0">
              <a:cs typeface="Palatino Linotype"/>
            </a:endParaRPr>
          </a:p>
          <a:p>
            <a:endParaRPr lang="en-US" sz="3600" i="1" dirty="0">
              <a:cs typeface="PMingLiU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1ABBC3-5265-46A9-90E5-76F5E6E53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1150" y="1362075"/>
          <a:ext cx="2568575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6" name="Equation" r:id="rId4" imgW="126720" imgH="152280" progId="Equation.DSMT4">
                  <p:embed/>
                </p:oleObj>
              </mc:Choice>
              <mc:Fallback>
                <p:oleObj name="Equation" r:id="rId4" imgW="126720" imgH="1522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E1ABBC3-5265-46A9-90E5-76F5E6E53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1150" y="1362075"/>
                        <a:ext cx="2568575" cy="190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A374A6A-2068-4911-8812-E51134859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8688" y="3743325"/>
          <a:ext cx="1029335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7" name="Equation" r:id="rId6" imgW="774360" imgH="203040" progId="Equation.DSMT4">
                  <p:embed/>
                </p:oleObj>
              </mc:Choice>
              <mc:Fallback>
                <p:oleObj name="Equation" r:id="rId6" imgW="77436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A374A6A-2068-4911-8812-E51134859E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78688" y="3743325"/>
                        <a:ext cx="10293350" cy="167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425071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Quantifiers Practice Problem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24958"/>
            <a:ext cx="22419734" cy="10490051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600" dirty="0"/>
              <a:t>How to write </a:t>
            </a:r>
            <a:r>
              <a:rPr lang="en-US" sz="3600" dirty="0" err="1"/>
              <a:t>isPrime</a:t>
            </a:r>
            <a:r>
              <a:rPr lang="en-US" sz="3600" dirty="0"/>
              <a:t>(n) using quantifiers? An integer n is prime if and only if n is greater than or equal to 2 and its only divisors are 1 and itself.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How to write </a:t>
            </a:r>
            <a:r>
              <a:rPr lang="en-US" sz="3600" dirty="0" err="1"/>
              <a:t>isPowerofTwo</a:t>
            </a:r>
            <a:r>
              <a:rPr lang="en-US" sz="3600" dirty="0"/>
              <a:t>(n) using quantifiers?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513466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/>
              <a:t>Precedence of Logical Operators</a:t>
            </a:r>
          </a:p>
          <a:p>
            <a:r>
              <a:rPr lang="en-US" dirty="0"/>
              <a:t>Propositional Equivalences</a:t>
            </a:r>
          </a:p>
          <a:p>
            <a:r>
              <a:rPr lang="en-US" dirty="0"/>
              <a:t>Creating Valid Arguments Using Inference</a:t>
            </a:r>
          </a:p>
          <a:p>
            <a:r>
              <a:rPr lang="en-US" dirty="0"/>
              <a:t>Predicates and Quantifiers</a:t>
            </a:r>
          </a:p>
          <a:p>
            <a:r>
              <a:rPr lang="en-US" b="1" dirty="0"/>
              <a:t>Negating Quantifiers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307935106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Negating universal quantifiers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525145" y="1565978"/>
            <a:ext cx="20688300" cy="725529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 negate a statement containing quantifiers, first negate the quantifier.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To negate                 change it to a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Then remember to negate the predicate also.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 indent="0"/>
            <a:endParaRPr lang="en-US" i="1" spc="19" dirty="0">
              <a:solidFill>
                <a:srgbClr val="0070C0"/>
              </a:solidFill>
              <a:cs typeface="Palatino Linotyp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1ABBC3-5265-46A9-90E5-76F5E6E53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609473"/>
              </p:ext>
            </p:extLst>
          </p:nvPr>
        </p:nvGraphicFramePr>
        <p:xfrm>
          <a:off x="4232835" y="2545006"/>
          <a:ext cx="3082365" cy="2068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4" imgW="152280" imgH="164880" progId="Equation.DSMT4">
                  <p:embed/>
                </p:oleObj>
              </mc:Choice>
              <mc:Fallback>
                <p:oleObj name="Equation" r:id="rId4" imgW="152280" imgH="1648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E1ABBC3-5265-46A9-90E5-76F5E6E53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2835" y="2545006"/>
                        <a:ext cx="3082365" cy="2068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053126F-A2D7-41D4-8C38-8F30E56F4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166168"/>
              </p:ext>
            </p:extLst>
          </p:nvPr>
        </p:nvGraphicFramePr>
        <p:xfrm>
          <a:off x="10012363" y="2624138"/>
          <a:ext cx="2566987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6" imgW="126720" imgH="152280" progId="Equation.DSMT4">
                  <p:embed/>
                </p:oleObj>
              </mc:Choice>
              <mc:Fallback>
                <p:oleObj name="Equation" r:id="rId6" imgW="126720" imgH="1522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E1ABBC3-5265-46A9-90E5-76F5E6E53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012363" y="2624138"/>
                        <a:ext cx="2566987" cy="190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1EF6801-6E45-41BD-BBF4-6B88E0707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150386"/>
              </p:ext>
            </p:extLst>
          </p:nvPr>
        </p:nvGraphicFramePr>
        <p:xfrm>
          <a:off x="2796284" y="6520124"/>
          <a:ext cx="18388806" cy="1626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8" imgW="3022560" imgH="266400" progId="Equation.DSMT4">
                  <p:embed/>
                </p:oleObj>
              </mc:Choice>
              <mc:Fallback>
                <p:oleObj name="Equation" r:id="rId8" imgW="3022560" imgH="266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A806A8C-A66D-4F42-9D86-9919886A44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96284" y="6520124"/>
                        <a:ext cx="18388806" cy="1626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A74C5D-3F32-46EC-B6E6-884A909A560D}"/>
              </a:ext>
            </a:extLst>
          </p:cNvPr>
          <p:cNvSpPr txBox="1"/>
          <p:nvPr/>
        </p:nvSpPr>
        <p:spPr>
          <a:xfrm>
            <a:off x="1525145" y="8935038"/>
            <a:ext cx="16594286" cy="4165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Example:        Any integer greater than or equal to 2 is 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prime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/>
          </a:p>
          <a:p>
            <a:r>
              <a:rPr lang="en-US" sz="3600" dirty="0"/>
              <a:t>                       There exists an integer greater than or equal to 2 that is not prime.</a:t>
            </a:r>
          </a:p>
          <a:p>
            <a:endParaRPr lang="en-US" sz="3600" dirty="0"/>
          </a:p>
          <a:p>
            <a:r>
              <a:rPr lang="en-US" sz="3600" dirty="0"/>
              <a:t>                      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4218781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Precedence of Logical Operators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9" y="1778000"/>
            <a:ext cx="17573813" cy="602129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Logical operators have the following precedence: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Negation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And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Or, Exclusive Or, and Implication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Biconditional (if and only if)</a:t>
            </a:r>
          </a:p>
          <a:p>
            <a:pPr marL="742950" indent="-742950"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indent="0"/>
            <a:r>
              <a:rPr lang="en-US" b="1" dirty="0">
                <a:solidFill>
                  <a:srgbClr val="0070C0"/>
                </a:solidFill>
              </a:rPr>
              <a:t>To avoid ambiguity, it is best to use parentheses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4609355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Negating existential quantifiers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372658" y="1565978"/>
            <a:ext cx="21290118" cy="7595951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To negate </a:t>
            </a:r>
            <a:r>
              <a:rPr lang="en-US" dirty="0">
                <a:solidFill>
                  <a:srgbClr val="0070C0"/>
                </a:solidFill>
              </a:rPr>
              <a:t>a statement containing quantifiers, first negate the quantifier.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To negate                 change it to a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Then remember to negate the predicate also.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 indent="0"/>
            <a:endParaRPr lang="en-US" i="1" spc="19" dirty="0">
              <a:solidFill>
                <a:srgbClr val="0070C0"/>
              </a:solidFill>
              <a:cs typeface="Palatino Linotyp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1ABBC3-5265-46A9-90E5-76F5E6E53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661561"/>
              </p:ext>
            </p:extLst>
          </p:nvPr>
        </p:nvGraphicFramePr>
        <p:xfrm>
          <a:off x="10070359" y="2729098"/>
          <a:ext cx="3082365" cy="2068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Equation" r:id="rId4" imgW="152280" imgH="164880" progId="Equation.DSMT4">
                  <p:embed/>
                </p:oleObj>
              </mc:Choice>
              <mc:Fallback>
                <p:oleObj name="Equation" r:id="rId4" imgW="152280" imgH="1648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E1ABBC3-5265-46A9-90E5-76F5E6E53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70359" y="2729098"/>
                        <a:ext cx="3082365" cy="2068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053126F-A2D7-41D4-8C38-8F30E56F4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725723"/>
              </p:ext>
            </p:extLst>
          </p:nvPr>
        </p:nvGraphicFramePr>
        <p:xfrm>
          <a:off x="4364598" y="2809221"/>
          <a:ext cx="2566987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6" imgW="126720" imgH="152280" progId="Equation.DSMT4">
                  <p:embed/>
                </p:oleObj>
              </mc:Choice>
              <mc:Fallback>
                <p:oleObj name="Equation" r:id="rId6" imgW="126720" imgH="15228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053126F-A2D7-41D4-8C38-8F30E56F44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64598" y="2809221"/>
                        <a:ext cx="2566987" cy="190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17175D7-3EAB-47F1-9E35-128FFE14BE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051547"/>
              </p:ext>
            </p:extLst>
          </p:nvPr>
        </p:nvGraphicFramePr>
        <p:xfrm>
          <a:off x="4235128" y="6654871"/>
          <a:ext cx="17090979" cy="1511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Equation" r:id="rId8" imgW="3022560" imgH="266400" progId="Equation.DSMT4">
                  <p:embed/>
                </p:oleObj>
              </mc:Choice>
              <mc:Fallback>
                <p:oleObj name="Equation" r:id="rId8" imgW="3022560" imgH="266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DB7C2DF-7D11-4D50-8E3F-2136FDCD3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35128" y="6654871"/>
                        <a:ext cx="17090979" cy="1511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08FD39C-7CB8-4823-89C6-412A5EFF30BC}"/>
              </a:ext>
            </a:extLst>
          </p:cNvPr>
          <p:cNvSpPr/>
          <p:nvPr/>
        </p:nvSpPr>
        <p:spPr>
          <a:xfrm>
            <a:off x="3043081" y="9493431"/>
            <a:ext cx="127706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Example:        There exists a zoo with no animals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                        Every zoo has at least one animal.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65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Negating Quantifiers Practice Problem 1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24958"/>
            <a:ext cx="22419734" cy="9628277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600" dirty="0"/>
              <a:t>Negate: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Remember to negate each quantifier and then the predicate.</a:t>
            </a:r>
          </a:p>
          <a:p>
            <a:endParaRPr lang="en-US" sz="36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FEEDE5C-156A-440D-BFA5-27897398DB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151510"/>
              </p:ext>
            </p:extLst>
          </p:nvPr>
        </p:nvGraphicFramePr>
        <p:xfrm>
          <a:off x="3155577" y="1724958"/>
          <a:ext cx="12672239" cy="1626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4" imgW="2082600" imgH="266400" progId="Equation.DSMT4">
                  <p:embed/>
                </p:oleObj>
              </mc:Choice>
              <mc:Fallback>
                <p:oleObj name="Equation" r:id="rId4" imgW="2082600" imgH="266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694696F-36CD-4577-8B67-6B9563C5FF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55577" y="1724958"/>
                        <a:ext cx="12672239" cy="1626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28817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/>
              <a:t>Precedence of Logical Operators</a:t>
            </a:r>
          </a:p>
          <a:p>
            <a:r>
              <a:rPr lang="en-US" dirty="0"/>
              <a:t>Propositional Equivalences</a:t>
            </a:r>
          </a:p>
          <a:p>
            <a:r>
              <a:rPr lang="en-US" dirty="0"/>
              <a:t>Creating Valid Arguments Using Inference</a:t>
            </a:r>
          </a:p>
          <a:p>
            <a:r>
              <a:rPr lang="en-US" dirty="0"/>
              <a:t>Predicates and Quantifiers</a:t>
            </a:r>
          </a:p>
          <a:p>
            <a:r>
              <a:rPr lang="en-US" dirty="0"/>
              <a:t>Negating Quantifiers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23459978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34" name="Example of if statement use: simulate a coin fl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Logical Operator Precedence Practice Problems </a:t>
            </a:r>
            <a:endParaRPr dirty="0"/>
          </a:p>
        </p:txBody>
      </p:sp>
      <p:sp>
        <p:nvSpPr>
          <p:cNvPr id="235" name="public class Flip…"/>
          <p:cNvSpPr/>
          <p:nvPr/>
        </p:nvSpPr>
        <p:spPr>
          <a:xfrm>
            <a:off x="332690" y="1724958"/>
            <a:ext cx="22419734" cy="10797828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  <a:effectLst>
            <a:outerShdw blurRad="1651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69900" tIns="469900" rIns="469900" bIns="469900">
            <a:spAutoFit/>
          </a:bodyPr>
          <a:lstStyle/>
          <a:p>
            <a:r>
              <a:rPr lang="en-US" sz="3200" dirty="0"/>
              <a:t>1.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2.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7F3A835-A8B8-46CC-BE22-4F8900070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440013"/>
              </p:ext>
            </p:extLst>
          </p:nvPr>
        </p:nvGraphicFramePr>
        <p:xfrm>
          <a:off x="2841625" y="1916113"/>
          <a:ext cx="6715125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9" name="Equation" r:id="rId4" imgW="876240" imgH="215640" progId="Equation.DSMT4">
                  <p:embed/>
                </p:oleObj>
              </mc:Choice>
              <mc:Fallback>
                <p:oleObj name="Equation" r:id="rId4" imgW="876240" imgH="21564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F5858254-47F8-4AB6-AF63-EE7D71C3B5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1625" y="1916113"/>
                        <a:ext cx="6715125" cy="165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B74C7A5-8765-45AA-862F-3F59F922BD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75818"/>
              </p:ext>
            </p:extLst>
          </p:nvPr>
        </p:nvGraphicFramePr>
        <p:xfrm>
          <a:off x="2841811" y="7074587"/>
          <a:ext cx="5822312" cy="162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0" name="Equation" r:id="rId6" imgW="774360" imgH="215640" progId="Equation.DSMT4">
                  <p:embed/>
                </p:oleObj>
              </mc:Choice>
              <mc:Fallback>
                <p:oleObj name="Equation" r:id="rId6" imgW="774360" imgH="21564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17BD68D6-A8D0-4122-8992-311C80F76B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41811" y="7074587"/>
                        <a:ext cx="5822312" cy="162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8915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/>
              <a:t>Precedence of Logical Operators</a:t>
            </a:r>
          </a:p>
          <a:p>
            <a:r>
              <a:rPr lang="en-US" b="1" dirty="0"/>
              <a:t>Propositional Equivalences</a:t>
            </a:r>
          </a:p>
          <a:p>
            <a:r>
              <a:rPr lang="en-US" dirty="0"/>
              <a:t>Creating Valid Arguments Using Inference</a:t>
            </a:r>
          </a:p>
          <a:p>
            <a:r>
              <a:rPr lang="en-US" dirty="0"/>
              <a:t>Predicates and Quantifiers</a:t>
            </a:r>
          </a:p>
          <a:p>
            <a:r>
              <a:rPr lang="en-US" dirty="0"/>
              <a:t>Negating Quantifiers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40313978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Showing when propositions are not equivalent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9" y="1778000"/>
            <a:ext cx="17573813" cy="326016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 show that two propositions are not equivalent: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Show that the truth tables for the propositions are not the same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Give a counterexample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6BADDC8-B7CE-4089-B194-080AC62FA4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710559"/>
              </p:ext>
            </p:extLst>
          </p:nvPr>
        </p:nvGraphicFramePr>
        <p:xfrm>
          <a:off x="1685364" y="6633265"/>
          <a:ext cx="2882503" cy="688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name="Equation" r:id="rId4" imgW="1117440" imgH="266400" progId="Equation.DSMT4">
                  <p:embed/>
                </p:oleObj>
              </mc:Choice>
              <mc:Fallback>
                <p:oleObj name="Equation" r:id="rId4" imgW="1117440" imgH="266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A15E1E8-7CF7-4671-8E82-03DBAA17F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5364" y="6633265"/>
                        <a:ext cx="2882503" cy="688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6213AF-62E0-4E0D-AE94-F5E83555E57B}"/>
              </a:ext>
            </a:extLst>
          </p:cNvPr>
          <p:cNvSpPr txBox="1"/>
          <p:nvPr/>
        </p:nvSpPr>
        <p:spPr>
          <a:xfrm>
            <a:off x="1685364" y="5737965"/>
            <a:ext cx="137826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  <a:r>
              <a:rPr lang="en-US" sz="3600" dirty="0"/>
              <a:t>Example: Show that the following propositions are </a:t>
            </a:r>
            <a:r>
              <a:rPr lang="en-US" sz="3600" b="1" dirty="0"/>
              <a:t>not equivalent</a:t>
            </a:r>
            <a:r>
              <a:rPr lang="en-US" sz="3600" dirty="0"/>
              <a:t>: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DCBEAB8-8CB0-40C6-8D63-4D1A3CFDD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522279"/>
              </p:ext>
            </p:extLst>
          </p:nvPr>
        </p:nvGraphicFramePr>
        <p:xfrm>
          <a:off x="6606987" y="6513909"/>
          <a:ext cx="2882503" cy="688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Equation" r:id="rId6" imgW="1117440" imgH="266400" progId="Equation.DSMT4">
                  <p:embed/>
                </p:oleObj>
              </mc:Choice>
              <mc:Fallback>
                <p:oleObj name="Equation" r:id="rId6" imgW="1117440" imgH="266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6BADDC8-B7CE-4089-B194-080AC62FA4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06987" y="6513909"/>
                        <a:ext cx="2882503" cy="688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965716-6102-4170-89E6-11C9EBE4613F}"/>
              </a:ext>
            </a:extLst>
          </p:cNvPr>
          <p:cNvSpPr txBox="1"/>
          <p:nvPr/>
        </p:nvSpPr>
        <p:spPr>
          <a:xfrm>
            <a:off x="1479177" y="8401422"/>
            <a:ext cx="19707318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  <a:r>
              <a:rPr lang="en-US" sz="3600" dirty="0"/>
              <a:t>Can you give a counterexample? A counterexample would be propositions, p, q, and r such that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one implication is true and the other is false at the same time.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114927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Showing when propositions are not equivalent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9" y="1778000"/>
            <a:ext cx="17573813" cy="326016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 show that two propositions are not equivalent: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Show that the truth tables for the propositions are not the same</a:t>
            </a:r>
          </a:p>
          <a:p>
            <a:pPr marL="742950" indent="-7429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Give a counterexample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6BADDC8-B7CE-4089-B194-080AC62FA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5364" y="6633265"/>
          <a:ext cx="2882503" cy="688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Equation" r:id="rId4" imgW="1117440" imgH="266400" progId="Equation.DSMT4">
                  <p:embed/>
                </p:oleObj>
              </mc:Choice>
              <mc:Fallback>
                <p:oleObj name="Equation" r:id="rId4" imgW="1117440" imgH="266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6BADDC8-B7CE-4089-B194-080AC62FA4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5364" y="6633265"/>
                        <a:ext cx="2882503" cy="688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6213AF-62E0-4E0D-AE94-F5E83555E57B}"/>
              </a:ext>
            </a:extLst>
          </p:cNvPr>
          <p:cNvSpPr txBox="1"/>
          <p:nvPr/>
        </p:nvSpPr>
        <p:spPr>
          <a:xfrm>
            <a:off x="1685364" y="5737965"/>
            <a:ext cx="137826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  <a:r>
              <a:rPr lang="en-US" sz="3600" dirty="0"/>
              <a:t>Example: Show that the following propositions are </a:t>
            </a:r>
            <a:r>
              <a:rPr lang="en-US" sz="3600" b="1" dirty="0"/>
              <a:t>not equivalent</a:t>
            </a:r>
            <a:r>
              <a:rPr lang="en-US" sz="3600" dirty="0"/>
              <a:t>: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DCBEAB8-8CB0-40C6-8D63-4D1A3CFDD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6987" y="6513909"/>
          <a:ext cx="2882503" cy="688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5" name="Equation" r:id="rId6" imgW="1117440" imgH="266400" progId="Equation.DSMT4">
                  <p:embed/>
                </p:oleObj>
              </mc:Choice>
              <mc:Fallback>
                <p:oleObj name="Equation" r:id="rId6" imgW="1117440" imgH="266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DCBEAB8-8CB0-40C6-8D63-4D1A3CFDD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06987" y="6513909"/>
                        <a:ext cx="2882503" cy="688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965716-6102-4170-89E6-11C9EBE4613F}"/>
              </a:ext>
            </a:extLst>
          </p:cNvPr>
          <p:cNvSpPr txBox="1"/>
          <p:nvPr/>
        </p:nvSpPr>
        <p:spPr>
          <a:xfrm>
            <a:off x="1685364" y="8052706"/>
            <a:ext cx="525464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</a:t>
            </a:r>
            <a:r>
              <a:rPr lang="en-US" sz="3600" dirty="0"/>
              <a:t>Counterexample: Let p =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                                   q =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                                    r =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012884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Useful Propositional Equivalences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9" y="1778000"/>
            <a:ext cx="20410373" cy="702233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F4D780-DFD8-42B7-8A80-A76D27731F4A}"/>
              </a:ext>
            </a:extLst>
          </p:cNvPr>
          <p:cNvGrpSpPr/>
          <p:nvPr/>
        </p:nvGrpSpPr>
        <p:grpSpPr>
          <a:xfrm>
            <a:off x="2115927" y="3040822"/>
            <a:ext cx="19842373" cy="4496689"/>
            <a:chOff x="-27027" y="1626785"/>
            <a:chExt cx="5349909" cy="1585424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72DF8A50-E64D-4B3F-A7DB-F96DF961733C}"/>
                </a:ext>
              </a:extLst>
            </p:cNvPr>
            <p:cNvSpPr txBox="1"/>
            <p:nvPr/>
          </p:nvSpPr>
          <p:spPr>
            <a:xfrm>
              <a:off x="2189646" y="1626785"/>
              <a:ext cx="2022344" cy="198548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lang="en-US" sz="3600" spc="23" dirty="0">
                  <a:latin typeface="PMingLiU"/>
                  <a:cs typeface="PMingLiU"/>
                </a:rPr>
                <a:t> </a:t>
              </a:r>
              <a:r>
                <a:rPr sz="3600" spc="23" dirty="0">
                  <a:latin typeface="PMingLiU"/>
                  <a:cs typeface="PMingLiU"/>
                </a:rPr>
                <a:t>(</a:t>
              </a:r>
              <a:r>
                <a:rPr sz="3600" i="1" spc="23" dirty="0">
                  <a:latin typeface="Palatino Linotype"/>
                  <a:cs typeface="Palatino Linotype"/>
                </a:rPr>
                <a:t>p </a:t>
              </a:r>
              <a:r>
                <a:rPr sz="3600" spc="38" dirty="0">
                  <a:latin typeface="Lucida Sans Unicode"/>
                  <a:cs typeface="Lucida Sans Unicode"/>
                </a:rPr>
                <a:t>→ </a:t>
              </a:r>
              <a:r>
                <a:rPr sz="3600" i="1" spc="26" dirty="0">
                  <a:latin typeface="Palatino Linotype"/>
                  <a:cs typeface="Palatino Linotype"/>
                </a:rPr>
                <a:t>q</a:t>
              </a:r>
              <a:r>
                <a:rPr sz="3600" spc="26" dirty="0">
                  <a:latin typeface="PMingLiU"/>
                  <a:cs typeface="PMingLiU"/>
                </a:rPr>
                <a:t>) </a:t>
              </a:r>
              <a:r>
                <a:rPr sz="3600" spc="-19" dirty="0">
                  <a:latin typeface="Lucida Sans Unicode"/>
                  <a:cs typeface="Lucida Sans Unicode"/>
                </a:rPr>
                <a:t>≡ </a:t>
              </a:r>
              <a:r>
                <a:rPr sz="3600" spc="-23" dirty="0">
                  <a:latin typeface="PMingLiU"/>
                  <a:cs typeface="PMingLiU"/>
                </a:rPr>
                <a:t>(</a:t>
              </a:r>
              <a:r>
                <a:rPr sz="3600" spc="-23" dirty="0">
                  <a:latin typeface="Lucida Sans Unicode"/>
                  <a:cs typeface="Lucida Sans Unicode"/>
                </a:rPr>
                <a:t>¬</a:t>
              </a:r>
              <a:r>
                <a:rPr sz="3600" i="1" spc="-23" dirty="0">
                  <a:latin typeface="Palatino Linotype"/>
                  <a:cs typeface="Palatino Linotype"/>
                </a:rPr>
                <a:t>q </a:t>
              </a:r>
              <a:r>
                <a:rPr sz="3600" spc="38" dirty="0">
                  <a:latin typeface="Lucida Sans Unicode"/>
                  <a:cs typeface="Lucida Sans Unicode"/>
                </a:rPr>
                <a:t>→</a:t>
              </a:r>
              <a:r>
                <a:rPr sz="3600" spc="-116" dirty="0">
                  <a:latin typeface="Lucida Sans Unicode"/>
                  <a:cs typeface="Lucida Sans Unicode"/>
                </a:rPr>
                <a:t> </a:t>
              </a:r>
              <a:r>
                <a:rPr sz="3600" spc="-4" dirty="0">
                  <a:latin typeface="Lucida Sans Unicode"/>
                  <a:cs typeface="Lucida Sans Unicode"/>
                </a:rPr>
                <a:t>¬</a:t>
              </a:r>
              <a:r>
                <a:rPr sz="3600" i="1" spc="-4" dirty="0">
                  <a:latin typeface="Palatino Linotype"/>
                  <a:cs typeface="Palatino Linotype"/>
                </a:rPr>
                <a:t>p</a:t>
              </a:r>
              <a:r>
                <a:rPr sz="3600" spc="-4" dirty="0">
                  <a:latin typeface="PMingLiU"/>
                  <a:cs typeface="PMingLiU"/>
                </a:rPr>
                <a:t>).</a:t>
              </a:r>
              <a:endParaRPr sz="3600" dirty="0">
                <a:latin typeface="PMingLiU"/>
                <a:cs typeface="PMingLiU"/>
              </a:endParaRPr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74F14720-CC74-4583-A1C5-79D9FEEFA311}"/>
                </a:ext>
              </a:extLst>
            </p:cNvPr>
            <p:cNvSpPr txBox="1"/>
            <p:nvPr/>
          </p:nvSpPr>
          <p:spPr>
            <a:xfrm>
              <a:off x="2249301" y="1827359"/>
              <a:ext cx="1634816" cy="198548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3600" i="1" dirty="0">
                  <a:latin typeface="Palatino Linotype"/>
                  <a:cs typeface="Palatino Linotype"/>
                </a:rPr>
                <a:t>p </a:t>
              </a:r>
              <a:r>
                <a:rPr sz="3600" spc="-101" dirty="0">
                  <a:latin typeface="Lucida Sans Unicode"/>
                  <a:cs typeface="Lucida Sans Unicode"/>
                </a:rPr>
                <a:t>∨ </a:t>
              </a:r>
              <a:r>
                <a:rPr sz="3600" spc="-53" dirty="0">
                  <a:latin typeface="Lucida Sans Unicode"/>
                  <a:cs typeface="Lucida Sans Unicode"/>
                </a:rPr>
                <a:t>¬</a:t>
              </a:r>
              <a:r>
                <a:rPr sz="3600" i="1" spc="-53" dirty="0">
                  <a:latin typeface="Palatino Linotype"/>
                  <a:cs typeface="Palatino Linotype"/>
                </a:rPr>
                <a:t>p </a:t>
              </a:r>
              <a:r>
                <a:rPr sz="3600" spc="-19" dirty="0">
                  <a:latin typeface="Lucida Sans Unicode"/>
                  <a:cs typeface="Lucida Sans Unicode"/>
                </a:rPr>
                <a:t>≡</a:t>
              </a:r>
              <a:r>
                <a:rPr sz="3600" spc="-143" dirty="0">
                  <a:latin typeface="Lucida Sans Unicode"/>
                  <a:cs typeface="Lucida Sans Unicode"/>
                </a:rPr>
                <a:t> </a:t>
              </a:r>
              <a:r>
                <a:rPr sz="3600" b="1" spc="56" dirty="0">
                  <a:latin typeface="Georgia"/>
                  <a:cs typeface="Georgia"/>
                </a:rPr>
                <a:t>T</a:t>
              </a:r>
              <a:r>
                <a:rPr sz="3600" spc="56" dirty="0">
                  <a:latin typeface="PMingLiU"/>
                  <a:cs typeface="PMingLiU"/>
                </a:rPr>
                <a:t>.</a:t>
              </a:r>
              <a:endParaRPr sz="3600" dirty="0">
                <a:latin typeface="PMingLiU"/>
                <a:cs typeface="PMingLiU"/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E0B6DC20-787C-484E-BCCF-F007E4D0BF42}"/>
                </a:ext>
              </a:extLst>
            </p:cNvPr>
            <p:cNvSpPr txBox="1"/>
            <p:nvPr/>
          </p:nvSpPr>
          <p:spPr>
            <a:xfrm>
              <a:off x="2253853" y="2125263"/>
              <a:ext cx="1390793" cy="198548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3600" i="1" dirty="0">
                  <a:latin typeface="Palatino Linotype"/>
                  <a:cs typeface="Palatino Linotype"/>
                </a:rPr>
                <a:t>p </a:t>
              </a:r>
              <a:r>
                <a:rPr sz="3600" spc="-101" dirty="0">
                  <a:latin typeface="Lucida Sans Unicode"/>
                  <a:cs typeface="Lucida Sans Unicode"/>
                </a:rPr>
                <a:t>∧ </a:t>
              </a:r>
              <a:r>
                <a:rPr sz="3600" spc="-53" dirty="0">
                  <a:latin typeface="Lucida Sans Unicode"/>
                  <a:cs typeface="Lucida Sans Unicode"/>
                </a:rPr>
                <a:t>¬</a:t>
              </a:r>
              <a:r>
                <a:rPr sz="3600" i="1" spc="-53" dirty="0">
                  <a:latin typeface="Palatino Linotype"/>
                  <a:cs typeface="Palatino Linotype"/>
                </a:rPr>
                <a:t>p </a:t>
              </a:r>
              <a:r>
                <a:rPr sz="3600" spc="-19" dirty="0">
                  <a:latin typeface="Lucida Sans Unicode"/>
                  <a:cs typeface="Lucida Sans Unicode"/>
                </a:rPr>
                <a:t>≡</a:t>
              </a:r>
              <a:r>
                <a:rPr sz="3600" spc="-135" dirty="0">
                  <a:latin typeface="Lucida Sans Unicode"/>
                  <a:cs typeface="Lucida Sans Unicode"/>
                </a:rPr>
                <a:t> </a:t>
              </a:r>
              <a:r>
                <a:rPr sz="3600" b="1" spc="26" dirty="0">
                  <a:latin typeface="Georgia"/>
                  <a:cs typeface="Georgia"/>
                </a:rPr>
                <a:t>F</a:t>
              </a:r>
              <a:r>
                <a:rPr sz="3600" spc="26" dirty="0">
                  <a:latin typeface="PMingLiU"/>
                  <a:cs typeface="PMingLiU"/>
                </a:rPr>
                <a:t>.</a:t>
              </a:r>
              <a:endParaRPr sz="3600" dirty="0">
                <a:latin typeface="PMingLiU"/>
                <a:cs typeface="PMingLiU"/>
              </a:endParaRPr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CF4B2288-1815-42A1-8C2A-CEAA92F8F122}"/>
                </a:ext>
              </a:extLst>
            </p:cNvPr>
            <p:cNvSpPr txBox="1"/>
            <p:nvPr/>
          </p:nvSpPr>
          <p:spPr>
            <a:xfrm>
              <a:off x="2219311" y="2349217"/>
              <a:ext cx="1298637" cy="198548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3600" i="1" dirty="0">
                  <a:latin typeface="Palatino Linotype"/>
                  <a:cs typeface="Palatino Linotype"/>
                </a:rPr>
                <a:t>p </a:t>
              </a:r>
              <a:r>
                <a:rPr sz="3600" spc="-101" dirty="0">
                  <a:latin typeface="Lucida Sans Unicode"/>
                  <a:cs typeface="Lucida Sans Unicode"/>
                </a:rPr>
                <a:t>∨ </a:t>
              </a:r>
              <a:r>
                <a:rPr sz="3600" i="1" dirty="0">
                  <a:latin typeface="Palatino Linotype"/>
                  <a:cs typeface="Palatino Linotype"/>
                </a:rPr>
                <a:t>p </a:t>
              </a:r>
              <a:r>
                <a:rPr sz="3600" spc="-19" dirty="0">
                  <a:latin typeface="Lucida Sans Unicode"/>
                  <a:cs typeface="Lucida Sans Unicode"/>
                </a:rPr>
                <a:t>≡</a:t>
              </a:r>
              <a:r>
                <a:rPr sz="3600" spc="-64" dirty="0">
                  <a:latin typeface="Lucida Sans Unicode"/>
                  <a:cs typeface="Lucida Sans Unicode"/>
                </a:rPr>
                <a:t> </a:t>
              </a:r>
              <a:r>
                <a:rPr sz="3600" i="1" spc="11" dirty="0">
                  <a:latin typeface="Palatino Linotype"/>
                  <a:cs typeface="Palatino Linotype"/>
                </a:rPr>
                <a:t>p</a:t>
              </a:r>
              <a:r>
                <a:rPr lang="en-US" sz="3600" i="1" spc="11" dirty="0">
                  <a:latin typeface="Palatino Linotype"/>
                  <a:cs typeface="Palatino Linotype"/>
                </a:rPr>
                <a:t>.</a:t>
              </a:r>
              <a:endParaRPr sz="3600" dirty="0">
                <a:latin typeface="PMingLiU"/>
                <a:cs typeface="PMingLiU"/>
              </a:endParaRPr>
            </a:p>
          </p:txBody>
        </p:sp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DCF28142-41B0-4AEA-B8F9-8C80C60D50EC}"/>
                </a:ext>
              </a:extLst>
            </p:cNvPr>
            <p:cNvSpPr txBox="1"/>
            <p:nvPr/>
          </p:nvSpPr>
          <p:spPr>
            <a:xfrm>
              <a:off x="3336005" y="2342997"/>
              <a:ext cx="1911942" cy="198548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3600" i="1" dirty="0">
                  <a:latin typeface="Palatino Linotype"/>
                  <a:cs typeface="Palatino Linotype"/>
                </a:rPr>
                <a:t>p </a:t>
              </a:r>
              <a:r>
                <a:rPr sz="3600" spc="-101" dirty="0">
                  <a:latin typeface="Lucida Sans Unicode"/>
                  <a:cs typeface="Lucida Sans Unicode"/>
                </a:rPr>
                <a:t>∧ </a:t>
              </a:r>
              <a:r>
                <a:rPr sz="3600" i="1" dirty="0">
                  <a:latin typeface="Palatino Linotype"/>
                  <a:cs typeface="Palatino Linotype"/>
                </a:rPr>
                <a:t>p </a:t>
              </a:r>
              <a:r>
                <a:rPr sz="3600" spc="-19" dirty="0">
                  <a:latin typeface="Lucida Sans Unicode"/>
                  <a:cs typeface="Lucida Sans Unicode"/>
                </a:rPr>
                <a:t>≡</a:t>
              </a:r>
              <a:r>
                <a:rPr sz="3600" spc="-68" dirty="0">
                  <a:latin typeface="Lucida Sans Unicode"/>
                  <a:cs typeface="Lucida Sans Unicode"/>
                </a:rPr>
                <a:t> </a:t>
              </a:r>
              <a:r>
                <a:rPr sz="3600" i="1" dirty="0">
                  <a:latin typeface="Palatino Linotype"/>
                  <a:cs typeface="Palatino Linotype"/>
                </a:rPr>
                <a:t>p</a:t>
              </a:r>
              <a:endParaRPr sz="3600" dirty="0">
                <a:latin typeface="Palatino Linotype"/>
                <a:cs typeface="Palatino Linotype"/>
              </a:endParaRPr>
            </a:p>
          </p:txBody>
        </p:sp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99F6C32E-04B8-4F49-B0C6-B86DBD851173}"/>
                </a:ext>
              </a:extLst>
            </p:cNvPr>
            <p:cNvSpPr txBox="1"/>
            <p:nvPr/>
          </p:nvSpPr>
          <p:spPr>
            <a:xfrm>
              <a:off x="2219311" y="2542011"/>
              <a:ext cx="2083055" cy="198548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3600" spc="23" dirty="0">
                  <a:latin typeface="PMingLiU"/>
                  <a:cs typeface="PMingLiU"/>
                </a:rPr>
                <a:t>(</a:t>
              </a:r>
              <a:r>
                <a:rPr sz="3600" i="1" spc="23" dirty="0">
                  <a:latin typeface="Palatino Linotype"/>
                  <a:cs typeface="Palatino Linotype"/>
                </a:rPr>
                <a:t>p </a:t>
              </a:r>
              <a:r>
                <a:rPr sz="3600" spc="38" dirty="0">
                  <a:latin typeface="Lucida Sans Unicode"/>
                  <a:cs typeface="Lucida Sans Unicode"/>
                </a:rPr>
                <a:t>→ </a:t>
              </a:r>
              <a:r>
                <a:rPr sz="3600" i="1" spc="26" dirty="0">
                  <a:latin typeface="Palatino Linotype"/>
                  <a:cs typeface="Palatino Linotype"/>
                </a:rPr>
                <a:t>q</a:t>
              </a:r>
              <a:r>
                <a:rPr sz="3600" spc="26" dirty="0">
                  <a:latin typeface="PMingLiU"/>
                  <a:cs typeface="PMingLiU"/>
                </a:rPr>
                <a:t>) </a:t>
              </a:r>
              <a:r>
                <a:rPr sz="3600" spc="-19" dirty="0">
                  <a:latin typeface="Lucida Sans Unicode"/>
                  <a:cs typeface="Lucida Sans Unicode"/>
                </a:rPr>
                <a:t>≡</a:t>
              </a:r>
              <a:r>
                <a:rPr sz="3600" spc="-150" dirty="0">
                  <a:latin typeface="Lucida Sans Unicode"/>
                  <a:cs typeface="Lucida Sans Unicode"/>
                </a:rPr>
                <a:t> </a:t>
              </a:r>
              <a:r>
                <a:rPr sz="3600" spc="-15" dirty="0">
                  <a:latin typeface="PMingLiU"/>
                  <a:cs typeface="PMingLiU"/>
                </a:rPr>
                <a:t>(</a:t>
              </a:r>
              <a:r>
                <a:rPr sz="3600" spc="-15" dirty="0">
                  <a:latin typeface="Lucida Sans Unicode"/>
                  <a:cs typeface="Lucida Sans Unicode"/>
                </a:rPr>
                <a:t>¬</a:t>
              </a:r>
              <a:r>
                <a:rPr sz="3600" i="1" spc="-15" dirty="0">
                  <a:latin typeface="Palatino Linotype"/>
                  <a:cs typeface="Palatino Linotype"/>
                </a:rPr>
                <a:t>p </a:t>
              </a:r>
              <a:r>
                <a:rPr sz="3600" spc="-101" dirty="0">
                  <a:latin typeface="Lucida Sans Unicode"/>
                  <a:cs typeface="Lucida Sans Unicode"/>
                </a:rPr>
                <a:t>∨ </a:t>
              </a:r>
              <a:r>
                <a:rPr sz="3600" i="1" spc="26" dirty="0">
                  <a:latin typeface="Palatino Linotype"/>
                  <a:cs typeface="Palatino Linotype"/>
                </a:rPr>
                <a:t>q</a:t>
              </a:r>
              <a:r>
                <a:rPr sz="3600" spc="26" dirty="0">
                  <a:latin typeface="PMingLiU"/>
                  <a:cs typeface="PMingLiU"/>
                </a:rPr>
                <a:t>).</a:t>
              </a:r>
              <a:endParaRPr sz="3600" dirty="0">
                <a:latin typeface="PMingLiU"/>
                <a:cs typeface="PMingLiU"/>
              </a:endParaRP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4062C818-9940-40CB-B6DF-099BFF829CF2}"/>
                </a:ext>
              </a:extLst>
            </p:cNvPr>
            <p:cNvSpPr txBox="1"/>
            <p:nvPr/>
          </p:nvSpPr>
          <p:spPr>
            <a:xfrm>
              <a:off x="2189646" y="2738959"/>
              <a:ext cx="1287613" cy="198548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3600" i="1" dirty="0">
                  <a:latin typeface="Palatino Linotype"/>
                  <a:cs typeface="Palatino Linotype"/>
                </a:rPr>
                <a:t>p </a:t>
              </a:r>
              <a:r>
                <a:rPr sz="3600" spc="-101" dirty="0">
                  <a:latin typeface="Lucida Sans Unicode"/>
                  <a:cs typeface="Lucida Sans Unicode"/>
                </a:rPr>
                <a:t>∧ </a:t>
              </a:r>
              <a:r>
                <a:rPr sz="3600" b="1" spc="79" dirty="0">
                  <a:latin typeface="Georgia"/>
                  <a:cs typeface="Georgia"/>
                </a:rPr>
                <a:t>T </a:t>
              </a:r>
              <a:r>
                <a:rPr sz="3600" spc="-19" dirty="0">
                  <a:latin typeface="Lucida Sans Unicode"/>
                  <a:cs typeface="Lucida Sans Unicode"/>
                </a:rPr>
                <a:t>≡</a:t>
              </a:r>
              <a:r>
                <a:rPr sz="3600" spc="-150" dirty="0">
                  <a:latin typeface="Lucida Sans Unicode"/>
                  <a:cs typeface="Lucida Sans Unicode"/>
                </a:rPr>
                <a:t> </a:t>
              </a:r>
              <a:r>
                <a:rPr sz="3600" i="1" spc="11" dirty="0">
                  <a:latin typeface="Palatino Linotype"/>
                  <a:cs typeface="Palatino Linotype"/>
                </a:rPr>
                <a:t>p</a:t>
              </a:r>
              <a:r>
                <a:rPr sz="3600" spc="11" dirty="0">
                  <a:latin typeface="PMingLiU"/>
                  <a:cs typeface="PMingLiU"/>
                </a:rPr>
                <a:t>.</a:t>
              </a:r>
              <a:endParaRPr sz="3600" dirty="0">
                <a:latin typeface="PMingLiU"/>
                <a:cs typeface="PMingLiU"/>
              </a:endParaRPr>
            </a:p>
          </p:txBody>
        </p:sp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701C93BB-C550-44CE-AF39-007505F9C295}"/>
                </a:ext>
              </a:extLst>
            </p:cNvPr>
            <p:cNvSpPr txBox="1"/>
            <p:nvPr/>
          </p:nvSpPr>
          <p:spPr>
            <a:xfrm>
              <a:off x="3260839" y="2724282"/>
              <a:ext cx="2062043" cy="198548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3600" i="1" dirty="0">
                  <a:latin typeface="Palatino Linotype"/>
                  <a:cs typeface="Palatino Linotype"/>
                </a:rPr>
                <a:t>p </a:t>
              </a:r>
              <a:r>
                <a:rPr sz="3600" spc="-101" dirty="0">
                  <a:latin typeface="Lucida Sans Unicode"/>
                  <a:cs typeface="Lucida Sans Unicode"/>
                </a:rPr>
                <a:t>∨ </a:t>
              </a:r>
              <a:r>
                <a:rPr sz="3600" b="1" spc="30" dirty="0">
                  <a:latin typeface="Georgia"/>
                  <a:cs typeface="Georgia"/>
                </a:rPr>
                <a:t>F </a:t>
              </a:r>
              <a:r>
                <a:rPr sz="3600" spc="-19" dirty="0">
                  <a:latin typeface="Lucida Sans Unicode"/>
                  <a:cs typeface="Lucida Sans Unicode"/>
                </a:rPr>
                <a:t>≡</a:t>
              </a:r>
              <a:r>
                <a:rPr sz="3600" spc="-101" dirty="0">
                  <a:latin typeface="Lucida Sans Unicode"/>
                  <a:cs typeface="Lucida Sans Unicode"/>
                </a:rPr>
                <a:t> </a:t>
              </a:r>
              <a:r>
                <a:rPr sz="3600" i="1" dirty="0">
                  <a:latin typeface="Palatino Linotype"/>
                  <a:cs typeface="Palatino Linotype"/>
                </a:rPr>
                <a:t>p</a:t>
              </a:r>
              <a:endParaRPr sz="3600" dirty="0">
                <a:latin typeface="Palatino Linotype"/>
                <a:cs typeface="Palatino Linotype"/>
              </a:endParaRPr>
            </a:p>
          </p:txBody>
        </p:sp>
        <p:sp>
          <p:nvSpPr>
            <p:cNvPr id="20" name="object 11">
              <a:extLst>
                <a:ext uri="{FF2B5EF4-FFF2-40B4-BE49-F238E27FC236}">
                  <a16:creationId xmlns:a16="http://schemas.microsoft.com/office/drawing/2014/main" id="{42006C83-4400-4783-9E73-C102E6A19A31}"/>
                </a:ext>
              </a:extLst>
            </p:cNvPr>
            <p:cNvSpPr txBox="1"/>
            <p:nvPr/>
          </p:nvSpPr>
          <p:spPr>
            <a:xfrm>
              <a:off x="2186319" y="3013661"/>
              <a:ext cx="1074520" cy="198548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3600" i="1" dirty="0">
                  <a:latin typeface="Palatino Linotype"/>
                  <a:cs typeface="Palatino Linotype"/>
                </a:rPr>
                <a:t>p </a:t>
              </a:r>
              <a:r>
                <a:rPr sz="3600" spc="-101" dirty="0">
                  <a:latin typeface="Lucida Sans Unicode"/>
                  <a:cs typeface="Lucida Sans Unicode"/>
                </a:rPr>
                <a:t>∨ </a:t>
              </a:r>
              <a:r>
                <a:rPr sz="3600" b="1" spc="79" dirty="0">
                  <a:latin typeface="Georgia"/>
                  <a:cs typeface="Georgia"/>
                </a:rPr>
                <a:t>T </a:t>
              </a:r>
              <a:r>
                <a:rPr sz="3600" spc="-19" dirty="0">
                  <a:latin typeface="Lucida Sans Unicode"/>
                  <a:cs typeface="Lucida Sans Unicode"/>
                </a:rPr>
                <a:t>≡</a:t>
              </a:r>
              <a:r>
                <a:rPr sz="3600" spc="-150" dirty="0">
                  <a:latin typeface="Lucida Sans Unicode"/>
                  <a:cs typeface="Lucida Sans Unicode"/>
                </a:rPr>
                <a:t> </a:t>
              </a:r>
              <a:r>
                <a:rPr sz="3600" b="1" spc="56" dirty="0">
                  <a:latin typeface="Georgia"/>
                  <a:cs typeface="Georgia"/>
                </a:rPr>
                <a:t>T</a:t>
              </a:r>
              <a:r>
                <a:rPr sz="3600" spc="56" dirty="0">
                  <a:latin typeface="PMingLiU"/>
                  <a:cs typeface="PMingLiU"/>
                </a:rPr>
                <a:t>.</a:t>
              </a:r>
              <a:endParaRPr sz="3600" dirty="0">
                <a:latin typeface="PMingLiU"/>
                <a:cs typeface="PMingLiU"/>
              </a:endParaRPr>
            </a:p>
          </p:txBody>
        </p:sp>
        <p:sp>
          <p:nvSpPr>
            <p:cNvPr id="21" name="object 12">
              <a:extLst>
                <a:ext uri="{FF2B5EF4-FFF2-40B4-BE49-F238E27FC236}">
                  <a16:creationId xmlns:a16="http://schemas.microsoft.com/office/drawing/2014/main" id="{70A954D2-3AF6-48B8-BCB8-92D04C8A0495}"/>
                </a:ext>
              </a:extLst>
            </p:cNvPr>
            <p:cNvSpPr txBox="1"/>
            <p:nvPr/>
          </p:nvSpPr>
          <p:spPr>
            <a:xfrm>
              <a:off x="3260839" y="2988164"/>
              <a:ext cx="1494412" cy="198548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3600" i="1" dirty="0">
                  <a:latin typeface="Palatino Linotype"/>
                  <a:cs typeface="Palatino Linotype"/>
                </a:rPr>
                <a:t>p </a:t>
              </a:r>
              <a:r>
                <a:rPr sz="3600" spc="-101" dirty="0">
                  <a:latin typeface="Lucida Sans Unicode"/>
                  <a:cs typeface="Lucida Sans Unicode"/>
                </a:rPr>
                <a:t>∧ </a:t>
              </a:r>
              <a:r>
                <a:rPr sz="3600" b="1" spc="30" dirty="0">
                  <a:latin typeface="Georgia"/>
                  <a:cs typeface="Georgia"/>
                </a:rPr>
                <a:t>F </a:t>
              </a:r>
              <a:r>
                <a:rPr sz="3600" spc="-19" dirty="0">
                  <a:latin typeface="Lucida Sans Unicode"/>
                  <a:cs typeface="Lucida Sans Unicode"/>
                </a:rPr>
                <a:t>≡</a:t>
              </a:r>
              <a:r>
                <a:rPr sz="3600" spc="-98" dirty="0">
                  <a:latin typeface="Lucida Sans Unicode"/>
                  <a:cs typeface="Lucida Sans Unicode"/>
                </a:rPr>
                <a:t> </a:t>
              </a:r>
              <a:r>
                <a:rPr sz="3600" b="1" spc="30" dirty="0">
                  <a:latin typeface="Georgia"/>
                  <a:cs typeface="Georgia"/>
                </a:rPr>
                <a:t>F</a:t>
              </a:r>
              <a:endParaRPr sz="3600" dirty="0">
                <a:latin typeface="Georgia"/>
                <a:cs typeface="Georgia"/>
              </a:endParaRPr>
            </a:p>
          </p:txBody>
        </p:sp>
        <p:sp>
          <p:nvSpPr>
            <p:cNvPr id="22" name="object 24">
              <a:extLst>
                <a:ext uri="{FF2B5EF4-FFF2-40B4-BE49-F238E27FC236}">
                  <a16:creationId xmlns:a16="http://schemas.microsoft.com/office/drawing/2014/main" id="{7B37D179-2DAB-406E-B400-93521DA79E2A}"/>
                </a:ext>
              </a:extLst>
            </p:cNvPr>
            <p:cNvSpPr txBox="1"/>
            <p:nvPr/>
          </p:nvSpPr>
          <p:spPr>
            <a:xfrm>
              <a:off x="-27027" y="1632665"/>
              <a:ext cx="2062043" cy="1493488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294799" marR="3810" indent="-285750">
                <a:spcBef>
                  <a:spcPts val="71"/>
                </a:spcBef>
                <a:buFont typeface="Arial" panose="020B0604020202020204" pitchFamily="34" charset="0"/>
                <a:buChar char="•"/>
              </a:pPr>
              <a:r>
                <a:rPr lang="en-US" sz="3600" spc="75" dirty="0">
                  <a:solidFill>
                    <a:srgbClr val="0070C0"/>
                  </a:solidFill>
                  <a:latin typeface="+mj-lt"/>
                  <a:cs typeface="PMingLiU"/>
                </a:rPr>
                <a:t>Contrapositive:</a:t>
              </a:r>
            </a:p>
            <a:p>
              <a:pPr marL="294799" marR="3810" indent="-285750">
                <a:spcBef>
                  <a:spcPts val="71"/>
                </a:spcBef>
                <a:buFont typeface="Arial" panose="020B0604020202020204" pitchFamily="34" charset="0"/>
                <a:buChar char="•"/>
              </a:pPr>
              <a:r>
                <a:rPr sz="3600" spc="30" dirty="0">
                  <a:solidFill>
                    <a:srgbClr val="0070C0"/>
                  </a:solidFill>
                  <a:latin typeface="+mj-lt"/>
                  <a:cs typeface="PMingLiU"/>
                </a:rPr>
                <a:t>Tautology</a:t>
              </a:r>
              <a:r>
                <a:rPr lang="en-US" sz="3600" spc="30" dirty="0">
                  <a:solidFill>
                    <a:srgbClr val="0070C0"/>
                  </a:solidFill>
                  <a:latin typeface="+mj-lt"/>
                  <a:cs typeface="PMingLiU"/>
                </a:rPr>
                <a:t>:</a:t>
              </a:r>
            </a:p>
            <a:p>
              <a:pPr marL="294799" marR="3810" indent="-285750">
                <a:spcBef>
                  <a:spcPts val="71"/>
                </a:spcBef>
                <a:buFont typeface="Arial" panose="020B0604020202020204" pitchFamily="34" charset="0"/>
                <a:buChar char="•"/>
              </a:pPr>
              <a:endParaRPr lang="en-US" sz="3600" spc="30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9525" marR="320516">
                <a:lnSpc>
                  <a:spcPts val="900"/>
                </a:lnSpc>
                <a:spcBef>
                  <a:spcPts val="23"/>
                </a:spcBef>
              </a:pPr>
              <a:endParaRPr lang="en-US" sz="3600" spc="49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295275" marR="320516" indent="-285750">
                <a:lnSpc>
                  <a:spcPts val="900"/>
                </a:lnSpc>
                <a:spcBef>
                  <a:spcPts val="23"/>
                </a:spcBef>
                <a:buFont typeface="Arial" panose="020B0604020202020204" pitchFamily="34" charset="0"/>
                <a:buChar char="•"/>
              </a:pPr>
              <a:r>
                <a:rPr sz="3600" spc="49" dirty="0">
                  <a:solidFill>
                    <a:srgbClr val="0070C0"/>
                  </a:solidFill>
                  <a:latin typeface="+mj-lt"/>
                  <a:cs typeface="PMingLiU"/>
                </a:rPr>
                <a:t>Co</a:t>
              </a:r>
              <a:r>
                <a:rPr sz="3600" spc="19" dirty="0">
                  <a:solidFill>
                    <a:srgbClr val="0070C0"/>
                  </a:solidFill>
                  <a:latin typeface="+mj-lt"/>
                  <a:cs typeface="PMingLiU"/>
                </a:rPr>
                <a:t>n</a:t>
              </a:r>
              <a:r>
                <a:rPr sz="3600" spc="41" dirty="0">
                  <a:solidFill>
                    <a:srgbClr val="0070C0"/>
                  </a:solidFill>
                  <a:latin typeface="+mj-lt"/>
                  <a:cs typeface="PMingLiU"/>
                </a:rPr>
                <a:t>tradiction</a:t>
              </a:r>
              <a:r>
                <a:rPr lang="en-US" sz="3600" spc="41" dirty="0">
                  <a:solidFill>
                    <a:srgbClr val="0070C0"/>
                  </a:solidFill>
                  <a:latin typeface="+mj-lt"/>
                  <a:cs typeface="PMingLiU"/>
                </a:rPr>
                <a:t>:</a:t>
              </a:r>
            </a:p>
            <a:p>
              <a:pPr marL="9525" marR="320516">
                <a:lnSpc>
                  <a:spcPts val="900"/>
                </a:lnSpc>
                <a:spcBef>
                  <a:spcPts val="23"/>
                </a:spcBef>
              </a:pPr>
              <a:endParaRPr lang="en-US" sz="3600" spc="41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9525" marR="320516">
                <a:lnSpc>
                  <a:spcPts val="900"/>
                </a:lnSpc>
                <a:spcBef>
                  <a:spcPts val="23"/>
                </a:spcBef>
              </a:pPr>
              <a:r>
                <a:rPr sz="3600" spc="41" dirty="0">
                  <a:solidFill>
                    <a:srgbClr val="0070C0"/>
                  </a:solidFill>
                  <a:latin typeface="+mj-lt"/>
                  <a:cs typeface="PMingLiU"/>
                </a:rPr>
                <a:t> </a:t>
              </a:r>
              <a:endParaRPr lang="en-US" sz="3600" spc="41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295275" marR="320516" indent="-285750">
                <a:lnSpc>
                  <a:spcPts val="900"/>
                </a:lnSpc>
                <a:spcBef>
                  <a:spcPts val="23"/>
                </a:spcBef>
                <a:buFont typeface="Arial" panose="020B0604020202020204" pitchFamily="34" charset="0"/>
                <a:buChar char="•"/>
              </a:pPr>
              <a:endParaRPr lang="en-US" sz="3600" spc="41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295275" marR="320516" indent="-285750">
                <a:lnSpc>
                  <a:spcPts val="900"/>
                </a:lnSpc>
                <a:spcBef>
                  <a:spcPts val="23"/>
                </a:spcBef>
                <a:buFont typeface="Arial" panose="020B0604020202020204" pitchFamily="34" charset="0"/>
                <a:buChar char="•"/>
              </a:pPr>
              <a:endParaRPr lang="en-US" sz="3600" spc="41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295275" marR="320516" indent="-285750">
                <a:lnSpc>
                  <a:spcPts val="900"/>
                </a:lnSpc>
                <a:spcBef>
                  <a:spcPts val="23"/>
                </a:spcBef>
                <a:buFont typeface="Arial" panose="020B0604020202020204" pitchFamily="34" charset="0"/>
                <a:buChar char="•"/>
              </a:pPr>
              <a:r>
                <a:rPr sz="3600" spc="45" dirty="0">
                  <a:solidFill>
                    <a:srgbClr val="0070C0"/>
                  </a:solidFill>
                  <a:latin typeface="+mj-lt"/>
                  <a:cs typeface="PMingLiU"/>
                </a:rPr>
                <a:t>Idempotent</a:t>
              </a:r>
              <a:r>
                <a:rPr lang="en-US" sz="3600" spc="45" dirty="0">
                  <a:solidFill>
                    <a:srgbClr val="0070C0"/>
                  </a:solidFill>
                  <a:latin typeface="+mj-lt"/>
                  <a:cs typeface="PMingLiU"/>
                </a:rPr>
                <a:t>:</a:t>
              </a:r>
            </a:p>
            <a:p>
              <a:pPr marL="295275" marR="320516" indent="-285750">
                <a:lnSpc>
                  <a:spcPts val="900"/>
                </a:lnSpc>
                <a:spcBef>
                  <a:spcPts val="23"/>
                </a:spcBef>
                <a:buFont typeface="Arial" panose="020B0604020202020204" pitchFamily="34" charset="0"/>
                <a:buChar char="•"/>
              </a:pPr>
              <a:endParaRPr lang="en-US" sz="3600" spc="45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295275" marR="320516" indent="-285750">
                <a:lnSpc>
                  <a:spcPts val="900"/>
                </a:lnSpc>
                <a:spcBef>
                  <a:spcPts val="23"/>
                </a:spcBef>
                <a:buFont typeface="Arial" panose="020B0604020202020204" pitchFamily="34" charset="0"/>
                <a:buChar char="•"/>
              </a:pPr>
              <a:endParaRPr sz="3600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295275" indent="-285750">
                <a:lnSpc>
                  <a:spcPts val="863"/>
                </a:lnSpc>
                <a:buFont typeface="Arial" panose="020B0604020202020204" pitchFamily="34" charset="0"/>
                <a:buChar char="•"/>
              </a:pPr>
              <a:endParaRPr lang="en-US" sz="3600" spc="38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295275" indent="-285750">
                <a:lnSpc>
                  <a:spcPts val="863"/>
                </a:lnSpc>
                <a:buFont typeface="Arial" panose="020B0604020202020204" pitchFamily="34" charset="0"/>
                <a:buChar char="•"/>
              </a:pPr>
              <a:r>
                <a:rPr sz="3600" spc="38" dirty="0">
                  <a:solidFill>
                    <a:srgbClr val="0070C0"/>
                  </a:solidFill>
                  <a:latin typeface="+mj-lt"/>
                  <a:cs typeface="PMingLiU"/>
                </a:rPr>
                <a:t>Implication</a:t>
              </a:r>
              <a:r>
                <a:rPr lang="en-US" sz="3600" spc="38" dirty="0">
                  <a:solidFill>
                    <a:srgbClr val="0070C0"/>
                  </a:solidFill>
                  <a:latin typeface="+mj-lt"/>
                  <a:cs typeface="PMingLiU"/>
                </a:rPr>
                <a:t>:</a:t>
              </a:r>
            </a:p>
            <a:p>
              <a:pPr marL="295275" indent="-285750">
                <a:lnSpc>
                  <a:spcPts val="863"/>
                </a:lnSpc>
                <a:buFont typeface="Arial" panose="020B0604020202020204" pitchFamily="34" charset="0"/>
                <a:buChar char="•"/>
              </a:pPr>
              <a:endParaRPr lang="en-US" sz="3600" spc="38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295275" indent="-285750">
                <a:lnSpc>
                  <a:spcPts val="863"/>
                </a:lnSpc>
                <a:buFont typeface="Arial" panose="020B0604020202020204" pitchFamily="34" charset="0"/>
                <a:buChar char="•"/>
              </a:pPr>
              <a:endParaRPr sz="3600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295275" marR="195739" indent="-285750">
                <a:lnSpc>
                  <a:spcPts val="900"/>
                </a:lnSpc>
                <a:spcBef>
                  <a:spcPts val="30"/>
                </a:spcBef>
                <a:buFont typeface="Arial" panose="020B0604020202020204" pitchFamily="34" charset="0"/>
                <a:buChar char="•"/>
              </a:pPr>
              <a:endParaRPr lang="en-US" sz="3600" spc="38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295275" marR="195739" indent="-285750">
                <a:lnSpc>
                  <a:spcPts val="900"/>
                </a:lnSpc>
                <a:spcBef>
                  <a:spcPts val="30"/>
                </a:spcBef>
                <a:buFont typeface="Arial" panose="020B0604020202020204" pitchFamily="34" charset="0"/>
                <a:buChar char="•"/>
              </a:pPr>
              <a:r>
                <a:rPr sz="3600" spc="38" dirty="0">
                  <a:solidFill>
                    <a:srgbClr val="0070C0"/>
                  </a:solidFill>
                  <a:latin typeface="+mj-lt"/>
                  <a:cs typeface="PMingLiU"/>
                </a:rPr>
                <a:t>Identity</a:t>
              </a:r>
              <a:r>
                <a:rPr lang="en-US" sz="3600" spc="38" dirty="0">
                  <a:solidFill>
                    <a:srgbClr val="0070C0"/>
                  </a:solidFill>
                  <a:latin typeface="+mj-lt"/>
                  <a:cs typeface="PMingLiU"/>
                </a:rPr>
                <a:t>:</a:t>
              </a:r>
            </a:p>
            <a:p>
              <a:pPr marL="295275" marR="195739" indent="-285750">
                <a:lnSpc>
                  <a:spcPts val="900"/>
                </a:lnSpc>
                <a:spcBef>
                  <a:spcPts val="30"/>
                </a:spcBef>
                <a:buFont typeface="Arial" panose="020B0604020202020204" pitchFamily="34" charset="0"/>
                <a:buChar char="•"/>
              </a:pPr>
              <a:endParaRPr lang="en-US" sz="3600" spc="38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295275" marR="195739" indent="-285750">
                <a:lnSpc>
                  <a:spcPts val="900"/>
                </a:lnSpc>
                <a:spcBef>
                  <a:spcPts val="30"/>
                </a:spcBef>
                <a:buFont typeface="Arial" panose="020B0604020202020204" pitchFamily="34" charset="0"/>
                <a:buChar char="•"/>
              </a:pPr>
              <a:endParaRPr lang="en-US" sz="3600" spc="38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295275" marR="195739" indent="-285750">
                <a:lnSpc>
                  <a:spcPts val="900"/>
                </a:lnSpc>
                <a:spcBef>
                  <a:spcPts val="30"/>
                </a:spcBef>
                <a:buFont typeface="Arial" panose="020B0604020202020204" pitchFamily="34" charset="0"/>
                <a:buChar char="•"/>
              </a:pPr>
              <a:endParaRPr lang="en-US" sz="3600" spc="38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9525" marR="195739">
                <a:lnSpc>
                  <a:spcPts val="900"/>
                </a:lnSpc>
                <a:spcBef>
                  <a:spcPts val="30"/>
                </a:spcBef>
              </a:pPr>
              <a:endParaRPr lang="en-US" sz="3600" spc="38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9525" marR="195739">
                <a:lnSpc>
                  <a:spcPts val="900"/>
                </a:lnSpc>
                <a:spcBef>
                  <a:spcPts val="30"/>
                </a:spcBef>
              </a:pPr>
              <a:r>
                <a:rPr sz="3600" spc="38" dirty="0">
                  <a:solidFill>
                    <a:srgbClr val="0070C0"/>
                  </a:solidFill>
                  <a:latin typeface="+mj-lt"/>
                  <a:cs typeface="PMingLiU"/>
                </a:rPr>
                <a:t>  </a:t>
              </a:r>
              <a:endParaRPr lang="en-US" sz="3600" spc="38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295275" marR="195739" indent="-285750">
                <a:lnSpc>
                  <a:spcPts val="900"/>
                </a:lnSpc>
                <a:spcBef>
                  <a:spcPts val="30"/>
                </a:spcBef>
                <a:buFont typeface="Arial" panose="020B0604020202020204" pitchFamily="34" charset="0"/>
                <a:buChar char="•"/>
              </a:pPr>
              <a:r>
                <a:rPr sz="3600" spc="41" dirty="0">
                  <a:solidFill>
                    <a:srgbClr val="0070C0"/>
                  </a:solidFill>
                  <a:latin typeface="+mj-lt"/>
                  <a:cs typeface="PMingLiU"/>
                </a:rPr>
                <a:t>Domination</a:t>
              </a:r>
              <a:r>
                <a:rPr lang="en-US" sz="3600" spc="41" dirty="0">
                  <a:solidFill>
                    <a:srgbClr val="0070C0"/>
                  </a:solidFill>
                  <a:latin typeface="+mj-lt"/>
                  <a:cs typeface="PMingLiU"/>
                </a:rPr>
                <a:t>:</a:t>
              </a:r>
              <a:r>
                <a:rPr sz="3600" spc="41" dirty="0">
                  <a:solidFill>
                    <a:srgbClr val="0070C0"/>
                  </a:solidFill>
                  <a:latin typeface="+mj-lt"/>
                  <a:cs typeface="PMingLiU"/>
                </a:rPr>
                <a:t>  </a:t>
              </a:r>
              <a:endParaRPr lang="en-US" sz="3600" spc="41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9525" marR="195739">
                <a:lnSpc>
                  <a:spcPts val="900"/>
                </a:lnSpc>
                <a:spcBef>
                  <a:spcPts val="30"/>
                </a:spcBef>
              </a:pPr>
              <a:endParaRPr lang="en-US" sz="900" spc="41" dirty="0">
                <a:latin typeface="+mj-lt"/>
                <a:cs typeface="PMingLiU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69846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Useful Propositional Equivalences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408963" y="1876897"/>
            <a:ext cx="20931084" cy="10584044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6" name="object 23">
            <a:extLst>
              <a:ext uri="{FF2B5EF4-FFF2-40B4-BE49-F238E27FC236}">
                <a16:creationId xmlns:a16="http://schemas.microsoft.com/office/drawing/2014/main" id="{C1C9835F-7ADF-4793-AA27-7CDCD3003426}"/>
              </a:ext>
            </a:extLst>
          </p:cNvPr>
          <p:cNvSpPr txBox="1"/>
          <p:nvPr/>
        </p:nvSpPr>
        <p:spPr>
          <a:xfrm>
            <a:off x="2287921" y="14384376"/>
            <a:ext cx="4382172" cy="633828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2"/>
              </a:spcBef>
            </a:pPr>
            <a:r>
              <a:rPr sz="4000" i="1" dirty="0">
                <a:latin typeface="Palatino Linotype"/>
                <a:cs typeface="Palatino Linotype"/>
              </a:rPr>
              <a:t>p </a:t>
            </a:r>
            <a:r>
              <a:rPr sz="4000" spc="-38" dirty="0">
                <a:latin typeface="Lucida Sans Unicode"/>
                <a:cs typeface="Lucida Sans Unicode"/>
              </a:rPr>
              <a:t>⊕ </a:t>
            </a:r>
            <a:r>
              <a:rPr sz="4000" i="1" spc="-30" dirty="0">
                <a:latin typeface="Palatino Linotype"/>
                <a:cs typeface="Palatino Linotype"/>
              </a:rPr>
              <a:t>q </a:t>
            </a:r>
            <a:r>
              <a:rPr sz="4000" spc="-38" dirty="0">
                <a:latin typeface="Lucida Sans Unicode"/>
                <a:cs typeface="Lucida Sans Unicode"/>
              </a:rPr>
              <a:t>≡ </a:t>
            </a:r>
            <a:r>
              <a:rPr sz="4000" spc="46" dirty="0">
                <a:latin typeface="PMingLiU"/>
                <a:cs typeface="PMingLiU"/>
              </a:rPr>
              <a:t>(</a:t>
            </a:r>
            <a:r>
              <a:rPr sz="4000" i="1" spc="46" dirty="0">
                <a:latin typeface="Palatino Linotype"/>
                <a:cs typeface="Palatino Linotype"/>
              </a:rPr>
              <a:t>p </a:t>
            </a:r>
            <a:r>
              <a:rPr sz="4000" spc="-316" dirty="0">
                <a:latin typeface="Lucida Sans Unicode"/>
                <a:cs typeface="Lucida Sans Unicode"/>
              </a:rPr>
              <a:t>↔</a:t>
            </a:r>
            <a:r>
              <a:rPr sz="4000" spc="-218" dirty="0">
                <a:latin typeface="Lucida Sans Unicode"/>
                <a:cs typeface="Lucida Sans Unicode"/>
              </a:rPr>
              <a:t> </a:t>
            </a:r>
            <a:r>
              <a:rPr sz="4000" spc="-8" dirty="0">
                <a:latin typeface="Lucida Sans Unicode"/>
                <a:cs typeface="Lucida Sans Unicode"/>
              </a:rPr>
              <a:t>¬</a:t>
            </a:r>
            <a:r>
              <a:rPr sz="4000" i="1" spc="-8" dirty="0">
                <a:latin typeface="Palatino Linotype"/>
                <a:cs typeface="Palatino Linotype"/>
              </a:rPr>
              <a:t>q</a:t>
            </a:r>
            <a:r>
              <a:rPr sz="4000" spc="-8" dirty="0">
                <a:latin typeface="PMingLiU"/>
                <a:cs typeface="PMingLiU"/>
              </a:rPr>
              <a:t>).</a:t>
            </a:r>
            <a:endParaRPr sz="4000" dirty="0">
              <a:latin typeface="PMingLiU"/>
              <a:cs typeface="PMingLiU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CA08700-3B8A-4306-B7FA-ABE94A2523FE}"/>
              </a:ext>
            </a:extLst>
          </p:cNvPr>
          <p:cNvGrpSpPr/>
          <p:nvPr/>
        </p:nvGrpSpPr>
        <p:grpSpPr>
          <a:xfrm>
            <a:off x="4277364" y="2071335"/>
            <a:ext cx="18761692" cy="9796401"/>
            <a:chOff x="-27028" y="1314167"/>
            <a:chExt cx="6897728" cy="1996173"/>
          </a:xfrm>
        </p:grpSpPr>
        <p:sp>
          <p:nvSpPr>
            <p:cNvPr id="78" name="object 2">
              <a:extLst>
                <a:ext uri="{FF2B5EF4-FFF2-40B4-BE49-F238E27FC236}">
                  <a16:creationId xmlns:a16="http://schemas.microsoft.com/office/drawing/2014/main" id="{C427F613-9B09-4467-871A-F3178647FC0A}"/>
                </a:ext>
              </a:extLst>
            </p:cNvPr>
            <p:cNvSpPr txBox="1"/>
            <p:nvPr/>
          </p:nvSpPr>
          <p:spPr>
            <a:xfrm>
              <a:off x="901700" y="1314167"/>
              <a:ext cx="5969000" cy="362764"/>
            </a:xfrm>
            <a:prstGeom prst="rect">
              <a:avLst/>
            </a:prstGeom>
          </p:spPr>
          <p:txBody>
            <a:bodyPr vert="horz" wrap="square" lIns="0" tIns="25718" rIns="0" bIns="0" rtlCol="0">
              <a:spAutoFit/>
            </a:bodyPr>
            <a:lstStyle/>
            <a:p>
              <a:pPr marL="19050">
                <a:spcBef>
                  <a:spcPts val="202"/>
                </a:spcBef>
              </a:pPr>
              <a:endParaRPr sz="6600" dirty="0">
                <a:latin typeface="+mj-lt"/>
                <a:cs typeface="Georgia"/>
              </a:endParaRPr>
            </a:p>
            <a:p>
              <a:pPr>
                <a:spcBef>
                  <a:spcPts val="8"/>
                </a:spcBef>
              </a:pPr>
              <a:endParaRPr sz="4800" dirty="0">
                <a:latin typeface="Times New Roman"/>
                <a:cs typeface="Times New Roman"/>
              </a:endParaRPr>
            </a:p>
          </p:txBody>
        </p:sp>
        <p:sp>
          <p:nvSpPr>
            <p:cNvPr id="79" name="object 24">
              <a:extLst>
                <a:ext uri="{FF2B5EF4-FFF2-40B4-BE49-F238E27FC236}">
                  <a16:creationId xmlns:a16="http://schemas.microsoft.com/office/drawing/2014/main" id="{4596EF54-A6CB-409E-B294-FCEBB5938F5F}"/>
                </a:ext>
              </a:extLst>
            </p:cNvPr>
            <p:cNvSpPr txBox="1"/>
            <p:nvPr/>
          </p:nvSpPr>
          <p:spPr>
            <a:xfrm>
              <a:off x="-27028" y="1632665"/>
              <a:ext cx="2380740" cy="1677675"/>
            </a:xfrm>
            <a:prstGeom prst="rect">
              <a:avLst/>
            </a:prstGeom>
          </p:spPr>
          <p:txBody>
            <a:bodyPr vert="horz" wrap="square" lIns="0" tIns="18098" rIns="0" bIns="0" rtlCol="0">
              <a:spAutoFit/>
            </a:bodyPr>
            <a:lstStyle/>
            <a:p>
              <a:pPr marL="589598" marR="7620" indent="-571500">
                <a:spcBef>
                  <a:spcPts val="142"/>
                </a:spcBef>
                <a:buFont typeface="Arial" panose="020B0604020202020204" pitchFamily="34" charset="0"/>
                <a:buChar char="•"/>
              </a:pPr>
              <a:r>
                <a:rPr lang="en-US" sz="3600" spc="150" dirty="0">
                  <a:solidFill>
                    <a:srgbClr val="0070C0"/>
                  </a:solidFill>
                  <a:latin typeface="+mj-lt"/>
                  <a:cs typeface="PMingLiU"/>
                </a:rPr>
                <a:t>Double Negation:</a:t>
              </a:r>
            </a:p>
            <a:p>
              <a:pPr marL="589598" marR="7620" indent="-571500">
                <a:spcBef>
                  <a:spcPts val="142"/>
                </a:spcBef>
                <a:buFont typeface="Arial" panose="020B0604020202020204" pitchFamily="34" charset="0"/>
                <a:buChar char="•"/>
              </a:pPr>
              <a:r>
                <a:rPr lang="en-US" sz="3600" spc="60" dirty="0">
                  <a:solidFill>
                    <a:srgbClr val="0070C0"/>
                  </a:solidFill>
                  <a:latin typeface="+mj-lt"/>
                  <a:cs typeface="PMingLiU"/>
                </a:rPr>
                <a:t>Commutative:</a:t>
              </a:r>
            </a:p>
            <a:p>
              <a:pPr marL="589598" marR="7620" indent="-571500">
                <a:spcBef>
                  <a:spcPts val="142"/>
                </a:spcBef>
                <a:buFont typeface="Arial" panose="020B0604020202020204" pitchFamily="34" charset="0"/>
                <a:buChar char="•"/>
              </a:pPr>
              <a:endParaRPr lang="en-US" sz="3600" spc="60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19050" marR="641032">
                <a:lnSpc>
                  <a:spcPts val="1800"/>
                </a:lnSpc>
                <a:spcBef>
                  <a:spcPts val="46"/>
                </a:spcBef>
              </a:pPr>
              <a:endParaRPr lang="en-US" sz="3600" spc="98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590550" marR="641032" indent="-571500">
                <a:lnSpc>
                  <a:spcPts val="1800"/>
                </a:lnSpc>
                <a:spcBef>
                  <a:spcPts val="46"/>
                </a:spcBef>
                <a:buFont typeface="Arial" panose="020B0604020202020204" pitchFamily="34" charset="0"/>
                <a:buChar char="•"/>
              </a:pPr>
              <a:r>
                <a:rPr lang="en-US" sz="3600" spc="98" dirty="0">
                  <a:solidFill>
                    <a:srgbClr val="0070C0"/>
                  </a:solidFill>
                  <a:latin typeface="+mj-lt"/>
                  <a:cs typeface="PMingLiU"/>
                </a:rPr>
                <a:t>Associative</a:t>
              </a:r>
              <a:r>
                <a:rPr lang="en-US" sz="3600" spc="82" dirty="0">
                  <a:solidFill>
                    <a:srgbClr val="0070C0"/>
                  </a:solidFill>
                  <a:latin typeface="+mj-lt"/>
                  <a:cs typeface="PMingLiU"/>
                </a:rPr>
                <a:t>:</a:t>
              </a:r>
            </a:p>
            <a:p>
              <a:pPr marL="19050" marR="641032">
                <a:lnSpc>
                  <a:spcPts val="1800"/>
                </a:lnSpc>
                <a:spcBef>
                  <a:spcPts val="46"/>
                </a:spcBef>
              </a:pPr>
              <a:endParaRPr lang="en-US" sz="3600" spc="82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19050" marR="641032">
                <a:lnSpc>
                  <a:spcPts val="1800"/>
                </a:lnSpc>
                <a:spcBef>
                  <a:spcPts val="46"/>
                </a:spcBef>
              </a:pPr>
              <a:r>
                <a:rPr sz="3600" spc="82" dirty="0">
                  <a:solidFill>
                    <a:srgbClr val="0070C0"/>
                  </a:solidFill>
                  <a:latin typeface="+mj-lt"/>
                  <a:cs typeface="PMingLiU"/>
                </a:rPr>
                <a:t> </a:t>
              </a:r>
              <a:endParaRPr lang="en-US" sz="3600" spc="82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19050" marR="641032">
                <a:lnSpc>
                  <a:spcPts val="1800"/>
                </a:lnSpc>
                <a:spcBef>
                  <a:spcPts val="46"/>
                </a:spcBef>
              </a:pPr>
              <a:endParaRPr lang="en-US" sz="3600" spc="82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19050" marR="641032">
                <a:lnSpc>
                  <a:spcPts val="1800"/>
                </a:lnSpc>
                <a:spcBef>
                  <a:spcPts val="46"/>
                </a:spcBef>
              </a:pPr>
              <a:endParaRPr lang="en-US" sz="3600" spc="82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19050" marR="641032">
                <a:lnSpc>
                  <a:spcPts val="1800"/>
                </a:lnSpc>
                <a:spcBef>
                  <a:spcPts val="46"/>
                </a:spcBef>
              </a:pPr>
              <a:endParaRPr lang="en-US" sz="3600" spc="82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590550" marR="641032" indent="-571500">
                <a:lnSpc>
                  <a:spcPts val="1800"/>
                </a:lnSpc>
                <a:spcBef>
                  <a:spcPts val="46"/>
                </a:spcBef>
                <a:buFont typeface="Arial" panose="020B0604020202020204" pitchFamily="34" charset="0"/>
                <a:buChar char="•"/>
              </a:pPr>
              <a:endParaRPr lang="en-US" sz="3600" spc="82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590550" marR="641032" indent="-571500">
                <a:lnSpc>
                  <a:spcPts val="1800"/>
                </a:lnSpc>
                <a:spcBef>
                  <a:spcPts val="46"/>
                </a:spcBef>
                <a:buFont typeface="Arial" panose="020B0604020202020204" pitchFamily="34" charset="0"/>
                <a:buChar char="•"/>
              </a:pPr>
              <a:endParaRPr lang="en-US" sz="3600" spc="82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590550" marR="641032" indent="-571500">
                <a:lnSpc>
                  <a:spcPts val="1800"/>
                </a:lnSpc>
                <a:spcBef>
                  <a:spcPts val="46"/>
                </a:spcBef>
                <a:buFont typeface="Arial" panose="020B0604020202020204" pitchFamily="34" charset="0"/>
                <a:buChar char="•"/>
              </a:pPr>
              <a:r>
                <a:rPr lang="en-US" sz="3600" spc="90" dirty="0">
                  <a:solidFill>
                    <a:srgbClr val="0070C0"/>
                  </a:solidFill>
                  <a:latin typeface="+mj-lt"/>
                  <a:cs typeface="PMingLiU"/>
                </a:rPr>
                <a:t>Distributive:</a:t>
              </a:r>
            </a:p>
            <a:p>
              <a:pPr marL="590550" marR="641032" indent="-571500">
                <a:lnSpc>
                  <a:spcPts val="1800"/>
                </a:lnSpc>
                <a:spcBef>
                  <a:spcPts val="46"/>
                </a:spcBef>
                <a:buFont typeface="Arial" panose="020B0604020202020204" pitchFamily="34" charset="0"/>
                <a:buChar char="•"/>
              </a:pPr>
              <a:endParaRPr lang="en-US" sz="3600" spc="90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590550" marR="641032" indent="-571500">
                <a:lnSpc>
                  <a:spcPts val="1800"/>
                </a:lnSpc>
                <a:spcBef>
                  <a:spcPts val="46"/>
                </a:spcBef>
                <a:buFont typeface="Arial" panose="020B0604020202020204" pitchFamily="34" charset="0"/>
                <a:buChar char="•"/>
              </a:pPr>
              <a:endParaRPr lang="en-US" sz="3600" spc="90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590550" marR="641032" indent="-571500">
                <a:lnSpc>
                  <a:spcPts val="1800"/>
                </a:lnSpc>
                <a:spcBef>
                  <a:spcPts val="46"/>
                </a:spcBef>
                <a:buFont typeface="Arial" panose="020B0604020202020204" pitchFamily="34" charset="0"/>
                <a:buChar char="•"/>
              </a:pPr>
              <a:endParaRPr lang="en-US" sz="3600" spc="90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590550" marR="641032" indent="-571500">
                <a:lnSpc>
                  <a:spcPts val="1800"/>
                </a:lnSpc>
                <a:spcBef>
                  <a:spcPts val="46"/>
                </a:spcBef>
                <a:buFont typeface="Arial" panose="020B0604020202020204" pitchFamily="34" charset="0"/>
                <a:buChar char="•"/>
              </a:pPr>
              <a:endParaRPr lang="en-US" sz="3600" spc="90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590550" marR="641032" indent="-571500">
                <a:lnSpc>
                  <a:spcPts val="1800"/>
                </a:lnSpc>
                <a:spcBef>
                  <a:spcPts val="46"/>
                </a:spcBef>
                <a:buFont typeface="Arial" panose="020B0604020202020204" pitchFamily="34" charset="0"/>
                <a:buChar char="•"/>
              </a:pPr>
              <a:endParaRPr sz="3600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19050">
                <a:lnSpc>
                  <a:spcPts val="1726"/>
                </a:lnSpc>
              </a:pPr>
              <a:endParaRPr lang="en-US" sz="3600" spc="76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590550" indent="-571500">
                <a:lnSpc>
                  <a:spcPts val="1726"/>
                </a:lnSpc>
                <a:buFont typeface="Arial" panose="020B0604020202020204" pitchFamily="34" charset="0"/>
                <a:buChar char="•"/>
              </a:pPr>
              <a:r>
                <a:rPr lang="en-US" sz="3600" spc="76" dirty="0" err="1">
                  <a:solidFill>
                    <a:srgbClr val="0070C0"/>
                  </a:solidFill>
                  <a:latin typeface="+mj-lt"/>
                  <a:cs typeface="PMingLiU"/>
                </a:rPr>
                <a:t>DeMorgan’s</a:t>
              </a:r>
              <a:r>
                <a:rPr lang="en-US" sz="3600" spc="76" dirty="0">
                  <a:solidFill>
                    <a:srgbClr val="0070C0"/>
                  </a:solidFill>
                  <a:latin typeface="+mj-lt"/>
                  <a:cs typeface="PMingLiU"/>
                </a:rPr>
                <a:t>:</a:t>
              </a:r>
            </a:p>
            <a:p>
              <a:pPr marL="590550" indent="-571500">
                <a:lnSpc>
                  <a:spcPts val="1726"/>
                </a:lnSpc>
                <a:buFont typeface="Arial" panose="020B0604020202020204" pitchFamily="34" charset="0"/>
                <a:buChar char="•"/>
              </a:pPr>
              <a:endParaRPr lang="en-US" sz="3600" spc="76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590550" indent="-571500">
                <a:lnSpc>
                  <a:spcPts val="1726"/>
                </a:lnSpc>
                <a:buFont typeface="Arial" panose="020B0604020202020204" pitchFamily="34" charset="0"/>
                <a:buChar char="•"/>
              </a:pPr>
              <a:endParaRPr sz="3600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590550" marR="391478" indent="-571500">
                <a:lnSpc>
                  <a:spcPts val="1800"/>
                </a:lnSpc>
                <a:spcBef>
                  <a:spcPts val="60"/>
                </a:spcBef>
                <a:buFont typeface="Arial" panose="020B0604020202020204" pitchFamily="34" charset="0"/>
                <a:buChar char="•"/>
              </a:pPr>
              <a:endParaRPr lang="en-US" sz="3600" spc="76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590550" marR="391478" indent="-571500">
                <a:lnSpc>
                  <a:spcPts val="1800"/>
                </a:lnSpc>
                <a:spcBef>
                  <a:spcPts val="60"/>
                </a:spcBef>
                <a:buFont typeface="Arial" panose="020B0604020202020204" pitchFamily="34" charset="0"/>
                <a:buChar char="•"/>
              </a:pPr>
              <a:r>
                <a:rPr lang="en-US" sz="3600" spc="76" dirty="0">
                  <a:solidFill>
                    <a:srgbClr val="0070C0"/>
                  </a:solidFill>
                  <a:latin typeface="+mj-lt"/>
                  <a:cs typeface="PMingLiU"/>
                </a:rPr>
                <a:t>Biconditional:</a:t>
              </a:r>
            </a:p>
            <a:p>
              <a:pPr marL="590550" marR="391478" indent="-571500">
                <a:lnSpc>
                  <a:spcPts val="1800"/>
                </a:lnSpc>
                <a:spcBef>
                  <a:spcPts val="60"/>
                </a:spcBef>
                <a:buFont typeface="Arial" panose="020B0604020202020204" pitchFamily="34" charset="0"/>
                <a:buChar char="•"/>
              </a:pPr>
              <a:endParaRPr lang="en-US" sz="3600" spc="76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590550" marR="391478" indent="-571500">
                <a:lnSpc>
                  <a:spcPts val="1800"/>
                </a:lnSpc>
                <a:spcBef>
                  <a:spcPts val="60"/>
                </a:spcBef>
                <a:buFont typeface="Arial" panose="020B0604020202020204" pitchFamily="34" charset="0"/>
                <a:buChar char="•"/>
              </a:pPr>
              <a:endParaRPr lang="en-US" sz="3600" spc="76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590550" marR="391478" indent="-571500">
                <a:lnSpc>
                  <a:spcPts val="1800"/>
                </a:lnSpc>
                <a:spcBef>
                  <a:spcPts val="60"/>
                </a:spcBef>
                <a:buFont typeface="Arial" panose="020B0604020202020204" pitchFamily="34" charset="0"/>
                <a:buChar char="•"/>
              </a:pPr>
              <a:endParaRPr lang="en-US" sz="3600" spc="76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19050" marR="391478">
                <a:lnSpc>
                  <a:spcPts val="1800"/>
                </a:lnSpc>
                <a:spcBef>
                  <a:spcPts val="60"/>
                </a:spcBef>
              </a:pPr>
              <a:endParaRPr lang="en-US" sz="3600" spc="76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19050" marR="391478">
                <a:lnSpc>
                  <a:spcPts val="1800"/>
                </a:lnSpc>
                <a:spcBef>
                  <a:spcPts val="60"/>
                </a:spcBef>
              </a:pPr>
              <a:r>
                <a:rPr sz="3600" spc="76" dirty="0">
                  <a:solidFill>
                    <a:srgbClr val="0070C0"/>
                  </a:solidFill>
                  <a:latin typeface="+mj-lt"/>
                  <a:cs typeface="PMingLiU"/>
                </a:rPr>
                <a:t>  </a:t>
              </a:r>
              <a:endParaRPr lang="en-US" sz="3600" spc="76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590550" marR="391478" indent="-571500">
                <a:lnSpc>
                  <a:spcPts val="1800"/>
                </a:lnSpc>
                <a:spcBef>
                  <a:spcPts val="60"/>
                </a:spcBef>
                <a:buFont typeface="Arial" panose="020B0604020202020204" pitchFamily="34" charset="0"/>
                <a:buChar char="•"/>
              </a:pPr>
              <a:r>
                <a:rPr lang="en-US" sz="3600" spc="82" dirty="0">
                  <a:solidFill>
                    <a:srgbClr val="0070C0"/>
                  </a:solidFill>
                  <a:latin typeface="+mj-lt"/>
                  <a:cs typeface="PMingLiU"/>
                </a:rPr>
                <a:t>Exclusive or:</a:t>
              </a:r>
              <a:r>
                <a:rPr sz="3600" spc="82" dirty="0">
                  <a:solidFill>
                    <a:srgbClr val="0070C0"/>
                  </a:solidFill>
                  <a:latin typeface="+mj-lt"/>
                  <a:cs typeface="PMingLiU"/>
                </a:rPr>
                <a:t>  </a:t>
              </a:r>
              <a:endParaRPr lang="en-US" sz="3600" spc="82" dirty="0">
                <a:solidFill>
                  <a:srgbClr val="0070C0"/>
                </a:solidFill>
                <a:latin typeface="+mj-lt"/>
                <a:cs typeface="PMingLiU"/>
              </a:endParaRPr>
            </a:p>
            <a:p>
              <a:pPr marL="19050" marR="391478">
                <a:lnSpc>
                  <a:spcPts val="1800"/>
                </a:lnSpc>
                <a:spcBef>
                  <a:spcPts val="60"/>
                </a:spcBef>
              </a:pPr>
              <a:endParaRPr lang="en-US" sz="1800" spc="82" dirty="0">
                <a:latin typeface="+mj-lt"/>
                <a:cs typeface="PMingLiU"/>
              </a:endParaRPr>
            </a:p>
          </p:txBody>
        </p:sp>
      </p:grpSp>
      <p:sp>
        <p:nvSpPr>
          <p:cNvPr id="80" name="object 13">
            <a:extLst>
              <a:ext uri="{FF2B5EF4-FFF2-40B4-BE49-F238E27FC236}">
                <a16:creationId xmlns:a16="http://schemas.microsoft.com/office/drawing/2014/main" id="{36524A0A-E3A7-41C6-92C9-88AD34960795}"/>
              </a:ext>
            </a:extLst>
          </p:cNvPr>
          <p:cNvSpPr txBox="1"/>
          <p:nvPr/>
        </p:nvSpPr>
        <p:spPr>
          <a:xfrm>
            <a:off x="10752932" y="3590340"/>
            <a:ext cx="3048000" cy="633828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2"/>
              </a:spcBef>
            </a:pPr>
            <a:r>
              <a:rPr sz="4000" spc="-38" dirty="0">
                <a:latin typeface="Lucida Sans Unicode"/>
                <a:cs typeface="Lucida Sans Unicode"/>
              </a:rPr>
              <a:t>¬</a:t>
            </a:r>
            <a:r>
              <a:rPr sz="4000" spc="-38" dirty="0">
                <a:latin typeface="PMingLiU"/>
                <a:cs typeface="PMingLiU"/>
              </a:rPr>
              <a:t>(</a:t>
            </a:r>
            <a:r>
              <a:rPr sz="4000" spc="-38" dirty="0">
                <a:latin typeface="Lucida Sans Unicode"/>
                <a:cs typeface="Lucida Sans Unicode"/>
              </a:rPr>
              <a:t>¬</a:t>
            </a:r>
            <a:r>
              <a:rPr sz="4000" i="1" spc="-38" dirty="0">
                <a:latin typeface="Palatino Linotype"/>
                <a:cs typeface="Palatino Linotype"/>
              </a:rPr>
              <a:t>p</a:t>
            </a:r>
            <a:r>
              <a:rPr sz="4000" spc="-38" dirty="0">
                <a:latin typeface="PMingLiU"/>
                <a:cs typeface="PMingLiU"/>
              </a:rPr>
              <a:t>) </a:t>
            </a:r>
            <a:r>
              <a:rPr sz="4000" spc="-38" dirty="0">
                <a:latin typeface="Lucida Sans Unicode"/>
                <a:cs typeface="Lucida Sans Unicode"/>
              </a:rPr>
              <a:t>≡</a:t>
            </a:r>
            <a:r>
              <a:rPr sz="4000" spc="-112" dirty="0">
                <a:latin typeface="Lucida Sans Unicode"/>
                <a:cs typeface="Lucida Sans Unicode"/>
              </a:rPr>
              <a:t> </a:t>
            </a:r>
            <a:r>
              <a:rPr sz="4000" i="1" spc="22" dirty="0">
                <a:latin typeface="Palatino Linotype"/>
                <a:cs typeface="Palatino Linotype"/>
              </a:rPr>
              <a:t>p</a:t>
            </a:r>
            <a:r>
              <a:rPr sz="1500" spc="22" dirty="0">
                <a:latin typeface="PMingLiU"/>
                <a:cs typeface="PMingLiU"/>
              </a:rPr>
              <a:t>.</a:t>
            </a:r>
            <a:endParaRPr sz="1500" dirty="0">
              <a:latin typeface="PMingLiU"/>
              <a:cs typeface="PMingLiU"/>
            </a:endParaRPr>
          </a:p>
        </p:txBody>
      </p:sp>
      <p:sp>
        <p:nvSpPr>
          <p:cNvPr id="81" name="object 14">
            <a:extLst>
              <a:ext uri="{FF2B5EF4-FFF2-40B4-BE49-F238E27FC236}">
                <a16:creationId xmlns:a16="http://schemas.microsoft.com/office/drawing/2014/main" id="{EEC43128-DD91-46A7-97E4-230B98F6DB4A}"/>
              </a:ext>
            </a:extLst>
          </p:cNvPr>
          <p:cNvSpPr txBox="1"/>
          <p:nvPr/>
        </p:nvSpPr>
        <p:spPr>
          <a:xfrm>
            <a:off x="10738985" y="4265524"/>
            <a:ext cx="3312056" cy="633828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2"/>
              </a:spcBef>
            </a:pPr>
            <a:r>
              <a:rPr sz="4000" i="1" dirty="0">
                <a:latin typeface="Palatino Linotype"/>
                <a:cs typeface="Palatino Linotype"/>
              </a:rPr>
              <a:t>p </a:t>
            </a:r>
            <a:r>
              <a:rPr sz="4000" spc="-202" dirty="0">
                <a:latin typeface="Lucida Sans Unicode"/>
                <a:cs typeface="Lucida Sans Unicode"/>
              </a:rPr>
              <a:t>∨ </a:t>
            </a:r>
            <a:r>
              <a:rPr sz="4000" i="1" spc="-30" dirty="0">
                <a:latin typeface="Palatino Linotype"/>
                <a:cs typeface="Palatino Linotype"/>
              </a:rPr>
              <a:t>q </a:t>
            </a:r>
            <a:r>
              <a:rPr sz="4000" spc="-38" dirty="0">
                <a:latin typeface="Lucida Sans Unicode"/>
                <a:cs typeface="Lucida Sans Unicode"/>
              </a:rPr>
              <a:t>≡ </a:t>
            </a:r>
            <a:r>
              <a:rPr sz="4000" i="1" spc="-30" dirty="0">
                <a:latin typeface="Palatino Linotype"/>
                <a:cs typeface="Palatino Linotype"/>
              </a:rPr>
              <a:t>q </a:t>
            </a:r>
            <a:r>
              <a:rPr sz="4000" spc="-202" dirty="0">
                <a:latin typeface="Lucida Sans Unicode"/>
                <a:cs typeface="Lucida Sans Unicode"/>
              </a:rPr>
              <a:t>∨</a:t>
            </a:r>
            <a:r>
              <a:rPr sz="4000" spc="-112" dirty="0">
                <a:latin typeface="Lucida Sans Unicode"/>
                <a:cs typeface="Lucida Sans Unicode"/>
              </a:rPr>
              <a:t> </a:t>
            </a:r>
            <a:r>
              <a:rPr sz="4000" i="1" spc="22" dirty="0" smtClean="0">
                <a:latin typeface="Palatino Linotype"/>
                <a:cs typeface="Palatino Linotype"/>
              </a:rPr>
              <a:t>p</a:t>
            </a:r>
            <a:endParaRPr sz="4000" dirty="0">
              <a:latin typeface="PMingLiU"/>
              <a:cs typeface="PMingLiU"/>
            </a:endParaRPr>
          </a:p>
        </p:txBody>
      </p:sp>
      <p:sp>
        <p:nvSpPr>
          <p:cNvPr id="82" name="object 15">
            <a:extLst>
              <a:ext uri="{FF2B5EF4-FFF2-40B4-BE49-F238E27FC236}">
                <a16:creationId xmlns:a16="http://schemas.microsoft.com/office/drawing/2014/main" id="{FB3141AE-D5EA-40ED-ADDC-E5EA13603E7E}"/>
              </a:ext>
            </a:extLst>
          </p:cNvPr>
          <p:cNvSpPr txBox="1"/>
          <p:nvPr/>
        </p:nvSpPr>
        <p:spPr>
          <a:xfrm>
            <a:off x="14398831" y="4212693"/>
            <a:ext cx="4517360" cy="633828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2"/>
              </a:spcBef>
            </a:pPr>
            <a:r>
              <a:rPr sz="4000" i="1" dirty="0">
                <a:latin typeface="Palatino Linotype"/>
                <a:cs typeface="Palatino Linotype"/>
              </a:rPr>
              <a:t>p </a:t>
            </a:r>
            <a:r>
              <a:rPr sz="4000" spc="-202" dirty="0">
                <a:latin typeface="Lucida Sans Unicode"/>
                <a:cs typeface="Lucida Sans Unicode"/>
              </a:rPr>
              <a:t>∧ </a:t>
            </a:r>
            <a:r>
              <a:rPr sz="4000" i="1" spc="-30" dirty="0">
                <a:latin typeface="Palatino Linotype"/>
                <a:cs typeface="Palatino Linotype"/>
              </a:rPr>
              <a:t>q </a:t>
            </a:r>
            <a:r>
              <a:rPr sz="4000" spc="-38" dirty="0">
                <a:latin typeface="Lucida Sans Unicode"/>
                <a:cs typeface="Lucida Sans Unicode"/>
              </a:rPr>
              <a:t>≡ </a:t>
            </a:r>
            <a:r>
              <a:rPr sz="4000" i="1" spc="-30" dirty="0">
                <a:latin typeface="Palatino Linotype"/>
                <a:cs typeface="Palatino Linotype"/>
              </a:rPr>
              <a:t>q </a:t>
            </a:r>
            <a:r>
              <a:rPr sz="4000" spc="-202" dirty="0">
                <a:latin typeface="Lucida Sans Unicode"/>
                <a:cs typeface="Lucida Sans Unicode"/>
              </a:rPr>
              <a:t>∧</a:t>
            </a:r>
            <a:r>
              <a:rPr sz="4000" spc="-112" dirty="0">
                <a:latin typeface="Lucida Sans Unicode"/>
                <a:cs typeface="Lucida Sans Unicode"/>
              </a:rPr>
              <a:t> </a:t>
            </a:r>
            <a:r>
              <a:rPr sz="4000" i="1" dirty="0">
                <a:latin typeface="Palatino Linotype"/>
                <a:cs typeface="Palatino Linotype"/>
              </a:rPr>
              <a:t>p</a:t>
            </a:r>
            <a:endParaRPr sz="4000" dirty="0">
              <a:latin typeface="Palatino Linotype"/>
              <a:cs typeface="Palatino Linotype"/>
            </a:endParaRPr>
          </a:p>
        </p:txBody>
      </p:sp>
      <p:sp>
        <p:nvSpPr>
          <p:cNvPr id="83" name="object 16">
            <a:extLst>
              <a:ext uri="{FF2B5EF4-FFF2-40B4-BE49-F238E27FC236}">
                <a16:creationId xmlns:a16="http://schemas.microsoft.com/office/drawing/2014/main" id="{F7D15175-8A86-41AB-A28F-86496CDF8FE2}"/>
              </a:ext>
            </a:extLst>
          </p:cNvPr>
          <p:cNvSpPr txBox="1"/>
          <p:nvPr/>
        </p:nvSpPr>
        <p:spPr>
          <a:xfrm>
            <a:off x="10497265" y="5169553"/>
            <a:ext cx="8418926" cy="633828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2"/>
              </a:spcBef>
            </a:pPr>
            <a:r>
              <a:rPr sz="4000" spc="46" dirty="0">
                <a:latin typeface="PMingLiU"/>
                <a:cs typeface="PMingLiU"/>
              </a:rPr>
              <a:t>(</a:t>
            </a:r>
            <a:r>
              <a:rPr sz="4000" i="1" spc="46" dirty="0">
                <a:latin typeface="Palatino Linotype"/>
                <a:cs typeface="Palatino Linotype"/>
              </a:rPr>
              <a:t>p </a:t>
            </a:r>
            <a:r>
              <a:rPr sz="4000" spc="-202" dirty="0">
                <a:latin typeface="Lucida Sans Unicode"/>
                <a:cs typeface="Lucida Sans Unicode"/>
              </a:rPr>
              <a:t>∨ </a:t>
            </a:r>
            <a:r>
              <a:rPr sz="4000" i="1" spc="52" dirty="0">
                <a:latin typeface="Palatino Linotype"/>
                <a:cs typeface="Palatino Linotype"/>
              </a:rPr>
              <a:t>q</a:t>
            </a:r>
            <a:r>
              <a:rPr sz="4000" spc="52" dirty="0">
                <a:latin typeface="PMingLiU"/>
                <a:cs typeface="PMingLiU"/>
              </a:rPr>
              <a:t>) </a:t>
            </a:r>
            <a:r>
              <a:rPr sz="4000" spc="-202" dirty="0">
                <a:latin typeface="Lucida Sans Unicode"/>
                <a:cs typeface="Lucida Sans Unicode"/>
              </a:rPr>
              <a:t>∨ </a:t>
            </a:r>
            <a:r>
              <a:rPr sz="4000" i="1" spc="82" dirty="0">
                <a:latin typeface="Palatino Linotype"/>
                <a:cs typeface="Palatino Linotype"/>
              </a:rPr>
              <a:t>r </a:t>
            </a:r>
            <a:r>
              <a:rPr sz="4000" spc="-38" dirty="0">
                <a:latin typeface="Lucida Sans Unicode"/>
                <a:cs typeface="Lucida Sans Unicode"/>
              </a:rPr>
              <a:t>≡ </a:t>
            </a:r>
            <a:r>
              <a:rPr sz="4000" i="1" dirty="0">
                <a:latin typeface="Palatino Linotype"/>
                <a:cs typeface="Palatino Linotype"/>
              </a:rPr>
              <a:t>p </a:t>
            </a:r>
            <a:r>
              <a:rPr sz="4000" spc="-202" dirty="0">
                <a:latin typeface="Lucida Sans Unicode"/>
                <a:cs typeface="Lucida Sans Unicode"/>
              </a:rPr>
              <a:t>∨ </a:t>
            </a:r>
            <a:r>
              <a:rPr sz="4000" spc="38" dirty="0">
                <a:latin typeface="PMingLiU"/>
                <a:cs typeface="PMingLiU"/>
              </a:rPr>
              <a:t>(</a:t>
            </a:r>
            <a:r>
              <a:rPr sz="4000" i="1" spc="38" dirty="0">
                <a:latin typeface="Palatino Linotype"/>
                <a:cs typeface="Palatino Linotype"/>
              </a:rPr>
              <a:t>q </a:t>
            </a:r>
            <a:r>
              <a:rPr sz="4000" spc="-202" dirty="0">
                <a:latin typeface="Lucida Sans Unicode"/>
                <a:cs typeface="Lucida Sans Unicode"/>
              </a:rPr>
              <a:t>∨</a:t>
            </a:r>
            <a:r>
              <a:rPr sz="4000" spc="-376" dirty="0">
                <a:latin typeface="Lucida Sans Unicode"/>
                <a:cs typeface="Lucida Sans Unicode"/>
              </a:rPr>
              <a:t> </a:t>
            </a:r>
            <a:r>
              <a:rPr sz="4000" i="1" spc="90" dirty="0">
                <a:latin typeface="Palatino Linotype"/>
                <a:cs typeface="Palatino Linotype"/>
              </a:rPr>
              <a:t>r</a:t>
            </a:r>
            <a:r>
              <a:rPr sz="4000" spc="90" dirty="0" smtClean="0">
                <a:latin typeface="PMingLiU"/>
                <a:cs typeface="PMingLiU"/>
              </a:rPr>
              <a:t>)</a:t>
            </a:r>
            <a:endParaRPr sz="4000" dirty="0">
              <a:latin typeface="PMingLiU"/>
              <a:cs typeface="PMingLiU"/>
            </a:endParaRPr>
          </a:p>
        </p:txBody>
      </p:sp>
      <p:sp>
        <p:nvSpPr>
          <p:cNvPr id="84" name="object 17">
            <a:extLst>
              <a:ext uri="{FF2B5EF4-FFF2-40B4-BE49-F238E27FC236}">
                <a16:creationId xmlns:a16="http://schemas.microsoft.com/office/drawing/2014/main" id="{87A3AB29-E9D2-4C3A-A92B-592E70391981}"/>
              </a:ext>
            </a:extLst>
          </p:cNvPr>
          <p:cNvSpPr txBox="1"/>
          <p:nvPr/>
        </p:nvSpPr>
        <p:spPr>
          <a:xfrm>
            <a:off x="10696817" y="5944223"/>
            <a:ext cx="5791200" cy="633828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2"/>
              </a:spcBef>
            </a:pPr>
            <a:r>
              <a:rPr sz="4000" spc="46" dirty="0">
                <a:latin typeface="PMingLiU"/>
                <a:cs typeface="PMingLiU"/>
              </a:rPr>
              <a:t>(</a:t>
            </a:r>
            <a:r>
              <a:rPr sz="4000" i="1" spc="46" dirty="0">
                <a:latin typeface="Palatino Linotype"/>
                <a:cs typeface="Palatino Linotype"/>
              </a:rPr>
              <a:t>p </a:t>
            </a:r>
            <a:r>
              <a:rPr sz="4000" spc="-202" dirty="0">
                <a:latin typeface="Lucida Sans Unicode"/>
                <a:cs typeface="Lucida Sans Unicode"/>
              </a:rPr>
              <a:t>∧ </a:t>
            </a:r>
            <a:r>
              <a:rPr sz="4000" i="1" spc="52" dirty="0">
                <a:latin typeface="Palatino Linotype"/>
                <a:cs typeface="Palatino Linotype"/>
              </a:rPr>
              <a:t>q</a:t>
            </a:r>
            <a:r>
              <a:rPr sz="4000" spc="52" dirty="0">
                <a:latin typeface="PMingLiU"/>
                <a:cs typeface="PMingLiU"/>
              </a:rPr>
              <a:t>) </a:t>
            </a:r>
            <a:r>
              <a:rPr sz="4000" spc="-202" dirty="0">
                <a:latin typeface="Lucida Sans Unicode"/>
                <a:cs typeface="Lucida Sans Unicode"/>
              </a:rPr>
              <a:t>∧ </a:t>
            </a:r>
            <a:r>
              <a:rPr sz="4000" i="1" spc="82" dirty="0">
                <a:latin typeface="Palatino Linotype"/>
                <a:cs typeface="Palatino Linotype"/>
              </a:rPr>
              <a:t>r </a:t>
            </a:r>
            <a:r>
              <a:rPr sz="4000" spc="-38" dirty="0">
                <a:latin typeface="Lucida Sans Unicode"/>
                <a:cs typeface="Lucida Sans Unicode"/>
              </a:rPr>
              <a:t>≡ </a:t>
            </a:r>
            <a:r>
              <a:rPr sz="4000" i="1" dirty="0">
                <a:latin typeface="Palatino Linotype"/>
                <a:cs typeface="Palatino Linotype"/>
              </a:rPr>
              <a:t>p </a:t>
            </a:r>
            <a:r>
              <a:rPr sz="4000" spc="-202" dirty="0">
                <a:latin typeface="Lucida Sans Unicode"/>
                <a:cs typeface="Lucida Sans Unicode"/>
              </a:rPr>
              <a:t>∧ </a:t>
            </a:r>
            <a:r>
              <a:rPr sz="4000" spc="38" dirty="0">
                <a:latin typeface="PMingLiU"/>
                <a:cs typeface="PMingLiU"/>
              </a:rPr>
              <a:t>(</a:t>
            </a:r>
            <a:r>
              <a:rPr sz="4000" i="1" spc="38" dirty="0">
                <a:latin typeface="Palatino Linotype"/>
                <a:cs typeface="Palatino Linotype"/>
              </a:rPr>
              <a:t>q </a:t>
            </a:r>
            <a:r>
              <a:rPr sz="4000" spc="-202" dirty="0">
                <a:latin typeface="Lucida Sans Unicode"/>
                <a:cs typeface="Lucida Sans Unicode"/>
              </a:rPr>
              <a:t>∧</a:t>
            </a:r>
            <a:r>
              <a:rPr sz="4000" spc="-376" dirty="0">
                <a:latin typeface="Lucida Sans Unicode"/>
                <a:cs typeface="Lucida Sans Unicode"/>
              </a:rPr>
              <a:t> </a:t>
            </a:r>
            <a:r>
              <a:rPr sz="4000" i="1" spc="112" dirty="0">
                <a:latin typeface="Palatino Linotype"/>
                <a:cs typeface="Palatino Linotype"/>
              </a:rPr>
              <a:t>r</a:t>
            </a:r>
            <a:r>
              <a:rPr sz="4000" spc="112" dirty="0">
                <a:latin typeface="PMingLiU"/>
                <a:cs typeface="PMingLiU"/>
              </a:rPr>
              <a:t>)</a:t>
            </a:r>
            <a:endParaRPr sz="4000" dirty="0">
              <a:latin typeface="PMingLiU"/>
              <a:cs typeface="PMingLiU"/>
            </a:endParaRPr>
          </a:p>
        </p:txBody>
      </p:sp>
      <p:sp>
        <p:nvSpPr>
          <p:cNvPr id="85" name="object 18">
            <a:extLst>
              <a:ext uri="{FF2B5EF4-FFF2-40B4-BE49-F238E27FC236}">
                <a16:creationId xmlns:a16="http://schemas.microsoft.com/office/drawing/2014/main" id="{9022065F-927E-4A12-A8B9-2633EA478685}"/>
              </a:ext>
            </a:extLst>
          </p:cNvPr>
          <p:cNvSpPr txBox="1"/>
          <p:nvPr/>
        </p:nvSpPr>
        <p:spPr>
          <a:xfrm>
            <a:off x="10752932" y="7782695"/>
            <a:ext cx="6979720" cy="633828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2"/>
              </a:spcBef>
            </a:pPr>
            <a:r>
              <a:rPr sz="4000" i="1" dirty="0">
                <a:latin typeface="Palatino Linotype"/>
                <a:cs typeface="Palatino Linotype"/>
              </a:rPr>
              <a:t>p </a:t>
            </a:r>
            <a:r>
              <a:rPr sz="4000" spc="-202" dirty="0">
                <a:latin typeface="Lucida Sans Unicode"/>
                <a:cs typeface="Lucida Sans Unicode"/>
              </a:rPr>
              <a:t>∨ </a:t>
            </a:r>
            <a:r>
              <a:rPr sz="4000" spc="38" dirty="0">
                <a:latin typeface="PMingLiU"/>
                <a:cs typeface="PMingLiU"/>
              </a:rPr>
              <a:t>(</a:t>
            </a:r>
            <a:r>
              <a:rPr sz="4000" i="1" spc="38" dirty="0">
                <a:latin typeface="Palatino Linotype"/>
                <a:cs typeface="Palatino Linotype"/>
              </a:rPr>
              <a:t>q </a:t>
            </a:r>
            <a:r>
              <a:rPr sz="4000" spc="-202" dirty="0">
                <a:latin typeface="Lucida Sans Unicode"/>
                <a:cs typeface="Lucida Sans Unicode"/>
              </a:rPr>
              <a:t>∧ </a:t>
            </a:r>
            <a:r>
              <a:rPr sz="4000" i="1" spc="112" dirty="0">
                <a:latin typeface="Palatino Linotype"/>
                <a:cs typeface="Palatino Linotype"/>
              </a:rPr>
              <a:t>r</a:t>
            </a:r>
            <a:r>
              <a:rPr sz="4000" spc="112" dirty="0">
                <a:latin typeface="PMingLiU"/>
                <a:cs typeface="PMingLiU"/>
              </a:rPr>
              <a:t>) </a:t>
            </a:r>
            <a:r>
              <a:rPr sz="4000" spc="-38" dirty="0">
                <a:latin typeface="Lucida Sans Unicode"/>
                <a:cs typeface="Lucida Sans Unicode"/>
              </a:rPr>
              <a:t>≡ </a:t>
            </a:r>
            <a:r>
              <a:rPr sz="4000" spc="46" dirty="0">
                <a:latin typeface="PMingLiU"/>
                <a:cs typeface="PMingLiU"/>
              </a:rPr>
              <a:t>(</a:t>
            </a:r>
            <a:r>
              <a:rPr sz="4000" i="1" spc="46" dirty="0">
                <a:latin typeface="Palatino Linotype"/>
                <a:cs typeface="Palatino Linotype"/>
              </a:rPr>
              <a:t>p </a:t>
            </a:r>
            <a:r>
              <a:rPr sz="4000" spc="-202" dirty="0">
                <a:latin typeface="Lucida Sans Unicode"/>
                <a:cs typeface="Lucida Sans Unicode"/>
              </a:rPr>
              <a:t>∨ </a:t>
            </a:r>
            <a:r>
              <a:rPr sz="4000" i="1" spc="52" dirty="0">
                <a:latin typeface="Palatino Linotype"/>
                <a:cs typeface="Palatino Linotype"/>
              </a:rPr>
              <a:t>q</a:t>
            </a:r>
            <a:r>
              <a:rPr sz="4000" spc="52" dirty="0">
                <a:latin typeface="PMingLiU"/>
                <a:cs typeface="PMingLiU"/>
              </a:rPr>
              <a:t>) </a:t>
            </a:r>
            <a:r>
              <a:rPr sz="4000" spc="-202" dirty="0">
                <a:latin typeface="Lucida Sans Unicode"/>
                <a:cs typeface="Lucida Sans Unicode"/>
              </a:rPr>
              <a:t>∧ </a:t>
            </a:r>
            <a:r>
              <a:rPr sz="4000" spc="46" dirty="0">
                <a:latin typeface="PMingLiU"/>
                <a:cs typeface="PMingLiU"/>
              </a:rPr>
              <a:t>(</a:t>
            </a:r>
            <a:r>
              <a:rPr sz="4000" i="1" spc="46" dirty="0">
                <a:latin typeface="Palatino Linotype"/>
                <a:cs typeface="Palatino Linotype"/>
              </a:rPr>
              <a:t>p</a:t>
            </a:r>
            <a:r>
              <a:rPr sz="4000" i="1" spc="-218" dirty="0">
                <a:latin typeface="Palatino Linotype"/>
                <a:cs typeface="Palatino Linotype"/>
              </a:rPr>
              <a:t> </a:t>
            </a:r>
            <a:r>
              <a:rPr sz="4000" spc="-202" dirty="0">
                <a:latin typeface="Lucida Sans Unicode"/>
                <a:cs typeface="Lucida Sans Unicode"/>
              </a:rPr>
              <a:t>∨ </a:t>
            </a:r>
            <a:r>
              <a:rPr lang="en-US" sz="4000" i="1" spc="90" dirty="0">
                <a:latin typeface="Palatino Linotype"/>
                <a:cs typeface="Lucida Sans Unicode"/>
              </a:rPr>
              <a:t>r)</a:t>
            </a:r>
            <a:r>
              <a:rPr sz="1500" spc="90" dirty="0">
                <a:latin typeface="PMingLiU"/>
                <a:cs typeface="PMingLiU"/>
              </a:rPr>
              <a:t>.</a:t>
            </a:r>
            <a:endParaRPr sz="1500" dirty="0">
              <a:latin typeface="PMingLiU"/>
              <a:cs typeface="PMingLiU"/>
            </a:endParaRPr>
          </a:p>
        </p:txBody>
      </p:sp>
      <p:sp>
        <p:nvSpPr>
          <p:cNvPr id="86" name="object 19">
            <a:extLst>
              <a:ext uri="{FF2B5EF4-FFF2-40B4-BE49-F238E27FC236}">
                <a16:creationId xmlns:a16="http://schemas.microsoft.com/office/drawing/2014/main" id="{17200E60-ACDB-48BA-AD16-CC7A255CAA73}"/>
              </a:ext>
            </a:extLst>
          </p:cNvPr>
          <p:cNvSpPr txBox="1"/>
          <p:nvPr/>
        </p:nvSpPr>
        <p:spPr>
          <a:xfrm>
            <a:off x="10738985" y="7123302"/>
            <a:ext cx="6717344" cy="633828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2"/>
              </a:spcBef>
            </a:pPr>
            <a:r>
              <a:rPr sz="4000" i="1" dirty="0">
                <a:latin typeface="Palatino Linotype"/>
                <a:cs typeface="Palatino Linotype"/>
              </a:rPr>
              <a:t>p </a:t>
            </a:r>
            <a:r>
              <a:rPr sz="4000" spc="-202" dirty="0">
                <a:latin typeface="Lucida Sans Unicode"/>
                <a:cs typeface="Lucida Sans Unicode"/>
              </a:rPr>
              <a:t>∧ </a:t>
            </a:r>
            <a:r>
              <a:rPr sz="4000" spc="38" dirty="0">
                <a:latin typeface="PMingLiU"/>
                <a:cs typeface="PMingLiU"/>
              </a:rPr>
              <a:t>(</a:t>
            </a:r>
            <a:r>
              <a:rPr sz="4000" i="1" spc="38" dirty="0">
                <a:latin typeface="Palatino Linotype"/>
                <a:cs typeface="Palatino Linotype"/>
              </a:rPr>
              <a:t>q </a:t>
            </a:r>
            <a:r>
              <a:rPr sz="4000" spc="-202" dirty="0">
                <a:latin typeface="Lucida Sans Unicode"/>
                <a:cs typeface="Lucida Sans Unicode"/>
              </a:rPr>
              <a:t>∨ </a:t>
            </a:r>
            <a:r>
              <a:rPr sz="4000" i="1" spc="112" dirty="0">
                <a:latin typeface="Palatino Linotype"/>
                <a:cs typeface="Palatino Linotype"/>
              </a:rPr>
              <a:t>r</a:t>
            </a:r>
            <a:r>
              <a:rPr sz="4000" spc="112" dirty="0">
                <a:latin typeface="PMingLiU"/>
                <a:cs typeface="PMingLiU"/>
              </a:rPr>
              <a:t>) </a:t>
            </a:r>
            <a:r>
              <a:rPr sz="4000" spc="-38" dirty="0">
                <a:latin typeface="Lucida Sans Unicode"/>
                <a:cs typeface="Lucida Sans Unicode"/>
              </a:rPr>
              <a:t>≡ </a:t>
            </a:r>
            <a:r>
              <a:rPr sz="4000" spc="46" dirty="0">
                <a:latin typeface="PMingLiU"/>
                <a:cs typeface="PMingLiU"/>
              </a:rPr>
              <a:t>(</a:t>
            </a:r>
            <a:r>
              <a:rPr sz="4000" i="1" spc="46" dirty="0">
                <a:latin typeface="Palatino Linotype"/>
                <a:cs typeface="Palatino Linotype"/>
              </a:rPr>
              <a:t>p </a:t>
            </a:r>
            <a:r>
              <a:rPr sz="4000" spc="-202" dirty="0">
                <a:latin typeface="Lucida Sans Unicode"/>
                <a:cs typeface="Lucida Sans Unicode"/>
              </a:rPr>
              <a:t>∧ </a:t>
            </a:r>
            <a:r>
              <a:rPr sz="4000" i="1" spc="52" dirty="0">
                <a:latin typeface="Palatino Linotype"/>
                <a:cs typeface="Palatino Linotype"/>
              </a:rPr>
              <a:t>q</a:t>
            </a:r>
            <a:r>
              <a:rPr sz="4000" spc="52" dirty="0">
                <a:latin typeface="PMingLiU"/>
                <a:cs typeface="PMingLiU"/>
              </a:rPr>
              <a:t>) </a:t>
            </a:r>
            <a:r>
              <a:rPr sz="4000" spc="-202" dirty="0">
                <a:latin typeface="Lucida Sans Unicode"/>
                <a:cs typeface="Lucida Sans Unicode"/>
              </a:rPr>
              <a:t>∨ </a:t>
            </a:r>
            <a:r>
              <a:rPr sz="4000" spc="46" dirty="0">
                <a:latin typeface="PMingLiU"/>
                <a:cs typeface="PMingLiU"/>
              </a:rPr>
              <a:t>(</a:t>
            </a:r>
            <a:r>
              <a:rPr sz="4000" i="1" spc="46" dirty="0">
                <a:latin typeface="Palatino Linotype"/>
                <a:cs typeface="Palatino Linotype"/>
              </a:rPr>
              <a:t>p</a:t>
            </a:r>
            <a:r>
              <a:rPr sz="4000" i="1" spc="-210" dirty="0">
                <a:latin typeface="Palatino Linotype"/>
                <a:cs typeface="Palatino Linotype"/>
              </a:rPr>
              <a:t> </a:t>
            </a:r>
            <a:r>
              <a:rPr sz="4000" spc="-202" dirty="0">
                <a:latin typeface="Lucida Sans Unicode"/>
                <a:cs typeface="Lucida Sans Unicode"/>
              </a:rPr>
              <a:t>∧ </a:t>
            </a:r>
            <a:r>
              <a:rPr sz="4000" i="1" spc="112" dirty="0">
                <a:latin typeface="Palatino Linotype"/>
                <a:cs typeface="Palatino Linotype"/>
              </a:rPr>
              <a:t>r</a:t>
            </a:r>
            <a:r>
              <a:rPr sz="4000" spc="112" dirty="0">
                <a:latin typeface="PMingLiU"/>
                <a:cs typeface="PMingLiU"/>
              </a:rPr>
              <a:t>)</a:t>
            </a:r>
            <a:endParaRPr sz="4000" dirty="0">
              <a:latin typeface="PMingLiU"/>
              <a:cs typeface="PMingLiU"/>
            </a:endParaRPr>
          </a:p>
        </p:txBody>
      </p:sp>
      <p:sp>
        <p:nvSpPr>
          <p:cNvPr id="87" name="object 20">
            <a:extLst>
              <a:ext uri="{FF2B5EF4-FFF2-40B4-BE49-F238E27FC236}">
                <a16:creationId xmlns:a16="http://schemas.microsoft.com/office/drawing/2014/main" id="{19B56615-724A-4BB2-B280-B09EFD8D9640}"/>
              </a:ext>
            </a:extLst>
          </p:cNvPr>
          <p:cNvSpPr txBox="1"/>
          <p:nvPr/>
        </p:nvSpPr>
        <p:spPr>
          <a:xfrm>
            <a:off x="10638724" y="8686360"/>
            <a:ext cx="5407503" cy="633828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2"/>
              </a:spcBef>
            </a:pPr>
            <a:r>
              <a:rPr sz="4000" spc="-30" dirty="0">
                <a:latin typeface="Lucida Sans Unicode"/>
                <a:cs typeface="Lucida Sans Unicode"/>
              </a:rPr>
              <a:t>¬</a:t>
            </a:r>
            <a:r>
              <a:rPr sz="4000" spc="-30" dirty="0">
                <a:latin typeface="PMingLiU"/>
                <a:cs typeface="PMingLiU"/>
              </a:rPr>
              <a:t>(</a:t>
            </a:r>
            <a:r>
              <a:rPr sz="4000" i="1" spc="-30" dirty="0">
                <a:latin typeface="Palatino Linotype"/>
                <a:cs typeface="Palatino Linotype"/>
              </a:rPr>
              <a:t>p </a:t>
            </a:r>
            <a:r>
              <a:rPr sz="4000" spc="-202" dirty="0">
                <a:latin typeface="Lucida Sans Unicode"/>
                <a:cs typeface="Lucida Sans Unicode"/>
              </a:rPr>
              <a:t>∧ </a:t>
            </a:r>
            <a:r>
              <a:rPr sz="4000" i="1" spc="52" dirty="0">
                <a:latin typeface="Palatino Linotype"/>
                <a:cs typeface="Palatino Linotype"/>
              </a:rPr>
              <a:t>q</a:t>
            </a:r>
            <a:r>
              <a:rPr sz="4000" spc="52" dirty="0">
                <a:latin typeface="PMingLiU"/>
                <a:cs typeface="PMingLiU"/>
              </a:rPr>
              <a:t>) </a:t>
            </a:r>
            <a:r>
              <a:rPr sz="4000" spc="-38" dirty="0">
                <a:latin typeface="Lucida Sans Unicode"/>
                <a:cs typeface="Lucida Sans Unicode"/>
              </a:rPr>
              <a:t>≡ </a:t>
            </a:r>
            <a:r>
              <a:rPr sz="4000" spc="-30" dirty="0">
                <a:latin typeface="PMingLiU"/>
                <a:cs typeface="PMingLiU"/>
              </a:rPr>
              <a:t>(</a:t>
            </a:r>
            <a:r>
              <a:rPr sz="4000" spc="-30" dirty="0">
                <a:latin typeface="Lucida Sans Unicode"/>
                <a:cs typeface="Lucida Sans Unicode"/>
              </a:rPr>
              <a:t>¬</a:t>
            </a:r>
            <a:r>
              <a:rPr sz="4000" i="1" spc="-30" dirty="0">
                <a:latin typeface="Palatino Linotype"/>
                <a:cs typeface="Palatino Linotype"/>
              </a:rPr>
              <a:t>p </a:t>
            </a:r>
            <a:r>
              <a:rPr sz="4000" spc="-202" dirty="0">
                <a:latin typeface="Lucida Sans Unicode"/>
                <a:cs typeface="Lucida Sans Unicode"/>
              </a:rPr>
              <a:t>∨</a:t>
            </a:r>
            <a:r>
              <a:rPr sz="4000" spc="-254" dirty="0">
                <a:latin typeface="Lucida Sans Unicode"/>
                <a:cs typeface="Lucida Sans Unicode"/>
              </a:rPr>
              <a:t> </a:t>
            </a:r>
            <a:r>
              <a:rPr sz="4000" spc="-8" dirty="0">
                <a:latin typeface="Lucida Sans Unicode"/>
                <a:cs typeface="Lucida Sans Unicode"/>
              </a:rPr>
              <a:t>¬</a:t>
            </a:r>
            <a:r>
              <a:rPr sz="4000" i="1" spc="-8" dirty="0">
                <a:latin typeface="Palatino Linotype"/>
                <a:cs typeface="Palatino Linotype"/>
              </a:rPr>
              <a:t>q</a:t>
            </a:r>
            <a:r>
              <a:rPr sz="4000" spc="-8" dirty="0" smtClean="0">
                <a:latin typeface="PMingLiU"/>
                <a:cs typeface="PMingLiU"/>
              </a:rPr>
              <a:t>)</a:t>
            </a:r>
            <a:endParaRPr sz="4000" dirty="0">
              <a:latin typeface="PMingLiU"/>
              <a:cs typeface="PMingLiU"/>
            </a:endParaRPr>
          </a:p>
        </p:txBody>
      </p:sp>
      <p:sp>
        <p:nvSpPr>
          <p:cNvPr id="88" name="object 21">
            <a:extLst>
              <a:ext uri="{FF2B5EF4-FFF2-40B4-BE49-F238E27FC236}">
                <a16:creationId xmlns:a16="http://schemas.microsoft.com/office/drawing/2014/main" id="{F7C0D7DD-BA6C-409E-9E82-FD1F25BE6473}"/>
              </a:ext>
            </a:extLst>
          </p:cNvPr>
          <p:cNvSpPr txBox="1"/>
          <p:nvPr/>
        </p:nvSpPr>
        <p:spPr>
          <a:xfrm>
            <a:off x="16046228" y="8611536"/>
            <a:ext cx="4949394" cy="633828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2"/>
              </a:spcBef>
            </a:pPr>
            <a:r>
              <a:rPr sz="4000" spc="-30" dirty="0">
                <a:latin typeface="Lucida Sans Unicode"/>
                <a:cs typeface="Lucida Sans Unicode"/>
              </a:rPr>
              <a:t>¬</a:t>
            </a:r>
            <a:r>
              <a:rPr sz="4000" spc="-30" dirty="0">
                <a:latin typeface="PMingLiU"/>
                <a:cs typeface="PMingLiU"/>
              </a:rPr>
              <a:t>(</a:t>
            </a:r>
            <a:r>
              <a:rPr sz="4000" i="1" spc="-30" dirty="0">
                <a:latin typeface="Palatino Linotype"/>
                <a:cs typeface="Palatino Linotype"/>
              </a:rPr>
              <a:t>p </a:t>
            </a:r>
            <a:r>
              <a:rPr sz="4000" spc="-202" dirty="0">
                <a:latin typeface="Lucida Sans Unicode"/>
                <a:cs typeface="Lucida Sans Unicode"/>
              </a:rPr>
              <a:t>∨ </a:t>
            </a:r>
            <a:r>
              <a:rPr sz="4000" i="1" spc="52" dirty="0">
                <a:latin typeface="Palatino Linotype"/>
                <a:cs typeface="Palatino Linotype"/>
              </a:rPr>
              <a:t>q</a:t>
            </a:r>
            <a:r>
              <a:rPr sz="4000" spc="52" dirty="0">
                <a:latin typeface="PMingLiU"/>
                <a:cs typeface="PMingLiU"/>
              </a:rPr>
              <a:t>) </a:t>
            </a:r>
            <a:r>
              <a:rPr sz="4000" spc="-38" dirty="0">
                <a:latin typeface="Lucida Sans Unicode"/>
                <a:cs typeface="Lucida Sans Unicode"/>
              </a:rPr>
              <a:t>≡ </a:t>
            </a:r>
            <a:r>
              <a:rPr sz="4000" spc="-30" dirty="0">
                <a:latin typeface="PMingLiU"/>
                <a:cs typeface="PMingLiU"/>
              </a:rPr>
              <a:t>(</a:t>
            </a:r>
            <a:r>
              <a:rPr sz="4000" spc="-30" dirty="0">
                <a:latin typeface="Lucida Sans Unicode"/>
                <a:cs typeface="Lucida Sans Unicode"/>
              </a:rPr>
              <a:t>¬</a:t>
            </a:r>
            <a:r>
              <a:rPr sz="4000" i="1" spc="-30" dirty="0">
                <a:latin typeface="Palatino Linotype"/>
                <a:cs typeface="Palatino Linotype"/>
              </a:rPr>
              <a:t>p </a:t>
            </a:r>
            <a:r>
              <a:rPr sz="4000" spc="-202" dirty="0">
                <a:latin typeface="Lucida Sans Unicode"/>
                <a:cs typeface="Lucida Sans Unicode"/>
              </a:rPr>
              <a:t>∧</a:t>
            </a:r>
            <a:r>
              <a:rPr sz="4000" spc="-254" dirty="0">
                <a:latin typeface="Lucida Sans Unicode"/>
                <a:cs typeface="Lucida Sans Unicode"/>
              </a:rPr>
              <a:t> </a:t>
            </a:r>
            <a:r>
              <a:rPr sz="4000" spc="-30" dirty="0">
                <a:latin typeface="Lucida Sans Unicode"/>
                <a:cs typeface="Lucida Sans Unicode"/>
              </a:rPr>
              <a:t>¬</a:t>
            </a:r>
            <a:r>
              <a:rPr sz="4000" i="1" spc="-30" dirty="0">
                <a:latin typeface="Palatino Linotype"/>
                <a:cs typeface="Palatino Linotype"/>
              </a:rPr>
              <a:t>q</a:t>
            </a:r>
            <a:r>
              <a:rPr lang="en-US" sz="4000" i="1" spc="-30" dirty="0">
                <a:latin typeface="Palatino Linotype"/>
                <a:cs typeface="Palatino Linotype"/>
              </a:rPr>
              <a:t>)</a:t>
            </a:r>
            <a:endParaRPr sz="1500" dirty="0">
              <a:latin typeface="PMingLiU"/>
              <a:cs typeface="PMingLiU"/>
            </a:endParaRPr>
          </a:p>
        </p:txBody>
      </p:sp>
      <p:sp>
        <p:nvSpPr>
          <p:cNvPr id="89" name="object 22">
            <a:extLst>
              <a:ext uri="{FF2B5EF4-FFF2-40B4-BE49-F238E27FC236}">
                <a16:creationId xmlns:a16="http://schemas.microsoft.com/office/drawing/2014/main" id="{AF6C558F-18D7-43DC-AFF5-A82264C43B7A}"/>
              </a:ext>
            </a:extLst>
          </p:cNvPr>
          <p:cNvSpPr txBox="1"/>
          <p:nvPr/>
        </p:nvSpPr>
        <p:spPr>
          <a:xfrm>
            <a:off x="10724533" y="9587820"/>
            <a:ext cx="6322882" cy="633828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2"/>
              </a:spcBef>
            </a:pPr>
            <a:r>
              <a:rPr sz="4000" i="1" dirty="0">
                <a:latin typeface="Palatino Linotype"/>
                <a:cs typeface="Palatino Linotype"/>
              </a:rPr>
              <a:t>p </a:t>
            </a:r>
            <a:r>
              <a:rPr sz="4000" spc="-316" dirty="0">
                <a:latin typeface="Lucida Sans Unicode"/>
                <a:cs typeface="Lucida Sans Unicode"/>
              </a:rPr>
              <a:t>↔ </a:t>
            </a:r>
            <a:r>
              <a:rPr sz="4000" i="1" spc="-30" dirty="0">
                <a:latin typeface="Palatino Linotype"/>
                <a:cs typeface="Palatino Linotype"/>
              </a:rPr>
              <a:t>q </a:t>
            </a:r>
            <a:r>
              <a:rPr sz="4000" spc="-38" dirty="0">
                <a:latin typeface="Lucida Sans Unicode"/>
                <a:cs typeface="Lucida Sans Unicode"/>
              </a:rPr>
              <a:t>≡ </a:t>
            </a:r>
            <a:r>
              <a:rPr sz="4000" spc="46" dirty="0">
                <a:latin typeface="PMingLiU"/>
                <a:cs typeface="PMingLiU"/>
              </a:rPr>
              <a:t>(</a:t>
            </a:r>
            <a:r>
              <a:rPr sz="4000" i="1" spc="46" dirty="0">
                <a:latin typeface="Palatino Linotype"/>
                <a:cs typeface="Palatino Linotype"/>
              </a:rPr>
              <a:t>p </a:t>
            </a:r>
            <a:r>
              <a:rPr sz="4000" spc="76" dirty="0">
                <a:latin typeface="Lucida Sans Unicode"/>
                <a:cs typeface="Lucida Sans Unicode"/>
              </a:rPr>
              <a:t>→ </a:t>
            </a:r>
            <a:r>
              <a:rPr sz="4000" i="1" spc="52" dirty="0">
                <a:latin typeface="Palatino Linotype"/>
                <a:cs typeface="Palatino Linotype"/>
              </a:rPr>
              <a:t>q</a:t>
            </a:r>
            <a:r>
              <a:rPr sz="4000" spc="52" dirty="0">
                <a:latin typeface="PMingLiU"/>
                <a:cs typeface="PMingLiU"/>
              </a:rPr>
              <a:t>) </a:t>
            </a:r>
            <a:r>
              <a:rPr sz="4000" spc="-202" dirty="0">
                <a:latin typeface="Lucida Sans Unicode"/>
                <a:cs typeface="Lucida Sans Unicode"/>
              </a:rPr>
              <a:t>∧ </a:t>
            </a:r>
            <a:r>
              <a:rPr sz="4000" spc="38" dirty="0">
                <a:latin typeface="PMingLiU"/>
                <a:cs typeface="PMingLiU"/>
              </a:rPr>
              <a:t>(</a:t>
            </a:r>
            <a:r>
              <a:rPr sz="4000" i="1" spc="38" dirty="0">
                <a:latin typeface="Palatino Linotype"/>
                <a:cs typeface="Palatino Linotype"/>
              </a:rPr>
              <a:t>q </a:t>
            </a:r>
            <a:r>
              <a:rPr sz="4000" spc="76" dirty="0">
                <a:latin typeface="Lucida Sans Unicode"/>
                <a:cs typeface="Lucida Sans Unicode"/>
              </a:rPr>
              <a:t>→</a:t>
            </a:r>
            <a:r>
              <a:rPr sz="4000" spc="-240" dirty="0">
                <a:latin typeface="Lucida Sans Unicode"/>
                <a:cs typeface="Lucida Sans Unicode"/>
              </a:rPr>
              <a:t> </a:t>
            </a:r>
            <a:r>
              <a:rPr sz="4000" i="1" spc="46" dirty="0">
                <a:latin typeface="Palatino Linotype"/>
                <a:cs typeface="Palatino Linotype"/>
              </a:rPr>
              <a:t>p</a:t>
            </a:r>
            <a:r>
              <a:rPr sz="4000" spc="46" dirty="0">
                <a:latin typeface="PMingLiU"/>
                <a:cs typeface="PMingLiU"/>
              </a:rPr>
              <a:t>).</a:t>
            </a:r>
            <a:endParaRPr sz="4000" dirty="0">
              <a:latin typeface="PMingLiU"/>
              <a:cs typeface="PMingLiU"/>
            </a:endParaRPr>
          </a:p>
        </p:txBody>
      </p:sp>
      <p:sp>
        <p:nvSpPr>
          <p:cNvPr id="90" name="object 23">
            <a:extLst>
              <a:ext uri="{FF2B5EF4-FFF2-40B4-BE49-F238E27FC236}">
                <a16:creationId xmlns:a16="http://schemas.microsoft.com/office/drawing/2014/main" id="{654B6D8E-612F-41C7-9749-01B5669A6E0E}"/>
              </a:ext>
            </a:extLst>
          </p:cNvPr>
          <p:cNvSpPr txBox="1"/>
          <p:nvPr/>
        </p:nvSpPr>
        <p:spPr>
          <a:xfrm>
            <a:off x="10638725" y="10929777"/>
            <a:ext cx="4382172" cy="633828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2"/>
              </a:spcBef>
            </a:pPr>
            <a:r>
              <a:rPr sz="4000" i="1" dirty="0">
                <a:latin typeface="Palatino Linotype"/>
                <a:cs typeface="Palatino Linotype"/>
              </a:rPr>
              <a:t>p </a:t>
            </a:r>
            <a:r>
              <a:rPr sz="4000" spc="-38" dirty="0">
                <a:latin typeface="Lucida Sans Unicode"/>
                <a:cs typeface="Lucida Sans Unicode"/>
              </a:rPr>
              <a:t>⊕ </a:t>
            </a:r>
            <a:r>
              <a:rPr sz="4000" i="1" spc="-30" dirty="0">
                <a:latin typeface="Palatino Linotype"/>
                <a:cs typeface="Palatino Linotype"/>
              </a:rPr>
              <a:t>q </a:t>
            </a:r>
            <a:r>
              <a:rPr sz="4000" spc="-38" dirty="0">
                <a:latin typeface="Lucida Sans Unicode"/>
                <a:cs typeface="Lucida Sans Unicode"/>
              </a:rPr>
              <a:t>≡ </a:t>
            </a:r>
            <a:r>
              <a:rPr sz="4000" spc="46" dirty="0">
                <a:latin typeface="PMingLiU"/>
                <a:cs typeface="PMingLiU"/>
              </a:rPr>
              <a:t>(</a:t>
            </a:r>
            <a:r>
              <a:rPr sz="4000" i="1" spc="46" dirty="0">
                <a:latin typeface="Palatino Linotype"/>
                <a:cs typeface="Palatino Linotype"/>
              </a:rPr>
              <a:t>p </a:t>
            </a:r>
            <a:r>
              <a:rPr sz="4000" spc="-316" dirty="0">
                <a:latin typeface="Lucida Sans Unicode"/>
                <a:cs typeface="Lucida Sans Unicode"/>
              </a:rPr>
              <a:t>↔</a:t>
            </a:r>
            <a:r>
              <a:rPr sz="4000" spc="-218" dirty="0">
                <a:latin typeface="Lucida Sans Unicode"/>
                <a:cs typeface="Lucida Sans Unicode"/>
              </a:rPr>
              <a:t> </a:t>
            </a:r>
            <a:r>
              <a:rPr sz="4000" spc="-8" dirty="0">
                <a:latin typeface="Lucida Sans Unicode"/>
                <a:cs typeface="Lucida Sans Unicode"/>
              </a:rPr>
              <a:t>¬</a:t>
            </a:r>
            <a:r>
              <a:rPr sz="4000" i="1" spc="-8" dirty="0">
                <a:latin typeface="Palatino Linotype"/>
                <a:cs typeface="Palatino Linotype"/>
              </a:rPr>
              <a:t>q</a:t>
            </a:r>
            <a:r>
              <a:rPr sz="4000" spc="-8" dirty="0">
                <a:latin typeface="PMingLiU"/>
                <a:cs typeface="PMingLiU"/>
              </a:rPr>
              <a:t>).</a:t>
            </a:r>
            <a:endParaRPr sz="4000" dirty="0"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25650435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5493">
          <a:alpha val="5000"/>
        </a:srgbClr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9202</TotalTime>
  <Words>2218</Words>
  <Application>Microsoft Office PowerPoint</Application>
  <PresentationFormat>Custom</PresentationFormat>
  <Paragraphs>476</Paragraphs>
  <Slides>32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Arial</vt:lpstr>
      <vt:lpstr>Comic Sans MS</vt:lpstr>
      <vt:lpstr>Futura</vt:lpstr>
      <vt:lpstr>Futura Bold</vt:lpstr>
      <vt:lpstr>Georgia</vt:lpstr>
      <vt:lpstr>Gill Sans</vt:lpstr>
      <vt:lpstr>Helvetica</vt:lpstr>
      <vt:lpstr>Lucida Grande</vt:lpstr>
      <vt:lpstr>Lucida Sans</vt:lpstr>
      <vt:lpstr>Lucida Sans Unicode</vt:lpstr>
      <vt:lpstr>Palatino Linotype</vt:lpstr>
      <vt:lpstr>PMingLiU</vt:lpstr>
      <vt:lpstr>Times New Roman</vt:lpstr>
      <vt:lpstr>White</vt:lpstr>
      <vt:lpstr>Equation</vt:lpstr>
      <vt:lpstr>Predicate Logic CSCI 170 Spring 2021 Sandra Batista</vt:lpstr>
      <vt:lpstr>Predicate Logic</vt:lpstr>
      <vt:lpstr>Precedence of Logical Operators</vt:lpstr>
      <vt:lpstr>Logical Operator Precedence Practice Problems </vt:lpstr>
      <vt:lpstr>Predicate Logic</vt:lpstr>
      <vt:lpstr>Showing when propositions are not equivalent</vt:lpstr>
      <vt:lpstr>Showing when propositions are not equivalent</vt:lpstr>
      <vt:lpstr>Useful Propositional Equivalences</vt:lpstr>
      <vt:lpstr>Useful Propositional Equivalences</vt:lpstr>
      <vt:lpstr>Logical Equivalence Practice Problem</vt:lpstr>
      <vt:lpstr>Predicate Logic</vt:lpstr>
      <vt:lpstr>Constructing Valid Arguments</vt:lpstr>
      <vt:lpstr>Rules of Inference</vt:lpstr>
      <vt:lpstr>Rules of Inference</vt:lpstr>
      <vt:lpstr>Rules of Inference</vt:lpstr>
      <vt:lpstr>Showing a rule of inference is a tautology</vt:lpstr>
      <vt:lpstr>Constructing a valid argument example</vt:lpstr>
      <vt:lpstr>Constructing a valid argument example</vt:lpstr>
      <vt:lpstr>Constructing a valid argument example</vt:lpstr>
      <vt:lpstr>Predicate Logic</vt:lpstr>
      <vt:lpstr>The foundation for writing proofs</vt:lpstr>
      <vt:lpstr>Predicates</vt:lpstr>
      <vt:lpstr>Universal Quantifier</vt:lpstr>
      <vt:lpstr>Coding up the universal quantifier</vt:lpstr>
      <vt:lpstr>Existential Quantifier</vt:lpstr>
      <vt:lpstr>Coding up the existential quantifier</vt:lpstr>
      <vt:lpstr>Quantifiers Practice Problem</vt:lpstr>
      <vt:lpstr>Predicate Logic</vt:lpstr>
      <vt:lpstr>Negating universal quantifiers</vt:lpstr>
      <vt:lpstr>Negating existential quantifiers</vt:lpstr>
      <vt:lpstr>Negating Quantifiers Practice Problem 1</vt:lpstr>
      <vt:lpstr>Predicate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 Logic</dc:title>
  <dc:creator>Sandra Batista</dc:creator>
  <cp:lastModifiedBy>SandraBatista</cp:lastModifiedBy>
  <cp:revision>279</cp:revision>
  <dcterms:modified xsi:type="dcterms:W3CDTF">2021-02-06T09:51:29Z</dcterms:modified>
</cp:coreProperties>
</file>