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58" r:id="rId3"/>
  </p:sldMasterIdLst>
  <p:notesMasterIdLst>
    <p:notesMasterId r:id="rId21"/>
  </p:notesMasterIdLst>
  <p:handoutMasterIdLst>
    <p:handoutMasterId r:id="rId22"/>
  </p:handoutMasterIdLst>
  <p:sldIdLst>
    <p:sldId id="256" r:id="rId4"/>
    <p:sldId id="351" r:id="rId5"/>
    <p:sldId id="475" r:id="rId6"/>
    <p:sldId id="478" r:id="rId7"/>
    <p:sldId id="480" r:id="rId8"/>
    <p:sldId id="487" r:id="rId9"/>
    <p:sldId id="496" r:id="rId10"/>
    <p:sldId id="479" r:id="rId11"/>
    <p:sldId id="486" r:id="rId12"/>
    <p:sldId id="494" r:id="rId13"/>
    <p:sldId id="488" r:id="rId14"/>
    <p:sldId id="483" r:id="rId15"/>
    <p:sldId id="484" r:id="rId16"/>
    <p:sldId id="491" r:id="rId17"/>
    <p:sldId id="489" r:id="rId18"/>
    <p:sldId id="493" r:id="rId19"/>
    <p:sldId id="495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Batista" initials="SB" lastIdx="1" clrIdx="0">
    <p:extLst>
      <p:ext uri="{19B8F6BF-5375-455C-9EA6-DF929625EA0E}">
        <p15:presenceInfo xmlns:p15="http://schemas.microsoft.com/office/powerpoint/2012/main" userId="c841bc55e3027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22144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91956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-36459" y="0"/>
            <a:ext cx="12192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-3175000" y="-1409700"/>
            <a:ext cx="16179800" cy="161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r>
              <a:rPr lang="en-US" sz="2800" spc="1820" dirty="0"/>
              <a:t>Rutgers University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928111" y="444499"/>
            <a:ext cx="8708572" cy="9797143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9016928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r" defTabSz="647700" rtl="0" eaLnBrk="1" fontAlgn="auto" latinLnBrk="0" hangingPunct="0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kumimoji="0" lang="en-US" sz="4500" b="0" i="0" u="none" strike="noStrike" kern="0" cap="none" spc="765" normalizeH="0" baseline="0" noProof="0" dirty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Futura Bold"/>
                <a:sym typeface="Futura Bold"/>
              </a:rPr>
              <a:t>INTRODUCTION TO DISCRETE STRUCTURES</a:t>
            </a:r>
            <a:endParaRPr kumimoji="0" sz="4500" b="0" i="0" u="none" strike="noStrike" kern="0" cap="none" spc="765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Futura Bold"/>
              <a:sym typeface="Futura Bold"/>
            </a:endParaRPr>
          </a:p>
          <a:p>
            <a:pPr marL="0" marR="0" lvl="0" indent="0" algn="r" defTabSz="647700" rtl="0" eaLnBrk="1" fontAlgn="auto" latinLnBrk="0" hangingPunct="0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kumimoji="0" sz="2700" b="0" i="0" u="none" strike="noStrike" kern="0" cap="none" spc="17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old"/>
                <a:sym typeface="Futura Bold"/>
              </a:rPr>
              <a:t> </a:t>
            </a:r>
            <a:endParaRPr kumimoji="0" sz="2800" b="0" i="0" u="none" strike="noStrike" kern="0" cap="none" spc="182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old"/>
              <a:sym typeface="Futura Bold"/>
            </a:endParaRP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1514215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6400" y="184150"/>
            <a:ext cx="9328150" cy="932815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8601292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0" marR="0" lvl="0" indent="0" algn="r" defTabSz="647700" rtl="0" eaLnBrk="1" fontAlgn="auto" latinLnBrk="0" hangingPunct="0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kumimoji="0" lang="en-US" sz="4500" b="0" i="0" u="none" strike="noStrike" kern="0" cap="none" spc="765" normalizeH="0" baseline="0" noProof="0" dirty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Futura Bold"/>
                <a:sym typeface="Futura Bold"/>
              </a:rPr>
              <a:t>INTRODUCTION TO DISCRETE STRUCTURES</a:t>
            </a:r>
          </a:p>
          <a:p>
            <a:pPr marL="0" marR="0" lvl="0" indent="0" algn="r" defTabSz="647700" rtl="0" eaLnBrk="1" fontAlgn="auto" latinLnBrk="0" hangingPunct="0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kumimoji="0" lang="en-US" sz="2700" b="0" i="0" u="none" strike="noStrike" kern="0" cap="none" spc="175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old"/>
                <a:sym typeface="Futura Bold"/>
              </a:rPr>
              <a:t> </a:t>
            </a:r>
            <a:endParaRPr kumimoji="0" lang="en-US" sz="2800" b="0" i="0" u="none" strike="noStrike" kern="0" cap="none" spc="182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old"/>
              <a:sym typeface="Futura Bold"/>
            </a:endParaRP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1145363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7956729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-36459" y="0"/>
            <a:ext cx="12192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0" marR="0" lvl="0" indent="0" algn="r" defTabSz="647700" rtl="0" eaLnBrk="1" fontAlgn="auto" latinLnBrk="0" hangingPunct="0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kumimoji="0" lang="en-US" sz="4500" b="0" i="0" u="none" strike="noStrike" kern="0" cap="none" spc="765" normalizeH="0" baseline="0" noProof="0" dirty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Futura Bold"/>
                <a:sym typeface="Futura Bold"/>
              </a:rPr>
              <a:t>INTRODUCTION TO </a:t>
            </a:r>
            <a:r>
              <a:rPr kumimoji="0" sz="4500" b="0" i="0" u="none" strike="noStrike" kern="0" cap="none" spc="765" normalizeH="0" baseline="0" noProof="0" dirty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Futura Bold"/>
                <a:sym typeface="Futura Bold"/>
              </a:rPr>
              <a:t>COMPUTER SCIENCE   </a:t>
            </a:r>
          </a:p>
          <a:p>
            <a:pPr marL="0" marR="0" lvl="0" indent="0" algn="r" defTabSz="647700" rtl="0" eaLnBrk="1" fontAlgn="auto" latinLnBrk="0" hangingPunct="0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kumimoji="0" sz="2700" b="0" i="0" u="none" strike="noStrike" kern="0" cap="none" spc="17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old"/>
                <a:sym typeface="Futura Bold"/>
              </a:rPr>
              <a:t> </a:t>
            </a:r>
            <a:r>
              <a:rPr kumimoji="0" lang="en-US" sz="2800" b="0" i="0" u="none" strike="noStrike" kern="0" cap="none" spc="18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Bold"/>
                <a:sym typeface="Futura Bold"/>
              </a:rPr>
              <a:t>Rutgers University</a:t>
            </a:r>
            <a:endParaRPr kumimoji="0" sz="2800" b="0" i="0" u="none" strike="noStrike" kern="0" cap="none" spc="182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Bold"/>
              <a:sym typeface="Futura Bold"/>
            </a:endParaRPr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"/>
              </a:defRPr>
            </a:lvl1pPr>
          </a:lstStyle>
          <a:p>
            <a:pPr marL="82550" marR="82550" lvl="0" indent="0" algn="l" defTabSz="1828800" rtl="0" eaLnBrk="1" fontAlgn="auto" latinLnBrk="0" hangingPunct="0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2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Grande"/>
                <a:sym typeface="Lucida Grande"/>
                <a:hlinkClick r:id="rId3"/>
              </a:rPr>
              <a:t>http://introcs.cs.</a:t>
            </a:r>
            <a:r>
              <a:rPr kumimoji="0" lang="en-US" sz="2400" b="1" i="0" u="none" strike="noStrike" kern="0" cap="none" spc="2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Grande"/>
                <a:sym typeface="Lucida Grande"/>
                <a:hlinkClick r:id="rId3"/>
              </a:rPr>
              <a:t>rutgers</a:t>
            </a:r>
            <a:r>
              <a:rPr kumimoji="0" sz="2400" b="1" i="0" u="none" strike="noStrike" kern="0" cap="none" spc="2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Grande"/>
                <a:sym typeface="Lucida Grande"/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2514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296101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3249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4278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  <a:br>
              <a:rPr lang="en-US" dirty="0"/>
            </a:br>
            <a:r>
              <a:rPr lang="en-US" sz="2400" dirty="0"/>
              <a:t>CSCI 170 </a:t>
            </a:r>
            <a:r>
              <a:rPr lang="en-US" sz="2400" dirty="0" smtClean="0"/>
              <a:t>Spring 2021</a:t>
            </a:r>
            <a:br>
              <a:rPr lang="en-US" sz="2400" dirty="0" smtClean="0"/>
            </a:br>
            <a:r>
              <a:rPr lang="en-US" sz="2400" dirty="0" smtClean="0"/>
              <a:t>Sandra </a:t>
            </a:r>
            <a:r>
              <a:rPr lang="en-US" sz="2400" dirty="0"/>
              <a:t>Batista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 smtClean="0"/>
              <a:t>Truth of Statements in Predicate Logic</a:t>
            </a:r>
            <a:endParaRPr lang="en-US" dirty="0"/>
          </a:p>
          <a:p>
            <a:r>
              <a:rPr lang="en-US" b="1" dirty="0" smtClean="0"/>
              <a:t>Nested </a:t>
            </a:r>
            <a:r>
              <a:rPr lang="en-US" b="1" dirty="0" err="1" smtClean="0"/>
              <a:t>Quantifiers:Translating</a:t>
            </a:r>
            <a:r>
              <a:rPr lang="en-US" b="1" dirty="0" smtClean="0"/>
              <a:t> between English and Predicate Logic</a:t>
            </a:r>
            <a:endParaRPr lang="en-US" b="1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marL="0" marR="0" lvl="0" indent="0" algn="l" defTabSz="647700" rtl="0" eaLnBrk="1" fontAlgn="auto" latinLnBrk="0" hangingPunct="0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r>
              <a:rPr kumimoji="0" sz="3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sym typeface="Lucida Sans"/>
              </a:rP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5181117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1AC9-36BF-401E-BBF5-F6B3E658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English to predicate logic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F380B-F329-4495-9EC6-D29A645A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1" y="4752826"/>
            <a:ext cx="13035511" cy="22986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EDE587-E159-49CA-8D95-A1963004731F}"/>
              </a:ext>
            </a:extLst>
          </p:cNvPr>
          <p:cNvSpPr/>
          <p:nvPr/>
        </p:nvSpPr>
        <p:spPr>
          <a:xfrm>
            <a:off x="1758462" y="2397207"/>
            <a:ext cx="206970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cs typeface="Helvetica"/>
                <a:sym typeface="Helvetica"/>
              </a:rPr>
              <a:t>English Statement: </a:t>
            </a: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cs typeface="Helvetica"/>
                <a:sym typeface="Helvetica"/>
              </a:rPr>
              <a:t>The product of any pair of real numbers with opposite signs is negative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cs typeface="Helvetica"/>
                <a:sym typeface="Helvetica"/>
              </a:rPr>
              <a:t>.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>
              <a:latin typeface="Lucida Sans" panose="020B0602030504020204" pitchFamily="34" charset="0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latin typeface="Lucida Sans" panose="020B0602030504020204" pitchFamily="34" charset="0"/>
              </a:rPr>
              <a:t>Quantificational Logic Formula: 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73706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1AC9-36BF-401E-BBF5-F6B3E658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English statements to quantificational logic.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DE587-E159-49CA-8D95-A1963004731F}"/>
              </a:ext>
            </a:extLst>
          </p:cNvPr>
          <p:cNvSpPr/>
          <p:nvPr/>
        </p:nvSpPr>
        <p:spPr>
          <a:xfrm>
            <a:off x="1785700" y="1641068"/>
            <a:ext cx="11062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cs typeface="Helvetica"/>
                <a:sym typeface="Helvetica"/>
              </a:rPr>
              <a:t>Let f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 panose="020B0602030504020204" pitchFamily="34" charset="0"/>
                <a:cs typeface="Helvetica"/>
                <a:sym typeface="Helvetica"/>
              </a:rPr>
              <a:t> be a function from A to B.</a:t>
            </a:r>
          </a:p>
          <a:p>
            <a:pPr marL="514350" marR="0" lvl="0" indent="-51435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3200" dirty="0" smtClean="0">
                <a:latin typeface="Lucida Sans" panose="020B0602030504020204" pitchFamily="34" charset="0"/>
              </a:rPr>
              <a:t>f is surjective.</a:t>
            </a:r>
          </a:p>
          <a:p>
            <a:pPr marL="514350" marR="0" lvl="0" indent="-51435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3200" dirty="0" smtClean="0">
                <a:latin typeface="Lucida Sans" panose="020B0602030504020204" pitchFamily="34" charset="0"/>
              </a:rPr>
              <a:t>f is injective.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 panose="020B0602030504020204" pitchFamily="34" charset="0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16451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BA38-022D-4511-8DA5-A792A106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formulas to English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CB8713-BC80-4617-B6BA-8E9441A4DF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the domain of the variables be the real numbers. Let’s translate the following formula into English and determine its truth.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CB8713-BC80-4617-B6BA-8E9441A4D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31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4095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BA38-022D-4511-8DA5-A792A106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formulas to English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CB8713-BC80-4617-B6BA-8E9441A4DF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the domain of the variables be the real numbers. Let’s translate the following formula into English and determine its truth.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CB8713-BC80-4617-B6BA-8E9441A4D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31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29788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BA38-022D-4511-8DA5-A792A106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formulas to English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CB8713-BC80-4617-B6BA-8E9441A4DF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the domain of the variables be the real numbers. Let’s translate the following formula into English and determine its truth.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≥0))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CB8713-BC80-4617-B6BA-8E9441A4D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31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5783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BA38-022D-4511-8DA5-A792A106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from formulas to English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CB8713-BC80-4617-B6BA-8E9441A4DF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the domain of the variables be the real numbers. Let’s translate the following formula into English and determine its truth.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&lt;0))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CB8713-BC80-4617-B6BA-8E9441A4D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31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5655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 smtClean="0"/>
              <a:t>Truth of Statements in Predicate Logic</a:t>
            </a:r>
            <a:endParaRPr lang="en-US" dirty="0"/>
          </a:p>
          <a:p>
            <a:r>
              <a:rPr lang="en-US" dirty="0" smtClean="0"/>
              <a:t>Translating between English and Predicate Logic</a:t>
            </a: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marL="0" marR="0" lvl="0" indent="0" algn="l" defTabSz="647700" rtl="0" eaLnBrk="1" fontAlgn="auto" latinLnBrk="0" hangingPunct="0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r>
              <a:rPr kumimoji="0" sz="3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sym typeface="Lucida Sans"/>
              </a:rP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18750178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b="1" dirty="0" smtClean="0"/>
              <a:t>Truth of Statements in Predicate Logic</a:t>
            </a:r>
            <a:endParaRPr lang="en-US" b="1" dirty="0"/>
          </a:p>
          <a:p>
            <a:r>
              <a:rPr lang="en-US" dirty="0" smtClean="0"/>
              <a:t>Nested Quantifiers: Translating between English and Predicate Logic</a:t>
            </a: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20022194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BE3D-8CE7-45D9-B0CD-A7779CBA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Quantificational Logic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0F06D09-C2B5-4635-B32F-61A60B9F7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</p:spPr>
        <p:txBody>
          <a:bodyPr/>
          <a:lstStyle/>
          <a:p>
            <a:pPr lvl="0"/>
            <a:r>
              <a:rPr lang="en-US" dirty="0" smtClean="0"/>
              <a:t>Extends propositional logic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 smtClean="0"/>
              <a:t>Formulas include constants, functions, parentheses, logical operators, variables, </a:t>
            </a:r>
            <a:r>
              <a:rPr lang="en-US" b="1" dirty="0" smtClean="0"/>
              <a:t>predicates, and quantifiers.</a:t>
            </a:r>
            <a:endParaRPr lang="en-US" dirty="0" smtClean="0"/>
          </a:p>
          <a:p>
            <a:pPr lvl="0"/>
            <a:endParaRPr lang="en-US" dirty="0" smtClean="0"/>
          </a:p>
          <a:p>
            <a:pPr indent="0"/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predicate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statement with at least one </a:t>
            </a:r>
            <a:r>
              <a:rPr lang="en-US" dirty="0" smtClean="0">
                <a:solidFill>
                  <a:schemeClr val="tx1"/>
                </a:solidFill>
              </a:rPr>
              <a:t>variable. The </a:t>
            </a:r>
            <a:r>
              <a:rPr lang="en-US" dirty="0">
                <a:solidFill>
                  <a:schemeClr val="tx1"/>
                </a:solidFill>
              </a:rPr>
              <a:t>variables must have a universe of possible values specified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indent="0"/>
            <a:endParaRPr lang="en-US" dirty="0">
              <a:solidFill>
                <a:srgbClr val="0070C0"/>
              </a:solidFill>
            </a:endParaRPr>
          </a:p>
          <a:p>
            <a:pPr indent="0"/>
            <a:r>
              <a:rPr lang="en-US" dirty="0" smtClean="0">
                <a:solidFill>
                  <a:schemeClr val="tx1"/>
                </a:solidFill>
              </a:rPr>
              <a:t>A variable with a quantifier is called </a:t>
            </a:r>
            <a:r>
              <a:rPr lang="en-US" b="1" dirty="0" smtClean="0">
                <a:solidFill>
                  <a:srgbClr val="0070C0"/>
                </a:solidFill>
              </a:rPr>
              <a:t>bound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variable without a quantifier is called </a:t>
            </a:r>
            <a:r>
              <a:rPr lang="en-US" b="1" dirty="0" smtClean="0">
                <a:solidFill>
                  <a:srgbClr val="0070C0"/>
                </a:solidFill>
              </a:rPr>
              <a:t>free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indent="0"/>
            <a:endParaRPr lang="en-US" dirty="0">
              <a:solidFill>
                <a:srgbClr val="0070C0"/>
              </a:solidFill>
            </a:endParaRPr>
          </a:p>
          <a:p>
            <a:pPr indent="0"/>
            <a:r>
              <a:rPr lang="en-US" dirty="0" smtClean="0">
                <a:solidFill>
                  <a:srgbClr val="0070C0"/>
                </a:solidFill>
              </a:rPr>
              <a:t>In order to determine the truth value of a statement all variables must be </a:t>
            </a:r>
            <a:r>
              <a:rPr lang="en-US" b="1" dirty="0" smtClean="0">
                <a:solidFill>
                  <a:srgbClr val="0070C0"/>
                </a:solidFill>
              </a:rPr>
              <a:t>bound</a:t>
            </a:r>
            <a:r>
              <a:rPr lang="en-US" dirty="0" smtClean="0">
                <a:solidFill>
                  <a:srgbClr val="0070C0"/>
                </a:solidFill>
              </a:rPr>
              <a:t> or specific values must be given to free variables.</a:t>
            </a:r>
            <a:endParaRPr lang="en-US" dirty="0">
              <a:solidFill>
                <a:srgbClr val="0070C0"/>
              </a:solidFill>
            </a:endParaRPr>
          </a:p>
          <a:p>
            <a:pPr lvl="0"/>
            <a:endParaRPr lang="en-US" dirty="0"/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634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72A6-3446-4690-BC4B-A7A047E7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quantifiers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51235-D8B1-4FA4-9DC2-0D2AA81E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7" y="1636217"/>
            <a:ext cx="20731377" cy="23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349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694F-E322-4E9E-85AB-95D277CC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truth of a statement in quantificational logic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93092" y="4729285"/>
            <a:ext cx="11496821" cy="3901839"/>
            <a:chOff x="1270000" y="1282700"/>
            <a:chExt cx="11496821" cy="3901839"/>
          </a:xfrm>
        </p:grpSpPr>
        <p:pic>
          <p:nvPicPr>
            <p:cNvPr id="4" name="Picture 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C936F328-275B-4F49-AFFA-217B39BC3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00" y="1379757"/>
              <a:ext cx="11496821" cy="370772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270000" y="1282700"/>
              <a:ext cx="11496821" cy="3901839"/>
            </a:xfrm>
            <a:prstGeom prst="rect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70000" y="1640760"/>
            <a:ext cx="214805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/>
              <a:t>To determine the truth of a statement, an interpretation for a statement must include the following details:</a:t>
            </a:r>
          </a:p>
          <a:p>
            <a:pPr marL="228600" lvl="0" indent="-228600">
              <a:buAutoNum type="arabicParenR"/>
            </a:pPr>
            <a:r>
              <a:rPr lang="en-US" sz="3600" dirty="0" smtClean="0"/>
              <a:t> A universe of the values for the variables</a:t>
            </a:r>
          </a:p>
          <a:p>
            <a:pPr marL="228600" lvl="0" indent="-228600">
              <a:buAutoNum type="arabicParenR"/>
            </a:pPr>
            <a:r>
              <a:rPr lang="en-US" sz="3600" dirty="0" smtClean="0"/>
              <a:t> For each predicate  specification of which values in the universe of values are true </a:t>
            </a:r>
          </a:p>
          <a:p>
            <a:pPr marL="228600" lvl="0" indent="-228600">
              <a:buAutoNum type="arabicParenR"/>
            </a:pPr>
            <a:r>
              <a:rPr lang="en-US" sz="3600" dirty="0" smtClean="0"/>
              <a:t> For each function and constants, specification of their values in the universe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256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694F-E322-4E9E-85AB-95D277CC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true of a statement in quantificational logic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70000" y="1813179"/>
            <a:ext cx="11670748" cy="3713744"/>
            <a:chOff x="1270000" y="6086240"/>
            <a:chExt cx="11670748" cy="37137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8F400B-8BB0-4CDA-A54F-C4F8D74EE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00" y="6405470"/>
              <a:ext cx="11496821" cy="310414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270000" y="6086240"/>
              <a:ext cx="11670748" cy="3713744"/>
            </a:xfrm>
            <a:prstGeom prst="rect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9564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7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Negating </a:t>
            </a:r>
            <a:r>
              <a:rPr lang="en-US" dirty="0" smtClean="0"/>
              <a:t>Nested Quantifiers and determining truth of statement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593643" y="1724958"/>
            <a:ext cx="22419734" cy="9074279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Negate: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Let the universe of all the variables be the integers and let P(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x,y,z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)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be </a:t>
            </a:r>
            <a:r>
              <a:rPr kumimoji="0" lang="en-US" sz="36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x+y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= z.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EEDE5C-156A-440D-BFA5-27897398DB5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155577" y="1724958"/>
          <a:ext cx="12672239" cy="162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4" imgW="2082600" imgH="266400" progId="Equation.DSMT4">
                  <p:embed/>
                </p:oleObj>
              </mc:Choice>
              <mc:Fallback>
                <p:oleObj name="Equation" r:id="rId4" imgW="2082600" imgH="26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FEEDE5C-156A-440D-BFA5-27897398DB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5577" y="1724958"/>
                        <a:ext cx="12672239" cy="1626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7977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B5A1-26EA-4D01-846F-97D90212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equivalences of </a:t>
            </a:r>
            <a:r>
              <a:rPr lang="en-US" dirty="0" smtClean="0"/>
              <a:t>formulas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58096-E4F7-4850-94F8-4B3AFF36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650291"/>
            <a:ext cx="15186118" cy="3378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4F3DB4-BEB7-47E5-A91A-C778DDDFACFA}"/>
                  </a:ext>
                </a:extLst>
              </p:cNvPr>
              <p:cNvSpPr/>
              <p:nvPr/>
            </p:nvSpPr>
            <p:spPr>
              <a:xfrm>
                <a:off x="1270000" y="5547283"/>
                <a:ext cx="22733000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>
                    <a:solidFill>
                      <a:srgbClr val="0070C0"/>
                    </a:solidFill>
                  </a:rPr>
                  <a:t>A statements involving quantifiers and predicates or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formulas 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are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equivalent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 if and only if they are true under the same interpretation.</a:t>
                </a:r>
              </a:p>
              <a:p>
                <a:endParaRPr lang="en-US" sz="3200" dirty="0" smtClean="0">
                  <a:solidFill>
                    <a:srgbClr val="0070C0"/>
                  </a:solidFill>
                </a:endParaRPr>
              </a:p>
              <a:p>
                <a:r>
                  <a:rPr lang="en-US" sz="3200" dirty="0" smtClean="0">
                    <a:solidFill>
                      <a:srgbClr val="0070C0"/>
                    </a:solidFill>
                  </a:rPr>
                  <a:t>A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model of a formula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 is interpretation for which the statement if true. A </a:t>
                </a:r>
                <a:r>
                  <a:rPr lang="en-US" sz="3200" b="1" dirty="0" err="1" smtClean="0">
                    <a:solidFill>
                      <a:srgbClr val="0070C0"/>
                    </a:solidFill>
                  </a:rPr>
                  <a:t>satisfiable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formula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 has a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model.</a:t>
                </a:r>
                <a:endParaRPr lang="en-US" sz="3200" dirty="0">
                  <a:solidFill>
                    <a:srgbClr val="0070C0"/>
                  </a:solidFill>
                </a:endParaRPr>
              </a:p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365C0"/>
                  </a:solidFill>
                  <a:effectLst/>
                  <a:uLnTx/>
                  <a:uFillTx/>
                  <a:latin typeface="Lucida Sans" panose="020B0602030504020204" pitchFamily="34" charset="0"/>
                  <a:cs typeface="Helvetica"/>
                  <a:sym typeface="Helvetica"/>
                </a:endParaRPr>
              </a:p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365C0"/>
                    </a:solidFill>
                    <a:effectLst/>
                    <a:uLnTx/>
                    <a:uFillTx/>
                    <a:latin typeface="Lucida Sans" panose="020B0602030504020204" pitchFamily="34" charset="0"/>
                    <a:cs typeface="Helvetica"/>
                    <a:sym typeface="Helvetica"/>
                  </a:rPr>
                  <a:t>Example.</a:t>
                </a: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" panose="020B0602030504020204" pitchFamily="34" charset="0"/>
                    <a:cs typeface="Helvetica"/>
                    <a:sym typeface="Helvetica"/>
                  </a:rPr>
                  <a:t>   P(x) :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¬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kumimoji="0" lang="en-US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  <m:t>∀</m:t>
                        </m:r>
                        <m:r>
                          <a:rPr kumimoji="0" lang="en-US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  <m:t>𝑥</m:t>
                        </m:r>
                        <m:r>
                          <a:rPr kumimoji="0" lang="en-US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  <m:t> </m:t>
                        </m:r>
                        <m:r>
                          <a:rPr kumimoji="0" lang="en-US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  <m:t>𝑅</m:t>
                        </m:r>
                        <m:d>
                          <m:dPr>
                            <m:ctrlP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Helvetica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Cambria Math" panose="02040503050406030204" pitchFamily="18" charset="0"/>
                  <a:sym typeface="Helvetica"/>
                </a:endParaRPr>
              </a:p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" panose="020B0602030504020204" pitchFamily="34" charset="0"/>
                    <a:cs typeface="Helvetica"/>
                    <a:sym typeface="Helvetica"/>
                  </a:rPr>
                  <a:t>                 Q(x):</a:t>
                </a:r>
                <a:r>
                  <a:rPr kumimoji="0" lang="en-US" sz="32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Sans" panose="020B0602030504020204" pitchFamily="34" charset="0"/>
                    <a:cs typeface="Helvetica"/>
                    <a:sym typeface="Helvetica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∃</m:t>
                    </m:r>
                    <m:r>
                      <a:rPr kumimoji="0" lang="en-US" sz="32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𝑥</m:t>
                    </m:r>
                    <m:r>
                      <a:rPr kumimoji="0" lang="en-US" sz="32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¬</m:t>
                    </m:r>
                    <m:r>
                      <a:rPr kumimoji="0" lang="en-US" sz="32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𝑅</m:t>
                    </m:r>
                    <m:d>
                      <m:dPr>
                        <m:ctrlPr>
                          <a:rPr kumimoji="0" lang="en-US" sz="32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kumimoji="0" lang="en-US" sz="32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  <m:t>𝑥</m:t>
                        </m:r>
                      </m:e>
                    </m:d>
                  </m:oMath>
                </a14:m>
                <a:endParaRPr kumimoji="0" lang="en-US" sz="3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ea typeface="Cambria Math" panose="02040503050406030204" pitchFamily="18" charset="0"/>
                  <a:sym typeface="Helvetica"/>
                </a:endParaRPr>
              </a:p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Sans" panose="020B0602030504020204" pitchFamily="34" charset="0"/>
                  <a:cs typeface="Helvetica"/>
                  <a:sym typeface="Helvetica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4F3DB4-BEB7-47E5-A91A-C778DDDFA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00" y="5547283"/>
                <a:ext cx="22733000" cy="4031873"/>
              </a:xfrm>
              <a:prstGeom prst="rect">
                <a:avLst/>
              </a:prstGeom>
              <a:blipFill>
                <a:blip r:embed="rId3"/>
                <a:stretch>
                  <a:fillRect l="-670" t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3911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9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Theorem in Predicate Logic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8000"/>
            <a:ext cx="17573813" cy="261470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quantified statement </a:t>
            </a:r>
            <a:r>
              <a:rPr lang="en-US" dirty="0" smtClean="0">
                <a:solidFill>
                  <a:srgbClr val="0070C0"/>
                </a:solidFill>
              </a:rPr>
              <a:t>or formula is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theorem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or </a:t>
            </a:r>
            <a:r>
              <a:rPr lang="en-US" b="1" dirty="0" smtClean="0">
                <a:solidFill>
                  <a:srgbClr val="0070C0"/>
                </a:solidFill>
              </a:rPr>
              <a:t>valid formula </a:t>
            </a:r>
            <a:r>
              <a:rPr lang="en-US" dirty="0" smtClean="0">
                <a:solidFill>
                  <a:srgbClr val="0070C0"/>
                </a:solidFill>
              </a:rPr>
              <a:t>if </a:t>
            </a:r>
            <a:r>
              <a:rPr lang="en-US" dirty="0">
                <a:solidFill>
                  <a:srgbClr val="0070C0"/>
                </a:solidFill>
              </a:rPr>
              <a:t>and only if it is true for every </a:t>
            </a:r>
            <a:r>
              <a:rPr lang="en-US" dirty="0" smtClean="0">
                <a:solidFill>
                  <a:srgbClr val="0070C0"/>
                </a:solidFill>
              </a:rPr>
              <a:t>possible interpretation.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E39F583-D92D-4DF4-A2D8-54D784C3FE21}"/>
                  </a:ext>
                </a:extLst>
              </p:cNvPr>
              <p:cNvSpPr/>
              <p:nvPr/>
            </p:nvSpPr>
            <p:spPr>
              <a:xfrm>
                <a:off x="1269999" y="5020235"/>
                <a:ext cx="17018001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Example of a theorem: </a:t>
                </a:r>
                <a14:m>
                  <m:oMath xmlns:m="http://schemas.openxmlformats.org/officeDocument/2006/math">
                    <m:r>
                      <a:rPr kumimoji="0" lang="en-US" sz="6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∀</m:t>
                    </m:r>
                    <m:r>
                      <a:rPr kumimoji="0" lang="en-US" sz="6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𝑥</m:t>
                    </m:r>
                    <m:r>
                      <a:rPr kumimoji="0" lang="en-US" sz="6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∈</m:t>
                    </m:r>
                    <m:r>
                      <a:rPr kumimoji="0" lang="en-US" sz="6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𝑆</m:t>
                    </m:r>
                    <m:r>
                      <a:rPr kumimoji="0" lang="en-US" sz="6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(¬</m:t>
                    </m:r>
                    <m:r>
                      <a:rPr kumimoji="0" lang="en-US" sz="6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𝑃</m:t>
                    </m:r>
                    <m:d>
                      <m:dPr>
                        <m:ctrlPr>
                          <a:rPr kumimoji="0" lang="en-US" sz="6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kumimoji="0" lang="en-US" sz="6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  <m:t>𝑥</m:t>
                        </m:r>
                      </m:e>
                    </m:d>
                    <m:r>
                      <a:rPr kumimoji="0" lang="en-US" sz="6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∨</m:t>
                    </m:r>
                    <m:r>
                      <a:rPr kumimoji="0" lang="en-US" sz="6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𝑃</m:t>
                    </m:r>
                    <m:d>
                      <m:dPr>
                        <m:ctrlPr>
                          <a:rPr kumimoji="0" lang="en-US" sz="6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</m:ctrlPr>
                      </m:dPr>
                      <m:e>
                        <m:r>
                          <a:rPr kumimoji="0" lang="en-US" sz="6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  <m:t>𝑥</m:t>
                        </m:r>
                      </m:e>
                    </m:d>
                    <m:r>
                      <a:rPr kumimoji="0" lang="en-US" sz="6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)</m:t>
                    </m:r>
                  </m:oMath>
                </a14:m>
                <a:endPara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Helvetica"/>
                </a:endParaRPr>
              </a:p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endParaRPr>
              </a:p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Is the following a theorem?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E39F583-D92D-4DF4-A2D8-54D784C3F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99" y="5020235"/>
                <a:ext cx="17018001" cy="3785652"/>
              </a:xfrm>
              <a:prstGeom prst="rect">
                <a:avLst/>
              </a:prstGeom>
              <a:blipFill>
                <a:blip r:embed="rId4"/>
                <a:stretch>
                  <a:fillRect l="-1074" b="-5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DDDD87A-B342-4DD7-A581-49EC09D7C35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992053" y="8422653"/>
          <a:ext cx="11472302" cy="1121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name="Equation" r:id="rId5" imgW="2730240" imgH="266400" progId="Equation.DSMT4">
                  <p:embed/>
                </p:oleObj>
              </mc:Choice>
              <mc:Fallback>
                <p:oleObj name="Equation" r:id="rId5" imgW="2730240" imgH="266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DDDD87A-B342-4DD7-A581-49EC09D7C3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92053" y="8422653"/>
                        <a:ext cx="11472302" cy="1121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302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13434</TotalTime>
  <Words>552</Words>
  <Application>Microsoft Office PowerPoint</Application>
  <PresentationFormat>Custom</PresentationFormat>
  <Paragraphs>91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Cambria Math</vt:lpstr>
      <vt:lpstr>Comic Sans MS</vt:lpstr>
      <vt:lpstr>Futura</vt:lpstr>
      <vt:lpstr>Futura Bold</vt:lpstr>
      <vt:lpstr>Gill Sans</vt:lpstr>
      <vt:lpstr>Helvetica</vt:lpstr>
      <vt:lpstr>Lucida Grande</vt:lpstr>
      <vt:lpstr>Lucida Sans</vt:lpstr>
      <vt:lpstr>White</vt:lpstr>
      <vt:lpstr>1_White</vt:lpstr>
      <vt:lpstr>2_White</vt:lpstr>
      <vt:lpstr>Equation</vt:lpstr>
      <vt:lpstr>Predicate Logic CSCI 170 Spring 2021 Sandra Batista</vt:lpstr>
      <vt:lpstr>Predicate Logic</vt:lpstr>
      <vt:lpstr>Quantificational Logic</vt:lpstr>
      <vt:lpstr>Precedence of quantifiers</vt:lpstr>
      <vt:lpstr>Determining the truth of a statement in quantificational logic</vt:lpstr>
      <vt:lpstr>Determining the true of a statement in quantificational logic</vt:lpstr>
      <vt:lpstr>Negating Nested Quantifiers and determining truth of statement</vt:lpstr>
      <vt:lpstr>Logical equivalences of formulas</vt:lpstr>
      <vt:lpstr>Theorem in Predicate Logic</vt:lpstr>
      <vt:lpstr>Predicate Logic</vt:lpstr>
      <vt:lpstr>Translating from English to predicate logic</vt:lpstr>
      <vt:lpstr>Translating from English statements to quantificational logic.</vt:lpstr>
      <vt:lpstr>Translating from formulas to English</vt:lpstr>
      <vt:lpstr>Translating from formulas to English</vt:lpstr>
      <vt:lpstr>Translating from formulas to English</vt:lpstr>
      <vt:lpstr>Translating from formulas to English</vt:lpstr>
      <vt:lpstr>Predicate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</dc:title>
  <dc:creator>Sandra Batista</dc:creator>
  <cp:lastModifiedBy>SandraBatista</cp:lastModifiedBy>
  <cp:revision>310</cp:revision>
  <dcterms:modified xsi:type="dcterms:W3CDTF">2021-02-09T08:23:04Z</dcterms:modified>
</cp:coreProperties>
</file>