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9" r:id="rId3"/>
    <p:sldId id="481" r:id="rId4"/>
    <p:sldId id="573" r:id="rId5"/>
    <p:sldId id="574" r:id="rId6"/>
    <p:sldId id="576" r:id="rId7"/>
    <p:sldId id="577" r:id="rId8"/>
    <p:sldId id="580" r:id="rId9"/>
    <p:sldId id="581" r:id="rId10"/>
    <p:sldId id="583" r:id="rId11"/>
    <p:sldId id="584" r:id="rId12"/>
    <p:sldId id="602" r:id="rId13"/>
    <p:sldId id="597" r:id="rId14"/>
    <p:sldId id="603" r:id="rId15"/>
    <p:sldId id="598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184477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88735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66621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53622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37367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70171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06535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37300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62274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52614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97560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  <a:br>
              <a:rPr lang="en-US" dirty="0"/>
            </a:br>
            <a:r>
              <a:rPr lang="en-US" sz="2400" dirty="0"/>
              <a:t>CSCI </a:t>
            </a:r>
            <a:r>
              <a:rPr lang="en-US" sz="2400" dirty="0" smtClean="0"/>
              <a:t>170 Spring 2021</a:t>
            </a:r>
            <a:br>
              <a:rPr lang="en-US" sz="2400" dirty="0" smtClean="0"/>
            </a:br>
            <a:r>
              <a:rPr lang="en-US" sz="2400" dirty="0" smtClean="0"/>
              <a:t>Sandra </a:t>
            </a:r>
            <a:r>
              <a:rPr lang="en-US" sz="2400" dirty="0"/>
              <a:t>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Walks and Paths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walk</a:t>
            </a:r>
            <a:r>
              <a:rPr lang="en-US" dirty="0">
                <a:solidFill>
                  <a:srgbClr val="0070C0"/>
                </a:solidFill>
              </a:rPr>
              <a:t> is a sequence of vertices in the graph that traverse edges in the graph. </a:t>
            </a:r>
          </a:p>
          <a:p>
            <a:r>
              <a:rPr lang="en-US" dirty="0">
                <a:solidFill>
                  <a:srgbClr val="0070C0"/>
                </a:solidFill>
              </a:rPr>
              <a:t>A walk is a </a:t>
            </a:r>
            <a:r>
              <a:rPr lang="en-US" b="1" dirty="0">
                <a:solidFill>
                  <a:srgbClr val="0070C0"/>
                </a:solidFill>
              </a:rPr>
              <a:t>path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b="1" dirty="0">
                <a:solidFill>
                  <a:srgbClr val="0070C0"/>
                </a:solidFill>
              </a:rPr>
              <a:t>simple path </a:t>
            </a:r>
            <a:r>
              <a:rPr lang="en-US" dirty="0">
                <a:solidFill>
                  <a:srgbClr val="0070C0"/>
                </a:solidFill>
              </a:rPr>
              <a:t>if all vertices are distinct</a:t>
            </a:r>
          </a:p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length</a:t>
            </a:r>
            <a:r>
              <a:rPr lang="en-US" dirty="0">
                <a:solidFill>
                  <a:srgbClr val="0070C0"/>
                </a:solidFill>
              </a:rPr>
              <a:t> of a walk is the number of edges it traverses.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2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7CD15-45A7-4BC1-B31A-278CEBD19BD2}"/>
              </a:ext>
            </a:extLst>
          </p:cNvPr>
          <p:cNvCxnSpPr/>
          <p:nvPr/>
        </p:nvCxnSpPr>
        <p:spPr>
          <a:xfrm flipH="1">
            <a:off x="1269998" y="8558669"/>
            <a:ext cx="1668938" cy="25652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D25C8-FF49-4B1E-88A3-3262FD19DA1F}"/>
              </a:ext>
            </a:extLst>
          </p:cNvPr>
          <p:cNvCxnSpPr>
            <a:stCxn id="4" idx="5"/>
          </p:cNvCxnSpPr>
          <p:nvPr/>
        </p:nvCxnSpPr>
        <p:spPr>
          <a:xfrm>
            <a:off x="3479226" y="8409339"/>
            <a:ext cx="1797096" cy="28639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DB9C06-34E1-45B1-BE99-EB46B3D6BB9E}"/>
              </a:ext>
            </a:extLst>
          </p:cNvPr>
          <p:cNvSpPr txBox="1"/>
          <p:nvPr/>
        </p:nvSpPr>
        <p:spPr>
          <a:xfrm>
            <a:off x="3092824" y="96458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40A989-7A97-4CF6-9D4B-60A6CC445DE0}"/>
              </a:ext>
            </a:extLst>
          </p:cNvPr>
          <p:cNvCxnSpPr>
            <a:cxnSpLocks/>
          </p:cNvCxnSpPr>
          <p:nvPr/>
        </p:nvCxnSpPr>
        <p:spPr>
          <a:xfrm flipV="1">
            <a:off x="1589559" y="11664837"/>
            <a:ext cx="1446881" cy="688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7A5E3D-0C75-46DF-829A-B87E59A28F48}"/>
              </a:ext>
            </a:extLst>
          </p:cNvPr>
          <p:cNvCxnSpPr>
            <a:cxnSpLocks/>
          </p:cNvCxnSpPr>
          <p:nvPr/>
        </p:nvCxnSpPr>
        <p:spPr>
          <a:xfrm>
            <a:off x="3743702" y="11719949"/>
            <a:ext cx="1301927" cy="1369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8058150" y="5231210"/>
            <a:ext cx="85725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 walk: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1,4,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2, 1, 3, 4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Its length is 5.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 path: 2, 1, 3   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Its length is 2.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17401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Cycles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7" y="1777998"/>
            <a:ext cx="22823831" cy="39591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 smtClean="0">
                <a:solidFill>
                  <a:srgbClr val="0070C0"/>
                </a:solidFill>
              </a:rPr>
              <a:t>circuit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a walk that ends where it begins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cycle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is circuit that only repeats the first and last vertex.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single vertex is a </a:t>
            </a:r>
            <a:r>
              <a:rPr lang="en-US" b="1" dirty="0">
                <a:solidFill>
                  <a:srgbClr val="0070C0"/>
                </a:solidFill>
              </a:rPr>
              <a:t>trivial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path or cycle </a:t>
            </a:r>
            <a:r>
              <a:rPr lang="en-US" dirty="0">
                <a:solidFill>
                  <a:srgbClr val="0070C0"/>
                </a:solidFill>
              </a:rPr>
              <a:t>of length 0.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nontrivial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path or cycle </a:t>
            </a:r>
            <a:r>
              <a:rPr lang="en-US" dirty="0">
                <a:solidFill>
                  <a:srgbClr val="0070C0"/>
                </a:solidFill>
              </a:rPr>
              <a:t>has length greater than zero.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DB9C06-34E1-45B1-BE99-EB46B3D6BB9E}"/>
              </a:ext>
            </a:extLst>
          </p:cNvPr>
          <p:cNvSpPr txBox="1"/>
          <p:nvPr/>
        </p:nvSpPr>
        <p:spPr>
          <a:xfrm>
            <a:off x="3092824" y="96458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8159402" y="6166025"/>
            <a:ext cx="99761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 trivial cycle: 1 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Its length is 0.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 nontrivial cycle: </a:t>
            </a:r>
            <a:r>
              <a:rPr lang="en-US" sz="3600" dirty="0" smtClean="0"/>
              <a:t>1,3, 4, 2,1 </a:t>
            </a: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Its length is </a:t>
            </a:r>
            <a:r>
              <a:rPr lang="en-US" sz="3600" dirty="0" smtClean="0"/>
              <a:t>4.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 </a:t>
            </a:r>
            <a:r>
              <a:rPr lang="en-US" sz="3600" dirty="0" smtClean="0"/>
              <a:t>nontrivial</a:t>
            </a:r>
            <a:r>
              <a:rPr lang="en-US" sz="3600" dirty="0" smtClean="0"/>
              <a:t> </a:t>
            </a:r>
            <a:r>
              <a:rPr lang="en-US" sz="3600" dirty="0"/>
              <a:t>cycle: </a:t>
            </a:r>
            <a:r>
              <a:rPr lang="en-US" sz="3600" dirty="0" smtClean="0"/>
              <a:t>1, 4, 2, 1</a:t>
            </a: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Its length is 3</a:t>
            </a:r>
            <a:r>
              <a:rPr lang="en-US" sz="3600" dirty="0" smtClean="0"/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Example of circuit: 1, 4, 2, 1, 3, 4, 2, 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Its length is 7.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2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D7CD15-45A7-4BC1-B31A-278CEBD19BD2}"/>
              </a:ext>
            </a:extLst>
          </p:cNvPr>
          <p:cNvCxnSpPr/>
          <p:nvPr/>
        </p:nvCxnSpPr>
        <p:spPr>
          <a:xfrm flipH="1">
            <a:off x="1269998" y="8558669"/>
            <a:ext cx="1668938" cy="25652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8D25C8-FF49-4B1E-88A3-3262FD19DA1F}"/>
              </a:ext>
            </a:extLst>
          </p:cNvPr>
          <p:cNvCxnSpPr>
            <a:stCxn id="48" idx="5"/>
          </p:cNvCxnSpPr>
          <p:nvPr/>
        </p:nvCxnSpPr>
        <p:spPr>
          <a:xfrm>
            <a:off x="3479226" y="8409339"/>
            <a:ext cx="1797096" cy="28639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8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2DB9C06-34E1-45B1-BE99-EB46B3D6BB9E}"/>
              </a:ext>
            </a:extLst>
          </p:cNvPr>
          <p:cNvSpPr txBox="1"/>
          <p:nvPr/>
        </p:nvSpPr>
        <p:spPr>
          <a:xfrm>
            <a:off x="3092824" y="96458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40A989-7A97-4CF6-9D4B-60A6CC445DE0}"/>
              </a:ext>
            </a:extLst>
          </p:cNvPr>
          <p:cNvCxnSpPr>
            <a:cxnSpLocks/>
          </p:cNvCxnSpPr>
          <p:nvPr/>
        </p:nvCxnSpPr>
        <p:spPr>
          <a:xfrm flipV="1">
            <a:off x="1589559" y="11664837"/>
            <a:ext cx="1446881" cy="688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7A5E3D-0C75-46DF-829A-B87E59A28F48}"/>
              </a:ext>
            </a:extLst>
          </p:cNvPr>
          <p:cNvCxnSpPr>
            <a:cxnSpLocks/>
          </p:cNvCxnSpPr>
          <p:nvPr/>
        </p:nvCxnSpPr>
        <p:spPr>
          <a:xfrm>
            <a:off x="3743702" y="11719949"/>
            <a:ext cx="1301927" cy="1369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89689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Graph Definitions</a:t>
            </a:r>
          </a:p>
          <a:p>
            <a:r>
              <a:rPr lang="en-US" dirty="0"/>
              <a:t>Paths and Cycles</a:t>
            </a:r>
          </a:p>
          <a:p>
            <a:r>
              <a:rPr lang="en-US" b="1" dirty="0" smtClean="0"/>
              <a:t>Connectivity</a:t>
            </a:r>
            <a:r>
              <a:rPr lang="en-US" dirty="0" smtClean="0"/>
              <a:t> 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4195901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Connectivity in 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directed graph is </a:t>
            </a:r>
            <a:r>
              <a:rPr lang="en-US" b="1" dirty="0">
                <a:solidFill>
                  <a:srgbClr val="0070C0"/>
                </a:solidFill>
              </a:rPr>
              <a:t>connected</a:t>
            </a:r>
            <a:r>
              <a:rPr lang="en-US" dirty="0">
                <a:solidFill>
                  <a:srgbClr val="0070C0"/>
                </a:solidFill>
              </a:rPr>
              <a:t> if for every pair of vertices u and v, there exists a path u to v or a path v to u in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strongly connected </a:t>
            </a:r>
            <a:r>
              <a:rPr lang="en-US" dirty="0">
                <a:solidFill>
                  <a:srgbClr val="0070C0"/>
                </a:solidFill>
              </a:rPr>
              <a:t>if for every pair of vertices u and v there exists a path from u to v and v to 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If there is a walk from vertex v to vertex w, vertex w is </a:t>
            </a:r>
            <a:r>
              <a:rPr lang="en-US" b="1" dirty="0" smtClean="0">
                <a:solidFill>
                  <a:srgbClr val="0070C0"/>
                </a:solidFill>
              </a:rPr>
              <a:t>reachable from </a:t>
            </a:r>
            <a:r>
              <a:rPr lang="en-US" dirty="0" smtClean="0">
                <a:solidFill>
                  <a:srgbClr val="0070C0"/>
                </a:solidFill>
              </a:rPr>
              <a:t>vertex v.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3086466" y="8568127"/>
            <a:ext cx="126930" cy="256524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12098" y="7548436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B5E07F3-EC9F-4CA6-ACB1-29A1CEA5B2C7}"/>
              </a:ext>
            </a:extLst>
          </p:cNvPr>
          <p:cNvSpPr/>
          <p:nvPr/>
        </p:nvSpPr>
        <p:spPr>
          <a:xfrm>
            <a:off x="239389" y="6333575"/>
            <a:ext cx="6024032" cy="7217941"/>
          </a:xfrm>
          <a:prstGeom prst="arc">
            <a:avLst>
              <a:gd name="adj1" fmla="val 2515233"/>
              <a:gd name="adj2" fmla="val 8173729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CF5A2-1A61-4FDE-9525-4CE94474BCB9}"/>
              </a:ext>
            </a:extLst>
          </p:cNvPr>
          <p:cNvSpPr txBox="1"/>
          <p:nvPr/>
        </p:nvSpPr>
        <p:spPr>
          <a:xfrm>
            <a:off x="6538877" y="7411998"/>
            <a:ext cx="1182968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This graph is connected. Why?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01286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Connectivity in 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directed graph is </a:t>
            </a:r>
            <a:r>
              <a:rPr lang="en-US" b="1" dirty="0">
                <a:solidFill>
                  <a:srgbClr val="0070C0"/>
                </a:solidFill>
              </a:rPr>
              <a:t>connected</a:t>
            </a:r>
            <a:r>
              <a:rPr lang="en-US" dirty="0">
                <a:solidFill>
                  <a:srgbClr val="0070C0"/>
                </a:solidFill>
              </a:rPr>
              <a:t> if for every pair of vertices u and v, there exists a path u to v or a path v to u in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strongly connected </a:t>
            </a:r>
            <a:r>
              <a:rPr lang="en-US" dirty="0">
                <a:solidFill>
                  <a:srgbClr val="0070C0"/>
                </a:solidFill>
              </a:rPr>
              <a:t>if for every pair of vertices u and v there exists a path from u to v and v to 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If there is a walk from vertex v to vertex w, vertex w is </a:t>
            </a:r>
            <a:r>
              <a:rPr lang="en-US" b="1" dirty="0" smtClean="0">
                <a:solidFill>
                  <a:srgbClr val="0070C0"/>
                </a:solidFill>
              </a:rPr>
              <a:t>reachable from </a:t>
            </a:r>
            <a:r>
              <a:rPr lang="en-US" dirty="0" smtClean="0">
                <a:solidFill>
                  <a:srgbClr val="0070C0"/>
                </a:solidFill>
              </a:rPr>
              <a:t>vertex v.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3086466" y="8568127"/>
            <a:ext cx="126930" cy="256524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12098" y="7548436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B5E07F3-EC9F-4CA6-ACB1-29A1CEA5B2C7}"/>
              </a:ext>
            </a:extLst>
          </p:cNvPr>
          <p:cNvSpPr/>
          <p:nvPr/>
        </p:nvSpPr>
        <p:spPr>
          <a:xfrm>
            <a:off x="239389" y="6333575"/>
            <a:ext cx="6024032" cy="7217941"/>
          </a:xfrm>
          <a:prstGeom prst="arc">
            <a:avLst>
              <a:gd name="adj1" fmla="val 2515233"/>
              <a:gd name="adj2" fmla="val 8173729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CF5A2-1A61-4FDE-9525-4CE94474BCB9}"/>
              </a:ext>
            </a:extLst>
          </p:cNvPr>
          <p:cNvSpPr txBox="1"/>
          <p:nvPr/>
        </p:nvSpPr>
        <p:spPr>
          <a:xfrm>
            <a:off x="6538877" y="7688997"/>
            <a:ext cx="1182968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This graph is not strongly connected. Why?</a:t>
            </a:r>
          </a:p>
        </p:txBody>
      </p:sp>
    </p:spTree>
    <p:extLst>
      <p:ext uri="{BB962C8B-B14F-4D97-AF65-F5344CB8AC3E}">
        <p14:creationId xmlns:p14="http://schemas.microsoft.com/office/powerpoint/2010/main" val="42222665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Directed Acyclic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b="1" dirty="0" smtClean="0">
                <a:solidFill>
                  <a:srgbClr val="0070C0"/>
                </a:solidFill>
              </a:rPr>
              <a:t>Directed Acyclic Graph (DAG)</a:t>
            </a:r>
            <a:r>
              <a:rPr lang="en-US" dirty="0" smtClean="0">
                <a:solidFill>
                  <a:srgbClr val="0070C0"/>
                </a:solidFill>
              </a:rPr>
              <a:t> is a directed graph with no cycles.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Example: Tournament Graph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DBFFE5-17D4-4CE0-8436-BA88CDEBE8B5}"/>
              </a:ext>
            </a:extLst>
          </p:cNvPr>
          <p:cNvGrpSpPr/>
          <p:nvPr/>
        </p:nvGrpSpPr>
        <p:grpSpPr>
          <a:xfrm>
            <a:off x="2427306" y="7341893"/>
            <a:ext cx="5698031" cy="4604624"/>
            <a:chOff x="568891" y="7538978"/>
            <a:chExt cx="5698031" cy="46046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80CDE-D691-4BE5-9BBB-A4A151DF78F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6A02340-558C-4B38-BCAF-6BF256663C1B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3DBF90-D393-4A02-87B6-A4710179F49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C0F0EA7-0C15-48EA-8683-5BC50B8E8A3C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C3E0E0-DD91-4C15-9350-7E1565050163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D956D7-C5CA-46EF-9AE8-AE4EEA665750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7FC05B-B43F-4622-A993-B3EBF48AD95C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70AA099-0969-47F8-B672-6B1DEF189316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lg" len="lg"/>
              <a:tailEnd type="non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A594AC-B109-4B03-81FE-05907F7C56E3}"/>
                </a:ext>
              </a:extLst>
            </p:cNvPr>
            <p:cNvCxnSpPr>
              <a:stCxn id="72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14499A-A292-4747-B94C-28D102CDEA36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594AC-B109-4B03-81FE-05907F7C56E3}"/>
              </a:ext>
            </a:extLst>
          </p:cNvPr>
          <p:cNvCxnSpPr/>
          <p:nvPr/>
        </p:nvCxnSpPr>
        <p:spPr>
          <a:xfrm flipH="1">
            <a:off x="3419786" y="11549411"/>
            <a:ext cx="3299078" cy="99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DBFFE5-17D4-4CE0-8436-BA88CDEBE8B5}"/>
              </a:ext>
            </a:extLst>
          </p:cNvPr>
          <p:cNvGrpSpPr/>
          <p:nvPr/>
        </p:nvGrpSpPr>
        <p:grpSpPr>
          <a:xfrm>
            <a:off x="13476306" y="7466777"/>
            <a:ext cx="5698031" cy="4604624"/>
            <a:chOff x="568891" y="7538978"/>
            <a:chExt cx="5698031" cy="4604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D280CDE-D691-4BE5-9BBB-A4A151DF78F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6A02340-558C-4B38-BCAF-6BF256663C1B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E3DBF90-D393-4A02-87B6-A4710179F49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0F0EA7-0C15-48EA-8683-5BC50B8E8A3C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C3E0E0-DD91-4C15-9350-7E1565050163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D956D7-C5CA-46EF-9AE8-AE4EEA665750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7FC05B-B43F-4622-A993-B3EBF48AD95C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70AA099-0969-47F8-B672-6B1DEF189316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lg" len="lg"/>
              <a:tailEnd type="non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A594AC-B109-4B03-81FE-05907F7C56E3}"/>
                </a:ext>
              </a:extLst>
            </p:cNvPr>
            <p:cNvCxnSpPr>
              <a:stCxn id="43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14499A-A292-4747-B94C-28D102CDEA36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A594AC-B109-4B03-81FE-05907F7C56E3}"/>
              </a:ext>
            </a:extLst>
          </p:cNvPr>
          <p:cNvCxnSpPr/>
          <p:nvPr/>
        </p:nvCxnSpPr>
        <p:spPr>
          <a:xfrm flipH="1">
            <a:off x="14468786" y="11674295"/>
            <a:ext cx="3299078" cy="99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053465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b="1" dirty="0"/>
              <a:t>Graph Definitions</a:t>
            </a:r>
          </a:p>
          <a:p>
            <a:r>
              <a:rPr lang="en-US" dirty="0"/>
              <a:t>Paths and Cycles</a:t>
            </a:r>
          </a:p>
          <a:p>
            <a:r>
              <a:rPr lang="en-US" dirty="0" smtClean="0"/>
              <a:t>Connectivity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0887021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a graph?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9"/>
            <a:ext cx="22145813" cy="193338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graph</a:t>
            </a:r>
            <a:r>
              <a:rPr lang="en-US" dirty="0">
                <a:solidFill>
                  <a:srgbClr val="0070C0"/>
                </a:solidFill>
              </a:rPr>
              <a:t>, G = (V,E) is a set of </a:t>
            </a:r>
            <a:r>
              <a:rPr lang="en-US" b="1" dirty="0" smtClean="0">
                <a:solidFill>
                  <a:srgbClr val="0070C0"/>
                </a:solidFill>
              </a:rPr>
              <a:t>vertices or nodes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V, and a set of </a:t>
            </a:r>
            <a:r>
              <a:rPr lang="en-US" b="1" dirty="0" smtClean="0">
                <a:solidFill>
                  <a:srgbClr val="0070C0"/>
                </a:solidFill>
              </a:rPr>
              <a:t>edges or arcs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E.</a:t>
            </a:r>
          </a:p>
          <a:p>
            <a:r>
              <a:rPr lang="en-US" dirty="0">
                <a:solidFill>
                  <a:srgbClr val="0070C0"/>
                </a:solidFill>
              </a:rPr>
              <a:t>The set of edges is a subset of the Cartesian product of </a:t>
            </a:r>
            <a:r>
              <a:rPr lang="en-US" dirty="0" err="1">
                <a:solidFill>
                  <a:srgbClr val="0070C0"/>
                </a:solidFill>
              </a:rPr>
              <a:t>VxV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BBD4-08E3-4DA1-B94C-D5B126BA973A}"/>
              </a:ext>
            </a:extLst>
          </p:cNvPr>
          <p:cNvSpPr/>
          <p:nvPr/>
        </p:nvSpPr>
        <p:spPr>
          <a:xfrm>
            <a:off x="1775012" y="4549676"/>
            <a:ext cx="1219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3600" dirty="0">
                <a:solidFill>
                  <a:schemeClr val="tx1"/>
                </a:solidFill>
              </a:rPr>
              <a:t>Graph, G = {{1,2,3}, {(1,2), (2,3), (1,3)}}</a:t>
            </a:r>
          </a:p>
          <a:p>
            <a:r>
              <a:rPr lang="en-US" sz="3600" dirty="0">
                <a:solidFill>
                  <a:schemeClr val="tx1"/>
                </a:solidFill>
              </a:rPr>
              <a:t>The vertices are the set {1,2,3}</a:t>
            </a:r>
          </a:p>
          <a:p>
            <a:r>
              <a:rPr lang="en-US" sz="3600" dirty="0">
                <a:solidFill>
                  <a:schemeClr val="tx1"/>
                </a:solidFill>
              </a:rPr>
              <a:t>The edges </a:t>
            </a:r>
            <a:r>
              <a:rPr lang="en-US" sz="3600" dirty="0" smtClean="0">
                <a:solidFill>
                  <a:schemeClr val="tx1"/>
                </a:solidFill>
              </a:rPr>
              <a:t>or arcs </a:t>
            </a:r>
            <a:r>
              <a:rPr lang="en-US" sz="3600" dirty="0" smtClean="0">
                <a:solidFill>
                  <a:schemeClr val="tx1"/>
                </a:solidFill>
              </a:rPr>
              <a:t>are </a:t>
            </a:r>
            <a:r>
              <a:rPr lang="en-US" sz="3600" dirty="0">
                <a:solidFill>
                  <a:schemeClr val="tx1"/>
                </a:solidFill>
              </a:rPr>
              <a:t>the set {(1,2),(2,3), (1,3)}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E81D22-E3E4-4E94-BB24-4BE3D7E91B43}"/>
              </a:ext>
            </a:extLst>
          </p:cNvPr>
          <p:cNvSpPr/>
          <p:nvPr/>
        </p:nvSpPr>
        <p:spPr>
          <a:xfrm>
            <a:off x="13967012" y="570383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6065AC-6169-4083-973F-A7E89E3BC766}"/>
              </a:ext>
            </a:extLst>
          </p:cNvPr>
          <p:cNvSpPr/>
          <p:nvPr/>
        </p:nvSpPr>
        <p:spPr>
          <a:xfrm>
            <a:off x="11867774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66E50-DB3F-42C0-99D7-BA478B1C55CD}"/>
              </a:ext>
            </a:extLst>
          </p:cNvPr>
          <p:cNvSpPr/>
          <p:nvPr/>
        </p:nvSpPr>
        <p:spPr>
          <a:xfrm>
            <a:off x="16348262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6B7C20-3D98-4DE1-9969-A9A8B88A3512}"/>
              </a:ext>
            </a:extLst>
          </p:cNvPr>
          <p:cNvCxnSpPr>
            <a:endCxn id="8" idx="7"/>
          </p:cNvCxnSpPr>
          <p:nvPr/>
        </p:nvCxnSpPr>
        <p:spPr>
          <a:xfrm flipH="1">
            <a:off x="12678871" y="6723529"/>
            <a:ext cx="1589579" cy="2714572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1BDF5E-DB8D-40B8-BBA7-67A500987072}"/>
              </a:ext>
            </a:extLst>
          </p:cNvPr>
          <p:cNvCxnSpPr/>
          <p:nvPr/>
        </p:nvCxnSpPr>
        <p:spPr>
          <a:xfrm>
            <a:off x="12818033" y="10004613"/>
            <a:ext cx="3530229" cy="0"/>
          </a:xfrm>
          <a:prstGeom prst="line">
            <a:avLst/>
          </a:prstGeom>
          <a:ln w="349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0C09D3-DFFE-4A0A-83C9-DAFA3B8D995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4778109" y="6574199"/>
            <a:ext cx="1833491" cy="2863902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16611600" y="94523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AC8D6-F6B7-4F3E-B8C7-1C32804FB2F0}"/>
              </a:ext>
            </a:extLst>
          </p:cNvPr>
          <p:cNvSpPr txBox="1"/>
          <p:nvPr/>
        </p:nvSpPr>
        <p:spPr>
          <a:xfrm>
            <a:off x="12192000" y="949343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44C52C-F8A2-4F73-9FA7-E8DAD04A83D8}"/>
              </a:ext>
            </a:extLst>
          </p:cNvPr>
          <p:cNvSpPr txBox="1"/>
          <p:nvPr/>
        </p:nvSpPr>
        <p:spPr>
          <a:xfrm>
            <a:off x="14282809" y="587944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8058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Arcs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9"/>
            <a:ext cx="22430130" cy="27163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If an </a:t>
            </a:r>
            <a:r>
              <a:rPr lang="en-US" dirty="0" smtClean="0">
                <a:solidFill>
                  <a:srgbClr val="0070C0"/>
                </a:solidFill>
              </a:rPr>
              <a:t>arc or edge </a:t>
            </a:r>
            <a:r>
              <a:rPr lang="en-US" dirty="0">
                <a:solidFill>
                  <a:srgbClr val="0070C0"/>
                </a:solidFill>
              </a:rPr>
              <a:t>is between a vertex and itself, that is a </a:t>
            </a:r>
            <a:r>
              <a:rPr lang="en-US" b="1" dirty="0" smtClean="0">
                <a:solidFill>
                  <a:srgbClr val="0070C0"/>
                </a:solidFill>
              </a:rPr>
              <a:t>self-loop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 graph is </a:t>
            </a:r>
            <a:r>
              <a:rPr lang="en-US" b="1" dirty="0">
                <a:solidFill>
                  <a:srgbClr val="0070C0"/>
                </a:solidFill>
              </a:rPr>
              <a:t>simple </a:t>
            </a:r>
            <a:r>
              <a:rPr lang="en-US" dirty="0">
                <a:solidFill>
                  <a:srgbClr val="0070C0"/>
                </a:solidFill>
              </a:rPr>
              <a:t>if it has no </a:t>
            </a:r>
            <a:r>
              <a:rPr lang="en-US" dirty="0" smtClean="0">
                <a:solidFill>
                  <a:srgbClr val="0070C0"/>
                </a:solidFill>
              </a:rPr>
              <a:t>self-loops and no multi-edges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BBD4-08E3-4DA1-B94C-D5B126BA973A}"/>
              </a:ext>
            </a:extLst>
          </p:cNvPr>
          <p:cNvSpPr/>
          <p:nvPr/>
        </p:nvSpPr>
        <p:spPr>
          <a:xfrm>
            <a:off x="1775012" y="4549676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The vertices are the set {1,2,3}</a:t>
            </a:r>
          </a:p>
          <a:p>
            <a:r>
              <a:rPr lang="en-US" sz="3600" dirty="0">
                <a:solidFill>
                  <a:schemeClr val="tx1"/>
                </a:solidFill>
              </a:rPr>
              <a:t>The edges are the set {(1,1), (2,1), (1,2),(2,3), (1,3)}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E81D22-E3E4-4E94-BB24-4BE3D7E91B43}"/>
              </a:ext>
            </a:extLst>
          </p:cNvPr>
          <p:cNvSpPr/>
          <p:nvPr/>
        </p:nvSpPr>
        <p:spPr>
          <a:xfrm>
            <a:off x="13967012" y="570383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6065AC-6169-4083-973F-A7E89E3BC766}"/>
              </a:ext>
            </a:extLst>
          </p:cNvPr>
          <p:cNvSpPr/>
          <p:nvPr/>
        </p:nvSpPr>
        <p:spPr>
          <a:xfrm>
            <a:off x="11867774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66E50-DB3F-42C0-99D7-BA478B1C55CD}"/>
              </a:ext>
            </a:extLst>
          </p:cNvPr>
          <p:cNvSpPr/>
          <p:nvPr/>
        </p:nvSpPr>
        <p:spPr>
          <a:xfrm>
            <a:off x="16348262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6B7C20-3D98-4DE1-9969-A9A8B88A3512}"/>
              </a:ext>
            </a:extLst>
          </p:cNvPr>
          <p:cNvCxnSpPr>
            <a:endCxn id="8" idx="7"/>
          </p:cNvCxnSpPr>
          <p:nvPr/>
        </p:nvCxnSpPr>
        <p:spPr>
          <a:xfrm flipH="1">
            <a:off x="12678871" y="6723529"/>
            <a:ext cx="1589579" cy="2714572"/>
          </a:xfrm>
          <a:prstGeom prst="line">
            <a:avLst/>
          </a:prstGeom>
          <a:ln w="44450">
            <a:headEnd type="triangle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1BDF5E-DB8D-40B8-BBA7-67A500987072}"/>
              </a:ext>
            </a:extLst>
          </p:cNvPr>
          <p:cNvCxnSpPr/>
          <p:nvPr/>
        </p:nvCxnSpPr>
        <p:spPr>
          <a:xfrm>
            <a:off x="12818033" y="10004613"/>
            <a:ext cx="353022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0C09D3-DFFE-4A0A-83C9-DAFA3B8D995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4778109" y="6574199"/>
            <a:ext cx="1833491" cy="2863902"/>
          </a:xfrm>
          <a:prstGeom prst="line">
            <a:avLst/>
          </a:prstGeom>
          <a:ln w="349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16611600" y="94523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AC8D6-F6B7-4F3E-B8C7-1C32804FB2F0}"/>
              </a:ext>
            </a:extLst>
          </p:cNvPr>
          <p:cNvSpPr txBox="1"/>
          <p:nvPr/>
        </p:nvSpPr>
        <p:spPr>
          <a:xfrm>
            <a:off x="12192000" y="949343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44C52C-F8A2-4F73-9FA7-E8DAD04A83D8}"/>
              </a:ext>
            </a:extLst>
          </p:cNvPr>
          <p:cNvSpPr txBox="1"/>
          <p:nvPr/>
        </p:nvSpPr>
        <p:spPr>
          <a:xfrm>
            <a:off x="14282809" y="587944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19376C2-DFAC-4C48-B93B-2D45B215C721}"/>
              </a:ext>
            </a:extLst>
          </p:cNvPr>
          <p:cNvSpPr/>
          <p:nvPr/>
        </p:nvSpPr>
        <p:spPr>
          <a:xfrm>
            <a:off x="14306550" y="4989646"/>
            <a:ext cx="634462" cy="889802"/>
          </a:xfrm>
          <a:prstGeom prst="arc">
            <a:avLst>
              <a:gd name="adj1" fmla="val 7931993"/>
              <a:gd name="adj2" fmla="val 38874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DFC5064-5C92-443A-B8A1-F787E73C3D23}"/>
              </a:ext>
            </a:extLst>
          </p:cNvPr>
          <p:cNvSpPr/>
          <p:nvPr/>
        </p:nvSpPr>
        <p:spPr>
          <a:xfrm flipH="1">
            <a:off x="12153900" y="5790026"/>
            <a:ext cx="6987989" cy="7296150"/>
          </a:xfrm>
          <a:prstGeom prst="arc">
            <a:avLst>
              <a:gd name="adj1" fmla="val 17863577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954883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Directed </a:t>
            </a:r>
            <a:r>
              <a:rPr lang="en-US" dirty="0" smtClean="0"/>
              <a:t>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Edges have </a:t>
            </a:r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end</a:t>
            </a:r>
            <a:r>
              <a:rPr lang="en-US" dirty="0">
                <a:solidFill>
                  <a:srgbClr val="0070C0"/>
                </a:solidFill>
              </a:rPr>
              <a:t>. The edge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 has start u and end v.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directed</a:t>
            </a:r>
            <a:r>
              <a:rPr lang="en-US" dirty="0">
                <a:solidFill>
                  <a:srgbClr val="0070C0"/>
                </a:solidFill>
              </a:rPr>
              <a:t> graph, the start (source) and end (sink) do matter. The edge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 is not the same as the edge (</a:t>
            </a:r>
            <a:r>
              <a:rPr lang="en-US" dirty="0" err="1">
                <a:solidFill>
                  <a:srgbClr val="0070C0"/>
                </a:solidFill>
              </a:rPr>
              <a:t>v,u</a:t>
            </a:r>
            <a:r>
              <a:rPr lang="en-US" dirty="0">
                <a:solidFill>
                  <a:srgbClr val="0070C0"/>
                </a:solidFill>
              </a:rPr>
              <a:t>) in a directed graph.</a:t>
            </a: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BBD4-08E3-4DA1-B94C-D5B126BA973A}"/>
              </a:ext>
            </a:extLst>
          </p:cNvPr>
          <p:cNvSpPr/>
          <p:nvPr/>
        </p:nvSpPr>
        <p:spPr>
          <a:xfrm>
            <a:off x="746873" y="4867079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endParaRPr lang="en-US" sz="3600" dirty="0"/>
          </a:p>
          <a:p>
            <a:r>
              <a:rPr lang="en-US" sz="3600" dirty="0"/>
              <a:t>Directed: G2 = {{1,2,3}, {(1,2), (2,3), (1,3)}}</a:t>
            </a:r>
          </a:p>
          <a:p>
            <a:r>
              <a:rPr lang="en-US" sz="3600" dirty="0"/>
              <a:t>Directed: G3 = {{1,2,3}, {(1,2), (2,3), (3,1)}}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F3AD4A-8844-45FD-8116-919C10EE04DD}"/>
              </a:ext>
            </a:extLst>
          </p:cNvPr>
          <p:cNvSpPr txBox="1"/>
          <p:nvPr/>
        </p:nvSpPr>
        <p:spPr>
          <a:xfrm>
            <a:off x="11973189" y="94072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66FE03-0A79-4550-8E99-5B876EE78F2B}"/>
              </a:ext>
            </a:extLst>
          </p:cNvPr>
          <p:cNvSpPr/>
          <p:nvPr/>
        </p:nvSpPr>
        <p:spPr>
          <a:xfrm>
            <a:off x="11558572" y="7090195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4D42FF-2573-401D-89CA-86294540042E}"/>
              </a:ext>
            </a:extLst>
          </p:cNvPr>
          <p:cNvSpPr/>
          <p:nvPr/>
        </p:nvSpPr>
        <p:spPr>
          <a:xfrm>
            <a:off x="9459334" y="1067512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AD41E1-BA7A-496A-9AF2-16D15729707F}"/>
              </a:ext>
            </a:extLst>
          </p:cNvPr>
          <p:cNvSpPr/>
          <p:nvPr/>
        </p:nvSpPr>
        <p:spPr>
          <a:xfrm>
            <a:off x="13939822" y="1067512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91CA71-1D3B-4E72-B2D3-F0C71052E935}"/>
              </a:ext>
            </a:extLst>
          </p:cNvPr>
          <p:cNvSpPr txBox="1"/>
          <p:nvPr/>
        </p:nvSpPr>
        <p:spPr>
          <a:xfrm>
            <a:off x="9783560" y="1087978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F5513C-762A-43AC-A9C3-24BE04F07005}"/>
              </a:ext>
            </a:extLst>
          </p:cNvPr>
          <p:cNvSpPr txBox="1"/>
          <p:nvPr/>
        </p:nvSpPr>
        <p:spPr>
          <a:xfrm>
            <a:off x="11874369" y="7265805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41102E-3C26-4361-9C54-3A855E44B25A}"/>
              </a:ext>
            </a:extLst>
          </p:cNvPr>
          <p:cNvCxnSpPr>
            <a:endCxn id="51" idx="0"/>
          </p:cNvCxnSpPr>
          <p:nvPr/>
        </p:nvCxnSpPr>
        <p:spPr>
          <a:xfrm flipH="1">
            <a:off x="10278860" y="7922395"/>
            <a:ext cx="1595509" cy="295739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703B07-5EFC-42AF-941D-493B9CA724A4}"/>
              </a:ext>
            </a:extLst>
          </p:cNvPr>
          <p:cNvCxnSpPr/>
          <p:nvPr/>
        </p:nvCxnSpPr>
        <p:spPr>
          <a:xfrm flipV="1">
            <a:off x="10409593" y="11184973"/>
            <a:ext cx="3762007" cy="695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3B1D68-31B2-40DD-A0D7-35F18ADB8971}"/>
              </a:ext>
            </a:extLst>
          </p:cNvPr>
          <p:cNvCxnSpPr/>
          <p:nvPr/>
        </p:nvCxnSpPr>
        <p:spPr>
          <a:xfrm>
            <a:off x="12508831" y="7762085"/>
            <a:ext cx="1795558" cy="295739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D390EB-9FEA-4EC9-BF8B-5839156D4D9A}"/>
              </a:ext>
            </a:extLst>
          </p:cNvPr>
          <p:cNvSpPr txBox="1"/>
          <p:nvPr/>
        </p:nvSpPr>
        <p:spPr>
          <a:xfrm>
            <a:off x="14304389" y="1091361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924431-8DD7-4ECA-8618-CAA9F3591312}"/>
              </a:ext>
            </a:extLst>
          </p:cNvPr>
          <p:cNvSpPr txBox="1"/>
          <p:nvPr/>
        </p:nvSpPr>
        <p:spPr>
          <a:xfrm>
            <a:off x="22560152" y="1015324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85099D-E325-447C-AB6E-80705E1A6148}"/>
              </a:ext>
            </a:extLst>
          </p:cNvPr>
          <p:cNvGrpSpPr/>
          <p:nvPr/>
        </p:nvGrpSpPr>
        <p:grpSpPr>
          <a:xfrm>
            <a:off x="17847886" y="6452416"/>
            <a:ext cx="5430747" cy="4604624"/>
            <a:chOff x="17726794" y="5126216"/>
            <a:chExt cx="5430747" cy="46046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4A8B05-AB5B-4FEA-ADB9-9CA2FF3F09A4}"/>
                </a:ext>
              </a:extLst>
            </p:cNvPr>
            <p:cNvSpPr/>
            <p:nvPr/>
          </p:nvSpPr>
          <p:spPr>
            <a:xfrm>
              <a:off x="19826032" y="5126216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0BDA05-0FB6-4826-B47D-77831D0E886B}"/>
                </a:ext>
              </a:extLst>
            </p:cNvPr>
            <p:cNvSpPr/>
            <p:nvPr/>
          </p:nvSpPr>
          <p:spPr>
            <a:xfrm>
              <a:off x="17726794" y="8711149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02149F-B6AA-4700-8887-3C6C08B5021A}"/>
                </a:ext>
              </a:extLst>
            </p:cNvPr>
            <p:cNvSpPr/>
            <p:nvPr/>
          </p:nvSpPr>
          <p:spPr>
            <a:xfrm>
              <a:off x="22207282" y="8711149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D9ABD5-C237-4896-A69F-7911620829E9}"/>
                </a:ext>
              </a:extLst>
            </p:cNvPr>
            <p:cNvSpPr txBox="1"/>
            <p:nvPr/>
          </p:nvSpPr>
          <p:spPr>
            <a:xfrm>
              <a:off x="18051020" y="8915808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2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7F1A4E-2F38-4012-A7FF-4DA660F31795}"/>
                </a:ext>
              </a:extLst>
            </p:cNvPr>
            <p:cNvSpPr txBox="1"/>
            <p:nvPr/>
          </p:nvSpPr>
          <p:spPr>
            <a:xfrm>
              <a:off x="20141829" y="5301826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E8C2CF-E607-4A8C-B5EF-E160000C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0942" y="6145907"/>
              <a:ext cx="1587102" cy="2842339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89B37D-9933-43C4-8A34-77FF35111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7053" y="9220994"/>
              <a:ext cx="3762007" cy="69535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0A1BFD-D41C-47E2-99EC-F9EF9B6EC3E5}"/>
                </a:ext>
              </a:extLst>
            </p:cNvPr>
            <p:cNvCxnSpPr>
              <a:stCxn id="33" idx="0"/>
              <a:endCxn id="31" idx="5"/>
            </p:cNvCxnSpPr>
            <p:nvPr/>
          </p:nvCxnSpPr>
          <p:spPr>
            <a:xfrm flipH="1" flipV="1">
              <a:off x="20637129" y="5996577"/>
              <a:ext cx="2045283" cy="27145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B029A5-3687-4928-A3A7-5770276B77CC}"/>
              </a:ext>
            </a:extLst>
          </p:cNvPr>
          <p:cNvSpPr txBox="1"/>
          <p:nvPr/>
        </p:nvSpPr>
        <p:spPr>
          <a:xfrm>
            <a:off x="20229136" y="9072502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B63569-3B52-4539-B3FD-23C4538C65EE}"/>
              </a:ext>
            </a:extLst>
          </p:cNvPr>
          <p:cNvSpPr txBox="1"/>
          <p:nvPr/>
        </p:nvSpPr>
        <p:spPr>
          <a:xfrm>
            <a:off x="22640490" y="1019576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74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Neighbors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100476" y="1520917"/>
            <a:ext cx="22235774" cy="430795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Vertices are called </a:t>
            </a:r>
            <a:r>
              <a:rPr lang="en-US" b="1" dirty="0">
                <a:solidFill>
                  <a:srgbClr val="0070C0"/>
                </a:solidFill>
              </a:rPr>
              <a:t>neighbors</a:t>
            </a:r>
            <a:r>
              <a:rPr lang="en-US" dirty="0">
                <a:solidFill>
                  <a:srgbClr val="0070C0"/>
                </a:solidFill>
              </a:rPr>
              <a:t> if they share an edge between them. If a graph contains edge,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), vertex u and vertex v are neighbors and are also called </a:t>
            </a:r>
            <a:r>
              <a:rPr lang="en-US" b="1" dirty="0">
                <a:solidFill>
                  <a:srgbClr val="0070C0"/>
                </a:solidFill>
              </a:rPr>
              <a:t>adjacent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Edges </a:t>
            </a:r>
            <a:r>
              <a:rPr lang="en-US" dirty="0">
                <a:solidFill>
                  <a:srgbClr val="0070C0"/>
                </a:solidFill>
              </a:rPr>
              <a:t>touching 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vertex or are </a:t>
            </a:r>
            <a:r>
              <a:rPr lang="en-US" b="1" dirty="0">
                <a:solidFill>
                  <a:srgbClr val="0070C0"/>
                </a:solidFill>
              </a:rPr>
              <a:t>incident</a:t>
            </a:r>
            <a:r>
              <a:rPr lang="en-US" dirty="0">
                <a:solidFill>
                  <a:srgbClr val="0070C0"/>
                </a:solidFill>
              </a:rPr>
              <a:t> to </a:t>
            </a:r>
            <a:r>
              <a:rPr lang="en-US" dirty="0" smtClean="0">
                <a:solidFill>
                  <a:srgbClr val="0070C0"/>
                </a:solidFill>
              </a:rPr>
              <a:t>it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a directed graph, the </a:t>
            </a:r>
            <a:r>
              <a:rPr lang="en-US" b="1" dirty="0">
                <a:solidFill>
                  <a:srgbClr val="0070C0"/>
                </a:solidFill>
              </a:rPr>
              <a:t>out-degree</a:t>
            </a:r>
            <a:r>
              <a:rPr lang="en-US" dirty="0">
                <a:solidFill>
                  <a:srgbClr val="0070C0"/>
                </a:solidFill>
              </a:rPr>
              <a:t> of a vertex is the number of edges for which it is the starting point or source. </a:t>
            </a:r>
          </a:p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in-degree</a:t>
            </a:r>
            <a:r>
              <a:rPr lang="en-US" dirty="0">
                <a:solidFill>
                  <a:srgbClr val="0070C0"/>
                </a:solidFill>
              </a:rPr>
              <a:t> of a vertex is the number of edges for which it is the ending point or sink.</a:t>
            </a: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2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9600-5A9F-43AC-BFF3-BF036AC50C53}"/>
              </a:ext>
            </a:extLst>
          </p:cNvPr>
          <p:cNvSpPr txBox="1"/>
          <p:nvPr/>
        </p:nvSpPr>
        <p:spPr>
          <a:xfrm>
            <a:off x="7505700" y="6617573"/>
            <a:ext cx="3860031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In-Degree(1) = 1</a:t>
            </a:r>
          </a:p>
          <a:p>
            <a:r>
              <a:rPr lang="en-US" sz="3600" dirty="0"/>
              <a:t>Out-Degree(1) = 2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7CD15-45A7-4BC1-B31A-278CEBD19BD2}"/>
              </a:ext>
            </a:extLst>
          </p:cNvPr>
          <p:cNvCxnSpPr/>
          <p:nvPr/>
        </p:nvCxnSpPr>
        <p:spPr>
          <a:xfrm flipH="1">
            <a:off x="1269998" y="8558669"/>
            <a:ext cx="1668938" cy="25652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D25C8-FF49-4B1E-88A3-3262FD19DA1F}"/>
              </a:ext>
            </a:extLst>
          </p:cNvPr>
          <p:cNvCxnSpPr>
            <a:stCxn id="4" idx="5"/>
          </p:cNvCxnSpPr>
          <p:nvPr/>
        </p:nvCxnSpPr>
        <p:spPr>
          <a:xfrm>
            <a:off x="3479226" y="8409339"/>
            <a:ext cx="1797096" cy="28639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16039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Handshaking Lemma for 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sum of the out-degrees of all vertices equals the sum of the in-degrees of all vertices and equals the number of edges: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2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9600-5A9F-43AC-BFF3-BF036AC50C53}"/>
              </a:ext>
            </a:extLst>
          </p:cNvPr>
          <p:cNvSpPr txBox="1"/>
          <p:nvPr/>
        </p:nvSpPr>
        <p:spPr>
          <a:xfrm>
            <a:off x="5771622" y="5530312"/>
            <a:ext cx="116395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Let’s verify this statement on this graph.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7CD15-45A7-4BC1-B31A-278CEBD19BD2}"/>
              </a:ext>
            </a:extLst>
          </p:cNvPr>
          <p:cNvCxnSpPr/>
          <p:nvPr/>
        </p:nvCxnSpPr>
        <p:spPr>
          <a:xfrm flipH="1">
            <a:off x="1269998" y="8558669"/>
            <a:ext cx="1668938" cy="25652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D25C8-FF49-4B1E-88A3-3262FD19DA1F}"/>
              </a:ext>
            </a:extLst>
          </p:cNvPr>
          <p:cNvCxnSpPr>
            <a:stCxn id="4" idx="5"/>
          </p:cNvCxnSpPr>
          <p:nvPr/>
        </p:nvCxnSpPr>
        <p:spPr>
          <a:xfrm>
            <a:off x="3479226" y="8409339"/>
            <a:ext cx="1797096" cy="28639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E54ADB7-3B8C-4EBA-874D-08AC091F9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33555"/>
              </p:ext>
            </p:extLst>
          </p:nvPr>
        </p:nvGraphicFramePr>
        <p:xfrm>
          <a:off x="9782175" y="2617788"/>
          <a:ext cx="766445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4" imgW="1600200" imgH="342720" progId="Equation.DSMT4">
                  <p:embed/>
                </p:oleObj>
              </mc:Choice>
              <mc:Fallback>
                <p:oleObj name="Equation" r:id="rId4" imgW="1600200" imgH="342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7CED466-A0C1-40D3-B7D7-7CFCA8C0A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2175" y="2617788"/>
                        <a:ext cx="7664450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7217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Subgraphs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656802" cy="413046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graph G’=(V’,E’) is a </a:t>
            </a:r>
            <a:r>
              <a:rPr lang="en-US" b="1" dirty="0">
                <a:solidFill>
                  <a:srgbClr val="0070C0"/>
                </a:solidFill>
              </a:rPr>
              <a:t>subgraph</a:t>
            </a:r>
            <a:r>
              <a:rPr lang="en-US" dirty="0">
                <a:solidFill>
                  <a:srgbClr val="0070C0"/>
                </a:solidFill>
              </a:rPr>
              <a:t> of a graph G =(V,E), if its vertices are a subset of V and its edges a subset of E containing only vertices in V’, i.e.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Some ways to create subgraphs: Removing edges, removing vertices, edge contraction</a:t>
            </a:r>
          </a:p>
          <a:p>
            <a:r>
              <a:rPr lang="en-US" dirty="0">
                <a:solidFill>
                  <a:srgbClr val="0070C0"/>
                </a:solidFill>
              </a:rPr>
              <a:t>If a vertex is removed, all edges incident to it are also removed.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2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7CD15-45A7-4BC1-B31A-278CEBD19BD2}"/>
              </a:ext>
            </a:extLst>
          </p:cNvPr>
          <p:cNvCxnSpPr/>
          <p:nvPr/>
        </p:nvCxnSpPr>
        <p:spPr>
          <a:xfrm flipH="1">
            <a:off x="1269998" y="8558669"/>
            <a:ext cx="1668938" cy="25652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D25C8-FF49-4B1E-88A3-3262FD19DA1F}"/>
              </a:ext>
            </a:extLst>
          </p:cNvPr>
          <p:cNvCxnSpPr>
            <a:stCxn id="4" idx="5"/>
          </p:cNvCxnSpPr>
          <p:nvPr/>
        </p:nvCxnSpPr>
        <p:spPr>
          <a:xfrm>
            <a:off x="3479226" y="8409339"/>
            <a:ext cx="1797096" cy="28639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F10C1E4-8D2C-4D85-9801-FDCA4019E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0989" y="2496821"/>
          <a:ext cx="544710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4" imgW="952200" imgH="203040" progId="Equation.DSMT4">
                  <p:embed/>
                </p:oleObj>
              </mc:Choice>
              <mc:Fallback>
                <p:oleObj name="Equation" r:id="rId4" imgW="952200" imgH="2030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8F10C1E4-8D2C-4D85-9801-FDCA4019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30989" y="2496821"/>
                        <a:ext cx="5447108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2DB9C06-34E1-45B1-BE99-EB46B3D6BB9E}"/>
              </a:ext>
            </a:extLst>
          </p:cNvPr>
          <p:cNvSpPr txBox="1"/>
          <p:nvPr/>
        </p:nvSpPr>
        <p:spPr>
          <a:xfrm>
            <a:off x="3092824" y="96458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249492-6DA2-4703-89C1-328A7DAAB056}"/>
              </a:ext>
            </a:extLst>
          </p:cNvPr>
          <p:cNvSpPr txBox="1"/>
          <p:nvPr/>
        </p:nvSpPr>
        <p:spPr>
          <a:xfrm>
            <a:off x="14633894" y="106593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6DAEA-03EC-41F1-B83A-5734D2E55164}"/>
              </a:ext>
            </a:extLst>
          </p:cNvPr>
          <p:cNvSpPr txBox="1"/>
          <p:nvPr/>
        </p:nvSpPr>
        <p:spPr>
          <a:xfrm>
            <a:off x="14559243" y="10778614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FD6F06-27B4-40AD-8CAA-BF56A47139CF}"/>
              </a:ext>
            </a:extLst>
          </p:cNvPr>
          <p:cNvSpPr/>
          <p:nvPr/>
        </p:nvSpPr>
        <p:spPr>
          <a:xfrm>
            <a:off x="12569824" y="10706812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09CD05-EA9A-4E00-B7BD-014199571A8F}"/>
              </a:ext>
            </a:extLst>
          </p:cNvPr>
          <p:cNvSpPr/>
          <p:nvPr/>
        </p:nvSpPr>
        <p:spPr>
          <a:xfrm>
            <a:off x="12837108" y="10938604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CE7C69-8A60-44BB-A60F-A1C1E5752AD8}"/>
              </a:ext>
            </a:extLst>
          </p:cNvPr>
          <p:cNvCxnSpPr/>
          <p:nvPr/>
        </p:nvCxnSpPr>
        <p:spPr>
          <a:xfrm>
            <a:off x="12857351" y="7836074"/>
            <a:ext cx="1892309" cy="26398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94D075-067B-47A6-BCA9-6EA7C656A2C0}"/>
              </a:ext>
            </a:extLst>
          </p:cNvPr>
          <p:cNvCxnSpPr/>
          <p:nvPr/>
        </p:nvCxnSpPr>
        <p:spPr>
          <a:xfrm flipH="1" flipV="1">
            <a:off x="12796457" y="8048823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996100C-E3E8-4085-AA42-4DF19ADF7346}"/>
              </a:ext>
            </a:extLst>
          </p:cNvPr>
          <p:cNvSpPr/>
          <p:nvPr/>
        </p:nvSpPr>
        <p:spPr>
          <a:xfrm>
            <a:off x="14341474" y="1046993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99D69-8CB6-4432-8CB0-AD97DC55E8E3}"/>
              </a:ext>
            </a:extLst>
          </p:cNvPr>
          <p:cNvSpPr txBox="1"/>
          <p:nvPr/>
        </p:nvSpPr>
        <p:spPr>
          <a:xfrm>
            <a:off x="14598122" y="1053444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DEC5F5-EBA2-4DEE-AFCF-F20D228E7808}"/>
              </a:ext>
            </a:extLst>
          </p:cNvPr>
          <p:cNvSpPr txBox="1"/>
          <p:nvPr/>
        </p:nvSpPr>
        <p:spPr>
          <a:xfrm>
            <a:off x="12504584" y="727531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C6B17E-82D0-4537-AD70-85688ECE51CF}"/>
              </a:ext>
            </a:extLst>
          </p:cNvPr>
          <p:cNvSpPr/>
          <p:nvPr/>
        </p:nvSpPr>
        <p:spPr>
          <a:xfrm>
            <a:off x="12145572" y="7098146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31B55-08FC-4BFE-BF17-E81EB10D55B7}"/>
              </a:ext>
            </a:extLst>
          </p:cNvPr>
          <p:cNvSpPr txBox="1"/>
          <p:nvPr/>
        </p:nvSpPr>
        <p:spPr>
          <a:xfrm>
            <a:off x="12392720" y="7191006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80997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Graph Definitions</a:t>
            </a:r>
          </a:p>
          <a:p>
            <a:r>
              <a:rPr lang="en-US" b="1" dirty="0"/>
              <a:t>Paths and Cycles</a:t>
            </a:r>
          </a:p>
          <a:p>
            <a:r>
              <a:rPr lang="en-US" dirty="0" smtClean="0"/>
              <a:t>Connectivity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0431198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26076</TotalTime>
  <Words>1018</Words>
  <Application>Microsoft Office PowerPoint</Application>
  <PresentationFormat>Custom</PresentationFormat>
  <Paragraphs>187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White</vt:lpstr>
      <vt:lpstr>Equation</vt:lpstr>
      <vt:lpstr>Graph Theory Introduction CSCI 170 Spring 2021 Sandra Batista</vt:lpstr>
      <vt:lpstr>Graph Theory Introduction</vt:lpstr>
      <vt:lpstr>What is a graph?</vt:lpstr>
      <vt:lpstr>Arcs</vt:lpstr>
      <vt:lpstr>Directed Graphs</vt:lpstr>
      <vt:lpstr>Neighbors</vt:lpstr>
      <vt:lpstr>Handshaking Lemma for Directed Graphs</vt:lpstr>
      <vt:lpstr>Subgraphs</vt:lpstr>
      <vt:lpstr>Graph Theory Introduction</vt:lpstr>
      <vt:lpstr>Walks and Paths</vt:lpstr>
      <vt:lpstr>Cycles</vt:lpstr>
      <vt:lpstr>Graph Theory Introduction</vt:lpstr>
      <vt:lpstr>Connectivity in Directed Graphs</vt:lpstr>
      <vt:lpstr>Connectivity in Directed Graphs</vt:lpstr>
      <vt:lpstr>Directed Acyclic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Sandra Batista</dc:creator>
  <cp:lastModifiedBy>SandraBatista</cp:lastModifiedBy>
  <cp:revision>479</cp:revision>
  <dcterms:modified xsi:type="dcterms:W3CDTF">2021-04-05T23:07:18Z</dcterms:modified>
</cp:coreProperties>
</file>