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509" r:id="rId3"/>
    <p:sldId id="500" r:id="rId4"/>
    <p:sldId id="513" r:id="rId5"/>
    <p:sldId id="514" r:id="rId6"/>
    <p:sldId id="488" r:id="rId7"/>
    <p:sldId id="515" r:id="rId8"/>
    <p:sldId id="510" r:id="rId9"/>
    <p:sldId id="516" r:id="rId10"/>
    <p:sldId id="517" r:id="rId11"/>
    <p:sldId id="519" r:id="rId12"/>
    <p:sldId id="524" r:id="rId13"/>
    <p:sldId id="525" r:id="rId14"/>
    <p:sldId id="527" r:id="rId15"/>
    <p:sldId id="526" r:id="rId16"/>
    <p:sldId id="511" r:id="rId17"/>
    <p:sldId id="528" r:id="rId18"/>
    <p:sldId id="529" r:id="rId19"/>
    <p:sldId id="530" r:id="rId20"/>
    <p:sldId id="531" r:id="rId21"/>
    <p:sldId id="532" r:id="rId22"/>
    <p:sldId id="535" r:id="rId23"/>
    <p:sldId id="536" r:id="rId24"/>
    <p:sldId id="533" r:id="rId25"/>
    <p:sldId id="537" r:id="rId26"/>
    <p:sldId id="512" r:id="rId27"/>
    <p:sldId id="521" r:id="rId28"/>
    <p:sldId id="522" r:id="rId29"/>
    <p:sldId id="520" r:id="rId3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ra Batista" initials="SB" lastIdx="1" clrIdx="0">
    <p:extLst>
      <p:ext uri="{19B8F6BF-5375-455C-9EA6-DF929625EA0E}">
        <p15:presenceInfo xmlns:p15="http://schemas.microsoft.com/office/powerpoint/2012/main" userId="c841bc55e30272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4A9BC294-FFE2-49D5-8D69-9E1BD2C41BD5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BBFC77FB-9ED0-4EC9-95AA-A1379042E648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3DC5C2F9-1CAC-4260-A1DD-9FCDBB877499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6CBB8FF1-D9AA-43F3-AF6F-95CC898621D3}" styleName="">
    <a:tblBg/>
    <a:wholeTbl>
      <a:tcTxStyle b="off" i="off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miter lim="400000"/>
            </a:ln>
          </a:left>
          <a:right>
            <a:ln w="12700" cap="flat">
              <a:solidFill>
                <a:srgbClr val="EBEBEB"/>
              </a:solidFill>
              <a:prstDash val="solid"/>
              <a:miter lim="400000"/>
            </a:ln>
          </a:right>
          <a:top>
            <a:ln w="12700" cap="flat">
              <a:solidFill>
                <a:srgbClr val="EBEBEB"/>
              </a:solidFill>
              <a:prstDash val="solid"/>
              <a:miter lim="400000"/>
            </a:ln>
          </a:top>
          <a:bottom>
            <a:ln w="12700" cap="flat">
              <a:solidFill>
                <a:srgbClr val="EBEBEB"/>
              </a:solidFill>
              <a:prstDash val="solid"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solidFill>
                <a:srgbClr val="EBEB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miter lim="400000"/>
            </a:ln>
          </a:left>
          <a:right>
            <a:ln w="12700" cap="flat">
              <a:solidFill>
                <a:srgbClr val="EBEBEB"/>
              </a:solidFill>
              <a:prstDash val="solid"/>
              <a:miter lim="400000"/>
            </a:ln>
          </a:right>
          <a:top>
            <a:ln w="12700" cap="flat">
              <a:solidFill>
                <a:srgbClr val="EBEBEB"/>
              </a:solidFill>
              <a:prstDash val="solid"/>
              <a:miter lim="400000"/>
            </a:ln>
          </a:top>
          <a:bottom>
            <a:ln w="12700" cap="flat">
              <a:solidFill>
                <a:srgbClr val="EBEBEB"/>
              </a:solidFill>
              <a:prstDash val="solid"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solidFill>
                <a:srgbClr val="EBEBE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miter lim="400000"/>
            </a:ln>
          </a:left>
          <a:right>
            <a:ln w="12700" cap="flat">
              <a:solidFill>
                <a:srgbClr val="EBEBEB"/>
              </a:solidFill>
              <a:prstDash val="solid"/>
              <a:miter lim="400000"/>
            </a:ln>
          </a:right>
          <a:top>
            <a:ln w="12700" cap="flat">
              <a:solidFill>
                <a:srgbClr val="EBEBEB"/>
              </a:solidFill>
              <a:prstDash val="solid"/>
              <a:miter lim="400000"/>
            </a:ln>
          </a:top>
          <a:bottom>
            <a:ln w="12700" cap="flat">
              <a:solidFill>
                <a:srgbClr val="EBEBEB"/>
              </a:solidFill>
              <a:prstDash val="solid"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solidFill>
                <a:srgbClr val="EBEBEB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D9CBF1E-DFE0-488D-B0F1-8F7C9699B0B2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E8A719A-2513-455F-94AF-7F6580E62302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-1906" y="-13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0"/>
    </p:cViewPr>
  </p:sorterViewPr>
  <p:notesViewPr>
    <p:cSldViewPr snapToGrid="0">
      <p:cViewPr varScale="1">
        <p:scale>
          <a:sx n="87" d="100"/>
          <a:sy n="87" d="100"/>
        </p:scale>
        <p:origin x="38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6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3.wmf"/><Relationship Id="rId4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F527EF-9BDA-4238-B827-321E0F34E8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35EA1-9ABB-40F5-AAAE-61A36E5D51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BECEF-48F3-4CB4-805B-408F3A2DD8C4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1C19A-4193-4560-90EB-02E45CDF7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EE875-7AA1-47C1-9357-9CA05A20DE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88F1B-BAB2-4885-8CAC-7B8188C4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33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47700" latinLnBrk="0">
      <a:defRPr sz="1600">
        <a:latin typeface="Lucida Grande"/>
        <a:ea typeface="Lucida Grande"/>
        <a:cs typeface="Lucida Grande"/>
        <a:sym typeface="Lucida Grande"/>
      </a:defRPr>
    </a:lvl1pPr>
    <a:lvl2pPr indent="228600" defTabSz="647700" latinLnBrk="0">
      <a:defRPr sz="1600">
        <a:latin typeface="Lucida Grande"/>
        <a:ea typeface="Lucida Grande"/>
        <a:cs typeface="Lucida Grande"/>
        <a:sym typeface="Lucida Grande"/>
      </a:defRPr>
    </a:lvl2pPr>
    <a:lvl3pPr indent="457200" defTabSz="647700" latinLnBrk="0">
      <a:defRPr sz="1600">
        <a:latin typeface="Lucida Grande"/>
        <a:ea typeface="Lucida Grande"/>
        <a:cs typeface="Lucida Grande"/>
        <a:sym typeface="Lucida Grande"/>
      </a:defRPr>
    </a:lvl3pPr>
    <a:lvl4pPr indent="685800" defTabSz="647700" latinLnBrk="0">
      <a:defRPr sz="1600">
        <a:latin typeface="Lucida Grande"/>
        <a:ea typeface="Lucida Grande"/>
        <a:cs typeface="Lucida Grande"/>
        <a:sym typeface="Lucida Grande"/>
      </a:defRPr>
    </a:lvl4pPr>
    <a:lvl5pPr indent="914400" defTabSz="647700" latinLnBrk="0">
      <a:defRPr sz="1600">
        <a:latin typeface="Lucida Grande"/>
        <a:ea typeface="Lucida Grande"/>
        <a:cs typeface="Lucida Grande"/>
        <a:sym typeface="Lucida Grande"/>
      </a:defRPr>
    </a:lvl5pPr>
    <a:lvl6pPr indent="1143000" defTabSz="647700" latinLnBrk="0">
      <a:defRPr sz="1600">
        <a:latin typeface="Lucida Grande"/>
        <a:ea typeface="Lucida Grande"/>
        <a:cs typeface="Lucida Grande"/>
        <a:sym typeface="Lucida Grande"/>
      </a:defRPr>
    </a:lvl6pPr>
    <a:lvl7pPr indent="1371600" defTabSz="647700" latinLnBrk="0">
      <a:defRPr sz="1600">
        <a:latin typeface="Lucida Grande"/>
        <a:ea typeface="Lucida Grande"/>
        <a:cs typeface="Lucida Grande"/>
        <a:sym typeface="Lucida Grande"/>
      </a:defRPr>
    </a:lvl7pPr>
    <a:lvl8pPr indent="1600200" defTabSz="647700" latinLnBrk="0">
      <a:defRPr sz="1600">
        <a:latin typeface="Lucida Grande"/>
        <a:ea typeface="Lucida Grande"/>
        <a:cs typeface="Lucida Grande"/>
        <a:sym typeface="Lucida Grande"/>
      </a:defRPr>
    </a:lvl8pPr>
    <a:lvl9pPr indent="1828800" defTabSz="647700" latinLnBrk="0">
      <a:defRPr sz="16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1324635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2659090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1371738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163289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1713873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3439389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695221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324346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23520228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30899525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3734732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27430263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2833177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3097759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5326124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4155319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201701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3436350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4074641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1952106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1070438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3173915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280840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introcs.cs.princeton.edu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ral.jpg" descr="coral.jpg"/>
          <p:cNvPicPr>
            <a:picLocks noChangeAspect="1"/>
          </p:cNvPicPr>
          <p:nvPr/>
        </p:nvPicPr>
        <p:blipFill>
          <a:blip r:embed="rId2">
            <a:alphaModFix amt="20000"/>
          </a:blip>
          <a:srcRect l="19466" t="9183" r="5180" b="6043"/>
          <a:stretch>
            <a:fillRect/>
          </a:stretch>
        </p:blipFill>
        <p:spPr>
          <a:xfrm>
            <a:off x="-36459" y="0"/>
            <a:ext cx="12192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COMPUTER SCIENCE…"/>
          <p:cNvSpPr txBox="1"/>
          <p:nvPr/>
        </p:nvSpPr>
        <p:spPr>
          <a:xfrm>
            <a:off x="15089981" y="444499"/>
            <a:ext cx="7770019" cy="201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r" defTabSz="647700">
              <a:lnSpc>
                <a:spcPts val="5400"/>
              </a:lnSpc>
              <a:tabLst>
                <a:tab pos="1511300" algn="l"/>
              </a:tabLst>
              <a:defRPr sz="4500" spc="765">
                <a:solidFill>
                  <a:srgbClr val="005493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lang="en-US" dirty="0"/>
              <a:t>INTRODUCTION TO </a:t>
            </a:r>
            <a:r>
              <a:rPr dirty="0"/>
              <a:t>COMPUTER SCIENCE   </a:t>
            </a:r>
          </a:p>
          <a:p>
            <a:pPr algn="r" defTabSz="647700">
              <a:lnSpc>
                <a:spcPts val="4700"/>
              </a:lnSpc>
              <a:tabLst>
                <a:tab pos="1511300" algn="l"/>
              </a:tabLst>
              <a:defRPr sz="2700" spc="1755"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dirty="0"/>
              <a:t> </a:t>
            </a:r>
            <a:r>
              <a:rPr lang="en-US" sz="2800" spc="1820" dirty="0"/>
              <a:t>Rutgers University</a:t>
            </a:r>
            <a:endParaRPr sz="2800" spc="1820" dirty="0"/>
          </a:p>
        </p:txBody>
      </p:sp>
      <p:sp>
        <p:nvSpPr>
          <p:cNvPr id="14" name="http://introcs.cs.princeton.edu"/>
          <p:cNvSpPr txBox="1"/>
          <p:nvPr/>
        </p:nvSpPr>
        <p:spPr>
          <a:xfrm>
            <a:off x="1483681" y="12042322"/>
            <a:ext cx="6870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marL="82550" marR="82550" defTabSz="1828800">
              <a:lnSpc>
                <a:spcPts val="2300"/>
              </a:lnSpc>
              <a:defRPr sz="2400" b="1" spc="264"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3"/>
              </a:defRPr>
            </a:lvl1pPr>
          </a:lstStyle>
          <a:p>
            <a:r>
              <a:rPr dirty="0">
                <a:hlinkClick r:id="rId3"/>
              </a:rPr>
              <a:t>http://introcs.cs.</a:t>
            </a:r>
            <a:r>
              <a:rPr lang="en-US" dirty="0">
                <a:hlinkClick r:id="rId3"/>
              </a:rPr>
              <a:t>rutgers</a:t>
            </a:r>
            <a:r>
              <a:rPr dirty="0">
                <a:hlinkClick r:id="rId3"/>
              </a:rPr>
              <a:t>.edu</a:t>
            </a:r>
          </a:p>
        </p:txBody>
      </p:sp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8077200" y="5715000"/>
            <a:ext cx="14706600" cy="57531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11700"/>
              </a:lnSpc>
              <a:tabLst>
                <a:tab pos="1752600" algn="l"/>
              </a:tabLst>
              <a:defRPr sz="9800">
                <a:solidFill>
                  <a:srgbClr val="00549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2316" y="13049614"/>
            <a:ext cx="393701" cy="431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BC7D1766-D167-4757-8EA1-AA21BD5C690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499" y="8858313"/>
            <a:ext cx="2896898" cy="2896898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ral.jpg" descr="coral.jpg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-3175000" y="-1409700"/>
            <a:ext cx="16179800" cy="161798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xfrm>
            <a:off x="7696200" y="5029200"/>
            <a:ext cx="15201900" cy="1752600"/>
          </a:xfrm>
          <a:prstGeom prst="rect">
            <a:avLst/>
          </a:prstGeom>
        </p:spPr>
        <p:txBody>
          <a:bodyPr/>
          <a:lstStyle>
            <a:lvl1pPr>
              <a:lnSpc>
                <a:spcPts val="7600"/>
              </a:lnSpc>
              <a:tabLst>
                <a:tab pos="1752600" algn="l"/>
              </a:tabLst>
              <a:defRPr sz="6400">
                <a:solidFill>
                  <a:srgbClr val="A9A9A9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12300" y="7112000"/>
            <a:ext cx="12814300" cy="5943600"/>
          </a:xfrm>
          <a:prstGeom prst="rect">
            <a:avLst/>
          </a:prstGeom>
        </p:spPr>
        <p:txBody>
          <a:bodyPr/>
          <a:lstStyle>
            <a:lvl1pPr marL="685800" indent="-533400">
              <a:lnSpc>
                <a:spcPts val="6300"/>
              </a:lnSpc>
              <a:spcBef>
                <a:spcPts val="300"/>
              </a:spcBef>
              <a:buSzPct val="100000"/>
              <a:buChar char="•"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685800" indent="-533400">
              <a:lnSpc>
                <a:spcPts val="6300"/>
              </a:lnSpc>
              <a:spcBef>
                <a:spcPts val="300"/>
              </a:spcBef>
              <a:buSzPct val="100000"/>
              <a:buFontTx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685800" indent="-533400">
              <a:lnSpc>
                <a:spcPts val="6300"/>
              </a:lnSpc>
              <a:spcBef>
                <a:spcPts val="300"/>
              </a:spcBef>
              <a:buSzPct val="100000"/>
              <a:buChar char="•"/>
              <a:tabLst>
                <a:tab pos="1752600" algn="l"/>
              </a:tabLst>
              <a:defRPr sz="4800" i="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685800" indent="-533400">
              <a:lnSpc>
                <a:spcPts val="6300"/>
              </a:lnSpc>
              <a:spcBef>
                <a:spcPts val="300"/>
              </a:spcBef>
              <a:buSzPct val="100000"/>
              <a:buFontTx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685800" indent="-533400">
              <a:lnSpc>
                <a:spcPts val="6300"/>
              </a:lnSpc>
              <a:spcBef>
                <a:spcPts val="300"/>
              </a:spcBef>
              <a:buSzPct val="100000"/>
              <a:buFontTx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COMPUTER SCIENCE…"/>
          <p:cNvSpPr txBox="1"/>
          <p:nvPr/>
        </p:nvSpPr>
        <p:spPr>
          <a:xfrm>
            <a:off x="15089981" y="444499"/>
            <a:ext cx="7770019" cy="201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r" defTabSz="647700">
              <a:lnSpc>
                <a:spcPts val="5400"/>
              </a:lnSpc>
              <a:tabLst>
                <a:tab pos="1511300" algn="l"/>
              </a:tabLst>
              <a:defRPr sz="4500" spc="765">
                <a:solidFill>
                  <a:srgbClr val="005493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lang="en-US" dirty="0"/>
              <a:t>INTRODUCTION TO COMPUTER SCIENCE   </a:t>
            </a:r>
          </a:p>
          <a:p>
            <a:pPr algn="r" defTabSz="647700">
              <a:lnSpc>
                <a:spcPts val="4700"/>
              </a:lnSpc>
              <a:tabLst>
                <a:tab pos="1511300" algn="l"/>
              </a:tabLst>
              <a:defRPr sz="2700" spc="1755"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lang="en-US" dirty="0"/>
              <a:t> </a:t>
            </a:r>
            <a:r>
              <a:rPr lang="en-US" sz="2800" spc="1820" dirty="0"/>
              <a:t>Rutgers University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2316" y="13049614"/>
            <a:ext cx="393701" cy="431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ine"/>
          <p:cNvSpPr/>
          <p:nvPr/>
        </p:nvSpPr>
        <p:spPr>
          <a:xfrm>
            <a:off x="1297472" y="1280221"/>
            <a:ext cx="218101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1778000"/>
            <a:ext cx="21005800" cy="4572000"/>
          </a:xfrm>
          <a:prstGeom prst="rect">
            <a:avLst/>
          </a:prstGeom>
          <a:solidFill>
            <a:srgbClr val="FFFFFF"/>
          </a:solidFill>
        </p:spPr>
        <p:txBody>
          <a:bodyPr lIns="304800" tIns="304800" rIns="304800" bIns="304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1270000" y="1280221"/>
            <a:ext cx="2184400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270000" y="381000"/>
            <a:ext cx="20688300" cy="90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219200" y="1524000"/>
            <a:ext cx="21869400" cy="1158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buFont typeface="Gill Sans"/>
              <a:tabLst>
                <a:tab pos="2476500" algn="l"/>
              </a:tabLst>
            </a:lvl2pPr>
            <a:lvl3pPr>
              <a:tabLst>
                <a:tab pos="3035300" algn="l"/>
              </a:tabLst>
              <a:defRPr i="1"/>
            </a:lvl3pPr>
            <a:lvl4pPr>
              <a:buFont typeface="Gill Sans"/>
              <a:tabLst>
                <a:tab pos="3721100" algn="l"/>
              </a:tabLst>
            </a:lvl4pPr>
            <a:lvl5pPr>
              <a:buFont typeface="Gill Sans"/>
              <a:tabLst>
                <a:tab pos="4368800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00128" y="13066304"/>
            <a:ext cx="393701" cy="43180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ctr" defTabSz="647700">
              <a:lnSpc>
                <a:spcPts val="2800"/>
              </a:lnSpc>
              <a:tabLst>
                <a:tab pos="1511300" algn="l"/>
              </a:tabLst>
              <a:defRPr sz="2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ransition spd="med"/>
  <p:txStyles>
    <p:titleStyle>
      <a:lvl1pPr marL="0" marR="0" indent="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1pPr>
      <a:lvl2pPr marL="0" marR="0" indent="2286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2pPr>
      <a:lvl3pPr marL="0" marR="0" indent="4572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3pPr>
      <a:lvl4pPr marL="0" marR="0" indent="6858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4pPr>
      <a:lvl5pPr marL="0" marR="0" indent="9144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5pPr>
      <a:lvl6pPr marL="0" marR="0" indent="11430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6pPr>
      <a:lvl7pPr marL="0" marR="0" indent="13716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7pPr>
      <a:lvl8pPr marL="0" marR="0" indent="16002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8pPr>
      <a:lvl9pPr marL="0" marR="0" indent="18288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9pPr>
    </p:titleStyle>
    <p:bodyStyle>
      <a:lvl1pPr marL="0" marR="0" indent="88900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Tx/>
        <a:buFontTx/>
        <a:buNone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1pPr>
      <a:lvl2pPr marL="760379" marR="0" indent="-3031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2pPr>
      <a:lvl3pPr marL="0" marR="0" indent="1422400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Tx/>
        <a:buFontTx/>
        <a:buNone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3pPr>
      <a:lvl4pPr marL="20049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4pPr>
      <a:lvl5pPr marL="24621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5pPr>
      <a:lvl6pPr marL="28177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6pPr>
      <a:lvl7pPr marL="31733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7pPr>
      <a:lvl8pPr marL="35289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8pPr>
      <a:lvl9pPr marL="38845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9pPr>
    </p:bodyStyle>
    <p:otherStyle>
      <a:lvl1pPr marL="0" marR="0" indent="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2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4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greenleaf-stock.deviantart.com/art/alpine-meadow-04-150655417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serenadevi.wordpress.com/2011/08/19/white-horses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</a:t>
            </a:r>
            <a:br>
              <a:rPr lang="en-US" dirty="0"/>
            </a:br>
            <a:r>
              <a:rPr lang="en-US" sz="2400" dirty="0"/>
              <a:t>CSCI </a:t>
            </a:r>
            <a:r>
              <a:rPr lang="en-US" sz="2400"/>
              <a:t>170 </a:t>
            </a:r>
            <a:r>
              <a:rPr lang="en-US" sz="2400" smtClean="0"/>
              <a:t>Spring 2021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Sandra Batista</a:t>
            </a:r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1.1–1.2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Strengthening Inductive Hypothesis Example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332690" y="1760816"/>
            <a:ext cx="22419734" cy="9812943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3200" dirty="0"/>
              <a:t>Exercise: Show that for any natural number k greater than or equal to 1, the sum of the first k odd positive integers is a perfect square.  A perfect square is an integer squared.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How to start?</a:t>
            </a:r>
          </a:p>
          <a:p>
            <a:r>
              <a:rPr lang="en-US" sz="3200" dirty="0"/>
              <a:t>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822830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Strengthening Inductive Hypothesis Example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332690" y="1760816"/>
            <a:ext cx="22419734" cy="1129027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3200" dirty="0"/>
              <a:t>Exercise: Show that for any natural number k greater than or equal to 1, the sum of the first k odd positive integers is a perfect square.  A perfect square is an integer squared.</a:t>
            </a:r>
          </a:p>
          <a:p>
            <a:endParaRPr lang="en-US" sz="3200" dirty="0"/>
          </a:p>
          <a:p>
            <a:r>
              <a:rPr lang="en-US" sz="3200" dirty="0"/>
              <a:t>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1DF583C-8B3C-480E-B9C6-20BC22AE49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925135"/>
              </p:ext>
            </p:extLst>
          </p:nvPr>
        </p:nvGraphicFramePr>
        <p:xfrm>
          <a:off x="901850" y="3299012"/>
          <a:ext cx="5567400" cy="145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6" name="Equation" r:id="rId4" imgW="1269720" imgH="431640" progId="Equation.DSMT4">
                  <p:embed/>
                </p:oleObj>
              </mc:Choice>
              <mc:Fallback>
                <p:oleObj name="Equation" r:id="rId4" imgW="1269720" imgH="4316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E9F25F0-C78D-40CE-AB15-E4988599FA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1850" y="3299012"/>
                        <a:ext cx="5567400" cy="1450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460546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Strengthening Inductive Hypothesis Example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547843" y="1776034"/>
            <a:ext cx="22419734" cy="10674717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3200" dirty="0"/>
              <a:t>Prove that any</a:t>
            </a:r>
            <a:r>
              <a:rPr lang="en-US" sz="3200" spc="38" dirty="0">
                <a:latin typeface="PMingLiU"/>
              </a:rPr>
              <a:t> 2</a:t>
            </a:r>
            <a:r>
              <a:rPr lang="en-US" sz="4000" i="1" spc="56" baseline="27777" dirty="0">
                <a:latin typeface="Verdana"/>
              </a:rPr>
              <a:t>n</a:t>
            </a:r>
            <a:r>
              <a:rPr lang="en-US" sz="3200" dirty="0"/>
              <a:t> by </a:t>
            </a:r>
            <a:r>
              <a:rPr lang="en-US" sz="3200" spc="38" dirty="0">
                <a:latin typeface="PMingLiU"/>
              </a:rPr>
              <a:t>2</a:t>
            </a:r>
            <a:r>
              <a:rPr lang="en-US" sz="4000" i="1" spc="56" baseline="27777" dirty="0">
                <a:latin typeface="Verdana"/>
              </a:rPr>
              <a:t>n</a:t>
            </a:r>
            <a:r>
              <a:rPr lang="en-US" sz="4000" dirty="0"/>
              <a:t> </a:t>
            </a:r>
            <a:r>
              <a:rPr lang="en-US" sz="3200" dirty="0"/>
              <a:t>board with a middle square removed can be tiled with L-shaped tiles for any n greater than or equal to 1.</a:t>
            </a:r>
          </a:p>
          <a:p>
            <a:endParaRPr lang="en-US" sz="3200" dirty="0"/>
          </a:p>
          <a:p>
            <a:r>
              <a:rPr lang="en-US" sz="3200" dirty="0"/>
              <a:t>Strengthen Inductive Hypothesis:  Show that  </a:t>
            </a:r>
            <a:r>
              <a:rPr lang="en-US" sz="4000" dirty="0"/>
              <a:t>any</a:t>
            </a:r>
            <a:r>
              <a:rPr lang="en-US" sz="4000" spc="38" dirty="0">
                <a:latin typeface="PMingLiU"/>
              </a:rPr>
              <a:t> 2</a:t>
            </a:r>
            <a:r>
              <a:rPr lang="en-US" sz="4400" i="1" spc="56" baseline="27777" dirty="0">
                <a:latin typeface="Verdana"/>
              </a:rPr>
              <a:t>n</a:t>
            </a:r>
            <a:r>
              <a:rPr lang="en-US" sz="4000" dirty="0"/>
              <a:t> by </a:t>
            </a:r>
            <a:r>
              <a:rPr lang="en-US" sz="4000" spc="38" dirty="0">
                <a:latin typeface="PMingLiU"/>
              </a:rPr>
              <a:t>2</a:t>
            </a:r>
            <a:r>
              <a:rPr lang="en-US" sz="4400" i="1" spc="56" baseline="27777" dirty="0">
                <a:latin typeface="Verdana"/>
              </a:rPr>
              <a:t>n</a:t>
            </a:r>
            <a:r>
              <a:rPr lang="en-US" sz="4400" dirty="0"/>
              <a:t> </a:t>
            </a:r>
            <a:r>
              <a:rPr lang="en-US" sz="4000" dirty="0"/>
              <a:t>board with </a:t>
            </a:r>
            <a:r>
              <a:rPr lang="en-US" sz="4000" u="sng" dirty="0"/>
              <a:t>any </a:t>
            </a:r>
            <a:r>
              <a:rPr lang="en-US" sz="4000" dirty="0"/>
              <a:t>square removed can be tiled with L-shaped tiles for any n greater than or equal to 1.</a:t>
            </a:r>
          </a:p>
          <a:p>
            <a:endParaRPr lang="en-US" sz="4000" dirty="0"/>
          </a:p>
          <a:p>
            <a:r>
              <a:rPr lang="en-US" sz="4000" dirty="0"/>
              <a:t>Our predicate, P(n): A </a:t>
            </a:r>
            <a:r>
              <a:rPr lang="en-US" sz="4000" spc="38" dirty="0">
                <a:latin typeface="PMingLiU"/>
              </a:rPr>
              <a:t>2</a:t>
            </a:r>
            <a:r>
              <a:rPr lang="en-US" sz="4400" i="1" spc="56" baseline="27777" dirty="0">
                <a:latin typeface="Verdana"/>
              </a:rPr>
              <a:t>n</a:t>
            </a:r>
            <a:r>
              <a:rPr lang="en-US" sz="4000" dirty="0"/>
              <a:t> by </a:t>
            </a:r>
            <a:r>
              <a:rPr lang="en-US" sz="4000" spc="38" dirty="0">
                <a:latin typeface="PMingLiU"/>
              </a:rPr>
              <a:t>2</a:t>
            </a:r>
            <a:r>
              <a:rPr lang="en-US" sz="4400" i="1" spc="56" baseline="27777" dirty="0">
                <a:latin typeface="Verdana"/>
              </a:rPr>
              <a:t>n</a:t>
            </a:r>
            <a:r>
              <a:rPr lang="en-US" sz="4400" dirty="0"/>
              <a:t> </a:t>
            </a:r>
            <a:r>
              <a:rPr lang="en-US" sz="4000" dirty="0"/>
              <a:t>board with </a:t>
            </a:r>
            <a:r>
              <a:rPr lang="en-US" sz="4000" u="sng" dirty="0"/>
              <a:t>any </a:t>
            </a:r>
            <a:r>
              <a:rPr lang="en-US" sz="4000" dirty="0"/>
              <a:t>square removed can be tiled with L-shaped tiles </a:t>
            </a:r>
          </a:p>
          <a:p>
            <a:endParaRPr lang="en-US" sz="4000" dirty="0"/>
          </a:p>
          <a:p>
            <a:r>
              <a:rPr lang="en-US" sz="4000" dirty="0"/>
              <a:t>We are showing that P(n) holds for any n greater than or equal to 1.</a:t>
            </a:r>
          </a:p>
          <a:p>
            <a:endParaRPr lang="en-US" sz="4000" dirty="0"/>
          </a:p>
          <a:p>
            <a:endParaRPr lang="en-US" sz="4000" dirty="0"/>
          </a:p>
          <a:p>
            <a:r>
              <a:rPr lang="en-US" sz="4000" i="1" spc="56" dirty="0">
                <a:latin typeface="Verdana"/>
              </a:rPr>
              <a:t>We will show how to do so constructively in proof.                    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122385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Strengthening Inductive Hypothesis Example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547843" y="1776034"/>
            <a:ext cx="22419734" cy="10305385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3200" dirty="0"/>
              <a:t>Strengthen Inductive Hypothesis:  Show that  </a:t>
            </a:r>
            <a:r>
              <a:rPr lang="en-US" sz="4000" dirty="0"/>
              <a:t>any</a:t>
            </a:r>
            <a:r>
              <a:rPr lang="en-US" sz="4000" spc="38" dirty="0">
                <a:latin typeface="PMingLiU"/>
              </a:rPr>
              <a:t> 2</a:t>
            </a:r>
            <a:r>
              <a:rPr lang="en-US" sz="4400" i="1" spc="56" baseline="27777" dirty="0">
                <a:latin typeface="Verdana"/>
              </a:rPr>
              <a:t>n</a:t>
            </a:r>
            <a:r>
              <a:rPr lang="en-US" sz="4000" dirty="0"/>
              <a:t> by </a:t>
            </a:r>
            <a:r>
              <a:rPr lang="en-US" sz="4000" spc="38" dirty="0">
                <a:latin typeface="PMingLiU"/>
              </a:rPr>
              <a:t>2</a:t>
            </a:r>
            <a:r>
              <a:rPr lang="en-US" sz="4400" i="1" spc="56" baseline="27777" dirty="0">
                <a:latin typeface="Verdana"/>
              </a:rPr>
              <a:t>n</a:t>
            </a:r>
            <a:r>
              <a:rPr lang="en-US" sz="4400" dirty="0"/>
              <a:t> </a:t>
            </a:r>
            <a:r>
              <a:rPr lang="en-US" sz="4000" dirty="0"/>
              <a:t>board with </a:t>
            </a:r>
            <a:r>
              <a:rPr lang="en-US" sz="4000" u="sng" dirty="0"/>
              <a:t>any </a:t>
            </a:r>
            <a:r>
              <a:rPr lang="en-US" sz="4000" dirty="0"/>
              <a:t>square removed can be tiled with L-shaped tiles for any n greater than or equal to 1.</a:t>
            </a:r>
          </a:p>
          <a:p>
            <a:endParaRPr lang="en-US" sz="4000" dirty="0"/>
          </a:p>
          <a:p>
            <a:r>
              <a:rPr lang="en-US" sz="3200" dirty="0"/>
              <a:t>Proof by Induction:</a:t>
            </a:r>
          </a:p>
          <a:p>
            <a:r>
              <a:rPr lang="en-US" sz="3200" dirty="0"/>
              <a:t>Base case: n =1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Assume the inductive hypothesis: Assume P(n) holds for some specific value n greater than or equal to 1.</a:t>
            </a:r>
          </a:p>
          <a:p>
            <a:r>
              <a:rPr lang="en-US" sz="3200" dirty="0"/>
              <a:t>A </a:t>
            </a:r>
            <a:r>
              <a:rPr lang="en-US" sz="3200" spc="38" dirty="0">
                <a:latin typeface="PMingLiU"/>
              </a:rPr>
              <a:t>2</a:t>
            </a:r>
            <a:r>
              <a:rPr lang="en-US" sz="3600" i="1" spc="56" baseline="27777" dirty="0">
                <a:latin typeface="Verdana"/>
              </a:rPr>
              <a:t>n</a:t>
            </a:r>
            <a:r>
              <a:rPr lang="en-US" sz="3200" dirty="0"/>
              <a:t> by </a:t>
            </a:r>
            <a:r>
              <a:rPr lang="en-US" sz="3200" spc="38" dirty="0">
                <a:latin typeface="PMingLiU"/>
              </a:rPr>
              <a:t>2</a:t>
            </a:r>
            <a:r>
              <a:rPr lang="en-US" sz="3600" i="1" spc="56" baseline="27777" dirty="0">
                <a:latin typeface="Verdana"/>
              </a:rPr>
              <a:t>n</a:t>
            </a:r>
            <a:r>
              <a:rPr lang="en-US" sz="3600" dirty="0"/>
              <a:t> </a:t>
            </a:r>
            <a:r>
              <a:rPr lang="en-US" sz="3200" dirty="0"/>
              <a:t>board with </a:t>
            </a:r>
            <a:r>
              <a:rPr lang="en-US" sz="3200" u="sng" dirty="0"/>
              <a:t>any </a:t>
            </a:r>
            <a:r>
              <a:rPr lang="en-US" sz="3200" dirty="0"/>
              <a:t>square removed can be tiled with L-shaped tiles.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27C483B-E716-4FF9-B36C-EA0B99782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146150"/>
              </p:ext>
            </p:extLst>
          </p:nvPr>
        </p:nvGraphicFramePr>
        <p:xfrm>
          <a:off x="1810871" y="5325035"/>
          <a:ext cx="3460378" cy="2241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0189">
                  <a:extLst>
                    <a:ext uri="{9D8B030D-6E8A-4147-A177-3AD203B41FA5}">
                      <a16:colId xmlns:a16="http://schemas.microsoft.com/office/drawing/2014/main" val="424303235"/>
                    </a:ext>
                  </a:extLst>
                </a:gridCol>
                <a:gridCol w="1730189">
                  <a:extLst>
                    <a:ext uri="{9D8B030D-6E8A-4147-A177-3AD203B41FA5}">
                      <a16:colId xmlns:a16="http://schemas.microsoft.com/office/drawing/2014/main" val="1625263491"/>
                    </a:ext>
                  </a:extLst>
                </a:gridCol>
              </a:tblGrid>
              <a:tr h="11205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067722"/>
                  </a:ext>
                </a:extLst>
              </a:tr>
              <a:tr h="11205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307727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70D2BBF7-1FC7-41E0-8848-C0B96FED3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424367"/>
              </p:ext>
            </p:extLst>
          </p:nvPr>
        </p:nvGraphicFramePr>
        <p:xfrm>
          <a:off x="7888942" y="5459506"/>
          <a:ext cx="3460378" cy="2241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0189">
                  <a:extLst>
                    <a:ext uri="{9D8B030D-6E8A-4147-A177-3AD203B41FA5}">
                      <a16:colId xmlns:a16="http://schemas.microsoft.com/office/drawing/2014/main" val="424303235"/>
                    </a:ext>
                  </a:extLst>
                </a:gridCol>
                <a:gridCol w="1730189">
                  <a:extLst>
                    <a:ext uri="{9D8B030D-6E8A-4147-A177-3AD203B41FA5}">
                      <a16:colId xmlns:a16="http://schemas.microsoft.com/office/drawing/2014/main" val="1625263491"/>
                    </a:ext>
                  </a:extLst>
                </a:gridCol>
              </a:tblGrid>
              <a:tr h="11205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067722"/>
                  </a:ext>
                </a:extLst>
              </a:tr>
              <a:tr h="11205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307727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160C8B5A-0263-4805-B7D3-62ED24AB1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912915"/>
              </p:ext>
            </p:extLst>
          </p:nvPr>
        </p:nvGraphicFramePr>
        <p:xfrm>
          <a:off x="13733930" y="5325035"/>
          <a:ext cx="3460378" cy="2241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0189">
                  <a:extLst>
                    <a:ext uri="{9D8B030D-6E8A-4147-A177-3AD203B41FA5}">
                      <a16:colId xmlns:a16="http://schemas.microsoft.com/office/drawing/2014/main" val="424303235"/>
                    </a:ext>
                  </a:extLst>
                </a:gridCol>
                <a:gridCol w="1730189">
                  <a:extLst>
                    <a:ext uri="{9D8B030D-6E8A-4147-A177-3AD203B41FA5}">
                      <a16:colId xmlns:a16="http://schemas.microsoft.com/office/drawing/2014/main" val="1625263491"/>
                    </a:ext>
                  </a:extLst>
                </a:gridCol>
              </a:tblGrid>
              <a:tr h="11205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067722"/>
                  </a:ext>
                </a:extLst>
              </a:tr>
              <a:tr h="11205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307727"/>
                  </a:ext>
                </a:extLst>
              </a:tr>
            </a:tbl>
          </a:graphicData>
        </a:graphic>
      </p:graphicFrame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C37DA10C-5228-4C4B-AEE2-B4338B310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941100"/>
              </p:ext>
            </p:extLst>
          </p:nvPr>
        </p:nvGraphicFramePr>
        <p:xfrm>
          <a:off x="18655553" y="5325035"/>
          <a:ext cx="3460378" cy="2241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0189">
                  <a:extLst>
                    <a:ext uri="{9D8B030D-6E8A-4147-A177-3AD203B41FA5}">
                      <a16:colId xmlns:a16="http://schemas.microsoft.com/office/drawing/2014/main" val="424303235"/>
                    </a:ext>
                  </a:extLst>
                </a:gridCol>
                <a:gridCol w="1730189">
                  <a:extLst>
                    <a:ext uri="{9D8B030D-6E8A-4147-A177-3AD203B41FA5}">
                      <a16:colId xmlns:a16="http://schemas.microsoft.com/office/drawing/2014/main" val="1625263491"/>
                    </a:ext>
                  </a:extLst>
                </a:gridCol>
              </a:tblGrid>
              <a:tr h="11205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067722"/>
                  </a:ext>
                </a:extLst>
              </a:tr>
              <a:tr h="11205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307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02389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Strengthening Inductive Hypothesis Example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547843" y="1776034"/>
            <a:ext cx="22419734" cy="1024383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3200" dirty="0"/>
              <a:t>Strengthen Inductive Hypothesis:  Show that  </a:t>
            </a:r>
            <a:r>
              <a:rPr lang="en-US" sz="4000" dirty="0"/>
              <a:t>any</a:t>
            </a:r>
            <a:r>
              <a:rPr lang="en-US" sz="4000" spc="38" dirty="0">
                <a:latin typeface="PMingLiU"/>
              </a:rPr>
              <a:t> 2</a:t>
            </a:r>
            <a:r>
              <a:rPr lang="en-US" sz="4400" i="1" spc="56" baseline="27777" dirty="0">
                <a:latin typeface="Verdana"/>
              </a:rPr>
              <a:t>n</a:t>
            </a:r>
            <a:r>
              <a:rPr lang="en-US" sz="4000" dirty="0"/>
              <a:t> by </a:t>
            </a:r>
            <a:r>
              <a:rPr lang="en-US" sz="4000" spc="38" dirty="0">
                <a:latin typeface="PMingLiU"/>
              </a:rPr>
              <a:t>2</a:t>
            </a:r>
            <a:r>
              <a:rPr lang="en-US" sz="4400" i="1" spc="56" baseline="27777" dirty="0">
                <a:latin typeface="Verdana"/>
              </a:rPr>
              <a:t>n</a:t>
            </a:r>
            <a:r>
              <a:rPr lang="en-US" sz="4400" dirty="0"/>
              <a:t> </a:t>
            </a:r>
            <a:r>
              <a:rPr lang="en-US" sz="4000" dirty="0"/>
              <a:t>board with </a:t>
            </a:r>
            <a:r>
              <a:rPr lang="en-US" sz="4000" u="sng" dirty="0"/>
              <a:t>any </a:t>
            </a:r>
            <a:r>
              <a:rPr lang="en-US" sz="4000" dirty="0"/>
              <a:t>square removed can be tiled with L-shaped tiles for any n greater than or equal to 1.</a:t>
            </a:r>
          </a:p>
          <a:p>
            <a:endParaRPr lang="en-US" sz="4000" dirty="0"/>
          </a:p>
          <a:p>
            <a:r>
              <a:rPr lang="en-US" sz="3200" dirty="0"/>
              <a:t>Before we get to the inductive step, let’s consider n = 2. How can we use the base case, n= 1, showing that we can tile a 2x2 board to tile this 4x4 board?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6B40F23-4154-4606-BD27-370429E2DE21}"/>
              </a:ext>
            </a:extLst>
          </p:cNvPr>
          <p:cNvGraphicFramePr>
            <a:graphicFrameLocks noGrp="1"/>
          </p:cNvGraphicFramePr>
          <p:nvPr/>
        </p:nvGraphicFramePr>
        <p:xfrm>
          <a:off x="7781364" y="5652296"/>
          <a:ext cx="7135908" cy="521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3977">
                  <a:extLst>
                    <a:ext uri="{9D8B030D-6E8A-4147-A177-3AD203B41FA5}">
                      <a16:colId xmlns:a16="http://schemas.microsoft.com/office/drawing/2014/main" val="208941346"/>
                    </a:ext>
                  </a:extLst>
                </a:gridCol>
                <a:gridCol w="1783977">
                  <a:extLst>
                    <a:ext uri="{9D8B030D-6E8A-4147-A177-3AD203B41FA5}">
                      <a16:colId xmlns:a16="http://schemas.microsoft.com/office/drawing/2014/main" val="1039964187"/>
                    </a:ext>
                  </a:extLst>
                </a:gridCol>
                <a:gridCol w="1783977">
                  <a:extLst>
                    <a:ext uri="{9D8B030D-6E8A-4147-A177-3AD203B41FA5}">
                      <a16:colId xmlns:a16="http://schemas.microsoft.com/office/drawing/2014/main" val="1785068893"/>
                    </a:ext>
                  </a:extLst>
                </a:gridCol>
                <a:gridCol w="1783977">
                  <a:extLst>
                    <a:ext uri="{9D8B030D-6E8A-4147-A177-3AD203B41FA5}">
                      <a16:colId xmlns:a16="http://schemas.microsoft.com/office/drawing/2014/main" val="1220446525"/>
                    </a:ext>
                  </a:extLst>
                </a:gridCol>
              </a:tblGrid>
              <a:tr h="1303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34960"/>
                  </a:ext>
                </a:extLst>
              </a:tr>
              <a:tr h="1303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066272"/>
                  </a:ext>
                </a:extLst>
              </a:tr>
              <a:tr h="130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172399"/>
                  </a:ext>
                </a:extLst>
              </a:tr>
              <a:tr h="1303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624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10577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Strengthening Inductive Hypothesis Example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547843" y="1776034"/>
            <a:ext cx="22419734" cy="10859383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3200" dirty="0"/>
              <a:t>Strengthen Inductive Hypothesis:  Show that  </a:t>
            </a:r>
            <a:r>
              <a:rPr lang="en-US" sz="4000" dirty="0"/>
              <a:t>any</a:t>
            </a:r>
            <a:r>
              <a:rPr lang="en-US" sz="4000" spc="38" dirty="0">
                <a:latin typeface="PMingLiU"/>
              </a:rPr>
              <a:t> 2</a:t>
            </a:r>
            <a:r>
              <a:rPr lang="en-US" sz="4400" i="1" spc="56" baseline="27777" dirty="0">
                <a:latin typeface="Verdana"/>
              </a:rPr>
              <a:t>n</a:t>
            </a:r>
            <a:r>
              <a:rPr lang="en-US" sz="4000" dirty="0"/>
              <a:t> by </a:t>
            </a:r>
            <a:r>
              <a:rPr lang="en-US" sz="4000" spc="38" dirty="0">
                <a:latin typeface="PMingLiU"/>
              </a:rPr>
              <a:t>2</a:t>
            </a:r>
            <a:r>
              <a:rPr lang="en-US" sz="4400" i="1" spc="56" baseline="27777" dirty="0">
                <a:latin typeface="Verdana"/>
              </a:rPr>
              <a:t>n</a:t>
            </a:r>
            <a:r>
              <a:rPr lang="en-US" sz="4400" dirty="0"/>
              <a:t> </a:t>
            </a:r>
            <a:r>
              <a:rPr lang="en-US" sz="4000" dirty="0"/>
              <a:t>board with </a:t>
            </a:r>
            <a:r>
              <a:rPr lang="en-US" sz="4000" u="sng" dirty="0"/>
              <a:t>any </a:t>
            </a:r>
            <a:r>
              <a:rPr lang="en-US" sz="4000" dirty="0"/>
              <a:t>square removed can be tiled with L-shaped tiles for any n greater than or equal to 1.</a:t>
            </a:r>
          </a:p>
          <a:p>
            <a:r>
              <a:rPr lang="en-US" sz="4000" dirty="0"/>
              <a:t>Inductive Step. Assume we can tile a</a:t>
            </a:r>
            <a:r>
              <a:rPr lang="en-US" sz="4000" spc="38" dirty="0">
                <a:latin typeface="PMingLiU"/>
              </a:rPr>
              <a:t> 2</a:t>
            </a:r>
            <a:r>
              <a:rPr lang="en-US" sz="4400" i="1" spc="56" baseline="27777" dirty="0">
                <a:latin typeface="Verdana"/>
              </a:rPr>
              <a:t>n</a:t>
            </a:r>
            <a:r>
              <a:rPr lang="en-US" sz="4000" dirty="0"/>
              <a:t> by </a:t>
            </a:r>
            <a:r>
              <a:rPr lang="en-US" sz="4000" spc="38" dirty="0">
                <a:latin typeface="PMingLiU"/>
              </a:rPr>
              <a:t>2</a:t>
            </a:r>
            <a:r>
              <a:rPr lang="en-US" sz="4400" i="1" spc="56" baseline="27777" dirty="0">
                <a:latin typeface="Verdana"/>
              </a:rPr>
              <a:t>n</a:t>
            </a:r>
            <a:r>
              <a:rPr lang="en-US" sz="4000" dirty="0"/>
              <a:t> board with any square removed using L-tiles. Show we can tile a </a:t>
            </a:r>
            <a:r>
              <a:rPr lang="en-US" sz="3200" spc="38" dirty="0">
                <a:latin typeface="PMingLiU"/>
              </a:rPr>
              <a:t>2</a:t>
            </a:r>
            <a:r>
              <a:rPr lang="en-US" sz="3600" i="1" spc="56" baseline="27777" dirty="0">
                <a:latin typeface="Verdana"/>
              </a:rPr>
              <a:t>n+1</a:t>
            </a:r>
            <a:r>
              <a:rPr lang="en-US" sz="3200" dirty="0"/>
              <a:t> by </a:t>
            </a:r>
            <a:r>
              <a:rPr lang="en-US" sz="3200" spc="38" dirty="0">
                <a:latin typeface="PMingLiU"/>
              </a:rPr>
              <a:t>2</a:t>
            </a:r>
            <a:r>
              <a:rPr lang="en-US" sz="3600" i="1" spc="56" baseline="27777" dirty="0">
                <a:latin typeface="Verdana"/>
              </a:rPr>
              <a:t>n+1</a:t>
            </a:r>
            <a:r>
              <a:rPr lang="en-US" sz="3600" dirty="0"/>
              <a:t> 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69EB9F8-7241-491B-8B91-123FD61B7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26293"/>
              </p:ext>
            </p:extLst>
          </p:nvPr>
        </p:nvGraphicFramePr>
        <p:xfrm>
          <a:off x="1524000" y="4858869"/>
          <a:ext cx="10668000" cy="75662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3692846576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140909052"/>
                    </a:ext>
                  </a:extLst>
                </a:gridCol>
              </a:tblGrid>
              <a:tr h="37831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912887"/>
                  </a:ext>
                </a:extLst>
              </a:tr>
              <a:tr h="37831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120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31770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912DBE-BEAA-495C-90FA-F4483B3E21A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512300" y="7112000"/>
            <a:ext cx="14262100" cy="5943600"/>
          </a:xfrm>
        </p:spPr>
        <p:txBody>
          <a:bodyPr/>
          <a:lstStyle/>
          <a:p>
            <a:r>
              <a:rPr lang="en-US" dirty="0" smtClean="0"/>
              <a:t>Induction</a:t>
            </a:r>
            <a:endParaRPr lang="en-US" dirty="0"/>
          </a:p>
          <a:p>
            <a:r>
              <a:rPr lang="en-US" dirty="0"/>
              <a:t>Strengthening the Inductive Hypothesis</a:t>
            </a:r>
          </a:p>
          <a:p>
            <a:r>
              <a:rPr lang="en-US" b="1" dirty="0"/>
              <a:t>Strong Induction</a:t>
            </a:r>
          </a:p>
          <a:p>
            <a:r>
              <a:rPr lang="en-US" dirty="0"/>
              <a:t>Error Checking</a:t>
            </a:r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1.1–1.2</a:t>
            </a:r>
          </a:p>
        </p:txBody>
      </p:sp>
    </p:spTree>
    <p:extLst>
      <p:ext uri="{BB962C8B-B14F-4D97-AF65-F5344CB8AC3E}">
        <p14:creationId xmlns:p14="http://schemas.microsoft.com/office/powerpoint/2010/main" val="279094759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Is Weak Induction Necessary?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69999" y="1777999"/>
            <a:ext cx="17573813" cy="8925859"/>
          </a:xfrm>
          <a:prstGeom prst="rect">
            <a:avLst/>
          </a:prstGeo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Given how induction works, does it matter if we show the base case</a:t>
            </a:r>
          </a:p>
          <a:p>
            <a:r>
              <a:rPr lang="en-US" sz="4000" dirty="0">
                <a:solidFill>
                  <a:srgbClr val="0070C0"/>
                </a:solidFill>
              </a:rPr>
              <a:t>and assume for some specific value, n-1, that P(n-1)-&gt;P(n)?</a:t>
            </a:r>
          </a:p>
          <a:p>
            <a:endParaRPr lang="en-US" sz="4000" dirty="0">
              <a:solidFill>
                <a:srgbClr val="0070C0"/>
              </a:solidFill>
            </a:endParaRPr>
          </a:p>
          <a:p>
            <a:r>
              <a:rPr lang="en-US" sz="4000" dirty="0">
                <a:solidFill>
                  <a:srgbClr val="0070C0"/>
                </a:solidFill>
              </a:rPr>
              <a:t>We can show through many steps of inference:</a:t>
            </a:r>
          </a:p>
          <a:p>
            <a:r>
              <a:rPr lang="en-US" sz="4000" dirty="0">
                <a:solidFill>
                  <a:srgbClr val="0070C0"/>
                </a:solidFill>
              </a:rPr>
              <a:t>P(0)-&gt;P(1)-&gt;P(2)-&gt;P(3)-&gt;P(4)-&gt;…</a:t>
            </a:r>
          </a:p>
          <a:p>
            <a:endParaRPr lang="en-US" sz="4000" dirty="0">
              <a:solidFill>
                <a:srgbClr val="0070C0"/>
              </a:solidFill>
            </a:endParaRPr>
          </a:p>
          <a:p>
            <a:r>
              <a:rPr lang="en-US" sz="4000" dirty="0">
                <a:solidFill>
                  <a:srgbClr val="0070C0"/>
                </a:solidFill>
              </a:rPr>
              <a:t>What if we could assume many hypotheses at once?</a:t>
            </a:r>
          </a:p>
          <a:p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3354361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Strong Induction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69999" y="1777999"/>
            <a:ext cx="17573813" cy="11149107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To prove claims of the form: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We apply proof technique called strong </a:t>
            </a:r>
            <a:r>
              <a:rPr lang="en-US" b="1" dirty="0">
                <a:solidFill>
                  <a:srgbClr val="0070C0"/>
                </a:solidFill>
              </a:rPr>
              <a:t>induction.</a:t>
            </a:r>
          </a:p>
          <a:p>
            <a:r>
              <a:rPr lang="en-US" dirty="0">
                <a:solidFill>
                  <a:srgbClr val="0070C0"/>
                </a:solidFill>
              </a:rPr>
              <a:t>To prove a claim holds for any natural number:</a:t>
            </a:r>
          </a:p>
          <a:p>
            <a:pPr marL="742950" indent="-74295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Show the base case(s), i.e. the claim holds for n=0, P(0).</a:t>
            </a:r>
          </a:p>
          <a:p>
            <a:pPr marL="742950" indent="-74295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Assume the inductive hypothesis. Assume the predicate holds for predicate holds for all values from the base case to a specific value:</a:t>
            </a:r>
          </a:p>
          <a:p>
            <a:pPr marL="742950" indent="-742950">
              <a:buAutoNum type="arabicPeriod"/>
            </a:pPr>
            <a:endParaRPr lang="en-US" dirty="0">
              <a:solidFill>
                <a:srgbClr val="0070C0"/>
              </a:solidFill>
            </a:endParaRPr>
          </a:p>
          <a:p>
            <a:pPr marL="742950" indent="-742950">
              <a:buAutoNum type="arabicPeriod"/>
            </a:pPr>
            <a:endParaRPr lang="en-US" dirty="0">
              <a:solidFill>
                <a:srgbClr val="0070C0"/>
              </a:solidFill>
            </a:endParaRPr>
          </a:p>
          <a:p>
            <a:pPr marL="742950" indent="-742950">
              <a:buAutoNum type="arabicPeriod"/>
            </a:pPr>
            <a:endParaRPr lang="en-US" dirty="0">
              <a:solidFill>
                <a:srgbClr val="0070C0"/>
              </a:solidFill>
            </a:endParaRPr>
          </a:p>
          <a:p>
            <a:pPr marL="742950" indent="-74295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For the inductive step, use the inductive hypothesis to show that the predicate holds for the next value.</a:t>
            </a:r>
          </a:p>
          <a:p>
            <a:pPr indent="0"/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697D401-F941-4010-B9AD-21E2B143E2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58606" y="1940854"/>
          <a:ext cx="6511088" cy="1125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2" name="Equation" r:id="rId4" imgW="1180800" imgH="266400" progId="Equation.DSMT4">
                  <p:embed/>
                </p:oleObj>
              </mc:Choice>
              <mc:Fallback>
                <p:oleObj name="Equation" r:id="rId4" imgW="1180800" imgH="2664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697D401-F941-4010-B9AD-21E2B143E2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58606" y="1940854"/>
                        <a:ext cx="6511088" cy="1125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1A46D06-352F-4027-89F9-A85732DB64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20463"/>
              </p:ext>
            </p:extLst>
          </p:nvPr>
        </p:nvGraphicFramePr>
        <p:xfrm>
          <a:off x="2048951" y="11306041"/>
          <a:ext cx="16015908" cy="938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3" name="Equation" r:id="rId6" imgW="3492360" imgH="266400" progId="Equation.DSMT4">
                  <p:embed/>
                </p:oleObj>
              </mc:Choice>
              <mc:Fallback>
                <p:oleObj name="Equation" r:id="rId6" imgW="3492360" imgH="2664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6E478AA-E8D0-44B9-9AE1-244899E14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48951" y="11306041"/>
                        <a:ext cx="16015908" cy="938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3F24D70-BD33-4677-9CF2-019CD7766F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902161"/>
              </p:ext>
            </p:extLst>
          </p:nvPr>
        </p:nvGraphicFramePr>
        <p:xfrm>
          <a:off x="3294063" y="7440613"/>
          <a:ext cx="12980987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4" name="Equation" r:id="rId8" imgW="2565360" imgH="266400" progId="Equation.DSMT4">
                  <p:embed/>
                </p:oleObj>
              </mc:Choice>
              <mc:Fallback>
                <p:oleObj name="Equation" r:id="rId8" imgW="2565360" imgH="2664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6E478AA-E8D0-44B9-9AE1-244899E14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94063" y="7440613"/>
                        <a:ext cx="12980987" cy="71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5B62F3F5-5BDF-489C-80B1-C46D788E83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942835"/>
              </p:ext>
            </p:extLst>
          </p:nvPr>
        </p:nvGraphicFramePr>
        <p:xfrm>
          <a:off x="4745038" y="8472488"/>
          <a:ext cx="6259512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5" name="Equation" r:id="rId10" imgW="1409400" imgH="266400" progId="Equation.DSMT4">
                  <p:embed/>
                </p:oleObj>
              </mc:Choice>
              <mc:Fallback>
                <p:oleObj name="Equation" r:id="rId10" imgW="1409400" imgH="2664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5D3E5BD-E6ED-4F45-9D3B-0FF701B201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45038" y="8472488"/>
                        <a:ext cx="6259512" cy="903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660856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Strong Induction Example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332690" y="1760816"/>
            <a:ext cx="22419734" cy="11782713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3200" dirty="0"/>
              <a:t>Exercise: Show that for any n greater than or equal to 12, n cents in postage can be formed using only 4-cent and 5-cent stamps.</a:t>
            </a:r>
          </a:p>
          <a:p>
            <a:endParaRPr lang="en-US" sz="3200" dirty="0"/>
          </a:p>
          <a:p>
            <a:r>
              <a:rPr lang="en-US" sz="3200" dirty="0"/>
              <a:t>Proof by Induction: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2467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912DBE-BEAA-495C-90FA-F4483B3E21A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512300" y="7112000"/>
            <a:ext cx="14262100" cy="5943600"/>
          </a:xfrm>
        </p:spPr>
        <p:txBody>
          <a:bodyPr/>
          <a:lstStyle/>
          <a:p>
            <a:pPr marL="152400" indent="0">
              <a:buNone/>
            </a:pPr>
            <a:endParaRPr lang="en-US" dirty="0"/>
          </a:p>
          <a:p>
            <a:r>
              <a:rPr lang="en-US" b="1" dirty="0"/>
              <a:t>Induction</a:t>
            </a:r>
          </a:p>
          <a:p>
            <a:r>
              <a:rPr lang="en-US" dirty="0"/>
              <a:t>Strengthening the Inductive Hypothesis</a:t>
            </a:r>
          </a:p>
          <a:p>
            <a:r>
              <a:rPr lang="en-US" dirty="0"/>
              <a:t>Strong Induction</a:t>
            </a:r>
          </a:p>
          <a:p>
            <a:r>
              <a:rPr lang="en-US" dirty="0"/>
              <a:t>Error Checking</a:t>
            </a:r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1.1–1.2</a:t>
            </a:r>
          </a:p>
        </p:txBody>
      </p:sp>
    </p:spTree>
    <p:extLst>
      <p:ext uri="{BB962C8B-B14F-4D97-AF65-F5344CB8AC3E}">
        <p14:creationId xmlns:p14="http://schemas.microsoft.com/office/powerpoint/2010/main" val="280886663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Strong Induction Example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332690" y="1760816"/>
            <a:ext cx="22419734" cy="11782713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3200" dirty="0"/>
              <a:t>Exercise: Show that for any n greater than or equal to 12, n cents in postage can be formed using only 4-cent and 5-cent stamps.</a:t>
            </a:r>
          </a:p>
          <a:p>
            <a:endParaRPr lang="en-US" sz="3200" dirty="0"/>
          </a:p>
          <a:p>
            <a:r>
              <a:rPr lang="en-US" sz="3200" dirty="0"/>
              <a:t>Proof by Induction: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8477735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Strong Induction Example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332690" y="1760816"/>
            <a:ext cx="22419734" cy="10797828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3200" dirty="0"/>
              <a:t>Recall the Fibonacci Sequence: f</a:t>
            </a:r>
            <a:r>
              <a:rPr lang="en-US" sz="3200" baseline="-25000" dirty="0"/>
              <a:t>0</a:t>
            </a:r>
            <a:r>
              <a:rPr lang="en-US" sz="3200" dirty="0"/>
              <a:t>=0, f</a:t>
            </a:r>
            <a:r>
              <a:rPr lang="en-US" sz="3200" baseline="-25000" dirty="0"/>
              <a:t>1</a:t>
            </a:r>
            <a:r>
              <a:rPr lang="en-US" sz="3200" dirty="0"/>
              <a:t>=1, f</a:t>
            </a:r>
            <a:r>
              <a:rPr lang="en-US" sz="3200" baseline="-25000" dirty="0"/>
              <a:t>2</a:t>
            </a:r>
            <a:r>
              <a:rPr lang="en-US" sz="3200" dirty="0"/>
              <a:t>=1, f</a:t>
            </a:r>
            <a:r>
              <a:rPr lang="en-US" sz="3200" baseline="-25000" dirty="0"/>
              <a:t>3</a:t>
            </a:r>
            <a:r>
              <a:rPr lang="en-US" sz="3200" dirty="0"/>
              <a:t>=2, f</a:t>
            </a:r>
            <a:r>
              <a:rPr lang="en-US" sz="3200" baseline="-25000" dirty="0"/>
              <a:t>4</a:t>
            </a:r>
            <a:r>
              <a:rPr lang="en-US" sz="3200" dirty="0"/>
              <a:t>=3, f</a:t>
            </a:r>
            <a:r>
              <a:rPr lang="en-US" sz="3200" baseline="-25000" dirty="0"/>
              <a:t>5</a:t>
            </a:r>
            <a:r>
              <a:rPr lang="en-US" sz="3200" dirty="0"/>
              <a:t>=5,…</a:t>
            </a:r>
          </a:p>
          <a:p>
            <a:endParaRPr lang="en-US" sz="3200" dirty="0"/>
          </a:p>
          <a:p>
            <a:r>
              <a:rPr lang="en-US" sz="3200" dirty="0"/>
              <a:t>What is the recursive or inductive definition for the Fibonacci sequence?</a:t>
            </a:r>
          </a:p>
          <a:p>
            <a:endParaRPr lang="en-US" sz="3200" dirty="0"/>
          </a:p>
          <a:p>
            <a:r>
              <a:rPr lang="en-US" sz="3200" dirty="0"/>
              <a:t>Base cases: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Recursive or inductive case: Define the sequence in terms of earlier terms in the same sequence itself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6506811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Strong Induction Example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648759" y="1282700"/>
            <a:ext cx="23609735" cy="1129027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3200" dirty="0"/>
              <a:t>Let’s prove the following predicate for the Fibonacci sequence where                                           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[Useful fact: a</a:t>
            </a:r>
            <a:r>
              <a:rPr lang="en-US" sz="3200" baseline="30000" dirty="0"/>
              <a:t>2 </a:t>
            </a:r>
            <a:r>
              <a:rPr lang="en-US" sz="3200" dirty="0"/>
              <a:t>= a +1.]</a:t>
            </a:r>
          </a:p>
          <a:p>
            <a:endParaRPr lang="en-US" sz="3200" dirty="0"/>
          </a:p>
          <a:p>
            <a:r>
              <a:rPr lang="en-US" sz="3200" dirty="0"/>
              <a:t>Proof by Induction: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4CADE95-C414-441E-A978-81F4A10CA7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040363"/>
              </p:ext>
            </p:extLst>
          </p:nvPr>
        </p:nvGraphicFramePr>
        <p:xfrm>
          <a:off x="1270000" y="2622096"/>
          <a:ext cx="8913906" cy="97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name="Equation" r:id="rId4" imgW="2057400" imgH="342720" progId="Equation.DSMT4">
                  <p:embed/>
                </p:oleObj>
              </mc:Choice>
              <mc:Fallback>
                <p:oleObj name="Equation" r:id="rId4" imgW="2057400" imgH="3427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63CC124-D76B-4DDC-9A21-5226EE6190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70000" y="2622096"/>
                        <a:ext cx="8913906" cy="97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5D6245D-0084-4F87-97B0-085F20A12C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936410"/>
              </p:ext>
            </p:extLst>
          </p:nvPr>
        </p:nvGraphicFramePr>
        <p:xfrm>
          <a:off x="13871482" y="1336448"/>
          <a:ext cx="4346575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Equation" r:id="rId6" imgW="1002960" imgH="431640" progId="Equation.DSMT4">
                  <p:embed/>
                </p:oleObj>
              </mc:Choice>
              <mc:Fallback>
                <p:oleObj name="Equation" r:id="rId6" imgW="1002960" imgH="4316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4CADE95-C414-441E-A978-81F4A10CA7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871482" y="1336448"/>
                        <a:ext cx="4346575" cy="123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330374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Strong Induction Example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648759" y="1282700"/>
            <a:ext cx="23609735" cy="1129027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3200" dirty="0"/>
              <a:t>Let’s prove the following predicate for the Fibonacci sequence where                                           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[Useful fact: a</a:t>
            </a:r>
            <a:r>
              <a:rPr lang="en-US" sz="3200" baseline="30000" dirty="0"/>
              <a:t>2 </a:t>
            </a:r>
            <a:r>
              <a:rPr lang="en-US" sz="3200" dirty="0"/>
              <a:t>= a +1.]</a:t>
            </a:r>
          </a:p>
          <a:p>
            <a:endParaRPr lang="en-US" sz="3200" dirty="0"/>
          </a:p>
          <a:p>
            <a:r>
              <a:rPr lang="en-US" sz="3200" dirty="0"/>
              <a:t>Proof by Induction: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4CADE95-C414-441E-A978-81F4A10CA7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0000" y="2622096"/>
          <a:ext cx="8913906" cy="97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2" name="Equation" r:id="rId4" imgW="2057400" imgH="342720" progId="Equation.DSMT4">
                  <p:embed/>
                </p:oleObj>
              </mc:Choice>
              <mc:Fallback>
                <p:oleObj name="Equation" r:id="rId4" imgW="2057400" imgH="34272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4CADE95-C414-441E-A978-81F4A10CA7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70000" y="2622096"/>
                        <a:ext cx="8913906" cy="97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5D6245D-0084-4F87-97B0-085F20A12C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71482" y="1336448"/>
          <a:ext cx="4346575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name="Equation" r:id="rId6" imgW="1002960" imgH="431640" progId="Equation.DSMT4">
                  <p:embed/>
                </p:oleObj>
              </mc:Choice>
              <mc:Fallback>
                <p:oleObj name="Equation" r:id="rId6" imgW="1002960" imgH="4316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5D6245D-0084-4F87-97B0-085F20A12C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871482" y="1336448"/>
                        <a:ext cx="4346575" cy="123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303600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Strong Induction Example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332690" y="1760816"/>
            <a:ext cx="22419734" cy="1129027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3200" dirty="0"/>
              <a:t>Exercise: Show for any n greater than or equal to 2, n can be presented as the product of primes.</a:t>
            </a:r>
          </a:p>
          <a:p>
            <a:endParaRPr lang="en-US" sz="3200" dirty="0"/>
          </a:p>
          <a:p>
            <a:r>
              <a:rPr lang="en-US" sz="3200" dirty="0"/>
              <a:t>Proof by Induction: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1318321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Strong Induction Example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332690" y="1760816"/>
            <a:ext cx="22419734" cy="1129027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3200" dirty="0"/>
              <a:t>Exercise: Show for any n greater than or equal to 2, n can be presented as the product of primes.</a:t>
            </a:r>
          </a:p>
          <a:p>
            <a:endParaRPr lang="en-US" sz="3200" dirty="0"/>
          </a:p>
          <a:p>
            <a:r>
              <a:rPr lang="en-US" sz="3200" dirty="0"/>
              <a:t>Proof by Induction: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3643137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912DBE-BEAA-495C-90FA-F4483B3E21A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512300" y="7112000"/>
            <a:ext cx="14262100" cy="59436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Induction</a:t>
            </a:r>
          </a:p>
          <a:p>
            <a:r>
              <a:rPr lang="en-US" dirty="0"/>
              <a:t>Strengthening the Inductive Hypothesis</a:t>
            </a:r>
          </a:p>
          <a:p>
            <a:r>
              <a:rPr lang="en-US" dirty="0"/>
              <a:t>Strong Induction</a:t>
            </a:r>
          </a:p>
          <a:p>
            <a:r>
              <a:rPr lang="en-US" b="1" dirty="0"/>
              <a:t>Error Checking</a:t>
            </a:r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1.1–1.2</a:t>
            </a:r>
          </a:p>
        </p:txBody>
      </p:sp>
    </p:spTree>
    <p:extLst>
      <p:ext uri="{BB962C8B-B14F-4D97-AF65-F5344CB8AC3E}">
        <p14:creationId xmlns:p14="http://schemas.microsoft.com/office/powerpoint/2010/main" val="73762976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Error Checking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332690" y="1760816"/>
            <a:ext cx="22419734" cy="10797828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3200" b="1" dirty="0"/>
              <a:t>Bold claim: Every horse is the same color!</a:t>
            </a:r>
          </a:p>
          <a:p>
            <a:endParaRPr lang="en-US" sz="3200" dirty="0"/>
          </a:p>
          <a:p>
            <a:r>
              <a:rPr lang="en-US" sz="3200" dirty="0"/>
              <a:t>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3" name="Picture 2" descr="A white horse in a field&#10;&#10;Description automatically generated">
            <a:extLst>
              <a:ext uri="{FF2B5EF4-FFF2-40B4-BE49-F238E27FC236}">
                <a16:creationId xmlns:a16="http://schemas.microsoft.com/office/drawing/2014/main" id="{1399E34F-0D23-4745-BE4D-A1EC943E5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951685" y="4438172"/>
            <a:ext cx="7100049" cy="48396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67B9BB-8A7A-464E-B51F-6C8564EA99A4}"/>
              </a:ext>
            </a:extLst>
          </p:cNvPr>
          <p:cNvSpPr txBox="1"/>
          <p:nvPr/>
        </p:nvSpPr>
        <p:spPr>
          <a:xfrm>
            <a:off x="14074586" y="9514851"/>
            <a:ext cx="5256785" cy="2410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900" dirty="0">
                <a:hlinkClick r:id="rId4" tooltip="http://greenleaf-stock.deviantart.com/art/alpine-meadow-04-150655417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/3.0/"/>
              </a:rPr>
              <a:t>CC BY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69613093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Error Checking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332690" y="1760816"/>
            <a:ext cx="22419734" cy="10797828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3200" b="1" dirty="0"/>
              <a:t>Bold claim: Every horse is the same color!</a:t>
            </a:r>
          </a:p>
          <a:p>
            <a:endParaRPr lang="en-US" sz="3200" dirty="0"/>
          </a:p>
          <a:p>
            <a:r>
              <a:rPr lang="en-US" sz="3200" dirty="0"/>
              <a:t>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8" name="Picture 7" descr="A group of sheep standing next to a body of water&#10;&#10;Description automatically generated">
            <a:extLst>
              <a:ext uri="{FF2B5EF4-FFF2-40B4-BE49-F238E27FC236}">
                <a16:creationId xmlns:a16="http://schemas.microsoft.com/office/drawing/2014/main" id="{522B7C27-5ADB-45EC-8538-58B10C1D0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494941" y="2756841"/>
            <a:ext cx="10500399" cy="7875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8535B3-7862-4486-80F6-772B8F7B1DFC}"/>
              </a:ext>
            </a:extLst>
          </p:cNvPr>
          <p:cNvSpPr txBox="1"/>
          <p:nvPr/>
        </p:nvSpPr>
        <p:spPr>
          <a:xfrm>
            <a:off x="17517034" y="10959159"/>
            <a:ext cx="4876800" cy="2410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900" dirty="0">
                <a:hlinkClick r:id="rId4" tooltip="http://serenadevi.wordpress.com/2011/08/19/white-horses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-nd/3.0/"/>
              </a:rPr>
              <a:t>CC BY-NC-ND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572410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912DBE-BEAA-495C-90FA-F4483B3E21A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512300" y="7112000"/>
            <a:ext cx="14262100" cy="5943600"/>
          </a:xfrm>
        </p:spPr>
        <p:txBody>
          <a:bodyPr/>
          <a:lstStyle/>
          <a:p>
            <a:r>
              <a:rPr lang="en-US" dirty="0" smtClean="0"/>
              <a:t>Induction</a:t>
            </a:r>
            <a:endParaRPr lang="en-US" dirty="0"/>
          </a:p>
          <a:p>
            <a:r>
              <a:rPr lang="en-US" dirty="0"/>
              <a:t>Strengthening the Inductive Hypothesis</a:t>
            </a:r>
          </a:p>
          <a:p>
            <a:r>
              <a:rPr lang="en-US" dirty="0"/>
              <a:t>Strong Induction</a:t>
            </a:r>
          </a:p>
          <a:p>
            <a:r>
              <a:rPr lang="en-US" dirty="0"/>
              <a:t>Error Checking</a:t>
            </a:r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1.1–1.2</a:t>
            </a:r>
          </a:p>
        </p:txBody>
      </p:sp>
    </p:spTree>
    <p:extLst>
      <p:ext uri="{BB962C8B-B14F-4D97-AF65-F5344CB8AC3E}">
        <p14:creationId xmlns:p14="http://schemas.microsoft.com/office/powerpoint/2010/main" val="324152163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Induction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69999" y="1777999"/>
            <a:ext cx="17573813" cy="3009153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To prove claims of the form: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We apply proof technique called </a:t>
            </a:r>
            <a:r>
              <a:rPr lang="en-US" b="1" dirty="0">
                <a:solidFill>
                  <a:srgbClr val="0070C0"/>
                </a:solidFill>
              </a:rPr>
              <a:t>induction.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39F583-D92D-4DF4-A2D8-54D784C3FE21}"/>
              </a:ext>
            </a:extLst>
          </p:cNvPr>
          <p:cNvSpPr/>
          <p:nvPr/>
        </p:nvSpPr>
        <p:spPr>
          <a:xfrm>
            <a:off x="1825811" y="5282451"/>
            <a:ext cx="170180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Examples of claims:</a:t>
            </a:r>
          </a:p>
          <a:p>
            <a:endParaRPr lang="en-US" sz="3600" dirty="0"/>
          </a:p>
          <a:p>
            <a:r>
              <a:rPr lang="en-US" sz="3600" dirty="0"/>
              <a:t>For any integer n, there exists a way to tile a 2xn grid with dominoes.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For any integer n, 3n+2 is odd.</a:t>
            </a:r>
          </a:p>
          <a:p>
            <a:endParaRPr lang="en-US" sz="36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697D401-F941-4010-B9AD-21E2B143E2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625150"/>
              </p:ext>
            </p:extLst>
          </p:nvPr>
        </p:nvGraphicFramePr>
        <p:xfrm>
          <a:off x="8358606" y="1940854"/>
          <a:ext cx="6511088" cy="1125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6" name="Equation" r:id="rId4" imgW="1180800" imgH="266400" progId="Equation.DSMT4">
                  <p:embed/>
                </p:oleObj>
              </mc:Choice>
              <mc:Fallback>
                <p:oleObj name="Equation" r:id="rId4" imgW="1180800" imgH="2664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FDECFEC-7BEA-4BBE-930B-23E34E68FD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58606" y="1940854"/>
                        <a:ext cx="6511088" cy="1125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431112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Induction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69999" y="1777999"/>
            <a:ext cx="17573813" cy="11149107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To prove claims of the form: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We apply proof technique called </a:t>
            </a:r>
            <a:r>
              <a:rPr lang="en-US" b="1" dirty="0">
                <a:solidFill>
                  <a:srgbClr val="0070C0"/>
                </a:solidFill>
              </a:rPr>
              <a:t>induction.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To prove a claim holds for any natural number:</a:t>
            </a:r>
          </a:p>
          <a:p>
            <a:pPr marL="742950" indent="-74295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Show the base case(s), i.e. the claim holds for n=0, P(0).</a:t>
            </a:r>
          </a:p>
          <a:p>
            <a:pPr marL="742950" indent="-74295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Assume the inductive hypothesis. This means to assume that the predicate holds for a specific value, e.g. Assume P(n) holds.</a:t>
            </a:r>
          </a:p>
          <a:p>
            <a:pPr marL="742950" indent="-74295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For the inductive step, use the inductive hypothesis to show that the predicate holds for the next value.</a:t>
            </a:r>
          </a:p>
          <a:p>
            <a:pPr indent="0"/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697D401-F941-4010-B9AD-21E2B143E2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58606" y="1940854"/>
          <a:ext cx="6511088" cy="1125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8" name="Equation" r:id="rId4" imgW="1180800" imgH="266400" progId="Equation.DSMT4">
                  <p:embed/>
                </p:oleObj>
              </mc:Choice>
              <mc:Fallback>
                <p:oleObj name="Equation" r:id="rId4" imgW="1180800" imgH="2664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697D401-F941-4010-B9AD-21E2B143E2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58606" y="1940854"/>
                        <a:ext cx="6511088" cy="1125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F298B6-9C08-4733-8484-FF11BA6D3C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521325"/>
              </p:ext>
            </p:extLst>
          </p:nvPr>
        </p:nvGraphicFramePr>
        <p:xfrm>
          <a:off x="6856413" y="10425113"/>
          <a:ext cx="7697787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9" name="Equation" r:id="rId6" imgW="1396800" imgH="266400" progId="Equation.DSMT4">
                  <p:embed/>
                </p:oleObj>
              </mc:Choice>
              <mc:Fallback>
                <p:oleObj name="Equation" r:id="rId6" imgW="1396800" imgH="2664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6E478AA-E8D0-44B9-9AE1-244899E14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56413" y="10425113"/>
                        <a:ext cx="7697787" cy="1125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22777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Why Induction Works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69999" y="1777999"/>
            <a:ext cx="17573813" cy="8925859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70C0"/>
                </a:solidFill>
              </a:rPr>
              <a:t>Show P(0) directly.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70C0"/>
                </a:solidFill>
              </a:rPr>
              <a:t>If we then show P(0)-&gt;P(1), then by modus ponens, P(1) holds.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70C0"/>
                </a:solidFill>
              </a:rPr>
              <a:t>Now use P(1) holds and show P(1)-&gt;P(2), so by modus pones P(2) holds.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70C0"/>
                </a:solidFill>
              </a:rPr>
              <a:t>P(2) holds and show P(2)-&gt;P(3), so by modus ponens P(3) holds.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70C0"/>
                </a:solidFill>
              </a:rPr>
              <a:t>For any n, we can apply this sequence of inferences using the inductive step n times to show that P(n) holds.</a:t>
            </a:r>
          </a:p>
          <a:p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9297324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Induction Example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332690" y="1760816"/>
            <a:ext cx="22419734" cy="1129027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3200" dirty="0"/>
              <a:t>Exercise: For any n in the natural numbers, show </a:t>
            </a:r>
          </a:p>
          <a:p>
            <a:endParaRPr lang="en-US" sz="3200" dirty="0"/>
          </a:p>
          <a:p>
            <a:r>
              <a:rPr lang="en-US" sz="3200" dirty="0"/>
              <a:t>Proof by Induction: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F93936F-0767-48FB-80E6-69C399C80A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21887"/>
              </p:ext>
            </p:extLst>
          </p:nvPr>
        </p:nvGraphicFramePr>
        <p:xfrm>
          <a:off x="10469655" y="1598986"/>
          <a:ext cx="6393681" cy="1771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9" name="Equation" r:id="rId4" imgW="1054080" imgH="291960" progId="Equation.DSMT4">
                  <p:embed/>
                </p:oleObj>
              </mc:Choice>
              <mc:Fallback>
                <p:oleObj name="Equation" r:id="rId4" imgW="10540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69655" y="1598986"/>
                        <a:ext cx="6393681" cy="17717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73872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Induction Example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332690" y="1760816"/>
            <a:ext cx="22419734" cy="1129027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3200" dirty="0"/>
              <a:t>Exercise: For any n in the natural numbers, show </a:t>
            </a:r>
          </a:p>
          <a:p>
            <a:endParaRPr lang="en-US" sz="3200" dirty="0"/>
          </a:p>
          <a:p>
            <a:r>
              <a:rPr lang="en-US" sz="3200" dirty="0"/>
              <a:t>Proof by Induction: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F93936F-0767-48FB-80E6-69C399C80A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514146"/>
              </p:ext>
            </p:extLst>
          </p:nvPr>
        </p:nvGraphicFramePr>
        <p:xfrm>
          <a:off x="10407465" y="1707887"/>
          <a:ext cx="5298700" cy="1909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0" name="Equation" r:id="rId4" imgW="1091880" imgH="393480" progId="Equation.DSMT4">
                  <p:embed/>
                </p:oleObj>
              </mc:Choice>
              <mc:Fallback>
                <p:oleObj name="Equation" r:id="rId4" imgW="1091880" imgH="39348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AF93936F-0767-48FB-80E6-69C399C80A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07465" y="1707887"/>
                        <a:ext cx="5298700" cy="19092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538267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912DBE-BEAA-495C-90FA-F4483B3E21A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512300" y="7112000"/>
            <a:ext cx="14262100" cy="5943600"/>
          </a:xfrm>
        </p:spPr>
        <p:txBody>
          <a:bodyPr/>
          <a:lstStyle/>
          <a:p>
            <a:r>
              <a:rPr lang="en-US" dirty="0" smtClean="0"/>
              <a:t>Induction</a:t>
            </a:r>
            <a:endParaRPr lang="en-US" dirty="0"/>
          </a:p>
          <a:p>
            <a:r>
              <a:rPr lang="en-US" b="1" dirty="0"/>
              <a:t>Strengthening the Inductive Hypothesis</a:t>
            </a:r>
          </a:p>
          <a:p>
            <a:r>
              <a:rPr lang="en-US" dirty="0"/>
              <a:t>Strong Induction</a:t>
            </a:r>
          </a:p>
          <a:p>
            <a:r>
              <a:rPr lang="en-US" dirty="0"/>
              <a:t>Error Checking</a:t>
            </a:r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1.1–1.2</a:t>
            </a:r>
          </a:p>
        </p:txBody>
      </p:sp>
    </p:spTree>
    <p:extLst>
      <p:ext uri="{BB962C8B-B14F-4D97-AF65-F5344CB8AC3E}">
        <p14:creationId xmlns:p14="http://schemas.microsoft.com/office/powerpoint/2010/main" val="425442691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Strengthening the Inductive Hypothesis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69999" y="1777999"/>
            <a:ext cx="17573813" cy="3403601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70C0"/>
                </a:solidFill>
              </a:rPr>
              <a:t>Sometimes, we may prove a stronger or more specific result in order to prove a statement.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70C0"/>
                </a:solidFill>
              </a:rPr>
              <a:t>This is called </a:t>
            </a:r>
            <a:r>
              <a:rPr lang="en-US" sz="4000" b="1" dirty="0">
                <a:solidFill>
                  <a:srgbClr val="0070C0"/>
                </a:solidFill>
              </a:rPr>
              <a:t>strengthening the inductive hypothesis.</a:t>
            </a:r>
          </a:p>
          <a:p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4EE319-132B-4711-AF25-65DE5063E689}"/>
              </a:ext>
            </a:extLst>
          </p:cNvPr>
          <p:cNvSpPr/>
          <p:nvPr/>
        </p:nvSpPr>
        <p:spPr>
          <a:xfrm>
            <a:off x="2008095" y="5743289"/>
            <a:ext cx="1156899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Example:  Show for any n greater than or equal to 0,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We have already shown the stronger, more specific statement:</a:t>
            </a:r>
          </a:p>
          <a:p>
            <a:endParaRPr lang="en-US" sz="3600" dirty="0"/>
          </a:p>
          <a:p>
            <a:r>
              <a:rPr lang="en-US" sz="3600" dirty="0"/>
              <a:t>For any n greater than or equal to 0,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The previous claim follows since </a:t>
            </a:r>
          </a:p>
          <a:p>
            <a:endParaRPr lang="en-US" sz="3600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023E28D-D54F-4A19-B030-4B31C328FB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400277"/>
              </p:ext>
            </p:extLst>
          </p:nvPr>
        </p:nvGraphicFramePr>
        <p:xfrm>
          <a:off x="13092674" y="5358429"/>
          <a:ext cx="4803775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2" name="Equation" r:id="rId4" imgW="990360" imgH="291960" progId="Equation.DSMT4">
                  <p:embed/>
                </p:oleObj>
              </mc:Choice>
              <mc:Fallback>
                <p:oleObj name="Equation" r:id="rId4" imgW="990360" imgH="29196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AF93936F-0767-48FB-80E6-69C399C80A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092674" y="5358429"/>
                        <a:ext cx="4803775" cy="1416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17FD6AF-F88E-47A4-A24E-DBE62B6851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165565"/>
              </p:ext>
            </p:extLst>
          </p:nvPr>
        </p:nvGraphicFramePr>
        <p:xfrm>
          <a:off x="9846796" y="8912344"/>
          <a:ext cx="5298700" cy="1909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3" name="Equation" r:id="rId6" imgW="1091880" imgH="393480" progId="Equation.DSMT4">
                  <p:embed/>
                </p:oleObj>
              </mc:Choice>
              <mc:Fallback>
                <p:oleObj name="Equation" r:id="rId6" imgW="1091880" imgH="39348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AF93936F-0767-48FB-80E6-69C399C80A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46796" y="8912344"/>
                        <a:ext cx="5298700" cy="19092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771357C-9A45-4379-89A5-CC8513E4E3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132378"/>
              </p:ext>
            </p:extLst>
          </p:nvPr>
        </p:nvGraphicFramePr>
        <p:xfrm>
          <a:off x="9119393" y="10958694"/>
          <a:ext cx="4989513" cy="190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4" name="Equation" r:id="rId8" imgW="1028520" imgH="393480" progId="Equation.DSMT4">
                  <p:embed/>
                </p:oleObj>
              </mc:Choice>
              <mc:Fallback>
                <p:oleObj name="Equation" r:id="rId8" imgW="1028520" imgH="39348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17FD6AF-F88E-47A4-A24E-DBE62B6851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19393" y="10958694"/>
                        <a:ext cx="4989513" cy="1909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480709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005493">
          <a:alpha val="5000"/>
        </a:srgbClr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647700" rtl="0" fontAlgn="auto" latinLnBrk="0" hangingPunct="0">
          <a:lnSpc>
            <a:spcPts val="31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511300" algn="l"/>
          </a:tabLst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647700" rtl="0" fontAlgn="auto" latinLnBrk="0" hangingPunct="0">
          <a:lnSpc>
            <a:spcPts val="31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511300" algn="l"/>
          </a:tabLst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19890</TotalTime>
  <Words>1474</Words>
  <Application>Microsoft Office PowerPoint</Application>
  <PresentationFormat>Custom</PresentationFormat>
  <Paragraphs>459</Paragraphs>
  <Slides>29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Comic Sans MS</vt:lpstr>
      <vt:lpstr>Futura</vt:lpstr>
      <vt:lpstr>Futura Bold</vt:lpstr>
      <vt:lpstr>Gill Sans</vt:lpstr>
      <vt:lpstr>Helvetica</vt:lpstr>
      <vt:lpstr>Lucida Grande</vt:lpstr>
      <vt:lpstr>Lucida Sans</vt:lpstr>
      <vt:lpstr>PMingLiU</vt:lpstr>
      <vt:lpstr>Verdana</vt:lpstr>
      <vt:lpstr>White</vt:lpstr>
      <vt:lpstr>Equation</vt:lpstr>
      <vt:lpstr>Induction CSCI 170 Spring 2021 Sandra Batista</vt:lpstr>
      <vt:lpstr>Induction</vt:lpstr>
      <vt:lpstr>Induction</vt:lpstr>
      <vt:lpstr>Induction</vt:lpstr>
      <vt:lpstr>Why Induction Works</vt:lpstr>
      <vt:lpstr>Induction Example</vt:lpstr>
      <vt:lpstr>Induction Example</vt:lpstr>
      <vt:lpstr>Induction</vt:lpstr>
      <vt:lpstr>Strengthening the Inductive Hypothesis</vt:lpstr>
      <vt:lpstr>Strengthening Inductive Hypothesis Example</vt:lpstr>
      <vt:lpstr>Strengthening Inductive Hypothesis Example</vt:lpstr>
      <vt:lpstr>Strengthening Inductive Hypothesis Example</vt:lpstr>
      <vt:lpstr>Strengthening Inductive Hypothesis Example</vt:lpstr>
      <vt:lpstr>Strengthening Inductive Hypothesis Example</vt:lpstr>
      <vt:lpstr>Strengthening Inductive Hypothesis Example</vt:lpstr>
      <vt:lpstr>Induction</vt:lpstr>
      <vt:lpstr>Is Weak Induction Necessary?</vt:lpstr>
      <vt:lpstr>Strong Induction</vt:lpstr>
      <vt:lpstr>Strong Induction Example</vt:lpstr>
      <vt:lpstr>Strong Induction Example</vt:lpstr>
      <vt:lpstr>Strong Induction Example</vt:lpstr>
      <vt:lpstr>Strong Induction Example</vt:lpstr>
      <vt:lpstr>Strong Induction Example</vt:lpstr>
      <vt:lpstr>Strong Induction Example</vt:lpstr>
      <vt:lpstr>Strong Induction Example</vt:lpstr>
      <vt:lpstr>Induction</vt:lpstr>
      <vt:lpstr>Error Checking</vt:lpstr>
      <vt:lpstr>Error Checking</vt:lpstr>
      <vt:lpstr>Induction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 Logic</dc:title>
  <dc:creator>Sandra Batista</dc:creator>
  <cp:lastModifiedBy>SandraBatista</cp:lastModifiedBy>
  <cp:revision>381</cp:revision>
  <dcterms:modified xsi:type="dcterms:W3CDTF">2021-02-27T23:33:22Z</dcterms:modified>
</cp:coreProperties>
</file>