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601" r:id="rId3"/>
    <p:sldId id="609" r:id="rId4"/>
    <p:sldId id="610" r:id="rId5"/>
    <p:sldId id="611" r:id="rId6"/>
    <p:sldId id="612" r:id="rId7"/>
    <p:sldId id="613" r:id="rId8"/>
    <p:sldId id="595" r:id="rId9"/>
    <p:sldId id="614" r:id="rId10"/>
    <p:sldId id="617" r:id="rId11"/>
    <p:sldId id="618" r:id="rId12"/>
    <p:sldId id="619" r:id="rId13"/>
    <p:sldId id="620" r:id="rId14"/>
    <p:sldId id="621" r:id="rId15"/>
    <p:sldId id="622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Batista" initials="SB" lastIdx="1" clrIdx="0">
    <p:extLst>
      <p:ext uri="{19B8F6BF-5375-455C-9EA6-DF929625EA0E}">
        <p15:presenceInfo xmlns:p15="http://schemas.microsoft.com/office/powerpoint/2012/main" userId="c841bc55e30272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6CBB8FF1-D9AA-43F3-AF6F-95CC898621D3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D9CBF1E-DFE0-488D-B0F1-8F7C9699B0B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E8A719A-2513-455F-94AF-7F6580E6230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4" d="100"/>
          <a:sy n="44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527EF-9BDA-4238-B827-321E0F34E8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35EA1-9ABB-40F5-AAAE-61A36E5D5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ECEF-48F3-4CB4-805B-408F3A2DD8C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1C19A-4193-4560-90EB-02E45CDF7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E875-7AA1-47C1-9357-9CA05A20DE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88F1B-BAB2-4885-8CAC-7B8188C4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91379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937826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686239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41692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424050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34772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43863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46356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283877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07005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935645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113552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942884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24335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cs.cs.princeton.edu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ral.jpg" descr="coral.jpg"/>
          <p:cNvPicPr>
            <a:picLocks noChangeAspect="1"/>
          </p:cNvPicPr>
          <p:nvPr/>
        </p:nvPicPr>
        <p:blipFill>
          <a:blip r:embed="rId2">
            <a:alphaModFix amt="20000"/>
          </a:blip>
          <a:srcRect l="19466" t="9183" r="5180" b="6043"/>
          <a:stretch>
            <a:fillRect/>
          </a:stretch>
        </p:blipFill>
        <p:spPr>
          <a:xfrm>
            <a:off x="-36459" y="0"/>
            <a:ext cx="12192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</a:t>
            </a:r>
            <a:r>
              <a:rPr dirty="0"/>
              <a:t>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dirty="0"/>
              <a:t> </a:t>
            </a:r>
            <a:r>
              <a:rPr lang="en-US" sz="2800" spc="1820" dirty="0"/>
              <a:t>Rutgers University</a:t>
            </a:r>
            <a:endParaRPr sz="2800" spc="1820" dirty="0"/>
          </a:p>
        </p:txBody>
      </p:sp>
      <p:sp>
        <p:nvSpPr>
          <p:cNvPr id="14" name="http://introcs.cs.princeton.edu"/>
          <p:cNvSpPr txBox="1"/>
          <p:nvPr/>
        </p:nvSpPr>
        <p:spPr>
          <a:xfrm>
            <a:off x="1483681" y="12042322"/>
            <a:ext cx="6870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L="82550" marR="82550" defTabSz="1828800">
              <a:lnSpc>
                <a:spcPts val="2300"/>
              </a:lnSpc>
              <a:defRPr sz="2400" b="1" spc="264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r>
              <a:rPr dirty="0">
                <a:hlinkClick r:id="rId3"/>
              </a:rPr>
              <a:t>http://introcs.cs.</a:t>
            </a:r>
            <a:r>
              <a:rPr lang="en-US" dirty="0">
                <a:hlinkClick r:id="rId3"/>
              </a:rPr>
              <a:t>rutgers</a:t>
            </a:r>
            <a:r>
              <a:rPr dirty="0">
                <a:hlinkClick r:id="rId3"/>
              </a:rPr>
              <a:t>.edu</a:t>
            </a:r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8077200" y="5715000"/>
            <a:ext cx="14706600" cy="57531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11700"/>
              </a:lnSpc>
              <a:tabLst>
                <a:tab pos="1752600" algn="l"/>
              </a:tabLst>
              <a:defRPr sz="9800">
                <a:solidFill>
                  <a:srgbClr val="00549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C7D1766-D167-4757-8EA1-AA21BD5C69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9" y="8858313"/>
            <a:ext cx="2896898" cy="289689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"/>
          <p:cNvSpPr/>
          <p:nvPr/>
        </p:nvSpPr>
        <p:spPr>
          <a:xfrm>
            <a:off x="1297472" y="1280221"/>
            <a:ext cx="218101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1778000"/>
            <a:ext cx="21005800" cy="4572000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1270000" y="1280221"/>
            <a:ext cx="2184400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381000"/>
            <a:ext cx="206883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21869400" cy="1158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2pPr>
              <a:buFont typeface="Gill Sans"/>
              <a:tabLst>
                <a:tab pos="2476500" algn="l"/>
              </a:tabLst>
            </a:lvl2pPr>
            <a:lvl3pPr>
              <a:tabLst>
                <a:tab pos="3035300" algn="l"/>
              </a:tabLst>
              <a:defRPr i="1"/>
            </a:lvl3pPr>
            <a:lvl4pPr>
              <a:buFont typeface="Gill Sans"/>
              <a:tabLst>
                <a:tab pos="3721100" algn="l"/>
              </a:tabLst>
            </a:lvl4pPr>
            <a:lvl5pPr>
              <a:buFont typeface="Gill Sans"/>
              <a:tabLst>
                <a:tab pos="43688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00128" y="13066304"/>
            <a:ext cx="393701" cy="4318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 defTabSz="647700">
              <a:lnSpc>
                <a:spcPts val="2800"/>
              </a:lnSpc>
              <a:tabLst>
                <a:tab pos="1511300" algn="l"/>
              </a:tabLst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ransition spd="med"/>
  <p:txStyles>
    <p:titleStyle>
      <a:lvl1pPr marL="0" marR="0" indent="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9pPr>
    </p:titleStyle>
    <p:bodyStyle>
      <a:lvl1pPr marL="0" marR="0" indent="889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760379" marR="0" indent="-3031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0" marR="0" indent="14224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2004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24621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28177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31733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3528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38845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>
          <a:xfrm>
            <a:off x="6862369" y="5553635"/>
            <a:ext cx="15697200" cy="5753100"/>
          </a:xfrm>
        </p:spPr>
        <p:txBody>
          <a:bodyPr/>
          <a:lstStyle/>
          <a:p>
            <a:r>
              <a:rPr lang="en-US" dirty="0"/>
              <a:t>Minimum Spanning Trees</a:t>
            </a:r>
            <a:br>
              <a:rPr lang="en-US" dirty="0"/>
            </a:br>
            <a:r>
              <a:rPr lang="en-US" sz="2400" dirty="0"/>
              <a:t>CSCI </a:t>
            </a:r>
            <a:r>
              <a:rPr lang="en-US" sz="2400"/>
              <a:t>170 </a:t>
            </a:r>
            <a:r>
              <a:rPr lang="en-US" sz="2400" smtClean="0"/>
              <a:t>Spring 2021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Sandra Batista</a:t>
            </a: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10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Exercise: Cycle Property of MST Proof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376576" y="1164806"/>
            <a:ext cx="23323552" cy="1137009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Prove the following by contradiction: </a:t>
            </a:r>
            <a:r>
              <a:rPr lang="en-US" dirty="0">
                <a:solidFill>
                  <a:srgbClr val="0070C0"/>
                </a:solidFill>
              </a:rPr>
              <a:t>For any cycle in the graph, if e is the maximum cost edge in the cycle, then e is not in the MST.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Proof by contradiction: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258005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11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Exercise: Cycle Property of MST Proof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376576" y="1164806"/>
            <a:ext cx="23323552" cy="1137009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Prove the following by contradiction: </a:t>
            </a:r>
            <a:r>
              <a:rPr lang="en-US" dirty="0">
                <a:solidFill>
                  <a:srgbClr val="0070C0"/>
                </a:solidFill>
              </a:rPr>
              <a:t>For any cycle in the graph, if e is the maximum cost edge in the cycle, then e is not in the MST.</a:t>
            </a:r>
          </a:p>
          <a:p>
            <a:r>
              <a:rPr lang="en-US" dirty="0">
                <a:solidFill>
                  <a:schemeClr val="tx1"/>
                </a:solidFill>
              </a:rPr>
              <a:t>Proof by contradiction (continued):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597455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12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Kruskal’s Algorithm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69DD088-1EF0-4F80-BD5E-688DDC94C918}"/>
              </a:ext>
            </a:extLst>
          </p:cNvPr>
          <p:cNvGrpSpPr/>
          <p:nvPr/>
        </p:nvGrpSpPr>
        <p:grpSpPr>
          <a:xfrm>
            <a:off x="4609548" y="7659154"/>
            <a:ext cx="12766748" cy="5407150"/>
            <a:chOff x="1295400" y="3168134"/>
            <a:chExt cx="2133600" cy="2193947"/>
          </a:xfrm>
        </p:grpSpPr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067E11F-9A6A-4BD3-B6EE-9E9D4854D2B5}"/>
                </a:ext>
              </a:extLst>
            </p:cNvPr>
            <p:cNvSpPr/>
            <p:nvPr/>
          </p:nvSpPr>
          <p:spPr>
            <a:xfrm>
              <a:off x="3124200" y="4793761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30CA46A-9878-4169-A2E4-874D0724FC0D}"/>
                </a:ext>
              </a:extLst>
            </p:cNvPr>
            <p:cNvSpPr/>
            <p:nvPr/>
          </p:nvSpPr>
          <p:spPr>
            <a:xfrm>
              <a:off x="1295400" y="4058792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C7473C73-2FF4-4CB6-9879-1C8E8D103A8F}"/>
                </a:ext>
              </a:extLst>
            </p:cNvPr>
            <p:cNvSpPr/>
            <p:nvPr/>
          </p:nvSpPr>
          <p:spPr>
            <a:xfrm>
              <a:off x="2133600" y="4953000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528D1540-010C-4D08-B505-1580D3E927E5}"/>
                </a:ext>
              </a:extLst>
            </p:cNvPr>
            <p:cNvSpPr/>
            <p:nvPr/>
          </p:nvSpPr>
          <p:spPr>
            <a:xfrm>
              <a:off x="2536092" y="4049023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BFF872C4-5AEC-4FA1-9EFA-87D8A0947EB7}"/>
                </a:ext>
              </a:extLst>
            </p:cNvPr>
            <p:cNvSpPr/>
            <p:nvPr/>
          </p:nvSpPr>
          <p:spPr>
            <a:xfrm>
              <a:off x="2819400" y="3238500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35491CB-9944-46DF-864A-299B6AFE6476}"/>
                </a:ext>
              </a:extLst>
            </p:cNvPr>
            <p:cNvSpPr/>
            <p:nvPr/>
          </p:nvSpPr>
          <p:spPr>
            <a:xfrm>
              <a:off x="1981200" y="3259015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CFD7C53-8B2A-49C5-984C-DA15662B23C1}"/>
                </a:ext>
              </a:extLst>
            </p:cNvPr>
            <p:cNvSpPr txBox="1"/>
            <p:nvPr/>
          </p:nvSpPr>
          <p:spPr>
            <a:xfrm>
              <a:off x="1382648" y="4165009"/>
              <a:ext cx="65152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A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CC16BD5C-51CB-41D8-845D-257C4C735D6F}"/>
                </a:ext>
              </a:extLst>
            </p:cNvPr>
            <p:cNvSpPr txBox="1"/>
            <p:nvPr/>
          </p:nvSpPr>
          <p:spPr>
            <a:xfrm>
              <a:off x="2052178" y="3335340"/>
              <a:ext cx="65152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B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C7DCA33-AC90-4FA1-9B71-BB9287A36F09}"/>
                </a:ext>
              </a:extLst>
            </p:cNvPr>
            <p:cNvSpPr txBox="1"/>
            <p:nvPr/>
          </p:nvSpPr>
          <p:spPr>
            <a:xfrm>
              <a:off x="3198430" y="4867887"/>
              <a:ext cx="68099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D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8C14A17-1DCB-4F05-A68A-91E2142E5B66}"/>
                </a:ext>
              </a:extLst>
            </p:cNvPr>
            <p:cNvSpPr txBox="1"/>
            <p:nvPr/>
          </p:nvSpPr>
          <p:spPr>
            <a:xfrm>
              <a:off x="2902971" y="3351218"/>
              <a:ext cx="68099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C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CE0949F-F1A9-4F1B-9420-92C9C39337DE}"/>
                </a:ext>
              </a:extLst>
            </p:cNvPr>
            <p:cNvSpPr txBox="1"/>
            <p:nvPr/>
          </p:nvSpPr>
          <p:spPr>
            <a:xfrm>
              <a:off x="2197817" y="5008305"/>
              <a:ext cx="62206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F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D828D57-50AE-4E2F-B2C5-358F77FAE0C8}"/>
                </a:ext>
              </a:extLst>
            </p:cNvPr>
            <p:cNvSpPr txBox="1"/>
            <p:nvPr/>
          </p:nvSpPr>
          <p:spPr>
            <a:xfrm>
              <a:off x="2614406" y="4104952"/>
              <a:ext cx="65152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E</a:t>
              </a: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EDAA0CBF-D0EB-45A6-9053-A6F772878771}"/>
                </a:ext>
              </a:extLst>
            </p:cNvPr>
            <p:cNvCxnSpPr>
              <a:cxnSpLocks/>
            </p:cNvCxnSpPr>
            <p:nvPr/>
          </p:nvCxnSpPr>
          <p:spPr>
            <a:xfrm>
              <a:off x="2446976" y="5137666"/>
              <a:ext cx="711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A5B468F-965D-47D7-B215-B3593AD052E1}"/>
                </a:ext>
              </a:extLst>
            </p:cNvPr>
            <p:cNvCxnSpPr>
              <a:cxnSpLocks/>
            </p:cNvCxnSpPr>
            <p:nvPr/>
          </p:nvCxnSpPr>
          <p:spPr>
            <a:xfrm>
              <a:off x="1603689" y="4352329"/>
              <a:ext cx="551403" cy="7374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B773343-F39B-49A1-B159-4AC888912DAE}"/>
                </a:ext>
              </a:extLst>
            </p:cNvPr>
            <p:cNvCxnSpPr>
              <a:cxnSpLocks/>
              <a:stCxn id="191" idx="7"/>
            </p:cNvCxnSpPr>
            <p:nvPr/>
          </p:nvCxnSpPr>
          <p:spPr>
            <a:xfrm flipV="1">
              <a:off x="1555563" y="3559478"/>
              <a:ext cx="441003" cy="555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A1A8621-6314-442C-AB2C-445AA9C7F774}"/>
                </a:ext>
              </a:extLst>
            </p:cNvPr>
            <p:cNvCxnSpPr>
              <a:cxnSpLocks/>
              <a:stCxn id="195" idx="6"/>
            </p:cNvCxnSpPr>
            <p:nvPr/>
          </p:nvCxnSpPr>
          <p:spPr>
            <a:xfrm flipV="1">
              <a:off x="2286000" y="3441145"/>
              <a:ext cx="554754" cy="8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B98076D-C4B2-4A65-B67D-6F6FD7B3F01E}"/>
                </a:ext>
              </a:extLst>
            </p:cNvPr>
            <p:cNvCxnSpPr>
              <a:cxnSpLocks/>
              <a:stCxn id="195" idx="5"/>
              <a:endCxn id="201" idx="0"/>
            </p:cNvCxnSpPr>
            <p:nvPr/>
          </p:nvCxnSpPr>
          <p:spPr>
            <a:xfrm>
              <a:off x="2241363" y="3584219"/>
              <a:ext cx="405619" cy="5207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458E002-3B5C-400D-A598-7E7A12623A11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89" y="3601997"/>
              <a:ext cx="137589" cy="1201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CA5228D-A00F-43CA-BFA3-4A4ED0E5ED35}"/>
                </a:ext>
              </a:extLst>
            </p:cNvPr>
            <p:cNvCxnSpPr>
              <a:cxnSpLocks/>
            </p:cNvCxnSpPr>
            <p:nvPr/>
          </p:nvCxnSpPr>
          <p:spPr>
            <a:xfrm>
              <a:off x="2783734" y="4352329"/>
              <a:ext cx="374874" cy="498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F6B5784-CEF2-4FF0-8F37-D08673EA8346}"/>
                </a:ext>
              </a:extLst>
            </p:cNvPr>
            <p:cNvCxnSpPr>
              <a:cxnSpLocks/>
              <a:stCxn id="193" idx="0"/>
            </p:cNvCxnSpPr>
            <p:nvPr/>
          </p:nvCxnSpPr>
          <p:spPr>
            <a:xfrm flipV="1">
              <a:off x="2688492" y="3559478"/>
              <a:ext cx="152262" cy="489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640188C-E787-4533-9A84-85C3F05A03E5}"/>
                </a:ext>
              </a:extLst>
            </p:cNvPr>
            <p:cNvCxnSpPr>
              <a:cxnSpLocks/>
              <a:stCxn id="193" idx="3"/>
            </p:cNvCxnSpPr>
            <p:nvPr/>
          </p:nvCxnSpPr>
          <p:spPr>
            <a:xfrm flipH="1">
              <a:off x="2278286" y="4374227"/>
              <a:ext cx="302443" cy="5787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0A106F7-7DB2-40A8-B2FC-3D388FF253F8}"/>
                </a:ext>
              </a:extLst>
            </p:cNvPr>
            <p:cNvSpPr txBox="1"/>
            <p:nvPr/>
          </p:nvSpPr>
          <p:spPr>
            <a:xfrm>
              <a:off x="2474885" y="3168134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1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EF35457-8328-4052-AB36-26A3911D4240}"/>
                </a:ext>
              </a:extLst>
            </p:cNvPr>
            <p:cNvSpPr txBox="1"/>
            <p:nvPr/>
          </p:nvSpPr>
          <p:spPr>
            <a:xfrm>
              <a:off x="2814375" y="4520042"/>
              <a:ext cx="570474" cy="187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10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4DE4CEE-5403-47EF-BFD2-45C6CFA79455}"/>
                </a:ext>
              </a:extLst>
            </p:cNvPr>
            <p:cNvSpPr txBox="1"/>
            <p:nvPr/>
          </p:nvSpPr>
          <p:spPr>
            <a:xfrm>
              <a:off x="2684410" y="3656187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2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8B1DEA3-925D-4F1A-AD9B-3807DC93A7A5}"/>
                </a:ext>
              </a:extLst>
            </p:cNvPr>
            <p:cNvSpPr txBox="1"/>
            <p:nvPr/>
          </p:nvSpPr>
          <p:spPr>
            <a:xfrm>
              <a:off x="3158608" y="3932980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6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29334E1-021B-4790-80A4-B4789EAE8B76}"/>
                </a:ext>
              </a:extLst>
            </p:cNvPr>
            <p:cNvSpPr txBox="1"/>
            <p:nvPr/>
          </p:nvSpPr>
          <p:spPr>
            <a:xfrm>
              <a:off x="2659345" y="5174761"/>
              <a:ext cx="248777" cy="187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9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E237FF1C-9DE3-43C1-B99D-4F10714F2A28}"/>
                </a:ext>
              </a:extLst>
            </p:cNvPr>
            <p:cNvSpPr txBox="1"/>
            <p:nvPr/>
          </p:nvSpPr>
          <p:spPr>
            <a:xfrm>
              <a:off x="2361610" y="4452262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7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F12F831-3CD0-42CE-97FB-1B1721C9578E}"/>
                </a:ext>
              </a:extLst>
            </p:cNvPr>
            <p:cNvSpPr txBox="1"/>
            <p:nvPr/>
          </p:nvSpPr>
          <p:spPr>
            <a:xfrm>
              <a:off x="1645525" y="3662513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4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E633492-0414-4808-A04A-13F36198A4D8}"/>
                </a:ext>
              </a:extLst>
            </p:cNvPr>
            <p:cNvSpPr txBox="1"/>
            <p:nvPr/>
          </p:nvSpPr>
          <p:spPr>
            <a:xfrm>
              <a:off x="1705052" y="4639582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5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930ED29-A362-4111-B74F-E60F3ECB8D50}"/>
                </a:ext>
              </a:extLst>
            </p:cNvPr>
            <p:cNvSpPr txBox="1"/>
            <p:nvPr/>
          </p:nvSpPr>
          <p:spPr>
            <a:xfrm>
              <a:off x="2328442" y="3792912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3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58EED-2193-41FE-B679-EB14A9DC2D4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69999" y="1778000"/>
            <a:ext cx="21351461" cy="537911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Given a connected graph, G=(V,E), with positive weights on 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Sort the edge weights of E.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At each iteration, add the minimum cost edge </a:t>
            </a:r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T* that does not create a cycle.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Stop when all vertices are included in T*</a:t>
            </a:r>
          </a:p>
          <a:p>
            <a:pPr marL="742950" indent="-742950">
              <a:buFont typeface="+mj-lt"/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Claim: Kruskal’s algorithm produces T*, an MST for 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170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13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Exercise: Trace of Kruskal’s algorithm on the shipping company graph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290171" y="1696210"/>
            <a:ext cx="23323552" cy="1137009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Iteration:   0                                   Vertices of T* = {}                           Edges of T* = {}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E9B216-A217-4273-B392-A55317D050C5}"/>
              </a:ext>
            </a:extLst>
          </p:cNvPr>
          <p:cNvGrpSpPr/>
          <p:nvPr/>
        </p:nvGrpSpPr>
        <p:grpSpPr>
          <a:xfrm>
            <a:off x="1826592" y="7635762"/>
            <a:ext cx="12766748" cy="5407150"/>
            <a:chOff x="1295400" y="3168134"/>
            <a:chExt cx="2133600" cy="219394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167D61-B06F-4D9E-86C7-3CD68A7C88AC}"/>
                </a:ext>
              </a:extLst>
            </p:cNvPr>
            <p:cNvSpPr/>
            <p:nvPr/>
          </p:nvSpPr>
          <p:spPr>
            <a:xfrm>
              <a:off x="3124200" y="4793761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94257B-51DF-4882-B27C-2B76107D1B71}"/>
                </a:ext>
              </a:extLst>
            </p:cNvPr>
            <p:cNvSpPr/>
            <p:nvPr/>
          </p:nvSpPr>
          <p:spPr>
            <a:xfrm>
              <a:off x="1295400" y="4058792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E9E085D-6AAD-4A74-8E7E-51E85482A2AB}"/>
                </a:ext>
              </a:extLst>
            </p:cNvPr>
            <p:cNvSpPr/>
            <p:nvPr/>
          </p:nvSpPr>
          <p:spPr>
            <a:xfrm>
              <a:off x="2133600" y="4953000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2DDE018-392B-4188-BCDC-3B0CE0029BD9}"/>
                </a:ext>
              </a:extLst>
            </p:cNvPr>
            <p:cNvSpPr/>
            <p:nvPr/>
          </p:nvSpPr>
          <p:spPr>
            <a:xfrm>
              <a:off x="2536092" y="4049023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BE75A45-0B7B-48E7-B9A5-B073E0F4A002}"/>
                </a:ext>
              </a:extLst>
            </p:cNvPr>
            <p:cNvSpPr/>
            <p:nvPr/>
          </p:nvSpPr>
          <p:spPr>
            <a:xfrm>
              <a:off x="2819400" y="3238500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67A67E-9786-4E47-8472-B7FA372725BA}"/>
                </a:ext>
              </a:extLst>
            </p:cNvPr>
            <p:cNvSpPr/>
            <p:nvPr/>
          </p:nvSpPr>
          <p:spPr>
            <a:xfrm>
              <a:off x="1981200" y="3259015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ACBAB1-13D2-4712-8F38-81A324781822}"/>
                </a:ext>
              </a:extLst>
            </p:cNvPr>
            <p:cNvSpPr txBox="1"/>
            <p:nvPr/>
          </p:nvSpPr>
          <p:spPr>
            <a:xfrm>
              <a:off x="1382648" y="4165009"/>
              <a:ext cx="65152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93E1D1-BF2C-4117-B11B-83F79CF57098}"/>
                </a:ext>
              </a:extLst>
            </p:cNvPr>
            <p:cNvSpPr txBox="1"/>
            <p:nvPr/>
          </p:nvSpPr>
          <p:spPr>
            <a:xfrm>
              <a:off x="2052178" y="3335340"/>
              <a:ext cx="65152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052232-791A-4952-8B22-3B058E6D601C}"/>
                </a:ext>
              </a:extLst>
            </p:cNvPr>
            <p:cNvSpPr txBox="1"/>
            <p:nvPr/>
          </p:nvSpPr>
          <p:spPr>
            <a:xfrm>
              <a:off x="3198430" y="4867887"/>
              <a:ext cx="68099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8E293E-9FC5-41F3-9885-4622D2D29FD2}"/>
                </a:ext>
              </a:extLst>
            </p:cNvPr>
            <p:cNvSpPr txBox="1"/>
            <p:nvPr/>
          </p:nvSpPr>
          <p:spPr>
            <a:xfrm>
              <a:off x="2902971" y="3351218"/>
              <a:ext cx="68099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9B6806-5010-4528-B576-C64BACDABF3F}"/>
                </a:ext>
              </a:extLst>
            </p:cNvPr>
            <p:cNvSpPr txBox="1"/>
            <p:nvPr/>
          </p:nvSpPr>
          <p:spPr>
            <a:xfrm>
              <a:off x="2197817" y="5008305"/>
              <a:ext cx="62206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F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0A28B4-8F03-466C-8375-DD2CC5C84171}"/>
                </a:ext>
              </a:extLst>
            </p:cNvPr>
            <p:cNvSpPr txBox="1"/>
            <p:nvPr/>
          </p:nvSpPr>
          <p:spPr>
            <a:xfrm>
              <a:off x="2614406" y="4104952"/>
              <a:ext cx="65152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69ABA6-A3A9-4F85-9393-2E9A42120AFD}"/>
                </a:ext>
              </a:extLst>
            </p:cNvPr>
            <p:cNvCxnSpPr>
              <a:cxnSpLocks/>
            </p:cNvCxnSpPr>
            <p:nvPr/>
          </p:nvCxnSpPr>
          <p:spPr>
            <a:xfrm>
              <a:off x="2446976" y="5137666"/>
              <a:ext cx="711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06A727-2CBD-4F06-B053-BDCE49EFD57B}"/>
                </a:ext>
              </a:extLst>
            </p:cNvPr>
            <p:cNvCxnSpPr>
              <a:cxnSpLocks/>
            </p:cNvCxnSpPr>
            <p:nvPr/>
          </p:nvCxnSpPr>
          <p:spPr>
            <a:xfrm>
              <a:off x="1603689" y="4352329"/>
              <a:ext cx="551403" cy="7374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57A9421-1FAC-435F-9E86-EB093C18FABF}"/>
                </a:ext>
              </a:extLst>
            </p:cNvPr>
            <p:cNvCxnSpPr>
              <a:cxnSpLocks/>
              <a:stCxn id="8" idx="7"/>
            </p:cNvCxnSpPr>
            <p:nvPr/>
          </p:nvCxnSpPr>
          <p:spPr>
            <a:xfrm flipV="1">
              <a:off x="1555563" y="3559478"/>
              <a:ext cx="441003" cy="555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3EBCE0-2605-47B5-9F59-92109EE59700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V="1">
              <a:off x="2286000" y="3441145"/>
              <a:ext cx="554754" cy="8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4458BE-4436-43E5-950B-E1F1B82D0307}"/>
                </a:ext>
              </a:extLst>
            </p:cNvPr>
            <p:cNvCxnSpPr>
              <a:cxnSpLocks/>
              <a:stCxn id="12" idx="5"/>
              <a:endCxn id="18" idx="0"/>
            </p:cNvCxnSpPr>
            <p:nvPr/>
          </p:nvCxnSpPr>
          <p:spPr>
            <a:xfrm>
              <a:off x="2241363" y="3584219"/>
              <a:ext cx="405619" cy="5207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4505A1-1251-4C4B-9CAD-456C85B1A1D5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89" y="3601997"/>
              <a:ext cx="137589" cy="1201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FF4C1F-F328-4AED-821B-415AB46803EA}"/>
                </a:ext>
              </a:extLst>
            </p:cNvPr>
            <p:cNvCxnSpPr>
              <a:cxnSpLocks/>
            </p:cNvCxnSpPr>
            <p:nvPr/>
          </p:nvCxnSpPr>
          <p:spPr>
            <a:xfrm>
              <a:off x="2783734" y="4352329"/>
              <a:ext cx="374874" cy="498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7AEBDA-64F8-4EBD-890F-49E51683C07D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2688492" y="3559478"/>
              <a:ext cx="152262" cy="489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B7E1CAB-9BDE-4E07-A16F-292F95ECB346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2278286" y="4374227"/>
              <a:ext cx="302443" cy="5787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2AE574-0695-4B69-A0B5-0E2067754C97}"/>
                </a:ext>
              </a:extLst>
            </p:cNvPr>
            <p:cNvSpPr txBox="1"/>
            <p:nvPr/>
          </p:nvSpPr>
          <p:spPr>
            <a:xfrm>
              <a:off x="2474885" y="3168134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8AB602-156B-4FDF-8BF8-3F73965D99B4}"/>
                </a:ext>
              </a:extLst>
            </p:cNvPr>
            <p:cNvSpPr txBox="1"/>
            <p:nvPr/>
          </p:nvSpPr>
          <p:spPr>
            <a:xfrm>
              <a:off x="2814375" y="4520042"/>
              <a:ext cx="570474" cy="187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93F2BD-2FCD-4219-9B90-2A852E736345}"/>
                </a:ext>
              </a:extLst>
            </p:cNvPr>
            <p:cNvSpPr txBox="1"/>
            <p:nvPr/>
          </p:nvSpPr>
          <p:spPr>
            <a:xfrm>
              <a:off x="2684410" y="3656187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63CCFC-19D7-4D0D-A335-C060BF68278A}"/>
                </a:ext>
              </a:extLst>
            </p:cNvPr>
            <p:cNvSpPr txBox="1"/>
            <p:nvPr/>
          </p:nvSpPr>
          <p:spPr>
            <a:xfrm>
              <a:off x="3158608" y="3932980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CD86FF-D87A-46A6-8858-85A5240A743C}"/>
                </a:ext>
              </a:extLst>
            </p:cNvPr>
            <p:cNvSpPr txBox="1"/>
            <p:nvPr/>
          </p:nvSpPr>
          <p:spPr>
            <a:xfrm>
              <a:off x="2659345" y="5174761"/>
              <a:ext cx="248777" cy="187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080494-4002-4F5F-A94B-31D11C518C1F}"/>
                </a:ext>
              </a:extLst>
            </p:cNvPr>
            <p:cNvSpPr txBox="1"/>
            <p:nvPr/>
          </p:nvSpPr>
          <p:spPr>
            <a:xfrm>
              <a:off x="2361610" y="4452262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A6D8E9-3D4B-4D25-9394-1EEC4AFCC9E3}"/>
                </a:ext>
              </a:extLst>
            </p:cNvPr>
            <p:cNvSpPr txBox="1"/>
            <p:nvPr/>
          </p:nvSpPr>
          <p:spPr>
            <a:xfrm>
              <a:off x="1645525" y="3662513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F371E2-778E-4430-9486-57A56B942940}"/>
                </a:ext>
              </a:extLst>
            </p:cNvPr>
            <p:cNvSpPr txBox="1"/>
            <p:nvPr/>
          </p:nvSpPr>
          <p:spPr>
            <a:xfrm>
              <a:off x="1705052" y="4639582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4F08F2-BCBF-4AE1-B24F-BA69E99624EC}"/>
                </a:ext>
              </a:extLst>
            </p:cNvPr>
            <p:cNvSpPr txBox="1"/>
            <p:nvPr/>
          </p:nvSpPr>
          <p:spPr>
            <a:xfrm>
              <a:off x="2328442" y="3792912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4196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14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Prim’s Algorithm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69DD088-1EF0-4F80-BD5E-688DDC94C918}"/>
              </a:ext>
            </a:extLst>
          </p:cNvPr>
          <p:cNvGrpSpPr/>
          <p:nvPr/>
        </p:nvGrpSpPr>
        <p:grpSpPr>
          <a:xfrm>
            <a:off x="4609548" y="7659154"/>
            <a:ext cx="12766748" cy="5407150"/>
            <a:chOff x="1295400" y="3168134"/>
            <a:chExt cx="2133600" cy="2193947"/>
          </a:xfrm>
        </p:grpSpPr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067E11F-9A6A-4BD3-B6EE-9E9D4854D2B5}"/>
                </a:ext>
              </a:extLst>
            </p:cNvPr>
            <p:cNvSpPr/>
            <p:nvPr/>
          </p:nvSpPr>
          <p:spPr>
            <a:xfrm>
              <a:off x="3124200" y="4793761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30CA46A-9878-4169-A2E4-874D0724FC0D}"/>
                </a:ext>
              </a:extLst>
            </p:cNvPr>
            <p:cNvSpPr/>
            <p:nvPr/>
          </p:nvSpPr>
          <p:spPr>
            <a:xfrm>
              <a:off x="1295400" y="4058792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C7473C73-2FF4-4CB6-9879-1C8E8D103A8F}"/>
                </a:ext>
              </a:extLst>
            </p:cNvPr>
            <p:cNvSpPr/>
            <p:nvPr/>
          </p:nvSpPr>
          <p:spPr>
            <a:xfrm>
              <a:off x="2133600" y="4953000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528D1540-010C-4D08-B505-1580D3E927E5}"/>
                </a:ext>
              </a:extLst>
            </p:cNvPr>
            <p:cNvSpPr/>
            <p:nvPr/>
          </p:nvSpPr>
          <p:spPr>
            <a:xfrm>
              <a:off x="2536092" y="4049023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BFF872C4-5AEC-4FA1-9EFA-87D8A0947EB7}"/>
                </a:ext>
              </a:extLst>
            </p:cNvPr>
            <p:cNvSpPr/>
            <p:nvPr/>
          </p:nvSpPr>
          <p:spPr>
            <a:xfrm>
              <a:off x="2819400" y="3238500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35491CB-9944-46DF-864A-299B6AFE6476}"/>
                </a:ext>
              </a:extLst>
            </p:cNvPr>
            <p:cNvSpPr/>
            <p:nvPr/>
          </p:nvSpPr>
          <p:spPr>
            <a:xfrm>
              <a:off x="1981200" y="3259015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CFD7C53-8B2A-49C5-984C-DA15662B23C1}"/>
                </a:ext>
              </a:extLst>
            </p:cNvPr>
            <p:cNvSpPr txBox="1"/>
            <p:nvPr/>
          </p:nvSpPr>
          <p:spPr>
            <a:xfrm>
              <a:off x="1382648" y="4165009"/>
              <a:ext cx="65152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A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CC16BD5C-51CB-41D8-845D-257C4C735D6F}"/>
                </a:ext>
              </a:extLst>
            </p:cNvPr>
            <p:cNvSpPr txBox="1"/>
            <p:nvPr/>
          </p:nvSpPr>
          <p:spPr>
            <a:xfrm>
              <a:off x="2052178" y="3335340"/>
              <a:ext cx="65152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B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C7DCA33-AC90-4FA1-9B71-BB9287A36F09}"/>
                </a:ext>
              </a:extLst>
            </p:cNvPr>
            <p:cNvSpPr txBox="1"/>
            <p:nvPr/>
          </p:nvSpPr>
          <p:spPr>
            <a:xfrm>
              <a:off x="3198430" y="4867887"/>
              <a:ext cx="68099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D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8C14A17-1DCB-4F05-A68A-91E2142E5B66}"/>
                </a:ext>
              </a:extLst>
            </p:cNvPr>
            <p:cNvSpPr txBox="1"/>
            <p:nvPr/>
          </p:nvSpPr>
          <p:spPr>
            <a:xfrm>
              <a:off x="2902971" y="3351218"/>
              <a:ext cx="68099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C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CE0949F-F1A9-4F1B-9420-92C9C39337DE}"/>
                </a:ext>
              </a:extLst>
            </p:cNvPr>
            <p:cNvSpPr txBox="1"/>
            <p:nvPr/>
          </p:nvSpPr>
          <p:spPr>
            <a:xfrm>
              <a:off x="2197817" y="5008305"/>
              <a:ext cx="62206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F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D828D57-50AE-4E2F-B2C5-358F77FAE0C8}"/>
                </a:ext>
              </a:extLst>
            </p:cNvPr>
            <p:cNvSpPr txBox="1"/>
            <p:nvPr/>
          </p:nvSpPr>
          <p:spPr>
            <a:xfrm>
              <a:off x="2614406" y="4104952"/>
              <a:ext cx="65152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E</a:t>
              </a: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EDAA0CBF-D0EB-45A6-9053-A6F772878771}"/>
                </a:ext>
              </a:extLst>
            </p:cNvPr>
            <p:cNvCxnSpPr>
              <a:cxnSpLocks/>
            </p:cNvCxnSpPr>
            <p:nvPr/>
          </p:nvCxnSpPr>
          <p:spPr>
            <a:xfrm>
              <a:off x="2446976" y="5137666"/>
              <a:ext cx="711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A5B468F-965D-47D7-B215-B3593AD052E1}"/>
                </a:ext>
              </a:extLst>
            </p:cNvPr>
            <p:cNvCxnSpPr>
              <a:cxnSpLocks/>
            </p:cNvCxnSpPr>
            <p:nvPr/>
          </p:nvCxnSpPr>
          <p:spPr>
            <a:xfrm>
              <a:off x="1603689" y="4352329"/>
              <a:ext cx="551403" cy="7374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B773343-F39B-49A1-B159-4AC888912DAE}"/>
                </a:ext>
              </a:extLst>
            </p:cNvPr>
            <p:cNvCxnSpPr>
              <a:cxnSpLocks/>
              <a:stCxn id="191" idx="7"/>
            </p:cNvCxnSpPr>
            <p:nvPr/>
          </p:nvCxnSpPr>
          <p:spPr>
            <a:xfrm flipV="1">
              <a:off x="1555563" y="3559478"/>
              <a:ext cx="441003" cy="555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A1A8621-6314-442C-AB2C-445AA9C7F774}"/>
                </a:ext>
              </a:extLst>
            </p:cNvPr>
            <p:cNvCxnSpPr>
              <a:cxnSpLocks/>
              <a:stCxn id="195" idx="6"/>
            </p:cNvCxnSpPr>
            <p:nvPr/>
          </p:nvCxnSpPr>
          <p:spPr>
            <a:xfrm flipV="1">
              <a:off x="2286000" y="3441145"/>
              <a:ext cx="554754" cy="8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B98076D-C4B2-4A65-B67D-6F6FD7B3F01E}"/>
                </a:ext>
              </a:extLst>
            </p:cNvPr>
            <p:cNvCxnSpPr>
              <a:cxnSpLocks/>
              <a:stCxn id="195" idx="5"/>
              <a:endCxn id="201" idx="0"/>
            </p:cNvCxnSpPr>
            <p:nvPr/>
          </p:nvCxnSpPr>
          <p:spPr>
            <a:xfrm>
              <a:off x="2241363" y="3584219"/>
              <a:ext cx="405619" cy="5207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458E002-3B5C-400D-A598-7E7A12623A11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89" y="3601997"/>
              <a:ext cx="137589" cy="1201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CA5228D-A00F-43CA-BFA3-4A4ED0E5ED35}"/>
                </a:ext>
              </a:extLst>
            </p:cNvPr>
            <p:cNvCxnSpPr>
              <a:cxnSpLocks/>
            </p:cNvCxnSpPr>
            <p:nvPr/>
          </p:nvCxnSpPr>
          <p:spPr>
            <a:xfrm>
              <a:off x="2783734" y="4352329"/>
              <a:ext cx="374874" cy="498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F6B5784-CEF2-4FF0-8F37-D08673EA8346}"/>
                </a:ext>
              </a:extLst>
            </p:cNvPr>
            <p:cNvCxnSpPr>
              <a:cxnSpLocks/>
              <a:stCxn id="193" idx="0"/>
            </p:cNvCxnSpPr>
            <p:nvPr/>
          </p:nvCxnSpPr>
          <p:spPr>
            <a:xfrm flipV="1">
              <a:off x="2688492" y="3559478"/>
              <a:ext cx="152262" cy="489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640188C-E787-4533-9A84-85C3F05A03E5}"/>
                </a:ext>
              </a:extLst>
            </p:cNvPr>
            <p:cNvCxnSpPr>
              <a:cxnSpLocks/>
              <a:stCxn id="193" idx="3"/>
            </p:cNvCxnSpPr>
            <p:nvPr/>
          </p:nvCxnSpPr>
          <p:spPr>
            <a:xfrm flipH="1">
              <a:off x="2278286" y="4374227"/>
              <a:ext cx="302443" cy="5787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0A106F7-7DB2-40A8-B2FC-3D388FF253F8}"/>
                </a:ext>
              </a:extLst>
            </p:cNvPr>
            <p:cNvSpPr txBox="1"/>
            <p:nvPr/>
          </p:nvSpPr>
          <p:spPr>
            <a:xfrm>
              <a:off x="2474885" y="3168134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1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EF35457-8328-4052-AB36-26A3911D4240}"/>
                </a:ext>
              </a:extLst>
            </p:cNvPr>
            <p:cNvSpPr txBox="1"/>
            <p:nvPr/>
          </p:nvSpPr>
          <p:spPr>
            <a:xfrm>
              <a:off x="2814375" y="4520042"/>
              <a:ext cx="570474" cy="187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10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4DE4CEE-5403-47EF-BFD2-45C6CFA79455}"/>
                </a:ext>
              </a:extLst>
            </p:cNvPr>
            <p:cNvSpPr txBox="1"/>
            <p:nvPr/>
          </p:nvSpPr>
          <p:spPr>
            <a:xfrm>
              <a:off x="2684410" y="3656187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2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8B1DEA3-925D-4F1A-AD9B-3807DC93A7A5}"/>
                </a:ext>
              </a:extLst>
            </p:cNvPr>
            <p:cNvSpPr txBox="1"/>
            <p:nvPr/>
          </p:nvSpPr>
          <p:spPr>
            <a:xfrm>
              <a:off x="3158608" y="3932980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6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29334E1-021B-4790-80A4-B4789EAE8B76}"/>
                </a:ext>
              </a:extLst>
            </p:cNvPr>
            <p:cNvSpPr txBox="1"/>
            <p:nvPr/>
          </p:nvSpPr>
          <p:spPr>
            <a:xfrm>
              <a:off x="2659345" y="5174761"/>
              <a:ext cx="248777" cy="187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9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E237FF1C-9DE3-43C1-B99D-4F10714F2A28}"/>
                </a:ext>
              </a:extLst>
            </p:cNvPr>
            <p:cNvSpPr txBox="1"/>
            <p:nvPr/>
          </p:nvSpPr>
          <p:spPr>
            <a:xfrm>
              <a:off x="2361610" y="4452262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7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F12F831-3CD0-42CE-97FB-1B1721C9578E}"/>
                </a:ext>
              </a:extLst>
            </p:cNvPr>
            <p:cNvSpPr txBox="1"/>
            <p:nvPr/>
          </p:nvSpPr>
          <p:spPr>
            <a:xfrm>
              <a:off x="1645525" y="3662513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4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E633492-0414-4808-A04A-13F36198A4D8}"/>
                </a:ext>
              </a:extLst>
            </p:cNvPr>
            <p:cNvSpPr txBox="1"/>
            <p:nvPr/>
          </p:nvSpPr>
          <p:spPr>
            <a:xfrm>
              <a:off x="1705052" y="4639582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5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930ED29-A362-4111-B74F-E60F3ECB8D50}"/>
                </a:ext>
              </a:extLst>
            </p:cNvPr>
            <p:cNvSpPr txBox="1"/>
            <p:nvPr/>
          </p:nvSpPr>
          <p:spPr>
            <a:xfrm>
              <a:off x="2328442" y="3792912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3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58EED-2193-41FE-B679-EB14A9DC2D4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19937" y="1817133"/>
            <a:ext cx="21351461" cy="537911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Given a connected graph, G=(V,E), with positive weights on 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Choose any arbitrary vertex, s, to be the starting vertex in the tree, T*.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At each iteration, add the lowest cost edge connecting vertex in T* to vertex not in T*. (The cut is the vertices in T* and those vertices not in T* yet.)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Stop when all vertices are included in T*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Claim: Prim’s algorithm produces T*, an MST for G. </a:t>
            </a:r>
          </a:p>
        </p:txBody>
      </p:sp>
    </p:spTree>
    <p:extLst>
      <p:ext uri="{BB962C8B-B14F-4D97-AF65-F5344CB8AC3E}">
        <p14:creationId xmlns:p14="http://schemas.microsoft.com/office/powerpoint/2010/main" val="138084083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15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Exercise: Trace of Prim’s algorithm on the shipping company graph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290171" y="1696210"/>
            <a:ext cx="23323552" cy="1137009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Iteration:   0                                   Vertices of T* = {A}                           Edges of T* = {}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E9B216-A217-4273-B392-A55317D050C5}"/>
              </a:ext>
            </a:extLst>
          </p:cNvPr>
          <p:cNvGrpSpPr/>
          <p:nvPr/>
        </p:nvGrpSpPr>
        <p:grpSpPr>
          <a:xfrm>
            <a:off x="1826592" y="7635762"/>
            <a:ext cx="12766748" cy="5407150"/>
            <a:chOff x="1295400" y="3168134"/>
            <a:chExt cx="2133600" cy="219394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167D61-B06F-4D9E-86C7-3CD68A7C88AC}"/>
                </a:ext>
              </a:extLst>
            </p:cNvPr>
            <p:cNvSpPr/>
            <p:nvPr/>
          </p:nvSpPr>
          <p:spPr>
            <a:xfrm>
              <a:off x="3124200" y="4793761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94257B-51DF-4882-B27C-2B76107D1B71}"/>
                </a:ext>
              </a:extLst>
            </p:cNvPr>
            <p:cNvSpPr/>
            <p:nvPr/>
          </p:nvSpPr>
          <p:spPr>
            <a:xfrm>
              <a:off x="1295400" y="4058792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E9E085D-6AAD-4A74-8E7E-51E85482A2AB}"/>
                </a:ext>
              </a:extLst>
            </p:cNvPr>
            <p:cNvSpPr/>
            <p:nvPr/>
          </p:nvSpPr>
          <p:spPr>
            <a:xfrm>
              <a:off x="2133600" y="4953000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2DDE018-392B-4188-BCDC-3B0CE0029BD9}"/>
                </a:ext>
              </a:extLst>
            </p:cNvPr>
            <p:cNvSpPr/>
            <p:nvPr/>
          </p:nvSpPr>
          <p:spPr>
            <a:xfrm>
              <a:off x="2536092" y="4049023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BE75A45-0B7B-48E7-B9A5-B073E0F4A002}"/>
                </a:ext>
              </a:extLst>
            </p:cNvPr>
            <p:cNvSpPr/>
            <p:nvPr/>
          </p:nvSpPr>
          <p:spPr>
            <a:xfrm>
              <a:off x="2819400" y="3238500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67A67E-9786-4E47-8472-B7FA372725BA}"/>
                </a:ext>
              </a:extLst>
            </p:cNvPr>
            <p:cNvSpPr/>
            <p:nvPr/>
          </p:nvSpPr>
          <p:spPr>
            <a:xfrm>
              <a:off x="1981200" y="3259015"/>
              <a:ext cx="3048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5493">
                    <a:alpha val="5000"/>
                  </a:srgbClr>
                </a:solidFill>
                <a:effectLst/>
                <a:uLnTx/>
                <a:uFillTx/>
                <a:latin typeface="Futura"/>
                <a:sym typeface="Helvetic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ACBAB1-13D2-4712-8F38-81A324781822}"/>
                </a:ext>
              </a:extLst>
            </p:cNvPr>
            <p:cNvSpPr txBox="1"/>
            <p:nvPr/>
          </p:nvSpPr>
          <p:spPr>
            <a:xfrm>
              <a:off x="1382648" y="4165009"/>
              <a:ext cx="65152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93E1D1-BF2C-4117-B11B-83F79CF57098}"/>
                </a:ext>
              </a:extLst>
            </p:cNvPr>
            <p:cNvSpPr txBox="1"/>
            <p:nvPr/>
          </p:nvSpPr>
          <p:spPr>
            <a:xfrm>
              <a:off x="2052178" y="3335340"/>
              <a:ext cx="65152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052232-791A-4952-8B22-3B058E6D601C}"/>
                </a:ext>
              </a:extLst>
            </p:cNvPr>
            <p:cNvSpPr txBox="1"/>
            <p:nvPr/>
          </p:nvSpPr>
          <p:spPr>
            <a:xfrm>
              <a:off x="3198430" y="4867887"/>
              <a:ext cx="68099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8E293E-9FC5-41F3-9885-4622D2D29FD2}"/>
                </a:ext>
              </a:extLst>
            </p:cNvPr>
            <p:cNvSpPr txBox="1"/>
            <p:nvPr/>
          </p:nvSpPr>
          <p:spPr>
            <a:xfrm>
              <a:off x="2902971" y="3351218"/>
              <a:ext cx="68099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9B6806-5010-4528-B576-C64BACDABF3F}"/>
                </a:ext>
              </a:extLst>
            </p:cNvPr>
            <p:cNvSpPr txBox="1"/>
            <p:nvPr/>
          </p:nvSpPr>
          <p:spPr>
            <a:xfrm>
              <a:off x="2197817" y="5008305"/>
              <a:ext cx="62206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F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0A28B4-8F03-466C-8375-DD2CC5C84171}"/>
                </a:ext>
              </a:extLst>
            </p:cNvPr>
            <p:cNvSpPr txBox="1"/>
            <p:nvPr/>
          </p:nvSpPr>
          <p:spPr>
            <a:xfrm>
              <a:off x="2614406" y="4104952"/>
              <a:ext cx="65152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69ABA6-A3A9-4F85-9393-2E9A42120AFD}"/>
                </a:ext>
              </a:extLst>
            </p:cNvPr>
            <p:cNvCxnSpPr>
              <a:cxnSpLocks/>
            </p:cNvCxnSpPr>
            <p:nvPr/>
          </p:nvCxnSpPr>
          <p:spPr>
            <a:xfrm>
              <a:off x="2446976" y="5137666"/>
              <a:ext cx="711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06A727-2CBD-4F06-B053-BDCE49EFD57B}"/>
                </a:ext>
              </a:extLst>
            </p:cNvPr>
            <p:cNvCxnSpPr>
              <a:cxnSpLocks/>
            </p:cNvCxnSpPr>
            <p:nvPr/>
          </p:nvCxnSpPr>
          <p:spPr>
            <a:xfrm>
              <a:off x="1603689" y="4352329"/>
              <a:ext cx="551403" cy="7374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57A9421-1FAC-435F-9E86-EB093C18FABF}"/>
                </a:ext>
              </a:extLst>
            </p:cNvPr>
            <p:cNvCxnSpPr>
              <a:cxnSpLocks/>
              <a:stCxn id="8" idx="7"/>
            </p:cNvCxnSpPr>
            <p:nvPr/>
          </p:nvCxnSpPr>
          <p:spPr>
            <a:xfrm flipV="1">
              <a:off x="1555563" y="3559478"/>
              <a:ext cx="441003" cy="555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3EBCE0-2605-47B5-9F59-92109EE59700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V="1">
              <a:off x="2286000" y="3441145"/>
              <a:ext cx="554754" cy="8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4458BE-4436-43E5-950B-E1F1B82D0307}"/>
                </a:ext>
              </a:extLst>
            </p:cNvPr>
            <p:cNvCxnSpPr>
              <a:cxnSpLocks/>
              <a:stCxn id="12" idx="5"/>
              <a:endCxn id="18" idx="0"/>
            </p:cNvCxnSpPr>
            <p:nvPr/>
          </p:nvCxnSpPr>
          <p:spPr>
            <a:xfrm>
              <a:off x="2241363" y="3584219"/>
              <a:ext cx="405619" cy="5207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4505A1-1251-4C4B-9CAD-456C85B1A1D5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89" y="3601997"/>
              <a:ext cx="137589" cy="1201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FF4C1F-F328-4AED-821B-415AB46803EA}"/>
                </a:ext>
              </a:extLst>
            </p:cNvPr>
            <p:cNvCxnSpPr>
              <a:cxnSpLocks/>
            </p:cNvCxnSpPr>
            <p:nvPr/>
          </p:nvCxnSpPr>
          <p:spPr>
            <a:xfrm>
              <a:off x="2783734" y="4352329"/>
              <a:ext cx="374874" cy="498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7AEBDA-64F8-4EBD-890F-49E51683C07D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2688492" y="3559478"/>
              <a:ext cx="152262" cy="489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B7E1CAB-9BDE-4E07-A16F-292F95ECB346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2278286" y="4374227"/>
              <a:ext cx="302443" cy="5787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2AE574-0695-4B69-A0B5-0E2067754C97}"/>
                </a:ext>
              </a:extLst>
            </p:cNvPr>
            <p:cNvSpPr txBox="1"/>
            <p:nvPr/>
          </p:nvSpPr>
          <p:spPr>
            <a:xfrm>
              <a:off x="2474885" y="3168134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8AB602-156B-4FDF-8BF8-3F73965D99B4}"/>
                </a:ext>
              </a:extLst>
            </p:cNvPr>
            <p:cNvSpPr txBox="1"/>
            <p:nvPr/>
          </p:nvSpPr>
          <p:spPr>
            <a:xfrm>
              <a:off x="2814375" y="4520042"/>
              <a:ext cx="570474" cy="187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93F2BD-2FCD-4219-9B90-2A852E736345}"/>
                </a:ext>
              </a:extLst>
            </p:cNvPr>
            <p:cNvSpPr txBox="1"/>
            <p:nvPr/>
          </p:nvSpPr>
          <p:spPr>
            <a:xfrm>
              <a:off x="2684410" y="3656187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63CCFC-19D7-4D0D-A335-C060BF68278A}"/>
                </a:ext>
              </a:extLst>
            </p:cNvPr>
            <p:cNvSpPr txBox="1"/>
            <p:nvPr/>
          </p:nvSpPr>
          <p:spPr>
            <a:xfrm>
              <a:off x="3158608" y="3932980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CD86FF-D87A-46A6-8858-85A5240A743C}"/>
                </a:ext>
              </a:extLst>
            </p:cNvPr>
            <p:cNvSpPr txBox="1"/>
            <p:nvPr/>
          </p:nvSpPr>
          <p:spPr>
            <a:xfrm>
              <a:off x="2659345" y="5174761"/>
              <a:ext cx="248777" cy="187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080494-4002-4F5F-A94B-31D11C518C1F}"/>
                </a:ext>
              </a:extLst>
            </p:cNvPr>
            <p:cNvSpPr txBox="1"/>
            <p:nvPr/>
          </p:nvSpPr>
          <p:spPr>
            <a:xfrm>
              <a:off x="2361610" y="4452262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A6D8E9-3D4B-4D25-9394-1EEC4AFCC9E3}"/>
                </a:ext>
              </a:extLst>
            </p:cNvPr>
            <p:cNvSpPr txBox="1"/>
            <p:nvPr/>
          </p:nvSpPr>
          <p:spPr>
            <a:xfrm>
              <a:off x="1645525" y="3662513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F371E2-778E-4430-9486-57A56B942940}"/>
                </a:ext>
              </a:extLst>
            </p:cNvPr>
            <p:cNvSpPr txBox="1"/>
            <p:nvPr/>
          </p:nvSpPr>
          <p:spPr>
            <a:xfrm>
              <a:off x="1705052" y="4639582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4F08F2-BCBF-4AE1-B24F-BA69E99624EC}"/>
                </a:ext>
              </a:extLst>
            </p:cNvPr>
            <p:cNvSpPr txBox="1"/>
            <p:nvPr/>
          </p:nvSpPr>
          <p:spPr>
            <a:xfrm>
              <a:off x="2328442" y="3792912"/>
              <a:ext cx="59527" cy="18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893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Spanning Trees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376576" y="1164806"/>
            <a:ext cx="23323552" cy="403584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 an undirected connected graph G,  </a:t>
            </a:r>
            <a:r>
              <a:rPr lang="en-US" b="1" dirty="0">
                <a:solidFill>
                  <a:srgbClr val="0070C0"/>
                </a:solidFill>
              </a:rPr>
              <a:t>a spanning tree </a:t>
            </a:r>
            <a:r>
              <a:rPr lang="en-US" dirty="0">
                <a:solidFill>
                  <a:srgbClr val="0070C0"/>
                </a:solidFill>
              </a:rPr>
              <a:t>is a subgraph that is a tree and that contains all vertices of G.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DFS and BFS on connected graphs both produce spanning trees of the graphs.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60A795-89F7-4067-83C7-6AB1100E4C29}"/>
              </a:ext>
            </a:extLst>
          </p:cNvPr>
          <p:cNvGrpSpPr/>
          <p:nvPr/>
        </p:nvGrpSpPr>
        <p:grpSpPr>
          <a:xfrm>
            <a:off x="5719541" y="6375121"/>
            <a:ext cx="8473242" cy="5516711"/>
            <a:chOff x="9839535" y="5234766"/>
            <a:chExt cx="8473242" cy="551671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3C68015-F39D-4B75-B49A-34B64233E31A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12749872" y="5691966"/>
              <a:ext cx="4199212" cy="61508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F3D1BB2-4B21-42A6-91C7-D7D242614CA7}"/>
                </a:ext>
              </a:extLst>
            </p:cNvPr>
            <p:cNvGrpSpPr/>
            <p:nvPr/>
          </p:nvGrpSpPr>
          <p:grpSpPr>
            <a:xfrm>
              <a:off x="9839535" y="5234766"/>
              <a:ext cx="8473242" cy="5516711"/>
              <a:chOff x="9839535" y="5234766"/>
              <a:chExt cx="8473242" cy="551671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163B32E-1A73-418A-A5C1-7ED9551040F7}"/>
                  </a:ext>
                </a:extLst>
              </p:cNvPr>
              <p:cNvSpPr/>
              <p:nvPr/>
            </p:nvSpPr>
            <p:spPr>
              <a:xfrm>
                <a:off x="16984176" y="6861083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70C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A8FCD12-2C19-4BEE-BA56-22B2188AAB15}"/>
                  </a:ext>
                </a:extLst>
              </p:cNvPr>
              <p:cNvGrpSpPr/>
              <p:nvPr/>
            </p:nvGrpSpPr>
            <p:grpSpPr>
              <a:xfrm>
                <a:off x="9839535" y="6146853"/>
                <a:ext cx="5698031" cy="4604624"/>
                <a:chOff x="568891" y="7538978"/>
                <a:chExt cx="5698031" cy="4604624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7317D92-4E86-4207-AD3D-050E24ED3C7A}"/>
                    </a:ext>
                  </a:extLst>
                </p:cNvPr>
                <p:cNvGrpSpPr/>
                <p:nvPr/>
              </p:nvGrpSpPr>
              <p:grpSpPr>
                <a:xfrm>
                  <a:off x="568891" y="7538978"/>
                  <a:ext cx="5430747" cy="4604624"/>
                  <a:chOff x="11867774" y="5703838"/>
                  <a:chExt cx="5430747" cy="4604624"/>
                </a:xfrm>
              </p:grpSpPr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FB9527F7-5027-4AAC-9668-BC0A68546FD4}"/>
                      </a:ext>
                    </a:extLst>
                  </p:cNvPr>
                  <p:cNvSpPr/>
                  <p:nvPr/>
                </p:nvSpPr>
                <p:spPr>
                  <a:xfrm>
                    <a:off x="13967012" y="5703838"/>
                    <a:ext cx="950259" cy="101969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chemeClr val="accent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8100" tIns="38100" rIns="38100" bIns="38100" numCol="1" spcCol="38100" rtlCol="0" anchor="ctr">
                    <a:spAutoFit/>
                  </a:bodyPr>
                  <a:lstStyle/>
                  <a:p>
                    <a:pPr marL="0" marR="0" indent="0" algn="l" defTabSz="647700" rtl="0" fontAlgn="auto" latinLnBrk="0" hangingPunct="0">
                      <a:lnSpc>
                        <a:spcPts val="31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>
                        <a:tab pos="1511300" algn="l"/>
                      </a:tabLst>
                    </a:pPr>
                    <a:endParaRPr kumimoji="0" lang="en-US" sz="2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D7BB86B7-9769-43A9-B1C4-DB2D7E527087}"/>
                      </a:ext>
                    </a:extLst>
                  </p:cNvPr>
                  <p:cNvSpPr/>
                  <p:nvPr/>
                </p:nvSpPr>
                <p:spPr>
                  <a:xfrm>
                    <a:off x="11867774" y="9288771"/>
                    <a:ext cx="950259" cy="101969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chemeClr val="accent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8100" tIns="38100" rIns="38100" bIns="38100" numCol="1" spcCol="38100" rtlCol="0" anchor="ctr">
                    <a:spAutoFit/>
                  </a:bodyPr>
                  <a:lstStyle/>
                  <a:p>
                    <a:pPr marL="0" marR="0" indent="0" algn="l" defTabSz="647700" rtl="0" fontAlgn="auto" latinLnBrk="0" hangingPunct="0">
                      <a:lnSpc>
                        <a:spcPts val="31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>
                        <a:tab pos="1511300" algn="l"/>
                      </a:tabLst>
                    </a:pPr>
                    <a:endParaRPr kumimoji="0" lang="en-US" sz="26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CA049267-F42B-47C8-A786-23D1D39135CA}"/>
                      </a:ext>
                    </a:extLst>
                  </p:cNvPr>
                  <p:cNvSpPr/>
                  <p:nvPr/>
                </p:nvSpPr>
                <p:spPr>
                  <a:xfrm>
                    <a:off x="16348262" y="9288771"/>
                    <a:ext cx="950259" cy="101969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chemeClr val="accent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8100" tIns="38100" rIns="38100" bIns="38100" numCol="1" spcCol="38100" rtlCol="0" anchor="ctr">
                    <a:spAutoFit/>
                  </a:bodyPr>
                  <a:lstStyle/>
                  <a:p>
                    <a:pPr marL="0" marR="0" indent="0" algn="l" defTabSz="647700" rtl="0" fontAlgn="auto" latinLnBrk="0" hangingPunct="0">
                      <a:lnSpc>
                        <a:spcPts val="31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>
                        <a:tab pos="1511300" algn="l"/>
                      </a:tabLst>
                    </a:pPr>
                    <a:endParaRPr kumimoji="0" lang="en-US" sz="26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4809AD3-307E-4D00-9795-2CFFA9C888A6}"/>
                      </a:ext>
                    </a:extLst>
                  </p:cNvPr>
                  <p:cNvSpPr txBox="1"/>
                  <p:nvPr/>
                </p:nvSpPr>
                <p:spPr>
                  <a:xfrm>
                    <a:off x="12192000" y="9493430"/>
                    <a:ext cx="990600" cy="65659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3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"/>
                        <a:ea typeface="Helvetica"/>
                        <a:cs typeface="Helvetica"/>
                        <a:sym typeface="Helvetica"/>
                      </a:rPr>
                      <a:t>5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99233D63-B5BD-4049-8B1D-982428121F66}"/>
                      </a:ext>
                    </a:extLst>
                  </p:cNvPr>
                  <p:cNvSpPr txBox="1"/>
                  <p:nvPr/>
                </p:nvSpPr>
                <p:spPr>
                  <a:xfrm>
                    <a:off x="14261518" y="5828722"/>
                    <a:ext cx="990600" cy="65659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3600" dirty="0"/>
                      <a:t>7</a:t>
                    </a:r>
                    <a:endParaRPr kumimoji="0" lang="en-US" sz="3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C489CC3-A519-49FB-8503-F8824473FD2F}"/>
                    </a:ext>
                  </a:extLst>
                </p:cNvPr>
                <p:cNvSpPr txBox="1"/>
                <p:nvPr/>
              </p:nvSpPr>
              <p:spPr>
                <a:xfrm>
                  <a:off x="5276322" y="11304229"/>
                  <a:ext cx="990600" cy="6565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3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Helvetica"/>
                      <a:ea typeface="Helvetica"/>
                      <a:cs typeface="Helvetica"/>
                      <a:sym typeface="Helvetica"/>
                    </a:rPr>
                    <a:t>6</a:t>
                  </a: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702BDFF-EE39-4999-8B12-F300E10C7963}"/>
                    </a:ext>
                  </a:extLst>
                </p:cNvPr>
                <p:cNvSpPr/>
                <p:nvPr/>
              </p:nvSpPr>
              <p:spPr>
                <a:xfrm>
                  <a:off x="2938936" y="11147543"/>
                  <a:ext cx="914400" cy="91440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rgbClr val="0070C0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indent="0" algn="l" defTabSz="647700" rtl="0" fontAlgn="auto" latinLnBrk="0" hangingPunct="0">
                    <a:lnSpc>
                      <a:spcPts val="31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511300" algn="l"/>
                    </a:tabLst>
                  </a:pPr>
                  <a:endParaRPr kumimoji="0" lang="en-US" sz="2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1B3D875E-E345-42CB-BF5A-ADF846277AFB}"/>
                    </a:ext>
                  </a:extLst>
                </p:cNvPr>
                <p:cNvCxnSpPr/>
                <p:nvPr/>
              </p:nvCxnSpPr>
              <p:spPr>
                <a:xfrm flipH="1">
                  <a:off x="1269998" y="8558669"/>
                  <a:ext cx="1668938" cy="2565242"/>
                </a:xfrm>
                <a:prstGeom prst="straightConnector1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tailEnd type="non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8655D6A9-CC26-4852-8AC4-F850FAA0B2FB}"/>
                    </a:ext>
                  </a:extLst>
                </p:cNvPr>
                <p:cNvCxnSpPr>
                  <a:stCxn id="67" idx="5"/>
                </p:cNvCxnSpPr>
                <p:nvPr/>
              </p:nvCxnSpPr>
              <p:spPr>
                <a:xfrm>
                  <a:off x="3479226" y="8409339"/>
                  <a:ext cx="1797096" cy="2863902"/>
                </a:xfrm>
                <a:prstGeom prst="straightConnector1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tailEnd type="non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B603BDC-C441-49A4-908A-22EDCFC87F86}"/>
                    </a:ext>
                  </a:extLst>
                </p:cNvPr>
                <p:cNvSpPr txBox="1"/>
                <p:nvPr/>
              </p:nvSpPr>
              <p:spPr>
                <a:xfrm>
                  <a:off x="3092824" y="9645830"/>
                  <a:ext cx="102657" cy="2872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DD805A5-0DA3-4100-B439-05545F2C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89559" y="11664837"/>
                  <a:ext cx="1446881" cy="68811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C791363-752A-4076-80A5-80BF3892F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43702" y="11719949"/>
                  <a:ext cx="1301927" cy="13699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832B525-FA15-476B-8A32-64AD8C3D41F1}"/>
                  </a:ext>
                </a:extLst>
              </p:cNvPr>
              <p:cNvSpPr txBox="1"/>
              <p:nvPr/>
            </p:nvSpPr>
            <p:spPr>
              <a:xfrm>
                <a:off x="12413902" y="9935538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4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47C99D-5B05-4F26-A794-DFB6C52EF4F4}"/>
                  </a:ext>
                </a:extLst>
              </p:cNvPr>
              <p:cNvSpPr txBox="1"/>
              <p:nvPr/>
            </p:nvSpPr>
            <p:spPr>
              <a:xfrm>
                <a:off x="17305307" y="6936883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8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6B1A88-A9F1-4BA0-AB74-AD80464AE9BA}"/>
                  </a:ext>
                </a:extLst>
              </p:cNvPr>
              <p:cNvSpPr/>
              <p:nvPr/>
            </p:nvSpPr>
            <p:spPr>
              <a:xfrm>
                <a:off x="16949084" y="5234766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70C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D7DFC22-B174-4A0B-B2E9-44E19C5C9722}"/>
                  </a:ext>
                </a:extLst>
              </p:cNvPr>
              <p:cNvSpPr txBox="1"/>
              <p:nvPr/>
            </p:nvSpPr>
            <p:spPr>
              <a:xfrm>
                <a:off x="17322177" y="5401881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9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0245ED3-F857-4007-A0DA-1DFA701337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912208" y="6570506"/>
                <a:ext cx="4130622" cy="694672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E581E4D-325C-462A-93AC-ACEF6F862E3B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>
                <a:off x="17082995" y="6015255"/>
                <a:ext cx="382682" cy="936523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</p:spTree>
    <p:extLst>
      <p:ext uri="{BB962C8B-B14F-4D97-AF65-F5344CB8AC3E}">
        <p14:creationId xmlns:p14="http://schemas.microsoft.com/office/powerpoint/2010/main" val="29248384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Minimum Spanning Trees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376576" y="1164806"/>
            <a:ext cx="23323552" cy="403584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Now let’s consider if we put weights on the edges. The edge weights can represent part of a problem we want to model such as distances or costs.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For BFS and DFS we did not consider edge weights.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60A795-89F7-4067-83C7-6AB1100E4C29}"/>
              </a:ext>
            </a:extLst>
          </p:cNvPr>
          <p:cNvGrpSpPr/>
          <p:nvPr/>
        </p:nvGrpSpPr>
        <p:grpSpPr>
          <a:xfrm>
            <a:off x="1757141" y="5984456"/>
            <a:ext cx="8473242" cy="5516711"/>
            <a:chOff x="9839535" y="5234766"/>
            <a:chExt cx="8473242" cy="551671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3C68015-F39D-4B75-B49A-34B64233E31A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12749872" y="5691966"/>
              <a:ext cx="4199212" cy="61508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F3D1BB2-4B21-42A6-91C7-D7D242614CA7}"/>
                </a:ext>
              </a:extLst>
            </p:cNvPr>
            <p:cNvGrpSpPr/>
            <p:nvPr/>
          </p:nvGrpSpPr>
          <p:grpSpPr>
            <a:xfrm>
              <a:off x="9839535" y="5234766"/>
              <a:ext cx="8473242" cy="5516711"/>
              <a:chOff x="9839535" y="5234766"/>
              <a:chExt cx="8473242" cy="551671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163B32E-1A73-418A-A5C1-7ED9551040F7}"/>
                  </a:ext>
                </a:extLst>
              </p:cNvPr>
              <p:cNvSpPr/>
              <p:nvPr/>
            </p:nvSpPr>
            <p:spPr>
              <a:xfrm>
                <a:off x="16984176" y="6861083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70C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A8FCD12-2C19-4BEE-BA56-22B2188AAB15}"/>
                  </a:ext>
                </a:extLst>
              </p:cNvPr>
              <p:cNvGrpSpPr/>
              <p:nvPr/>
            </p:nvGrpSpPr>
            <p:grpSpPr>
              <a:xfrm>
                <a:off x="9839535" y="6146853"/>
                <a:ext cx="5698031" cy="4604624"/>
                <a:chOff x="568891" y="7538978"/>
                <a:chExt cx="5698031" cy="4604624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7317D92-4E86-4207-AD3D-050E24ED3C7A}"/>
                    </a:ext>
                  </a:extLst>
                </p:cNvPr>
                <p:cNvGrpSpPr/>
                <p:nvPr/>
              </p:nvGrpSpPr>
              <p:grpSpPr>
                <a:xfrm>
                  <a:off x="568891" y="7538978"/>
                  <a:ext cx="5430747" cy="4604624"/>
                  <a:chOff x="11867774" y="5703838"/>
                  <a:chExt cx="5430747" cy="4604624"/>
                </a:xfrm>
              </p:grpSpPr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FB9527F7-5027-4AAC-9668-BC0A68546FD4}"/>
                      </a:ext>
                    </a:extLst>
                  </p:cNvPr>
                  <p:cNvSpPr/>
                  <p:nvPr/>
                </p:nvSpPr>
                <p:spPr>
                  <a:xfrm>
                    <a:off x="13967012" y="5703838"/>
                    <a:ext cx="950259" cy="101969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chemeClr val="accent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8100" tIns="38100" rIns="38100" bIns="38100" numCol="1" spcCol="38100" rtlCol="0" anchor="ctr">
                    <a:spAutoFit/>
                  </a:bodyPr>
                  <a:lstStyle/>
                  <a:p>
                    <a:pPr marL="0" marR="0" indent="0" algn="l" defTabSz="647700" rtl="0" fontAlgn="auto" latinLnBrk="0" hangingPunct="0">
                      <a:lnSpc>
                        <a:spcPts val="31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>
                        <a:tab pos="1511300" algn="l"/>
                      </a:tabLst>
                    </a:pPr>
                    <a:endParaRPr kumimoji="0" lang="en-US" sz="2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D7BB86B7-9769-43A9-B1C4-DB2D7E527087}"/>
                      </a:ext>
                    </a:extLst>
                  </p:cNvPr>
                  <p:cNvSpPr/>
                  <p:nvPr/>
                </p:nvSpPr>
                <p:spPr>
                  <a:xfrm>
                    <a:off x="11867774" y="9288771"/>
                    <a:ext cx="950259" cy="101969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chemeClr val="accent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8100" tIns="38100" rIns="38100" bIns="38100" numCol="1" spcCol="38100" rtlCol="0" anchor="ctr">
                    <a:spAutoFit/>
                  </a:bodyPr>
                  <a:lstStyle/>
                  <a:p>
                    <a:pPr marL="0" marR="0" indent="0" algn="l" defTabSz="647700" rtl="0" fontAlgn="auto" latinLnBrk="0" hangingPunct="0">
                      <a:lnSpc>
                        <a:spcPts val="31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>
                        <a:tab pos="1511300" algn="l"/>
                      </a:tabLst>
                    </a:pPr>
                    <a:endParaRPr kumimoji="0" lang="en-US" sz="26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CA049267-F42B-47C8-A786-23D1D39135CA}"/>
                      </a:ext>
                    </a:extLst>
                  </p:cNvPr>
                  <p:cNvSpPr/>
                  <p:nvPr/>
                </p:nvSpPr>
                <p:spPr>
                  <a:xfrm>
                    <a:off x="16348262" y="9288771"/>
                    <a:ext cx="950259" cy="101969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chemeClr val="accent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8100" tIns="38100" rIns="38100" bIns="38100" numCol="1" spcCol="38100" rtlCol="0" anchor="ctr">
                    <a:spAutoFit/>
                  </a:bodyPr>
                  <a:lstStyle/>
                  <a:p>
                    <a:pPr marL="0" marR="0" indent="0" algn="l" defTabSz="647700" rtl="0" fontAlgn="auto" latinLnBrk="0" hangingPunct="0">
                      <a:lnSpc>
                        <a:spcPts val="31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>
                        <a:tab pos="1511300" algn="l"/>
                      </a:tabLst>
                    </a:pPr>
                    <a:endParaRPr kumimoji="0" lang="en-US" sz="26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4809AD3-307E-4D00-9795-2CFFA9C888A6}"/>
                      </a:ext>
                    </a:extLst>
                  </p:cNvPr>
                  <p:cNvSpPr txBox="1"/>
                  <p:nvPr/>
                </p:nvSpPr>
                <p:spPr>
                  <a:xfrm>
                    <a:off x="12192000" y="9493430"/>
                    <a:ext cx="990600" cy="65659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3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"/>
                        <a:ea typeface="Helvetica"/>
                        <a:cs typeface="Helvetica"/>
                        <a:sym typeface="Helvetica"/>
                      </a:rPr>
                      <a:t>5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99233D63-B5BD-4049-8B1D-982428121F66}"/>
                      </a:ext>
                    </a:extLst>
                  </p:cNvPr>
                  <p:cNvSpPr txBox="1"/>
                  <p:nvPr/>
                </p:nvSpPr>
                <p:spPr>
                  <a:xfrm>
                    <a:off x="14261518" y="5828722"/>
                    <a:ext cx="990600" cy="65659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3600" dirty="0"/>
                      <a:t>7</a:t>
                    </a:r>
                    <a:endParaRPr kumimoji="0" lang="en-US" sz="3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C489CC3-A519-49FB-8503-F8824473FD2F}"/>
                    </a:ext>
                  </a:extLst>
                </p:cNvPr>
                <p:cNvSpPr txBox="1"/>
                <p:nvPr/>
              </p:nvSpPr>
              <p:spPr>
                <a:xfrm>
                  <a:off x="5276322" y="11304229"/>
                  <a:ext cx="990600" cy="6565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3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Helvetica"/>
                      <a:ea typeface="Helvetica"/>
                      <a:cs typeface="Helvetica"/>
                      <a:sym typeface="Helvetica"/>
                    </a:rPr>
                    <a:t>6</a:t>
                  </a: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702BDFF-EE39-4999-8B12-F300E10C7963}"/>
                    </a:ext>
                  </a:extLst>
                </p:cNvPr>
                <p:cNvSpPr/>
                <p:nvPr/>
              </p:nvSpPr>
              <p:spPr>
                <a:xfrm>
                  <a:off x="2938936" y="11147543"/>
                  <a:ext cx="914400" cy="91440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rgbClr val="0070C0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indent="0" algn="l" defTabSz="647700" rtl="0" fontAlgn="auto" latinLnBrk="0" hangingPunct="0">
                    <a:lnSpc>
                      <a:spcPts val="31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511300" algn="l"/>
                    </a:tabLst>
                  </a:pPr>
                  <a:endParaRPr kumimoji="0" lang="en-US" sz="2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1B3D875E-E345-42CB-BF5A-ADF846277AFB}"/>
                    </a:ext>
                  </a:extLst>
                </p:cNvPr>
                <p:cNvCxnSpPr/>
                <p:nvPr/>
              </p:nvCxnSpPr>
              <p:spPr>
                <a:xfrm flipH="1">
                  <a:off x="1269998" y="8558669"/>
                  <a:ext cx="1668938" cy="2565242"/>
                </a:xfrm>
                <a:prstGeom prst="straightConnector1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tailEnd type="non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8655D6A9-CC26-4852-8AC4-F850FAA0B2FB}"/>
                    </a:ext>
                  </a:extLst>
                </p:cNvPr>
                <p:cNvCxnSpPr>
                  <a:stCxn id="67" idx="5"/>
                </p:cNvCxnSpPr>
                <p:nvPr/>
              </p:nvCxnSpPr>
              <p:spPr>
                <a:xfrm>
                  <a:off x="3479226" y="8409339"/>
                  <a:ext cx="1797096" cy="2863902"/>
                </a:xfrm>
                <a:prstGeom prst="straightConnector1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tailEnd type="non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B603BDC-C441-49A4-908A-22EDCFC87F86}"/>
                    </a:ext>
                  </a:extLst>
                </p:cNvPr>
                <p:cNvSpPr txBox="1"/>
                <p:nvPr/>
              </p:nvSpPr>
              <p:spPr>
                <a:xfrm>
                  <a:off x="3092824" y="9645830"/>
                  <a:ext cx="102657" cy="2872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DD805A5-0DA3-4100-B439-05545F2C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89559" y="11664837"/>
                  <a:ext cx="1446881" cy="68811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C791363-752A-4076-80A5-80BF3892F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43702" y="11719949"/>
                  <a:ext cx="1301927" cy="13699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832B525-FA15-476B-8A32-64AD8C3D41F1}"/>
                  </a:ext>
                </a:extLst>
              </p:cNvPr>
              <p:cNvSpPr txBox="1"/>
              <p:nvPr/>
            </p:nvSpPr>
            <p:spPr>
              <a:xfrm>
                <a:off x="12413902" y="9935538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4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47C99D-5B05-4F26-A794-DFB6C52EF4F4}"/>
                  </a:ext>
                </a:extLst>
              </p:cNvPr>
              <p:cNvSpPr txBox="1"/>
              <p:nvPr/>
            </p:nvSpPr>
            <p:spPr>
              <a:xfrm>
                <a:off x="17305307" y="6936883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8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6B1A88-A9F1-4BA0-AB74-AD80464AE9BA}"/>
                  </a:ext>
                </a:extLst>
              </p:cNvPr>
              <p:cNvSpPr/>
              <p:nvPr/>
            </p:nvSpPr>
            <p:spPr>
              <a:xfrm>
                <a:off x="16949084" y="5234766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70C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D7DFC22-B174-4A0B-B2E9-44E19C5C9722}"/>
                  </a:ext>
                </a:extLst>
              </p:cNvPr>
              <p:cNvSpPr txBox="1"/>
              <p:nvPr/>
            </p:nvSpPr>
            <p:spPr>
              <a:xfrm>
                <a:off x="17322177" y="5401881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9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0245ED3-F857-4007-A0DA-1DFA701337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912208" y="6570506"/>
                <a:ext cx="4130622" cy="694672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E581E4D-325C-462A-93AC-ACEF6F862E3B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>
                <a:off x="17082995" y="6015255"/>
                <a:ext cx="382682" cy="936523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FAE14D4-AA33-4C21-83DB-BD31A85B7BBD}"/>
              </a:ext>
            </a:extLst>
          </p:cNvPr>
          <p:cNvSpPr/>
          <p:nvPr/>
        </p:nvSpPr>
        <p:spPr>
          <a:xfrm>
            <a:off x="11430579" y="5969857"/>
            <a:ext cx="1219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Example for a shipping company: </a:t>
            </a:r>
          </a:p>
          <a:p>
            <a:r>
              <a:rPr lang="en-US" sz="3600" dirty="0"/>
              <a:t>Let vertices can be the factories, </a:t>
            </a:r>
          </a:p>
          <a:p>
            <a:r>
              <a:rPr lang="en-US" sz="3600" dirty="0"/>
              <a:t>edges connect factories if they are on a shipping route,    and the edge weight is the distance between the factories.</a:t>
            </a:r>
          </a:p>
          <a:p>
            <a:endParaRPr lang="en-US" sz="3600" dirty="0"/>
          </a:p>
          <a:p>
            <a:r>
              <a:rPr lang="en-US" sz="3600" dirty="0"/>
              <a:t>How can the shipping company visit all the factories, but in the least distance traveled?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FA9102-A8B8-4C80-8A36-76B9C5A50DCC}"/>
              </a:ext>
            </a:extLst>
          </p:cNvPr>
          <p:cNvSpPr txBox="1"/>
          <p:nvPr/>
        </p:nvSpPr>
        <p:spPr>
          <a:xfrm>
            <a:off x="9502240" y="6904911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7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056826-13FA-4A9D-A770-0DAB66551725}"/>
              </a:ext>
            </a:extLst>
          </p:cNvPr>
          <p:cNvSpPr txBox="1"/>
          <p:nvPr/>
        </p:nvSpPr>
        <p:spPr>
          <a:xfrm>
            <a:off x="6853934" y="786858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17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FE01BD-6547-44BC-BB72-CB870438555F}"/>
              </a:ext>
            </a:extLst>
          </p:cNvPr>
          <p:cNvSpPr txBox="1"/>
          <p:nvPr/>
        </p:nvSpPr>
        <p:spPr>
          <a:xfrm>
            <a:off x="6712758" y="5884761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DF951-D3A4-4E6B-9D39-D552533646EB}"/>
              </a:ext>
            </a:extLst>
          </p:cNvPr>
          <p:cNvSpPr txBox="1"/>
          <p:nvPr/>
        </p:nvSpPr>
        <p:spPr>
          <a:xfrm>
            <a:off x="6100283" y="885869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12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9271B4-989A-4E0C-BA35-A2EFCE29A493}"/>
              </a:ext>
            </a:extLst>
          </p:cNvPr>
          <p:cNvSpPr txBox="1"/>
          <p:nvPr/>
        </p:nvSpPr>
        <p:spPr>
          <a:xfrm>
            <a:off x="2384327" y="8213970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 lang="en-US" sz="3600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E1CC45-1361-4471-A6F9-5D627C807979}"/>
              </a:ext>
            </a:extLst>
          </p:cNvPr>
          <p:cNvSpPr txBox="1"/>
          <p:nvPr/>
        </p:nvSpPr>
        <p:spPr>
          <a:xfrm>
            <a:off x="3192138" y="113684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76FDE4-C0B4-451B-9486-3423E9BC1BD4}"/>
              </a:ext>
            </a:extLst>
          </p:cNvPr>
          <p:cNvSpPr txBox="1"/>
          <p:nvPr/>
        </p:nvSpPr>
        <p:spPr>
          <a:xfrm>
            <a:off x="5412772" y="11209626"/>
            <a:ext cx="9144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22421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Minimum Spanning Trees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376576" y="1164806"/>
            <a:ext cx="23323552" cy="403584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Given a connected undirected graph, G= (V,E) with positive edge weights, find the spanning tree with the minimum sum of the edge weights. This is the </a:t>
            </a:r>
            <a:r>
              <a:rPr lang="en-US" b="1" dirty="0">
                <a:solidFill>
                  <a:srgbClr val="0070C0"/>
                </a:solidFill>
              </a:rPr>
              <a:t>minimum spanning tree (MST).</a:t>
            </a:r>
          </a:p>
          <a:p>
            <a:r>
              <a:rPr lang="en-US" dirty="0">
                <a:solidFill>
                  <a:srgbClr val="0070C0"/>
                </a:solidFill>
              </a:rPr>
              <a:t>The sum of the edge weights is the </a:t>
            </a:r>
            <a:r>
              <a:rPr lang="en-US" b="1" dirty="0">
                <a:solidFill>
                  <a:srgbClr val="0070C0"/>
                </a:solidFill>
              </a:rPr>
              <a:t>cost of the MST.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Would a greedy algorithm work for this problem?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60A795-89F7-4067-83C7-6AB1100E4C29}"/>
              </a:ext>
            </a:extLst>
          </p:cNvPr>
          <p:cNvGrpSpPr/>
          <p:nvPr/>
        </p:nvGrpSpPr>
        <p:grpSpPr>
          <a:xfrm>
            <a:off x="1757141" y="5984456"/>
            <a:ext cx="8473242" cy="5516711"/>
            <a:chOff x="9839535" y="5234766"/>
            <a:chExt cx="8473242" cy="551671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3C68015-F39D-4B75-B49A-34B64233E31A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12749872" y="5691966"/>
              <a:ext cx="4199212" cy="61508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F3D1BB2-4B21-42A6-91C7-D7D242614CA7}"/>
                </a:ext>
              </a:extLst>
            </p:cNvPr>
            <p:cNvGrpSpPr/>
            <p:nvPr/>
          </p:nvGrpSpPr>
          <p:grpSpPr>
            <a:xfrm>
              <a:off x="9839535" y="5234766"/>
              <a:ext cx="8473242" cy="5516711"/>
              <a:chOff x="9839535" y="5234766"/>
              <a:chExt cx="8473242" cy="551671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163B32E-1A73-418A-A5C1-7ED9551040F7}"/>
                  </a:ext>
                </a:extLst>
              </p:cNvPr>
              <p:cNvSpPr/>
              <p:nvPr/>
            </p:nvSpPr>
            <p:spPr>
              <a:xfrm>
                <a:off x="16984176" y="6861083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70C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A8FCD12-2C19-4BEE-BA56-22B2188AAB15}"/>
                  </a:ext>
                </a:extLst>
              </p:cNvPr>
              <p:cNvGrpSpPr/>
              <p:nvPr/>
            </p:nvGrpSpPr>
            <p:grpSpPr>
              <a:xfrm>
                <a:off x="9839535" y="6146853"/>
                <a:ext cx="5698031" cy="4604624"/>
                <a:chOff x="568891" y="7538978"/>
                <a:chExt cx="5698031" cy="4604624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7317D92-4E86-4207-AD3D-050E24ED3C7A}"/>
                    </a:ext>
                  </a:extLst>
                </p:cNvPr>
                <p:cNvGrpSpPr/>
                <p:nvPr/>
              </p:nvGrpSpPr>
              <p:grpSpPr>
                <a:xfrm>
                  <a:off x="568891" y="7538978"/>
                  <a:ext cx="5430747" cy="4604624"/>
                  <a:chOff x="11867774" y="5703838"/>
                  <a:chExt cx="5430747" cy="4604624"/>
                </a:xfrm>
              </p:grpSpPr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FB9527F7-5027-4AAC-9668-BC0A68546FD4}"/>
                      </a:ext>
                    </a:extLst>
                  </p:cNvPr>
                  <p:cNvSpPr/>
                  <p:nvPr/>
                </p:nvSpPr>
                <p:spPr>
                  <a:xfrm>
                    <a:off x="13967012" y="5703838"/>
                    <a:ext cx="950259" cy="101969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chemeClr val="accent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8100" tIns="38100" rIns="38100" bIns="38100" numCol="1" spcCol="38100" rtlCol="0" anchor="ctr">
                    <a:spAutoFit/>
                  </a:bodyPr>
                  <a:lstStyle/>
                  <a:p>
                    <a:pPr marL="0" marR="0" indent="0" algn="l" defTabSz="647700" rtl="0" fontAlgn="auto" latinLnBrk="0" hangingPunct="0">
                      <a:lnSpc>
                        <a:spcPts val="31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>
                        <a:tab pos="1511300" algn="l"/>
                      </a:tabLst>
                    </a:pPr>
                    <a:endParaRPr kumimoji="0" lang="en-US" sz="2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D7BB86B7-9769-43A9-B1C4-DB2D7E527087}"/>
                      </a:ext>
                    </a:extLst>
                  </p:cNvPr>
                  <p:cNvSpPr/>
                  <p:nvPr/>
                </p:nvSpPr>
                <p:spPr>
                  <a:xfrm>
                    <a:off x="11867774" y="9288771"/>
                    <a:ext cx="950259" cy="101969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chemeClr val="accent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8100" tIns="38100" rIns="38100" bIns="38100" numCol="1" spcCol="38100" rtlCol="0" anchor="ctr">
                    <a:spAutoFit/>
                  </a:bodyPr>
                  <a:lstStyle/>
                  <a:p>
                    <a:pPr marL="0" marR="0" indent="0" algn="l" defTabSz="647700" rtl="0" fontAlgn="auto" latinLnBrk="0" hangingPunct="0">
                      <a:lnSpc>
                        <a:spcPts val="31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>
                        <a:tab pos="1511300" algn="l"/>
                      </a:tabLst>
                    </a:pPr>
                    <a:endParaRPr kumimoji="0" lang="en-US" sz="26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CA049267-F42B-47C8-A786-23D1D39135CA}"/>
                      </a:ext>
                    </a:extLst>
                  </p:cNvPr>
                  <p:cNvSpPr/>
                  <p:nvPr/>
                </p:nvSpPr>
                <p:spPr>
                  <a:xfrm>
                    <a:off x="16348262" y="9288771"/>
                    <a:ext cx="950259" cy="101969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chemeClr val="accent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8100" tIns="38100" rIns="38100" bIns="38100" numCol="1" spcCol="38100" rtlCol="0" anchor="ctr">
                    <a:spAutoFit/>
                  </a:bodyPr>
                  <a:lstStyle/>
                  <a:p>
                    <a:pPr marL="0" marR="0" indent="0" algn="l" defTabSz="647700" rtl="0" fontAlgn="auto" latinLnBrk="0" hangingPunct="0">
                      <a:lnSpc>
                        <a:spcPts val="31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>
                        <a:tab pos="1511300" algn="l"/>
                      </a:tabLst>
                    </a:pPr>
                    <a:endParaRPr kumimoji="0" lang="en-US" sz="26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4809AD3-307E-4D00-9795-2CFFA9C888A6}"/>
                      </a:ext>
                    </a:extLst>
                  </p:cNvPr>
                  <p:cNvSpPr txBox="1"/>
                  <p:nvPr/>
                </p:nvSpPr>
                <p:spPr>
                  <a:xfrm>
                    <a:off x="12192000" y="9493430"/>
                    <a:ext cx="990600" cy="65659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3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"/>
                        <a:ea typeface="Helvetica"/>
                        <a:cs typeface="Helvetica"/>
                        <a:sym typeface="Helvetica"/>
                      </a:rPr>
                      <a:t>5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99233D63-B5BD-4049-8B1D-982428121F66}"/>
                      </a:ext>
                    </a:extLst>
                  </p:cNvPr>
                  <p:cNvSpPr txBox="1"/>
                  <p:nvPr/>
                </p:nvSpPr>
                <p:spPr>
                  <a:xfrm>
                    <a:off x="14261518" y="5828722"/>
                    <a:ext cx="990600" cy="65659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3600" dirty="0"/>
                      <a:t>7</a:t>
                    </a:r>
                    <a:endParaRPr kumimoji="0" lang="en-US" sz="3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C489CC3-A519-49FB-8503-F8824473FD2F}"/>
                    </a:ext>
                  </a:extLst>
                </p:cNvPr>
                <p:cNvSpPr txBox="1"/>
                <p:nvPr/>
              </p:nvSpPr>
              <p:spPr>
                <a:xfrm>
                  <a:off x="5276322" y="11304229"/>
                  <a:ext cx="990600" cy="6565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3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Helvetica"/>
                      <a:ea typeface="Helvetica"/>
                      <a:cs typeface="Helvetica"/>
                      <a:sym typeface="Helvetica"/>
                    </a:rPr>
                    <a:t>6</a:t>
                  </a: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702BDFF-EE39-4999-8B12-F300E10C7963}"/>
                    </a:ext>
                  </a:extLst>
                </p:cNvPr>
                <p:cNvSpPr/>
                <p:nvPr/>
              </p:nvSpPr>
              <p:spPr>
                <a:xfrm>
                  <a:off x="2938936" y="11147543"/>
                  <a:ext cx="914400" cy="91440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rgbClr val="0070C0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indent="0" algn="l" defTabSz="647700" rtl="0" fontAlgn="auto" latinLnBrk="0" hangingPunct="0">
                    <a:lnSpc>
                      <a:spcPts val="31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511300" algn="l"/>
                    </a:tabLst>
                  </a:pPr>
                  <a:endParaRPr kumimoji="0" lang="en-US" sz="2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1B3D875E-E345-42CB-BF5A-ADF846277AFB}"/>
                    </a:ext>
                  </a:extLst>
                </p:cNvPr>
                <p:cNvCxnSpPr/>
                <p:nvPr/>
              </p:nvCxnSpPr>
              <p:spPr>
                <a:xfrm flipH="1">
                  <a:off x="1269998" y="8558669"/>
                  <a:ext cx="1668938" cy="2565242"/>
                </a:xfrm>
                <a:prstGeom prst="straightConnector1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tailEnd type="non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8655D6A9-CC26-4852-8AC4-F850FAA0B2FB}"/>
                    </a:ext>
                  </a:extLst>
                </p:cNvPr>
                <p:cNvCxnSpPr>
                  <a:stCxn id="67" idx="5"/>
                </p:cNvCxnSpPr>
                <p:nvPr/>
              </p:nvCxnSpPr>
              <p:spPr>
                <a:xfrm>
                  <a:off x="3479226" y="8409339"/>
                  <a:ext cx="1797096" cy="2863902"/>
                </a:xfrm>
                <a:prstGeom prst="straightConnector1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tailEnd type="non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B603BDC-C441-49A4-908A-22EDCFC87F86}"/>
                    </a:ext>
                  </a:extLst>
                </p:cNvPr>
                <p:cNvSpPr txBox="1"/>
                <p:nvPr/>
              </p:nvSpPr>
              <p:spPr>
                <a:xfrm>
                  <a:off x="3092824" y="9645830"/>
                  <a:ext cx="102657" cy="2872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DD805A5-0DA3-4100-B439-05545F2C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89559" y="11664837"/>
                  <a:ext cx="1446881" cy="68811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C791363-752A-4076-80A5-80BF3892F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43702" y="11719949"/>
                  <a:ext cx="1301927" cy="13699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832B525-FA15-476B-8A32-64AD8C3D41F1}"/>
                  </a:ext>
                </a:extLst>
              </p:cNvPr>
              <p:cNvSpPr txBox="1"/>
              <p:nvPr/>
            </p:nvSpPr>
            <p:spPr>
              <a:xfrm>
                <a:off x="12413902" y="9935538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4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47C99D-5B05-4F26-A794-DFB6C52EF4F4}"/>
                  </a:ext>
                </a:extLst>
              </p:cNvPr>
              <p:cNvSpPr txBox="1"/>
              <p:nvPr/>
            </p:nvSpPr>
            <p:spPr>
              <a:xfrm>
                <a:off x="17305307" y="6936883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8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6B1A88-A9F1-4BA0-AB74-AD80464AE9BA}"/>
                  </a:ext>
                </a:extLst>
              </p:cNvPr>
              <p:cNvSpPr/>
              <p:nvPr/>
            </p:nvSpPr>
            <p:spPr>
              <a:xfrm>
                <a:off x="16949084" y="5234766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70C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D7DFC22-B174-4A0B-B2E9-44E19C5C9722}"/>
                  </a:ext>
                </a:extLst>
              </p:cNvPr>
              <p:cNvSpPr txBox="1"/>
              <p:nvPr/>
            </p:nvSpPr>
            <p:spPr>
              <a:xfrm>
                <a:off x="17322177" y="5401881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9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0245ED3-F857-4007-A0DA-1DFA701337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912208" y="6570506"/>
                <a:ext cx="4130622" cy="694672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E581E4D-325C-462A-93AC-ACEF6F862E3B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>
                <a:off x="17082995" y="6015255"/>
                <a:ext cx="382682" cy="936523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FAE14D4-AA33-4C21-83DB-BD31A85B7BBD}"/>
              </a:ext>
            </a:extLst>
          </p:cNvPr>
          <p:cNvSpPr/>
          <p:nvPr/>
        </p:nvSpPr>
        <p:spPr>
          <a:xfrm>
            <a:off x="11430579" y="5969857"/>
            <a:ext cx="1219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Example for a shipping company: </a:t>
            </a:r>
          </a:p>
          <a:p>
            <a:r>
              <a:rPr lang="en-US" sz="3600" dirty="0"/>
              <a:t>Let vertices can be the factories, </a:t>
            </a:r>
          </a:p>
          <a:p>
            <a:r>
              <a:rPr lang="en-US" sz="3600" dirty="0"/>
              <a:t>edges connect factories if they are on a shipping route,    and the edge weight is the distance between the factories.</a:t>
            </a:r>
          </a:p>
          <a:p>
            <a:endParaRPr lang="en-US" sz="3600" dirty="0"/>
          </a:p>
          <a:p>
            <a:r>
              <a:rPr lang="en-US" sz="3600" dirty="0"/>
              <a:t>How can the shipping company visit all the factories, but in the least distance traveled?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FA9102-A8B8-4C80-8A36-76B9C5A50DCC}"/>
              </a:ext>
            </a:extLst>
          </p:cNvPr>
          <p:cNvSpPr txBox="1"/>
          <p:nvPr/>
        </p:nvSpPr>
        <p:spPr>
          <a:xfrm>
            <a:off x="9502240" y="6904911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7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056826-13FA-4A9D-A770-0DAB66551725}"/>
              </a:ext>
            </a:extLst>
          </p:cNvPr>
          <p:cNvSpPr txBox="1"/>
          <p:nvPr/>
        </p:nvSpPr>
        <p:spPr>
          <a:xfrm>
            <a:off x="6853934" y="786858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17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FE01BD-6547-44BC-BB72-CB870438555F}"/>
              </a:ext>
            </a:extLst>
          </p:cNvPr>
          <p:cNvSpPr txBox="1"/>
          <p:nvPr/>
        </p:nvSpPr>
        <p:spPr>
          <a:xfrm>
            <a:off x="6712758" y="5884761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DF951-D3A4-4E6B-9D39-D552533646EB}"/>
              </a:ext>
            </a:extLst>
          </p:cNvPr>
          <p:cNvSpPr txBox="1"/>
          <p:nvPr/>
        </p:nvSpPr>
        <p:spPr>
          <a:xfrm>
            <a:off x="6100283" y="885869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12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9271B4-989A-4E0C-BA35-A2EFCE29A493}"/>
              </a:ext>
            </a:extLst>
          </p:cNvPr>
          <p:cNvSpPr txBox="1"/>
          <p:nvPr/>
        </p:nvSpPr>
        <p:spPr>
          <a:xfrm>
            <a:off x="2384327" y="8213970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 lang="en-US" sz="3600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E1CC45-1361-4471-A6F9-5D627C807979}"/>
              </a:ext>
            </a:extLst>
          </p:cNvPr>
          <p:cNvSpPr txBox="1"/>
          <p:nvPr/>
        </p:nvSpPr>
        <p:spPr>
          <a:xfrm>
            <a:off x="3192138" y="113684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76FDE4-C0B4-451B-9486-3423E9BC1BD4}"/>
              </a:ext>
            </a:extLst>
          </p:cNvPr>
          <p:cNvSpPr txBox="1"/>
          <p:nvPr/>
        </p:nvSpPr>
        <p:spPr>
          <a:xfrm>
            <a:off x="5412772" y="11209626"/>
            <a:ext cx="9144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083210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Cycle Property of MST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376576" y="1164806"/>
            <a:ext cx="23323552" cy="213108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cycle property of MST</a:t>
            </a:r>
            <a:r>
              <a:rPr lang="en-US" dirty="0">
                <a:solidFill>
                  <a:srgbClr val="0070C0"/>
                </a:solidFill>
              </a:rPr>
              <a:t>: for any cycle in the graph, if e is the maximum cost edge in the cycle, then e is not in the MST.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60A795-89F7-4067-83C7-6AB1100E4C29}"/>
              </a:ext>
            </a:extLst>
          </p:cNvPr>
          <p:cNvGrpSpPr/>
          <p:nvPr/>
        </p:nvGrpSpPr>
        <p:grpSpPr>
          <a:xfrm>
            <a:off x="1757141" y="5984456"/>
            <a:ext cx="8473242" cy="5516711"/>
            <a:chOff x="9839535" y="5234766"/>
            <a:chExt cx="8473242" cy="551671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3C68015-F39D-4B75-B49A-34B64233E31A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12749872" y="5691966"/>
              <a:ext cx="4199212" cy="61508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F3D1BB2-4B21-42A6-91C7-D7D242614CA7}"/>
                </a:ext>
              </a:extLst>
            </p:cNvPr>
            <p:cNvGrpSpPr/>
            <p:nvPr/>
          </p:nvGrpSpPr>
          <p:grpSpPr>
            <a:xfrm>
              <a:off x="9839535" y="5234766"/>
              <a:ext cx="8473242" cy="5516711"/>
              <a:chOff x="9839535" y="5234766"/>
              <a:chExt cx="8473242" cy="551671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163B32E-1A73-418A-A5C1-7ED9551040F7}"/>
                  </a:ext>
                </a:extLst>
              </p:cNvPr>
              <p:cNvSpPr/>
              <p:nvPr/>
            </p:nvSpPr>
            <p:spPr>
              <a:xfrm>
                <a:off x="16984176" y="6861083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70C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A8FCD12-2C19-4BEE-BA56-22B2188AAB15}"/>
                  </a:ext>
                </a:extLst>
              </p:cNvPr>
              <p:cNvGrpSpPr/>
              <p:nvPr/>
            </p:nvGrpSpPr>
            <p:grpSpPr>
              <a:xfrm>
                <a:off x="9839535" y="6146853"/>
                <a:ext cx="5698031" cy="4604624"/>
                <a:chOff x="568891" y="7538978"/>
                <a:chExt cx="5698031" cy="4604624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7317D92-4E86-4207-AD3D-050E24ED3C7A}"/>
                    </a:ext>
                  </a:extLst>
                </p:cNvPr>
                <p:cNvGrpSpPr/>
                <p:nvPr/>
              </p:nvGrpSpPr>
              <p:grpSpPr>
                <a:xfrm>
                  <a:off x="568891" y="7538978"/>
                  <a:ext cx="5430747" cy="4604624"/>
                  <a:chOff x="11867774" y="5703838"/>
                  <a:chExt cx="5430747" cy="4604624"/>
                </a:xfrm>
              </p:grpSpPr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FB9527F7-5027-4AAC-9668-BC0A68546FD4}"/>
                      </a:ext>
                    </a:extLst>
                  </p:cNvPr>
                  <p:cNvSpPr/>
                  <p:nvPr/>
                </p:nvSpPr>
                <p:spPr>
                  <a:xfrm>
                    <a:off x="13967012" y="5703838"/>
                    <a:ext cx="950259" cy="101969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chemeClr val="accent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8100" tIns="38100" rIns="38100" bIns="38100" numCol="1" spcCol="38100" rtlCol="0" anchor="ctr">
                    <a:spAutoFit/>
                  </a:bodyPr>
                  <a:lstStyle/>
                  <a:p>
                    <a:pPr marL="0" marR="0" indent="0" algn="l" defTabSz="647700" rtl="0" fontAlgn="auto" latinLnBrk="0" hangingPunct="0">
                      <a:lnSpc>
                        <a:spcPts val="31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>
                        <a:tab pos="1511300" algn="l"/>
                      </a:tabLst>
                    </a:pPr>
                    <a:endParaRPr kumimoji="0" lang="en-US" sz="2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D7BB86B7-9769-43A9-B1C4-DB2D7E527087}"/>
                      </a:ext>
                    </a:extLst>
                  </p:cNvPr>
                  <p:cNvSpPr/>
                  <p:nvPr/>
                </p:nvSpPr>
                <p:spPr>
                  <a:xfrm>
                    <a:off x="11867774" y="9288771"/>
                    <a:ext cx="950259" cy="101969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chemeClr val="accent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8100" tIns="38100" rIns="38100" bIns="38100" numCol="1" spcCol="38100" rtlCol="0" anchor="ctr">
                    <a:spAutoFit/>
                  </a:bodyPr>
                  <a:lstStyle/>
                  <a:p>
                    <a:pPr marL="0" marR="0" indent="0" algn="l" defTabSz="647700" rtl="0" fontAlgn="auto" latinLnBrk="0" hangingPunct="0">
                      <a:lnSpc>
                        <a:spcPts val="31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>
                        <a:tab pos="1511300" algn="l"/>
                      </a:tabLst>
                    </a:pPr>
                    <a:endParaRPr kumimoji="0" lang="en-US" sz="26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CA049267-F42B-47C8-A786-23D1D39135CA}"/>
                      </a:ext>
                    </a:extLst>
                  </p:cNvPr>
                  <p:cNvSpPr/>
                  <p:nvPr/>
                </p:nvSpPr>
                <p:spPr>
                  <a:xfrm>
                    <a:off x="16348262" y="9288771"/>
                    <a:ext cx="950259" cy="101969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chemeClr val="accent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8100" tIns="38100" rIns="38100" bIns="38100" numCol="1" spcCol="38100" rtlCol="0" anchor="ctr">
                    <a:spAutoFit/>
                  </a:bodyPr>
                  <a:lstStyle/>
                  <a:p>
                    <a:pPr marL="0" marR="0" indent="0" algn="l" defTabSz="647700" rtl="0" fontAlgn="auto" latinLnBrk="0" hangingPunct="0">
                      <a:lnSpc>
                        <a:spcPts val="31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>
                        <a:tab pos="1511300" algn="l"/>
                      </a:tabLst>
                    </a:pPr>
                    <a:endParaRPr kumimoji="0" lang="en-US" sz="26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4809AD3-307E-4D00-9795-2CFFA9C888A6}"/>
                      </a:ext>
                    </a:extLst>
                  </p:cNvPr>
                  <p:cNvSpPr txBox="1"/>
                  <p:nvPr/>
                </p:nvSpPr>
                <p:spPr>
                  <a:xfrm>
                    <a:off x="12192000" y="9493430"/>
                    <a:ext cx="990600" cy="65659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3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"/>
                        <a:ea typeface="Helvetica"/>
                        <a:cs typeface="Helvetica"/>
                        <a:sym typeface="Helvetica"/>
                      </a:rPr>
                      <a:t>5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99233D63-B5BD-4049-8B1D-982428121F66}"/>
                      </a:ext>
                    </a:extLst>
                  </p:cNvPr>
                  <p:cNvSpPr txBox="1"/>
                  <p:nvPr/>
                </p:nvSpPr>
                <p:spPr>
                  <a:xfrm>
                    <a:off x="14261518" y="5828722"/>
                    <a:ext cx="990600" cy="65659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3600" dirty="0"/>
                      <a:t>7</a:t>
                    </a:r>
                    <a:endParaRPr kumimoji="0" lang="en-US" sz="3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C489CC3-A519-49FB-8503-F8824473FD2F}"/>
                    </a:ext>
                  </a:extLst>
                </p:cNvPr>
                <p:cNvSpPr txBox="1"/>
                <p:nvPr/>
              </p:nvSpPr>
              <p:spPr>
                <a:xfrm>
                  <a:off x="5276322" y="11304229"/>
                  <a:ext cx="990600" cy="6565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3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Helvetica"/>
                      <a:ea typeface="Helvetica"/>
                      <a:cs typeface="Helvetica"/>
                      <a:sym typeface="Helvetica"/>
                    </a:rPr>
                    <a:t>6</a:t>
                  </a: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702BDFF-EE39-4999-8B12-F300E10C7963}"/>
                    </a:ext>
                  </a:extLst>
                </p:cNvPr>
                <p:cNvSpPr/>
                <p:nvPr/>
              </p:nvSpPr>
              <p:spPr>
                <a:xfrm>
                  <a:off x="2938936" y="11147543"/>
                  <a:ext cx="914400" cy="91440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rgbClr val="0070C0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indent="0" algn="l" defTabSz="647700" rtl="0" fontAlgn="auto" latinLnBrk="0" hangingPunct="0">
                    <a:lnSpc>
                      <a:spcPts val="31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511300" algn="l"/>
                    </a:tabLst>
                  </a:pPr>
                  <a:endParaRPr kumimoji="0" lang="en-US" sz="2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1B3D875E-E345-42CB-BF5A-ADF846277AFB}"/>
                    </a:ext>
                  </a:extLst>
                </p:cNvPr>
                <p:cNvCxnSpPr/>
                <p:nvPr/>
              </p:nvCxnSpPr>
              <p:spPr>
                <a:xfrm flipH="1">
                  <a:off x="1269998" y="8558669"/>
                  <a:ext cx="1668938" cy="2565242"/>
                </a:xfrm>
                <a:prstGeom prst="straightConnector1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tailEnd type="non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8655D6A9-CC26-4852-8AC4-F850FAA0B2FB}"/>
                    </a:ext>
                  </a:extLst>
                </p:cNvPr>
                <p:cNvCxnSpPr>
                  <a:stCxn id="67" idx="5"/>
                </p:cNvCxnSpPr>
                <p:nvPr/>
              </p:nvCxnSpPr>
              <p:spPr>
                <a:xfrm>
                  <a:off x="3479226" y="8409339"/>
                  <a:ext cx="1797096" cy="2863902"/>
                </a:xfrm>
                <a:prstGeom prst="straightConnector1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tailEnd type="non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B603BDC-C441-49A4-908A-22EDCFC87F86}"/>
                    </a:ext>
                  </a:extLst>
                </p:cNvPr>
                <p:cNvSpPr txBox="1"/>
                <p:nvPr/>
              </p:nvSpPr>
              <p:spPr>
                <a:xfrm>
                  <a:off x="3092824" y="9645830"/>
                  <a:ext cx="102657" cy="2872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DD805A5-0DA3-4100-B439-05545F2C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89559" y="11664837"/>
                  <a:ext cx="1446881" cy="68811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C791363-752A-4076-80A5-80BF3892F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43702" y="11719949"/>
                  <a:ext cx="1301927" cy="13699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832B525-FA15-476B-8A32-64AD8C3D41F1}"/>
                  </a:ext>
                </a:extLst>
              </p:cNvPr>
              <p:cNvSpPr txBox="1"/>
              <p:nvPr/>
            </p:nvSpPr>
            <p:spPr>
              <a:xfrm>
                <a:off x="12413902" y="9935538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4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47C99D-5B05-4F26-A794-DFB6C52EF4F4}"/>
                  </a:ext>
                </a:extLst>
              </p:cNvPr>
              <p:cNvSpPr txBox="1"/>
              <p:nvPr/>
            </p:nvSpPr>
            <p:spPr>
              <a:xfrm>
                <a:off x="17305307" y="6936883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8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6B1A88-A9F1-4BA0-AB74-AD80464AE9BA}"/>
                  </a:ext>
                </a:extLst>
              </p:cNvPr>
              <p:cNvSpPr/>
              <p:nvPr/>
            </p:nvSpPr>
            <p:spPr>
              <a:xfrm>
                <a:off x="16949084" y="5234766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70C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D7DFC22-B174-4A0B-B2E9-44E19C5C9722}"/>
                  </a:ext>
                </a:extLst>
              </p:cNvPr>
              <p:cNvSpPr txBox="1"/>
              <p:nvPr/>
            </p:nvSpPr>
            <p:spPr>
              <a:xfrm>
                <a:off x="17322177" y="5401881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9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0245ED3-F857-4007-A0DA-1DFA701337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912208" y="6570506"/>
                <a:ext cx="4130622" cy="694672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E581E4D-325C-462A-93AC-ACEF6F862E3B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>
                <a:off x="17082995" y="6015255"/>
                <a:ext cx="382682" cy="936523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1FA9102-A8B8-4C80-8A36-76B9C5A50DCC}"/>
              </a:ext>
            </a:extLst>
          </p:cNvPr>
          <p:cNvSpPr txBox="1"/>
          <p:nvPr/>
        </p:nvSpPr>
        <p:spPr>
          <a:xfrm>
            <a:off x="9502240" y="6904911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7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056826-13FA-4A9D-A770-0DAB66551725}"/>
              </a:ext>
            </a:extLst>
          </p:cNvPr>
          <p:cNvSpPr txBox="1"/>
          <p:nvPr/>
        </p:nvSpPr>
        <p:spPr>
          <a:xfrm>
            <a:off x="6853934" y="786858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17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FE01BD-6547-44BC-BB72-CB870438555F}"/>
              </a:ext>
            </a:extLst>
          </p:cNvPr>
          <p:cNvSpPr txBox="1"/>
          <p:nvPr/>
        </p:nvSpPr>
        <p:spPr>
          <a:xfrm>
            <a:off x="6712758" y="5884761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DF951-D3A4-4E6B-9D39-D552533646EB}"/>
              </a:ext>
            </a:extLst>
          </p:cNvPr>
          <p:cNvSpPr txBox="1"/>
          <p:nvPr/>
        </p:nvSpPr>
        <p:spPr>
          <a:xfrm>
            <a:off x="6100283" y="885869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12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9271B4-989A-4E0C-BA35-A2EFCE29A493}"/>
              </a:ext>
            </a:extLst>
          </p:cNvPr>
          <p:cNvSpPr txBox="1"/>
          <p:nvPr/>
        </p:nvSpPr>
        <p:spPr>
          <a:xfrm>
            <a:off x="2384327" y="8213970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 lang="en-US" sz="3600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E1CC45-1361-4471-A6F9-5D627C807979}"/>
              </a:ext>
            </a:extLst>
          </p:cNvPr>
          <p:cNvSpPr txBox="1"/>
          <p:nvPr/>
        </p:nvSpPr>
        <p:spPr>
          <a:xfrm>
            <a:off x="3192138" y="113684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76FDE4-C0B4-451B-9486-3423E9BC1BD4}"/>
              </a:ext>
            </a:extLst>
          </p:cNvPr>
          <p:cNvSpPr txBox="1"/>
          <p:nvPr/>
        </p:nvSpPr>
        <p:spPr>
          <a:xfrm>
            <a:off x="5412772" y="11209626"/>
            <a:ext cx="9144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C63A9-AE81-436A-B0A7-C970FF13C180}"/>
              </a:ext>
            </a:extLst>
          </p:cNvPr>
          <p:cNvSpPr/>
          <p:nvPr/>
        </p:nvSpPr>
        <p:spPr>
          <a:xfrm>
            <a:off x="11430579" y="5969857"/>
            <a:ext cx="1219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What edges can never be in the MST for this graph?</a:t>
            </a:r>
          </a:p>
        </p:txBody>
      </p:sp>
    </p:spTree>
    <p:extLst>
      <p:ext uri="{BB962C8B-B14F-4D97-AF65-F5344CB8AC3E}">
        <p14:creationId xmlns:p14="http://schemas.microsoft.com/office/powerpoint/2010/main" val="30672911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cut of a graph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376576" y="1164806"/>
            <a:ext cx="23323552" cy="394928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cut</a:t>
            </a:r>
            <a:r>
              <a:rPr lang="en-US" dirty="0">
                <a:solidFill>
                  <a:srgbClr val="0070C0"/>
                </a:solidFill>
              </a:rPr>
              <a:t> is a partition of the vertices of the graph into two sets: S and V-S.  These sets do not intersect but are the entire set of vertices.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An edge, e = (</a:t>
            </a:r>
            <a:r>
              <a:rPr lang="en-US" dirty="0" err="1">
                <a:solidFill>
                  <a:srgbClr val="0070C0"/>
                </a:solidFill>
              </a:rPr>
              <a:t>u,v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spans</a:t>
            </a:r>
            <a:r>
              <a:rPr lang="en-US" dirty="0">
                <a:solidFill>
                  <a:srgbClr val="0070C0"/>
                </a:solidFill>
              </a:rPr>
              <a:t> the cut if u is in S and v is in V-S.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60A795-89F7-4067-83C7-6AB1100E4C29}"/>
              </a:ext>
            </a:extLst>
          </p:cNvPr>
          <p:cNvGrpSpPr/>
          <p:nvPr/>
        </p:nvGrpSpPr>
        <p:grpSpPr>
          <a:xfrm>
            <a:off x="1757141" y="5984456"/>
            <a:ext cx="8473242" cy="5516711"/>
            <a:chOff x="9839535" y="5234766"/>
            <a:chExt cx="8473242" cy="551671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3C68015-F39D-4B75-B49A-34B64233E31A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12749872" y="5691966"/>
              <a:ext cx="4199212" cy="61508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F3D1BB2-4B21-42A6-91C7-D7D242614CA7}"/>
                </a:ext>
              </a:extLst>
            </p:cNvPr>
            <p:cNvGrpSpPr/>
            <p:nvPr/>
          </p:nvGrpSpPr>
          <p:grpSpPr>
            <a:xfrm>
              <a:off x="9839535" y="5234766"/>
              <a:ext cx="8473242" cy="5516711"/>
              <a:chOff x="9839535" y="5234766"/>
              <a:chExt cx="8473242" cy="551671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163B32E-1A73-418A-A5C1-7ED9551040F7}"/>
                  </a:ext>
                </a:extLst>
              </p:cNvPr>
              <p:cNvSpPr/>
              <p:nvPr/>
            </p:nvSpPr>
            <p:spPr>
              <a:xfrm>
                <a:off x="16984176" y="6861083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70C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A8FCD12-2C19-4BEE-BA56-22B2188AAB15}"/>
                  </a:ext>
                </a:extLst>
              </p:cNvPr>
              <p:cNvGrpSpPr/>
              <p:nvPr/>
            </p:nvGrpSpPr>
            <p:grpSpPr>
              <a:xfrm>
                <a:off x="9839535" y="6146853"/>
                <a:ext cx="5698031" cy="4604624"/>
                <a:chOff x="568891" y="7538978"/>
                <a:chExt cx="5698031" cy="4604624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7317D92-4E86-4207-AD3D-050E24ED3C7A}"/>
                    </a:ext>
                  </a:extLst>
                </p:cNvPr>
                <p:cNvGrpSpPr/>
                <p:nvPr/>
              </p:nvGrpSpPr>
              <p:grpSpPr>
                <a:xfrm>
                  <a:off x="568891" y="7538978"/>
                  <a:ext cx="5430747" cy="4604624"/>
                  <a:chOff x="11867774" y="5703838"/>
                  <a:chExt cx="5430747" cy="4604624"/>
                </a:xfrm>
              </p:grpSpPr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FB9527F7-5027-4AAC-9668-BC0A68546FD4}"/>
                      </a:ext>
                    </a:extLst>
                  </p:cNvPr>
                  <p:cNvSpPr/>
                  <p:nvPr/>
                </p:nvSpPr>
                <p:spPr>
                  <a:xfrm>
                    <a:off x="13967012" y="5703838"/>
                    <a:ext cx="950259" cy="101969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chemeClr val="accent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8100" tIns="38100" rIns="38100" bIns="38100" numCol="1" spcCol="38100" rtlCol="0" anchor="ctr">
                    <a:spAutoFit/>
                  </a:bodyPr>
                  <a:lstStyle/>
                  <a:p>
                    <a:pPr marL="0" marR="0" indent="0" algn="l" defTabSz="647700" rtl="0" fontAlgn="auto" latinLnBrk="0" hangingPunct="0">
                      <a:lnSpc>
                        <a:spcPts val="31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>
                        <a:tab pos="1511300" algn="l"/>
                      </a:tabLst>
                    </a:pPr>
                    <a:endParaRPr kumimoji="0" lang="en-US" sz="2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D7BB86B7-9769-43A9-B1C4-DB2D7E527087}"/>
                      </a:ext>
                    </a:extLst>
                  </p:cNvPr>
                  <p:cNvSpPr/>
                  <p:nvPr/>
                </p:nvSpPr>
                <p:spPr>
                  <a:xfrm>
                    <a:off x="11867774" y="9288771"/>
                    <a:ext cx="950259" cy="101969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chemeClr val="accent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8100" tIns="38100" rIns="38100" bIns="38100" numCol="1" spcCol="38100" rtlCol="0" anchor="ctr">
                    <a:spAutoFit/>
                  </a:bodyPr>
                  <a:lstStyle/>
                  <a:p>
                    <a:pPr marL="0" marR="0" indent="0" algn="l" defTabSz="647700" rtl="0" fontAlgn="auto" latinLnBrk="0" hangingPunct="0">
                      <a:lnSpc>
                        <a:spcPts val="31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>
                        <a:tab pos="1511300" algn="l"/>
                      </a:tabLst>
                    </a:pPr>
                    <a:endParaRPr kumimoji="0" lang="en-US" sz="26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CA049267-F42B-47C8-A786-23D1D39135CA}"/>
                      </a:ext>
                    </a:extLst>
                  </p:cNvPr>
                  <p:cNvSpPr/>
                  <p:nvPr/>
                </p:nvSpPr>
                <p:spPr>
                  <a:xfrm>
                    <a:off x="16348262" y="9288771"/>
                    <a:ext cx="950259" cy="101969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chemeClr val="accent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8100" tIns="38100" rIns="38100" bIns="38100" numCol="1" spcCol="38100" rtlCol="0" anchor="ctr">
                    <a:spAutoFit/>
                  </a:bodyPr>
                  <a:lstStyle/>
                  <a:p>
                    <a:pPr marL="0" marR="0" indent="0" algn="l" defTabSz="647700" rtl="0" fontAlgn="auto" latinLnBrk="0" hangingPunct="0">
                      <a:lnSpc>
                        <a:spcPts val="31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>
                        <a:tab pos="1511300" algn="l"/>
                      </a:tabLst>
                    </a:pPr>
                    <a:endParaRPr kumimoji="0" lang="en-US" sz="26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4809AD3-307E-4D00-9795-2CFFA9C888A6}"/>
                      </a:ext>
                    </a:extLst>
                  </p:cNvPr>
                  <p:cNvSpPr txBox="1"/>
                  <p:nvPr/>
                </p:nvSpPr>
                <p:spPr>
                  <a:xfrm>
                    <a:off x="12192000" y="9493430"/>
                    <a:ext cx="990600" cy="65659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3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"/>
                        <a:ea typeface="Helvetica"/>
                        <a:cs typeface="Helvetica"/>
                        <a:sym typeface="Helvetica"/>
                      </a:rPr>
                      <a:t>5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99233D63-B5BD-4049-8B1D-982428121F66}"/>
                      </a:ext>
                    </a:extLst>
                  </p:cNvPr>
                  <p:cNvSpPr txBox="1"/>
                  <p:nvPr/>
                </p:nvSpPr>
                <p:spPr>
                  <a:xfrm>
                    <a:off x="14261518" y="5828722"/>
                    <a:ext cx="990600" cy="65659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3600" dirty="0"/>
                      <a:t>7</a:t>
                    </a:r>
                    <a:endParaRPr kumimoji="0" lang="en-US" sz="3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C489CC3-A519-49FB-8503-F8824473FD2F}"/>
                    </a:ext>
                  </a:extLst>
                </p:cNvPr>
                <p:cNvSpPr txBox="1"/>
                <p:nvPr/>
              </p:nvSpPr>
              <p:spPr>
                <a:xfrm>
                  <a:off x="5276322" y="11304229"/>
                  <a:ext cx="990600" cy="6565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3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Helvetica"/>
                      <a:ea typeface="Helvetica"/>
                      <a:cs typeface="Helvetica"/>
                      <a:sym typeface="Helvetica"/>
                    </a:rPr>
                    <a:t>6</a:t>
                  </a: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702BDFF-EE39-4999-8B12-F300E10C7963}"/>
                    </a:ext>
                  </a:extLst>
                </p:cNvPr>
                <p:cNvSpPr/>
                <p:nvPr/>
              </p:nvSpPr>
              <p:spPr>
                <a:xfrm>
                  <a:off x="2938936" y="11147543"/>
                  <a:ext cx="914400" cy="91440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rgbClr val="0070C0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indent="0" algn="l" defTabSz="647700" rtl="0" fontAlgn="auto" latinLnBrk="0" hangingPunct="0">
                    <a:lnSpc>
                      <a:spcPts val="31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511300" algn="l"/>
                    </a:tabLst>
                  </a:pPr>
                  <a:endParaRPr kumimoji="0" lang="en-US" sz="2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1B3D875E-E345-42CB-BF5A-ADF846277AFB}"/>
                    </a:ext>
                  </a:extLst>
                </p:cNvPr>
                <p:cNvCxnSpPr/>
                <p:nvPr/>
              </p:nvCxnSpPr>
              <p:spPr>
                <a:xfrm flipH="1">
                  <a:off x="1269998" y="8558669"/>
                  <a:ext cx="1668938" cy="2565242"/>
                </a:xfrm>
                <a:prstGeom prst="straightConnector1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tailEnd type="non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8655D6A9-CC26-4852-8AC4-F850FAA0B2FB}"/>
                    </a:ext>
                  </a:extLst>
                </p:cNvPr>
                <p:cNvCxnSpPr>
                  <a:stCxn id="67" idx="5"/>
                </p:cNvCxnSpPr>
                <p:nvPr/>
              </p:nvCxnSpPr>
              <p:spPr>
                <a:xfrm>
                  <a:off x="3479226" y="8409339"/>
                  <a:ext cx="1797096" cy="2863902"/>
                </a:xfrm>
                <a:prstGeom prst="straightConnector1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tailEnd type="non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B603BDC-C441-49A4-908A-22EDCFC87F86}"/>
                    </a:ext>
                  </a:extLst>
                </p:cNvPr>
                <p:cNvSpPr txBox="1"/>
                <p:nvPr/>
              </p:nvSpPr>
              <p:spPr>
                <a:xfrm>
                  <a:off x="3092824" y="9645830"/>
                  <a:ext cx="102657" cy="2872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DD805A5-0DA3-4100-B439-05545F2C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89559" y="11664837"/>
                  <a:ext cx="1446881" cy="68811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C791363-752A-4076-80A5-80BF3892F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43702" y="11719949"/>
                  <a:ext cx="1301927" cy="13699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832B525-FA15-476B-8A32-64AD8C3D41F1}"/>
                  </a:ext>
                </a:extLst>
              </p:cNvPr>
              <p:cNvSpPr txBox="1"/>
              <p:nvPr/>
            </p:nvSpPr>
            <p:spPr>
              <a:xfrm>
                <a:off x="12413902" y="9935538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4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47C99D-5B05-4F26-A794-DFB6C52EF4F4}"/>
                  </a:ext>
                </a:extLst>
              </p:cNvPr>
              <p:cNvSpPr txBox="1"/>
              <p:nvPr/>
            </p:nvSpPr>
            <p:spPr>
              <a:xfrm>
                <a:off x="17305307" y="6936883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8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6B1A88-A9F1-4BA0-AB74-AD80464AE9BA}"/>
                  </a:ext>
                </a:extLst>
              </p:cNvPr>
              <p:cNvSpPr/>
              <p:nvPr/>
            </p:nvSpPr>
            <p:spPr>
              <a:xfrm>
                <a:off x="16949084" y="5234766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70C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D7DFC22-B174-4A0B-B2E9-44E19C5C9722}"/>
                  </a:ext>
                </a:extLst>
              </p:cNvPr>
              <p:cNvSpPr txBox="1"/>
              <p:nvPr/>
            </p:nvSpPr>
            <p:spPr>
              <a:xfrm>
                <a:off x="17322177" y="5401881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9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0245ED3-F857-4007-A0DA-1DFA701337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912208" y="6570506"/>
                <a:ext cx="4130622" cy="694672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E581E4D-325C-462A-93AC-ACEF6F862E3B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>
                <a:off x="17082995" y="6015255"/>
                <a:ext cx="382682" cy="936523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1FA9102-A8B8-4C80-8A36-76B9C5A50DCC}"/>
              </a:ext>
            </a:extLst>
          </p:cNvPr>
          <p:cNvSpPr txBox="1"/>
          <p:nvPr/>
        </p:nvSpPr>
        <p:spPr>
          <a:xfrm>
            <a:off x="9502240" y="6904911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7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056826-13FA-4A9D-A770-0DAB66551725}"/>
              </a:ext>
            </a:extLst>
          </p:cNvPr>
          <p:cNvSpPr txBox="1"/>
          <p:nvPr/>
        </p:nvSpPr>
        <p:spPr>
          <a:xfrm>
            <a:off x="6853934" y="786858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17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FE01BD-6547-44BC-BB72-CB870438555F}"/>
              </a:ext>
            </a:extLst>
          </p:cNvPr>
          <p:cNvSpPr txBox="1"/>
          <p:nvPr/>
        </p:nvSpPr>
        <p:spPr>
          <a:xfrm>
            <a:off x="6712758" y="5884761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DF951-D3A4-4E6B-9D39-D552533646EB}"/>
              </a:ext>
            </a:extLst>
          </p:cNvPr>
          <p:cNvSpPr txBox="1"/>
          <p:nvPr/>
        </p:nvSpPr>
        <p:spPr>
          <a:xfrm>
            <a:off x="6100283" y="885869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12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9271B4-989A-4E0C-BA35-A2EFCE29A493}"/>
              </a:ext>
            </a:extLst>
          </p:cNvPr>
          <p:cNvSpPr txBox="1"/>
          <p:nvPr/>
        </p:nvSpPr>
        <p:spPr>
          <a:xfrm>
            <a:off x="2384327" y="8213970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 lang="en-US" sz="3600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E1CC45-1361-4471-A6F9-5D627C807979}"/>
              </a:ext>
            </a:extLst>
          </p:cNvPr>
          <p:cNvSpPr txBox="1"/>
          <p:nvPr/>
        </p:nvSpPr>
        <p:spPr>
          <a:xfrm>
            <a:off x="3192138" y="113684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76FDE4-C0B4-451B-9486-3423E9BC1BD4}"/>
              </a:ext>
            </a:extLst>
          </p:cNvPr>
          <p:cNvSpPr txBox="1"/>
          <p:nvPr/>
        </p:nvSpPr>
        <p:spPr>
          <a:xfrm>
            <a:off x="5412772" y="11209626"/>
            <a:ext cx="9144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02156A-62D9-4920-ADFD-C2C09CBA80FE}"/>
              </a:ext>
            </a:extLst>
          </p:cNvPr>
          <p:cNvSpPr/>
          <p:nvPr/>
        </p:nvSpPr>
        <p:spPr>
          <a:xfrm>
            <a:off x="11430579" y="5969857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Let a cut in this graph be S = {8,9} and V-S = {4,5,6,7}.</a:t>
            </a:r>
          </a:p>
          <a:p>
            <a:endParaRPr lang="en-US" sz="3600" dirty="0"/>
          </a:p>
          <a:p>
            <a:r>
              <a:rPr lang="en-US" sz="3600" dirty="0"/>
              <a:t>What edges span the cut?</a:t>
            </a:r>
          </a:p>
        </p:txBody>
      </p:sp>
    </p:spTree>
    <p:extLst>
      <p:ext uri="{BB962C8B-B14F-4D97-AF65-F5344CB8AC3E}">
        <p14:creationId xmlns:p14="http://schemas.microsoft.com/office/powerpoint/2010/main" val="22099821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Cut Property of MST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376576" y="1164807"/>
            <a:ext cx="23323552" cy="175432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cut property of MST</a:t>
            </a:r>
            <a:r>
              <a:rPr lang="en-US" dirty="0">
                <a:solidFill>
                  <a:srgbClr val="0070C0"/>
                </a:solidFill>
              </a:rPr>
              <a:t>: for any subset of vertices S, if e is the minimum cost edge between S and V-S, then e is in the MST.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60A795-89F7-4067-83C7-6AB1100E4C29}"/>
              </a:ext>
            </a:extLst>
          </p:cNvPr>
          <p:cNvGrpSpPr/>
          <p:nvPr/>
        </p:nvGrpSpPr>
        <p:grpSpPr>
          <a:xfrm>
            <a:off x="1757141" y="5984456"/>
            <a:ext cx="8473242" cy="5516711"/>
            <a:chOff x="9839535" y="5234766"/>
            <a:chExt cx="8473242" cy="551671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3C68015-F39D-4B75-B49A-34B64233E31A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12749872" y="5691966"/>
              <a:ext cx="4199212" cy="61508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F3D1BB2-4B21-42A6-91C7-D7D242614CA7}"/>
                </a:ext>
              </a:extLst>
            </p:cNvPr>
            <p:cNvGrpSpPr/>
            <p:nvPr/>
          </p:nvGrpSpPr>
          <p:grpSpPr>
            <a:xfrm>
              <a:off x="9839535" y="5234766"/>
              <a:ext cx="8473242" cy="5516711"/>
              <a:chOff x="9839535" y="5234766"/>
              <a:chExt cx="8473242" cy="551671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163B32E-1A73-418A-A5C1-7ED9551040F7}"/>
                  </a:ext>
                </a:extLst>
              </p:cNvPr>
              <p:cNvSpPr/>
              <p:nvPr/>
            </p:nvSpPr>
            <p:spPr>
              <a:xfrm>
                <a:off x="16984176" y="6861083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70C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A8FCD12-2C19-4BEE-BA56-22B2188AAB15}"/>
                  </a:ext>
                </a:extLst>
              </p:cNvPr>
              <p:cNvGrpSpPr/>
              <p:nvPr/>
            </p:nvGrpSpPr>
            <p:grpSpPr>
              <a:xfrm>
                <a:off x="9839535" y="6146853"/>
                <a:ext cx="5698031" cy="4604624"/>
                <a:chOff x="568891" y="7538978"/>
                <a:chExt cx="5698031" cy="4604624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7317D92-4E86-4207-AD3D-050E24ED3C7A}"/>
                    </a:ext>
                  </a:extLst>
                </p:cNvPr>
                <p:cNvGrpSpPr/>
                <p:nvPr/>
              </p:nvGrpSpPr>
              <p:grpSpPr>
                <a:xfrm>
                  <a:off x="568891" y="7538978"/>
                  <a:ext cx="5430747" cy="4604624"/>
                  <a:chOff x="11867774" y="5703838"/>
                  <a:chExt cx="5430747" cy="4604624"/>
                </a:xfrm>
              </p:grpSpPr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FB9527F7-5027-4AAC-9668-BC0A68546FD4}"/>
                      </a:ext>
                    </a:extLst>
                  </p:cNvPr>
                  <p:cNvSpPr/>
                  <p:nvPr/>
                </p:nvSpPr>
                <p:spPr>
                  <a:xfrm>
                    <a:off x="13967012" y="5703838"/>
                    <a:ext cx="950259" cy="101969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chemeClr val="accent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8100" tIns="38100" rIns="38100" bIns="38100" numCol="1" spcCol="38100" rtlCol="0" anchor="ctr">
                    <a:spAutoFit/>
                  </a:bodyPr>
                  <a:lstStyle/>
                  <a:p>
                    <a:pPr marL="0" marR="0" indent="0" algn="l" defTabSz="647700" rtl="0" fontAlgn="auto" latinLnBrk="0" hangingPunct="0">
                      <a:lnSpc>
                        <a:spcPts val="31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>
                        <a:tab pos="1511300" algn="l"/>
                      </a:tabLst>
                    </a:pPr>
                    <a:endParaRPr kumimoji="0" lang="en-US" sz="2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D7BB86B7-9769-43A9-B1C4-DB2D7E527087}"/>
                      </a:ext>
                    </a:extLst>
                  </p:cNvPr>
                  <p:cNvSpPr/>
                  <p:nvPr/>
                </p:nvSpPr>
                <p:spPr>
                  <a:xfrm>
                    <a:off x="11867774" y="9288771"/>
                    <a:ext cx="950259" cy="101969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chemeClr val="accent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8100" tIns="38100" rIns="38100" bIns="38100" numCol="1" spcCol="38100" rtlCol="0" anchor="ctr">
                    <a:spAutoFit/>
                  </a:bodyPr>
                  <a:lstStyle/>
                  <a:p>
                    <a:pPr marL="0" marR="0" indent="0" algn="l" defTabSz="647700" rtl="0" fontAlgn="auto" latinLnBrk="0" hangingPunct="0">
                      <a:lnSpc>
                        <a:spcPts val="31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>
                        <a:tab pos="1511300" algn="l"/>
                      </a:tabLst>
                    </a:pPr>
                    <a:endParaRPr kumimoji="0" lang="en-US" sz="26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CA049267-F42B-47C8-A786-23D1D39135CA}"/>
                      </a:ext>
                    </a:extLst>
                  </p:cNvPr>
                  <p:cNvSpPr/>
                  <p:nvPr/>
                </p:nvSpPr>
                <p:spPr>
                  <a:xfrm>
                    <a:off x="16348262" y="9288771"/>
                    <a:ext cx="950259" cy="101969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chemeClr val="accent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38100" tIns="38100" rIns="38100" bIns="38100" numCol="1" spcCol="38100" rtlCol="0" anchor="ctr">
                    <a:spAutoFit/>
                  </a:bodyPr>
                  <a:lstStyle/>
                  <a:p>
                    <a:pPr marL="0" marR="0" indent="0" algn="l" defTabSz="647700" rtl="0" fontAlgn="auto" latinLnBrk="0" hangingPunct="0">
                      <a:lnSpc>
                        <a:spcPts val="31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>
                        <a:tab pos="1511300" algn="l"/>
                      </a:tabLst>
                    </a:pPr>
                    <a:endParaRPr kumimoji="0" lang="en-US" sz="26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4809AD3-307E-4D00-9795-2CFFA9C888A6}"/>
                      </a:ext>
                    </a:extLst>
                  </p:cNvPr>
                  <p:cNvSpPr txBox="1"/>
                  <p:nvPr/>
                </p:nvSpPr>
                <p:spPr>
                  <a:xfrm>
                    <a:off x="12192000" y="9493430"/>
                    <a:ext cx="990600" cy="65659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36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"/>
                        <a:ea typeface="Helvetica"/>
                        <a:cs typeface="Helvetica"/>
                        <a:sym typeface="Helvetica"/>
                      </a:rPr>
                      <a:t>5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99233D63-B5BD-4049-8B1D-982428121F66}"/>
                      </a:ext>
                    </a:extLst>
                  </p:cNvPr>
                  <p:cNvSpPr txBox="1"/>
                  <p:nvPr/>
                </p:nvSpPr>
                <p:spPr>
                  <a:xfrm>
                    <a:off x="14261518" y="5828722"/>
                    <a:ext cx="990600" cy="65659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3600" dirty="0"/>
                      <a:t>7</a:t>
                    </a:r>
                    <a:endParaRPr kumimoji="0" lang="en-US" sz="3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Helvetica"/>
                      <a:ea typeface="Helvetica"/>
                      <a:cs typeface="Helvetica"/>
                      <a:sym typeface="Helvetica"/>
                    </a:endParaRPr>
                  </a:p>
                </p:txBody>
              </p: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C489CC3-A519-49FB-8503-F8824473FD2F}"/>
                    </a:ext>
                  </a:extLst>
                </p:cNvPr>
                <p:cNvSpPr txBox="1"/>
                <p:nvPr/>
              </p:nvSpPr>
              <p:spPr>
                <a:xfrm>
                  <a:off x="5276322" y="11304229"/>
                  <a:ext cx="990600" cy="6565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3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Helvetica"/>
                      <a:ea typeface="Helvetica"/>
                      <a:cs typeface="Helvetica"/>
                      <a:sym typeface="Helvetica"/>
                    </a:rPr>
                    <a:t>6</a:t>
                  </a: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702BDFF-EE39-4999-8B12-F300E10C7963}"/>
                    </a:ext>
                  </a:extLst>
                </p:cNvPr>
                <p:cNvSpPr/>
                <p:nvPr/>
              </p:nvSpPr>
              <p:spPr>
                <a:xfrm>
                  <a:off x="2938936" y="11147543"/>
                  <a:ext cx="914400" cy="91440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rgbClr val="0070C0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indent="0" algn="l" defTabSz="647700" rtl="0" fontAlgn="auto" latinLnBrk="0" hangingPunct="0">
                    <a:lnSpc>
                      <a:spcPts val="31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511300" algn="l"/>
                    </a:tabLst>
                  </a:pPr>
                  <a:endParaRPr kumimoji="0" lang="en-US" sz="2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1B3D875E-E345-42CB-BF5A-ADF846277AFB}"/>
                    </a:ext>
                  </a:extLst>
                </p:cNvPr>
                <p:cNvCxnSpPr/>
                <p:nvPr/>
              </p:nvCxnSpPr>
              <p:spPr>
                <a:xfrm flipH="1">
                  <a:off x="1269998" y="8558669"/>
                  <a:ext cx="1668938" cy="2565242"/>
                </a:xfrm>
                <a:prstGeom prst="straightConnector1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tailEnd type="non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8655D6A9-CC26-4852-8AC4-F850FAA0B2FB}"/>
                    </a:ext>
                  </a:extLst>
                </p:cNvPr>
                <p:cNvCxnSpPr>
                  <a:stCxn id="67" idx="5"/>
                </p:cNvCxnSpPr>
                <p:nvPr/>
              </p:nvCxnSpPr>
              <p:spPr>
                <a:xfrm>
                  <a:off x="3479226" y="8409339"/>
                  <a:ext cx="1797096" cy="2863902"/>
                </a:xfrm>
                <a:prstGeom prst="straightConnector1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tailEnd type="non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B603BDC-C441-49A4-908A-22EDCFC87F86}"/>
                    </a:ext>
                  </a:extLst>
                </p:cNvPr>
                <p:cNvSpPr txBox="1"/>
                <p:nvPr/>
              </p:nvSpPr>
              <p:spPr>
                <a:xfrm>
                  <a:off x="3092824" y="9645830"/>
                  <a:ext cx="102657" cy="28725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DD805A5-0DA3-4100-B439-05545F2C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89559" y="11664837"/>
                  <a:ext cx="1446881" cy="68811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C791363-752A-4076-80A5-80BF3892F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43702" y="11719949"/>
                  <a:ext cx="1301927" cy="13699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832B525-FA15-476B-8A32-64AD8C3D41F1}"/>
                  </a:ext>
                </a:extLst>
              </p:cNvPr>
              <p:cNvSpPr txBox="1"/>
              <p:nvPr/>
            </p:nvSpPr>
            <p:spPr>
              <a:xfrm>
                <a:off x="12413902" y="9935538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4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47C99D-5B05-4F26-A794-DFB6C52EF4F4}"/>
                  </a:ext>
                </a:extLst>
              </p:cNvPr>
              <p:cNvSpPr txBox="1"/>
              <p:nvPr/>
            </p:nvSpPr>
            <p:spPr>
              <a:xfrm>
                <a:off x="17305307" y="6936883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8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6B1A88-A9F1-4BA0-AB74-AD80464AE9BA}"/>
                  </a:ext>
                </a:extLst>
              </p:cNvPr>
              <p:cNvSpPr/>
              <p:nvPr/>
            </p:nvSpPr>
            <p:spPr>
              <a:xfrm>
                <a:off x="16949084" y="5234766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70C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D7DFC22-B174-4A0B-B2E9-44E19C5C9722}"/>
                  </a:ext>
                </a:extLst>
              </p:cNvPr>
              <p:cNvSpPr txBox="1"/>
              <p:nvPr/>
            </p:nvSpPr>
            <p:spPr>
              <a:xfrm>
                <a:off x="17322177" y="5401881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9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0245ED3-F857-4007-A0DA-1DFA701337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912208" y="6570506"/>
                <a:ext cx="4130622" cy="694672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E581E4D-325C-462A-93AC-ACEF6F862E3B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>
                <a:off x="17082995" y="6015255"/>
                <a:ext cx="382682" cy="936523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1FA9102-A8B8-4C80-8A36-76B9C5A50DCC}"/>
              </a:ext>
            </a:extLst>
          </p:cNvPr>
          <p:cNvSpPr txBox="1"/>
          <p:nvPr/>
        </p:nvSpPr>
        <p:spPr>
          <a:xfrm>
            <a:off x="9502240" y="6904911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7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056826-13FA-4A9D-A770-0DAB66551725}"/>
              </a:ext>
            </a:extLst>
          </p:cNvPr>
          <p:cNvSpPr txBox="1"/>
          <p:nvPr/>
        </p:nvSpPr>
        <p:spPr>
          <a:xfrm>
            <a:off x="6853934" y="786858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17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FE01BD-6547-44BC-BB72-CB870438555F}"/>
              </a:ext>
            </a:extLst>
          </p:cNvPr>
          <p:cNvSpPr txBox="1"/>
          <p:nvPr/>
        </p:nvSpPr>
        <p:spPr>
          <a:xfrm>
            <a:off x="6712758" y="5884761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DF951-D3A4-4E6B-9D39-D552533646EB}"/>
              </a:ext>
            </a:extLst>
          </p:cNvPr>
          <p:cNvSpPr txBox="1"/>
          <p:nvPr/>
        </p:nvSpPr>
        <p:spPr>
          <a:xfrm>
            <a:off x="6100283" y="885869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12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9271B4-989A-4E0C-BA35-A2EFCE29A493}"/>
              </a:ext>
            </a:extLst>
          </p:cNvPr>
          <p:cNvSpPr txBox="1"/>
          <p:nvPr/>
        </p:nvSpPr>
        <p:spPr>
          <a:xfrm>
            <a:off x="2384327" y="8213970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 lang="en-US" sz="3600" dirty="0"/>
              <a:t>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E1CC45-1361-4471-A6F9-5D627C807979}"/>
              </a:ext>
            </a:extLst>
          </p:cNvPr>
          <p:cNvSpPr txBox="1"/>
          <p:nvPr/>
        </p:nvSpPr>
        <p:spPr>
          <a:xfrm>
            <a:off x="3192138" y="113684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76FDE4-C0B4-451B-9486-3423E9BC1BD4}"/>
              </a:ext>
            </a:extLst>
          </p:cNvPr>
          <p:cNvSpPr txBox="1"/>
          <p:nvPr/>
        </p:nvSpPr>
        <p:spPr>
          <a:xfrm>
            <a:off x="5412772" y="11209626"/>
            <a:ext cx="9144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02156A-62D9-4920-ADFD-C2C09CBA80FE}"/>
              </a:ext>
            </a:extLst>
          </p:cNvPr>
          <p:cNvSpPr/>
          <p:nvPr/>
        </p:nvSpPr>
        <p:spPr>
          <a:xfrm>
            <a:off x="11430579" y="5969857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Let a cut in this graph be S = {8,9} and V-S = {4,5,6,7}.</a:t>
            </a:r>
          </a:p>
          <a:p>
            <a:endParaRPr lang="en-US" sz="3600" dirty="0"/>
          </a:p>
          <a:p>
            <a:r>
              <a:rPr lang="en-US" sz="3600" dirty="0"/>
              <a:t>What edge must be in the MST?</a:t>
            </a:r>
          </a:p>
        </p:txBody>
      </p:sp>
    </p:spTree>
    <p:extLst>
      <p:ext uri="{BB962C8B-B14F-4D97-AF65-F5344CB8AC3E}">
        <p14:creationId xmlns:p14="http://schemas.microsoft.com/office/powerpoint/2010/main" val="7370664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Exercise: Cut Property of MST Proof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376576" y="1164806"/>
            <a:ext cx="23323552" cy="1137009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Prove the following by contradiction: </a:t>
            </a:r>
            <a:r>
              <a:rPr lang="en-US" dirty="0">
                <a:solidFill>
                  <a:srgbClr val="0070C0"/>
                </a:solidFill>
              </a:rPr>
              <a:t>For any subset of vertices S, if e is the minimum cost edge between S and V-S, then e is in the MST.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Proof by contradiction: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281420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Exercise: Cut Property of MST Proof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376576" y="1164806"/>
            <a:ext cx="23323552" cy="1137009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Prove the following by contradiction: </a:t>
            </a:r>
            <a:r>
              <a:rPr lang="en-US" dirty="0">
                <a:solidFill>
                  <a:srgbClr val="0070C0"/>
                </a:solidFill>
              </a:rPr>
              <a:t>For any subset of vertices S, if e is the minimum cost edge between S and V-S, then e is in the MST.</a:t>
            </a:r>
          </a:p>
          <a:p>
            <a:r>
              <a:rPr lang="en-US" dirty="0">
                <a:solidFill>
                  <a:schemeClr val="tx1"/>
                </a:solidFill>
              </a:rPr>
              <a:t>Proof by contradiction (continued):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268765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5493">
          <a:alpha val="5000"/>
        </a:srgbClr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25792</TotalTime>
  <Words>1064</Words>
  <Application>Microsoft Office PowerPoint</Application>
  <PresentationFormat>Custom</PresentationFormat>
  <Paragraphs>233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Comic Sans MS</vt:lpstr>
      <vt:lpstr>Futura</vt:lpstr>
      <vt:lpstr>Futura Bold</vt:lpstr>
      <vt:lpstr>Gill Sans</vt:lpstr>
      <vt:lpstr>Helvetica</vt:lpstr>
      <vt:lpstr>Lucida Grande</vt:lpstr>
      <vt:lpstr>Lucida Sans</vt:lpstr>
      <vt:lpstr>White</vt:lpstr>
      <vt:lpstr>Minimum Spanning Trees CSCI 170 Spring 2021 Sandra Batista</vt:lpstr>
      <vt:lpstr>Spanning Trees</vt:lpstr>
      <vt:lpstr>Minimum Spanning Trees</vt:lpstr>
      <vt:lpstr>Minimum Spanning Trees</vt:lpstr>
      <vt:lpstr>Cycle Property of MST</vt:lpstr>
      <vt:lpstr>The cut of a graph</vt:lpstr>
      <vt:lpstr>Cut Property of MST</vt:lpstr>
      <vt:lpstr>Exercise: Cut Property of MST Proof</vt:lpstr>
      <vt:lpstr>Exercise: Cut Property of MST Proof</vt:lpstr>
      <vt:lpstr>Exercise: Cycle Property of MST Proof</vt:lpstr>
      <vt:lpstr>Exercise: Cycle Property of MST Proof</vt:lpstr>
      <vt:lpstr>Kruskal’s Algorithm</vt:lpstr>
      <vt:lpstr>Exercise: Trace of Kruskal’s algorithm on the shipping company graph</vt:lpstr>
      <vt:lpstr>Prim’s Algorithm</vt:lpstr>
      <vt:lpstr>Exercise: Trace of Prim’s algorithm on the shipping company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</dc:title>
  <dc:creator>Sandra Batista</dc:creator>
  <cp:lastModifiedBy>SandraBatista</cp:lastModifiedBy>
  <cp:revision>478</cp:revision>
  <dcterms:modified xsi:type="dcterms:W3CDTF">2021-04-12T10:26:40Z</dcterms:modified>
</cp:coreProperties>
</file>