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604" r:id="rId3"/>
    <p:sldId id="605" r:id="rId4"/>
    <p:sldId id="606" r:id="rId5"/>
    <p:sldId id="607" r:id="rId6"/>
    <p:sldId id="608" r:id="rId7"/>
    <p:sldId id="610" r:id="rId8"/>
    <p:sldId id="614" r:id="rId9"/>
    <p:sldId id="644" r:id="rId10"/>
    <p:sldId id="645" r:id="rId11"/>
    <p:sldId id="617" r:id="rId12"/>
    <p:sldId id="646" r:id="rId13"/>
    <p:sldId id="619" r:id="rId14"/>
    <p:sldId id="647" r:id="rId15"/>
    <p:sldId id="630" r:id="rId16"/>
    <p:sldId id="631" r:id="rId17"/>
    <p:sldId id="633" r:id="rId18"/>
    <p:sldId id="634" r:id="rId19"/>
    <p:sldId id="635" r:id="rId20"/>
    <p:sldId id="636" r:id="rId21"/>
    <p:sldId id="637" r:id="rId22"/>
    <p:sldId id="638" r:id="rId23"/>
    <p:sldId id="639" r:id="rId24"/>
    <p:sldId id="640" r:id="rId25"/>
    <p:sldId id="641" r:id="rId26"/>
    <p:sldId id="625" r:id="rId27"/>
    <p:sldId id="626" r:id="rId28"/>
    <p:sldId id="627" r:id="rId29"/>
    <p:sldId id="628" r:id="rId30"/>
    <p:sldId id="629" r:id="rId31"/>
    <p:sldId id="642" r:id="rId32"/>
    <p:sldId id="643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Batista" initials="SB" lastIdx="1" clrIdx="0">
    <p:extLst>
      <p:ext uri="{19B8F6BF-5375-455C-9EA6-DF929625EA0E}">
        <p15:presenceInfo xmlns:p15="http://schemas.microsoft.com/office/powerpoint/2012/main" userId="c841bc55e3027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BBFC77FB-9ED0-4EC9-95AA-A1379042E648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3DC5C2F9-1CAC-4260-A1DD-9FCDBB877499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6CBB8FF1-D9AA-43F3-AF6F-95CC898621D3}" styleName="">
    <a:tblBg/>
    <a:wholeTbl>
      <a:tcTxStyle b="off" i="off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n">
        <a:font>
          <a:latin typeface="Lucida Sans"/>
          <a:ea typeface="Lucida Sans"/>
          <a:cs typeface="Lucida Sans"/>
        </a:font>
        <a:srgbClr val="000000"/>
      </a:tcTxStyle>
      <a:tcStyle>
        <a:tcBdr>
          <a:left>
            <a:ln w="12700" cap="flat">
              <a:solidFill>
                <a:srgbClr val="EBEBEB"/>
              </a:solidFill>
              <a:prstDash val="solid"/>
              <a:miter lim="400000"/>
            </a:ln>
          </a:left>
          <a:right>
            <a:ln w="12700" cap="flat">
              <a:solidFill>
                <a:srgbClr val="EBEBEB"/>
              </a:solidFill>
              <a:prstDash val="solid"/>
              <a:miter lim="400000"/>
            </a:ln>
          </a:right>
          <a:top>
            <a:ln w="12700" cap="flat">
              <a:solidFill>
                <a:srgbClr val="EBEBEB"/>
              </a:solidFill>
              <a:prstDash val="solid"/>
              <a:miter lim="400000"/>
            </a:ln>
          </a:top>
          <a:bottom>
            <a:ln w="12700" cap="flat">
              <a:solidFill>
                <a:srgbClr val="EBEBEB"/>
              </a:solidFill>
              <a:prstDash val="solid"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solidFill>
                <a:srgbClr val="EBEBE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D9CBF1E-DFE0-488D-B0F1-8F7C9699B0B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DE8A719A-2513-455F-94AF-7F6580E62302}" styleName="">
    <a:tblBg/>
    <a:wholeTb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Comic Sans MS"/>
          <a:ea typeface="Comic Sans MS"/>
          <a:cs typeface="Comic Sans MS"/>
        </a:font>
        <a:srgbClr val="0048A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741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527EF-9BDA-4238-B827-321E0F34E8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35EA1-9ABB-40F5-AAAE-61A36E5D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BECEF-48F3-4CB4-805B-408F3A2DD8C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1C19A-4193-4560-90EB-02E45CDF7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EE875-7AA1-47C1-9357-9CA05A20D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88F1B-BAB2-4885-8CAC-7B8188C40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3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77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6477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6477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6477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6477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6477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6477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6477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6477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94975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753956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24194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13387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34753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45446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815237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939096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119628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92652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60872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4081096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952299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79879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292891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73146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82069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469820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2539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225317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862724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1622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66234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905168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335058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216303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39076" marR="39076" defTabSz="914400">
              <a:spcBef>
                <a:spcPts val="400"/>
              </a:spcBef>
              <a:buClr>
                <a:srgbClr val="000000"/>
              </a:buClr>
              <a:buFont typeface="Comic Sans MS"/>
              <a:defRPr sz="1200">
                <a:uFill>
                  <a:solidFill>
                    <a:srgbClr val="000000"/>
                  </a:solidFill>
                </a:u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straight-line programs: akin to calculator</a:t>
            </a:r>
          </a:p>
        </p:txBody>
      </p:sp>
    </p:spTree>
    <p:extLst>
      <p:ext uri="{BB962C8B-B14F-4D97-AF65-F5344CB8AC3E}">
        <p14:creationId xmlns:p14="http://schemas.microsoft.com/office/powerpoint/2010/main" val="172445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introcs.cs.princeton.edu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ral.jpg" descr="coral.jpg"/>
          <p:cNvPicPr>
            <a:picLocks noChangeAspect="1"/>
          </p:cNvPicPr>
          <p:nvPr/>
        </p:nvPicPr>
        <p:blipFill>
          <a:blip r:embed="rId2">
            <a:alphaModFix amt="20000"/>
          </a:blip>
          <a:srcRect l="19466" t="9183" r="5180" b="6043"/>
          <a:stretch>
            <a:fillRect/>
          </a:stretch>
        </p:blipFill>
        <p:spPr>
          <a:xfrm>
            <a:off x="-36459" y="0"/>
            <a:ext cx="12192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</a:t>
            </a:r>
            <a:r>
              <a:rPr dirty="0"/>
              <a:t>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dirty="0"/>
              <a:t> </a:t>
            </a:r>
            <a:r>
              <a:rPr lang="en-US" sz="2800" spc="1820" dirty="0"/>
              <a:t>Rutgers University</a:t>
            </a:r>
            <a:endParaRPr sz="2800" spc="1820" dirty="0"/>
          </a:p>
        </p:txBody>
      </p:sp>
      <p:sp>
        <p:nvSpPr>
          <p:cNvPr id="14" name="http://introcs.cs.princeton.edu"/>
          <p:cNvSpPr txBox="1"/>
          <p:nvPr/>
        </p:nvSpPr>
        <p:spPr>
          <a:xfrm>
            <a:off x="1483681" y="12042322"/>
            <a:ext cx="6870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marL="82550" marR="82550" defTabSz="1828800">
              <a:lnSpc>
                <a:spcPts val="2300"/>
              </a:lnSpc>
              <a:defRPr sz="2400" b="1" spc="264"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  <a:hlinkClick r:id="rId3"/>
              </a:defRPr>
            </a:lvl1pPr>
          </a:lstStyle>
          <a:p>
            <a:r>
              <a:rPr dirty="0">
                <a:hlinkClick r:id="rId3"/>
              </a:rPr>
              <a:t>http://introcs.cs.</a:t>
            </a:r>
            <a:r>
              <a:rPr lang="en-US" dirty="0">
                <a:hlinkClick r:id="rId3"/>
              </a:rPr>
              <a:t>rutgers</a:t>
            </a:r>
            <a:r>
              <a:rPr dirty="0">
                <a:hlinkClick r:id="rId3"/>
              </a:rPr>
              <a:t>.edu</a:t>
            </a:r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8077200" y="5715000"/>
            <a:ext cx="14706600" cy="57531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11700"/>
              </a:lnSpc>
              <a:tabLst>
                <a:tab pos="1752600" algn="l"/>
              </a:tabLst>
              <a:defRPr sz="9800">
                <a:solidFill>
                  <a:srgbClr val="0054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C7D1766-D167-4757-8EA1-AA21BD5C69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99" y="8858313"/>
            <a:ext cx="2896898" cy="2896898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ral.jpg" descr="coral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-3175000" y="-1409700"/>
            <a:ext cx="16179800" cy="16179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7696200" y="5029200"/>
            <a:ext cx="15201900" cy="1752600"/>
          </a:xfrm>
          <a:prstGeom prst="rect">
            <a:avLst/>
          </a:prstGeom>
        </p:spPr>
        <p:txBody>
          <a:bodyPr/>
          <a:lstStyle>
            <a:lvl1pPr>
              <a:lnSpc>
                <a:spcPts val="7600"/>
              </a:lnSpc>
              <a:tabLst>
                <a:tab pos="1752600" algn="l"/>
              </a:tabLst>
              <a:defRPr sz="64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12300" y="7112000"/>
            <a:ext cx="12814300" cy="5943600"/>
          </a:xfrm>
          <a:prstGeom prst="rect">
            <a:avLst/>
          </a:prstGeom>
        </p:spPr>
        <p:txBody>
          <a:bodyPr/>
          <a:lstStyle>
            <a:lvl1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685800" indent="-533400">
              <a:lnSpc>
                <a:spcPts val="6300"/>
              </a:lnSpc>
              <a:spcBef>
                <a:spcPts val="300"/>
              </a:spcBef>
              <a:buSzPct val="100000"/>
              <a:buChar char="•"/>
              <a:tabLst>
                <a:tab pos="1752600" algn="l"/>
              </a:tabLst>
              <a:defRPr sz="4800" i="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685800" indent="-533400">
              <a:lnSpc>
                <a:spcPts val="6300"/>
              </a:lnSpc>
              <a:spcBef>
                <a:spcPts val="300"/>
              </a:spcBef>
              <a:buSzPct val="100000"/>
              <a:buFontTx/>
              <a:tabLst>
                <a:tab pos="1752600" algn="l"/>
              </a:tabLst>
              <a:defRPr sz="4800">
                <a:solidFill>
                  <a:srgbClr val="212121"/>
                </a:solidFill>
                <a:latin typeface="+mn-lt"/>
                <a:ea typeface="+mn-ea"/>
                <a:cs typeface="+mn-cs"/>
                <a:sym typeface="Futur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COMPUTER SCIENCE…"/>
          <p:cNvSpPr txBox="1"/>
          <p:nvPr/>
        </p:nvSpPr>
        <p:spPr>
          <a:xfrm>
            <a:off x="15089981" y="444499"/>
            <a:ext cx="7770019" cy="201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r" defTabSz="647700">
              <a:lnSpc>
                <a:spcPts val="5400"/>
              </a:lnSpc>
              <a:tabLst>
                <a:tab pos="1511300" algn="l"/>
              </a:tabLst>
              <a:defRPr sz="4500" spc="765">
                <a:solidFill>
                  <a:srgbClr val="005493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INTRODUCTION TO COMPUTER SCIENCE   </a:t>
            </a:r>
          </a:p>
          <a:p>
            <a:pPr algn="r" defTabSz="647700">
              <a:lnSpc>
                <a:spcPts val="4700"/>
              </a:lnSpc>
              <a:tabLst>
                <a:tab pos="1511300" algn="l"/>
              </a:tabLst>
              <a:defRPr sz="2700" spc="1755"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lang="en-US" dirty="0"/>
              <a:t> </a:t>
            </a:r>
            <a:r>
              <a:rPr lang="en-US" sz="2800" spc="1820" dirty="0"/>
              <a:t>Rutgers University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2316" y="13049614"/>
            <a:ext cx="393701" cy="431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"/>
          <p:cNvSpPr/>
          <p:nvPr/>
        </p:nvSpPr>
        <p:spPr>
          <a:xfrm>
            <a:off x="1297472" y="1280221"/>
            <a:ext cx="21810171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1778000"/>
            <a:ext cx="21005800" cy="4572000"/>
          </a:xfrm>
          <a:prstGeom prst="rect">
            <a:avLst/>
          </a:prstGeom>
          <a:solidFill>
            <a:srgbClr val="FFFFFF"/>
          </a:solidFill>
        </p:spPr>
        <p:txBody>
          <a:bodyPr lIns="304800" tIns="304800" rIns="304800" bIns="3048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1270000" y="1280221"/>
            <a:ext cx="2184400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70000" y="381000"/>
            <a:ext cx="20688300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1524000"/>
            <a:ext cx="21869400" cy="1158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buFont typeface="Gill Sans"/>
              <a:tabLst>
                <a:tab pos="2476500" algn="l"/>
              </a:tabLst>
            </a:lvl2pPr>
            <a:lvl3pPr>
              <a:tabLst>
                <a:tab pos="3035300" algn="l"/>
              </a:tabLst>
              <a:defRPr i="1"/>
            </a:lvl3pPr>
            <a:lvl4pPr>
              <a:buFont typeface="Gill Sans"/>
              <a:tabLst>
                <a:tab pos="3721100" algn="l"/>
              </a:tabLst>
            </a:lvl4pPr>
            <a:lvl5pPr>
              <a:buFont typeface="Gill Sans"/>
              <a:tabLst>
                <a:tab pos="4368800" algn="l"/>
              </a:tabLst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00128" y="13066304"/>
            <a:ext cx="393701" cy="43180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 defTabSz="647700">
              <a:lnSpc>
                <a:spcPts val="2800"/>
              </a:lnSpc>
              <a:tabLst>
                <a:tab pos="1511300" algn="l"/>
              </a:tabLst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ransition spd="med"/>
  <p:txStyles>
    <p:titleStyle>
      <a:lvl1pPr marL="0" marR="0" indent="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1pPr>
      <a:lvl2pPr marL="0" marR="0" indent="228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2pPr>
      <a:lvl3pPr marL="0" marR="0" indent="457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3pPr>
      <a:lvl4pPr marL="0" marR="0" indent="685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4pPr>
      <a:lvl5pPr marL="0" marR="0" indent="9144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5pPr>
      <a:lvl6pPr marL="0" marR="0" indent="11430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6pPr>
      <a:lvl7pPr marL="0" marR="0" indent="13716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7pPr>
      <a:lvl8pPr marL="0" marR="0" indent="16002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8pPr>
      <a:lvl9pPr marL="0" marR="0" indent="1828800" algn="l" defTabSz="647700" rtl="0" latinLnBrk="0">
        <a:lnSpc>
          <a:spcPts val="5000"/>
        </a:lnSpc>
        <a:spcBef>
          <a:spcPts val="300"/>
        </a:spcBef>
        <a:spcAft>
          <a:spcPts val="0"/>
        </a:spcAft>
        <a:buClrTx/>
        <a:buSzTx/>
        <a:buFontTx/>
        <a:buNone/>
        <a:tabLst>
          <a:tab pos="1714500" algn="l"/>
        </a:tabLst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Futura"/>
        </a:defRPr>
      </a:lvl9pPr>
    </p:titleStyle>
    <p:bodyStyle>
      <a:lvl1pPr marL="0" marR="0" indent="889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1pPr>
      <a:lvl2pPr marL="760379" marR="0" indent="-3031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2pPr>
      <a:lvl3pPr marL="0" marR="0" indent="1422400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Tx/>
        <a:buFontTx/>
        <a:buNone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3pPr>
      <a:lvl4pPr marL="2004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4pPr>
      <a:lvl5pPr marL="24621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5pPr>
      <a:lvl6pPr marL="28177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6pPr>
      <a:lvl7pPr marL="31733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7pPr>
      <a:lvl8pPr marL="35289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8pPr>
      <a:lvl9pPr marL="3884579" marR="0" indent="-341279" algn="l" defTabSz="647700" rtl="0" latinLnBrk="0">
        <a:lnSpc>
          <a:spcPts val="4300"/>
        </a:lnSpc>
        <a:spcBef>
          <a:spcPts val="1800"/>
        </a:spcBef>
        <a:spcAft>
          <a:spcPts val="0"/>
        </a:spcAft>
        <a:buClrTx/>
        <a:buSzPct val="104428"/>
        <a:buFontTx/>
        <a:buChar char="•"/>
        <a:tabLst>
          <a:tab pos="1168400" algn="l"/>
        </a:tabLst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Lucida Sans"/>
          <a:ea typeface="Lucida Sans"/>
          <a:cs typeface="Lucida Sans"/>
          <a:sym typeface="Lucida Sans"/>
        </a:defRPr>
      </a:lvl9pPr>
    </p:bodyStyle>
    <p:otherStyle>
      <a:lvl1pPr marL="0" marR="0" indent="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647700" latinLnBrk="0">
        <a:lnSpc>
          <a:spcPts val="2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511300" algn="l"/>
        </a:tabLst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</a:t>
            </a:r>
            <a:r>
              <a:rPr lang="en-US" dirty="0" smtClean="0"/>
              <a:t>Graphs</a:t>
            </a:r>
            <a:br>
              <a:rPr lang="en-US" dirty="0" smtClean="0"/>
            </a:br>
            <a:r>
              <a:rPr lang="en-US" sz="2400" dirty="0" smtClean="0"/>
              <a:t>CSCI </a:t>
            </a:r>
            <a:r>
              <a:rPr lang="en-US" sz="2400" dirty="0" smtClean="0"/>
              <a:t>170 Spring 2021</a:t>
            </a:r>
            <a:br>
              <a:rPr lang="en-US" sz="2400" dirty="0" smtClean="0"/>
            </a:br>
            <a:r>
              <a:rPr lang="en-US" sz="2400" dirty="0" smtClean="0"/>
              <a:t>Sandra </a:t>
            </a:r>
            <a:r>
              <a:rPr lang="en-US" sz="2400" dirty="0"/>
              <a:t>Batista</a:t>
            </a:r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r>
              <a:t>1.1–1.2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10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Circuits and Cycles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319573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circuit</a:t>
            </a:r>
            <a:r>
              <a:rPr lang="en-US" dirty="0">
                <a:solidFill>
                  <a:srgbClr val="0070C0"/>
                </a:solidFill>
              </a:rPr>
              <a:t> is a path that ends where it begins.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cycle</a:t>
            </a:r>
            <a:r>
              <a:rPr lang="en-US" dirty="0">
                <a:solidFill>
                  <a:srgbClr val="0070C0"/>
                </a:solidFill>
              </a:rPr>
              <a:t> is a circuit that only repeats the first and last vertices.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16984176" y="686108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2957339" y="6079393"/>
            <a:ext cx="643766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Example circuit: 7,5,4,6,7,8,9,7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Length: 7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Example cycle: 7,8,9,7    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Length: 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8A9CCA-E8AC-459F-B882-64DE0811E238}"/>
              </a:ext>
            </a:extLst>
          </p:cNvPr>
          <p:cNvGrpSpPr/>
          <p:nvPr/>
        </p:nvGrpSpPr>
        <p:grpSpPr>
          <a:xfrm>
            <a:off x="9839535" y="6146853"/>
            <a:ext cx="5698031" cy="4604624"/>
            <a:chOff x="568891" y="7538978"/>
            <a:chExt cx="5698031" cy="46046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1A05B7-6EA0-44F2-AC26-B151D0D30BA5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062118E-4612-49E4-9570-14C8F893E73B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27FCEDB-BAD0-4BE7-BCBC-03C218A2B717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8DB444D-8885-494C-A087-F78B3F99EA31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7B7747-78A6-4891-9C96-39169E95CEF3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5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25D09EB-B009-4913-A17B-453F6500C175}"/>
                  </a:ext>
                </a:extLst>
              </p:cNvPr>
              <p:cNvSpPr txBox="1"/>
              <p:nvPr/>
            </p:nvSpPr>
            <p:spPr>
              <a:xfrm>
                <a:off x="1426151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7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5FBB84-F444-473D-8FC8-C4E88EBD106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1D92FA-928E-41C7-B1D2-BB53AA865E49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87BF55-2027-412C-9783-5B562AE4CEA1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B36444-9524-4954-97E3-E704D0F1AB34}"/>
                </a:ext>
              </a:extLst>
            </p:cNvPr>
            <p:cNvCxnSpPr>
              <a:stCxn id="35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CAB516-53EE-46D1-8CC1-3FB0DD2CC680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8DDC171-0D64-4757-B7B4-44E5E76B6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43615E-4D8D-46F1-82E0-5E3085F8AE3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4628B06-5D67-421C-9BAA-0D089114FA4F}"/>
              </a:ext>
            </a:extLst>
          </p:cNvPr>
          <p:cNvSpPr txBox="1"/>
          <p:nvPr/>
        </p:nvSpPr>
        <p:spPr>
          <a:xfrm>
            <a:off x="12413902" y="993553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5AC08B-A457-4067-9DFB-5652C143CC88}"/>
              </a:ext>
            </a:extLst>
          </p:cNvPr>
          <p:cNvSpPr txBox="1"/>
          <p:nvPr/>
        </p:nvSpPr>
        <p:spPr>
          <a:xfrm>
            <a:off x="17305307" y="693688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F31058-4304-477C-937A-BD4CB32771A5}"/>
              </a:ext>
            </a:extLst>
          </p:cNvPr>
          <p:cNvSpPr/>
          <p:nvPr/>
        </p:nvSpPr>
        <p:spPr>
          <a:xfrm>
            <a:off x="16949084" y="5234766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5D56E3-61D9-4F9A-B14D-99A58F6E1171}"/>
              </a:ext>
            </a:extLst>
          </p:cNvPr>
          <p:cNvSpPr txBox="1"/>
          <p:nvPr/>
        </p:nvSpPr>
        <p:spPr>
          <a:xfrm>
            <a:off x="17322177" y="540188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9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97B316-4E0F-4889-91AC-90E22EC0528D}"/>
              </a:ext>
            </a:extLst>
          </p:cNvPr>
          <p:cNvCxnSpPr>
            <a:cxnSpLocks/>
          </p:cNvCxnSpPr>
          <p:nvPr/>
        </p:nvCxnSpPr>
        <p:spPr>
          <a:xfrm flipH="1" flipV="1">
            <a:off x="12912208" y="6570506"/>
            <a:ext cx="4130622" cy="6946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0952A18-9CE4-4BE0-85B1-0BE7FFAD806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2749872" y="5691966"/>
            <a:ext cx="4199212" cy="61508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19D9F5-D5DF-4A75-94AB-9CE1544E3B41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7082995" y="6015255"/>
            <a:ext cx="382682" cy="93652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688303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11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Cycle Graph and Complete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If G is a graph with n vertices, and the entire graph is a simple cycle on the n vertices, G is called a </a:t>
            </a:r>
            <a:r>
              <a:rPr lang="en-US" b="1" dirty="0">
                <a:solidFill>
                  <a:srgbClr val="0070C0"/>
                </a:solidFill>
              </a:rPr>
              <a:t>cycle graph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If G is a graph with n vertices and every possible edge exists between each pair of vertices, G is called a </a:t>
            </a:r>
            <a:r>
              <a:rPr lang="en-US" b="1" dirty="0">
                <a:solidFill>
                  <a:srgbClr val="0070C0"/>
                </a:solidFill>
              </a:rPr>
              <a:t>complete graph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086466" y="8568127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466041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5016519" y="7895119"/>
            <a:ext cx="63607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Complete Graph on 4 vertices: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13409647" y="7423552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5930435" y="11181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93D15-8DF1-4D89-A8D7-5E25176C374F}"/>
              </a:ext>
            </a:extLst>
          </p:cNvPr>
          <p:cNvSpPr txBox="1"/>
          <p:nvPr/>
        </p:nvSpPr>
        <p:spPr>
          <a:xfrm>
            <a:off x="17886385" y="8873814"/>
            <a:ext cx="5437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Cycle graph on 4 vertices: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1D147E-E050-4D64-8302-31BA8D16E46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03958" y="8649905"/>
          <a:ext cx="990072" cy="9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1D147E-E050-4D64-8302-31BA8D16E4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3958" y="8649905"/>
                        <a:ext cx="990072" cy="99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DDA8D897-EF73-4298-8B10-436E6BFDF5C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0227925" y="9837738"/>
          <a:ext cx="873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DDA8D897-EF73-4298-8B10-436E6BFDF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27925" y="9837738"/>
                        <a:ext cx="8731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3B5E07F3-EC9F-4CA6-ACB1-29A1CEA5B2C7}"/>
              </a:ext>
            </a:extLst>
          </p:cNvPr>
          <p:cNvSpPr/>
          <p:nvPr/>
        </p:nvSpPr>
        <p:spPr>
          <a:xfrm>
            <a:off x="239389" y="6333575"/>
            <a:ext cx="6024032" cy="7217941"/>
          </a:xfrm>
          <a:prstGeom prst="arc">
            <a:avLst>
              <a:gd name="adj1" fmla="val 2515233"/>
              <a:gd name="adj2" fmla="val 817372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091491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12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Eulerian walks and circuits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Eulerian walk</a:t>
            </a:r>
            <a:r>
              <a:rPr lang="en-US" dirty="0">
                <a:solidFill>
                  <a:srgbClr val="0070C0"/>
                </a:solidFill>
              </a:rPr>
              <a:t> is a walk that traverses every edge of the graph exactly once.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Eulerian circuit </a:t>
            </a:r>
            <a:r>
              <a:rPr lang="en-US" dirty="0">
                <a:solidFill>
                  <a:srgbClr val="0070C0"/>
                </a:solidFill>
              </a:rPr>
              <a:t>is a Eulerian walk that starts and ends at the same vertex.</a:t>
            </a:r>
          </a:p>
          <a:p>
            <a:r>
              <a:rPr lang="en-US" dirty="0">
                <a:solidFill>
                  <a:srgbClr val="0070C0"/>
                </a:solidFill>
              </a:rPr>
              <a:t>Named in honor of Euler after he pondered if all 7 bridges of K</a:t>
            </a:r>
            <a:r>
              <a:rPr lang="az-Cyrl-AZ" dirty="0">
                <a:solidFill>
                  <a:srgbClr val="0070C0"/>
                </a:solidFill>
              </a:rPr>
              <a:t>ӧ</a:t>
            </a:r>
            <a:r>
              <a:rPr lang="en-US" dirty="0" err="1">
                <a:solidFill>
                  <a:srgbClr val="0070C0"/>
                </a:solidFill>
              </a:rPr>
              <a:t>nisberg</a:t>
            </a:r>
            <a:r>
              <a:rPr lang="en-US" dirty="0">
                <a:solidFill>
                  <a:srgbClr val="0070C0"/>
                </a:solidFill>
              </a:rPr>
              <a:t> could traversed exactly once.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68891" y="7538978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5016519" y="7895119"/>
            <a:ext cx="541173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Eulerian walk: 1, 2,4,1,3,4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13379435" y="7357199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5930435" y="11181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93D15-8DF1-4D89-A8D7-5E25176C374F}"/>
              </a:ext>
            </a:extLst>
          </p:cNvPr>
          <p:cNvSpPr txBox="1"/>
          <p:nvPr/>
        </p:nvSpPr>
        <p:spPr>
          <a:xfrm>
            <a:off x="17886385" y="8873814"/>
            <a:ext cx="50270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Eulerian cycle: 1,2,4,3,1</a:t>
            </a:r>
          </a:p>
        </p:txBody>
      </p:sp>
    </p:spTree>
    <p:extLst>
      <p:ext uri="{BB962C8B-B14F-4D97-AF65-F5344CB8AC3E}">
        <p14:creationId xmlns:p14="http://schemas.microsoft.com/office/powerpoint/2010/main" val="7555046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13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Hamiltonian paths and cycles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Hamiltonian path </a:t>
            </a:r>
            <a:r>
              <a:rPr lang="en-US" dirty="0">
                <a:solidFill>
                  <a:srgbClr val="0070C0"/>
                </a:solidFill>
              </a:rPr>
              <a:t>is a path that visits every vertex exactly once.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Hamiltonian cycle </a:t>
            </a:r>
            <a:r>
              <a:rPr lang="en-US" dirty="0">
                <a:solidFill>
                  <a:srgbClr val="0070C0"/>
                </a:solidFill>
              </a:rPr>
              <a:t>is a Hamiltonian path that ends where it begins. </a:t>
            </a:r>
          </a:p>
          <a:p>
            <a:r>
              <a:rPr lang="en-US" dirty="0">
                <a:solidFill>
                  <a:srgbClr val="0070C0"/>
                </a:solidFill>
              </a:rPr>
              <a:t>Finding a Hamiltonian path/cycle is an NP-Complete problem.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68891" y="7538978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5016519" y="7341121"/>
            <a:ext cx="5899051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Hamiltonian path: 1, 2,4,3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Hamiltonian cycle: 1,2,4,3,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450780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14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Algorithm to Find Eulerian walk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294852" cy="6720545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Given graph G:</a:t>
            </a:r>
          </a:p>
          <a:p>
            <a:r>
              <a:rPr lang="en-US" sz="3200" dirty="0">
                <a:solidFill>
                  <a:srgbClr val="0070C0"/>
                </a:solidFill>
              </a:rPr>
              <a:t>1. Check that there are at most 2 vertices of odd degree. If not, no Eulerian walk.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2. Start with vertex of odd degree, v*. Otherwise v* can be any vertex in G.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3. Let G’= G.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4. While there exists edges in G’,           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    Let edge (</a:t>
            </a:r>
            <a:r>
              <a:rPr lang="en-US" sz="3200" dirty="0" err="1">
                <a:solidFill>
                  <a:srgbClr val="0070C0"/>
                </a:solidFill>
              </a:rPr>
              <a:t>u,v</a:t>
            </a:r>
            <a:r>
              <a:rPr lang="en-US" sz="3200" dirty="0">
                <a:solidFill>
                  <a:srgbClr val="0070C0"/>
                </a:solidFill>
              </a:rPr>
              <a:t>*) be an edge incident to v* that is not a bridge or only edge from v*.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    Traverse (</a:t>
            </a:r>
            <a:r>
              <a:rPr lang="en-US" sz="3200" dirty="0" err="1">
                <a:solidFill>
                  <a:srgbClr val="0070C0"/>
                </a:solidFill>
              </a:rPr>
              <a:t>u,v</a:t>
            </a:r>
            <a:r>
              <a:rPr lang="en-US" sz="3200" dirty="0">
                <a:solidFill>
                  <a:srgbClr val="0070C0"/>
                </a:solidFill>
              </a:rPr>
              <a:t>*) in walk by removing from G’;  </a:t>
            </a:r>
          </a:p>
          <a:p>
            <a:r>
              <a:rPr lang="en-US" sz="3200" dirty="0">
                <a:solidFill>
                  <a:srgbClr val="0070C0"/>
                </a:solidFill>
              </a:rPr>
              <a:t>            Let v* = u;</a:t>
            </a: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4B74EB-3341-455D-9496-4C67A03DAA30}"/>
              </a:ext>
            </a:extLst>
          </p:cNvPr>
          <p:cNvGrpSpPr/>
          <p:nvPr/>
        </p:nvGrpSpPr>
        <p:grpSpPr>
          <a:xfrm>
            <a:off x="7867650" y="9105900"/>
            <a:ext cx="12978777" cy="3665376"/>
            <a:chOff x="142736" y="5234766"/>
            <a:chExt cx="18170041" cy="65609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94E562C-9454-42D8-B03D-5CF968459D93}"/>
                </a:ext>
              </a:extLst>
            </p:cNvPr>
            <p:cNvSpPr txBox="1"/>
            <p:nvPr/>
          </p:nvSpPr>
          <p:spPr>
            <a:xfrm>
              <a:off x="2940424" y="94934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167087-E30B-40F5-A74F-A409440582C1}"/>
                </a:ext>
              </a:extLst>
            </p:cNvPr>
            <p:cNvGrpSpPr/>
            <p:nvPr/>
          </p:nvGrpSpPr>
          <p:grpSpPr>
            <a:xfrm>
              <a:off x="142736" y="6624366"/>
              <a:ext cx="17755840" cy="5171376"/>
              <a:chOff x="568891" y="6972226"/>
              <a:chExt cx="17755840" cy="517137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1A14D51-72A9-47D9-B3CA-28A0B75BE93E}"/>
                  </a:ext>
                </a:extLst>
              </p:cNvPr>
              <p:cNvGrpSpPr/>
              <p:nvPr/>
            </p:nvGrpSpPr>
            <p:grpSpPr>
              <a:xfrm>
                <a:off x="568891" y="7538978"/>
                <a:ext cx="5430747" cy="4604624"/>
                <a:chOff x="11867774" y="5703838"/>
                <a:chExt cx="5430747" cy="4604624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EE81D22-E3E4-4E94-BB24-4BE3D7E91B43}"/>
                    </a:ext>
                  </a:extLst>
                </p:cNvPr>
                <p:cNvSpPr/>
                <p:nvPr/>
              </p:nvSpPr>
              <p:spPr>
                <a:xfrm>
                  <a:off x="13967012" y="5703838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96065AC-6169-4083-973F-A7E89E3BC766}"/>
                    </a:ext>
                  </a:extLst>
                </p:cNvPr>
                <p:cNvSpPr/>
                <p:nvPr/>
              </p:nvSpPr>
              <p:spPr>
                <a:xfrm>
                  <a:off x="11867774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5866E50-DB3F-42C0-99D7-BA478B1C55CD}"/>
                    </a:ext>
                  </a:extLst>
                </p:cNvPr>
                <p:cNvSpPr/>
                <p:nvPr/>
              </p:nvSpPr>
              <p:spPr>
                <a:xfrm>
                  <a:off x="16348262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BAC8D6-F6B7-4F3E-B8C7-1C32804FB2F0}"/>
                    </a:ext>
                  </a:extLst>
                </p:cNvPr>
                <p:cNvSpPr txBox="1"/>
                <p:nvPr/>
              </p:nvSpPr>
              <p:spPr>
                <a:xfrm>
                  <a:off x="12192000" y="9493430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lvl="0" indent="0" algn="l" defTabSz="4572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/>
                      <a:cs typeface="Helvetica"/>
                      <a:sym typeface="Helvetica"/>
                    </a:rPr>
                    <a:t>2</a:t>
                  </a: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444C52C-F8A2-4F73-9FA7-E8DAD04A83D8}"/>
                    </a:ext>
                  </a:extLst>
                </p:cNvPr>
                <p:cNvSpPr txBox="1"/>
                <p:nvPr/>
              </p:nvSpPr>
              <p:spPr>
                <a:xfrm>
                  <a:off x="14242468" y="5828722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lvl="0" indent="0" algn="l" defTabSz="4572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CF1A9C-6430-46FE-B922-AD02A0A19A95}"/>
                  </a:ext>
                </a:extLst>
              </p:cNvPr>
              <p:cNvSpPr txBox="1"/>
              <p:nvPr/>
            </p:nvSpPr>
            <p:spPr>
              <a:xfrm>
                <a:off x="5276322" y="11304229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3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3A8B618-57EA-4F02-AF74-C3889C0EF153}"/>
                  </a:ext>
                </a:extLst>
              </p:cNvPr>
              <p:cNvSpPr/>
              <p:nvPr/>
            </p:nvSpPr>
            <p:spPr>
              <a:xfrm>
                <a:off x="17410331" y="6972226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5D7CD15-45A7-4BC1-B31A-278CEBD19BD2}"/>
                  </a:ext>
                </a:extLst>
              </p:cNvPr>
              <p:cNvCxnSpPr/>
              <p:nvPr/>
            </p:nvCxnSpPr>
            <p:spPr>
              <a:xfrm flipH="1">
                <a:off x="1269998" y="8558669"/>
                <a:ext cx="1668938" cy="256524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E8D25C8-FF49-4B1E-88A3-3262FD19DA1F}"/>
                  </a:ext>
                </a:extLst>
              </p:cNvPr>
              <p:cNvCxnSpPr>
                <a:stCxn id="4" idx="5"/>
              </p:cNvCxnSpPr>
              <p:nvPr/>
            </p:nvCxnSpPr>
            <p:spPr>
              <a:xfrm>
                <a:off x="3479226" y="8409339"/>
                <a:ext cx="1797096" cy="286390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B9C06-34E1-45B1-BE99-EB46B3D6BB9E}"/>
                  </a:ext>
                </a:extLst>
              </p:cNvPr>
              <p:cNvSpPr txBox="1"/>
              <p:nvPr/>
            </p:nvSpPr>
            <p:spPr>
              <a:xfrm>
                <a:off x="3092824" y="9645830"/>
                <a:ext cx="102657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05A08A3-4988-4AD7-8EFB-B3043682B203}"/>
                </a:ext>
              </a:extLst>
            </p:cNvPr>
            <p:cNvGrpSpPr/>
            <p:nvPr/>
          </p:nvGrpSpPr>
          <p:grpSpPr>
            <a:xfrm>
              <a:off x="9839535" y="6146853"/>
              <a:ext cx="5698031" cy="4604624"/>
              <a:chOff x="568891" y="7538978"/>
              <a:chExt cx="5698031" cy="460462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8648FB5-852B-481D-851D-057753FF946C}"/>
                  </a:ext>
                </a:extLst>
              </p:cNvPr>
              <p:cNvGrpSpPr/>
              <p:nvPr/>
            </p:nvGrpSpPr>
            <p:grpSpPr>
              <a:xfrm>
                <a:off x="568891" y="7538978"/>
                <a:ext cx="5430747" cy="4604624"/>
                <a:chOff x="11867774" y="5703838"/>
                <a:chExt cx="5430747" cy="4604624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AD6C353-8485-44A8-9F4A-EA64D11EF0F0}"/>
                    </a:ext>
                  </a:extLst>
                </p:cNvPr>
                <p:cNvSpPr/>
                <p:nvPr/>
              </p:nvSpPr>
              <p:spPr>
                <a:xfrm>
                  <a:off x="13967012" y="5703838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A711405C-ACB6-4F8D-B383-303F83F599E4}"/>
                    </a:ext>
                  </a:extLst>
                </p:cNvPr>
                <p:cNvSpPr/>
                <p:nvPr/>
              </p:nvSpPr>
              <p:spPr>
                <a:xfrm>
                  <a:off x="11867774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91A8A1E-42D8-49DC-9C72-3847A020CA73}"/>
                    </a:ext>
                  </a:extLst>
                </p:cNvPr>
                <p:cNvSpPr/>
                <p:nvPr/>
              </p:nvSpPr>
              <p:spPr>
                <a:xfrm>
                  <a:off x="16348262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F8BC020-C9DF-4BFE-8851-A70EEB4DBE58}"/>
                    </a:ext>
                  </a:extLst>
                </p:cNvPr>
                <p:cNvSpPr txBox="1"/>
                <p:nvPr/>
              </p:nvSpPr>
              <p:spPr>
                <a:xfrm>
                  <a:off x="12192000" y="9493430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lvl="0" indent="0" algn="l" defTabSz="4572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/>
                      <a:ea typeface="Helvetica"/>
                      <a:cs typeface="Helvetica"/>
                      <a:sym typeface="Helvetica"/>
                    </a:rPr>
                    <a:t>5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88BD0BF-1A6E-4431-B1C7-BDD674C09F72}"/>
                    </a:ext>
                  </a:extLst>
                </p:cNvPr>
                <p:cNvSpPr txBox="1"/>
                <p:nvPr/>
              </p:nvSpPr>
              <p:spPr>
                <a:xfrm>
                  <a:off x="14261518" y="5828722"/>
                  <a:ext cx="990600" cy="65659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lvl="0" indent="0" algn="l" defTabSz="457200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/>
                      <a:cs typeface="Helvetica"/>
                      <a:sym typeface="Helvetica"/>
                    </a:rPr>
                    <a:t>7</a:t>
                  </a: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70895E-C399-4098-A99C-DBECFDCE9E86}"/>
                  </a:ext>
                </a:extLst>
              </p:cNvPr>
              <p:cNvSpPr txBox="1"/>
              <p:nvPr/>
            </p:nvSpPr>
            <p:spPr>
              <a:xfrm>
                <a:off x="5276322" y="11304229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6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7A4820-3806-47EA-ACEA-8ABB05110B1B}"/>
                  </a:ext>
                </a:extLst>
              </p:cNvPr>
              <p:cNvSpPr/>
              <p:nvPr/>
            </p:nvSpPr>
            <p:spPr>
              <a:xfrm>
                <a:off x="2938936" y="1114754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C461EA6-56D1-4062-9372-484559A9EE83}"/>
                  </a:ext>
                </a:extLst>
              </p:cNvPr>
              <p:cNvCxnSpPr/>
              <p:nvPr/>
            </p:nvCxnSpPr>
            <p:spPr>
              <a:xfrm flipH="1">
                <a:off x="1269998" y="8558669"/>
                <a:ext cx="1668938" cy="256524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42ED516-D8C1-4706-BED1-B4837F5A6D17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3479226" y="8409339"/>
                <a:ext cx="1797096" cy="286390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C63E25-1BA2-4DCC-8047-F07703CB86B5}"/>
                  </a:ext>
                </a:extLst>
              </p:cNvPr>
              <p:cNvSpPr txBox="1"/>
              <p:nvPr/>
            </p:nvSpPr>
            <p:spPr>
              <a:xfrm>
                <a:off x="3092824" y="9645830"/>
                <a:ext cx="102657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5C79BF3-0315-4012-9273-089CF92F24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89559" y="11664837"/>
                <a:ext cx="1446881" cy="6881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AEFFF25-9712-434A-97A3-E8CA9CBCBD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702" y="11719949"/>
                <a:ext cx="1301927" cy="13699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3DF652-3C55-45A6-85A4-0FB00BB5DECC}"/>
                </a:ext>
              </a:extLst>
            </p:cNvPr>
            <p:cNvSpPr txBox="1"/>
            <p:nvPr/>
          </p:nvSpPr>
          <p:spPr>
            <a:xfrm>
              <a:off x="12413902" y="9935538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4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CF1564A-E1E0-47EB-97A1-8F9A93A2AF4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975386" y="11143343"/>
              <a:ext cx="3647838" cy="14255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3BE0A63F-1E6E-41A5-B97F-5CC1CD7E3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745" y="10592128"/>
              <a:ext cx="6875157" cy="102083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13DBC6-5649-4C6F-A436-D4589962313E}"/>
                </a:ext>
              </a:extLst>
            </p:cNvPr>
            <p:cNvSpPr txBox="1"/>
            <p:nvPr/>
          </p:nvSpPr>
          <p:spPr>
            <a:xfrm>
              <a:off x="17305307" y="6936883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8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8A3338-D13A-49AC-B708-119C8047A649}"/>
                </a:ext>
              </a:extLst>
            </p:cNvPr>
            <p:cNvSpPr/>
            <p:nvPr/>
          </p:nvSpPr>
          <p:spPr>
            <a:xfrm>
              <a:off x="16949084" y="5234766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7F1A53-998B-442C-91BB-E7423DCE4B8B}"/>
                </a:ext>
              </a:extLst>
            </p:cNvPr>
            <p:cNvSpPr txBox="1"/>
            <p:nvPr/>
          </p:nvSpPr>
          <p:spPr>
            <a:xfrm>
              <a:off x="17322177" y="5401881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9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B923B3A-99CC-4813-A7E7-5440AC7457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12208" y="6570506"/>
              <a:ext cx="4130622" cy="6946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A9661AF-69F8-496D-99AD-B6DB1E9D410D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12749872" y="5691966"/>
              <a:ext cx="4199212" cy="61508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F652A1A-9403-450F-978C-FC61985936A3}"/>
                </a:ext>
              </a:extLst>
            </p:cNvPr>
            <p:cNvCxnSpPr>
              <a:cxnSpLocks/>
              <a:stCxn id="87" idx="3"/>
              <a:endCxn id="5" idx="0"/>
            </p:cNvCxnSpPr>
            <p:nvPr/>
          </p:nvCxnSpPr>
          <p:spPr>
            <a:xfrm>
              <a:off x="17082995" y="6015255"/>
              <a:ext cx="358381" cy="60911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8852808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Graph Definitions</a:t>
            </a:r>
          </a:p>
          <a:p>
            <a:r>
              <a:rPr lang="en-US" dirty="0"/>
              <a:t>Paths and Cycles</a:t>
            </a:r>
          </a:p>
          <a:p>
            <a:r>
              <a:rPr lang="en-US" dirty="0"/>
              <a:t>Graph Coloring</a:t>
            </a:r>
          </a:p>
          <a:p>
            <a:r>
              <a:rPr lang="en-US" dirty="0"/>
              <a:t>Trees</a:t>
            </a:r>
          </a:p>
          <a:p>
            <a:r>
              <a:rPr lang="en-US" b="1" dirty="0"/>
              <a:t>Connectivity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9561695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16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Connectivity in Undirected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Two vertices are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there exists a path between them.</a:t>
            </a:r>
          </a:p>
          <a:p>
            <a:r>
              <a:rPr lang="en-US" dirty="0">
                <a:solidFill>
                  <a:srgbClr val="0070C0"/>
                </a:solidFill>
              </a:rPr>
              <a:t>An undirected graph is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there exists a path between every pair of vertices.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086466" y="8568127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12098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5016519" y="7895119"/>
            <a:ext cx="63607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Complete Graph on 4 vertices: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13409647" y="7423552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5930435" y="11181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93D15-8DF1-4D89-A8D7-5E25176C374F}"/>
              </a:ext>
            </a:extLst>
          </p:cNvPr>
          <p:cNvSpPr txBox="1"/>
          <p:nvPr/>
        </p:nvSpPr>
        <p:spPr>
          <a:xfrm>
            <a:off x="17886385" y="8873814"/>
            <a:ext cx="5437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Cycle graph on 4 vertices: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1D147E-E050-4D64-8302-31BA8D16E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3958" y="8649905"/>
          <a:ext cx="990072" cy="9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4" imgW="215640" imgH="228600" progId="Equation.DSMT4">
                  <p:embed/>
                </p:oleObj>
              </mc:Choice>
              <mc:Fallback>
                <p:oleObj name="Equation" r:id="rId4" imgW="21564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1D147E-E050-4D64-8302-31BA8D16E4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3958" y="8649905"/>
                        <a:ext cx="990072" cy="99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DDA8D897-EF73-4298-8B10-436E6BFDF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7925" y="9837738"/>
          <a:ext cx="873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DDA8D897-EF73-4298-8B10-436E6BFDF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27925" y="9837738"/>
                        <a:ext cx="8731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3B5E07F3-EC9F-4CA6-ACB1-29A1CEA5B2C7}"/>
              </a:ext>
            </a:extLst>
          </p:cNvPr>
          <p:cNvSpPr/>
          <p:nvPr/>
        </p:nvSpPr>
        <p:spPr>
          <a:xfrm>
            <a:off x="239389" y="6333575"/>
            <a:ext cx="6024032" cy="7217941"/>
          </a:xfrm>
          <a:prstGeom prst="arc">
            <a:avLst>
              <a:gd name="adj1" fmla="val 2515233"/>
              <a:gd name="adj2" fmla="val 8173729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8526616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Connectivity in 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weakly connected </a:t>
            </a:r>
            <a:r>
              <a:rPr lang="en-US" dirty="0">
                <a:solidFill>
                  <a:srgbClr val="0070C0"/>
                </a:solidFill>
              </a:rPr>
              <a:t>if it is connected if the direction of edges are ignored.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for every pair of vertices u and v, there exists a path u to v or a path v to u in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strongly connected </a:t>
            </a:r>
            <a:r>
              <a:rPr lang="en-US" dirty="0">
                <a:solidFill>
                  <a:srgbClr val="0070C0"/>
                </a:solidFill>
              </a:rPr>
              <a:t>if for every pair of vertices u and v there exists a path from u to v and v to 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3086466" y="8568127"/>
            <a:ext cx="126930" cy="256524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12098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triangle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240A989-7A97-4CF6-9D4B-60A6CC44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3B5E07F3-EC9F-4CA6-ACB1-29A1CEA5B2C7}"/>
              </a:ext>
            </a:extLst>
          </p:cNvPr>
          <p:cNvSpPr/>
          <p:nvPr/>
        </p:nvSpPr>
        <p:spPr>
          <a:xfrm>
            <a:off x="239389" y="6333575"/>
            <a:ext cx="6024032" cy="7217941"/>
          </a:xfrm>
          <a:prstGeom prst="arc">
            <a:avLst>
              <a:gd name="adj1" fmla="val 2515233"/>
              <a:gd name="adj2" fmla="val 8173729"/>
            </a:avLst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CF5A2-1A61-4FDE-9525-4CE94474BCB9}"/>
              </a:ext>
            </a:extLst>
          </p:cNvPr>
          <p:cNvSpPr txBox="1"/>
          <p:nvPr/>
        </p:nvSpPr>
        <p:spPr>
          <a:xfrm>
            <a:off x="6538877" y="6858000"/>
            <a:ext cx="1182968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Example: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weakly connected. Why?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connected. Why?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strongly connected. Why?</a:t>
            </a:r>
          </a:p>
        </p:txBody>
      </p:sp>
    </p:spTree>
    <p:extLst>
      <p:ext uri="{BB962C8B-B14F-4D97-AF65-F5344CB8AC3E}">
        <p14:creationId xmlns:p14="http://schemas.microsoft.com/office/powerpoint/2010/main" val="199452831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18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Connectivity in 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weakly connected </a:t>
            </a:r>
            <a:r>
              <a:rPr lang="en-US" dirty="0">
                <a:solidFill>
                  <a:srgbClr val="0070C0"/>
                </a:solidFill>
              </a:rPr>
              <a:t>if it is connected if the direction of edges are ignored.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connected</a:t>
            </a:r>
            <a:r>
              <a:rPr lang="en-US" dirty="0">
                <a:solidFill>
                  <a:srgbClr val="0070C0"/>
                </a:solidFill>
              </a:rPr>
              <a:t> if for every pair of vertices u and v, there exists a path u to v or a path v to u in the graph.</a:t>
            </a:r>
          </a:p>
          <a:p>
            <a:r>
              <a:rPr lang="en-US" dirty="0">
                <a:solidFill>
                  <a:srgbClr val="0070C0"/>
                </a:solidFill>
              </a:rPr>
              <a:t>A directed graph is </a:t>
            </a:r>
            <a:r>
              <a:rPr lang="en-US" b="1" dirty="0">
                <a:solidFill>
                  <a:srgbClr val="0070C0"/>
                </a:solidFill>
              </a:rPr>
              <a:t>strongly connected </a:t>
            </a:r>
            <a:r>
              <a:rPr lang="en-US" dirty="0">
                <a:solidFill>
                  <a:srgbClr val="0070C0"/>
                </a:solidFill>
              </a:rPr>
              <a:t>if for every pair of vertices u and v there exists a path from u to v and v to 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3086466" y="8568127"/>
            <a:ext cx="126930" cy="2565242"/>
          </a:xfrm>
          <a:prstGeom prst="straightConnector1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167087-E30B-40F5-A74F-A409440582C1}"/>
              </a:ext>
            </a:extLst>
          </p:cNvPr>
          <p:cNvGrpSpPr/>
          <p:nvPr/>
        </p:nvGrpSpPr>
        <p:grpSpPr>
          <a:xfrm>
            <a:off x="512098" y="7548436"/>
            <a:ext cx="5698031" cy="4604624"/>
            <a:chOff x="568891" y="7538978"/>
            <a:chExt cx="5698031" cy="460462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1A14D51-72A9-47D9-B3CA-28A0B75BE93E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EE81D22-E3E4-4E94-BB24-4BE3D7E91B43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065AC-6169-4083-973F-A7E89E3BC766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5866E50-DB3F-42C0-99D7-BA478B1C55CD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BAC8D6-F6B7-4F3E-B8C7-1C32804FB2F0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4C52C-F8A2-4F73-9FA7-E8DAD04A83D8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CF1A9C-6430-46FE-B922-AD02A0A19A95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8B618-57EA-4F02-AF74-C3889C0EF153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D7CD15-45A7-4BC1-B31A-278CEBD19BD2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8D25C8-FF49-4B1E-88A3-3262FD19DA1F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none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DB9C06-34E1-45B1-BE99-EB46B3D6BB9E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A5E3D-0C75-46DF-829A-B87E59A28F48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8DB0BC-4F4E-42E6-9904-96D548B1AD15}"/>
              </a:ext>
            </a:extLst>
          </p:cNvPr>
          <p:cNvSpPr txBox="1"/>
          <p:nvPr/>
        </p:nvSpPr>
        <p:spPr>
          <a:xfrm>
            <a:off x="3213396" y="1127622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CF5A2-1A61-4FDE-9525-4CE94474BCB9}"/>
              </a:ext>
            </a:extLst>
          </p:cNvPr>
          <p:cNvSpPr txBox="1"/>
          <p:nvPr/>
        </p:nvSpPr>
        <p:spPr>
          <a:xfrm>
            <a:off x="6538877" y="6858000"/>
            <a:ext cx="11829685" cy="3980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Example: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weakly connected. Why?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not connected. Why?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This graph is not strongly connected. Why?</a:t>
            </a:r>
          </a:p>
        </p:txBody>
      </p:sp>
    </p:spTree>
    <p:extLst>
      <p:ext uri="{BB962C8B-B14F-4D97-AF65-F5344CB8AC3E}">
        <p14:creationId xmlns:p14="http://schemas.microsoft.com/office/powerpoint/2010/main" val="24039739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19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connected component </a:t>
            </a:r>
            <a:r>
              <a:rPr lang="en-US" dirty="0">
                <a:solidFill>
                  <a:srgbClr val="0070C0"/>
                </a:solidFill>
              </a:rPr>
              <a:t>is a subgraph consisting of a vertex, v*, and all vertices and edges connected to v*.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connected graph </a:t>
            </a:r>
            <a:r>
              <a:rPr lang="en-US" dirty="0">
                <a:solidFill>
                  <a:srgbClr val="0070C0"/>
                </a:solidFill>
              </a:rPr>
              <a:t>is a single connected component.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13379435" y="7433691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5930435" y="11181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93D15-8DF1-4D89-A8D7-5E25176C374F}"/>
              </a:ext>
            </a:extLst>
          </p:cNvPr>
          <p:cNvSpPr txBox="1"/>
          <p:nvPr/>
        </p:nvSpPr>
        <p:spPr>
          <a:xfrm>
            <a:off x="17886385" y="8873814"/>
            <a:ext cx="5437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Cycle graph on 4 vertices:</a:t>
            </a:r>
          </a:p>
        </p:txBody>
      </p: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DDA8D897-EF73-4298-8B10-436E6BFDF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7925" y="9837738"/>
          <a:ext cx="873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DDA8D897-EF73-4298-8B10-436E6BFDF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27925" y="9837738"/>
                        <a:ext cx="8731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FDDBFFE5-17D4-4CE0-8436-BA88CDEBE8B5}"/>
              </a:ext>
            </a:extLst>
          </p:cNvPr>
          <p:cNvGrpSpPr/>
          <p:nvPr/>
        </p:nvGrpSpPr>
        <p:grpSpPr>
          <a:xfrm>
            <a:off x="2427306" y="7341893"/>
            <a:ext cx="5698031" cy="4604624"/>
            <a:chOff x="568891" y="7538978"/>
            <a:chExt cx="5698031" cy="46046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80CDE-D691-4BE5-9BBB-A4A151DF78F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6A02340-558C-4B38-BCAF-6BF256663C1B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3DBF90-D393-4A02-87B6-A4710179F49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C0F0EA7-0C15-48EA-8683-5BC50B8E8A3C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C3E0E0-DD91-4C15-9350-7E1565050163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cs typeface="Helvetica"/>
                    <a:sym typeface="Helvetica"/>
                  </a:rPr>
                  <a:t>2</a:t>
                </a: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D956D7-C5CA-46EF-9AE8-AE4EEA665750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7FC05B-B43F-4622-A993-B3EBF48AD95C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3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0AA099-0969-47F8-B672-6B1DEF189316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A594AC-B109-4B03-81FE-05907F7C56E3}"/>
                </a:ext>
              </a:extLst>
            </p:cNvPr>
            <p:cNvCxnSpPr>
              <a:stCxn id="72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14499A-A292-4747-B94C-28D102CDEA36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B2796E6-8B71-443F-B69C-14E072F03B9D}"/>
              </a:ext>
            </a:extLst>
          </p:cNvPr>
          <p:cNvSpPr txBox="1"/>
          <p:nvPr/>
        </p:nvSpPr>
        <p:spPr>
          <a:xfrm>
            <a:off x="6754614" y="7555664"/>
            <a:ext cx="702756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Connected component of vertex 1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8049492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b="1" dirty="0"/>
              <a:t>Graph Definitions</a:t>
            </a:r>
          </a:p>
          <a:p>
            <a:r>
              <a:rPr lang="en-US" dirty="0"/>
              <a:t>Paths and Cycles</a:t>
            </a:r>
          </a:p>
          <a:p>
            <a:r>
              <a:rPr lang="en-US" dirty="0" smtClean="0"/>
              <a:t>Connectivity</a:t>
            </a:r>
            <a:endParaRPr lang="en-US" dirty="0"/>
          </a:p>
          <a:p>
            <a:r>
              <a:rPr lang="en-US" dirty="0"/>
              <a:t>Trees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189597414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512098" y="1894978"/>
            <a:ext cx="22599652" cy="410886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connected component </a:t>
            </a:r>
            <a:r>
              <a:rPr lang="en-US" dirty="0">
                <a:solidFill>
                  <a:srgbClr val="0070C0"/>
                </a:solidFill>
              </a:rPr>
              <a:t>is a subgraph consisting of a vertex, v*, and all vertices and edges connected to v*.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connected graph </a:t>
            </a:r>
            <a:r>
              <a:rPr lang="en-US" dirty="0">
                <a:solidFill>
                  <a:srgbClr val="0070C0"/>
                </a:solidFill>
              </a:rPr>
              <a:t>is a single connected component.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A08A3-4988-4AD7-8EFB-B3043682B203}"/>
              </a:ext>
            </a:extLst>
          </p:cNvPr>
          <p:cNvGrpSpPr/>
          <p:nvPr/>
        </p:nvGrpSpPr>
        <p:grpSpPr>
          <a:xfrm>
            <a:off x="13409647" y="7423552"/>
            <a:ext cx="5698031" cy="4604624"/>
            <a:chOff x="568891" y="7538978"/>
            <a:chExt cx="5698031" cy="46046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648FB5-852B-481D-851D-057753FF946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AD6C353-8485-44A8-9F4A-EA64D11EF0F0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11405C-ACB6-4F8D-B383-303F83F599E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D91A8A1E-42D8-49DC-9C72-3847A020CA73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8BC020-C9DF-4BFE-8851-A70EEB4DBE58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8BD0BF-1A6E-4431-B1C7-BDD674C09F72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70895E-C399-4098-A99C-DBECFDCE9E86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67A4820-3806-47EA-ACEA-8ABB05110B1B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C461EA6-56D1-4062-9372-484559A9EE83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42ED516-D8C1-4706-BED1-B4837F5A6D17}"/>
                </a:ext>
              </a:extLst>
            </p:cNvPr>
            <p:cNvCxnSpPr>
              <a:stCxn id="61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C63E25-1BA2-4DCC-8047-F07703CB86B5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C79BF3-0315-4012-9273-089CF92F24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9559" y="11664837"/>
              <a:ext cx="1446881" cy="688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EFFF25-9712-434A-97A3-E8CA9CBCBD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E3DF652-3C55-45A6-85A4-0FB00BB5DECC}"/>
              </a:ext>
            </a:extLst>
          </p:cNvPr>
          <p:cNvSpPr txBox="1"/>
          <p:nvPr/>
        </p:nvSpPr>
        <p:spPr>
          <a:xfrm>
            <a:off x="15930435" y="1118144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4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893D15-8DF1-4D89-A8D7-5E25176C374F}"/>
              </a:ext>
            </a:extLst>
          </p:cNvPr>
          <p:cNvSpPr txBox="1"/>
          <p:nvPr/>
        </p:nvSpPr>
        <p:spPr>
          <a:xfrm>
            <a:off x="17886385" y="8873814"/>
            <a:ext cx="5437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Cycle graph on 4 vertices:</a:t>
            </a:r>
          </a:p>
        </p:txBody>
      </p:sp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DDA8D897-EF73-4298-8B10-436E6BFDF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27925" y="9837738"/>
          <a:ext cx="873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DDA8D897-EF73-4298-8B10-436E6BFDF5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27925" y="9837738"/>
                        <a:ext cx="8731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FDDBFFE5-17D4-4CE0-8436-BA88CDEBE8B5}"/>
              </a:ext>
            </a:extLst>
          </p:cNvPr>
          <p:cNvGrpSpPr/>
          <p:nvPr/>
        </p:nvGrpSpPr>
        <p:grpSpPr>
          <a:xfrm>
            <a:off x="2427306" y="7341893"/>
            <a:ext cx="5698031" cy="4604624"/>
            <a:chOff x="568891" y="7538978"/>
            <a:chExt cx="5698031" cy="46046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D280CDE-D691-4BE5-9BBB-A4A151DF78FC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6A02340-558C-4B38-BCAF-6BF256663C1B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E3DBF90-D393-4A02-87B6-A4710179F494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C0F0EA7-0C15-48EA-8683-5BC50B8E8A3C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EC3E0E0-DD91-4C15-9350-7E1565050163}"/>
                  </a:ext>
                </a:extLst>
              </p:cNvPr>
              <p:cNvSpPr txBox="1"/>
              <p:nvPr/>
            </p:nvSpPr>
            <p:spPr>
              <a:xfrm>
                <a:off x="12192000" y="9493430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600" dirty="0"/>
                  <a:t>2</a:t>
                </a:r>
                <a:endParaRPr kumimoji="0" 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0D956D7-C5CA-46EF-9AE8-AE4EEA665750}"/>
                  </a:ext>
                </a:extLst>
              </p:cNvPr>
              <p:cNvSpPr txBox="1"/>
              <p:nvPr/>
            </p:nvSpPr>
            <p:spPr>
              <a:xfrm>
                <a:off x="14242468" y="5828722"/>
                <a:ext cx="99060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36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Helvetica"/>
                    <a:ea typeface="Helvetica"/>
                    <a:cs typeface="Helvetica"/>
                    <a:sym typeface="Helvetica"/>
                  </a:rPr>
                  <a:t>1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7FC05B-B43F-4622-A993-B3EBF48AD95C}"/>
                </a:ext>
              </a:extLst>
            </p:cNvPr>
            <p:cNvSpPr txBox="1"/>
            <p:nvPr/>
          </p:nvSpPr>
          <p:spPr>
            <a:xfrm>
              <a:off x="5276322" y="11304229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3600" dirty="0"/>
                <a:t>3</a:t>
              </a:r>
              <a:endPara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0AA099-0969-47F8-B672-6B1DEF189316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A594AC-B109-4B03-81FE-05907F7C56E3}"/>
                </a:ext>
              </a:extLst>
            </p:cNvPr>
            <p:cNvCxnSpPr>
              <a:stCxn id="72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14499A-A292-4747-B94C-28D102CDEA36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B2796E6-8B71-443F-B69C-14E072F03B9D}"/>
              </a:ext>
            </a:extLst>
          </p:cNvPr>
          <p:cNvSpPr txBox="1"/>
          <p:nvPr/>
        </p:nvSpPr>
        <p:spPr>
          <a:xfrm>
            <a:off x="6754614" y="7555664"/>
            <a:ext cx="702756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Connected component of vertex 1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4271497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Graph Induction Template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693997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Shrink Down, Build Up Approach </a:t>
            </a:r>
          </a:p>
          <a:p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Start from G a graph such that the premise for the inductive step holds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Perform graph operations on G to construct G’ a smaller graph such that the premise of an inductive hypothesis holds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the Inductive Hypothesis to assert that the claim holds for G’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Construction G from G’. Use the claim holding from the inductive hypothesis on G’ to show that the claim holds for G in the inductive step. </a:t>
            </a:r>
          </a:p>
          <a:p>
            <a:pPr marL="742950" indent="-742950">
              <a:buFont typeface="+mj-lt"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A7A588-D951-4B0B-A85D-54C3F2225A14}"/>
              </a:ext>
            </a:extLst>
          </p:cNvPr>
          <p:cNvGrpSpPr/>
          <p:nvPr/>
        </p:nvGrpSpPr>
        <p:grpSpPr>
          <a:xfrm>
            <a:off x="5675225" y="8418795"/>
            <a:ext cx="5430747" cy="4604624"/>
            <a:chOff x="568891" y="7538978"/>
            <a:chExt cx="5430747" cy="460462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06F2B0-3C6E-4742-9D09-3BB577D25658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4EFC60-2AF5-49D9-AA02-E2BF7ADCECB1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A80B1D-D5AE-43F0-92F6-BD4C4FCA46C1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75FF616-6927-4B94-9DA8-E32F1F4AE62A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9181DF-E4D6-4BC5-B979-90B71347E610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indent="0" algn="l" defTabSz="647700" rtl="0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</a:pPr>
              <a:endPara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1F823C-94D4-4748-BBB9-2168C79E20A0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C50A1C-A1AE-4B88-97BF-7F88C8157531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1FC162-0BAC-4BAA-A975-7448992CD657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8D2FBB-636B-4B07-9809-4B7F83CE118C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FFBEB7-8A1F-4A23-B33F-9212DA43586D}"/>
              </a:ext>
            </a:extLst>
          </p:cNvPr>
          <p:cNvGrpSpPr/>
          <p:nvPr/>
        </p:nvGrpSpPr>
        <p:grpSpPr>
          <a:xfrm>
            <a:off x="17822235" y="8383501"/>
            <a:ext cx="5430747" cy="4604624"/>
            <a:chOff x="568891" y="7538978"/>
            <a:chExt cx="5430747" cy="46046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5C287C8-111E-417D-ABBF-A70D8CADB7E8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C50F74-51DC-4DF0-947A-BDAB7BAAD31F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3E8A7CF-52E5-4337-B053-FB0E49BD755A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23144BC-CB91-41C9-9B79-71337830D428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indent="0" algn="l" defTabSz="647700" rtl="0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</a:pPr>
                <a:endParaRPr kumimoji="0" lang="en-US" sz="26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0E35DC-2B57-405C-9319-DECD8A7EE06A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BB354-EDAA-42DE-AAA4-737EC6DB71BD}"/>
                </a:ext>
              </a:extLst>
            </p:cNvPr>
            <p:cNvCxnSpPr>
              <a:stCxn id="23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D8DC5-380F-44C3-85EF-7AA61AB374DA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A149C7-B77E-4B81-8ED3-23DD75D4CC95}"/>
              </a:ext>
            </a:extLst>
          </p:cNvPr>
          <p:cNvSpPr txBox="1"/>
          <p:nvPr/>
        </p:nvSpPr>
        <p:spPr>
          <a:xfrm>
            <a:off x="12038352" y="8565051"/>
            <a:ext cx="52986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Transform G to G’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B18311-2E21-4DF0-921B-FF286A0B0B26}"/>
              </a:ext>
            </a:extLst>
          </p:cNvPr>
          <p:cNvSpPr txBox="1"/>
          <p:nvPr/>
        </p:nvSpPr>
        <p:spPr>
          <a:xfrm>
            <a:off x="7257421" y="10732472"/>
            <a:ext cx="52986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 G 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A9AAB-8466-4284-88AA-81CAD794EDB0}"/>
              </a:ext>
            </a:extLst>
          </p:cNvPr>
          <p:cNvSpPr txBox="1"/>
          <p:nvPr/>
        </p:nvSpPr>
        <p:spPr>
          <a:xfrm>
            <a:off x="21712572" y="9617470"/>
            <a:ext cx="104111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G’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1C06F8-E3A6-422A-BD64-D9CC665E696D}"/>
              </a:ext>
            </a:extLst>
          </p:cNvPr>
          <p:cNvSpPr txBox="1"/>
          <p:nvPr/>
        </p:nvSpPr>
        <p:spPr>
          <a:xfrm>
            <a:off x="16413878" y="10026193"/>
            <a:ext cx="529869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Apply IH to G’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2B80D1-DB53-42C8-AE1F-EC04EBD31C95}"/>
              </a:ext>
            </a:extLst>
          </p:cNvPr>
          <p:cNvSpPr txBox="1"/>
          <p:nvPr/>
        </p:nvSpPr>
        <p:spPr>
          <a:xfrm>
            <a:off x="11952809" y="11570414"/>
            <a:ext cx="5298694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Tra</a:t>
            </a:r>
            <a:r>
              <a:rPr lang="en-US" sz="3600" dirty="0"/>
              <a:t>nsform G’  to 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Use </a:t>
            </a:r>
            <a:r>
              <a:rPr lang="en-US" sz="3600" dirty="0"/>
              <a:t>claim holding on G’ to show claim for G.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4F30A4A-A52E-4C59-9275-CBD89D9CEFB4}"/>
              </a:ext>
            </a:extLst>
          </p:cNvPr>
          <p:cNvSpPr/>
          <p:nvPr/>
        </p:nvSpPr>
        <p:spPr>
          <a:xfrm>
            <a:off x="11027984" y="8950265"/>
            <a:ext cx="6172200" cy="7241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BEDDD5E-83F7-4E9E-8A8F-11B2C6C06232}"/>
              </a:ext>
            </a:extLst>
          </p:cNvPr>
          <p:cNvSpPr/>
          <p:nvPr/>
        </p:nvSpPr>
        <p:spPr>
          <a:xfrm>
            <a:off x="11193753" y="10777611"/>
            <a:ext cx="6057750" cy="792803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647700" rtl="0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</a:pPr>
            <a:endParaRPr kumimoji="0" lang="en-US" sz="2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259780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Every graph with v vertices and e edges has at least v-e connected components.</a:t>
            </a:r>
          </a:p>
          <a:p>
            <a:r>
              <a:rPr lang="en-US" dirty="0"/>
              <a:t>First, let’s see what this theorem means when there are 4 vertices and the number of edges increases from 0 to 3.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23141254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Every graph with v vertices and e edges has at least v-e connected components.</a:t>
            </a:r>
          </a:p>
          <a:p>
            <a:r>
              <a:rPr lang="en-US" dirty="0"/>
              <a:t>Let’s prove by induction over the number of edges.</a:t>
            </a:r>
          </a:p>
          <a:p>
            <a:r>
              <a:rPr lang="en-US" dirty="0"/>
              <a:t>P(e): Every graph with v vertices and e edges has at least v-e connected components.</a:t>
            </a:r>
          </a:p>
          <a:p>
            <a:endParaRPr lang="en-US" dirty="0"/>
          </a:p>
          <a:p>
            <a:r>
              <a:rPr lang="en-US" dirty="0"/>
              <a:t>Base case: P(0): Every graph with v vertices and no edges has at least v connected components. Every vertex is a connected component, so the claim holds.</a:t>
            </a:r>
          </a:p>
          <a:p>
            <a:endParaRPr lang="en-US" dirty="0"/>
          </a:p>
          <a:p>
            <a:r>
              <a:rPr lang="en-US" dirty="0"/>
              <a:t>Assume the claim holds for some fixed arbitrary number of edges k </a:t>
            </a:r>
            <a:r>
              <a:rPr lang="en-US" dirty="0" smtClean="0"/>
              <a:t>(</a:t>
            </a:r>
            <a:r>
              <a:rPr lang="en-US" dirty="0"/>
              <a:t> </a:t>
            </a:r>
            <a:r>
              <a:rPr lang="en-US" dirty="0" smtClean="0"/>
              <a:t>&gt;= </a:t>
            </a:r>
            <a:r>
              <a:rPr lang="en-US" dirty="0" smtClean="0"/>
              <a:t>0</a:t>
            </a:r>
            <a:r>
              <a:rPr lang="en-US" dirty="0"/>
              <a:t>), P(k):</a:t>
            </a:r>
          </a:p>
          <a:p>
            <a:r>
              <a:rPr lang="en-US" dirty="0"/>
              <a:t>A graph with v vertices and k edges has at least v-k connected components.</a:t>
            </a:r>
          </a:p>
          <a:p>
            <a:endParaRPr lang="en-US" dirty="0"/>
          </a:p>
          <a:p>
            <a:r>
              <a:rPr lang="en-US" dirty="0"/>
              <a:t>Show the claim holds for a graph with v vertices and k+1 edges.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1454520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Every graph with v vertices and e edges has at least v-e connected components.</a:t>
            </a:r>
          </a:p>
          <a:p>
            <a:r>
              <a:rPr lang="en-US" dirty="0"/>
              <a:t>Proof (continued): Inductive step</a:t>
            </a:r>
          </a:p>
          <a:p>
            <a:r>
              <a:rPr lang="en-US" dirty="0"/>
              <a:t>Let G be a graph with v vertices and k+1 edges.</a:t>
            </a:r>
          </a:p>
          <a:p>
            <a:r>
              <a:rPr lang="en-US" dirty="0"/>
              <a:t>(Transform G to G’)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39356657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Connected Components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Every graph with v vertices and e edges has at least v-e connected components.</a:t>
            </a:r>
          </a:p>
          <a:p>
            <a:r>
              <a:rPr lang="en-US" dirty="0"/>
              <a:t>Proof (continued): Inductive step</a:t>
            </a:r>
          </a:p>
          <a:p>
            <a:r>
              <a:rPr lang="en-US" dirty="0"/>
              <a:t>(Transform G’ back to G and show claim holds)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899099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Graph Definitions</a:t>
            </a:r>
          </a:p>
          <a:p>
            <a:r>
              <a:rPr lang="en-US" dirty="0"/>
              <a:t>Paths and Cycles</a:t>
            </a:r>
          </a:p>
          <a:p>
            <a:r>
              <a:rPr lang="en-US" dirty="0"/>
              <a:t>Graph Coloring</a:t>
            </a:r>
          </a:p>
          <a:p>
            <a:r>
              <a:rPr lang="en-US" b="1" dirty="0"/>
              <a:t>Trees</a:t>
            </a:r>
          </a:p>
          <a:p>
            <a:r>
              <a:rPr lang="en-US" dirty="0"/>
              <a:t>Connectivity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35322791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27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undirected graph is a </a:t>
            </a:r>
            <a:r>
              <a:rPr lang="en-US" b="1" dirty="0">
                <a:solidFill>
                  <a:srgbClr val="0070C0"/>
                </a:solidFill>
              </a:rPr>
              <a:t>tree</a:t>
            </a:r>
            <a:r>
              <a:rPr lang="en-US" dirty="0">
                <a:solidFill>
                  <a:srgbClr val="0070C0"/>
                </a:solidFill>
              </a:rPr>
              <a:t> if it is connected and has no cycles.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Trees are bipartite and two-colorable.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A7A588-D951-4B0B-A85D-54C3F2225A14}"/>
              </a:ext>
            </a:extLst>
          </p:cNvPr>
          <p:cNvGrpSpPr/>
          <p:nvPr/>
        </p:nvGrpSpPr>
        <p:grpSpPr>
          <a:xfrm>
            <a:off x="8201985" y="6468666"/>
            <a:ext cx="5430747" cy="4604624"/>
            <a:chOff x="568891" y="7538978"/>
            <a:chExt cx="5430747" cy="460462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06F2B0-3C6E-4742-9D09-3BB577D25658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4EFC60-2AF5-49D9-AA02-E2BF7ADCECB1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A80B1D-D5AE-43F0-92F6-BD4C4FCA46C1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75FF616-6927-4B94-9DA8-E32F1F4AE62A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9181DF-E4D6-4BC5-B979-90B71347E610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1F823C-94D4-4748-BBB9-2168C79E20A0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C50A1C-A1AE-4B88-97BF-7F88C8157531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1FC162-0BAC-4BAA-A975-7448992CD657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8D2FBB-636B-4B07-9809-4B7F83CE118C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966738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28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Rooted M-</a:t>
            </a:r>
            <a:r>
              <a:rPr lang="en-US" dirty="0" err="1"/>
              <a:t>ary</a:t>
            </a:r>
            <a:r>
              <a:rPr lang="en-US" dirty="0"/>
              <a:t>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root node</a:t>
            </a:r>
            <a:r>
              <a:rPr lang="en-US" dirty="0">
                <a:solidFill>
                  <a:srgbClr val="0070C0"/>
                </a:solidFill>
              </a:rPr>
              <a:t>: Node designated as start of the tree</a:t>
            </a:r>
          </a:p>
          <a:p>
            <a:r>
              <a:rPr lang="en-US" b="1" dirty="0">
                <a:solidFill>
                  <a:srgbClr val="0070C0"/>
                </a:solidFill>
              </a:rPr>
              <a:t>Leaf node</a:t>
            </a:r>
            <a:r>
              <a:rPr lang="en-US" dirty="0">
                <a:solidFill>
                  <a:srgbClr val="0070C0"/>
                </a:solidFill>
              </a:rPr>
              <a:t>: A node with no children (More generally a leaf node in a tree has degree 1.)</a:t>
            </a:r>
          </a:p>
          <a:p>
            <a:r>
              <a:rPr lang="en-US" b="1" dirty="0">
                <a:solidFill>
                  <a:srgbClr val="0070C0"/>
                </a:solidFill>
              </a:rPr>
              <a:t>Internal nodes</a:t>
            </a:r>
            <a:r>
              <a:rPr lang="en-US" dirty="0">
                <a:solidFill>
                  <a:srgbClr val="0070C0"/>
                </a:solidFill>
              </a:rPr>
              <a:t>: Nodes with at least one child node</a:t>
            </a:r>
          </a:p>
          <a:p>
            <a:r>
              <a:rPr lang="en-US" dirty="0">
                <a:solidFill>
                  <a:srgbClr val="0070C0"/>
                </a:solidFill>
              </a:rPr>
              <a:t>Internal nodes have at most m children</a:t>
            </a:r>
          </a:p>
          <a:p>
            <a:r>
              <a:rPr lang="en-US" dirty="0">
                <a:solidFill>
                  <a:srgbClr val="0070C0"/>
                </a:solidFill>
              </a:rPr>
              <a:t>If m=2, </a:t>
            </a:r>
            <a:r>
              <a:rPr lang="en-US" b="1" dirty="0">
                <a:solidFill>
                  <a:srgbClr val="0070C0"/>
                </a:solidFill>
              </a:rPr>
              <a:t>binary</a:t>
            </a:r>
            <a:r>
              <a:rPr lang="en-US" dirty="0">
                <a:solidFill>
                  <a:srgbClr val="0070C0"/>
                </a:solidFill>
              </a:rPr>
              <a:t> tree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33203-DCFD-4597-82CA-107C60C64632}"/>
              </a:ext>
            </a:extLst>
          </p:cNvPr>
          <p:cNvGrpSpPr/>
          <p:nvPr/>
        </p:nvGrpSpPr>
        <p:grpSpPr>
          <a:xfrm>
            <a:off x="1877385" y="5744766"/>
            <a:ext cx="6668997" cy="6321406"/>
            <a:chOff x="1877385" y="5744766"/>
            <a:chExt cx="6668997" cy="632140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A7A588-D951-4B0B-A85D-54C3F2225A14}"/>
                </a:ext>
              </a:extLst>
            </p:cNvPr>
            <p:cNvGrpSpPr/>
            <p:nvPr/>
          </p:nvGrpSpPr>
          <p:grpSpPr>
            <a:xfrm>
              <a:off x="1877385" y="5744766"/>
              <a:ext cx="5342565" cy="6313665"/>
              <a:chOff x="568891" y="7538978"/>
              <a:chExt cx="5430747" cy="63136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906F2B0-3C6E-4742-9D09-3BB577D25658}"/>
                  </a:ext>
                </a:extLst>
              </p:cNvPr>
              <p:cNvGrpSpPr/>
              <p:nvPr/>
            </p:nvGrpSpPr>
            <p:grpSpPr>
              <a:xfrm>
                <a:off x="568891" y="7538978"/>
                <a:ext cx="5430747" cy="4604624"/>
                <a:chOff x="11867774" y="5703838"/>
                <a:chExt cx="5430747" cy="4604624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94EFC60-2AF5-49D9-AA02-E2BF7ADCECB1}"/>
                    </a:ext>
                  </a:extLst>
                </p:cNvPr>
                <p:cNvSpPr/>
                <p:nvPr/>
              </p:nvSpPr>
              <p:spPr>
                <a:xfrm>
                  <a:off x="13967012" y="5703838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7A80B1D-D5AE-43F0-92F6-BD4C4FCA46C1}"/>
                    </a:ext>
                  </a:extLst>
                </p:cNvPr>
                <p:cNvSpPr/>
                <p:nvPr/>
              </p:nvSpPr>
              <p:spPr>
                <a:xfrm>
                  <a:off x="11867774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75FF616-6927-4B94-9DA8-E32F1F4AE62A}"/>
                    </a:ext>
                  </a:extLst>
                </p:cNvPr>
                <p:cNvSpPr/>
                <p:nvPr/>
              </p:nvSpPr>
              <p:spPr>
                <a:xfrm>
                  <a:off x="16348262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9181DF-E4D6-4BC5-B979-90B71347E610}"/>
                  </a:ext>
                </a:extLst>
              </p:cNvPr>
              <p:cNvSpPr/>
              <p:nvPr/>
            </p:nvSpPr>
            <p:spPr>
              <a:xfrm>
                <a:off x="3618388" y="1293824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31F823C-94D4-4748-BBB9-2168C79E20A0}"/>
                  </a:ext>
                </a:extLst>
              </p:cNvPr>
              <p:cNvCxnSpPr/>
              <p:nvPr/>
            </p:nvCxnSpPr>
            <p:spPr>
              <a:xfrm flipH="1">
                <a:off x="1269998" y="8558669"/>
                <a:ext cx="1668938" cy="256524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AC50A1C-A1AE-4B88-97BF-7F88C8157531}"/>
                  </a:ext>
                </a:extLst>
              </p:cNvPr>
              <p:cNvCxnSpPr>
                <a:stCxn id="55" idx="5"/>
              </p:cNvCxnSpPr>
              <p:nvPr/>
            </p:nvCxnSpPr>
            <p:spPr>
              <a:xfrm>
                <a:off x="3479226" y="8409339"/>
                <a:ext cx="1797096" cy="286390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1FC162-0BAC-4BAA-A975-7448992CD657}"/>
                  </a:ext>
                </a:extLst>
              </p:cNvPr>
              <p:cNvSpPr txBox="1"/>
              <p:nvPr/>
            </p:nvSpPr>
            <p:spPr>
              <a:xfrm>
                <a:off x="3092824" y="9645830"/>
                <a:ext cx="102657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08D2FBB-636B-4B07-9809-4B7F83CE1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5588" y="11733648"/>
                <a:ext cx="970041" cy="120459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2BB11C-BB2F-482D-820D-FE153D3DA836}"/>
                </a:ext>
              </a:extLst>
            </p:cNvPr>
            <p:cNvSpPr/>
            <p:nvPr/>
          </p:nvSpPr>
          <p:spPr>
            <a:xfrm>
              <a:off x="7631982" y="11151772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739DD7-58B8-47E5-B0F4-AFEC83527C56}"/>
              </a:ext>
            </a:extLst>
          </p:cNvPr>
          <p:cNvCxnSpPr>
            <a:cxnSpLocks/>
            <a:stCxn id="16" idx="0"/>
            <a:endCxn id="57" idx="5"/>
          </p:cNvCxnSpPr>
          <p:nvPr/>
        </p:nvCxnSpPr>
        <p:spPr>
          <a:xfrm flipH="1" flipV="1">
            <a:off x="7083047" y="10200060"/>
            <a:ext cx="1006135" cy="9517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33FF4D-7A0E-405B-82CE-0325F5FB091F}"/>
              </a:ext>
            </a:extLst>
          </p:cNvPr>
          <p:cNvGrpSpPr/>
          <p:nvPr/>
        </p:nvGrpSpPr>
        <p:grpSpPr>
          <a:xfrm>
            <a:off x="13354667" y="5763816"/>
            <a:ext cx="6668997" cy="6321406"/>
            <a:chOff x="1877385" y="5744766"/>
            <a:chExt cx="6668997" cy="632140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8AB923-3915-4B52-95C1-A6923449E2A4}"/>
                </a:ext>
              </a:extLst>
            </p:cNvPr>
            <p:cNvGrpSpPr/>
            <p:nvPr/>
          </p:nvGrpSpPr>
          <p:grpSpPr>
            <a:xfrm>
              <a:off x="1877385" y="5744766"/>
              <a:ext cx="5342565" cy="6313665"/>
              <a:chOff x="568891" y="7538978"/>
              <a:chExt cx="5430747" cy="631366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5104FE4-E6AF-4049-B1F5-09CC31F1718C}"/>
                  </a:ext>
                </a:extLst>
              </p:cNvPr>
              <p:cNvGrpSpPr/>
              <p:nvPr/>
            </p:nvGrpSpPr>
            <p:grpSpPr>
              <a:xfrm>
                <a:off x="568891" y="7538978"/>
                <a:ext cx="5430747" cy="4604624"/>
                <a:chOff x="11867774" y="5703838"/>
                <a:chExt cx="5430747" cy="4604624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4002518-5C46-4C01-9727-44514DB123D2}"/>
                    </a:ext>
                  </a:extLst>
                </p:cNvPr>
                <p:cNvSpPr/>
                <p:nvPr/>
              </p:nvSpPr>
              <p:spPr>
                <a:xfrm>
                  <a:off x="13967012" y="5703838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C0955B9-5217-48A6-B67A-D496B2269FF7}"/>
                    </a:ext>
                  </a:extLst>
                </p:cNvPr>
                <p:cNvSpPr/>
                <p:nvPr/>
              </p:nvSpPr>
              <p:spPr>
                <a:xfrm>
                  <a:off x="11867774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A182888-EE5B-4F0F-9A66-395C4768784F}"/>
                    </a:ext>
                  </a:extLst>
                </p:cNvPr>
                <p:cNvSpPr/>
                <p:nvPr/>
              </p:nvSpPr>
              <p:spPr>
                <a:xfrm>
                  <a:off x="16348262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BB1532-1382-4698-8AEF-BDF17282703D}"/>
                  </a:ext>
                </a:extLst>
              </p:cNvPr>
              <p:cNvSpPr/>
              <p:nvPr/>
            </p:nvSpPr>
            <p:spPr>
              <a:xfrm>
                <a:off x="3618388" y="1293824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2255659-95AC-48BC-B885-2A9DB60CAC2F}"/>
                  </a:ext>
                </a:extLst>
              </p:cNvPr>
              <p:cNvCxnSpPr/>
              <p:nvPr/>
            </p:nvCxnSpPr>
            <p:spPr>
              <a:xfrm flipH="1">
                <a:off x="1269998" y="8558669"/>
                <a:ext cx="1668938" cy="256524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8CDC588-73B5-4106-B744-EEF46AD773A3}"/>
                  </a:ext>
                </a:extLst>
              </p:cNvPr>
              <p:cNvCxnSpPr>
                <a:stCxn id="32" idx="5"/>
              </p:cNvCxnSpPr>
              <p:nvPr/>
            </p:nvCxnSpPr>
            <p:spPr>
              <a:xfrm>
                <a:off x="3479226" y="8409339"/>
                <a:ext cx="1797096" cy="286390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2F9459B-0ECF-474B-8B44-417EE90F86DF}"/>
                  </a:ext>
                </a:extLst>
              </p:cNvPr>
              <p:cNvSpPr txBox="1"/>
              <p:nvPr/>
            </p:nvSpPr>
            <p:spPr>
              <a:xfrm>
                <a:off x="3092824" y="9645830"/>
                <a:ext cx="102657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5DE74AC-EF82-48C0-B5DE-D51946347B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5588" y="11733648"/>
                <a:ext cx="970041" cy="120459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F62DE5-1918-4CC7-8E43-9914CC3A4BC6}"/>
                </a:ext>
              </a:extLst>
            </p:cNvPr>
            <p:cNvSpPr/>
            <p:nvPr/>
          </p:nvSpPr>
          <p:spPr>
            <a:xfrm>
              <a:off x="7631982" y="11151772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B4A002-1873-4AFA-A031-B88934C33887}"/>
              </a:ext>
            </a:extLst>
          </p:cNvPr>
          <p:cNvCxnSpPr>
            <a:cxnSpLocks/>
          </p:cNvCxnSpPr>
          <p:nvPr/>
        </p:nvCxnSpPr>
        <p:spPr>
          <a:xfrm flipH="1" flipV="1">
            <a:off x="18697232" y="10200060"/>
            <a:ext cx="809403" cy="97076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93A873-C7CF-4908-8028-A31496265C8F}"/>
              </a:ext>
            </a:extLst>
          </p:cNvPr>
          <p:cNvCxnSpPr>
            <a:cxnSpLocks/>
          </p:cNvCxnSpPr>
          <p:nvPr/>
        </p:nvCxnSpPr>
        <p:spPr>
          <a:xfrm flipV="1">
            <a:off x="13123444" y="10368440"/>
            <a:ext cx="461740" cy="85157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73BB7E2-54DD-4EF5-B2A5-366009E7A1D0}"/>
              </a:ext>
            </a:extLst>
          </p:cNvPr>
          <p:cNvSpPr/>
          <p:nvPr/>
        </p:nvSpPr>
        <p:spPr>
          <a:xfrm>
            <a:off x="17782832" y="11315700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9C50A7-6556-47A6-A524-5641E0B709A6}"/>
              </a:ext>
            </a:extLst>
          </p:cNvPr>
          <p:cNvSpPr/>
          <p:nvPr/>
        </p:nvSpPr>
        <p:spPr>
          <a:xfrm>
            <a:off x="12404281" y="10858500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19D7D0-EBB7-4767-AD2F-200FCCB5E1F8}"/>
              </a:ext>
            </a:extLst>
          </p:cNvPr>
          <p:cNvCxnSpPr>
            <a:cxnSpLocks/>
          </p:cNvCxnSpPr>
          <p:nvPr/>
        </p:nvCxnSpPr>
        <p:spPr>
          <a:xfrm flipV="1">
            <a:off x="18170746" y="10368440"/>
            <a:ext cx="42167" cy="94726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AF7D3-EA7D-4FFF-AF14-B25D1841FA28}"/>
              </a:ext>
            </a:extLst>
          </p:cNvPr>
          <p:cNvSpPr txBox="1"/>
          <p:nvPr/>
        </p:nvSpPr>
        <p:spPr>
          <a:xfrm>
            <a:off x="18191829" y="7615239"/>
            <a:ext cx="251350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 3-ary tree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588723-62E5-4AAF-9790-EEFE71538894}"/>
              </a:ext>
            </a:extLst>
          </p:cNvPr>
          <p:cNvSpPr txBox="1"/>
          <p:nvPr/>
        </p:nvSpPr>
        <p:spPr>
          <a:xfrm>
            <a:off x="7083047" y="5906467"/>
            <a:ext cx="271869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A binary tree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92A9DB-1299-4937-AC43-BCE030845A0F}"/>
              </a:ext>
            </a:extLst>
          </p:cNvPr>
          <p:cNvSpPr txBox="1"/>
          <p:nvPr/>
        </p:nvSpPr>
        <p:spPr>
          <a:xfrm>
            <a:off x="2927485" y="5875835"/>
            <a:ext cx="89768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root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DDE76D-5FA9-493D-95AC-025AEA1D7607}"/>
              </a:ext>
            </a:extLst>
          </p:cNvPr>
          <p:cNvSpPr txBox="1"/>
          <p:nvPr/>
        </p:nvSpPr>
        <p:spPr>
          <a:xfrm>
            <a:off x="2271911" y="10465931"/>
            <a:ext cx="84638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leaf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ECE5D-267A-4D6B-8BCB-A65D899C4B01}"/>
              </a:ext>
            </a:extLst>
          </p:cNvPr>
          <p:cNvSpPr txBox="1"/>
          <p:nvPr/>
        </p:nvSpPr>
        <p:spPr>
          <a:xfrm>
            <a:off x="7286392" y="9067614"/>
            <a:ext cx="27956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Internal node</a:t>
            </a:r>
          </a:p>
        </p:txBody>
      </p:sp>
    </p:spTree>
    <p:extLst>
      <p:ext uri="{BB962C8B-B14F-4D97-AF65-F5344CB8AC3E}">
        <p14:creationId xmlns:p14="http://schemas.microsoft.com/office/powerpoint/2010/main" val="81848309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29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Binary Search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6"/>
            <a:ext cx="23323552" cy="4035844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binary search tree (BST) </a:t>
            </a:r>
            <a:r>
              <a:rPr lang="en-US" dirty="0">
                <a:solidFill>
                  <a:srgbClr val="0070C0"/>
                </a:solidFill>
              </a:rPr>
              <a:t>is a binary tree with the </a:t>
            </a:r>
            <a:r>
              <a:rPr lang="en-US" b="1" dirty="0">
                <a:solidFill>
                  <a:srgbClr val="0070C0"/>
                </a:solidFill>
              </a:rPr>
              <a:t>binary search tree (BST) property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A BST is empty or two disjoint BSTs a left and right.</a:t>
            </a:r>
          </a:p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BST property </a:t>
            </a:r>
            <a:r>
              <a:rPr lang="en-US" dirty="0">
                <a:solidFill>
                  <a:srgbClr val="0070C0"/>
                </a:solidFill>
              </a:rPr>
              <a:t>is that every node has a key value, x, such that </a:t>
            </a:r>
          </a:p>
          <a:p>
            <a:pPr marL="857250" indent="-857250">
              <a:buAutoNum type="romanLcParenR"/>
            </a:pPr>
            <a:r>
              <a:rPr lang="en-US" dirty="0">
                <a:solidFill>
                  <a:srgbClr val="0070C0"/>
                </a:solidFill>
              </a:rPr>
              <a:t>Every value of nodes in its left subtree are less than x </a:t>
            </a:r>
          </a:p>
          <a:p>
            <a:pPr marL="857250" indent="-857250">
              <a:buAutoNum type="romanLcParenR"/>
            </a:pPr>
            <a:r>
              <a:rPr lang="en-US" dirty="0">
                <a:solidFill>
                  <a:srgbClr val="0070C0"/>
                </a:solidFill>
              </a:rPr>
              <a:t>Every value of nodes in its right subtree are greater than x</a:t>
            </a:r>
          </a:p>
          <a:p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F33203-DCFD-4597-82CA-107C60C64632}"/>
              </a:ext>
            </a:extLst>
          </p:cNvPr>
          <p:cNvGrpSpPr/>
          <p:nvPr/>
        </p:nvGrpSpPr>
        <p:grpSpPr>
          <a:xfrm>
            <a:off x="1877385" y="5744766"/>
            <a:ext cx="6668997" cy="6321406"/>
            <a:chOff x="1877385" y="5744766"/>
            <a:chExt cx="6668997" cy="632140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A7A588-D951-4B0B-A85D-54C3F2225A14}"/>
                </a:ext>
              </a:extLst>
            </p:cNvPr>
            <p:cNvGrpSpPr/>
            <p:nvPr/>
          </p:nvGrpSpPr>
          <p:grpSpPr>
            <a:xfrm>
              <a:off x="1877385" y="5744766"/>
              <a:ext cx="5342565" cy="6313665"/>
              <a:chOff x="568891" y="7538978"/>
              <a:chExt cx="5430747" cy="631366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906F2B0-3C6E-4742-9D09-3BB577D25658}"/>
                  </a:ext>
                </a:extLst>
              </p:cNvPr>
              <p:cNvGrpSpPr/>
              <p:nvPr/>
            </p:nvGrpSpPr>
            <p:grpSpPr>
              <a:xfrm>
                <a:off x="568891" y="7538978"/>
                <a:ext cx="5430747" cy="4604624"/>
                <a:chOff x="11867774" y="5703838"/>
                <a:chExt cx="5430747" cy="4604624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94EFC60-2AF5-49D9-AA02-E2BF7ADCECB1}"/>
                    </a:ext>
                  </a:extLst>
                </p:cNvPr>
                <p:cNvSpPr/>
                <p:nvPr/>
              </p:nvSpPr>
              <p:spPr>
                <a:xfrm>
                  <a:off x="13967012" y="5703838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7A80B1D-D5AE-43F0-92F6-BD4C4FCA46C1}"/>
                    </a:ext>
                  </a:extLst>
                </p:cNvPr>
                <p:cNvSpPr/>
                <p:nvPr/>
              </p:nvSpPr>
              <p:spPr>
                <a:xfrm>
                  <a:off x="11867774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75FF616-6927-4B94-9DA8-E32F1F4AE62A}"/>
                    </a:ext>
                  </a:extLst>
                </p:cNvPr>
                <p:cNvSpPr/>
                <p:nvPr/>
              </p:nvSpPr>
              <p:spPr>
                <a:xfrm>
                  <a:off x="16348262" y="9288771"/>
                  <a:ext cx="950259" cy="1019691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>
                  <a:solidFill>
                    <a:schemeClr val="accent1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38100" tIns="38100" rIns="38100" bIns="38100" numCol="1" spcCol="38100" rtlCol="0" anchor="ctr">
                  <a:spAutoFit/>
                </a:bodyPr>
                <a:lstStyle/>
                <a:p>
                  <a:pPr marL="0" marR="0" lvl="0" indent="0" algn="l" defTabSz="647700" rtl="0" eaLnBrk="1" fontAlgn="auto" latinLnBrk="0" hangingPunct="0">
                    <a:lnSpc>
                      <a:spcPts val="31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>
                      <a:tab pos="1511300" algn="l"/>
                    </a:tabLst>
                    <a:defRPr/>
                  </a:pPr>
                  <a:endParaRPr kumimoji="0" lang="en-US" sz="2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uLnTx/>
                    <a:uFillTx/>
                    <a:latin typeface="Helvetica"/>
                    <a:ea typeface="Helvetica"/>
                    <a:cs typeface="Helvetica"/>
                    <a:sym typeface="Helvetica"/>
                  </a:endParaRPr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79181DF-E4D6-4BC5-B979-90B71347E610}"/>
                  </a:ext>
                </a:extLst>
              </p:cNvPr>
              <p:cNvSpPr/>
              <p:nvPr/>
            </p:nvSpPr>
            <p:spPr>
              <a:xfrm>
                <a:off x="3618388" y="12938243"/>
                <a:ext cx="914400" cy="914400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31F823C-94D4-4748-BBB9-2168C79E20A0}"/>
                  </a:ext>
                </a:extLst>
              </p:cNvPr>
              <p:cNvCxnSpPr/>
              <p:nvPr/>
            </p:nvCxnSpPr>
            <p:spPr>
              <a:xfrm flipH="1">
                <a:off x="1269998" y="8558669"/>
                <a:ext cx="1668938" cy="256524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AC50A1C-A1AE-4B88-97BF-7F88C8157531}"/>
                  </a:ext>
                </a:extLst>
              </p:cNvPr>
              <p:cNvCxnSpPr>
                <a:stCxn id="55" idx="5"/>
              </p:cNvCxnSpPr>
              <p:nvPr/>
            </p:nvCxnSpPr>
            <p:spPr>
              <a:xfrm>
                <a:off x="3479226" y="8409339"/>
                <a:ext cx="1797096" cy="2863902"/>
              </a:xfrm>
              <a:prstGeom prst="straightConnector1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non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1FC162-0BAC-4BAA-A975-7448992CD657}"/>
                  </a:ext>
                </a:extLst>
              </p:cNvPr>
              <p:cNvSpPr txBox="1"/>
              <p:nvPr/>
            </p:nvSpPr>
            <p:spPr>
              <a:xfrm>
                <a:off x="3092824" y="9645830"/>
                <a:ext cx="102657" cy="2872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08D2FBB-636B-4B07-9809-4B7F83CE1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5588" y="11733648"/>
                <a:ext cx="970041" cy="1204595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02BB11C-BB2F-482D-820D-FE153D3DA836}"/>
                </a:ext>
              </a:extLst>
            </p:cNvPr>
            <p:cNvSpPr/>
            <p:nvPr/>
          </p:nvSpPr>
          <p:spPr>
            <a:xfrm>
              <a:off x="7631982" y="11151772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739DD7-58B8-47E5-B0F4-AFEC83527C56}"/>
              </a:ext>
            </a:extLst>
          </p:cNvPr>
          <p:cNvCxnSpPr>
            <a:cxnSpLocks/>
            <a:stCxn id="16" idx="0"/>
            <a:endCxn id="57" idx="5"/>
          </p:cNvCxnSpPr>
          <p:nvPr/>
        </p:nvCxnSpPr>
        <p:spPr>
          <a:xfrm flipH="1" flipV="1">
            <a:off x="7083047" y="10200060"/>
            <a:ext cx="1006135" cy="951712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AAF7D3-EA7D-4FFF-AF14-B25D1841FA28}"/>
              </a:ext>
            </a:extLst>
          </p:cNvPr>
          <p:cNvSpPr txBox="1"/>
          <p:nvPr/>
        </p:nvSpPr>
        <p:spPr>
          <a:xfrm>
            <a:off x="5008868" y="11280677"/>
            <a:ext cx="61555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588723-62E5-4AAF-9790-EEFE71538894}"/>
              </a:ext>
            </a:extLst>
          </p:cNvPr>
          <p:cNvSpPr txBox="1"/>
          <p:nvPr/>
        </p:nvSpPr>
        <p:spPr>
          <a:xfrm>
            <a:off x="6515988" y="9577171"/>
            <a:ext cx="10061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99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92A9DB-1299-4937-AC43-BCE030845A0F}"/>
              </a:ext>
            </a:extLst>
          </p:cNvPr>
          <p:cNvSpPr txBox="1"/>
          <p:nvPr/>
        </p:nvSpPr>
        <p:spPr>
          <a:xfrm>
            <a:off x="3942537" y="5871669"/>
            <a:ext cx="61555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DDE76D-5FA9-493D-95AC-025AEA1D7607}"/>
              </a:ext>
            </a:extLst>
          </p:cNvPr>
          <p:cNvSpPr txBox="1"/>
          <p:nvPr/>
        </p:nvSpPr>
        <p:spPr>
          <a:xfrm>
            <a:off x="2176927" y="9461860"/>
            <a:ext cx="35907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FECE5D-267A-4D6B-8BCB-A65D899C4B01}"/>
              </a:ext>
            </a:extLst>
          </p:cNvPr>
          <p:cNvSpPr txBox="1"/>
          <p:nvPr/>
        </p:nvSpPr>
        <p:spPr>
          <a:xfrm>
            <a:off x="7710306" y="11247212"/>
            <a:ext cx="8720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25894310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3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is a graph?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9"/>
            <a:ext cx="22145813" cy="193338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graph</a:t>
            </a:r>
            <a:r>
              <a:rPr lang="en-US" dirty="0">
                <a:solidFill>
                  <a:srgbClr val="0070C0"/>
                </a:solidFill>
              </a:rPr>
              <a:t>, G = (V,E) is a set of </a:t>
            </a:r>
            <a:r>
              <a:rPr lang="en-US" b="1" dirty="0">
                <a:solidFill>
                  <a:srgbClr val="0070C0"/>
                </a:solidFill>
              </a:rPr>
              <a:t>vertices</a:t>
            </a:r>
            <a:r>
              <a:rPr lang="en-US" dirty="0">
                <a:solidFill>
                  <a:srgbClr val="0070C0"/>
                </a:solidFill>
              </a:rPr>
              <a:t>, V, and a set of </a:t>
            </a:r>
            <a:r>
              <a:rPr lang="en-US" b="1" dirty="0">
                <a:solidFill>
                  <a:srgbClr val="0070C0"/>
                </a:solidFill>
              </a:rPr>
              <a:t>edges</a:t>
            </a:r>
            <a:r>
              <a:rPr lang="en-US" dirty="0">
                <a:solidFill>
                  <a:srgbClr val="0070C0"/>
                </a:solidFill>
              </a:rPr>
              <a:t>, E.</a:t>
            </a:r>
          </a:p>
          <a:p>
            <a:r>
              <a:rPr lang="en-US" dirty="0">
                <a:solidFill>
                  <a:srgbClr val="0070C0"/>
                </a:solidFill>
              </a:rPr>
              <a:t>The set of edges is a subset of the Cartesian product of </a:t>
            </a:r>
            <a:r>
              <a:rPr lang="en-US" dirty="0" err="1">
                <a:solidFill>
                  <a:srgbClr val="0070C0"/>
                </a:solidFill>
              </a:rPr>
              <a:t>VxV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1775012" y="4549676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Example: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Graph, G = {{1,2,3}, {(1,2), (2,3), (1,3)}}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vertices are the set {1,2,3}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edges are the set {(1,2),(2,3), (1,3)}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E81D22-E3E4-4E94-BB24-4BE3D7E91B43}"/>
              </a:ext>
            </a:extLst>
          </p:cNvPr>
          <p:cNvSpPr/>
          <p:nvPr/>
        </p:nvSpPr>
        <p:spPr>
          <a:xfrm>
            <a:off x="13967012" y="570383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6065AC-6169-4083-973F-A7E89E3BC766}"/>
              </a:ext>
            </a:extLst>
          </p:cNvPr>
          <p:cNvSpPr/>
          <p:nvPr/>
        </p:nvSpPr>
        <p:spPr>
          <a:xfrm>
            <a:off x="11867774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66E50-DB3F-42C0-99D7-BA478B1C55CD}"/>
              </a:ext>
            </a:extLst>
          </p:cNvPr>
          <p:cNvSpPr/>
          <p:nvPr/>
        </p:nvSpPr>
        <p:spPr>
          <a:xfrm>
            <a:off x="16348262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B7C20-3D98-4DE1-9969-A9A8B88A3512}"/>
              </a:ext>
            </a:extLst>
          </p:cNvPr>
          <p:cNvCxnSpPr>
            <a:endCxn id="8" idx="7"/>
          </p:cNvCxnSpPr>
          <p:nvPr/>
        </p:nvCxnSpPr>
        <p:spPr>
          <a:xfrm flipH="1">
            <a:off x="12678871" y="6723529"/>
            <a:ext cx="1589579" cy="27145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1BDF5E-DB8D-40B8-BBA7-67A500987072}"/>
              </a:ext>
            </a:extLst>
          </p:cNvPr>
          <p:cNvCxnSpPr/>
          <p:nvPr/>
        </p:nvCxnSpPr>
        <p:spPr>
          <a:xfrm>
            <a:off x="12818033" y="10004613"/>
            <a:ext cx="353022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C09D3-DFFE-4A0A-83C9-DAFA3B8D99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4778109" y="6574199"/>
            <a:ext cx="1833491" cy="28639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16611600" y="94523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C8D6-F6B7-4F3E-B8C7-1C32804FB2F0}"/>
              </a:ext>
            </a:extLst>
          </p:cNvPr>
          <p:cNvSpPr txBox="1"/>
          <p:nvPr/>
        </p:nvSpPr>
        <p:spPr>
          <a:xfrm>
            <a:off x="12192000" y="949343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44C52C-F8A2-4F73-9FA7-E8DAD04A83D8}"/>
              </a:ext>
            </a:extLst>
          </p:cNvPr>
          <p:cNvSpPr txBox="1"/>
          <p:nvPr/>
        </p:nvSpPr>
        <p:spPr>
          <a:xfrm>
            <a:off x="14282809" y="587944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1206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30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Theorems on Trees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6939973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If a tree has at least two vertices, then it has at least two leaf nodes.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Theorem: A tree on n vertices has exactly n-1 edges for all n greater than or equal to 1.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Theorem: We can show that any two of the following properties imply the third: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G is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G has no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0070C0"/>
                </a:solidFill>
              </a:rPr>
              <a:t>G has n-1 edges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7A7A588-D951-4B0B-A85D-54C3F2225A14}"/>
              </a:ext>
            </a:extLst>
          </p:cNvPr>
          <p:cNvGrpSpPr/>
          <p:nvPr/>
        </p:nvGrpSpPr>
        <p:grpSpPr>
          <a:xfrm>
            <a:off x="7382835" y="8461680"/>
            <a:ext cx="5430747" cy="4604624"/>
            <a:chOff x="568891" y="7538978"/>
            <a:chExt cx="5430747" cy="460462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906F2B0-3C6E-4742-9D09-3BB577D25658}"/>
                </a:ext>
              </a:extLst>
            </p:cNvPr>
            <p:cNvGrpSpPr/>
            <p:nvPr/>
          </p:nvGrpSpPr>
          <p:grpSpPr>
            <a:xfrm>
              <a:off x="568891" y="7538978"/>
              <a:ext cx="5430747" cy="4604624"/>
              <a:chOff x="11867774" y="5703838"/>
              <a:chExt cx="5430747" cy="4604624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94EFC60-2AF5-49D9-AA02-E2BF7ADCECB1}"/>
                  </a:ext>
                </a:extLst>
              </p:cNvPr>
              <p:cNvSpPr/>
              <p:nvPr/>
            </p:nvSpPr>
            <p:spPr>
              <a:xfrm>
                <a:off x="13967012" y="5703838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7A80B1D-D5AE-43F0-92F6-BD4C4FCA46C1}"/>
                  </a:ext>
                </a:extLst>
              </p:cNvPr>
              <p:cNvSpPr/>
              <p:nvPr/>
            </p:nvSpPr>
            <p:spPr>
              <a:xfrm>
                <a:off x="11867774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75FF616-6927-4B94-9DA8-E32F1F4AE62A}"/>
                  </a:ext>
                </a:extLst>
              </p:cNvPr>
              <p:cNvSpPr/>
              <p:nvPr/>
            </p:nvSpPr>
            <p:spPr>
              <a:xfrm>
                <a:off x="16348262" y="9288771"/>
                <a:ext cx="950259" cy="1019691"/>
              </a:xfrm>
              <a:prstGeom prst="ellipse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8100" tIns="38100" rIns="38100" bIns="38100" numCol="1" spcCol="38100" rtlCol="0" anchor="ctr">
                <a:spAutoFit/>
              </a:bodyPr>
              <a:lstStyle/>
              <a:p>
                <a:pPr marL="0" marR="0" lvl="0" indent="0" algn="l" defTabSz="647700" rtl="0" eaLnBrk="1" fontAlgn="auto" latinLnBrk="0" hangingPunct="0">
                  <a:lnSpc>
                    <a:spcPts val="3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511300" algn="l"/>
                  </a:tabLst>
                  <a:defRPr/>
                </a:pPr>
                <a:endParaRPr kumimoji="0" lang="en-US" sz="2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Helvetica"/>
                  <a:ea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9181DF-E4D6-4BC5-B979-90B71347E610}"/>
                </a:ext>
              </a:extLst>
            </p:cNvPr>
            <p:cNvSpPr/>
            <p:nvPr/>
          </p:nvSpPr>
          <p:spPr>
            <a:xfrm>
              <a:off x="2938936" y="11147543"/>
              <a:ext cx="914400" cy="9144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70C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31F823C-94D4-4748-BBB9-2168C79E20A0}"/>
                </a:ext>
              </a:extLst>
            </p:cNvPr>
            <p:cNvCxnSpPr/>
            <p:nvPr/>
          </p:nvCxnSpPr>
          <p:spPr>
            <a:xfrm flipH="1">
              <a:off x="1269998" y="8558669"/>
              <a:ext cx="1668938" cy="256524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AC50A1C-A1AE-4B88-97BF-7F88C8157531}"/>
                </a:ext>
              </a:extLst>
            </p:cNvPr>
            <p:cNvCxnSpPr>
              <a:stCxn id="55" idx="5"/>
            </p:cNvCxnSpPr>
            <p:nvPr/>
          </p:nvCxnSpPr>
          <p:spPr>
            <a:xfrm>
              <a:off x="3479226" y="8409339"/>
              <a:ext cx="1797096" cy="286390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non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1FC162-0BAC-4BAA-A975-7448992CD657}"/>
                </a:ext>
              </a:extLst>
            </p:cNvPr>
            <p:cNvSpPr txBox="1"/>
            <p:nvPr/>
          </p:nvSpPr>
          <p:spPr>
            <a:xfrm>
              <a:off x="3092824" y="9645830"/>
              <a:ext cx="102657" cy="2872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8D2FBB-636B-4B07-9809-4B7F83CE118C}"/>
                </a:ext>
              </a:extLst>
            </p:cNvPr>
            <p:cNvCxnSpPr>
              <a:cxnSpLocks/>
            </p:cNvCxnSpPr>
            <p:nvPr/>
          </p:nvCxnSpPr>
          <p:spPr>
            <a:xfrm>
              <a:off x="3743702" y="11719949"/>
              <a:ext cx="1301927" cy="1369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100461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</a:t>
            </a:r>
            <a:r>
              <a:rPr lang="en-US" dirty="0" smtClean="0"/>
              <a:t>The number of edges of a tree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Theorem: </a:t>
            </a:r>
            <a:r>
              <a:rPr lang="en-US" dirty="0">
                <a:solidFill>
                  <a:srgbClr val="0070C0"/>
                </a:solidFill>
              </a:rPr>
              <a:t>A tree on n vertices has exactly n-1 edges for all n greater than or equal to </a:t>
            </a:r>
            <a:r>
              <a:rPr lang="en-US" dirty="0" smtClean="0">
                <a:solidFill>
                  <a:srgbClr val="0070C0"/>
                </a:solidFill>
              </a:rPr>
              <a:t>1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Let’s prove by induction over the number of </a:t>
            </a:r>
            <a:r>
              <a:rPr lang="en-US" dirty="0" smtClean="0"/>
              <a:t>vertices</a:t>
            </a:r>
            <a:endParaRPr lang="en-US" dirty="0"/>
          </a:p>
          <a:p>
            <a:r>
              <a:rPr lang="en-US" dirty="0" smtClean="0"/>
              <a:t>P(n): </a:t>
            </a:r>
            <a:r>
              <a:rPr lang="en-US" dirty="0">
                <a:solidFill>
                  <a:srgbClr val="0070C0"/>
                </a:solidFill>
              </a:rPr>
              <a:t>A tree on n vertices has exactly n-1 </a:t>
            </a:r>
            <a:r>
              <a:rPr lang="en-US" dirty="0" smtClean="0">
                <a:solidFill>
                  <a:srgbClr val="0070C0"/>
                </a:solidFill>
              </a:rPr>
              <a:t>edges.</a:t>
            </a:r>
          </a:p>
          <a:p>
            <a:endParaRPr lang="en-US" dirty="0"/>
          </a:p>
          <a:p>
            <a:r>
              <a:rPr lang="en-US" dirty="0"/>
              <a:t>Base case: </a:t>
            </a:r>
            <a:r>
              <a:rPr lang="en-US" dirty="0" smtClean="0"/>
              <a:t>P(1): A tree with 1 vertex, has no edges so claim holds.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Assume the claim holds for some fixed arbitrary </a:t>
            </a:r>
            <a:r>
              <a:rPr lang="en-US" dirty="0" smtClean="0"/>
              <a:t>number n  (</a:t>
            </a:r>
            <a:r>
              <a:rPr lang="en-US" dirty="0" smtClean="0"/>
              <a:t>&gt;=1</a:t>
            </a:r>
            <a:r>
              <a:rPr lang="en-US" dirty="0" smtClean="0"/>
              <a:t>), i.e. P(n) holds for some fixed n &gt;=1.</a:t>
            </a:r>
            <a:endParaRPr lang="en-US" dirty="0"/>
          </a:p>
          <a:p>
            <a:r>
              <a:rPr lang="en-US" dirty="0" smtClean="0"/>
              <a:t>Show </a:t>
            </a:r>
            <a:r>
              <a:rPr lang="en-US" dirty="0"/>
              <a:t>the claim holds for </a:t>
            </a:r>
            <a:r>
              <a:rPr lang="en-US" dirty="0" smtClean="0"/>
              <a:t>n+1, i.e. a</a:t>
            </a:r>
            <a:r>
              <a:rPr lang="en-US" dirty="0" smtClean="0"/>
              <a:t> tree on n+1 vertices has n edges.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5997387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Theorem: </a:t>
            </a:r>
            <a:r>
              <a:rPr lang="en-US" dirty="0" smtClean="0"/>
              <a:t>The number of edges of a tree (cont.)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376576" y="1164805"/>
            <a:ext cx="23323552" cy="109375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Show </a:t>
            </a:r>
            <a:r>
              <a:rPr lang="en-US" dirty="0"/>
              <a:t>the claim </a:t>
            </a:r>
            <a:r>
              <a:rPr lang="en-US" dirty="0" smtClean="0"/>
              <a:t>holds for n+1, i.e. a tree on n+1 vertices has n edges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487964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4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Edges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9"/>
            <a:ext cx="22430130" cy="271634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If an edge is between a vertex and itself, that is a </a:t>
            </a:r>
            <a:r>
              <a:rPr lang="en-US" b="1" dirty="0">
                <a:solidFill>
                  <a:srgbClr val="0070C0"/>
                </a:solidFill>
              </a:rPr>
              <a:t>self-loop</a:t>
            </a:r>
          </a:p>
          <a:p>
            <a:r>
              <a:rPr lang="en-US" dirty="0">
                <a:solidFill>
                  <a:srgbClr val="0070C0"/>
                </a:solidFill>
              </a:rPr>
              <a:t>If we have multiple edges that are the same, that is a </a:t>
            </a:r>
            <a:r>
              <a:rPr lang="en-US" b="1" dirty="0">
                <a:solidFill>
                  <a:srgbClr val="0070C0"/>
                </a:solidFill>
              </a:rPr>
              <a:t>multi-edge</a:t>
            </a:r>
          </a:p>
          <a:p>
            <a:r>
              <a:rPr lang="en-US" dirty="0">
                <a:solidFill>
                  <a:srgbClr val="0070C0"/>
                </a:solidFill>
              </a:rPr>
              <a:t>A graph is </a:t>
            </a:r>
            <a:r>
              <a:rPr lang="en-US" b="1" dirty="0">
                <a:solidFill>
                  <a:srgbClr val="0070C0"/>
                </a:solidFill>
              </a:rPr>
              <a:t>simple </a:t>
            </a:r>
            <a:r>
              <a:rPr lang="en-US" dirty="0">
                <a:solidFill>
                  <a:srgbClr val="0070C0"/>
                </a:solidFill>
              </a:rPr>
              <a:t>if it has no self-loops or multi-edges.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1775012" y="4549676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Example: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Graph, G = {{1,2,3}, {(1,2), (2,3), (1,3)}}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vertices are the set {1,2,3}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edges are the set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{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(1,2),(2,3), (1,3)}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E81D22-E3E4-4E94-BB24-4BE3D7E91B43}"/>
              </a:ext>
            </a:extLst>
          </p:cNvPr>
          <p:cNvSpPr/>
          <p:nvPr/>
        </p:nvSpPr>
        <p:spPr>
          <a:xfrm>
            <a:off x="13967012" y="570383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6065AC-6169-4083-973F-A7E89E3BC766}"/>
              </a:ext>
            </a:extLst>
          </p:cNvPr>
          <p:cNvSpPr/>
          <p:nvPr/>
        </p:nvSpPr>
        <p:spPr>
          <a:xfrm>
            <a:off x="11867774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866E50-DB3F-42C0-99D7-BA478B1C55CD}"/>
              </a:ext>
            </a:extLst>
          </p:cNvPr>
          <p:cNvSpPr/>
          <p:nvPr/>
        </p:nvSpPr>
        <p:spPr>
          <a:xfrm>
            <a:off x="16348262" y="9288771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6B7C20-3D98-4DE1-9969-A9A8B88A3512}"/>
              </a:ext>
            </a:extLst>
          </p:cNvPr>
          <p:cNvCxnSpPr>
            <a:endCxn id="8" idx="7"/>
          </p:cNvCxnSpPr>
          <p:nvPr/>
        </p:nvCxnSpPr>
        <p:spPr>
          <a:xfrm flipH="1">
            <a:off x="12678871" y="6723529"/>
            <a:ext cx="1589579" cy="271457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1BDF5E-DB8D-40B8-BBA7-67A500987072}"/>
              </a:ext>
            </a:extLst>
          </p:cNvPr>
          <p:cNvCxnSpPr/>
          <p:nvPr/>
        </p:nvCxnSpPr>
        <p:spPr>
          <a:xfrm>
            <a:off x="12818033" y="10004613"/>
            <a:ext cx="353022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0C09D3-DFFE-4A0A-83C9-DAFA3B8D9956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4778109" y="6574199"/>
            <a:ext cx="1833491" cy="2863902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16611600" y="945239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AC8D6-F6B7-4F3E-B8C7-1C32804FB2F0}"/>
              </a:ext>
            </a:extLst>
          </p:cNvPr>
          <p:cNvSpPr txBox="1"/>
          <p:nvPr/>
        </p:nvSpPr>
        <p:spPr>
          <a:xfrm>
            <a:off x="12192000" y="949343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44C52C-F8A2-4F73-9FA7-E8DAD04A83D8}"/>
              </a:ext>
            </a:extLst>
          </p:cNvPr>
          <p:cNvSpPr txBox="1"/>
          <p:nvPr/>
        </p:nvSpPr>
        <p:spPr>
          <a:xfrm>
            <a:off x="14282809" y="5879448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205030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5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Directed and Undirected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Edges have </a:t>
            </a:r>
            <a:r>
              <a:rPr lang="en-US" b="1" dirty="0">
                <a:solidFill>
                  <a:srgbClr val="0070C0"/>
                </a:solidFill>
              </a:rPr>
              <a:t>start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end</a:t>
            </a:r>
            <a:r>
              <a:rPr lang="en-US" dirty="0">
                <a:solidFill>
                  <a:srgbClr val="0070C0"/>
                </a:solidFill>
              </a:rPr>
              <a:t>. The edge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has start u and end v.</a:t>
            </a:r>
          </a:p>
          <a:p>
            <a:r>
              <a:rPr lang="en-US" dirty="0">
                <a:solidFill>
                  <a:srgbClr val="0070C0"/>
                </a:solidFill>
              </a:rPr>
              <a:t>In an </a:t>
            </a:r>
            <a:r>
              <a:rPr lang="en-US" b="1" dirty="0">
                <a:solidFill>
                  <a:srgbClr val="0070C0"/>
                </a:solidFill>
              </a:rPr>
              <a:t>undirected</a:t>
            </a:r>
            <a:r>
              <a:rPr lang="en-US" dirty="0">
                <a:solidFill>
                  <a:srgbClr val="0070C0"/>
                </a:solidFill>
              </a:rPr>
              <a:t> graph, start and end do not matter. The edge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is the same as the edge (</a:t>
            </a:r>
            <a:r>
              <a:rPr lang="en-US" dirty="0" err="1">
                <a:solidFill>
                  <a:srgbClr val="0070C0"/>
                </a:solidFill>
              </a:rPr>
              <a:t>v,u</a:t>
            </a:r>
            <a:r>
              <a:rPr lang="en-US" dirty="0">
                <a:solidFill>
                  <a:srgbClr val="0070C0"/>
                </a:solidFill>
              </a:rPr>
              <a:t>).</a:t>
            </a:r>
          </a:p>
          <a:p>
            <a:r>
              <a:rPr lang="en-US" dirty="0">
                <a:solidFill>
                  <a:srgbClr val="0070C0"/>
                </a:solidFill>
              </a:rPr>
              <a:t>In a </a:t>
            </a:r>
            <a:r>
              <a:rPr lang="en-US" b="1" dirty="0">
                <a:solidFill>
                  <a:srgbClr val="0070C0"/>
                </a:solidFill>
              </a:rPr>
              <a:t>directed</a:t>
            </a:r>
            <a:r>
              <a:rPr lang="en-US" dirty="0">
                <a:solidFill>
                  <a:srgbClr val="0070C0"/>
                </a:solidFill>
              </a:rPr>
              <a:t> graph, the start (source) and end (sink) do matter. The edge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 is not the same as the edge (</a:t>
            </a:r>
            <a:r>
              <a:rPr lang="en-US" dirty="0" err="1">
                <a:solidFill>
                  <a:srgbClr val="0070C0"/>
                </a:solidFill>
              </a:rPr>
              <a:t>v,u</a:t>
            </a:r>
            <a:r>
              <a:rPr lang="en-US" dirty="0">
                <a:solidFill>
                  <a:srgbClr val="0070C0"/>
                </a:solidFill>
              </a:rPr>
              <a:t>) in a directed graph.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EFBBD4-08E3-4DA1-B94C-D5B126BA973A}"/>
              </a:ext>
            </a:extLst>
          </p:cNvPr>
          <p:cNvSpPr/>
          <p:nvPr/>
        </p:nvSpPr>
        <p:spPr>
          <a:xfrm>
            <a:off x="746873" y="4867079"/>
            <a:ext cx="1219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Examples: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Undirected: G1 = {{1,2,3}, {(1,2), (2,3), (1,3)}}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Directed: G2 = {{1,2,3}, {(1,2), (2,3), (1,3)}}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Directed: G3 = {{1,2,3}, {(1,2), (2,3), (3,1)}}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6B7C20-3D98-4DE1-9969-A9A8B88A3512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12678871" y="6723529"/>
              <a:ext cx="1589579" cy="271457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1BDF5E-DB8D-40B8-BBA7-67A500987072}"/>
                </a:ext>
              </a:extLst>
            </p:cNvPr>
            <p:cNvCxnSpPr/>
            <p:nvPr/>
          </p:nvCxnSpPr>
          <p:spPr>
            <a:xfrm>
              <a:off x="12818033" y="10004613"/>
              <a:ext cx="353022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0C09D3-DFFE-4A0A-83C9-DAFA3B8D9956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14778109" y="6574199"/>
              <a:ext cx="1833491" cy="28639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C19A5F-F4DA-4DB5-B89F-050D72613A30}"/>
              </a:ext>
            </a:extLst>
          </p:cNvPr>
          <p:cNvSpPr txBox="1"/>
          <p:nvPr/>
        </p:nvSpPr>
        <p:spPr>
          <a:xfrm>
            <a:off x="2995490" y="1019866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G1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F3AD4A-8844-45FD-8116-919C10EE04DD}"/>
              </a:ext>
            </a:extLst>
          </p:cNvPr>
          <p:cNvSpPr txBox="1"/>
          <p:nvPr/>
        </p:nvSpPr>
        <p:spPr>
          <a:xfrm>
            <a:off x="11973189" y="94072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G2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466FE03-0A79-4550-8E99-5B876EE78F2B}"/>
              </a:ext>
            </a:extLst>
          </p:cNvPr>
          <p:cNvSpPr/>
          <p:nvPr/>
        </p:nvSpPr>
        <p:spPr>
          <a:xfrm>
            <a:off x="11558572" y="7090195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4D42FF-2573-401D-89CA-86294540042E}"/>
              </a:ext>
            </a:extLst>
          </p:cNvPr>
          <p:cNvSpPr/>
          <p:nvPr/>
        </p:nvSpPr>
        <p:spPr>
          <a:xfrm>
            <a:off x="9459334" y="1067512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AD41E1-BA7A-496A-9AF2-16D15729707F}"/>
              </a:ext>
            </a:extLst>
          </p:cNvPr>
          <p:cNvSpPr/>
          <p:nvPr/>
        </p:nvSpPr>
        <p:spPr>
          <a:xfrm>
            <a:off x="13939822" y="10675128"/>
            <a:ext cx="950259" cy="1019691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91CA71-1D3B-4E72-B2D3-F0C71052E935}"/>
              </a:ext>
            </a:extLst>
          </p:cNvPr>
          <p:cNvSpPr txBox="1"/>
          <p:nvPr/>
        </p:nvSpPr>
        <p:spPr>
          <a:xfrm>
            <a:off x="9783560" y="10879787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2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F5513C-762A-43AC-A9C3-24BE04F07005}"/>
              </a:ext>
            </a:extLst>
          </p:cNvPr>
          <p:cNvSpPr txBox="1"/>
          <p:nvPr/>
        </p:nvSpPr>
        <p:spPr>
          <a:xfrm>
            <a:off x="11874369" y="7265805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41102E-3C26-4361-9C54-3A855E44B25A}"/>
              </a:ext>
            </a:extLst>
          </p:cNvPr>
          <p:cNvCxnSpPr>
            <a:endCxn id="51" idx="0"/>
          </p:cNvCxnSpPr>
          <p:nvPr/>
        </p:nvCxnSpPr>
        <p:spPr>
          <a:xfrm flipH="1">
            <a:off x="10278860" y="7922395"/>
            <a:ext cx="1595509" cy="295739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03B07-5EFC-42AF-941D-493B9CA724A4}"/>
              </a:ext>
            </a:extLst>
          </p:cNvPr>
          <p:cNvCxnSpPr/>
          <p:nvPr/>
        </p:nvCxnSpPr>
        <p:spPr>
          <a:xfrm flipV="1">
            <a:off x="10409593" y="11184973"/>
            <a:ext cx="3762007" cy="695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3B1D68-31B2-40DD-A0D7-35F18ADB8971}"/>
              </a:ext>
            </a:extLst>
          </p:cNvPr>
          <p:cNvCxnSpPr/>
          <p:nvPr/>
        </p:nvCxnSpPr>
        <p:spPr>
          <a:xfrm>
            <a:off x="12508831" y="7762085"/>
            <a:ext cx="1795558" cy="295739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6D390EB-9FEA-4EC9-BF8B-5839156D4D9A}"/>
              </a:ext>
            </a:extLst>
          </p:cNvPr>
          <p:cNvSpPr txBox="1"/>
          <p:nvPr/>
        </p:nvSpPr>
        <p:spPr>
          <a:xfrm>
            <a:off x="14304389" y="1091361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924431-8DD7-4ECA-8618-CAA9F3591312}"/>
              </a:ext>
            </a:extLst>
          </p:cNvPr>
          <p:cNvSpPr txBox="1"/>
          <p:nvPr/>
        </p:nvSpPr>
        <p:spPr>
          <a:xfrm>
            <a:off x="22560152" y="10153241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285099D-E325-447C-AB6E-80705E1A6148}"/>
              </a:ext>
            </a:extLst>
          </p:cNvPr>
          <p:cNvGrpSpPr/>
          <p:nvPr/>
        </p:nvGrpSpPr>
        <p:grpSpPr>
          <a:xfrm>
            <a:off x="17847886" y="6452416"/>
            <a:ext cx="5430747" cy="4604624"/>
            <a:chOff x="17726794" y="5126216"/>
            <a:chExt cx="5430747" cy="460462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84A8B05-AB5B-4FEA-ADB9-9CA2FF3F09A4}"/>
                </a:ext>
              </a:extLst>
            </p:cNvPr>
            <p:cNvSpPr/>
            <p:nvPr/>
          </p:nvSpPr>
          <p:spPr>
            <a:xfrm>
              <a:off x="19826032" y="5126216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0BDA05-0FB6-4826-B47D-77831D0E886B}"/>
                </a:ext>
              </a:extLst>
            </p:cNvPr>
            <p:cNvSpPr/>
            <p:nvPr/>
          </p:nvSpPr>
          <p:spPr>
            <a:xfrm>
              <a:off x="17726794" y="8711149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302149F-B6AA-4700-8887-3C6C08B5021A}"/>
                </a:ext>
              </a:extLst>
            </p:cNvPr>
            <p:cNvSpPr/>
            <p:nvPr/>
          </p:nvSpPr>
          <p:spPr>
            <a:xfrm>
              <a:off x="22207282" y="8711149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D9ABD5-C237-4896-A69F-7911620829E9}"/>
                </a:ext>
              </a:extLst>
            </p:cNvPr>
            <p:cNvSpPr txBox="1"/>
            <p:nvPr/>
          </p:nvSpPr>
          <p:spPr>
            <a:xfrm>
              <a:off x="18051020" y="8915808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7F1A4E-2F38-4012-A7FF-4DA660F31795}"/>
                </a:ext>
              </a:extLst>
            </p:cNvPr>
            <p:cNvSpPr txBox="1"/>
            <p:nvPr/>
          </p:nvSpPr>
          <p:spPr>
            <a:xfrm>
              <a:off x="20141829" y="5301826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E8C2CF-E607-4A8C-B5EF-E160000C9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20942" y="6145907"/>
              <a:ext cx="1587102" cy="2842339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89B37D-9933-43C4-8A34-77FF35111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053" y="9220994"/>
              <a:ext cx="3762007" cy="69535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0A1BFD-D41C-47E2-99EC-F9EF9B6EC3E5}"/>
                </a:ext>
              </a:extLst>
            </p:cNvPr>
            <p:cNvCxnSpPr>
              <a:stCxn id="33" idx="0"/>
              <a:endCxn id="31" idx="5"/>
            </p:cNvCxnSpPr>
            <p:nvPr/>
          </p:nvCxnSpPr>
          <p:spPr>
            <a:xfrm flipH="1" flipV="1">
              <a:off x="20637129" y="5996577"/>
              <a:ext cx="2045283" cy="27145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B029A5-3687-4928-A3A7-5770276B77CC}"/>
              </a:ext>
            </a:extLst>
          </p:cNvPr>
          <p:cNvSpPr txBox="1"/>
          <p:nvPr/>
        </p:nvSpPr>
        <p:spPr>
          <a:xfrm>
            <a:off x="20229136" y="9072502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G3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B63569-3B52-4539-B3FD-23C4538C65EE}"/>
              </a:ext>
            </a:extLst>
          </p:cNvPr>
          <p:cNvSpPr txBox="1"/>
          <p:nvPr/>
        </p:nvSpPr>
        <p:spPr>
          <a:xfrm>
            <a:off x="22640490" y="10195760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1472213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6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Neighbors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Vertices are called </a:t>
            </a:r>
            <a:r>
              <a:rPr lang="en-US" b="1" dirty="0">
                <a:solidFill>
                  <a:srgbClr val="0070C0"/>
                </a:solidFill>
              </a:rPr>
              <a:t>neighbors</a:t>
            </a:r>
            <a:r>
              <a:rPr lang="en-US" dirty="0">
                <a:solidFill>
                  <a:srgbClr val="0070C0"/>
                </a:solidFill>
              </a:rPr>
              <a:t> if they share an edge between them. If a graph contains edge, (</a:t>
            </a:r>
            <a:r>
              <a:rPr lang="en-US" dirty="0" err="1">
                <a:solidFill>
                  <a:srgbClr val="0070C0"/>
                </a:solidFill>
              </a:rPr>
              <a:t>u,v</a:t>
            </a:r>
            <a:r>
              <a:rPr lang="en-US" dirty="0">
                <a:solidFill>
                  <a:srgbClr val="0070C0"/>
                </a:solidFill>
              </a:rPr>
              <a:t>), vertex u and vertex v are neighbors and are also called </a:t>
            </a:r>
            <a:r>
              <a:rPr lang="en-US" b="1" dirty="0">
                <a:solidFill>
                  <a:srgbClr val="0070C0"/>
                </a:solidFill>
              </a:rPr>
              <a:t>adjacent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In an undirected graph the </a:t>
            </a:r>
            <a:r>
              <a:rPr lang="en-US" b="1" dirty="0">
                <a:solidFill>
                  <a:srgbClr val="0070C0"/>
                </a:solidFill>
              </a:rPr>
              <a:t>degree</a:t>
            </a:r>
            <a:r>
              <a:rPr lang="en-US" dirty="0">
                <a:solidFill>
                  <a:srgbClr val="0070C0"/>
                </a:solidFill>
              </a:rPr>
              <a:t> of a vertex is the number of edges for which it is an endpoint. Such edges touching the vertex or are </a:t>
            </a:r>
            <a:r>
              <a:rPr lang="en-US" b="1" dirty="0">
                <a:solidFill>
                  <a:srgbClr val="0070C0"/>
                </a:solidFill>
              </a:rPr>
              <a:t>incident</a:t>
            </a:r>
            <a:r>
              <a:rPr lang="en-US" dirty="0">
                <a:solidFill>
                  <a:srgbClr val="0070C0"/>
                </a:solidFill>
              </a:rPr>
              <a:t> to it.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6B7C20-3D98-4DE1-9969-A9A8B88A3512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12678871" y="6723529"/>
              <a:ext cx="1589579" cy="271457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0C09D3-DFFE-4A0A-83C9-DAFA3B8D9956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14778109" y="6574199"/>
              <a:ext cx="1833491" cy="28639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BAB994-2564-4F45-B46F-5975230F8C67}"/>
              </a:ext>
            </a:extLst>
          </p:cNvPr>
          <p:cNvCxnSpPr/>
          <p:nvPr/>
        </p:nvCxnSpPr>
        <p:spPr>
          <a:xfrm>
            <a:off x="3396136" y="8527681"/>
            <a:ext cx="83090" cy="248332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9600-5A9F-43AC-BFF3-BF036AC50C53}"/>
              </a:ext>
            </a:extLst>
          </p:cNvPr>
          <p:cNvSpPr txBox="1"/>
          <p:nvPr/>
        </p:nvSpPr>
        <p:spPr>
          <a:xfrm>
            <a:off x="7505700" y="6063576"/>
            <a:ext cx="8284319" cy="25032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Degree(1) = 3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Incident edges are (1,2), (1,4), and (1,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3)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The neighbors of 1, N(1) = {2,3,4}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681172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7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Handshaking Lemma for Undirected Graphs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sum of the degrees of all the vertices of the graph equals twice the number of edges: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16B7C20-3D98-4DE1-9969-A9A8B88A3512}"/>
                </a:ext>
              </a:extLst>
            </p:cNvPr>
            <p:cNvCxnSpPr>
              <a:endCxn id="8" idx="7"/>
            </p:cNvCxnSpPr>
            <p:nvPr/>
          </p:nvCxnSpPr>
          <p:spPr>
            <a:xfrm flipH="1">
              <a:off x="12678871" y="6723529"/>
              <a:ext cx="1589579" cy="271457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0C09D3-DFFE-4A0A-83C9-DAFA3B8D9956}"/>
                </a:ext>
              </a:extLst>
            </p:cNvPr>
            <p:cNvCxnSpPr>
              <a:cxnSpLocks/>
              <a:stCxn id="4" idx="5"/>
            </p:cNvCxnSpPr>
            <p:nvPr/>
          </p:nvCxnSpPr>
          <p:spPr>
            <a:xfrm>
              <a:off x="14778109" y="6574199"/>
              <a:ext cx="1833491" cy="28639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BAB994-2564-4F45-B46F-5975230F8C67}"/>
              </a:ext>
            </a:extLst>
          </p:cNvPr>
          <p:cNvCxnSpPr/>
          <p:nvPr/>
        </p:nvCxnSpPr>
        <p:spPr>
          <a:xfrm>
            <a:off x="3396136" y="8527681"/>
            <a:ext cx="83090" cy="248332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49600-5A9F-43AC-BFF3-BF036AC50C53}"/>
              </a:ext>
            </a:extLst>
          </p:cNvPr>
          <p:cNvSpPr txBox="1"/>
          <p:nvPr/>
        </p:nvSpPr>
        <p:spPr>
          <a:xfrm>
            <a:off x="5771622" y="5514842"/>
            <a:ext cx="12310793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Exercise: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1)Verify this on the following graph.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2) How to prove this?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ED466-A0C1-40D3-B7D7-7CFCA8C0A28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07250" y="2904164"/>
          <a:ext cx="4622800" cy="1642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4" imgW="965160" imgH="342720" progId="Equation.DSMT4">
                  <p:embed/>
                </p:oleObj>
              </mc:Choice>
              <mc:Fallback>
                <p:oleObj name="Equation" r:id="rId4" imgW="965160" imgH="342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7CED466-A0C1-40D3-B7D7-7CFCA8C0A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0" y="2904164"/>
                        <a:ext cx="4622800" cy="1642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197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1. Basic Programming Concept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Theory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12DBE-BEAA-495C-90FA-F4483B3E21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512300" y="7112000"/>
            <a:ext cx="14262100" cy="5943600"/>
          </a:xfrm>
        </p:spPr>
        <p:txBody>
          <a:bodyPr/>
          <a:lstStyle/>
          <a:p>
            <a:r>
              <a:rPr lang="en-US" dirty="0"/>
              <a:t>Graph Definitions</a:t>
            </a:r>
          </a:p>
          <a:p>
            <a:r>
              <a:rPr lang="en-US" b="1" dirty="0"/>
              <a:t>Paths and Cycles</a:t>
            </a:r>
          </a:p>
          <a:p>
            <a:r>
              <a:rPr lang="en-US" dirty="0" smtClean="0"/>
              <a:t>Connectivity</a:t>
            </a:r>
            <a:endParaRPr lang="en-US" dirty="0"/>
          </a:p>
          <a:p>
            <a:r>
              <a:rPr lang="en-US" dirty="0"/>
              <a:t>Trees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88" name="1.1–1.2"/>
          <p:cNvSpPr txBox="1"/>
          <p:nvPr/>
        </p:nvSpPr>
        <p:spPr>
          <a:xfrm>
            <a:off x="1824431" y="11087100"/>
            <a:ext cx="1663117" cy="571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647700">
              <a:lnSpc>
                <a:spcPts val="3700"/>
              </a:lnSpc>
              <a:tabLst>
                <a:tab pos="1511300" algn="l"/>
              </a:tabLst>
              <a:defRPr sz="3100" b="1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marL="0" marR="0" lvl="0" indent="0" algn="l" defTabSz="647700" rtl="0" eaLnBrk="1" fontAlgn="auto" latinLnBrk="0" hangingPunct="0">
              <a:lnSpc>
                <a:spcPts val="3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r>
              <a:rPr kumimoji="0" sz="31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ucida Sans"/>
                <a:sym typeface="Lucida Sans"/>
              </a:rPr>
              <a:t>1.1–1.2</a:t>
            </a:r>
          </a:p>
        </p:txBody>
      </p:sp>
    </p:spTree>
    <p:extLst>
      <p:ext uri="{BB962C8B-B14F-4D97-AF65-F5344CB8AC3E}">
        <p14:creationId xmlns:p14="http://schemas.microsoft.com/office/powerpoint/2010/main" val="6712622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647700" rtl="0" eaLnBrk="1" fontAlgn="auto" latinLnBrk="0" hangingPunct="0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sym typeface="Gill Sans"/>
              </a:rPr>
              <a:pPr marL="0" marR="0" lvl="0" indent="0" algn="ctr" defTabSz="647700" rtl="0" eaLnBrk="1" fontAlgn="auto" latinLnBrk="0" hangingPunct="0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t>9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2" name="Conditionals and Loo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Walks and Paths</a:t>
            </a:r>
            <a:endParaRPr dirty="0"/>
          </a:p>
        </p:txBody>
      </p:sp>
      <p:sp>
        <p:nvSpPr>
          <p:cNvPr id="163" name="Control flow…"/>
          <p:cNvSpPr txBox="1">
            <a:spLocks noGrp="1"/>
          </p:cNvSpPr>
          <p:nvPr>
            <p:ph type="body" sz="quarter" idx="1"/>
          </p:nvPr>
        </p:nvSpPr>
        <p:spPr>
          <a:xfrm>
            <a:off x="1269998" y="1777998"/>
            <a:ext cx="22599652" cy="2998679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walk</a:t>
            </a:r>
            <a:r>
              <a:rPr lang="en-US" dirty="0">
                <a:solidFill>
                  <a:srgbClr val="0070C0"/>
                </a:solidFill>
              </a:rPr>
              <a:t> is a sequence of vertices in the graph that traverse edges in the graph. </a:t>
            </a:r>
          </a:p>
          <a:p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path </a:t>
            </a:r>
            <a:r>
              <a:rPr lang="en-US" dirty="0">
                <a:solidFill>
                  <a:srgbClr val="0070C0"/>
                </a:solidFill>
              </a:rPr>
              <a:t>is a walk that does not repeat any edges </a:t>
            </a:r>
          </a:p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>
                <a:solidFill>
                  <a:srgbClr val="0070C0"/>
                </a:solidFill>
              </a:rPr>
              <a:t>length</a:t>
            </a:r>
            <a:r>
              <a:rPr lang="en-US" dirty="0">
                <a:solidFill>
                  <a:srgbClr val="0070C0"/>
                </a:solidFill>
              </a:rPr>
              <a:t> of a walk is the number of edges it traverses.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E562C-9454-42D8-B03D-5CF968459D93}"/>
              </a:ext>
            </a:extLst>
          </p:cNvPr>
          <p:cNvSpPr txBox="1"/>
          <p:nvPr/>
        </p:nvSpPr>
        <p:spPr>
          <a:xfrm>
            <a:off x="2940424" y="94934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A5252-4C7C-469F-BB95-E7090F611C8D}"/>
              </a:ext>
            </a:extLst>
          </p:cNvPr>
          <p:cNvSpPr txBox="1"/>
          <p:nvPr/>
        </p:nvSpPr>
        <p:spPr>
          <a:xfrm>
            <a:off x="5104844" y="11405353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4D51-72A9-47D9-B3CA-28A0B75BE93E}"/>
              </a:ext>
            </a:extLst>
          </p:cNvPr>
          <p:cNvGrpSpPr/>
          <p:nvPr/>
        </p:nvGrpSpPr>
        <p:grpSpPr>
          <a:xfrm>
            <a:off x="568891" y="7538978"/>
            <a:ext cx="5430747" cy="4604624"/>
            <a:chOff x="11867774" y="5703838"/>
            <a:chExt cx="5430747" cy="46046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E81D22-E3E4-4E94-BB24-4BE3D7E91B43}"/>
                </a:ext>
              </a:extLst>
            </p:cNvPr>
            <p:cNvSpPr/>
            <p:nvPr/>
          </p:nvSpPr>
          <p:spPr>
            <a:xfrm>
              <a:off x="13967012" y="5703838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065AC-6169-4083-973F-A7E89E3BC766}"/>
                </a:ext>
              </a:extLst>
            </p:cNvPr>
            <p:cNvSpPr/>
            <p:nvPr/>
          </p:nvSpPr>
          <p:spPr>
            <a:xfrm>
              <a:off x="11867774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5866E50-DB3F-42C0-99D7-BA478B1C55CD}"/>
                </a:ext>
              </a:extLst>
            </p:cNvPr>
            <p:cNvSpPr/>
            <p:nvPr/>
          </p:nvSpPr>
          <p:spPr>
            <a:xfrm>
              <a:off x="16348262" y="9288771"/>
              <a:ext cx="950259" cy="10196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8100" tIns="38100" rIns="38100" bIns="38100" numCol="1" spcCol="38100" rtlCol="0" anchor="ctr">
              <a:spAutoFit/>
            </a:bodyPr>
            <a:lstStyle/>
            <a:p>
              <a:pPr marL="0" marR="0" lvl="0" indent="0" algn="l" defTabSz="647700" rtl="0" eaLnBrk="1" fontAlgn="auto" latinLnBrk="0" hangingPunct="0">
                <a:lnSpc>
                  <a:spcPts val="3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11300" algn="l"/>
                </a:tabLst>
                <a:defRPr/>
              </a:pPr>
              <a:endPara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BAC8D6-F6B7-4F3E-B8C7-1C32804FB2F0}"/>
                </a:ext>
              </a:extLst>
            </p:cNvPr>
            <p:cNvSpPr txBox="1"/>
            <p:nvPr/>
          </p:nvSpPr>
          <p:spPr>
            <a:xfrm>
              <a:off x="12192000" y="9493430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cs typeface="Helvetica"/>
                  <a:sym typeface="Helvetica"/>
                </a:rPr>
                <a:t>2</a:t>
              </a: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44C52C-F8A2-4F73-9FA7-E8DAD04A83D8}"/>
                </a:ext>
              </a:extLst>
            </p:cNvPr>
            <p:cNvSpPr txBox="1"/>
            <p:nvPr/>
          </p:nvSpPr>
          <p:spPr>
            <a:xfrm>
              <a:off x="14242468" y="5828722"/>
              <a:ext cx="99060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/>
                  <a:ea typeface="Helvetica"/>
                  <a:cs typeface="Helvetica"/>
                  <a:sym typeface="Helvetica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9A69F1-E697-4332-8838-0E0331706BCD}"/>
              </a:ext>
            </a:extLst>
          </p:cNvPr>
          <p:cNvSpPr/>
          <p:nvPr/>
        </p:nvSpPr>
        <p:spPr>
          <a:xfrm>
            <a:off x="14306550" y="4832007"/>
            <a:ext cx="1495987" cy="1378293"/>
          </a:xfrm>
          <a:custGeom>
            <a:avLst/>
            <a:gdLst>
              <a:gd name="connsiteX0" fmla="*/ 0 w 1495987"/>
              <a:gd name="connsiteY0" fmla="*/ 825843 h 1378293"/>
              <a:gd name="connsiteX1" fmla="*/ 1485900 w 1495987"/>
              <a:gd name="connsiteY1" fmla="*/ 6693 h 1378293"/>
              <a:gd name="connsiteX2" fmla="*/ 647700 w 1495987"/>
              <a:gd name="connsiteY2" fmla="*/ 1225893 h 1378293"/>
              <a:gd name="connsiteX3" fmla="*/ 552450 w 1495987"/>
              <a:gd name="connsiteY3" fmla="*/ 1168743 h 1378293"/>
              <a:gd name="connsiteX4" fmla="*/ 552450 w 1495987"/>
              <a:gd name="connsiteY4" fmla="*/ 1283043 h 1378293"/>
              <a:gd name="connsiteX5" fmla="*/ 723900 w 1495987"/>
              <a:gd name="connsiteY5" fmla="*/ 1340193 h 1378293"/>
              <a:gd name="connsiteX6" fmla="*/ 381000 w 1495987"/>
              <a:gd name="connsiteY6" fmla="*/ 1378293 h 1378293"/>
              <a:gd name="connsiteX7" fmla="*/ 381000 w 1495987"/>
              <a:gd name="connsiteY7" fmla="*/ 1378293 h 13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5987" h="1378293">
                <a:moveTo>
                  <a:pt x="0" y="825843"/>
                </a:moveTo>
                <a:cubicBezTo>
                  <a:pt x="688975" y="382930"/>
                  <a:pt x="1377950" y="-59982"/>
                  <a:pt x="1485900" y="6693"/>
                </a:cubicBezTo>
                <a:cubicBezTo>
                  <a:pt x="1593850" y="73368"/>
                  <a:pt x="803275" y="1032218"/>
                  <a:pt x="647700" y="1225893"/>
                </a:cubicBezTo>
                <a:cubicBezTo>
                  <a:pt x="492125" y="1419568"/>
                  <a:pt x="568325" y="1159218"/>
                  <a:pt x="552450" y="1168743"/>
                </a:cubicBezTo>
                <a:cubicBezTo>
                  <a:pt x="536575" y="1178268"/>
                  <a:pt x="523875" y="1254468"/>
                  <a:pt x="552450" y="1283043"/>
                </a:cubicBezTo>
                <a:cubicBezTo>
                  <a:pt x="581025" y="1311618"/>
                  <a:pt x="752475" y="1324318"/>
                  <a:pt x="723900" y="1340193"/>
                </a:cubicBezTo>
                <a:cubicBezTo>
                  <a:pt x="695325" y="1356068"/>
                  <a:pt x="381000" y="1378293"/>
                  <a:pt x="381000" y="1378293"/>
                </a:cubicBezTo>
                <a:lnTo>
                  <a:pt x="381000" y="1378293"/>
                </a:lnTo>
              </a:path>
            </a:pathLst>
          </a:cu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CF1A9C-6430-46FE-B922-AD02A0A19A95}"/>
              </a:ext>
            </a:extLst>
          </p:cNvPr>
          <p:cNvSpPr txBox="1"/>
          <p:nvPr/>
        </p:nvSpPr>
        <p:spPr>
          <a:xfrm>
            <a:off x="5276322" y="11304229"/>
            <a:ext cx="99060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3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8B618-57EA-4F02-AF74-C3889C0EF153}"/>
              </a:ext>
            </a:extLst>
          </p:cNvPr>
          <p:cNvSpPr/>
          <p:nvPr/>
        </p:nvSpPr>
        <p:spPr>
          <a:xfrm>
            <a:off x="2938936" y="11147543"/>
            <a:ext cx="914400" cy="914400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lvl="0" indent="0" algn="l" defTabSz="647700" rtl="0" eaLnBrk="1" fontAlgn="auto" latinLnBrk="0" hangingPunct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511300" algn="l"/>
              </a:tabLst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CD55DE-4FDD-4576-B3F4-4FD37CADE730}"/>
              </a:ext>
            </a:extLst>
          </p:cNvPr>
          <p:cNvSpPr/>
          <p:nvPr/>
        </p:nvSpPr>
        <p:spPr>
          <a:xfrm>
            <a:off x="3155165" y="11273241"/>
            <a:ext cx="6944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D7CD15-45A7-4BC1-B31A-278CEBD19BD2}"/>
              </a:ext>
            </a:extLst>
          </p:cNvPr>
          <p:cNvCxnSpPr/>
          <p:nvPr/>
        </p:nvCxnSpPr>
        <p:spPr>
          <a:xfrm flipH="1">
            <a:off x="1269998" y="8558669"/>
            <a:ext cx="1668938" cy="256524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8D25C8-FF49-4B1E-88A3-3262FD19DA1F}"/>
              </a:ext>
            </a:extLst>
          </p:cNvPr>
          <p:cNvCxnSpPr>
            <a:stCxn id="4" idx="5"/>
          </p:cNvCxnSpPr>
          <p:nvPr/>
        </p:nvCxnSpPr>
        <p:spPr>
          <a:xfrm>
            <a:off x="3479226" y="8409339"/>
            <a:ext cx="1797096" cy="286390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9FD9CB-9032-4D74-8E4B-ABD6DC35CF4C}"/>
              </a:ext>
            </a:extLst>
          </p:cNvPr>
          <p:cNvCxnSpPr>
            <a:endCxn id="4" idx="4"/>
          </p:cNvCxnSpPr>
          <p:nvPr/>
        </p:nvCxnSpPr>
        <p:spPr>
          <a:xfrm flipH="1" flipV="1">
            <a:off x="3143259" y="8558669"/>
            <a:ext cx="228591" cy="2714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DB9C06-34E1-45B1-BE99-EB46B3D6BB9E}"/>
              </a:ext>
            </a:extLst>
          </p:cNvPr>
          <p:cNvSpPr txBox="1"/>
          <p:nvPr/>
        </p:nvSpPr>
        <p:spPr>
          <a:xfrm>
            <a:off x="3092824" y="9645830"/>
            <a:ext cx="10265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40A989-7A97-4CF6-9D4B-60A6CC445DE0}"/>
              </a:ext>
            </a:extLst>
          </p:cNvPr>
          <p:cNvCxnSpPr>
            <a:cxnSpLocks/>
          </p:cNvCxnSpPr>
          <p:nvPr/>
        </p:nvCxnSpPr>
        <p:spPr>
          <a:xfrm flipV="1">
            <a:off x="1589559" y="11664837"/>
            <a:ext cx="1446881" cy="68811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47A5E3D-0C75-46DF-829A-B87E59A28F48}"/>
              </a:ext>
            </a:extLst>
          </p:cNvPr>
          <p:cNvCxnSpPr>
            <a:cxnSpLocks/>
          </p:cNvCxnSpPr>
          <p:nvPr/>
        </p:nvCxnSpPr>
        <p:spPr>
          <a:xfrm>
            <a:off x="3743702" y="11719949"/>
            <a:ext cx="1301927" cy="1369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D3DD23-9A0C-41A6-816B-D1742AD53DE0}"/>
              </a:ext>
            </a:extLst>
          </p:cNvPr>
          <p:cNvSpPr txBox="1"/>
          <p:nvPr/>
        </p:nvSpPr>
        <p:spPr>
          <a:xfrm>
            <a:off x="8058150" y="5231210"/>
            <a:ext cx="8572500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Example walk: 1,3,1,2,1,4  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Helvetica"/>
                <a:cs typeface="Helvetica"/>
                <a:sym typeface="Helvetica"/>
              </a:rPr>
              <a:t>Its length is 5.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cs typeface="Helvetica"/>
              <a:sym typeface="Helvetica"/>
            </a:endParaRP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Example path: 2, 1, 3     </a:t>
            </a:r>
          </a:p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Its length is 2.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8891565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005493">
          <a:alpha val="5000"/>
        </a:srgbClr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Futura"/>
        <a:ea typeface="Futura"/>
        <a:cs typeface="Futur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27000" dist="76200" dir="2700000" rotWithShape="0">
              <a:srgbClr val="000000">
                <a:alpha val="7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647700" rtl="0" fontAlgn="auto" latinLnBrk="0" hangingPunct="0">
          <a:lnSpc>
            <a:spcPts val="31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511300" algn="l"/>
          </a:tabLst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26179</TotalTime>
  <Words>2303</Words>
  <Application>Microsoft Office PowerPoint</Application>
  <PresentationFormat>Custom</PresentationFormat>
  <Paragraphs>401</Paragraphs>
  <Slides>32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Comic Sans MS</vt:lpstr>
      <vt:lpstr>Futura</vt:lpstr>
      <vt:lpstr>Futura Bold</vt:lpstr>
      <vt:lpstr>Gill Sans</vt:lpstr>
      <vt:lpstr>Helvetica</vt:lpstr>
      <vt:lpstr>Lucida Grande</vt:lpstr>
      <vt:lpstr>Lucida Sans</vt:lpstr>
      <vt:lpstr>White</vt:lpstr>
      <vt:lpstr>Equation</vt:lpstr>
      <vt:lpstr>Undirected Graphs CSCI 170 Spring 2021 Sandra Batista</vt:lpstr>
      <vt:lpstr>Graph Theory Introduction</vt:lpstr>
      <vt:lpstr>What is a graph?</vt:lpstr>
      <vt:lpstr>Edges</vt:lpstr>
      <vt:lpstr>Directed and Undirected Graphs</vt:lpstr>
      <vt:lpstr>Neighbors</vt:lpstr>
      <vt:lpstr>Handshaking Lemma for Undirected Graphs</vt:lpstr>
      <vt:lpstr>Graph Theory Introduction</vt:lpstr>
      <vt:lpstr>Walks and Paths</vt:lpstr>
      <vt:lpstr>Circuits and Cycles</vt:lpstr>
      <vt:lpstr>Cycle Graph and Complete Graphs</vt:lpstr>
      <vt:lpstr>Eulerian walks and circuits</vt:lpstr>
      <vt:lpstr>Hamiltonian paths and cycles</vt:lpstr>
      <vt:lpstr>Algorithm to Find Eulerian walk</vt:lpstr>
      <vt:lpstr>Graph Theory Introduction</vt:lpstr>
      <vt:lpstr>Connectivity in Undirected Graphs</vt:lpstr>
      <vt:lpstr>Connectivity in Directed Graphs</vt:lpstr>
      <vt:lpstr>Connectivity in Directed Graphs</vt:lpstr>
      <vt:lpstr>Connected Components</vt:lpstr>
      <vt:lpstr>Connected Components</vt:lpstr>
      <vt:lpstr>Graph Induction Template</vt:lpstr>
      <vt:lpstr>Theorem: Connected Components</vt:lpstr>
      <vt:lpstr>Theorem: Connected Components</vt:lpstr>
      <vt:lpstr>Theorem: Connected Components</vt:lpstr>
      <vt:lpstr>Theorem: Connected Components</vt:lpstr>
      <vt:lpstr>Graph Theory Introduction</vt:lpstr>
      <vt:lpstr>Trees</vt:lpstr>
      <vt:lpstr>Rooted M-ary Trees</vt:lpstr>
      <vt:lpstr>Binary Search Trees</vt:lpstr>
      <vt:lpstr>Theorems on Trees</vt:lpstr>
      <vt:lpstr>Theorem: The number of edges of a tree</vt:lpstr>
      <vt:lpstr>Theorem: The number of edges of a tree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Sandra Batista</dc:creator>
  <cp:lastModifiedBy>SandraBatista</cp:lastModifiedBy>
  <cp:revision>491</cp:revision>
  <dcterms:modified xsi:type="dcterms:W3CDTF">2021-04-12T10:27:22Z</dcterms:modified>
</cp:coreProperties>
</file>