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479" r:id="rId3"/>
    <p:sldId id="633" r:id="rId4"/>
    <p:sldId id="634" r:id="rId5"/>
    <p:sldId id="635" r:id="rId6"/>
    <p:sldId id="637" r:id="rId7"/>
    <p:sldId id="636" r:id="rId8"/>
    <p:sldId id="638" r:id="rId9"/>
    <p:sldId id="591" r:id="rId10"/>
    <p:sldId id="595" r:id="rId11"/>
    <p:sldId id="613" r:id="rId12"/>
    <p:sldId id="617" r:id="rId13"/>
    <p:sldId id="615" r:id="rId14"/>
    <p:sldId id="616" r:id="rId15"/>
    <p:sldId id="618" r:id="rId16"/>
    <p:sldId id="619" r:id="rId17"/>
    <p:sldId id="639" r:id="rId18"/>
    <p:sldId id="629" r:id="rId19"/>
    <p:sldId id="630" r:id="rId20"/>
    <p:sldId id="631" r:id="rId21"/>
    <p:sldId id="632" r:id="rId22"/>
    <p:sldId id="640"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Batista" initials="SB" lastIdx="1" clrIdx="0">
    <p:extLst>
      <p:ext uri="{19B8F6BF-5375-455C-9EA6-DF929625EA0E}">
        <p15:presenceInfo xmlns:p15="http://schemas.microsoft.com/office/powerpoint/2012/main" userId="c841bc55e30272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BBFC77FB-9ED0-4EC9-95AA-A1379042E648}"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3DC5C2F9-1CAC-4260-A1DD-9FCDBB877499}"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6CBB8FF1-D9AA-43F3-AF6F-95CC898621D3}" styleName="">
    <a:tblBg/>
    <a:wholeTbl>
      <a:tcTxStyle b="off" i="off">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n">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Row>
  </a:tblStyle>
  <a:tblStyle styleId="{DD9CBF1E-DFE0-488D-B0F1-8F7C9699B0B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E8A719A-2513-455F-94AF-7F6580E6230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25" d="100"/>
          <a:sy n="25" d="100"/>
        </p:scale>
        <p:origin x="1934" y="874"/>
      </p:cViewPr>
      <p:guideLst/>
    </p:cSldViewPr>
  </p:slideViewPr>
  <p:notesTextViewPr>
    <p:cViewPr>
      <p:scale>
        <a:sx n="1" d="1"/>
        <a:sy n="1" d="1"/>
      </p:scale>
      <p:origin x="0" y="0"/>
    </p:cViewPr>
  </p:notesTextViewPr>
  <p:sorterViewPr>
    <p:cViewPr>
      <p:scale>
        <a:sx n="100" d="100"/>
        <a:sy n="100" d="100"/>
      </p:scale>
      <p:origin x="0" y="-24780"/>
    </p:cViewPr>
  </p:sorter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527EF-9BDA-4238-B827-321E0F34E8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C35EA1-9ABB-40F5-AAAE-61A36E5D51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CBECEF-48F3-4CB4-805B-408F3A2DD8C4}" type="datetimeFigureOut">
              <a:rPr lang="en-US" smtClean="0"/>
              <a:t>4/26/2021</a:t>
            </a:fld>
            <a:endParaRPr lang="en-US"/>
          </a:p>
        </p:txBody>
      </p:sp>
      <p:sp>
        <p:nvSpPr>
          <p:cNvPr id="4" name="Footer Placeholder 3">
            <a:extLst>
              <a:ext uri="{FF2B5EF4-FFF2-40B4-BE49-F238E27FC236}">
                <a16:creationId xmlns:a16="http://schemas.microsoft.com/office/drawing/2014/main" id="{9AC1C19A-4193-4560-90EB-02E45CDF7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EEE875-7AA1-47C1-9357-9CA05A20DE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88F1B-BAB2-4885-8CAC-7B8188C40CF0}" type="slidenum">
              <a:rPr lang="en-US" smtClean="0"/>
              <a:t>‹#›</a:t>
            </a:fld>
            <a:endParaRPr lang="en-US"/>
          </a:p>
        </p:txBody>
      </p:sp>
    </p:spTree>
    <p:extLst>
      <p:ext uri="{BB962C8B-B14F-4D97-AF65-F5344CB8AC3E}">
        <p14:creationId xmlns:p14="http://schemas.microsoft.com/office/powerpoint/2010/main" val="2407933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Shape 80"/>
          <p:cNvSpPr>
            <a:spLocks noGrp="1" noRot="1" noChangeAspect="1"/>
          </p:cNvSpPr>
          <p:nvPr>
            <p:ph type="sldImg"/>
          </p:nvPr>
        </p:nvSpPr>
        <p:spPr>
          <a:xfrm>
            <a:off x="1143000" y="685800"/>
            <a:ext cx="4572000" cy="3429000"/>
          </a:xfrm>
          <a:prstGeom prst="rect">
            <a:avLst/>
          </a:prstGeom>
        </p:spPr>
        <p:txBody>
          <a:bodyPr/>
          <a:lstStyle/>
          <a:p>
            <a:endParaRPr/>
          </a:p>
        </p:txBody>
      </p:sp>
      <p:sp>
        <p:nvSpPr>
          <p:cNvPr id="81" name="Shape 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7700" latinLnBrk="0">
      <a:defRPr sz="1600">
        <a:latin typeface="Lucida Grande"/>
        <a:ea typeface="Lucida Grande"/>
        <a:cs typeface="Lucida Grande"/>
        <a:sym typeface="Lucida Grande"/>
      </a:defRPr>
    </a:lvl1pPr>
    <a:lvl2pPr indent="228600" defTabSz="647700" latinLnBrk="0">
      <a:defRPr sz="1600">
        <a:latin typeface="Lucida Grande"/>
        <a:ea typeface="Lucida Grande"/>
        <a:cs typeface="Lucida Grande"/>
        <a:sym typeface="Lucida Grande"/>
      </a:defRPr>
    </a:lvl2pPr>
    <a:lvl3pPr indent="457200" defTabSz="647700" latinLnBrk="0">
      <a:defRPr sz="1600">
        <a:latin typeface="Lucida Grande"/>
        <a:ea typeface="Lucida Grande"/>
        <a:cs typeface="Lucida Grande"/>
        <a:sym typeface="Lucida Grande"/>
      </a:defRPr>
    </a:lvl3pPr>
    <a:lvl4pPr indent="685800" defTabSz="647700" latinLnBrk="0">
      <a:defRPr sz="1600">
        <a:latin typeface="Lucida Grande"/>
        <a:ea typeface="Lucida Grande"/>
        <a:cs typeface="Lucida Grande"/>
        <a:sym typeface="Lucida Grande"/>
      </a:defRPr>
    </a:lvl4pPr>
    <a:lvl5pPr indent="914400" defTabSz="647700" latinLnBrk="0">
      <a:defRPr sz="1600">
        <a:latin typeface="Lucida Grande"/>
        <a:ea typeface="Lucida Grande"/>
        <a:cs typeface="Lucida Grande"/>
        <a:sym typeface="Lucida Grande"/>
      </a:defRPr>
    </a:lvl5pPr>
    <a:lvl6pPr indent="1143000" defTabSz="647700" latinLnBrk="0">
      <a:defRPr sz="1600">
        <a:latin typeface="Lucida Grande"/>
        <a:ea typeface="Lucida Grande"/>
        <a:cs typeface="Lucida Grande"/>
        <a:sym typeface="Lucida Grande"/>
      </a:defRPr>
    </a:lvl6pPr>
    <a:lvl7pPr indent="1371600" defTabSz="647700" latinLnBrk="0">
      <a:defRPr sz="1600">
        <a:latin typeface="Lucida Grande"/>
        <a:ea typeface="Lucida Grande"/>
        <a:cs typeface="Lucida Grande"/>
        <a:sym typeface="Lucida Grande"/>
      </a:defRPr>
    </a:lvl7pPr>
    <a:lvl8pPr indent="1600200" defTabSz="647700" latinLnBrk="0">
      <a:defRPr sz="1600">
        <a:latin typeface="Lucida Grande"/>
        <a:ea typeface="Lucida Grande"/>
        <a:cs typeface="Lucida Grande"/>
        <a:sym typeface="Lucida Grande"/>
      </a:defRPr>
    </a:lvl8pPr>
    <a:lvl9pPr indent="1828800" defTabSz="647700" latinLnBrk="0">
      <a:defRPr sz="16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007060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638929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81803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44051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8967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049429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905215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848780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5268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99913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204507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884592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54171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925507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11355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90393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637884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introcs.cs.princeton.edu"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COVER">
    <p:spTree>
      <p:nvGrpSpPr>
        <p:cNvPr id="1" name=""/>
        <p:cNvGrpSpPr/>
        <p:nvPr/>
      </p:nvGrpSpPr>
      <p:grpSpPr>
        <a:xfrm>
          <a:off x="0" y="0"/>
          <a:ext cx="0" cy="0"/>
          <a:chOff x="0" y="0"/>
          <a:chExt cx="0" cy="0"/>
        </a:xfrm>
      </p:grpSpPr>
      <p:pic>
        <p:nvPicPr>
          <p:cNvPr id="12" name="coral.jpg" descr="coral.jpg"/>
          <p:cNvPicPr>
            <a:picLocks noChangeAspect="1"/>
          </p:cNvPicPr>
          <p:nvPr/>
        </p:nvPicPr>
        <p:blipFill>
          <a:blip r:embed="rId2">
            <a:alphaModFix amt="20000"/>
          </a:blip>
          <a:srcRect l="19466" t="9183" r="5180" b="6043"/>
          <a:stretch>
            <a:fillRect/>
          </a:stretch>
        </p:blipFill>
        <p:spPr>
          <a:xfrm>
            <a:off x="-36459" y="0"/>
            <a:ext cx="12192000" cy="13716000"/>
          </a:xfrm>
          <a:prstGeom prst="rect">
            <a:avLst/>
          </a:prstGeom>
          <a:ln w="12700">
            <a:miter lim="400000"/>
          </a:ln>
        </p:spPr>
      </p:pic>
      <p:sp>
        <p:nvSpPr>
          <p:cNvPr id="13" name="COMPUTER SCIENCE…"/>
          <p:cNvSpPr txBox="1"/>
          <p:nvPr/>
        </p:nvSpPr>
        <p:spPr>
          <a:xfrm>
            <a:off x="15089981" y="444499"/>
            <a:ext cx="7770019" cy="2019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a:t>
            </a:r>
            <a:r>
              <a:rPr dirty="0"/>
              <a:t>COMPUTER SCIENCE   </a:t>
            </a:r>
          </a:p>
          <a:p>
            <a:pPr algn="r" defTabSz="647700">
              <a:lnSpc>
                <a:spcPts val="4700"/>
              </a:lnSpc>
              <a:tabLst>
                <a:tab pos="1511300" algn="l"/>
              </a:tabLst>
              <a:defRPr sz="2700" spc="1755">
                <a:latin typeface="Futura Bold"/>
                <a:ea typeface="Futura Bold"/>
                <a:cs typeface="Futura Bold"/>
                <a:sym typeface="Futura Bold"/>
              </a:defRPr>
            </a:pPr>
            <a:r>
              <a:rPr dirty="0"/>
              <a:t> </a:t>
            </a:r>
            <a:r>
              <a:rPr lang="en-US" sz="2800" spc="1820" dirty="0"/>
              <a:t>Rutgers University</a:t>
            </a:r>
            <a:endParaRPr sz="2800" spc="1820" dirty="0"/>
          </a:p>
        </p:txBody>
      </p:sp>
      <p:sp>
        <p:nvSpPr>
          <p:cNvPr id="14" name="http://introcs.cs.princeton.edu"/>
          <p:cNvSpPr txBox="1"/>
          <p:nvPr/>
        </p:nvSpPr>
        <p:spPr>
          <a:xfrm>
            <a:off x="1483681" y="12042322"/>
            <a:ext cx="687070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82550" marR="82550" defTabSz="1828800">
              <a:lnSpc>
                <a:spcPts val="2300"/>
              </a:lnSpc>
              <a:defRPr sz="2400" b="1" spc="264">
                <a:uFill>
                  <a:solidFill>
                    <a:srgbClr val="000000"/>
                  </a:solidFill>
                </a:uFill>
                <a:latin typeface="Lucida Grande"/>
                <a:ea typeface="Lucida Grande"/>
                <a:cs typeface="Lucida Grande"/>
                <a:sym typeface="Lucida Grande"/>
                <a:hlinkClick r:id="rId3"/>
              </a:defRPr>
            </a:lvl1pPr>
          </a:lstStyle>
          <a:p>
            <a:r>
              <a:rPr dirty="0">
                <a:hlinkClick r:id="rId3"/>
              </a:rPr>
              <a:t>http://introcs.cs.</a:t>
            </a:r>
            <a:r>
              <a:rPr lang="en-US" dirty="0">
                <a:hlinkClick r:id="rId3"/>
              </a:rPr>
              <a:t>rutgers</a:t>
            </a:r>
            <a:r>
              <a:rPr dirty="0">
                <a:hlinkClick r:id="rId3"/>
              </a:rPr>
              <a:t>.edu</a:t>
            </a:r>
          </a:p>
        </p:txBody>
      </p:sp>
      <p:sp>
        <p:nvSpPr>
          <p:cNvPr id="16" name="Title Text"/>
          <p:cNvSpPr txBox="1">
            <a:spLocks noGrp="1"/>
          </p:cNvSpPr>
          <p:nvPr>
            <p:ph type="title"/>
          </p:nvPr>
        </p:nvSpPr>
        <p:spPr>
          <a:xfrm>
            <a:off x="8077200" y="5715000"/>
            <a:ext cx="14706600" cy="5753100"/>
          </a:xfrm>
          <a:prstGeom prst="rect">
            <a:avLst/>
          </a:prstGeom>
        </p:spPr>
        <p:txBody>
          <a:bodyPr/>
          <a:lstStyle>
            <a:lvl1pPr algn="ctr">
              <a:lnSpc>
                <a:spcPts val="11700"/>
              </a:lnSpc>
              <a:tabLst>
                <a:tab pos="1752600" algn="l"/>
              </a:tabLst>
              <a:defRPr sz="9800">
                <a:solidFill>
                  <a:srgbClr val="005493"/>
                </a:solidFill>
              </a:defRPr>
            </a:lvl1pPr>
          </a:lstStyle>
          <a:p>
            <a:r>
              <a:t>Title Text</a:t>
            </a:r>
          </a:p>
        </p:txBody>
      </p:sp>
      <p:sp>
        <p:nvSpPr>
          <p:cNvPr id="17"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pic>
        <p:nvPicPr>
          <p:cNvPr id="3" name="Picture 2" descr="A close up of a sign&#10;&#10;Description automatically generated">
            <a:extLst>
              <a:ext uri="{FF2B5EF4-FFF2-40B4-BE49-F238E27FC236}">
                <a16:creationId xmlns:a16="http://schemas.microsoft.com/office/drawing/2014/main" id="{BC7D1766-D167-4757-8EA1-AA21BD5C690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85499" y="8858313"/>
            <a:ext cx="2896898" cy="289689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pic>
        <p:nvPicPr>
          <p:cNvPr id="24" name="coral.jpg" descr="coral.jpg"/>
          <p:cNvPicPr>
            <a:picLocks noChangeAspect="1"/>
          </p:cNvPicPr>
          <p:nvPr/>
        </p:nvPicPr>
        <p:blipFill>
          <a:blip r:embed="rId2">
            <a:alphaModFix amt="10000"/>
          </a:blip>
          <a:stretch>
            <a:fillRect/>
          </a:stretch>
        </p:blipFill>
        <p:spPr>
          <a:xfrm>
            <a:off x="-3175000" y="-1409700"/>
            <a:ext cx="16179800" cy="16179800"/>
          </a:xfrm>
          <a:prstGeom prst="rect">
            <a:avLst/>
          </a:prstGeom>
          <a:ln w="12700">
            <a:miter lim="400000"/>
          </a:ln>
        </p:spPr>
      </p:pic>
      <p:sp>
        <p:nvSpPr>
          <p:cNvPr id="25" name="Title Text"/>
          <p:cNvSpPr txBox="1">
            <a:spLocks noGrp="1"/>
          </p:cNvSpPr>
          <p:nvPr>
            <p:ph type="title"/>
          </p:nvPr>
        </p:nvSpPr>
        <p:spPr>
          <a:xfrm>
            <a:off x="7696200" y="5029200"/>
            <a:ext cx="15201900" cy="1752600"/>
          </a:xfrm>
          <a:prstGeom prst="rect">
            <a:avLst/>
          </a:prstGeom>
        </p:spPr>
        <p:txBody>
          <a:bodyPr/>
          <a:lstStyle>
            <a:lvl1pPr>
              <a:lnSpc>
                <a:spcPts val="7600"/>
              </a:lnSpc>
              <a:tabLst>
                <a:tab pos="1752600" algn="l"/>
              </a:tabLst>
              <a:defRPr sz="6400">
                <a:solidFill>
                  <a:srgbClr val="A9A9A9"/>
                </a:solidFill>
              </a:defRPr>
            </a:lvl1pPr>
          </a:lstStyle>
          <a:p>
            <a:r>
              <a:t>Title Text</a:t>
            </a:r>
          </a:p>
        </p:txBody>
      </p:sp>
      <p:sp>
        <p:nvSpPr>
          <p:cNvPr id="26" name="Body Level One…"/>
          <p:cNvSpPr txBox="1">
            <a:spLocks noGrp="1"/>
          </p:cNvSpPr>
          <p:nvPr>
            <p:ph type="body" sz="half" idx="1"/>
          </p:nvPr>
        </p:nvSpPr>
        <p:spPr>
          <a:xfrm>
            <a:off x="9512300" y="7112000"/>
            <a:ext cx="12814300" cy="5943600"/>
          </a:xfrm>
          <a:prstGeom prst="rect">
            <a:avLst/>
          </a:prstGeom>
        </p:spPr>
        <p:txBody>
          <a:bodyPr/>
          <a:lstStyle>
            <a:lvl1pPr marL="685800" indent="-533400">
              <a:lnSpc>
                <a:spcPts val="6300"/>
              </a:lnSpc>
              <a:spcBef>
                <a:spcPts val="300"/>
              </a:spcBef>
              <a:buSzPct val="100000"/>
              <a:buChar char="•"/>
              <a:tabLst>
                <a:tab pos="1752600" algn="l"/>
              </a:tabLst>
              <a:defRPr sz="4800">
                <a:solidFill>
                  <a:srgbClr val="212121"/>
                </a:solidFill>
                <a:latin typeface="+mn-lt"/>
                <a:ea typeface="+mn-ea"/>
                <a:cs typeface="+mn-cs"/>
                <a:sym typeface="Futura"/>
              </a:defRPr>
            </a:lvl1pPr>
            <a:lvl2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2pPr>
            <a:lvl3pPr marL="685800" indent="-533400">
              <a:lnSpc>
                <a:spcPts val="6300"/>
              </a:lnSpc>
              <a:spcBef>
                <a:spcPts val="300"/>
              </a:spcBef>
              <a:buSzPct val="100000"/>
              <a:buChar char="•"/>
              <a:tabLst>
                <a:tab pos="1752600" algn="l"/>
              </a:tabLst>
              <a:defRPr sz="4800" i="0">
                <a:solidFill>
                  <a:srgbClr val="212121"/>
                </a:solidFill>
                <a:latin typeface="+mn-lt"/>
                <a:ea typeface="+mn-ea"/>
                <a:cs typeface="+mn-cs"/>
                <a:sym typeface="Futura"/>
              </a:defRPr>
            </a:lvl3pPr>
            <a:lvl4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4pPr>
            <a:lvl5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5pPr>
          </a:lstStyle>
          <a:p>
            <a:r>
              <a:t>Body Level One</a:t>
            </a:r>
          </a:p>
          <a:p>
            <a:pPr lvl="1"/>
            <a:r>
              <a:t>Body Level Two</a:t>
            </a:r>
          </a:p>
          <a:p>
            <a:pPr lvl="2"/>
            <a:r>
              <a:t>Body Level Three</a:t>
            </a:r>
          </a:p>
          <a:p>
            <a:pPr lvl="3"/>
            <a:r>
              <a:t>Body Level Four</a:t>
            </a:r>
          </a:p>
          <a:p>
            <a:pPr lvl="4"/>
            <a:r>
              <a:t>Body Level Five</a:t>
            </a:r>
          </a:p>
        </p:txBody>
      </p:sp>
      <p:sp>
        <p:nvSpPr>
          <p:cNvPr id="27" name="COMPUTER SCIENCE…"/>
          <p:cNvSpPr txBox="1"/>
          <p:nvPr/>
        </p:nvSpPr>
        <p:spPr>
          <a:xfrm>
            <a:off x="15089981" y="444499"/>
            <a:ext cx="7770019" cy="2019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COMPUTER SCIENCE   </a:t>
            </a:r>
          </a:p>
          <a:p>
            <a:pPr algn="r" defTabSz="647700">
              <a:lnSpc>
                <a:spcPts val="4700"/>
              </a:lnSpc>
              <a:tabLst>
                <a:tab pos="1511300" algn="l"/>
              </a:tabLst>
              <a:defRPr sz="2700" spc="1755">
                <a:latin typeface="Futura Bold"/>
                <a:ea typeface="Futura Bold"/>
                <a:cs typeface="Futura Bold"/>
                <a:sym typeface="Futura Bold"/>
              </a:defRPr>
            </a:pPr>
            <a:r>
              <a:rPr lang="en-US" dirty="0"/>
              <a:t> </a:t>
            </a:r>
            <a:r>
              <a:rPr lang="en-US" sz="2800" spc="1820" dirty="0"/>
              <a:t>Rutgers University</a:t>
            </a:r>
          </a:p>
        </p:txBody>
      </p:sp>
      <p:sp>
        <p:nvSpPr>
          <p:cNvPr id="28"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3" name="Line"/>
          <p:cNvSpPr/>
          <p:nvPr/>
        </p:nvSpPr>
        <p:spPr>
          <a:xfrm>
            <a:off x="1297472" y="1280221"/>
            <a:ext cx="21810171" cy="1"/>
          </a:xfrm>
          <a:prstGeom prst="line">
            <a:avLst/>
          </a:prstGeom>
          <a:ln w="12700">
            <a:solidFill>
              <a:srgbClr val="000000"/>
            </a:solidFill>
            <a:miter lim="400000"/>
          </a:ln>
        </p:spPr>
        <p:txBody>
          <a:bodyPr lIns="0" tIns="0" rIns="0" bIns="0"/>
          <a:lstStyle/>
          <a:p>
            <a:endParaRP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1270000" y="1778000"/>
            <a:ext cx="21005800" cy="4572000"/>
          </a:xfrm>
          <a:prstGeom prst="rect">
            <a:avLst/>
          </a:prstGeom>
          <a:solidFill>
            <a:srgbClr val="FFFFFF"/>
          </a:solidFill>
        </p:spPr>
        <p:txBody>
          <a:bodyPr lIns="304800" tIns="304800" rIns="304800" bIns="304800"/>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6F9"/>
        </a:solidFill>
        <a:effectLst/>
      </p:bgPr>
    </p:bg>
    <p:spTree>
      <p:nvGrpSpPr>
        <p:cNvPr id="1" name=""/>
        <p:cNvGrpSpPr/>
        <p:nvPr/>
      </p:nvGrpSpPr>
      <p:grpSpPr>
        <a:xfrm>
          <a:off x="0" y="0"/>
          <a:ext cx="0" cy="0"/>
          <a:chOff x="0" y="0"/>
          <a:chExt cx="0" cy="0"/>
        </a:xfrm>
      </p:grpSpPr>
      <p:sp>
        <p:nvSpPr>
          <p:cNvPr id="2" name="Line"/>
          <p:cNvSpPr/>
          <p:nvPr/>
        </p:nvSpPr>
        <p:spPr>
          <a:xfrm>
            <a:off x="1270000" y="1280221"/>
            <a:ext cx="21844000" cy="1"/>
          </a:xfrm>
          <a:prstGeom prst="line">
            <a:avLst/>
          </a:prstGeom>
          <a:ln w="12700">
            <a:solidFill>
              <a:srgbClr val="000000"/>
            </a:solidFill>
            <a:miter lim="400000"/>
          </a:ln>
        </p:spPr>
        <p:txBody>
          <a:bodyPr lIns="0" tIns="0" rIns="0" bIns="0"/>
          <a:lstStyle/>
          <a:p>
            <a:endParaRPr/>
          </a:p>
        </p:txBody>
      </p:sp>
      <p:sp>
        <p:nvSpPr>
          <p:cNvPr id="3" name="Title Text"/>
          <p:cNvSpPr txBox="1">
            <a:spLocks noGrp="1"/>
          </p:cNvSpPr>
          <p:nvPr>
            <p:ph type="title"/>
          </p:nvPr>
        </p:nvSpPr>
        <p:spPr>
          <a:xfrm>
            <a:off x="1270000" y="381000"/>
            <a:ext cx="20688300" cy="901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Title Text</a:t>
            </a:r>
          </a:p>
        </p:txBody>
      </p:sp>
      <p:sp>
        <p:nvSpPr>
          <p:cNvPr id="4" name="Body Level One…"/>
          <p:cNvSpPr txBox="1">
            <a:spLocks noGrp="1"/>
          </p:cNvSpPr>
          <p:nvPr>
            <p:ph type="body" idx="1"/>
          </p:nvPr>
        </p:nvSpPr>
        <p:spPr>
          <a:xfrm>
            <a:off x="1219200" y="1524000"/>
            <a:ext cx="21869400" cy="11582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2pPr>
              <a:buFont typeface="Gill Sans"/>
              <a:tabLst>
                <a:tab pos="2476500" algn="l"/>
              </a:tabLst>
            </a:lvl2pPr>
            <a:lvl3pPr>
              <a:tabLst>
                <a:tab pos="3035300" algn="l"/>
              </a:tabLst>
              <a:defRPr i="1"/>
            </a:lvl3pPr>
            <a:lvl4pPr>
              <a:buFont typeface="Gill Sans"/>
              <a:tabLst>
                <a:tab pos="3721100" algn="l"/>
              </a:tabLst>
            </a:lvl4pPr>
            <a:lvl5pPr>
              <a:buFont typeface="Gill Sans"/>
              <a:tabLst>
                <a:tab pos="4368800" algn="l"/>
              </a:tabLst>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700128" y="13066304"/>
            <a:ext cx="393701" cy="431801"/>
          </a:xfrm>
          <a:prstGeom prst="rect">
            <a:avLst/>
          </a:prstGeom>
          <a:ln w="12700">
            <a:miter lim="400000"/>
          </a:ln>
        </p:spPr>
        <p:txBody>
          <a:bodyPr wrap="none" lIns="38100" tIns="38100" rIns="38100" bIns="38100">
            <a:spAutoFit/>
          </a:bodyPr>
          <a:lstStyle>
            <a:lvl1pPr algn="ctr" defTabSz="647700">
              <a:lnSpc>
                <a:spcPts val="2800"/>
              </a:lnSpc>
              <a:tabLst>
                <a:tab pos="1511300" algn="l"/>
              </a:tabLst>
              <a:defRPr sz="2400">
                <a:latin typeface="Gill Sans"/>
                <a:ea typeface="Gill Sans"/>
                <a:cs typeface="Gill San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Lst>
  <p:transition spd="med"/>
  <p:txStyles>
    <p:titleStyle>
      <a:lvl1pPr marL="0" marR="0" indent="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1pPr>
      <a:lvl2pPr marL="0" marR="0" indent="228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2pPr>
      <a:lvl3pPr marL="0" marR="0" indent="457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3pPr>
      <a:lvl4pPr marL="0" marR="0" indent="685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4pPr>
      <a:lvl5pPr marL="0" marR="0" indent="9144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5pPr>
      <a:lvl6pPr marL="0" marR="0" indent="11430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6pPr>
      <a:lvl7pPr marL="0" marR="0" indent="1371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7pPr>
      <a:lvl8pPr marL="0" marR="0" indent="1600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8pPr>
      <a:lvl9pPr marL="0" marR="0" indent="1828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9pPr>
    </p:titleStyle>
    <p:bodyStyle>
      <a:lvl1pPr marL="0" marR="0" indent="889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1pPr>
      <a:lvl2pPr marL="760379" marR="0" indent="-3031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2pPr>
      <a:lvl3pPr marL="0" marR="0" indent="14224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3pPr>
      <a:lvl4pPr marL="2004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4pPr>
      <a:lvl5pPr marL="24621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5pPr>
      <a:lvl6pPr marL="28177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6pPr>
      <a:lvl7pPr marL="31733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7pPr>
      <a:lvl8pPr marL="3528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8pPr>
      <a:lvl9pPr marL="38845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9pPr>
    </p:bodyStyle>
    <p:otherStyle>
      <a:lvl1pPr marL="0" marR="0" indent="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1pPr>
      <a:lvl2pPr marL="0" marR="0" indent="228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2pPr>
      <a:lvl3pPr marL="0" marR="0" indent="457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3pPr>
      <a:lvl4pPr marL="0" marR="0" indent="685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4pPr>
      <a:lvl5pPr marL="0" marR="0" indent="9144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5pPr>
      <a:lvl6pPr marL="0" marR="0" indent="11430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6pPr>
      <a:lvl7pPr marL="0" marR="0" indent="1371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7pPr>
      <a:lvl8pPr marL="0" marR="0" indent="1600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8pPr>
      <a:lvl9pPr marL="0" marR="0" indent="1828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a:xfrm>
            <a:off x="2901462" y="5715000"/>
            <a:ext cx="19882338" cy="5753100"/>
          </a:xfrm>
        </p:spPr>
        <p:txBody>
          <a:bodyPr/>
          <a:lstStyle/>
          <a:p>
            <a:r>
              <a:rPr lang="en-US" dirty="0"/>
              <a:t>Graph </a:t>
            </a:r>
            <a:r>
              <a:rPr lang="en-US" dirty="0" smtClean="0"/>
              <a:t>Coloring and Algorithms</a:t>
            </a:r>
            <a:br>
              <a:rPr lang="en-US" dirty="0" smtClean="0"/>
            </a:br>
            <a:r>
              <a:rPr lang="en-US" sz="2400" dirty="0" smtClean="0"/>
              <a:t>CSCI </a:t>
            </a:r>
            <a:r>
              <a:rPr lang="en-US" sz="2400" dirty="0"/>
              <a:t>170 </a:t>
            </a:r>
            <a:r>
              <a:rPr lang="en-US" sz="2400" dirty="0" smtClean="0"/>
              <a:t>Spring 2021</a:t>
            </a:r>
            <a:br>
              <a:rPr lang="en-US" sz="2400" dirty="0" smtClean="0"/>
            </a:br>
            <a:r>
              <a:rPr lang="en-US" sz="2400" dirty="0" smtClean="0"/>
              <a:t>Sandra </a:t>
            </a:r>
            <a:r>
              <a:rPr lang="en-US" sz="2400" dirty="0"/>
              <a:t>Batista</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62" name="Conditionals and Loops"/>
          <p:cNvSpPr txBox="1">
            <a:spLocks noGrp="1"/>
          </p:cNvSpPr>
          <p:nvPr>
            <p:ph type="title"/>
          </p:nvPr>
        </p:nvSpPr>
        <p:spPr>
          <a:prstGeom prst="rect">
            <a:avLst/>
          </a:prstGeom>
        </p:spPr>
        <p:txBody>
          <a:bodyPr/>
          <a:lstStyle/>
          <a:p>
            <a:r>
              <a:rPr lang="en-US" dirty="0"/>
              <a:t>Exercise: Bipartite Graph Exercise</a:t>
            </a:r>
            <a:endParaRPr dirty="0"/>
          </a:p>
        </p:txBody>
      </p:sp>
      <p:sp>
        <p:nvSpPr>
          <p:cNvPr id="163" name="Control flow…"/>
          <p:cNvSpPr txBox="1">
            <a:spLocks noGrp="1"/>
          </p:cNvSpPr>
          <p:nvPr>
            <p:ph type="body" sz="quarter" idx="1"/>
          </p:nvPr>
        </p:nvSpPr>
        <p:spPr>
          <a:xfrm>
            <a:off x="376576" y="1164806"/>
            <a:ext cx="23323552" cy="11370094"/>
          </a:xfrm>
          <a:prstGeom prst="rect">
            <a:avLst/>
          </a:prstGeom>
        </p:spPr>
        <p:txBody>
          <a:bodyPr/>
          <a:lstStyle/>
          <a:p>
            <a:r>
              <a:rPr lang="en-US" dirty="0">
                <a:solidFill>
                  <a:srgbClr val="0070C0"/>
                </a:solidFill>
              </a:rPr>
              <a:t>A graph is bipartite if and only if it is two-colorable.</a:t>
            </a:r>
          </a:p>
          <a:p>
            <a:r>
              <a:rPr lang="en-US" dirty="0">
                <a:solidFill>
                  <a:srgbClr val="002060"/>
                </a:solidFill>
              </a:rPr>
              <a:t>Proof:</a:t>
            </a:r>
          </a:p>
          <a:p>
            <a:r>
              <a:rPr lang="en-US" dirty="0">
                <a:solidFill>
                  <a:srgbClr val="002060"/>
                </a:solidFill>
              </a:rPr>
              <a:t>If a graph is bipartite, then it is two-colorable.</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72814207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162" name="Conditionals and Loops"/>
          <p:cNvSpPr txBox="1">
            <a:spLocks noGrp="1"/>
          </p:cNvSpPr>
          <p:nvPr>
            <p:ph type="title"/>
          </p:nvPr>
        </p:nvSpPr>
        <p:spPr>
          <a:prstGeom prst="rect">
            <a:avLst/>
          </a:prstGeom>
        </p:spPr>
        <p:txBody>
          <a:bodyPr/>
          <a:lstStyle/>
          <a:p>
            <a:r>
              <a:rPr lang="en-US" dirty="0"/>
              <a:t>Exercise: Bipartite Graph Exercise</a:t>
            </a:r>
            <a:endParaRPr dirty="0"/>
          </a:p>
        </p:txBody>
      </p:sp>
      <p:sp>
        <p:nvSpPr>
          <p:cNvPr id="163" name="Control flow…"/>
          <p:cNvSpPr txBox="1">
            <a:spLocks noGrp="1"/>
          </p:cNvSpPr>
          <p:nvPr>
            <p:ph type="body" sz="quarter" idx="1"/>
          </p:nvPr>
        </p:nvSpPr>
        <p:spPr>
          <a:xfrm>
            <a:off x="376576" y="1164806"/>
            <a:ext cx="23323552" cy="11370094"/>
          </a:xfrm>
          <a:prstGeom prst="rect">
            <a:avLst/>
          </a:prstGeom>
        </p:spPr>
        <p:txBody>
          <a:bodyPr/>
          <a:lstStyle/>
          <a:p>
            <a:r>
              <a:rPr lang="en-US" dirty="0">
                <a:solidFill>
                  <a:srgbClr val="0070C0"/>
                </a:solidFill>
              </a:rPr>
              <a:t>A graph is bipartite if and only if it is two-colorable.</a:t>
            </a:r>
          </a:p>
          <a:p>
            <a:r>
              <a:rPr lang="en-US" dirty="0">
                <a:solidFill>
                  <a:srgbClr val="002060"/>
                </a:solidFill>
              </a:rPr>
              <a:t>Proof (continued):</a:t>
            </a:r>
          </a:p>
          <a:p>
            <a:r>
              <a:rPr lang="en-US" dirty="0">
                <a:solidFill>
                  <a:srgbClr val="002060"/>
                </a:solidFill>
              </a:rPr>
              <a:t>If a graph is two-colorable, then it is bipartite.</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7196251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62" name="Conditionals and Loops"/>
          <p:cNvSpPr txBox="1">
            <a:spLocks noGrp="1"/>
          </p:cNvSpPr>
          <p:nvPr>
            <p:ph type="title"/>
          </p:nvPr>
        </p:nvSpPr>
        <p:spPr>
          <a:prstGeom prst="rect">
            <a:avLst/>
          </a:prstGeom>
        </p:spPr>
        <p:txBody>
          <a:bodyPr/>
          <a:lstStyle/>
          <a:p>
            <a:r>
              <a:rPr lang="en-US" dirty="0"/>
              <a:t>Puppy Adoption Exercise: Bipartite Graph Application</a:t>
            </a:r>
            <a:endParaRPr dirty="0"/>
          </a:p>
        </p:txBody>
      </p:sp>
      <p:sp>
        <p:nvSpPr>
          <p:cNvPr id="163" name="Control flow…"/>
          <p:cNvSpPr txBox="1">
            <a:spLocks noGrp="1"/>
          </p:cNvSpPr>
          <p:nvPr>
            <p:ph type="body" sz="quarter" idx="1"/>
          </p:nvPr>
        </p:nvSpPr>
        <p:spPr>
          <a:xfrm>
            <a:off x="376576" y="1164806"/>
            <a:ext cx="23323552" cy="11370094"/>
          </a:xfrm>
          <a:prstGeom prst="rect">
            <a:avLst/>
          </a:prstGeom>
        </p:spPr>
        <p:txBody>
          <a:bodyPr/>
          <a:lstStyle/>
          <a:p>
            <a:r>
              <a:rPr lang="en-US" dirty="0">
                <a:solidFill>
                  <a:srgbClr val="002060"/>
                </a:solidFill>
              </a:rPr>
              <a:t>Families arrive at a shelter to adopt dogs. We modeled their preferences as a bipartite graph. There exists an edge between puppies and family if and only if the family wants to adopt the puppy. Can all the puppies be adopted?</a:t>
            </a:r>
          </a:p>
          <a:p>
            <a:r>
              <a:rPr lang="en-US" dirty="0">
                <a:solidFill>
                  <a:srgbClr val="002060"/>
                </a:solidFill>
              </a:rPr>
              <a:t>Marge           Tycho         Hudson                 Kramer                  </a:t>
            </a:r>
            <a:r>
              <a:rPr lang="en-US" dirty="0" err="1">
                <a:solidFill>
                  <a:srgbClr val="002060"/>
                </a:solidFill>
              </a:rPr>
              <a:t>Ziva</a:t>
            </a:r>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r>
              <a:rPr lang="en-US" dirty="0">
                <a:solidFill>
                  <a:srgbClr val="002060"/>
                </a:solidFill>
              </a:rPr>
              <a:t>Smith          Jones          Klein                  Tewari         Peterson </a:t>
            </a:r>
          </a:p>
          <a:p>
            <a:endParaRPr lang="en-US" dirty="0">
              <a:solidFill>
                <a:srgbClr val="002060"/>
              </a:solidFill>
            </a:endParaRPr>
          </a:p>
          <a:p>
            <a:r>
              <a:rPr lang="en-US" dirty="0">
                <a:solidFill>
                  <a:srgbClr val="002060"/>
                </a:solidFill>
              </a:rPr>
              <a:t>Each family may adopt at most one dog.               </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pic>
        <p:nvPicPr>
          <p:cNvPr id="6" name="Content Placeholder 4" descr="A close up of a dog&#10;&#10;Description generated with very high confidence">
            <a:extLst>
              <a:ext uri="{FF2B5EF4-FFF2-40B4-BE49-F238E27FC236}">
                <a16:creationId xmlns:a16="http://schemas.microsoft.com/office/drawing/2014/main" id="{5A58F23A-C9AF-4800-A83C-0E8A348152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077" y="4272116"/>
            <a:ext cx="2051098" cy="274624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pic>
        <p:nvPicPr>
          <p:cNvPr id="7" name="Picture 6" descr="A dog sitting on the ground&#10;&#10;Description generated with very high confidence">
            <a:extLst>
              <a:ext uri="{FF2B5EF4-FFF2-40B4-BE49-F238E27FC236}">
                <a16:creationId xmlns:a16="http://schemas.microsoft.com/office/drawing/2014/main" id="{7BEDD45C-DFD4-4C76-BD95-AA2B07E312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872" y="4054300"/>
            <a:ext cx="2000647" cy="2667530"/>
          </a:xfrm>
          <a:prstGeom prst="rect">
            <a:avLst/>
          </a:prstGeom>
        </p:spPr>
      </p:pic>
      <p:pic>
        <p:nvPicPr>
          <p:cNvPr id="8" name="Picture 7" descr="A small dog on a leash&#10;&#10;Description generated with very high confidence">
            <a:extLst>
              <a:ext uri="{FF2B5EF4-FFF2-40B4-BE49-F238E27FC236}">
                <a16:creationId xmlns:a16="http://schemas.microsoft.com/office/drawing/2014/main" id="{1EC65B40-CA08-4B28-931D-7F11004BBC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7856" y="4062716"/>
            <a:ext cx="1777039" cy="3165043"/>
          </a:xfrm>
          <a:prstGeom prst="rect">
            <a:avLst/>
          </a:prstGeom>
        </p:spPr>
      </p:pic>
      <p:pic>
        <p:nvPicPr>
          <p:cNvPr id="9" name="Picture 8" descr="A picture containing tree, dog, grass, outdoor&#10;&#10;Description generated with very high confidence">
            <a:extLst>
              <a:ext uri="{FF2B5EF4-FFF2-40B4-BE49-F238E27FC236}">
                <a16:creationId xmlns:a16="http://schemas.microsoft.com/office/drawing/2014/main" id="{F9FFAE31-2D8D-4FBA-A628-037A7307F4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03247" y="4272116"/>
            <a:ext cx="3115067" cy="2336300"/>
          </a:xfrm>
          <a:prstGeom prst="rect">
            <a:avLst/>
          </a:prstGeom>
        </p:spPr>
      </p:pic>
      <p:pic>
        <p:nvPicPr>
          <p:cNvPr id="10" name="Picture 9" descr="A cat sleeping next to a fence&#10;&#10;Description generated with high confidence">
            <a:extLst>
              <a:ext uri="{FF2B5EF4-FFF2-40B4-BE49-F238E27FC236}">
                <a16:creationId xmlns:a16="http://schemas.microsoft.com/office/drawing/2014/main" id="{4BF6EA07-D66D-4AB5-8844-974E2DCC63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42462" y="4071487"/>
            <a:ext cx="2356199" cy="3165044"/>
          </a:xfrm>
          <a:prstGeom prst="rect">
            <a:avLst/>
          </a:prstGeom>
        </p:spPr>
      </p:pic>
      <p:cxnSp>
        <p:nvCxnSpPr>
          <p:cNvPr id="4" name="Straight Connector 3">
            <a:extLst>
              <a:ext uri="{FF2B5EF4-FFF2-40B4-BE49-F238E27FC236}">
                <a16:creationId xmlns:a16="http://schemas.microsoft.com/office/drawing/2014/main" id="{F12D589E-CB79-4B59-A7A2-74B697D2EE96}"/>
              </a:ext>
            </a:extLst>
          </p:cNvPr>
          <p:cNvCxnSpPr/>
          <p:nvPr/>
        </p:nvCxnSpPr>
        <p:spPr>
          <a:xfrm flipV="1">
            <a:off x="1270000" y="6721830"/>
            <a:ext cx="0" cy="367947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ADC5D11-BBCD-41FA-BF14-7FDAC8A1CBB9}"/>
              </a:ext>
            </a:extLst>
          </p:cNvPr>
          <p:cNvCxnSpPr>
            <a:cxnSpLocks/>
          </p:cNvCxnSpPr>
          <p:nvPr/>
        </p:nvCxnSpPr>
        <p:spPr>
          <a:xfrm flipV="1">
            <a:off x="1346200" y="7018358"/>
            <a:ext cx="2271656" cy="331087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8AAD5642-5615-463C-9AA9-1B4E315E2E58}"/>
              </a:ext>
            </a:extLst>
          </p:cNvPr>
          <p:cNvCxnSpPr>
            <a:cxnSpLocks/>
          </p:cNvCxnSpPr>
          <p:nvPr/>
        </p:nvCxnSpPr>
        <p:spPr>
          <a:xfrm flipV="1">
            <a:off x="3595198" y="7236531"/>
            <a:ext cx="638065" cy="3092706"/>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9AD7BEDE-31A3-45D0-8173-DED2557856E5}"/>
              </a:ext>
            </a:extLst>
          </p:cNvPr>
          <p:cNvCxnSpPr>
            <a:cxnSpLocks/>
          </p:cNvCxnSpPr>
          <p:nvPr/>
        </p:nvCxnSpPr>
        <p:spPr>
          <a:xfrm flipV="1">
            <a:off x="6634661" y="6961365"/>
            <a:ext cx="461253" cy="319880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01A92F4B-01D4-4A1B-8461-79FBF347FD3A}"/>
              </a:ext>
            </a:extLst>
          </p:cNvPr>
          <p:cNvCxnSpPr>
            <a:cxnSpLocks/>
          </p:cNvCxnSpPr>
          <p:nvPr/>
        </p:nvCxnSpPr>
        <p:spPr>
          <a:xfrm flipH="1" flipV="1">
            <a:off x="1459670" y="6754635"/>
            <a:ext cx="5174991" cy="340553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EE14418D-2525-43D2-89B7-8EABBA314C4F}"/>
              </a:ext>
            </a:extLst>
          </p:cNvPr>
          <p:cNvCxnSpPr>
            <a:cxnSpLocks/>
          </p:cNvCxnSpPr>
          <p:nvPr/>
        </p:nvCxnSpPr>
        <p:spPr>
          <a:xfrm flipV="1">
            <a:off x="6634661" y="7236531"/>
            <a:ext cx="3507801" cy="292364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FBED73E3-14E2-4A4E-8BD4-25D66B0F5261}"/>
              </a:ext>
            </a:extLst>
          </p:cNvPr>
          <p:cNvCxnSpPr>
            <a:cxnSpLocks/>
          </p:cNvCxnSpPr>
          <p:nvPr/>
        </p:nvCxnSpPr>
        <p:spPr>
          <a:xfrm flipV="1">
            <a:off x="10731164" y="6696355"/>
            <a:ext cx="3777237" cy="346381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77410FAC-2453-4674-85DE-DFE405D7EEC3}"/>
              </a:ext>
            </a:extLst>
          </p:cNvPr>
          <p:cNvCxnSpPr>
            <a:cxnSpLocks/>
          </p:cNvCxnSpPr>
          <p:nvPr/>
        </p:nvCxnSpPr>
        <p:spPr>
          <a:xfrm flipH="1" flipV="1">
            <a:off x="4233263" y="7227759"/>
            <a:ext cx="6497901" cy="295564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1" name="Straight Connector 30">
            <a:extLst>
              <a:ext uri="{FF2B5EF4-FFF2-40B4-BE49-F238E27FC236}">
                <a16:creationId xmlns:a16="http://schemas.microsoft.com/office/drawing/2014/main" id="{589AB1FE-1359-4445-BA41-B17D2F7CD3E7}"/>
              </a:ext>
            </a:extLst>
          </p:cNvPr>
          <p:cNvCxnSpPr>
            <a:cxnSpLocks/>
          </p:cNvCxnSpPr>
          <p:nvPr/>
        </p:nvCxnSpPr>
        <p:spPr>
          <a:xfrm flipV="1">
            <a:off x="12928437" y="6754635"/>
            <a:ext cx="2987838" cy="346382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F644C529-5F74-4202-B343-838EAC89606B}"/>
              </a:ext>
            </a:extLst>
          </p:cNvPr>
          <p:cNvCxnSpPr>
            <a:cxnSpLocks/>
          </p:cNvCxnSpPr>
          <p:nvPr/>
        </p:nvCxnSpPr>
        <p:spPr>
          <a:xfrm flipH="1" flipV="1">
            <a:off x="5204849" y="7174178"/>
            <a:ext cx="7723588" cy="305176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0729522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162" name="Conditionals and Loops"/>
          <p:cNvSpPr txBox="1">
            <a:spLocks noGrp="1"/>
          </p:cNvSpPr>
          <p:nvPr>
            <p:ph type="title"/>
          </p:nvPr>
        </p:nvSpPr>
        <p:spPr>
          <a:prstGeom prst="rect">
            <a:avLst/>
          </a:prstGeom>
        </p:spPr>
        <p:txBody>
          <a:bodyPr/>
          <a:lstStyle/>
          <a:p>
            <a:r>
              <a:rPr lang="en-US" dirty="0"/>
              <a:t>Matchings</a:t>
            </a:r>
            <a:endParaRPr dirty="0"/>
          </a:p>
        </p:txBody>
      </p:sp>
      <p:sp>
        <p:nvSpPr>
          <p:cNvPr id="163" name="Control flow…"/>
          <p:cNvSpPr txBox="1">
            <a:spLocks noGrp="1"/>
          </p:cNvSpPr>
          <p:nvPr>
            <p:ph type="body" sz="quarter" idx="1"/>
          </p:nvPr>
        </p:nvSpPr>
        <p:spPr>
          <a:xfrm>
            <a:off x="376576" y="1164806"/>
            <a:ext cx="23323552" cy="11370094"/>
          </a:xfrm>
          <a:prstGeom prst="rect">
            <a:avLst/>
          </a:prstGeom>
        </p:spPr>
        <p:txBody>
          <a:bodyPr/>
          <a:lstStyle/>
          <a:p>
            <a:r>
              <a:rPr lang="en-US" dirty="0">
                <a:solidFill>
                  <a:srgbClr val="0070C0"/>
                </a:solidFill>
              </a:rPr>
              <a:t>A matching, M, in an undirected bipartite graph is a subset of the edges of the graph such that each vertex appears at most once in M.  </a:t>
            </a:r>
          </a:p>
          <a:p>
            <a:r>
              <a:rPr lang="en-US" dirty="0">
                <a:solidFill>
                  <a:schemeClr val="tx1"/>
                </a:solidFill>
              </a:rPr>
              <a:t>Example: {(Klein, Hudson), (Smith, Marge)}</a:t>
            </a:r>
          </a:p>
          <a:p>
            <a:r>
              <a:rPr lang="en-US" dirty="0">
                <a:solidFill>
                  <a:srgbClr val="002060"/>
                </a:solidFill>
              </a:rPr>
              <a:t>Marge           Tycho         Hudson                 Kramer                  </a:t>
            </a:r>
            <a:r>
              <a:rPr lang="en-US" dirty="0" err="1">
                <a:solidFill>
                  <a:srgbClr val="002060"/>
                </a:solidFill>
              </a:rPr>
              <a:t>Ziva</a:t>
            </a:r>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r>
              <a:rPr lang="en-US" dirty="0">
                <a:solidFill>
                  <a:srgbClr val="002060"/>
                </a:solidFill>
              </a:rPr>
              <a:t>Smith          Jones          Klein                  Tewari         Peterson                </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pic>
        <p:nvPicPr>
          <p:cNvPr id="6" name="Content Placeholder 4" descr="A close up of a dog&#10;&#10;Description generated with very high confidence">
            <a:extLst>
              <a:ext uri="{FF2B5EF4-FFF2-40B4-BE49-F238E27FC236}">
                <a16:creationId xmlns:a16="http://schemas.microsoft.com/office/drawing/2014/main" id="{5A58F23A-C9AF-4800-A83C-0E8A348152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077" y="4272116"/>
            <a:ext cx="2051098" cy="274624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pic>
        <p:nvPicPr>
          <p:cNvPr id="7" name="Picture 6" descr="A dog sitting on the ground&#10;&#10;Description generated with very high confidence">
            <a:extLst>
              <a:ext uri="{FF2B5EF4-FFF2-40B4-BE49-F238E27FC236}">
                <a16:creationId xmlns:a16="http://schemas.microsoft.com/office/drawing/2014/main" id="{7BEDD45C-DFD4-4C76-BD95-AA2B07E312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872" y="4054300"/>
            <a:ext cx="2000647" cy="2667530"/>
          </a:xfrm>
          <a:prstGeom prst="rect">
            <a:avLst/>
          </a:prstGeom>
        </p:spPr>
      </p:pic>
      <p:pic>
        <p:nvPicPr>
          <p:cNvPr id="8" name="Picture 7" descr="A small dog on a leash&#10;&#10;Description generated with very high confidence">
            <a:extLst>
              <a:ext uri="{FF2B5EF4-FFF2-40B4-BE49-F238E27FC236}">
                <a16:creationId xmlns:a16="http://schemas.microsoft.com/office/drawing/2014/main" id="{1EC65B40-CA08-4B28-931D-7F11004BBC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7856" y="4062716"/>
            <a:ext cx="1777039" cy="3165043"/>
          </a:xfrm>
          <a:prstGeom prst="rect">
            <a:avLst/>
          </a:prstGeom>
        </p:spPr>
      </p:pic>
      <p:pic>
        <p:nvPicPr>
          <p:cNvPr id="9" name="Picture 8" descr="A picture containing tree, dog, grass, outdoor&#10;&#10;Description generated with very high confidence">
            <a:extLst>
              <a:ext uri="{FF2B5EF4-FFF2-40B4-BE49-F238E27FC236}">
                <a16:creationId xmlns:a16="http://schemas.microsoft.com/office/drawing/2014/main" id="{F9FFAE31-2D8D-4FBA-A628-037A7307F4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03247" y="4272116"/>
            <a:ext cx="3115067" cy="2336300"/>
          </a:xfrm>
          <a:prstGeom prst="rect">
            <a:avLst/>
          </a:prstGeom>
        </p:spPr>
      </p:pic>
      <p:pic>
        <p:nvPicPr>
          <p:cNvPr id="10" name="Picture 9" descr="A cat sleeping next to a fence&#10;&#10;Description generated with high confidence">
            <a:extLst>
              <a:ext uri="{FF2B5EF4-FFF2-40B4-BE49-F238E27FC236}">
                <a16:creationId xmlns:a16="http://schemas.microsoft.com/office/drawing/2014/main" id="{4BF6EA07-D66D-4AB5-8844-974E2DCC63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42462" y="4071487"/>
            <a:ext cx="2356199" cy="3165044"/>
          </a:xfrm>
          <a:prstGeom prst="rect">
            <a:avLst/>
          </a:prstGeom>
        </p:spPr>
      </p:pic>
      <p:cxnSp>
        <p:nvCxnSpPr>
          <p:cNvPr id="4" name="Straight Connector 3">
            <a:extLst>
              <a:ext uri="{FF2B5EF4-FFF2-40B4-BE49-F238E27FC236}">
                <a16:creationId xmlns:a16="http://schemas.microsoft.com/office/drawing/2014/main" id="{F12D589E-CB79-4B59-A7A2-74B697D2EE96}"/>
              </a:ext>
            </a:extLst>
          </p:cNvPr>
          <p:cNvCxnSpPr/>
          <p:nvPr/>
        </p:nvCxnSpPr>
        <p:spPr>
          <a:xfrm flipV="1">
            <a:off x="1270000" y="6721830"/>
            <a:ext cx="0" cy="367947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ADC5D11-BBCD-41FA-BF14-7FDAC8A1CBB9}"/>
              </a:ext>
            </a:extLst>
          </p:cNvPr>
          <p:cNvCxnSpPr>
            <a:cxnSpLocks/>
          </p:cNvCxnSpPr>
          <p:nvPr/>
        </p:nvCxnSpPr>
        <p:spPr>
          <a:xfrm flipV="1">
            <a:off x="1346200" y="7018358"/>
            <a:ext cx="2271656" cy="331087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8AAD5642-5615-463C-9AA9-1B4E315E2E58}"/>
              </a:ext>
            </a:extLst>
          </p:cNvPr>
          <p:cNvCxnSpPr>
            <a:cxnSpLocks/>
          </p:cNvCxnSpPr>
          <p:nvPr/>
        </p:nvCxnSpPr>
        <p:spPr>
          <a:xfrm flipV="1">
            <a:off x="3595198" y="7236531"/>
            <a:ext cx="638065" cy="3092706"/>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9AD7BEDE-31A3-45D0-8173-DED2557856E5}"/>
              </a:ext>
            </a:extLst>
          </p:cNvPr>
          <p:cNvCxnSpPr>
            <a:cxnSpLocks/>
          </p:cNvCxnSpPr>
          <p:nvPr/>
        </p:nvCxnSpPr>
        <p:spPr>
          <a:xfrm flipV="1">
            <a:off x="6634661" y="6961365"/>
            <a:ext cx="461253" cy="319880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01A92F4B-01D4-4A1B-8461-79FBF347FD3A}"/>
              </a:ext>
            </a:extLst>
          </p:cNvPr>
          <p:cNvCxnSpPr>
            <a:cxnSpLocks/>
          </p:cNvCxnSpPr>
          <p:nvPr/>
        </p:nvCxnSpPr>
        <p:spPr>
          <a:xfrm flipH="1" flipV="1">
            <a:off x="1459670" y="6754635"/>
            <a:ext cx="5174991" cy="340553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EE14418D-2525-43D2-89B7-8EABBA314C4F}"/>
              </a:ext>
            </a:extLst>
          </p:cNvPr>
          <p:cNvCxnSpPr>
            <a:cxnSpLocks/>
          </p:cNvCxnSpPr>
          <p:nvPr/>
        </p:nvCxnSpPr>
        <p:spPr>
          <a:xfrm flipV="1">
            <a:off x="6634661" y="7236531"/>
            <a:ext cx="3507801" cy="292364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FBED73E3-14E2-4A4E-8BD4-25D66B0F5261}"/>
              </a:ext>
            </a:extLst>
          </p:cNvPr>
          <p:cNvCxnSpPr>
            <a:cxnSpLocks/>
          </p:cNvCxnSpPr>
          <p:nvPr/>
        </p:nvCxnSpPr>
        <p:spPr>
          <a:xfrm flipV="1">
            <a:off x="10731164" y="6696355"/>
            <a:ext cx="3777237" cy="346381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77410FAC-2453-4674-85DE-DFE405D7EEC3}"/>
              </a:ext>
            </a:extLst>
          </p:cNvPr>
          <p:cNvCxnSpPr>
            <a:cxnSpLocks/>
          </p:cNvCxnSpPr>
          <p:nvPr/>
        </p:nvCxnSpPr>
        <p:spPr>
          <a:xfrm flipH="1" flipV="1">
            <a:off x="4233263" y="7227759"/>
            <a:ext cx="6497901" cy="295564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1" name="Straight Connector 30">
            <a:extLst>
              <a:ext uri="{FF2B5EF4-FFF2-40B4-BE49-F238E27FC236}">
                <a16:creationId xmlns:a16="http://schemas.microsoft.com/office/drawing/2014/main" id="{589AB1FE-1359-4445-BA41-B17D2F7CD3E7}"/>
              </a:ext>
            </a:extLst>
          </p:cNvPr>
          <p:cNvCxnSpPr>
            <a:cxnSpLocks/>
          </p:cNvCxnSpPr>
          <p:nvPr/>
        </p:nvCxnSpPr>
        <p:spPr>
          <a:xfrm flipV="1">
            <a:off x="12928437" y="6754635"/>
            <a:ext cx="2987838" cy="346382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F644C529-5F74-4202-B343-838EAC89606B}"/>
              </a:ext>
            </a:extLst>
          </p:cNvPr>
          <p:cNvCxnSpPr>
            <a:cxnSpLocks/>
          </p:cNvCxnSpPr>
          <p:nvPr/>
        </p:nvCxnSpPr>
        <p:spPr>
          <a:xfrm flipH="1" flipV="1">
            <a:off x="5204849" y="7174178"/>
            <a:ext cx="7723588" cy="305176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878764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162" name="Conditionals and Loops"/>
          <p:cNvSpPr txBox="1">
            <a:spLocks noGrp="1"/>
          </p:cNvSpPr>
          <p:nvPr>
            <p:ph type="title"/>
          </p:nvPr>
        </p:nvSpPr>
        <p:spPr>
          <a:prstGeom prst="rect">
            <a:avLst/>
          </a:prstGeom>
        </p:spPr>
        <p:txBody>
          <a:bodyPr/>
          <a:lstStyle/>
          <a:p>
            <a:r>
              <a:rPr lang="en-US" dirty="0"/>
              <a:t>Complete Matchings</a:t>
            </a:r>
            <a:endParaRPr dirty="0"/>
          </a:p>
        </p:txBody>
      </p:sp>
      <p:sp>
        <p:nvSpPr>
          <p:cNvPr id="163" name="Control flow…"/>
          <p:cNvSpPr txBox="1">
            <a:spLocks noGrp="1"/>
          </p:cNvSpPr>
          <p:nvPr>
            <p:ph type="body" sz="quarter" idx="1"/>
          </p:nvPr>
        </p:nvSpPr>
        <p:spPr>
          <a:xfrm>
            <a:off x="376576" y="1164806"/>
            <a:ext cx="23323552" cy="11370094"/>
          </a:xfrm>
          <a:prstGeom prst="rect">
            <a:avLst/>
          </a:prstGeom>
        </p:spPr>
        <p:txBody>
          <a:bodyPr/>
          <a:lstStyle/>
          <a:p>
            <a:r>
              <a:rPr lang="en-US" dirty="0">
                <a:solidFill>
                  <a:srgbClr val="0070C0"/>
                </a:solidFill>
              </a:rPr>
              <a:t>A matching is complete if every vertex in one partition is included in the matching.</a:t>
            </a:r>
          </a:p>
          <a:p>
            <a:r>
              <a:rPr lang="en-US" dirty="0">
                <a:solidFill>
                  <a:schemeClr val="tx1"/>
                </a:solidFill>
              </a:rPr>
              <a:t>Example: {(Klein, Hudson), (Smith, Marge), (Jones, Tycho), (Peterson, </a:t>
            </a:r>
            <a:r>
              <a:rPr lang="en-US" dirty="0" err="1">
                <a:solidFill>
                  <a:schemeClr val="tx1"/>
                </a:solidFill>
              </a:rPr>
              <a:t>Ziva</a:t>
            </a:r>
            <a:r>
              <a:rPr lang="en-US" dirty="0">
                <a:solidFill>
                  <a:schemeClr val="tx1"/>
                </a:solidFill>
              </a:rPr>
              <a:t>)}</a:t>
            </a:r>
          </a:p>
          <a:p>
            <a:r>
              <a:rPr lang="en-US" dirty="0">
                <a:solidFill>
                  <a:srgbClr val="002060"/>
                </a:solidFill>
              </a:rPr>
              <a:t>Marge           Tycho         Hudson                 Kramer                  </a:t>
            </a:r>
            <a:r>
              <a:rPr lang="en-US" dirty="0" err="1">
                <a:solidFill>
                  <a:srgbClr val="002060"/>
                </a:solidFill>
              </a:rPr>
              <a:t>Ziva</a:t>
            </a:r>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r>
              <a:rPr lang="en-US" dirty="0">
                <a:solidFill>
                  <a:srgbClr val="002060"/>
                </a:solidFill>
              </a:rPr>
              <a:t>Smith          Jones          Klein                                 Peterson                </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pic>
        <p:nvPicPr>
          <p:cNvPr id="6" name="Content Placeholder 4" descr="A close up of a dog&#10;&#10;Description generated with very high confidence">
            <a:extLst>
              <a:ext uri="{FF2B5EF4-FFF2-40B4-BE49-F238E27FC236}">
                <a16:creationId xmlns:a16="http://schemas.microsoft.com/office/drawing/2014/main" id="{5A58F23A-C9AF-4800-A83C-0E8A348152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077" y="4272116"/>
            <a:ext cx="2051098" cy="274624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pic>
        <p:nvPicPr>
          <p:cNvPr id="7" name="Picture 6" descr="A dog sitting on the ground&#10;&#10;Description generated with very high confidence">
            <a:extLst>
              <a:ext uri="{FF2B5EF4-FFF2-40B4-BE49-F238E27FC236}">
                <a16:creationId xmlns:a16="http://schemas.microsoft.com/office/drawing/2014/main" id="{7BEDD45C-DFD4-4C76-BD95-AA2B07E312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872" y="4054300"/>
            <a:ext cx="2000647" cy="2667530"/>
          </a:xfrm>
          <a:prstGeom prst="rect">
            <a:avLst/>
          </a:prstGeom>
        </p:spPr>
      </p:pic>
      <p:pic>
        <p:nvPicPr>
          <p:cNvPr id="8" name="Picture 7" descr="A small dog on a leash&#10;&#10;Description generated with very high confidence">
            <a:extLst>
              <a:ext uri="{FF2B5EF4-FFF2-40B4-BE49-F238E27FC236}">
                <a16:creationId xmlns:a16="http://schemas.microsoft.com/office/drawing/2014/main" id="{1EC65B40-CA08-4B28-931D-7F11004BBC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7856" y="4062716"/>
            <a:ext cx="1777039" cy="3165043"/>
          </a:xfrm>
          <a:prstGeom prst="rect">
            <a:avLst/>
          </a:prstGeom>
        </p:spPr>
      </p:pic>
      <p:pic>
        <p:nvPicPr>
          <p:cNvPr id="9" name="Picture 8" descr="A picture containing tree, dog, grass, outdoor&#10;&#10;Description generated with very high confidence">
            <a:extLst>
              <a:ext uri="{FF2B5EF4-FFF2-40B4-BE49-F238E27FC236}">
                <a16:creationId xmlns:a16="http://schemas.microsoft.com/office/drawing/2014/main" id="{F9FFAE31-2D8D-4FBA-A628-037A7307F4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03247" y="4272116"/>
            <a:ext cx="3115067" cy="2336300"/>
          </a:xfrm>
          <a:prstGeom prst="rect">
            <a:avLst/>
          </a:prstGeom>
        </p:spPr>
      </p:pic>
      <p:pic>
        <p:nvPicPr>
          <p:cNvPr id="10" name="Picture 9" descr="A cat sleeping next to a fence&#10;&#10;Description generated with high confidence">
            <a:extLst>
              <a:ext uri="{FF2B5EF4-FFF2-40B4-BE49-F238E27FC236}">
                <a16:creationId xmlns:a16="http://schemas.microsoft.com/office/drawing/2014/main" id="{4BF6EA07-D66D-4AB5-8844-974E2DCC63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42462" y="4071487"/>
            <a:ext cx="2356199" cy="3165044"/>
          </a:xfrm>
          <a:prstGeom prst="rect">
            <a:avLst/>
          </a:prstGeom>
        </p:spPr>
      </p:pic>
      <p:cxnSp>
        <p:nvCxnSpPr>
          <p:cNvPr id="4" name="Straight Connector 3">
            <a:extLst>
              <a:ext uri="{FF2B5EF4-FFF2-40B4-BE49-F238E27FC236}">
                <a16:creationId xmlns:a16="http://schemas.microsoft.com/office/drawing/2014/main" id="{F12D589E-CB79-4B59-A7A2-74B697D2EE96}"/>
              </a:ext>
            </a:extLst>
          </p:cNvPr>
          <p:cNvCxnSpPr/>
          <p:nvPr/>
        </p:nvCxnSpPr>
        <p:spPr>
          <a:xfrm flipV="1">
            <a:off x="1270000" y="6721830"/>
            <a:ext cx="0" cy="367947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ADC5D11-BBCD-41FA-BF14-7FDAC8A1CBB9}"/>
              </a:ext>
            </a:extLst>
          </p:cNvPr>
          <p:cNvCxnSpPr>
            <a:cxnSpLocks/>
          </p:cNvCxnSpPr>
          <p:nvPr/>
        </p:nvCxnSpPr>
        <p:spPr>
          <a:xfrm flipV="1">
            <a:off x="1346200" y="7018358"/>
            <a:ext cx="2271656" cy="331087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8AAD5642-5615-463C-9AA9-1B4E315E2E58}"/>
              </a:ext>
            </a:extLst>
          </p:cNvPr>
          <p:cNvCxnSpPr>
            <a:cxnSpLocks/>
          </p:cNvCxnSpPr>
          <p:nvPr/>
        </p:nvCxnSpPr>
        <p:spPr>
          <a:xfrm flipV="1">
            <a:off x="3595198" y="7236531"/>
            <a:ext cx="638065" cy="3092706"/>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9AD7BEDE-31A3-45D0-8173-DED2557856E5}"/>
              </a:ext>
            </a:extLst>
          </p:cNvPr>
          <p:cNvCxnSpPr>
            <a:cxnSpLocks/>
          </p:cNvCxnSpPr>
          <p:nvPr/>
        </p:nvCxnSpPr>
        <p:spPr>
          <a:xfrm flipV="1">
            <a:off x="6634661" y="6961365"/>
            <a:ext cx="461253" cy="319880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01A92F4B-01D4-4A1B-8461-79FBF347FD3A}"/>
              </a:ext>
            </a:extLst>
          </p:cNvPr>
          <p:cNvCxnSpPr>
            <a:cxnSpLocks/>
          </p:cNvCxnSpPr>
          <p:nvPr/>
        </p:nvCxnSpPr>
        <p:spPr>
          <a:xfrm flipH="1" flipV="1">
            <a:off x="1459670" y="6754635"/>
            <a:ext cx="5174991" cy="340553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EE14418D-2525-43D2-89B7-8EABBA314C4F}"/>
              </a:ext>
            </a:extLst>
          </p:cNvPr>
          <p:cNvCxnSpPr>
            <a:cxnSpLocks/>
          </p:cNvCxnSpPr>
          <p:nvPr/>
        </p:nvCxnSpPr>
        <p:spPr>
          <a:xfrm flipV="1">
            <a:off x="6634661" y="7236531"/>
            <a:ext cx="3507801" cy="292364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1" name="Straight Connector 30">
            <a:extLst>
              <a:ext uri="{FF2B5EF4-FFF2-40B4-BE49-F238E27FC236}">
                <a16:creationId xmlns:a16="http://schemas.microsoft.com/office/drawing/2014/main" id="{589AB1FE-1359-4445-BA41-B17D2F7CD3E7}"/>
              </a:ext>
            </a:extLst>
          </p:cNvPr>
          <p:cNvCxnSpPr>
            <a:cxnSpLocks/>
          </p:cNvCxnSpPr>
          <p:nvPr/>
        </p:nvCxnSpPr>
        <p:spPr>
          <a:xfrm flipV="1">
            <a:off x="12928437" y="6754635"/>
            <a:ext cx="2987838" cy="346382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F644C529-5F74-4202-B343-838EAC89606B}"/>
              </a:ext>
            </a:extLst>
          </p:cNvPr>
          <p:cNvCxnSpPr>
            <a:cxnSpLocks/>
          </p:cNvCxnSpPr>
          <p:nvPr/>
        </p:nvCxnSpPr>
        <p:spPr>
          <a:xfrm flipH="1" flipV="1">
            <a:off x="5204849" y="7174178"/>
            <a:ext cx="7723588" cy="305176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3495292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162" name="Conditionals and Loops"/>
          <p:cNvSpPr txBox="1">
            <a:spLocks noGrp="1"/>
          </p:cNvSpPr>
          <p:nvPr>
            <p:ph type="title"/>
          </p:nvPr>
        </p:nvSpPr>
        <p:spPr>
          <a:prstGeom prst="rect">
            <a:avLst/>
          </a:prstGeom>
        </p:spPr>
        <p:txBody>
          <a:bodyPr/>
          <a:lstStyle/>
          <a:p>
            <a:r>
              <a:rPr lang="en-US" dirty="0"/>
              <a:t>Perfect Matchings</a:t>
            </a:r>
            <a:endParaRPr dirty="0"/>
          </a:p>
        </p:txBody>
      </p:sp>
      <p:sp>
        <p:nvSpPr>
          <p:cNvPr id="163" name="Control flow…"/>
          <p:cNvSpPr txBox="1">
            <a:spLocks noGrp="1"/>
          </p:cNvSpPr>
          <p:nvPr>
            <p:ph type="body" sz="quarter" idx="1"/>
          </p:nvPr>
        </p:nvSpPr>
        <p:spPr>
          <a:xfrm>
            <a:off x="376576" y="1164806"/>
            <a:ext cx="23323552" cy="11370094"/>
          </a:xfrm>
          <a:prstGeom prst="rect">
            <a:avLst/>
          </a:prstGeom>
        </p:spPr>
        <p:txBody>
          <a:bodyPr/>
          <a:lstStyle/>
          <a:p>
            <a:r>
              <a:rPr lang="en-US" dirty="0">
                <a:solidFill>
                  <a:srgbClr val="0070C0"/>
                </a:solidFill>
              </a:rPr>
              <a:t>A matching is perfect if every vertex in the graph is in it. </a:t>
            </a:r>
          </a:p>
          <a:p>
            <a:r>
              <a:rPr lang="en-US" dirty="0">
                <a:solidFill>
                  <a:schemeClr val="tx1"/>
                </a:solidFill>
              </a:rPr>
              <a:t>There is no perfect matching in this graph and that is why no adoption for all puppies.</a:t>
            </a:r>
          </a:p>
          <a:p>
            <a:r>
              <a:rPr lang="en-US" dirty="0">
                <a:solidFill>
                  <a:srgbClr val="002060"/>
                </a:solidFill>
              </a:rPr>
              <a:t>Marge           Tycho         Hudson                 Kramer                  </a:t>
            </a:r>
            <a:r>
              <a:rPr lang="en-US" dirty="0" err="1">
                <a:solidFill>
                  <a:srgbClr val="002060"/>
                </a:solidFill>
              </a:rPr>
              <a:t>Ziva</a:t>
            </a:r>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r>
              <a:rPr lang="en-US" dirty="0">
                <a:solidFill>
                  <a:srgbClr val="002060"/>
                </a:solidFill>
              </a:rPr>
              <a:t>Smith          Jones          Klein                  Tewari         Peterson                </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pic>
        <p:nvPicPr>
          <p:cNvPr id="6" name="Content Placeholder 4" descr="A close up of a dog&#10;&#10;Description generated with very high confidence">
            <a:extLst>
              <a:ext uri="{FF2B5EF4-FFF2-40B4-BE49-F238E27FC236}">
                <a16:creationId xmlns:a16="http://schemas.microsoft.com/office/drawing/2014/main" id="{5A58F23A-C9AF-4800-A83C-0E8A348152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077" y="4272116"/>
            <a:ext cx="2051098" cy="274624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pic>
        <p:nvPicPr>
          <p:cNvPr id="7" name="Picture 6" descr="A dog sitting on the ground&#10;&#10;Description generated with very high confidence">
            <a:extLst>
              <a:ext uri="{FF2B5EF4-FFF2-40B4-BE49-F238E27FC236}">
                <a16:creationId xmlns:a16="http://schemas.microsoft.com/office/drawing/2014/main" id="{7BEDD45C-DFD4-4C76-BD95-AA2B07E312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872" y="4054300"/>
            <a:ext cx="2000647" cy="2667530"/>
          </a:xfrm>
          <a:prstGeom prst="rect">
            <a:avLst/>
          </a:prstGeom>
        </p:spPr>
      </p:pic>
      <p:pic>
        <p:nvPicPr>
          <p:cNvPr id="8" name="Picture 7" descr="A small dog on a leash&#10;&#10;Description generated with very high confidence">
            <a:extLst>
              <a:ext uri="{FF2B5EF4-FFF2-40B4-BE49-F238E27FC236}">
                <a16:creationId xmlns:a16="http://schemas.microsoft.com/office/drawing/2014/main" id="{1EC65B40-CA08-4B28-931D-7F11004BBC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7856" y="4062716"/>
            <a:ext cx="1777039" cy="3165043"/>
          </a:xfrm>
          <a:prstGeom prst="rect">
            <a:avLst/>
          </a:prstGeom>
        </p:spPr>
      </p:pic>
      <p:pic>
        <p:nvPicPr>
          <p:cNvPr id="9" name="Picture 8" descr="A picture containing tree, dog, grass, outdoor&#10;&#10;Description generated with very high confidence">
            <a:extLst>
              <a:ext uri="{FF2B5EF4-FFF2-40B4-BE49-F238E27FC236}">
                <a16:creationId xmlns:a16="http://schemas.microsoft.com/office/drawing/2014/main" id="{F9FFAE31-2D8D-4FBA-A628-037A7307F4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03247" y="4272116"/>
            <a:ext cx="3115067" cy="2336300"/>
          </a:xfrm>
          <a:prstGeom prst="rect">
            <a:avLst/>
          </a:prstGeom>
        </p:spPr>
      </p:pic>
      <p:pic>
        <p:nvPicPr>
          <p:cNvPr id="10" name="Picture 9" descr="A cat sleeping next to a fence&#10;&#10;Description generated with high confidence">
            <a:extLst>
              <a:ext uri="{FF2B5EF4-FFF2-40B4-BE49-F238E27FC236}">
                <a16:creationId xmlns:a16="http://schemas.microsoft.com/office/drawing/2014/main" id="{4BF6EA07-D66D-4AB5-8844-974E2DCC63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42462" y="4071487"/>
            <a:ext cx="2356199" cy="3165044"/>
          </a:xfrm>
          <a:prstGeom prst="rect">
            <a:avLst/>
          </a:prstGeom>
        </p:spPr>
      </p:pic>
      <p:cxnSp>
        <p:nvCxnSpPr>
          <p:cNvPr id="4" name="Straight Connector 3">
            <a:extLst>
              <a:ext uri="{FF2B5EF4-FFF2-40B4-BE49-F238E27FC236}">
                <a16:creationId xmlns:a16="http://schemas.microsoft.com/office/drawing/2014/main" id="{F12D589E-CB79-4B59-A7A2-74B697D2EE96}"/>
              </a:ext>
            </a:extLst>
          </p:cNvPr>
          <p:cNvCxnSpPr/>
          <p:nvPr/>
        </p:nvCxnSpPr>
        <p:spPr>
          <a:xfrm flipV="1">
            <a:off x="1270000" y="6721830"/>
            <a:ext cx="0" cy="367947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ADC5D11-BBCD-41FA-BF14-7FDAC8A1CBB9}"/>
              </a:ext>
            </a:extLst>
          </p:cNvPr>
          <p:cNvCxnSpPr>
            <a:cxnSpLocks/>
          </p:cNvCxnSpPr>
          <p:nvPr/>
        </p:nvCxnSpPr>
        <p:spPr>
          <a:xfrm flipV="1">
            <a:off x="1346200" y="7018358"/>
            <a:ext cx="2271656" cy="331087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8AAD5642-5615-463C-9AA9-1B4E315E2E58}"/>
              </a:ext>
            </a:extLst>
          </p:cNvPr>
          <p:cNvCxnSpPr>
            <a:cxnSpLocks/>
          </p:cNvCxnSpPr>
          <p:nvPr/>
        </p:nvCxnSpPr>
        <p:spPr>
          <a:xfrm flipV="1">
            <a:off x="3595198" y="7236531"/>
            <a:ext cx="638065" cy="3092706"/>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9AD7BEDE-31A3-45D0-8173-DED2557856E5}"/>
              </a:ext>
            </a:extLst>
          </p:cNvPr>
          <p:cNvCxnSpPr>
            <a:cxnSpLocks/>
          </p:cNvCxnSpPr>
          <p:nvPr/>
        </p:nvCxnSpPr>
        <p:spPr>
          <a:xfrm flipV="1">
            <a:off x="6634661" y="6961365"/>
            <a:ext cx="461253" cy="319880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01A92F4B-01D4-4A1B-8461-79FBF347FD3A}"/>
              </a:ext>
            </a:extLst>
          </p:cNvPr>
          <p:cNvCxnSpPr>
            <a:cxnSpLocks/>
          </p:cNvCxnSpPr>
          <p:nvPr/>
        </p:nvCxnSpPr>
        <p:spPr>
          <a:xfrm flipH="1" flipV="1">
            <a:off x="1459670" y="6754635"/>
            <a:ext cx="5174991" cy="340553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EE14418D-2525-43D2-89B7-8EABBA314C4F}"/>
              </a:ext>
            </a:extLst>
          </p:cNvPr>
          <p:cNvCxnSpPr>
            <a:cxnSpLocks/>
          </p:cNvCxnSpPr>
          <p:nvPr/>
        </p:nvCxnSpPr>
        <p:spPr>
          <a:xfrm flipV="1">
            <a:off x="6634661" y="7236531"/>
            <a:ext cx="3507801" cy="292364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FBED73E3-14E2-4A4E-8BD4-25D66B0F5261}"/>
              </a:ext>
            </a:extLst>
          </p:cNvPr>
          <p:cNvCxnSpPr>
            <a:cxnSpLocks/>
          </p:cNvCxnSpPr>
          <p:nvPr/>
        </p:nvCxnSpPr>
        <p:spPr>
          <a:xfrm flipV="1">
            <a:off x="10731164" y="6696355"/>
            <a:ext cx="3777237" cy="346381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77410FAC-2453-4674-85DE-DFE405D7EEC3}"/>
              </a:ext>
            </a:extLst>
          </p:cNvPr>
          <p:cNvCxnSpPr>
            <a:cxnSpLocks/>
          </p:cNvCxnSpPr>
          <p:nvPr/>
        </p:nvCxnSpPr>
        <p:spPr>
          <a:xfrm flipH="1" flipV="1">
            <a:off x="4233263" y="7227759"/>
            <a:ext cx="6497901" cy="295564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1" name="Straight Connector 30">
            <a:extLst>
              <a:ext uri="{FF2B5EF4-FFF2-40B4-BE49-F238E27FC236}">
                <a16:creationId xmlns:a16="http://schemas.microsoft.com/office/drawing/2014/main" id="{589AB1FE-1359-4445-BA41-B17D2F7CD3E7}"/>
              </a:ext>
            </a:extLst>
          </p:cNvPr>
          <p:cNvCxnSpPr>
            <a:cxnSpLocks/>
          </p:cNvCxnSpPr>
          <p:nvPr/>
        </p:nvCxnSpPr>
        <p:spPr>
          <a:xfrm flipV="1">
            <a:off x="12928437" y="6754635"/>
            <a:ext cx="2987838" cy="346382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F644C529-5F74-4202-B343-838EAC89606B}"/>
              </a:ext>
            </a:extLst>
          </p:cNvPr>
          <p:cNvCxnSpPr>
            <a:cxnSpLocks/>
          </p:cNvCxnSpPr>
          <p:nvPr/>
        </p:nvCxnSpPr>
        <p:spPr>
          <a:xfrm flipH="1" flipV="1">
            <a:off x="5204849" y="7174178"/>
            <a:ext cx="7723588" cy="305176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1675706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162" name="Conditionals and Loops"/>
          <p:cNvSpPr txBox="1">
            <a:spLocks noGrp="1"/>
          </p:cNvSpPr>
          <p:nvPr>
            <p:ph type="title"/>
          </p:nvPr>
        </p:nvSpPr>
        <p:spPr>
          <a:prstGeom prst="rect">
            <a:avLst/>
          </a:prstGeom>
        </p:spPr>
        <p:txBody>
          <a:bodyPr/>
          <a:lstStyle/>
          <a:p>
            <a:r>
              <a:rPr lang="en-US" dirty="0"/>
              <a:t>Hall’s Theorem</a:t>
            </a:r>
            <a:endParaRPr dirty="0"/>
          </a:p>
        </p:txBody>
      </p:sp>
      <p:sp>
        <p:nvSpPr>
          <p:cNvPr id="163" name="Control flow…"/>
          <p:cNvSpPr txBox="1">
            <a:spLocks noGrp="1"/>
          </p:cNvSpPr>
          <p:nvPr>
            <p:ph type="body" sz="quarter" idx="1"/>
          </p:nvPr>
        </p:nvSpPr>
        <p:spPr>
          <a:xfrm>
            <a:off x="376576" y="1164806"/>
            <a:ext cx="23323552" cy="11370094"/>
          </a:xfrm>
          <a:prstGeom prst="rect">
            <a:avLst/>
          </a:prstGeom>
        </p:spPr>
        <p:txBody>
          <a:bodyPr/>
          <a:lstStyle/>
          <a:p>
            <a:r>
              <a:rPr lang="en-US" dirty="0">
                <a:solidFill>
                  <a:srgbClr val="0070C0"/>
                </a:solidFill>
              </a:rPr>
              <a:t>A bipartite graph with partitions L and R has a complete matching between L and R if and only if all subsets of L have at least as many neighbors in R.</a:t>
            </a:r>
          </a:p>
          <a:p>
            <a:r>
              <a:rPr lang="en-US" dirty="0">
                <a:solidFill>
                  <a:schemeClr val="tx1"/>
                </a:solidFill>
              </a:rPr>
              <a:t>Let L be puppies and R the families. |{Hudson, Kramer}|= 2, but |N({Hudson, Kramer})= {Klein}|=1</a:t>
            </a:r>
          </a:p>
          <a:p>
            <a:r>
              <a:rPr lang="en-US" dirty="0">
                <a:solidFill>
                  <a:srgbClr val="002060"/>
                </a:solidFill>
              </a:rPr>
              <a:t>Marge           Tycho         Hudson                 Kramer                  </a:t>
            </a:r>
            <a:r>
              <a:rPr lang="en-US" dirty="0" err="1">
                <a:solidFill>
                  <a:srgbClr val="002060"/>
                </a:solidFill>
              </a:rPr>
              <a:t>Ziva</a:t>
            </a:r>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r>
              <a:rPr lang="en-US" dirty="0">
                <a:solidFill>
                  <a:srgbClr val="002060"/>
                </a:solidFill>
              </a:rPr>
              <a:t>Smith          Jones          Klein                  Tewari         Peterson                </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pic>
        <p:nvPicPr>
          <p:cNvPr id="6" name="Content Placeholder 4" descr="A close up of a dog&#10;&#10;Description generated with very high confidence">
            <a:extLst>
              <a:ext uri="{FF2B5EF4-FFF2-40B4-BE49-F238E27FC236}">
                <a16:creationId xmlns:a16="http://schemas.microsoft.com/office/drawing/2014/main" id="{5A58F23A-C9AF-4800-A83C-0E8A348152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077" y="4272116"/>
            <a:ext cx="2051098" cy="274624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pic>
        <p:nvPicPr>
          <p:cNvPr id="7" name="Picture 6" descr="A dog sitting on the ground&#10;&#10;Description generated with very high confidence">
            <a:extLst>
              <a:ext uri="{FF2B5EF4-FFF2-40B4-BE49-F238E27FC236}">
                <a16:creationId xmlns:a16="http://schemas.microsoft.com/office/drawing/2014/main" id="{7BEDD45C-DFD4-4C76-BD95-AA2B07E312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872" y="4054300"/>
            <a:ext cx="2000647" cy="2667530"/>
          </a:xfrm>
          <a:prstGeom prst="rect">
            <a:avLst/>
          </a:prstGeom>
        </p:spPr>
      </p:pic>
      <p:pic>
        <p:nvPicPr>
          <p:cNvPr id="8" name="Picture 7" descr="A small dog on a leash&#10;&#10;Description generated with very high confidence">
            <a:extLst>
              <a:ext uri="{FF2B5EF4-FFF2-40B4-BE49-F238E27FC236}">
                <a16:creationId xmlns:a16="http://schemas.microsoft.com/office/drawing/2014/main" id="{1EC65B40-CA08-4B28-931D-7F11004BBC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7856" y="4062716"/>
            <a:ext cx="1777039" cy="3165043"/>
          </a:xfrm>
          <a:prstGeom prst="rect">
            <a:avLst/>
          </a:prstGeom>
        </p:spPr>
      </p:pic>
      <p:pic>
        <p:nvPicPr>
          <p:cNvPr id="9" name="Picture 8" descr="A picture containing tree, dog, grass, outdoor&#10;&#10;Description generated with very high confidence">
            <a:extLst>
              <a:ext uri="{FF2B5EF4-FFF2-40B4-BE49-F238E27FC236}">
                <a16:creationId xmlns:a16="http://schemas.microsoft.com/office/drawing/2014/main" id="{F9FFAE31-2D8D-4FBA-A628-037A7307F4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03247" y="4272116"/>
            <a:ext cx="3115067" cy="2336300"/>
          </a:xfrm>
          <a:prstGeom prst="rect">
            <a:avLst/>
          </a:prstGeom>
        </p:spPr>
      </p:pic>
      <p:pic>
        <p:nvPicPr>
          <p:cNvPr id="10" name="Picture 9" descr="A cat sleeping next to a fence&#10;&#10;Description generated with high confidence">
            <a:extLst>
              <a:ext uri="{FF2B5EF4-FFF2-40B4-BE49-F238E27FC236}">
                <a16:creationId xmlns:a16="http://schemas.microsoft.com/office/drawing/2014/main" id="{4BF6EA07-D66D-4AB5-8844-974E2DCC63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42462" y="4071487"/>
            <a:ext cx="2356199" cy="3165044"/>
          </a:xfrm>
          <a:prstGeom prst="rect">
            <a:avLst/>
          </a:prstGeom>
        </p:spPr>
      </p:pic>
      <p:cxnSp>
        <p:nvCxnSpPr>
          <p:cNvPr id="4" name="Straight Connector 3">
            <a:extLst>
              <a:ext uri="{FF2B5EF4-FFF2-40B4-BE49-F238E27FC236}">
                <a16:creationId xmlns:a16="http://schemas.microsoft.com/office/drawing/2014/main" id="{F12D589E-CB79-4B59-A7A2-74B697D2EE96}"/>
              </a:ext>
            </a:extLst>
          </p:cNvPr>
          <p:cNvCxnSpPr/>
          <p:nvPr/>
        </p:nvCxnSpPr>
        <p:spPr>
          <a:xfrm flipV="1">
            <a:off x="1270000" y="6721830"/>
            <a:ext cx="0" cy="367947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ADC5D11-BBCD-41FA-BF14-7FDAC8A1CBB9}"/>
              </a:ext>
            </a:extLst>
          </p:cNvPr>
          <p:cNvCxnSpPr>
            <a:cxnSpLocks/>
          </p:cNvCxnSpPr>
          <p:nvPr/>
        </p:nvCxnSpPr>
        <p:spPr>
          <a:xfrm flipV="1">
            <a:off x="1346200" y="7018358"/>
            <a:ext cx="2271656" cy="331087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8AAD5642-5615-463C-9AA9-1B4E315E2E58}"/>
              </a:ext>
            </a:extLst>
          </p:cNvPr>
          <p:cNvCxnSpPr>
            <a:cxnSpLocks/>
          </p:cNvCxnSpPr>
          <p:nvPr/>
        </p:nvCxnSpPr>
        <p:spPr>
          <a:xfrm flipV="1">
            <a:off x="3595198" y="7236531"/>
            <a:ext cx="638065" cy="3092706"/>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9AD7BEDE-31A3-45D0-8173-DED2557856E5}"/>
              </a:ext>
            </a:extLst>
          </p:cNvPr>
          <p:cNvCxnSpPr>
            <a:cxnSpLocks/>
          </p:cNvCxnSpPr>
          <p:nvPr/>
        </p:nvCxnSpPr>
        <p:spPr>
          <a:xfrm flipV="1">
            <a:off x="6634661" y="6961365"/>
            <a:ext cx="461253" cy="319880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01A92F4B-01D4-4A1B-8461-79FBF347FD3A}"/>
              </a:ext>
            </a:extLst>
          </p:cNvPr>
          <p:cNvCxnSpPr>
            <a:cxnSpLocks/>
          </p:cNvCxnSpPr>
          <p:nvPr/>
        </p:nvCxnSpPr>
        <p:spPr>
          <a:xfrm flipH="1" flipV="1">
            <a:off x="1459670" y="6754635"/>
            <a:ext cx="5174991" cy="340553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EE14418D-2525-43D2-89B7-8EABBA314C4F}"/>
              </a:ext>
            </a:extLst>
          </p:cNvPr>
          <p:cNvCxnSpPr>
            <a:cxnSpLocks/>
          </p:cNvCxnSpPr>
          <p:nvPr/>
        </p:nvCxnSpPr>
        <p:spPr>
          <a:xfrm flipV="1">
            <a:off x="6634661" y="7236531"/>
            <a:ext cx="3507801" cy="292364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FBED73E3-14E2-4A4E-8BD4-25D66B0F5261}"/>
              </a:ext>
            </a:extLst>
          </p:cNvPr>
          <p:cNvCxnSpPr>
            <a:cxnSpLocks/>
          </p:cNvCxnSpPr>
          <p:nvPr/>
        </p:nvCxnSpPr>
        <p:spPr>
          <a:xfrm flipV="1">
            <a:off x="10731164" y="6696355"/>
            <a:ext cx="3777237" cy="346381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77410FAC-2453-4674-85DE-DFE405D7EEC3}"/>
              </a:ext>
            </a:extLst>
          </p:cNvPr>
          <p:cNvCxnSpPr>
            <a:cxnSpLocks/>
          </p:cNvCxnSpPr>
          <p:nvPr/>
        </p:nvCxnSpPr>
        <p:spPr>
          <a:xfrm flipH="1" flipV="1">
            <a:off x="4233263" y="7227759"/>
            <a:ext cx="6497901" cy="295564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1" name="Straight Connector 30">
            <a:extLst>
              <a:ext uri="{FF2B5EF4-FFF2-40B4-BE49-F238E27FC236}">
                <a16:creationId xmlns:a16="http://schemas.microsoft.com/office/drawing/2014/main" id="{589AB1FE-1359-4445-BA41-B17D2F7CD3E7}"/>
              </a:ext>
            </a:extLst>
          </p:cNvPr>
          <p:cNvCxnSpPr>
            <a:cxnSpLocks/>
          </p:cNvCxnSpPr>
          <p:nvPr/>
        </p:nvCxnSpPr>
        <p:spPr>
          <a:xfrm flipV="1">
            <a:off x="12928437" y="6754635"/>
            <a:ext cx="2987838" cy="346382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F644C529-5F74-4202-B343-838EAC89606B}"/>
              </a:ext>
            </a:extLst>
          </p:cNvPr>
          <p:cNvCxnSpPr>
            <a:cxnSpLocks/>
          </p:cNvCxnSpPr>
          <p:nvPr/>
        </p:nvCxnSpPr>
        <p:spPr>
          <a:xfrm flipH="1" flipV="1">
            <a:off x="5204849" y="7174178"/>
            <a:ext cx="7723588" cy="305176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2671992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Graph </a:t>
            </a:r>
            <a:r>
              <a:rPr lang="en-US" dirty="0" smtClean="0"/>
              <a:t>Coloring and Algorithms</a:t>
            </a:r>
            <a:endParaRPr lang="en-US" dirty="0"/>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endParaRPr lang="en-US" b="1" dirty="0" smtClean="0"/>
          </a:p>
          <a:p>
            <a:r>
              <a:rPr lang="en-US" dirty="0" smtClean="0"/>
              <a:t>Vertex Coloring</a:t>
            </a:r>
          </a:p>
          <a:p>
            <a:r>
              <a:rPr lang="en-US" dirty="0" smtClean="0"/>
              <a:t>Bipartite </a:t>
            </a:r>
            <a:r>
              <a:rPr lang="en-US" dirty="0"/>
              <a:t>Graphs and Matchings</a:t>
            </a:r>
          </a:p>
          <a:p>
            <a:r>
              <a:rPr lang="en-US" b="1" dirty="0" smtClean="0"/>
              <a:t>Graph </a:t>
            </a:r>
            <a:r>
              <a:rPr lang="en-US" b="1" dirty="0"/>
              <a:t>Algorithms: BFS and DFS</a:t>
            </a:r>
          </a:p>
          <a:p>
            <a:pPr marL="152400" indent="0">
              <a:buNone/>
            </a:pP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pPr marL="0" marR="0" lvl="0" indent="0" algn="l" defTabSz="647700" rtl="0" eaLnBrk="1" fontAlgn="auto" latinLnBrk="0" hangingPunct="0">
              <a:lnSpc>
                <a:spcPts val="3700"/>
              </a:lnSpc>
              <a:spcBef>
                <a:spcPts val="0"/>
              </a:spcBef>
              <a:spcAft>
                <a:spcPts val="0"/>
              </a:spcAft>
              <a:buClrTx/>
              <a:buSzTx/>
              <a:buFontTx/>
              <a:buNone/>
              <a:tabLst>
                <a:tab pos="1511300" algn="l"/>
              </a:tabLst>
              <a:defRPr/>
            </a:pPr>
            <a:r>
              <a:rPr kumimoji="0" sz="3100" b="1" i="0" u="none" strike="noStrike" kern="0" cap="none" spc="0" normalizeH="0" baseline="0" noProof="0">
                <a:ln>
                  <a:noFill/>
                </a:ln>
                <a:solidFill>
                  <a:srgbClr val="FFFFFF"/>
                </a:solidFill>
                <a:effectLst/>
                <a:uLnTx/>
                <a:uFillTx/>
                <a:latin typeface="Lucida Sans"/>
                <a:sym typeface="Lucida Sans"/>
              </a:rPr>
              <a:t>1.1–1.2</a:t>
            </a:r>
          </a:p>
        </p:txBody>
      </p:sp>
    </p:spTree>
    <p:extLst>
      <p:ext uri="{BB962C8B-B14F-4D97-AF65-F5344CB8AC3E}">
        <p14:creationId xmlns:p14="http://schemas.microsoft.com/office/powerpoint/2010/main" val="292187318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162" name="Conditionals and Loops"/>
          <p:cNvSpPr txBox="1">
            <a:spLocks noGrp="1"/>
          </p:cNvSpPr>
          <p:nvPr>
            <p:ph type="title"/>
          </p:nvPr>
        </p:nvSpPr>
        <p:spPr>
          <a:prstGeom prst="rect">
            <a:avLst/>
          </a:prstGeom>
        </p:spPr>
        <p:txBody>
          <a:bodyPr/>
          <a:lstStyle/>
          <a:p>
            <a:r>
              <a:rPr lang="en-US" dirty="0"/>
              <a:t>Breadth First Search (BFS)</a:t>
            </a:r>
            <a:endParaRPr dirty="0"/>
          </a:p>
        </p:txBody>
      </p:sp>
      <p:sp>
        <p:nvSpPr>
          <p:cNvPr id="163" name="Control flow…"/>
          <p:cNvSpPr txBox="1">
            <a:spLocks noGrp="1"/>
          </p:cNvSpPr>
          <p:nvPr>
            <p:ph type="body" sz="quarter" idx="1"/>
          </p:nvPr>
        </p:nvSpPr>
        <p:spPr>
          <a:xfrm>
            <a:off x="1269998" y="1777998"/>
            <a:ext cx="21971002" cy="11288306"/>
          </a:xfrm>
          <a:prstGeom prst="rect">
            <a:avLst/>
          </a:prstGeom>
        </p:spPr>
        <p:txBody>
          <a:bodyPr/>
          <a:lstStyle/>
          <a:p>
            <a:pPr marL="12700" marR="5080">
              <a:lnSpc>
                <a:spcPct val="100000"/>
              </a:lnSpc>
              <a:spcBef>
                <a:spcPts val="100"/>
              </a:spcBef>
            </a:pPr>
            <a:r>
              <a:rPr lang="en-US" spc="-5" dirty="0">
                <a:solidFill>
                  <a:srgbClr val="0070C0"/>
                </a:solidFill>
                <a:latin typeface="Calibri"/>
                <a:cs typeface="Calibri"/>
              </a:rPr>
              <a:t>Given </a:t>
            </a:r>
            <a:r>
              <a:rPr lang="en-US" dirty="0">
                <a:solidFill>
                  <a:srgbClr val="0070C0"/>
                </a:solidFill>
                <a:latin typeface="Calibri"/>
                <a:cs typeface="Calibri"/>
              </a:rPr>
              <a:t>a </a:t>
            </a:r>
            <a:r>
              <a:rPr lang="en-US" spc="-5" dirty="0">
                <a:solidFill>
                  <a:srgbClr val="0070C0"/>
                </a:solidFill>
                <a:latin typeface="Calibri"/>
                <a:cs typeface="Calibri"/>
              </a:rPr>
              <a:t>connected graph </a:t>
            </a:r>
            <a:r>
              <a:rPr lang="en-US" dirty="0">
                <a:solidFill>
                  <a:srgbClr val="0070C0"/>
                </a:solidFill>
                <a:latin typeface="Calibri"/>
                <a:cs typeface="Calibri"/>
              </a:rPr>
              <a:t>G and a </a:t>
            </a:r>
            <a:r>
              <a:rPr lang="en-US" spc="-5" dirty="0">
                <a:solidFill>
                  <a:srgbClr val="0070C0"/>
                </a:solidFill>
                <a:latin typeface="Calibri"/>
                <a:cs typeface="Calibri"/>
              </a:rPr>
              <a:t>starting vertex </a:t>
            </a:r>
            <a:r>
              <a:rPr lang="en-US" dirty="0">
                <a:solidFill>
                  <a:srgbClr val="0070C0"/>
                </a:solidFill>
                <a:latin typeface="Calibri"/>
                <a:cs typeface="Calibri"/>
              </a:rPr>
              <a:t>s, BFS </a:t>
            </a:r>
            <a:r>
              <a:rPr lang="en-US" spc="-10" dirty="0">
                <a:solidFill>
                  <a:srgbClr val="0070C0"/>
                </a:solidFill>
                <a:latin typeface="Calibri"/>
                <a:cs typeface="Calibri"/>
              </a:rPr>
              <a:t>will </a:t>
            </a:r>
            <a:r>
              <a:rPr lang="en-US" spc="-5" dirty="0">
                <a:solidFill>
                  <a:srgbClr val="0070C0"/>
                </a:solidFill>
                <a:latin typeface="Calibri"/>
                <a:cs typeface="Calibri"/>
              </a:rPr>
              <a:t>find </a:t>
            </a:r>
            <a:r>
              <a:rPr lang="en-US" dirty="0">
                <a:solidFill>
                  <a:srgbClr val="0070C0"/>
                </a:solidFill>
                <a:latin typeface="Calibri"/>
                <a:cs typeface="Calibri"/>
              </a:rPr>
              <a:t>a </a:t>
            </a:r>
            <a:r>
              <a:rPr lang="en-US" spc="-5" dirty="0">
                <a:solidFill>
                  <a:srgbClr val="0070C0"/>
                </a:solidFill>
                <a:latin typeface="Calibri"/>
                <a:cs typeface="Calibri"/>
              </a:rPr>
              <a:t>path  between </a:t>
            </a:r>
            <a:r>
              <a:rPr lang="en-US" dirty="0">
                <a:solidFill>
                  <a:srgbClr val="0070C0"/>
                </a:solidFill>
                <a:latin typeface="Calibri"/>
                <a:cs typeface="Calibri"/>
              </a:rPr>
              <a:t>s and </a:t>
            </a:r>
            <a:r>
              <a:rPr lang="en-US" spc="-5" dirty="0">
                <a:solidFill>
                  <a:srgbClr val="0070C0"/>
                </a:solidFill>
                <a:latin typeface="Calibri"/>
                <a:cs typeface="Calibri"/>
              </a:rPr>
              <a:t>every other vertex in</a:t>
            </a:r>
            <a:r>
              <a:rPr lang="en-US" spc="50" dirty="0">
                <a:solidFill>
                  <a:srgbClr val="0070C0"/>
                </a:solidFill>
                <a:latin typeface="Calibri"/>
                <a:cs typeface="Calibri"/>
              </a:rPr>
              <a:t> </a:t>
            </a:r>
            <a:r>
              <a:rPr lang="en-US" dirty="0">
                <a:solidFill>
                  <a:srgbClr val="0070C0"/>
                </a:solidFill>
                <a:latin typeface="Calibri"/>
                <a:cs typeface="Calibri"/>
              </a:rPr>
              <a:t>G.</a:t>
            </a:r>
          </a:p>
          <a:p>
            <a:pPr marL="12700">
              <a:lnSpc>
                <a:spcPct val="100000"/>
              </a:lnSpc>
            </a:pPr>
            <a:r>
              <a:rPr lang="en-US" spc="-5" dirty="0">
                <a:solidFill>
                  <a:srgbClr val="0070C0"/>
                </a:solidFill>
                <a:latin typeface="Calibri"/>
                <a:cs typeface="Calibri"/>
              </a:rPr>
              <a:t>BFS(s){</a:t>
            </a:r>
            <a:endParaRPr lang="en-US" dirty="0">
              <a:solidFill>
                <a:srgbClr val="0070C0"/>
              </a:solidFill>
              <a:latin typeface="Calibri"/>
              <a:cs typeface="Calibri"/>
            </a:endParaRPr>
          </a:p>
          <a:p>
            <a:pPr marL="274320" marR="544195">
              <a:lnSpc>
                <a:spcPct val="100000"/>
              </a:lnSpc>
            </a:pPr>
            <a:r>
              <a:rPr lang="en-US" spc="-5" dirty="0">
                <a:solidFill>
                  <a:srgbClr val="0070C0"/>
                </a:solidFill>
                <a:latin typeface="Calibri"/>
                <a:cs typeface="Calibri"/>
              </a:rPr>
              <a:t>Mark </a:t>
            </a:r>
            <a:r>
              <a:rPr lang="en-US" dirty="0">
                <a:solidFill>
                  <a:srgbClr val="0070C0"/>
                </a:solidFill>
                <a:latin typeface="Calibri"/>
                <a:cs typeface="Calibri"/>
              </a:rPr>
              <a:t>s as </a:t>
            </a:r>
            <a:r>
              <a:rPr lang="en-US" spc="-5" dirty="0">
                <a:solidFill>
                  <a:srgbClr val="0070C0"/>
                </a:solidFill>
                <a:latin typeface="Calibri"/>
                <a:cs typeface="Calibri"/>
              </a:rPr>
              <a:t>discovered </a:t>
            </a:r>
            <a:r>
              <a:rPr lang="en-US" dirty="0">
                <a:solidFill>
                  <a:srgbClr val="0070C0"/>
                </a:solidFill>
                <a:latin typeface="Calibri"/>
                <a:cs typeface="Calibri"/>
              </a:rPr>
              <a:t>and </a:t>
            </a:r>
            <a:r>
              <a:rPr lang="en-US" spc="-5" dirty="0">
                <a:solidFill>
                  <a:srgbClr val="0070C0"/>
                </a:solidFill>
                <a:latin typeface="Calibri"/>
                <a:cs typeface="Calibri"/>
              </a:rPr>
              <a:t>all other vertices </a:t>
            </a:r>
            <a:r>
              <a:rPr lang="en-US" dirty="0">
                <a:solidFill>
                  <a:srgbClr val="0070C0"/>
                </a:solidFill>
                <a:latin typeface="Calibri"/>
                <a:cs typeface="Calibri"/>
              </a:rPr>
              <a:t>as </a:t>
            </a:r>
            <a:r>
              <a:rPr lang="en-US" spc="-5" dirty="0">
                <a:solidFill>
                  <a:srgbClr val="0070C0"/>
                </a:solidFill>
                <a:latin typeface="Calibri"/>
                <a:cs typeface="Calibri"/>
              </a:rPr>
              <a:t>not discovered.  </a:t>
            </a:r>
            <a:r>
              <a:rPr lang="en-US" dirty="0">
                <a:solidFill>
                  <a:srgbClr val="0070C0"/>
                </a:solidFill>
                <a:latin typeface="Calibri"/>
                <a:cs typeface="Calibri"/>
              </a:rPr>
              <a:t>Set </a:t>
            </a:r>
            <a:r>
              <a:rPr lang="en-US" spc="-5" dirty="0">
                <a:solidFill>
                  <a:srgbClr val="0070C0"/>
                </a:solidFill>
                <a:latin typeface="Calibri"/>
                <a:cs typeface="Calibri"/>
              </a:rPr>
              <a:t>List[0] </a:t>
            </a:r>
            <a:r>
              <a:rPr lang="en-US" dirty="0">
                <a:solidFill>
                  <a:srgbClr val="0070C0"/>
                </a:solidFill>
                <a:latin typeface="Calibri"/>
                <a:cs typeface="Calibri"/>
              </a:rPr>
              <a:t>= </a:t>
            </a:r>
            <a:r>
              <a:rPr lang="en-US" spc="-5" dirty="0">
                <a:solidFill>
                  <a:srgbClr val="0070C0"/>
                </a:solidFill>
                <a:latin typeface="Calibri"/>
                <a:cs typeface="Calibri"/>
              </a:rPr>
              <a:t>{s} </a:t>
            </a:r>
            <a:r>
              <a:rPr lang="en-US" dirty="0">
                <a:solidFill>
                  <a:srgbClr val="0070C0"/>
                </a:solidFill>
                <a:latin typeface="Calibri"/>
                <a:cs typeface="Calibri"/>
              </a:rPr>
              <a:t>and </a:t>
            </a:r>
            <a:r>
              <a:rPr lang="en-US" dirty="0" err="1">
                <a:solidFill>
                  <a:srgbClr val="0070C0"/>
                </a:solidFill>
                <a:latin typeface="Calibri"/>
                <a:cs typeface="Calibri"/>
              </a:rPr>
              <a:t>i</a:t>
            </a:r>
            <a:r>
              <a:rPr lang="en-US" dirty="0">
                <a:solidFill>
                  <a:srgbClr val="0070C0"/>
                </a:solidFill>
                <a:latin typeface="Calibri"/>
                <a:cs typeface="Calibri"/>
              </a:rPr>
              <a:t> =</a:t>
            </a:r>
            <a:r>
              <a:rPr lang="en-US" spc="10" dirty="0">
                <a:solidFill>
                  <a:srgbClr val="0070C0"/>
                </a:solidFill>
                <a:latin typeface="Calibri"/>
                <a:cs typeface="Calibri"/>
              </a:rPr>
              <a:t> </a:t>
            </a:r>
            <a:r>
              <a:rPr lang="en-US" dirty="0">
                <a:solidFill>
                  <a:srgbClr val="0070C0"/>
                </a:solidFill>
                <a:latin typeface="Calibri"/>
                <a:cs typeface="Calibri"/>
              </a:rPr>
              <a:t>0.</a:t>
            </a:r>
          </a:p>
          <a:p>
            <a:pPr marL="326390">
              <a:lnSpc>
                <a:spcPct val="100000"/>
              </a:lnSpc>
            </a:pPr>
            <a:r>
              <a:rPr lang="en-US" spc="-5" dirty="0">
                <a:solidFill>
                  <a:srgbClr val="0070C0"/>
                </a:solidFill>
                <a:latin typeface="Calibri"/>
                <a:cs typeface="Calibri"/>
              </a:rPr>
              <a:t>While (List[</a:t>
            </a:r>
            <a:r>
              <a:rPr lang="en-US" spc="-5" dirty="0" err="1">
                <a:solidFill>
                  <a:srgbClr val="0070C0"/>
                </a:solidFill>
                <a:latin typeface="Calibri"/>
                <a:cs typeface="Calibri"/>
              </a:rPr>
              <a:t>i</a:t>
            </a:r>
            <a:r>
              <a:rPr lang="en-US" spc="-5" dirty="0">
                <a:solidFill>
                  <a:srgbClr val="0070C0"/>
                </a:solidFill>
                <a:latin typeface="Calibri"/>
                <a:cs typeface="Calibri"/>
              </a:rPr>
              <a:t>] is not empty)</a:t>
            </a:r>
            <a:r>
              <a:rPr lang="en-US" spc="60" dirty="0">
                <a:solidFill>
                  <a:srgbClr val="0070C0"/>
                </a:solidFill>
                <a:latin typeface="Calibri"/>
                <a:cs typeface="Calibri"/>
              </a:rPr>
              <a:t> </a:t>
            </a:r>
            <a:r>
              <a:rPr lang="en-US" dirty="0">
                <a:solidFill>
                  <a:srgbClr val="0070C0"/>
                </a:solidFill>
                <a:latin typeface="Calibri"/>
                <a:cs typeface="Calibri"/>
              </a:rPr>
              <a:t>{</a:t>
            </a:r>
          </a:p>
          <a:p>
            <a:pPr marL="694055" marR="2830830">
              <a:lnSpc>
                <a:spcPct val="100000"/>
              </a:lnSpc>
            </a:pPr>
            <a:r>
              <a:rPr lang="en-US" spc="-5" dirty="0">
                <a:solidFill>
                  <a:srgbClr val="0070C0"/>
                </a:solidFill>
                <a:latin typeface="Calibri"/>
                <a:cs typeface="Calibri"/>
              </a:rPr>
              <a:t>Make List[i+1] </a:t>
            </a:r>
            <a:r>
              <a:rPr lang="en-US" dirty="0">
                <a:solidFill>
                  <a:srgbClr val="0070C0"/>
                </a:solidFill>
                <a:latin typeface="Calibri"/>
                <a:cs typeface="Calibri"/>
              </a:rPr>
              <a:t>be </a:t>
            </a:r>
            <a:r>
              <a:rPr lang="en-US" spc="-5" dirty="0">
                <a:solidFill>
                  <a:srgbClr val="0070C0"/>
                </a:solidFill>
                <a:latin typeface="Calibri"/>
                <a:cs typeface="Calibri"/>
              </a:rPr>
              <a:t>the empty list.  for (all vertices </a:t>
            </a:r>
            <a:r>
              <a:rPr lang="en-US" dirty="0">
                <a:solidFill>
                  <a:srgbClr val="0070C0"/>
                </a:solidFill>
                <a:latin typeface="Calibri"/>
                <a:cs typeface="Calibri"/>
              </a:rPr>
              <a:t>u </a:t>
            </a:r>
            <a:r>
              <a:rPr lang="en-US" spc="-5" dirty="0">
                <a:solidFill>
                  <a:srgbClr val="0070C0"/>
                </a:solidFill>
                <a:latin typeface="Calibri"/>
                <a:cs typeface="Calibri"/>
              </a:rPr>
              <a:t>on</a:t>
            </a:r>
            <a:r>
              <a:rPr lang="en-US" spc="30" dirty="0">
                <a:solidFill>
                  <a:srgbClr val="0070C0"/>
                </a:solidFill>
                <a:latin typeface="Calibri"/>
                <a:cs typeface="Calibri"/>
              </a:rPr>
              <a:t> </a:t>
            </a:r>
            <a:r>
              <a:rPr lang="en-US" spc="-5" dirty="0">
                <a:solidFill>
                  <a:srgbClr val="0070C0"/>
                </a:solidFill>
                <a:latin typeface="Calibri"/>
                <a:cs typeface="Calibri"/>
              </a:rPr>
              <a:t>List[</a:t>
            </a:r>
            <a:r>
              <a:rPr lang="en-US" spc="-5" dirty="0" err="1">
                <a:solidFill>
                  <a:srgbClr val="0070C0"/>
                </a:solidFill>
                <a:latin typeface="Calibri"/>
                <a:cs typeface="Calibri"/>
              </a:rPr>
              <a:t>i</a:t>
            </a:r>
            <a:r>
              <a:rPr lang="en-US" spc="-5" dirty="0">
                <a:solidFill>
                  <a:srgbClr val="0070C0"/>
                </a:solidFill>
                <a:latin typeface="Calibri"/>
                <a:cs typeface="Calibri"/>
              </a:rPr>
              <a:t>])</a:t>
            </a:r>
            <a:endParaRPr lang="en-US" dirty="0">
              <a:solidFill>
                <a:srgbClr val="0070C0"/>
              </a:solidFill>
              <a:latin typeface="Calibri"/>
              <a:cs typeface="Calibri"/>
            </a:endParaRPr>
          </a:p>
          <a:p>
            <a:pPr marL="1007744">
              <a:lnSpc>
                <a:spcPct val="100000"/>
              </a:lnSpc>
            </a:pPr>
            <a:r>
              <a:rPr lang="en-US" spc="-5" dirty="0">
                <a:solidFill>
                  <a:srgbClr val="0070C0"/>
                </a:solidFill>
                <a:latin typeface="Calibri"/>
                <a:cs typeface="Calibri"/>
              </a:rPr>
              <a:t>for (all neighbors </a:t>
            </a:r>
            <a:r>
              <a:rPr lang="en-US" dirty="0">
                <a:solidFill>
                  <a:srgbClr val="0070C0"/>
                </a:solidFill>
                <a:latin typeface="Calibri"/>
                <a:cs typeface="Calibri"/>
              </a:rPr>
              <a:t>v </a:t>
            </a:r>
            <a:r>
              <a:rPr lang="en-US" spc="-5" dirty="0">
                <a:solidFill>
                  <a:srgbClr val="0070C0"/>
                </a:solidFill>
                <a:latin typeface="Calibri"/>
                <a:cs typeface="Calibri"/>
              </a:rPr>
              <a:t>of</a:t>
            </a:r>
            <a:r>
              <a:rPr lang="en-US" spc="50" dirty="0">
                <a:solidFill>
                  <a:srgbClr val="0070C0"/>
                </a:solidFill>
                <a:latin typeface="Calibri"/>
                <a:cs typeface="Calibri"/>
              </a:rPr>
              <a:t> </a:t>
            </a:r>
            <a:r>
              <a:rPr lang="en-US" dirty="0">
                <a:solidFill>
                  <a:srgbClr val="0070C0"/>
                </a:solidFill>
                <a:latin typeface="Calibri"/>
                <a:cs typeface="Calibri"/>
              </a:rPr>
              <a:t>u)</a:t>
            </a:r>
          </a:p>
          <a:p>
            <a:pPr marL="1532255" marR="2449830" indent="-210820">
              <a:lnSpc>
                <a:spcPct val="100000"/>
              </a:lnSpc>
            </a:pPr>
            <a:r>
              <a:rPr lang="en-US" spc="-5" dirty="0">
                <a:solidFill>
                  <a:srgbClr val="0070C0"/>
                </a:solidFill>
                <a:latin typeface="Calibri"/>
                <a:cs typeface="Calibri"/>
              </a:rPr>
              <a:t>if (v </a:t>
            </a:r>
            <a:r>
              <a:rPr lang="en-US" dirty="0">
                <a:solidFill>
                  <a:srgbClr val="0070C0"/>
                </a:solidFill>
                <a:latin typeface="Calibri"/>
                <a:cs typeface="Calibri"/>
              </a:rPr>
              <a:t>has </a:t>
            </a:r>
            <a:r>
              <a:rPr lang="en-US" spc="-5" dirty="0">
                <a:solidFill>
                  <a:srgbClr val="0070C0"/>
                </a:solidFill>
                <a:latin typeface="Calibri"/>
                <a:cs typeface="Calibri"/>
              </a:rPr>
              <a:t>not </a:t>
            </a:r>
            <a:r>
              <a:rPr lang="en-US" dirty="0">
                <a:solidFill>
                  <a:srgbClr val="0070C0"/>
                </a:solidFill>
                <a:latin typeface="Calibri"/>
                <a:cs typeface="Calibri"/>
              </a:rPr>
              <a:t>been </a:t>
            </a:r>
            <a:r>
              <a:rPr lang="en-US" spc="-5" dirty="0">
                <a:solidFill>
                  <a:srgbClr val="0070C0"/>
                </a:solidFill>
                <a:latin typeface="Calibri"/>
                <a:cs typeface="Calibri"/>
              </a:rPr>
              <a:t>discovered)  Mark </a:t>
            </a:r>
            <a:r>
              <a:rPr lang="en-US" dirty="0">
                <a:solidFill>
                  <a:srgbClr val="0070C0"/>
                </a:solidFill>
                <a:latin typeface="Calibri"/>
                <a:cs typeface="Calibri"/>
              </a:rPr>
              <a:t>v as</a:t>
            </a:r>
            <a:r>
              <a:rPr lang="en-US" spc="-15" dirty="0">
                <a:solidFill>
                  <a:srgbClr val="0070C0"/>
                </a:solidFill>
                <a:latin typeface="Calibri"/>
                <a:cs typeface="Calibri"/>
              </a:rPr>
              <a:t> </a:t>
            </a:r>
            <a:r>
              <a:rPr lang="en-US" spc="-5" dirty="0">
                <a:solidFill>
                  <a:srgbClr val="0070C0"/>
                </a:solidFill>
                <a:latin typeface="Calibri"/>
                <a:cs typeface="Calibri"/>
              </a:rPr>
              <a:t>discovered.</a:t>
            </a:r>
            <a:endParaRPr lang="en-US" dirty="0">
              <a:solidFill>
                <a:srgbClr val="0070C0"/>
              </a:solidFill>
              <a:latin typeface="Calibri"/>
              <a:cs typeface="Calibri"/>
            </a:endParaRPr>
          </a:p>
          <a:p>
            <a:pPr marL="1584325">
              <a:lnSpc>
                <a:spcPct val="100000"/>
              </a:lnSpc>
              <a:spcBef>
                <a:spcPts val="70"/>
              </a:spcBef>
            </a:pPr>
            <a:r>
              <a:rPr lang="en-US" dirty="0">
                <a:solidFill>
                  <a:srgbClr val="0070C0"/>
                </a:solidFill>
                <a:latin typeface="Calibri"/>
                <a:cs typeface="Calibri"/>
              </a:rPr>
              <a:t>Add v </a:t>
            </a:r>
            <a:r>
              <a:rPr lang="en-US" spc="-5" dirty="0">
                <a:solidFill>
                  <a:srgbClr val="0070C0"/>
                </a:solidFill>
                <a:latin typeface="Calibri"/>
                <a:cs typeface="Calibri"/>
              </a:rPr>
              <a:t>to</a:t>
            </a:r>
            <a:r>
              <a:rPr lang="en-US" spc="5" dirty="0">
                <a:solidFill>
                  <a:srgbClr val="0070C0"/>
                </a:solidFill>
                <a:latin typeface="Calibri"/>
                <a:cs typeface="Calibri"/>
              </a:rPr>
              <a:t> </a:t>
            </a:r>
            <a:r>
              <a:rPr lang="en-US" spc="-5" dirty="0">
                <a:solidFill>
                  <a:srgbClr val="0070C0"/>
                </a:solidFill>
                <a:latin typeface="Calibri"/>
                <a:cs typeface="Calibri"/>
              </a:rPr>
              <a:t>List[i+1].</a:t>
            </a:r>
            <a:endParaRPr lang="en-US" dirty="0">
              <a:solidFill>
                <a:srgbClr val="0070C0"/>
              </a:solidFill>
              <a:latin typeface="Calibri"/>
              <a:cs typeface="Calibri"/>
            </a:endParaRPr>
          </a:p>
          <a:p>
            <a:pPr marL="745490">
              <a:lnSpc>
                <a:spcPct val="100000"/>
              </a:lnSpc>
              <a:spcBef>
                <a:spcPts val="25"/>
              </a:spcBef>
            </a:pPr>
            <a:r>
              <a:rPr lang="en-US" spc="-5" dirty="0">
                <a:solidFill>
                  <a:srgbClr val="0070C0"/>
                </a:solidFill>
                <a:latin typeface="Calibri"/>
                <a:cs typeface="Calibri"/>
              </a:rPr>
              <a:t>Increment</a:t>
            </a:r>
            <a:r>
              <a:rPr lang="en-US" dirty="0">
                <a:solidFill>
                  <a:srgbClr val="0070C0"/>
                </a:solidFill>
                <a:latin typeface="Calibri"/>
                <a:cs typeface="Calibri"/>
              </a:rPr>
              <a:t> </a:t>
            </a:r>
            <a:r>
              <a:rPr lang="en-US" spc="-5" dirty="0" err="1">
                <a:solidFill>
                  <a:srgbClr val="0070C0"/>
                </a:solidFill>
                <a:latin typeface="Calibri"/>
                <a:cs typeface="Calibri"/>
              </a:rPr>
              <a:t>i</a:t>
            </a:r>
            <a:r>
              <a:rPr lang="en-US" spc="-5" dirty="0">
                <a:solidFill>
                  <a:srgbClr val="0070C0"/>
                </a:solidFill>
                <a:latin typeface="Calibri"/>
                <a:cs typeface="Calibri"/>
              </a:rPr>
              <a:t>.</a:t>
            </a:r>
            <a:endParaRPr lang="en-US" dirty="0">
              <a:solidFill>
                <a:srgbClr val="0070C0"/>
              </a:solidFill>
              <a:latin typeface="Calibri"/>
              <a:cs typeface="Calibri"/>
            </a:endParaRPr>
          </a:p>
          <a:p>
            <a:pPr marL="327025">
              <a:lnSpc>
                <a:spcPct val="100000"/>
              </a:lnSpc>
            </a:pPr>
            <a:r>
              <a:rPr lang="en-US" dirty="0">
                <a:solidFill>
                  <a:srgbClr val="0070C0"/>
                </a:solidFill>
                <a:latin typeface="Calibri"/>
                <a:cs typeface="Calibri"/>
              </a:rPr>
              <a:t>}</a:t>
            </a:r>
          </a:p>
          <a:p>
            <a:pPr marL="64769">
              <a:lnSpc>
                <a:spcPct val="100000"/>
              </a:lnSpc>
            </a:pPr>
            <a:r>
              <a:rPr lang="en-US" dirty="0">
                <a:solidFill>
                  <a:srgbClr val="0070C0"/>
                </a:solidFill>
                <a:latin typeface="Calibri"/>
                <a:cs typeface="Calibri"/>
              </a:rPr>
              <a:t>}</a:t>
            </a:r>
          </a:p>
          <a:p>
            <a:r>
              <a:rPr lang="en-US" dirty="0">
                <a:solidFill>
                  <a:srgbClr val="0070C0"/>
                </a:solidFill>
              </a:rPr>
              <a:t>  </a:t>
            </a:r>
          </a:p>
          <a:p>
            <a:r>
              <a:rPr lang="en-US" dirty="0">
                <a:solidFill>
                  <a:srgbClr val="0070C0"/>
                </a:solidFill>
              </a:rPr>
              <a:t>            </a:t>
            </a:r>
          </a:p>
          <a:p>
            <a:endParaRPr lang="en-US" dirty="0">
              <a:solidFill>
                <a:srgbClr val="0070C0"/>
              </a:solidFill>
            </a:endParaRPr>
          </a:p>
          <a:p>
            <a:r>
              <a:rPr lang="en-US" dirty="0">
                <a:solidFill>
                  <a:srgbClr val="0070C0"/>
                </a:solidFill>
              </a:rPr>
              <a:t> </a:t>
            </a:r>
          </a:p>
        </p:txBody>
      </p:sp>
      <p:sp>
        <p:nvSpPr>
          <p:cNvPr id="10" name="Freeform: Shape 9">
            <a:extLst>
              <a:ext uri="{FF2B5EF4-FFF2-40B4-BE49-F238E27FC236}">
                <a16:creationId xmlns:a16="http://schemas.microsoft.com/office/drawing/2014/main" id="{489A69F1-E697-4332-8838-0E0331706BCD}"/>
              </a:ext>
            </a:extLst>
          </p:cNvPr>
          <p:cNvSpPr/>
          <p:nvPr/>
        </p:nvSpPr>
        <p:spPr>
          <a:xfrm>
            <a:off x="14306550" y="4832007"/>
            <a:ext cx="1495987" cy="1378293"/>
          </a:xfrm>
          <a:custGeom>
            <a:avLst/>
            <a:gdLst>
              <a:gd name="connsiteX0" fmla="*/ 0 w 1495987"/>
              <a:gd name="connsiteY0" fmla="*/ 825843 h 1378293"/>
              <a:gd name="connsiteX1" fmla="*/ 1485900 w 1495987"/>
              <a:gd name="connsiteY1" fmla="*/ 6693 h 1378293"/>
              <a:gd name="connsiteX2" fmla="*/ 647700 w 1495987"/>
              <a:gd name="connsiteY2" fmla="*/ 1225893 h 1378293"/>
              <a:gd name="connsiteX3" fmla="*/ 552450 w 1495987"/>
              <a:gd name="connsiteY3" fmla="*/ 1168743 h 1378293"/>
              <a:gd name="connsiteX4" fmla="*/ 552450 w 1495987"/>
              <a:gd name="connsiteY4" fmla="*/ 1283043 h 1378293"/>
              <a:gd name="connsiteX5" fmla="*/ 723900 w 1495987"/>
              <a:gd name="connsiteY5" fmla="*/ 1340193 h 1378293"/>
              <a:gd name="connsiteX6" fmla="*/ 381000 w 1495987"/>
              <a:gd name="connsiteY6" fmla="*/ 1378293 h 1378293"/>
              <a:gd name="connsiteX7" fmla="*/ 381000 w 1495987"/>
              <a:gd name="connsiteY7" fmla="*/ 1378293 h 1378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5987" h="1378293">
                <a:moveTo>
                  <a:pt x="0" y="825843"/>
                </a:moveTo>
                <a:cubicBezTo>
                  <a:pt x="688975" y="382930"/>
                  <a:pt x="1377950" y="-59982"/>
                  <a:pt x="1485900" y="6693"/>
                </a:cubicBezTo>
                <a:cubicBezTo>
                  <a:pt x="1593850" y="73368"/>
                  <a:pt x="803275" y="1032218"/>
                  <a:pt x="647700" y="1225893"/>
                </a:cubicBezTo>
                <a:cubicBezTo>
                  <a:pt x="492125" y="1419568"/>
                  <a:pt x="568325" y="1159218"/>
                  <a:pt x="552450" y="1168743"/>
                </a:cubicBezTo>
                <a:cubicBezTo>
                  <a:pt x="536575" y="1178268"/>
                  <a:pt x="523875" y="1254468"/>
                  <a:pt x="552450" y="1283043"/>
                </a:cubicBezTo>
                <a:cubicBezTo>
                  <a:pt x="581025" y="1311618"/>
                  <a:pt x="752475" y="1324318"/>
                  <a:pt x="723900" y="1340193"/>
                </a:cubicBezTo>
                <a:cubicBezTo>
                  <a:pt x="695325" y="1356068"/>
                  <a:pt x="381000" y="1378293"/>
                  <a:pt x="381000" y="1378293"/>
                </a:cubicBezTo>
                <a:lnTo>
                  <a:pt x="381000" y="1378293"/>
                </a:lnTo>
              </a:path>
            </a:pathLst>
          </a:cu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nvGrpSpPr>
          <p:cNvPr id="3" name="Group 2">
            <a:extLst>
              <a:ext uri="{FF2B5EF4-FFF2-40B4-BE49-F238E27FC236}">
                <a16:creationId xmlns:a16="http://schemas.microsoft.com/office/drawing/2014/main" id="{A64B74EB-3341-455D-9496-4C67A03DAA30}"/>
              </a:ext>
            </a:extLst>
          </p:cNvPr>
          <p:cNvGrpSpPr/>
          <p:nvPr/>
        </p:nvGrpSpPr>
        <p:grpSpPr>
          <a:xfrm>
            <a:off x="9670484" y="9054373"/>
            <a:ext cx="11175943" cy="3133511"/>
            <a:chOff x="2666669" y="5142533"/>
            <a:chExt cx="15646108" cy="5608944"/>
          </a:xfrm>
        </p:grpSpPr>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3" name="TextBox 22">
              <a:extLst>
                <a:ext uri="{FF2B5EF4-FFF2-40B4-BE49-F238E27FC236}">
                  <a16:creationId xmlns:a16="http://schemas.microsoft.com/office/drawing/2014/main" id="{92DB9C06-34E1-45B1-BE99-EB46B3D6BB9E}"/>
                </a:ext>
              </a:extLst>
            </p:cNvPr>
            <p:cNvSpPr txBox="1"/>
            <p:nvPr/>
          </p:nvSpPr>
          <p:spPr>
            <a:xfrm>
              <a:off x="2666669" y="9297970"/>
              <a:ext cx="102656" cy="2872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grpSp>
          <p:nvGrpSpPr>
            <p:cNvPr id="52" name="Group 51">
              <a:extLst>
                <a:ext uri="{FF2B5EF4-FFF2-40B4-BE49-F238E27FC236}">
                  <a16:creationId xmlns:a16="http://schemas.microsoft.com/office/drawing/2014/main" id="{D05A08A3-4988-4AD7-8EFB-B3043682B203}"/>
                </a:ext>
              </a:extLst>
            </p:cNvPr>
            <p:cNvGrpSpPr/>
            <p:nvPr/>
          </p:nvGrpSpPr>
          <p:grpSpPr>
            <a:xfrm>
              <a:off x="9839535" y="6146853"/>
              <a:ext cx="5698031" cy="4604624"/>
              <a:chOff x="568891" y="7538978"/>
              <a:chExt cx="5698031" cy="4604624"/>
            </a:xfrm>
          </p:grpSpPr>
          <p:grpSp>
            <p:nvGrpSpPr>
              <p:cNvPr id="53" name="Group 52">
                <a:extLst>
                  <a:ext uri="{FF2B5EF4-FFF2-40B4-BE49-F238E27FC236}">
                    <a16:creationId xmlns:a16="http://schemas.microsoft.com/office/drawing/2014/main" id="{58648FB5-852B-481D-851D-057753FF946C}"/>
                  </a:ext>
                </a:extLst>
              </p:cNvPr>
              <p:cNvGrpSpPr/>
              <p:nvPr/>
            </p:nvGrpSpPr>
            <p:grpSpPr>
              <a:xfrm>
                <a:off x="568891" y="7538978"/>
                <a:ext cx="5430747" cy="4604624"/>
                <a:chOff x="11867774" y="5703838"/>
                <a:chExt cx="5430747" cy="4604624"/>
              </a:xfrm>
            </p:grpSpPr>
            <p:sp>
              <p:nvSpPr>
                <p:cNvPr id="61" name="Oval 60">
                  <a:extLst>
                    <a:ext uri="{FF2B5EF4-FFF2-40B4-BE49-F238E27FC236}">
                      <a16:creationId xmlns:a16="http://schemas.microsoft.com/office/drawing/2014/main" id="{1AD6C353-8485-44A8-9F4A-EA64D11EF0F0}"/>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2" name="Oval 61">
                  <a:extLst>
                    <a:ext uri="{FF2B5EF4-FFF2-40B4-BE49-F238E27FC236}">
                      <a16:creationId xmlns:a16="http://schemas.microsoft.com/office/drawing/2014/main" id="{A711405C-ACB6-4F8D-B383-303F83F599E4}"/>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3" name="Oval 62">
                  <a:extLst>
                    <a:ext uri="{FF2B5EF4-FFF2-40B4-BE49-F238E27FC236}">
                      <a16:creationId xmlns:a16="http://schemas.microsoft.com/office/drawing/2014/main" id="{D91A8A1E-42D8-49DC-9C72-3847A020CA73}"/>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4" name="TextBox 63">
                  <a:extLst>
                    <a:ext uri="{FF2B5EF4-FFF2-40B4-BE49-F238E27FC236}">
                      <a16:creationId xmlns:a16="http://schemas.microsoft.com/office/drawing/2014/main" id="{6F8BC020-C9DF-4BFE-8851-A70EEB4DBE58}"/>
                    </a:ext>
                  </a:extLst>
                </p:cNvPr>
                <p:cNvSpPr txBox="1"/>
                <p:nvPr/>
              </p:nvSpPr>
              <p:spPr>
                <a:xfrm>
                  <a:off x="12192000" y="9493430"/>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5</a:t>
                  </a:r>
                </a:p>
              </p:txBody>
            </p:sp>
            <p:sp>
              <p:nvSpPr>
                <p:cNvPr id="65" name="TextBox 64">
                  <a:extLst>
                    <a:ext uri="{FF2B5EF4-FFF2-40B4-BE49-F238E27FC236}">
                      <a16:creationId xmlns:a16="http://schemas.microsoft.com/office/drawing/2014/main" id="{C88BD0BF-1A6E-4431-B1C7-BDD674C09F72}"/>
                    </a:ext>
                  </a:extLst>
                </p:cNvPr>
                <p:cNvSpPr txBox="1"/>
                <p:nvPr/>
              </p:nvSpPr>
              <p:spPr>
                <a:xfrm>
                  <a:off x="14261518" y="5828722"/>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7</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grpSp>
          <p:sp>
            <p:nvSpPr>
              <p:cNvPr id="54" name="TextBox 53">
                <a:extLst>
                  <a:ext uri="{FF2B5EF4-FFF2-40B4-BE49-F238E27FC236}">
                    <a16:creationId xmlns:a16="http://schemas.microsoft.com/office/drawing/2014/main" id="{6370895E-C399-4098-A99C-DBECFDCE9E86}"/>
                  </a:ext>
                </a:extLst>
              </p:cNvPr>
              <p:cNvSpPr txBox="1"/>
              <p:nvPr/>
            </p:nvSpPr>
            <p:spPr>
              <a:xfrm>
                <a:off x="5276322" y="11304229"/>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6</a:t>
                </a:r>
              </a:p>
            </p:txBody>
          </p:sp>
          <p:sp>
            <p:nvSpPr>
              <p:cNvPr id="55" name="Oval 54">
                <a:extLst>
                  <a:ext uri="{FF2B5EF4-FFF2-40B4-BE49-F238E27FC236}">
                    <a16:creationId xmlns:a16="http://schemas.microsoft.com/office/drawing/2014/main" id="{B67A4820-3806-47EA-ACEA-8ABB05110B1B}"/>
                  </a:ext>
                </a:extLst>
              </p:cNvPr>
              <p:cNvSpPr/>
              <p:nvPr/>
            </p:nvSpPr>
            <p:spPr>
              <a:xfrm>
                <a:off x="2938936" y="11147543"/>
                <a:ext cx="914400" cy="914400"/>
              </a:xfrm>
              <a:prstGeom prst="ellipse">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56" name="Straight Arrow Connector 55">
                <a:extLst>
                  <a:ext uri="{FF2B5EF4-FFF2-40B4-BE49-F238E27FC236}">
                    <a16:creationId xmlns:a16="http://schemas.microsoft.com/office/drawing/2014/main" id="{4C461EA6-56D1-4062-9372-484559A9EE83}"/>
                  </a:ext>
                </a:extLst>
              </p:cNvPr>
              <p:cNvCxnSpPr/>
              <p:nvPr/>
            </p:nvCxnSpPr>
            <p:spPr>
              <a:xfrm flipH="1">
                <a:off x="1269998" y="8558669"/>
                <a:ext cx="1668938" cy="256524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142ED516-D8C1-4706-BED1-B4837F5A6D17}"/>
                  </a:ext>
                </a:extLst>
              </p:cNvPr>
              <p:cNvCxnSpPr>
                <a:stCxn id="61" idx="5"/>
              </p:cNvCxnSpPr>
              <p:nvPr/>
            </p:nvCxnSpPr>
            <p:spPr>
              <a:xfrm>
                <a:off x="3479226" y="8409339"/>
                <a:ext cx="1797096" cy="286390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58" name="TextBox 57">
                <a:extLst>
                  <a:ext uri="{FF2B5EF4-FFF2-40B4-BE49-F238E27FC236}">
                    <a16:creationId xmlns:a16="http://schemas.microsoft.com/office/drawing/2014/main" id="{ACC63E25-1BA2-4DCC-8047-F07703CB86B5}"/>
                  </a:ext>
                </a:extLst>
              </p:cNvPr>
              <p:cNvSpPr txBox="1"/>
              <p:nvPr/>
            </p:nvSpPr>
            <p:spPr>
              <a:xfrm>
                <a:off x="3092824" y="96458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59" name="Straight Connector 58">
                <a:extLst>
                  <a:ext uri="{FF2B5EF4-FFF2-40B4-BE49-F238E27FC236}">
                    <a16:creationId xmlns:a16="http://schemas.microsoft.com/office/drawing/2014/main" id="{25C79BF3-0315-4012-9273-089CF92F2486}"/>
                  </a:ext>
                </a:extLst>
              </p:cNvPr>
              <p:cNvCxnSpPr>
                <a:cxnSpLocks/>
              </p:cNvCxnSpPr>
              <p:nvPr/>
            </p:nvCxnSpPr>
            <p:spPr>
              <a:xfrm flipV="1">
                <a:off x="1589559" y="11664837"/>
                <a:ext cx="1446881" cy="68811"/>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6AEFFF25-9712-434A-97A3-E8CA9CBCBDE2}"/>
                  </a:ext>
                </a:extLst>
              </p:cNvPr>
              <p:cNvCxnSpPr>
                <a:cxnSpLocks/>
              </p:cNvCxnSpPr>
              <p:nvPr/>
            </p:nvCxnSpPr>
            <p:spPr>
              <a:xfrm>
                <a:off x="3743702" y="11719949"/>
                <a:ext cx="1301927" cy="1369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67" name="TextBox 66">
              <a:extLst>
                <a:ext uri="{FF2B5EF4-FFF2-40B4-BE49-F238E27FC236}">
                  <a16:creationId xmlns:a16="http://schemas.microsoft.com/office/drawing/2014/main" id="{7E3DF652-3C55-45A6-85A4-0FB00BB5DECC}"/>
                </a:ext>
              </a:extLst>
            </p:cNvPr>
            <p:cNvSpPr txBox="1"/>
            <p:nvPr/>
          </p:nvSpPr>
          <p:spPr>
            <a:xfrm>
              <a:off x="12413902" y="9935538"/>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8" name="TextBox 87">
              <a:extLst>
                <a:ext uri="{FF2B5EF4-FFF2-40B4-BE49-F238E27FC236}">
                  <a16:creationId xmlns:a16="http://schemas.microsoft.com/office/drawing/2014/main" id="{DA7F1A53-998B-442C-91BB-E7423DCE4B8B}"/>
                </a:ext>
              </a:extLst>
            </p:cNvPr>
            <p:cNvSpPr txBox="1"/>
            <p:nvPr/>
          </p:nvSpPr>
          <p:spPr>
            <a:xfrm>
              <a:off x="17322177" y="5142533"/>
              <a:ext cx="990600" cy="11752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91" name="Straight Arrow Connector 90">
              <a:extLst>
                <a:ext uri="{FF2B5EF4-FFF2-40B4-BE49-F238E27FC236}">
                  <a16:creationId xmlns:a16="http://schemas.microsoft.com/office/drawing/2014/main" id="{6F652A1A-9403-450F-978C-FC61985936A3}"/>
                </a:ext>
              </a:extLst>
            </p:cNvPr>
            <p:cNvCxnSpPr>
              <a:cxnSpLocks/>
              <a:stCxn id="61" idx="4"/>
            </p:cNvCxnSpPr>
            <p:nvPr/>
          </p:nvCxnSpPr>
          <p:spPr>
            <a:xfrm>
              <a:off x="12413902" y="7166545"/>
              <a:ext cx="52222" cy="2714573"/>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812779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162" name="Conditionals and Loops"/>
          <p:cNvSpPr txBox="1">
            <a:spLocks noGrp="1"/>
          </p:cNvSpPr>
          <p:nvPr>
            <p:ph type="title"/>
          </p:nvPr>
        </p:nvSpPr>
        <p:spPr>
          <a:prstGeom prst="rect">
            <a:avLst/>
          </a:prstGeom>
        </p:spPr>
        <p:txBody>
          <a:bodyPr/>
          <a:lstStyle/>
          <a:p>
            <a:r>
              <a:rPr lang="en-US" dirty="0"/>
              <a:t>Breadth First Search (BFS)</a:t>
            </a:r>
            <a:endParaRPr dirty="0"/>
          </a:p>
        </p:txBody>
      </p:sp>
      <p:sp>
        <p:nvSpPr>
          <p:cNvPr id="163" name="Control flow…"/>
          <p:cNvSpPr txBox="1">
            <a:spLocks noGrp="1"/>
          </p:cNvSpPr>
          <p:nvPr>
            <p:ph type="body" sz="quarter" idx="1"/>
          </p:nvPr>
        </p:nvSpPr>
        <p:spPr>
          <a:xfrm>
            <a:off x="1269998" y="1777998"/>
            <a:ext cx="21971002" cy="11288306"/>
          </a:xfrm>
          <a:prstGeom prst="rect">
            <a:avLst/>
          </a:prstGeom>
        </p:spPr>
        <p:txBody>
          <a:bodyPr/>
          <a:lstStyle/>
          <a:p>
            <a:pPr marL="12700" marR="5080">
              <a:lnSpc>
                <a:spcPct val="100000"/>
              </a:lnSpc>
              <a:spcBef>
                <a:spcPts val="100"/>
              </a:spcBef>
            </a:pPr>
            <a:r>
              <a:rPr lang="en-US" spc="-5" dirty="0">
                <a:solidFill>
                  <a:srgbClr val="0070C0"/>
                </a:solidFill>
                <a:latin typeface="Calibri"/>
                <a:cs typeface="Calibri"/>
              </a:rPr>
              <a:t>Given </a:t>
            </a:r>
            <a:r>
              <a:rPr lang="en-US" dirty="0">
                <a:solidFill>
                  <a:srgbClr val="0070C0"/>
                </a:solidFill>
                <a:latin typeface="Calibri"/>
                <a:cs typeface="Calibri"/>
              </a:rPr>
              <a:t>a </a:t>
            </a:r>
            <a:r>
              <a:rPr lang="en-US" spc="-5" dirty="0">
                <a:solidFill>
                  <a:srgbClr val="0070C0"/>
                </a:solidFill>
                <a:latin typeface="Calibri"/>
                <a:cs typeface="Calibri"/>
              </a:rPr>
              <a:t>connected graph </a:t>
            </a:r>
            <a:r>
              <a:rPr lang="en-US" dirty="0">
                <a:solidFill>
                  <a:srgbClr val="0070C0"/>
                </a:solidFill>
                <a:latin typeface="Calibri"/>
                <a:cs typeface="Calibri"/>
              </a:rPr>
              <a:t>G and a </a:t>
            </a:r>
            <a:r>
              <a:rPr lang="en-US" spc="-5" dirty="0">
                <a:solidFill>
                  <a:srgbClr val="0070C0"/>
                </a:solidFill>
                <a:latin typeface="Calibri"/>
                <a:cs typeface="Calibri"/>
              </a:rPr>
              <a:t>starting vertex </a:t>
            </a:r>
            <a:r>
              <a:rPr lang="en-US" dirty="0">
                <a:solidFill>
                  <a:srgbClr val="0070C0"/>
                </a:solidFill>
                <a:latin typeface="Calibri"/>
                <a:cs typeface="Calibri"/>
              </a:rPr>
              <a:t>s, BFS </a:t>
            </a:r>
            <a:r>
              <a:rPr lang="en-US" spc="-10" dirty="0">
                <a:solidFill>
                  <a:srgbClr val="0070C0"/>
                </a:solidFill>
                <a:latin typeface="Calibri"/>
                <a:cs typeface="Calibri"/>
              </a:rPr>
              <a:t>will </a:t>
            </a:r>
            <a:r>
              <a:rPr lang="en-US" spc="-5" dirty="0">
                <a:solidFill>
                  <a:srgbClr val="0070C0"/>
                </a:solidFill>
                <a:latin typeface="Calibri"/>
                <a:cs typeface="Calibri"/>
              </a:rPr>
              <a:t>find </a:t>
            </a:r>
            <a:r>
              <a:rPr lang="en-US" dirty="0">
                <a:solidFill>
                  <a:srgbClr val="0070C0"/>
                </a:solidFill>
                <a:latin typeface="Calibri"/>
                <a:cs typeface="Calibri"/>
              </a:rPr>
              <a:t>a </a:t>
            </a:r>
            <a:r>
              <a:rPr lang="en-US" spc="-5" dirty="0">
                <a:solidFill>
                  <a:srgbClr val="0070C0"/>
                </a:solidFill>
                <a:latin typeface="Calibri"/>
                <a:cs typeface="Calibri"/>
              </a:rPr>
              <a:t>path  between </a:t>
            </a:r>
            <a:r>
              <a:rPr lang="en-US" dirty="0">
                <a:solidFill>
                  <a:srgbClr val="0070C0"/>
                </a:solidFill>
                <a:latin typeface="Calibri"/>
                <a:cs typeface="Calibri"/>
              </a:rPr>
              <a:t>s and </a:t>
            </a:r>
            <a:r>
              <a:rPr lang="en-US" spc="-5" dirty="0">
                <a:solidFill>
                  <a:srgbClr val="0070C0"/>
                </a:solidFill>
                <a:latin typeface="Calibri"/>
                <a:cs typeface="Calibri"/>
              </a:rPr>
              <a:t>every other vertex in</a:t>
            </a:r>
            <a:r>
              <a:rPr lang="en-US" spc="50" dirty="0">
                <a:solidFill>
                  <a:srgbClr val="0070C0"/>
                </a:solidFill>
                <a:latin typeface="Calibri"/>
                <a:cs typeface="Calibri"/>
              </a:rPr>
              <a:t> </a:t>
            </a:r>
            <a:r>
              <a:rPr lang="en-US" dirty="0">
                <a:solidFill>
                  <a:srgbClr val="0070C0"/>
                </a:solidFill>
                <a:latin typeface="Calibri"/>
                <a:cs typeface="Calibri"/>
              </a:rPr>
              <a:t>G.</a:t>
            </a:r>
          </a:p>
          <a:p>
            <a:endParaRPr lang="en-US" dirty="0">
              <a:solidFill>
                <a:srgbClr val="0070C0"/>
              </a:solidFill>
            </a:endParaRPr>
          </a:p>
          <a:p>
            <a:r>
              <a:rPr lang="en-US" dirty="0">
                <a:solidFill>
                  <a:srgbClr val="0070C0"/>
                </a:solidFill>
              </a:rPr>
              <a:t>The runtime of BFS is O(|V|+|E|)</a:t>
            </a:r>
          </a:p>
          <a:p>
            <a:r>
              <a:rPr lang="en-US" dirty="0">
                <a:solidFill>
                  <a:srgbClr val="0070C0"/>
                </a:solidFill>
              </a:rPr>
              <a:t/>
            </a:r>
            <a:br>
              <a:rPr lang="en-US" dirty="0">
                <a:solidFill>
                  <a:srgbClr val="0070C0"/>
                </a:solidFill>
              </a:rPr>
            </a:br>
            <a:r>
              <a:rPr lang="en-US" dirty="0">
                <a:solidFill>
                  <a:srgbClr val="0070C0"/>
                </a:solidFill>
              </a:rPr>
              <a:t>BFS finds the shortest path between the source, s, and every other vertex in the graph.</a:t>
            </a:r>
          </a:p>
          <a:p>
            <a:endParaRPr lang="en-US" dirty="0">
              <a:solidFill>
                <a:srgbClr val="0070C0"/>
              </a:solidFill>
            </a:endParaRPr>
          </a:p>
          <a:p>
            <a:r>
              <a:rPr lang="en-US" dirty="0">
                <a:solidFill>
                  <a:srgbClr val="0070C0"/>
                </a:solidFill>
              </a:rPr>
              <a:t>How to modify BFS to detect if a graph is bipartite?  </a:t>
            </a:r>
          </a:p>
          <a:p>
            <a:r>
              <a:rPr lang="en-US" dirty="0">
                <a:solidFill>
                  <a:srgbClr val="0070C0"/>
                </a:solidFill>
              </a:rPr>
              <a:t>            </a:t>
            </a:r>
          </a:p>
          <a:p>
            <a:endParaRPr lang="en-US" dirty="0">
              <a:solidFill>
                <a:srgbClr val="0070C0"/>
              </a:solidFill>
            </a:endParaRPr>
          </a:p>
          <a:p>
            <a:r>
              <a:rPr lang="en-US" dirty="0">
                <a:solidFill>
                  <a:srgbClr val="0070C0"/>
                </a:solidFill>
              </a:rPr>
              <a:t> </a:t>
            </a:r>
          </a:p>
        </p:txBody>
      </p:sp>
      <p:sp>
        <p:nvSpPr>
          <p:cNvPr id="10" name="Freeform: Shape 9">
            <a:extLst>
              <a:ext uri="{FF2B5EF4-FFF2-40B4-BE49-F238E27FC236}">
                <a16:creationId xmlns:a16="http://schemas.microsoft.com/office/drawing/2014/main" id="{489A69F1-E697-4332-8838-0E0331706BCD}"/>
              </a:ext>
            </a:extLst>
          </p:cNvPr>
          <p:cNvSpPr/>
          <p:nvPr/>
        </p:nvSpPr>
        <p:spPr>
          <a:xfrm>
            <a:off x="14306550" y="4832007"/>
            <a:ext cx="1495987" cy="1378293"/>
          </a:xfrm>
          <a:custGeom>
            <a:avLst/>
            <a:gdLst>
              <a:gd name="connsiteX0" fmla="*/ 0 w 1495987"/>
              <a:gd name="connsiteY0" fmla="*/ 825843 h 1378293"/>
              <a:gd name="connsiteX1" fmla="*/ 1485900 w 1495987"/>
              <a:gd name="connsiteY1" fmla="*/ 6693 h 1378293"/>
              <a:gd name="connsiteX2" fmla="*/ 647700 w 1495987"/>
              <a:gd name="connsiteY2" fmla="*/ 1225893 h 1378293"/>
              <a:gd name="connsiteX3" fmla="*/ 552450 w 1495987"/>
              <a:gd name="connsiteY3" fmla="*/ 1168743 h 1378293"/>
              <a:gd name="connsiteX4" fmla="*/ 552450 w 1495987"/>
              <a:gd name="connsiteY4" fmla="*/ 1283043 h 1378293"/>
              <a:gd name="connsiteX5" fmla="*/ 723900 w 1495987"/>
              <a:gd name="connsiteY5" fmla="*/ 1340193 h 1378293"/>
              <a:gd name="connsiteX6" fmla="*/ 381000 w 1495987"/>
              <a:gd name="connsiteY6" fmla="*/ 1378293 h 1378293"/>
              <a:gd name="connsiteX7" fmla="*/ 381000 w 1495987"/>
              <a:gd name="connsiteY7" fmla="*/ 1378293 h 1378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5987" h="1378293">
                <a:moveTo>
                  <a:pt x="0" y="825843"/>
                </a:moveTo>
                <a:cubicBezTo>
                  <a:pt x="688975" y="382930"/>
                  <a:pt x="1377950" y="-59982"/>
                  <a:pt x="1485900" y="6693"/>
                </a:cubicBezTo>
                <a:cubicBezTo>
                  <a:pt x="1593850" y="73368"/>
                  <a:pt x="803275" y="1032218"/>
                  <a:pt x="647700" y="1225893"/>
                </a:cubicBezTo>
                <a:cubicBezTo>
                  <a:pt x="492125" y="1419568"/>
                  <a:pt x="568325" y="1159218"/>
                  <a:pt x="552450" y="1168743"/>
                </a:cubicBezTo>
                <a:cubicBezTo>
                  <a:pt x="536575" y="1178268"/>
                  <a:pt x="523875" y="1254468"/>
                  <a:pt x="552450" y="1283043"/>
                </a:cubicBezTo>
                <a:cubicBezTo>
                  <a:pt x="581025" y="1311618"/>
                  <a:pt x="752475" y="1324318"/>
                  <a:pt x="723900" y="1340193"/>
                </a:cubicBezTo>
                <a:cubicBezTo>
                  <a:pt x="695325" y="1356068"/>
                  <a:pt x="381000" y="1378293"/>
                  <a:pt x="381000" y="1378293"/>
                </a:cubicBezTo>
                <a:lnTo>
                  <a:pt x="381000" y="1378293"/>
                </a:lnTo>
              </a:path>
            </a:pathLst>
          </a:cu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nvGrpSpPr>
          <p:cNvPr id="3" name="Group 2">
            <a:extLst>
              <a:ext uri="{FF2B5EF4-FFF2-40B4-BE49-F238E27FC236}">
                <a16:creationId xmlns:a16="http://schemas.microsoft.com/office/drawing/2014/main" id="{A64B74EB-3341-455D-9496-4C67A03DAA30}"/>
              </a:ext>
            </a:extLst>
          </p:cNvPr>
          <p:cNvGrpSpPr/>
          <p:nvPr/>
        </p:nvGrpSpPr>
        <p:grpSpPr>
          <a:xfrm>
            <a:off x="9670484" y="9054373"/>
            <a:ext cx="11175943" cy="3133511"/>
            <a:chOff x="2666669" y="5142533"/>
            <a:chExt cx="15646108" cy="5608944"/>
          </a:xfrm>
        </p:grpSpPr>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3" name="TextBox 22">
              <a:extLst>
                <a:ext uri="{FF2B5EF4-FFF2-40B4-BE49-F238E27FC236}">
                  <a16:creationId xmlns:a16="http://schemas.microsoft.com/office/drawing/2014/main" id="{92DB9C06-34E1-45B1-BE99-EB46B3D6BB9E}"/>
                </a:ext>
              </a:extLst>
            </p:cNvPr>
            <p:cNvSpPr txBox="1"/>
            <p:nvPr/>
          </p:nvSpPr>
          <p:spPr>
            <a:xfrm>
              <a:off x="2666669" y="9297970"/>
              <a:ext cx="102656" cy="2872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grpSp>
          <p:nvGrpSpPr>
            <p:cNvPr id="52" name="Group 51">
              <a:extLst>
                <a:ext uri="{FF2B5EF4-FFF2-40B4-BE49-F238E27FC236}">
                  <a16:creationId xmlns:a16="http://schemas.microsoft.com/office/drawing/2014/main" id="{D05A08A3-4988-4AD7-8EFB-B3043682B203}"/>
                </a:ext>
              </a:extLst>
            </p:cNvPr>
            <p:cNvGrpSpPr/>
            <p:nvPr/>
          </p:nvGrpSpPr>
          <p:grpSpPr>
            <a:xfrm>
              <a:off x="9839535" y="6146853"/>
              <a:ext cx="5698031" cy="4604624"/>
              <a:chOff x="568891" y="7538978"/>
              <a:chExt cx="5698031" cy="4604624"/>
            </a:xfrm>
          </p:grpSpPr>
          <p:grpSp>
            <p:nvGrpSpPr>
              <p:cNvPr id="53" name="Group 52">
                <a:extLst>
                  <a:ext uri="{FF2B5EF4-FFF2-40B4-BE49-F238E27FC236}">
                    <a16:creationId xmlns:a16="http://schemas.microsoft.com/office/drawing/2014/main" id="{58648FB5-852B-481D-851D-057753FF946C}"/>
                  </a:ext>
                </a:extLst>
              </p:cNvPr>
              <p:cNvGrpSpPr/>
              <p:nvPr/>
            </p:nvGrpSpPr>
            <p:grpSpPr>
              <a:xfrm>
                <a:off x="568891" y="7538978"/>
                <a:ext cx="5430747" cy="4604624"/>
                <a:chOff x="11867774" y="5703838"/>
                <a:chExt cx="5430747" cy="4604624"/>
              </a:xfrm>
            </p:grpSpPr>
            <p:sp>
              <p:nvSpPr>
                <p:cNvPr id="61" name="Oval 60">
                  <a:extLst>
                    <a:ext uri="{FF2B5EF4-FFF2-40B4-BE49-F238E27FC236}">
                      <a16:creationId xmlns:a16="http://schemas.microsoft.com/office/drawing/2014/main" id="{1AD6C353-8485-44A8-9F4A-EA64D11EF0F0}"/>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2" name="Oval 61">
                  <a:extLst>
                    <a:ext uri="{FF2B5EF4-FFF2-40B4-BE49-F238E27FC236}">
                      <a16:creationId xmlns:a16="http://schemas.microsoft.com/office/drawing/2014/main" id="{A711405C-ACB6-4F8D-B383-303F83F599E4}"/>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3" name="Oval 62">
                  <a:extLst>
                    <a:ext uri="{FF2B5EF4-FFF2-40B4-BE49-F238E27FC236}">
                      <a16:creationId xmlns:a16="http://schemas.microsoft.com/office/drawing/2014/main" id="{D91A8A1E-42D8-49DC-9C72-3847A020CA73}"/>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4" name="TextBox 63">
                  <a:extLst>
                    <a:ext uri="{FF2B5EF4-FFF2-40B4-BE49-F238E27FC236}">
                      <a16:creationId xmlns:a16="http://schemas.microsoft.com/office/drawing/2014/main" id="{6F8BC020-C9DF-4BFE-8851-A70EEB4DBE58}"/>
                    </a:ext>
                  </a:extLst>
                </p:cNvPr>
                <p:cNvSpPr txBox="1"/>
                <p:nvPr/>
              </p:nvSpPr>
              <p:spPr>
                <a:xfrm>
                  <a:off x="12192000" y="9493430"/>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5</a:t>
                  </a:r>
                </a:p>
              </p:txBody>
            </p:sp>
            <p:sp>
              <p:nvSpPr>
                <p:cNvPr id="65" name="TextBox 64">
                  <a:extLst>
                    <a:ext uri="{FF2B5EF4-FFF2-40B4-BE49-F238E27FC236}">
                      <a16:creationId xmlns:a16="http://schemas.microsoft.com/office/drawing/2014/main" id="{C88BD0BF-1A6E-4431-B1C7-BDD674C09F72}"/>
                    </a:ext>
                  </a:extLst>
                </p:cNvPr>
                <p:cNvSpPr txBox="1"/>
                <p:nvPr/>
              </p:nvSpPr>
              <p:spPr>
                <a:xfrm>
                  <a:off x="14261518" y="5828722"/>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7</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grpSp>
          <p:sp>
            <p:nvSpPr>
              <p:cNvPr id="54" name="TextBox 53">
                <a:extLst>
                  <a:ext uri="{FF2B5EF4-FFF2-40B4-BE49-F238E27FC236}">
                    <a16:creationId xmlns:a16="http://schemas.microsoft.com/office/drawing/2014/main" id="{6370895E-C399-4098-A99C-DBECFDCE9E86}"/>
                  </a:ext>
                </a:extLst>
              </p:cNvPr>
              <p:cNvSpPr txBox="1"/>
              <p:nvPr/>
            </p:nvSpPr>
            <p:spPr>
              <a:xfrm>
                <a:off x="5276322" y="11304229"/>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6</a:t>
                </a:r>
              </a:p>
            </p:txBody>
          </p:sp>
          <p:sp>
            <p:nvSpPr>
              <p:cNvPr id="55" name="Oval 54">
                <a:extLst>
                  <a:ext uri="{FF2B5EF4-FFF2-40B4-BE49-F238E27FC236}">
                    <a16:creationId xmlns:a16="http://schemas.microsoft.com/office/drawing/2014/main" id="{B67A4820-3806-47EA-ACEA-8ABB05110B1B}"/>
                  </a:ext>
                </a:extLst>
              </p:cNvPr>
              <p:cNvSpPr/>
              <p:nvPr/>
            </p:nvSpPr>
            <p:spPr>
              <a:xfrm>
                <a:off x="2938936" y="11147543"/>
                <a:ext cx="914400" cy="914400"/>
              </a:xfrm>
              <a:prstGeom prst="ellipse">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56" name="Straight Arrow Connector 55">
                <a:extLst>
                  <a:ext uri="{FF2B5EF4-FFF2-40B4-BE49-F238E27FC236}">
                    <a16:creationId xmlns:a16="http://schemas.microsoft.com/office/drawing/2014/main" id="{4C461EA6-56D1-4062-9372-484559A9EE83}"/>
                  </a:ext>
                </a:extLst>
              </p:cNvPr>
              <p:cNvCxnSpPr/>
              <p:nvPr/>
            </p:nvCxnSpPr>
            <p:spPr>
              <a:xfrm flipH="1">
                <a:off x="1269998" y="8558669"/>
                <a:ext cx="1668938" cy="256524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142ED516-D8C1-4706-BED1-B4837F5A6D17}"/>
                  </a:ext>
                </a:extLst>
              </p:cNvPr>
              <p:cNvCxnSpPr>
                <a:stCxn id="61" idx="5"/>
              </p:cNvCxnSpPr>
              <p:nvPr/>
            </p:nvCxnSpPr>
            <p:spPr>
              <a:xfrm>
                <a:off x="3479226" y="8409339"/>
                <a:ext cx="1797096" cy="286390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58" name="TextBox 57">
                <a:extLst>
                  <a:ext uri="{FF2B5EF4-FFF2-40B4-BE49-F238E27FC236}">
                    <a16:creationId xmlns:a16="http://schemas.microsoft.com/office/drawing/2014/main" id="{ACC63E25-1BA2-4DCC-8047-F07703CB86B5}"/>
                  </a:ext>
                </a:extLst>
              </p:cNvPr>
              <p:cNvSpPr txBox="1"/>
              <p:nvPr/>
            </p:nvSpPr>
            <p:spPr>
              <a:xfrm>
                <a:off x="3092824" y="96458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59" name="Straight Connector 58">
                <a:extLst>
                  <a:ext uri="{FF2B5EF4-FFF2-40B4-BE49-F238E27FC236}">
                    <a16:creationId xmlns:a16="http://schemas.microsoft.com/office/drawing/2014/main" id="{25C79BF3-0315-4012-9273-089CF92F2486}"/>
                  </a:ext>
                </a:extLst>
              </p:cNvPr>
              <p:cNvCxnSpPr>
                <a:cxnSpLocks/>
              </p:cNvCxnSpPr>
              <p:nvPr/>
            </p:nvCxnSpPr>
            <p:spPr>
              <a:xfrm flipV="1">
                <a:off x="1589559" y="11664837"/>
                <a:ext cx="1446881" cy="68811"/>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6AEFFF25-9712-434A-97A3-E8CA9CBCBDE2}"/>
                  </a:ext>
                </a:extLst>
              </p:cNvPr>
              <p:cNvCxnSpPr>
                <a:cxnSpLocks/>
              </p:cNvCxnSpPr>
              <p:nvPr/>
            </p:nvCxnSpPr>
            <p:spPr>
              <a:xfrm>
                <a:off x="3743702" y="11719949"/>
                <a:ext cx="1301927" cy="1369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67" name="TextBox 66">
              <a:extLst>
                <a:ext uri="{FF2B5EF4-FFF2-40B4-BE49-F238E27FC236}">
                  <a16:creationId xmlns:a16="http://schemas.microsoft.com/office/drawing/2014/main" id="{7E3DF652-3C55-45A6-85A4-0FB00BB5DECC}"/>
                </a:ext>
              </a:extLst>
            </p:cNvPr>
            <p:cNvSpPr txBox="1"/>
            <p:nvPr/>
          </p:nvSpPr>
          <p:spPr>
            <a:xfrm>
              <a:off x="12413902" y="9935538"/>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8" name="TextBox 87">
              <a:extLst>
                <a:ext uri="{FF2B5EF4-FFF2-40B4-BE49-F238E27FC236}">
                  <a16:creationId xmlns:a16="http://schemas.microsoft.com/office/drawing/2014/main" id="{DA7F1A53-998B-442C-91BB-E7423DCE4B8B}"/>
                </a:ext>
              </a:extLst>
            </p:cNvPr>
            <p:cNvSpPr txBox="1"/>
            <p:nvPr/>
          </p:nvSpPr>
          <p:spPr>
            <a:xfrm>
              <a:off x="17322177" y="5142533"/>
              <a:ext cx="990600" cy="11752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91" name="Straight Arrow Connector 90">
              <a:extLst>
                <a:ext uri="{FF2B5EF4-FFF2-40B4-BE49-F238E27FC236}">
                  <a16:creationId xmlns:a16="http://schemas.microsoft.com/office/drawing/2014/main" id="{6F652A1A-9403-450F-978C-FC61985936A3}"/>
                </a:ext>
              </a:extLst>
            </p:cNvPr>
            <p:cNvCxnSpPr>
              <a:cxnSpLocks/>
              <a:stCxn id="61" idx="4"/>
            </p:cNvCxnSpPr>
            <p:nvPr/>
          </p:nvCxnSpPr>
          <p:spPr>
            <a:xfrm>
              <a:off x="12413902" y="7166545"/>
              <a:ext cx="52222" cy="2714573"/>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0854054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Graph </a:t>
            </a:r>
            <a:r>
              <a:rPr lang="en-US" dirty="0" smtClean="0"/>
              <a:t>Coloring and Algorithms</a:t>
            </a:r>
            <a:endParaRPr lang="en-US" dirty="0"/>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endParaRPr lang="en-US" b="1" dirty="0" smtClean="0"/>
          </a:p>
          <a:p>
            <a:r>
              <a:rPr lang="en-US" b="1" dirty="0" smtClean="0"/>
              <a:t>Vertex Coloring</a:t>
            </a:r>
          </a:p>
          <a:p>
            <a:r>
              <a:rPr lang="en-US" dirty="0" smtClean="0"/>
              <a:t>Bipartite </a:t>
            </a:r>
            <a:r>
              <a:rPr lang="en-US" dirty="0"/>
              <a:t>Graphs and Matchings</a:t>
            </a:r>
          </a:p>
          <a:p>
            <a:r>
              <a:rPr lang="en-US" dirty="0" smtClean="0"/>
              <a:t>Graph </a:t>
            </a:r>
            <a:r>
              <a:rPr lang="en-US" dirty="0"/>
              <a:t>Algorithms: BFS and DFS</a:t>
            </a:r>
          </a:p>
          <a:p>
            <a:pPr marL="152400" indent="0">
              <a:buNone/>
            </a:pP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30887021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162" name="Conditionals and Loops"/>
          <p:cNvSpPr txBox="1">
            <a:spLocks noGrp="1"/>
          </p:cNvSpPr>
          <p:nvPr>
            <p:ph type="title"/>
          </p:nvPr>
        </p:nvSpPr>
        <p:spPr>
          <a:prstGeom prst="rect">
            <a:avLst/>
          </a:prstGeom>
        </p:spPr>
        <p:txBody>
          <a:bodyPr/>
          <a:lstStyle/>
          <a:p>
            <a:r>
              <a:rPr lang="en-US" dirty="0"/>
              <a:t>Depth First Search (DFS)</a:t>
            </a:r>
            <a:endParaRPr dirty="0"/>
          </a:p>
        </p:txBody>
      </p:sp>
      <p:sp>
        <p:nvSpPr>
          <p:cNvPr id="163" name="Control flow…"/>
          <p:cNvSpPr txBox="1">
            <a:spLocks noGrp="1"/>
          </p:cNvSpPr>
          <p:nvPr>
            <p:ph type="body" sz="quarter" idx="1"/>
          </p:nvPr>
        </p:nvSpPr>
        <p:spPr>
          <a:xfrm>
            <a:off x="1269998" y="1777998"/>
            <a:ext cx="21971002" cy="11288306"/>
          </a:xfrm>
          <a:prstGeom prst="rect">
            <a:avLst/>
          </a:prstGeom>
        </p:spPr>
        <p:txBody>
          <a:bodyPr/>
          <a:lstStyle/>
          <a:p>
            <a:pPr marL="12700" marR="5080">
              <a:lnSpc>
                <a:spcPct val="100000"/>
              </a:lnSpc>
              <a:spcBef>
                <a:spcPts val="100"/>
              </a:spcBef>
            </a:pPr>
            <a:r>
              <a:rPr lang="en-US" spc="-5" dirty="0">
                <a:solidFill>
                  <a:srgbClr val="0070C0"/>
                </a:solidFill>
                <a:latin typeface="Calibri"/>
                <a:cs typeface="Calibri"/>
              </a:rPr>
              <a:t>Given </a:t>
            </a:r>
            <a:r>
              <a:rPr lang="en-US" dirty="0">
                <a:solidFill>
                  <a:srgbClr val="0070C0"/>
                </a:solidFill>
                <a:latin typeface="Calibri"/>
                <a:cs typeface="Calibri"/>
              </a:rPr>
              <a:t>a </a:t>
            </a:r>
            <a:r>
              <a:rPr lang="en-US" spc="-5" dirty="0">
                <a:solidFill>
                  <a:srgbClr val="0070C0"/>
                </a:solidFill>
                <a:latin typeface="Calibri"/>
                <a:cs typeface="Calibri"/>
              </a:rPr>
              <a:t>connected graph </a:t>
            </a:r>
            <a:r>
              <a:rPr lang="en-US" dirty="0">
                <a:solidFill>
                  <a:srgbClr val="0070C0"/>
                </a:solidFill>
                <a:latin typeface="Calibri"/>
                <a:cs typeface="Calibri"/>
              </a:rPr>
              <a:t>G and a </a:t>
            </a:r>
            <a:r>
              <a:rPr lang="en-US" spc="-5" dirty="0">
                <a:solidFill>
                  <a:srgbClr val="0070C0"/>
                </a:solidFill>
                <a:latin typeface="Calibri"/>
                <a:cs typeface="Calibri"/>
              </a:rPr>
              <a:t>starting vertex </a:t>
            </a:r>
            <a:r>
              <a:rPr lang="en-US" dirty="0">
                <a:solidFill>
                  <a:srgbClr val="0070C0"/>
                </a:solidFill>
                <a:latin typeface="Calibri"/>
                <a:cs typeface="Calibri"/>
              </a:rPr>
              <a:t>s, </a:t>
            </a:r>
            <a:r>
              <a:rPr lang="en-US" spc="-5" dirty="0">
                <a:solidFill>
                  <a:srgbClr val="0070C0"/>
                </a:solidFill>
                <a:latin typeface="Calibri"/>
                <a:cs typeface="Calibri"/>
              </a:rPr>
              <a:t>DFS </a:t>
            </a:r>
            <a:r>
              <a:rPr lang="en-US" spc="-10" dirty="0">
                <a:solidFill>
                  <a:srgbClr val="0070C0"/>
                </a:solidFill>
                <a:latin typeface="Calibri"/>
                <a:cs typeface="Calibri"/>
              </a:rPr>
              <a:t>will </a:t>
            </a:r>
            <a:r>
              <a:rPr lang="en-US" spc="-5" dirty="0">
                <a:solidFill>
                  <a:srgbClr val="0070C0"/>
                </a:solidFill>
                <a:latin typeface="Calibri"/>
                <a:cs typeface="Calibri"/>
              </a:rPr>
              <a:t>find </a:t>
            </a:r>
            <a:r>
              <a:rPr lang="en-US" dirty="0">
                <a:solidFill>
                  <a:srgbClr val="0070C0"/>
                </a:solidFill>
                <a:latin typeface="Calibri"/>
                <a:cs typeface="Calibri"/>
              </a:rPr>
              <a:t>a </a:t>
            </a:r>
            <a:r>
              <a:rPr lang="en-US" spc="-5" dirty="0">
                <a:solidFill>
                  <a:srgbClr val="0070C0"/>
                </a:solidFill>
                <a:latin typeface="Calibri"/>
                <a:cs typeface="Calibri"/>
              </a:rPr>
              <a:t>path  between </a:t>
            </a:r>
            <a:r>
              <a:rPr lang="en-US" dirty="0">
                <a:solidFill>
                  <a:srgbClr val="0070C0"/>
                </a:solidFill>
                <a:latin typeface="Calibri"/>
                <a:cs typeface="Calibri"/>
              </a:rPr>
              <a:t>s and </a:t>
            </a:r>
            <a:r>
              <a:rPr lang="en-US" spc="-5" dirty="0">
                <a:solidFill>
                  <a:srgbClr val="0070C0"/>
                </a:solidFill>
                <a:latin typeface="Calibri"/>
                <a:cs typeface="Calibri"/>
              </a:rPr>
              <a:t>every other vertex in</a:t>
            </a:r>
            <a:r>
              <a:rPr lang="en-US" spc="50" dirty="0">
                <a:solidFill>
                  <a:srgbClr val="0070C0"/>
                </a:solidFill>
                <a:latin typeface="Calibri"/>
                <a:cs typeface="Calibri"/>
              </a:rPr>
              <a:t> </a:t>
            </a:r>
            <a:r>
              <a:rPr lang="en-US" dirty="0">
                <a:solidFill>
                  <a:srgbClr val="0070C0"/>
                </a:solidFill>
                <a:latin typeface="Calibri"/>
                <a:cs typeface="Calibri"/>
              </a:rPr>
              <a:t>G.</a:t>
            </a:r>
          </a:p>
          <a:p>
            <a:pPr marL="12700">
              <a:lnSpc>
                <a:spcPct val="100000"/>
              </a:lnSpc>
            </a:pPr>
            <a:r>
              <a:rPr lang="en-US" spc="-5" dirty="0">
                <a:solidFill>
                  <a:srgbClr val="0070C0"/>
                </a:solidFill>
                <a:latin typeface="Calibri"/>
                <a:cs typeface="Calibri"/>
              </a:rPr>
              <a:t>DFS(s){</a:t>
            </a:r>
            <a:endParaRPr lang="en-US" dirty="0">
              <a:solidFill>
                <a:srgbClr val="0070C0"/>
              </a:solidFill>
              <a:latin typeface="Calibri"/>
              <a:cs typeface="Calibri"/>
            </a:endParaRPr>
          </a:p>
          <a:p>
            <a:pPr marL="274320" marR="2984500">
              <a:lnSpc>
                <a:spcPct val="100000"/>
              </a:lnSpc>
            </a:pPr>
            <a:r>
              <a:rPr lang="en-US" spc="-5" dirty="0">
                <a:solidFill>
                  <a:srgbClr val="0070C0"/>
                </a:solidFill>
                <a:latin typeface="Calibri"/>
                <a:cs typeface="Calibri"/>
              </a:rPr>
              <a:t>Mark all vertices </a:t>
            </a:r>
            <a:r>
              <a:rPr lang="en-US" dirty="0">
                <a:solidFill>
                  <a:srgbClr val="0070C0"/>
                </a:solidFill>
                <a:latin typeface="Calibri"/>
                <a:cs typeface="Calibri"/>
              </a:rPr>
              <a:t>as </a:t>
            </a:r>
            <a:r>
              <a:rPr lang="en-US" spc="-5" dirty="0">
                <a:solidFill>
                  <a:srgbClr val="0070C0"/>
                </a:solidFill>
                <a:latin typeface="Calibri"/>
                <a:cs typeface="Calibri"/>
              </a:rPr>
              <a:t>not discovered.  Initialize stack to only contain</a:t>
            </a:r>
            <a:r>
              <a:rPr lang="en-US" spc="40" dirty="0">
                <a:solidFill>
                  <a:srgbClr val="0070C0"/>
                </a:solidFill>
                <a:latin typeface="Calibri"/>
                <a:cs typeface="Calibri"/>
              </a:rPr>
              <a:t> </a:t>
            </a:r>
            <a:r>
              <a:rPr lang="en-US" dirty="0">
                <a:solidFill>
                  <a:srgbClr val="0070C0"/>
                </a:solidFill>
                <a:latin typeface="Calibri"/>
                <a:cs typeface="Calibri"/>
              </a:rPr>
              <a:t>s.</a:t>
            </a:r>
          </a:p>
          <a:p>
            <a:pPr marL="326390">
              <a:lnSpc>
                <a:spcPct val="100000"/>
              </a:lnSpc>
            </a:pPr>
            <a:r>
              <a:rPr lang="en-US" spc="-5" dirty="0">
                <a:solidFill>
                  <a:srgbClr val="0070C0"/>
                </a:solidFill>
                <a:latin typeface="Calibri"/>
                <a:cs typeface="Calibri"/>
              </a:rPr>
              <a:t>While (stack is not empty)</a:t>
            </a:r>
            <a:r>
              <a:rPr lang="en-US" spc="50" dirty="0">
                <a:solidFill>
                  <a:srgbClr val="0070C0"/>
                </a:solidFill>
                <a:latin typeface="Calibri"/>
                <a:cs typeface="Calibri"/>
              </a:rPr>
              <a:t> </a:t>
            </a:r>
            <a:r>
              <a:rPr lang="en-US" dirty="0">
                <a:solidFill>
                  <a:srgbClr val="0070C0"/>
                </a:solidFill>
                <a:latin typeface="Calibri"/>
                <a:cs typeface="Calibri"/>
              </a:rPr>
              <a:t>{</a:t>
            </a:r>
          </a:p>
          <a:p>
            <a:pPr marL="745490" marR="2371090">
              <a:lnSpc>
                <a:spcPct val="100000"/>
              </a:lnSpc>
            </a:pPr>
            <a:r>
              <a:rPr lang="en-US" spc="-5" dirty="0">
                <a:solidFill>
                  <a:srgbClr val="0070C0"/>
                </a:solidFill>
                <a:latin typeface="Calibri"/>
                <a:cs typeface="Calibri"/>
              </a:rPr>
              <a:t>Let </a:t>
            </a:r>
            <a:r>
              <a:rPr lang="en-US" dirty="0">
                <a:solidFill>
                  <a:srgbClr val="0070C0"/>
                </a:solidFill>
                <a:latin typeface="Calibri"/>
                <a:cs typeface="Calibri"/>
              </a:rPr>
              <a:t>u be </a:t>
            </a:r>
            <a:r>
              <a:rPr lang="en-US" spc="-5" dirty="0">
                <a:solidFill>
                  <a:srgbClr val="0070C0"/>
                </a:solidFill>
                <a:latin typeface="Calibri"/>
                <a:cs typeface="Calibri"/>
              </a:rPr>
              <a:t>vertex popped off the stack.  </a:t>
            </a:r>
          </a:p>
          <a:p>
            <a:pPr marL="745490" marR="2371090">
              <a:lnSpc>
                <a:spcPct val="100000"/>
              </a:lnSpc>
            </a:pPr>
            <a:r>
              <a:rPr lang="en-US" spc="-5" dirty="0">
                <a:solidFill>
                  <a:srgbClr val="0070C0"/>
                </a:solidFill>
                <a:latin typeface="Calibri"/>
                <a:cs typeface="Calibri"/>
              </a:rPr>
              <a:t>if (u </a:t>
            </a:r>
            <a:r>
              <a:rPr lang="en-US" dirty="0">
                <a:solidFill>
                  <a:srgbClr val="0070C0"/>
                </a:solidFill>
                <a:latin typeface="Calibri"/>
                <a:cs typeface="Calibri"/>
              </a:rPr>
              <a:t>has </a:t>
            </a:r>
            <a:r>
              <a:rPr lang="en-US" spc="-5" dirty="0">
                <a:solidFill>
                  <a:srgbClr val="0070C0"/>
                </a:solidFill>
                <a:latin typeface="Calibri"/>
                <a:cs typeface="Calibri"/>
              </a:rPr>
              <a:t>not </a:t>
            </a:r>
            <a:r>
              <a:rPr lang="en-US" dirty="0">
                <a:solidFill>
                  <a:srgbClr val="0070C0"/>
                </a:solidFill>
                <a:latin typeface="Calibri"/>
                <a:cs typeface="Calibri"/>
              </a:rPr>
              <a:t>been </a:t>
            </a:r>
            <a:r>
              <a:rPr lang="en-US" spc="-5" dirty="0">
                <a:solidFill>
                  <a:srgbClr val="0070C0"/>
                </a:solidFill>
                <a:latin typeface="Calibri"/>
                <a:cs typeface="Calibri"/>
              </a:rPr>
              <a:t>discovered)</a:t>
            </a:r>
            <a:r>
              <a:rPr lang="en-US" spc="35" dirty="0">
                <a:solidFill>
                  <a:srgbClr val="0070C0"/>
                </a:solidFill>
                <a:latin typeface="Calibri"/>
                <a:cs typeface="Calibri"/>
              </a:rPr>
              <a:t> </a:t>
            </a:r>
            <a:r>
              <a:rPr lang="en-US" dirty="0">
                <a:solidFill>
                  <a:srgbClr val="0070C0"/>
                </a:solidFill>
                <a:latin typeface="Calibri"/>
                <a:cs typeface="Calibri"/>
              </a:rPr>
              <a:t>{</a:t>
            </a:r>
          </a:p>
          <a:p>
            <a:pPr marL="1007744">
              <a:lnSpc>
                <a:spcPct val="100000"/>
              </a:lnSpc>
            </a:pPr>
            <a:r>
              <a:rPr lang="en-US" spc="-5" dirty="0">
                <a:solidFill>
                  <a:srgbClr val="0070C0"/>
                </a:solidFill>
                <a:latin typeface="Calibri"/>
                <a:cs typeface="Calibri"/>
              </a:rPr>
              <a:t>Mark </a:t>
            </a:r>
            <a:r>
              <a:rPr lang="en-US" dirty="0">
                <a:solidFill>
                  <a:srgbClr val="0070C0"/>
                </a:solidFill>
                <a:latin typeface="Calibri"/>
                <a:cs typeface="Calibri"/>
              </a:rPr>
              <a:t>u as </a:t>
            </a:r>
            <a:r>
              <a:rPr lang="en-US" spc="-5" dirty="0">
                <a:solidFill>
                  <a:srgbClr val="0070C0"/>
                </a:solidFill>
                <a:latin typeface="Calibri"/>
                <a:cs typeface="Calibri"/>
              </a:rPr>
              <a:t>discovered.</a:t>
            </a:r>
            <a:endParaRPr lang="en-US" dirty="0">
              <a:solidFill>
                <a:srgbClr val="0070C0"/>
              </a:solidFill>
              <a:latin typeface="Calibri"/>
              <a:cs typeface="Calibri"/>
            </a:endParaRPr>
          </a:p>
          <a:p>
            <a:pPr marL="1374775" marR="2973070" indent="-367665">
              <a:lnSpc>
                <a:spcPct val="100000"/>
              </a:lnSpc>
            </a:pPr>
            <a:r>
              <a:rPr lang="en-US" spc="-5" dirty="0">
                <a:solidFill>
                  <a:srgbClr val="0070C0"/>
                </a:solidFill>
                <a:latin typeface="Calibri"/>
                <a:cs typeface="Calibri"/>
              </a:rPr>
              <a:t>for (all of u’s neighbor’s </a:t>
            </a:r>
            <a:r>
              <a:rPr lang="en-US" dirty="0">
                <a:solidFill>
                  <a:srgbClr val="0070C0"/>
                </a:solidFill>
                <a:latin typeface="Calibri"/>
                <a:cs typeface="Calibri"/>
              </a:rPr>
              <a:t>v) {  </a:t>
            </a:r>
          </a:p>
          <a:p>
            <a:pPr marL="1374775" marR="2973070" indent="-367665">
              <a:lnSpc>
                <a:spcPct val="100000"/>
              </a:lnSpc>
            </a:pPr>
            <a:r>
              <a:rPr lang="en-US" spc="-5" dirty="0">
                <a:solidFill>
                  <a:srgbClr val="0070C0"/>
                </a:solidFill>
                <a:latin typeface="Calibri"/>
                <a:cs typeface="Calibri"/>
              </a:rPr>
              <a:t>     Push </a:t>
            </a:r>
            <a:r>
              <a:rPr lang="en-US" dirty="0">
                <a:solidFill>
                  <a:srgbClr val="0070C0"/>
                </a:solidFill>
                <a:latin typeface="Calibri"/>
                <a:cs typeface="Calibri"/>
              </a:rPr>
              <a:t>v </a:t>
            </a:r>
            <a:r>
              <a:rPr lang="en-US" spc="-5" dirty="0">
                <a:solidFill>
                  <a:srgbClr val="0070C0"/>
                </a:solidFill>
                <a:latin typeface="Calibri"/>
                <a:cs typeface="Calibri"/>
              </a:rPr>
              <a:t>onto the</a:t>
            </a:r>
            <a:r>
              <a:rPr lang="en-US" spc="-10" dirty="0">
                <a:solidFill>
                  <a:srgbClr val="0070C0"/>
                </a:solidFill>
                <a:latin typeface="Calibri"/>
                <a:cs typeface="Calibri"/>
              </a:rPr>
              <a:t> </a:t>
            </a:r>
            <a:r>
              <a:rPr lang="en-US" spc="-5" dirty="0">
                <a:solidFill>
                  <a:srgbClr val="0070C0"/>
                </a:solidFill>
                <a:latin typeface="Calibri"/>
                <a:cs typeface="Calibri"/>
              </a:rPr>
              <a:t>stack.</a:t>
            </a:r>
            <a:endParaRPr lang="en-US" dirty="0">
              <a:solidFill>
                <a:srgbClr val="0070C0"/>
              </a:solidFill>
              <a:latin typeface="Calibri"/>
              <a:cs typeface="Calibri"/>
            </a:endParaRPr>
          </a:p>
          <a:p>
            <a:pPr marL="1007744">
              <a:lnSpc>
                <a:spcPct val="100000"/>
              </a:lnSpc>
            </a:pPr>
            <a:r>
              <a:rPr lang="en-US" dirty="0">
                <a:solidFill>
                  <a:srgbClr val="0070C0"/>
                </a:solidFill>
                <a:latin typeface="Calibri"/>
                <a:cs typeface="Calibri"/>
              </a:rPr>
              <a:t>}</a:t>
            </a:r>
          </a:p>
          <a:p>
            <a:pPr marL="798830">
              <a:lnSpc>
                <a:spcPct val="100000"/>
              </a:lnSpc>
            </a:pPr>
            <a:r>
              <a:rPr lang="en-US" dirty="0">
                <a:solidFill>
                  <a:srgbClr val="0070C0"/>
                </a:solidFill>
                <a:latin typeface="Calibri"/>
                <a:cs typeface="Calibri"/>
              </a:rPr>
              <a:t>}</a:t>
            </a:r>
          </a:p>
          <a:p>
            <a:pPr marL="326390">
              <a:lnSpc>
                <a:spcPct val="100000"/>
              </a:lnSpc>
            </a:pPr>
            <a:r>
              <a:rPr lang="en-US" dirty="0">
                <a:solidFill>
                  <a:srgbClr val="0070C0"/>
                </a:solidFill>
                <a:latin typeface="Calibri"/>
                <a:cs typeface="Calibri"/>
              </a:rPr>
              <a:t>}</a:t>
            </a:r>
          </a:p>
          <a:p>
            <a:pPr marL="64135">
              <a:lnSpc>
                <a:spcPct val="100000"/>
              </a:lnSpc>
            </a:pPr>
            <a:r>
              <a:rPr lang="en-US" dirty="0">
                <a:solidFill>
                  <a:srgbClr val="0070C0"/>
                </a:solidFill>
                <a:latin typeface="Calibri"/>
                <a:cs typeface="Calibri"/>
              </a:rPr>
              <a:t>}</a:t>
            </a:r>
          </a:p>
          <a:p>
            <a:r>
              <a:rPr lang="en-US" dirty="0">
                <a:solidFill>
                  <a:srgbClr val="0070C0"/>
                </a:solidFill>
              </a:rPr>
              <a:t>  </a:t>
            </a:r>
          </a:p>
          <a:p>
            <a:r>
              <a:rPr lang="en-US" dirty="0">
                <a:solidFill>
                  <a:srgbClr val="0070C0"/>
                </a:solidFill>
              </a:rPr>
              <a:t>            </a:t>
            </a:r>
          </a:p>
          <a:p>
            <a:endParaRPr lang="en-US" dirty="0">
              <a:solidFill>
                <a:srgbClr val="0070C0"/>
              </a:solidFill>
            </a:endParaRPr>
          </a:p>
          <a:p>
            <a:r>
              <a:rPr lang="en-US" dirty="0">
                <a:solidFill>
                  <a:srgbClr val="0070C0"/>
                </a:solidFill>
              </a:rPr>
              <a:t> </a:t>
            </a:r>
          </a:p>
        </p:txBody>
      </p:sp>
      <p:sp>
        <p:nvSpPr>
          <p:cNvPr id="10" name="Freeform: Shape 9">
            <a:extLst>
              <a:ext uri="{FF2B5EF4-FFF2-40B4-BE49-F238E27FC236}">
                <a16:creationId xmlns:a16="http://schemas.microsoft.com/office/drawing/2014/main" id="{489A69F1-E697-4332-8838-0E0331706BCD}"/>
              </a:ext>
            </a:extLst>
          </p:cNvPr>
          <p:cNvSpPr/>
          <p:nvPr/>
        </p:nvSpPr>
        <p:spPr>
          <a:xfrm>
            <a:off x="14306550" y="4832007"/>
            <a:ext cx="1495987" cy="1378293"/>
          </a:xfrm>
          <a:custGeom>
            <a:avLst/>
            <a:gdLst>
              <a:gd name="connsiteX0" fmla="*/ 0 w 1495987"/>
              <a:gd name="connsiteY0" fmla="*/ 825843 h 1378293"/>
              <a:gd name="connsiteX1" fmla="*/ 1485900 w 1495987"/>
              <a:gd name="connsiteY1" fmla="*/ 6693 h 1378293"/>
              <a:gd name="connsiteX2" fmla="*/ 647700 w 1495987"/>
              <a:gd name="connsiteY2" fmla="*/ 1225893 h 1378293"/>
              <a:gd name="connsiteX3" fmla="*/ 552450 w 1495987"/>
              <a:gd name="connsiteY3" fmla="*/ 1168743 h 1378293"/>
              <a:gd name="connsiteX4" fmla="*/ 552450 w 1495987"/>
              <a:gd name="connsiteY4" fmla="*/ 1283043 h 1378293"/>
              <a:gd name="connsiteX5" fmla="*/ 723900 w 1495987"/>
              <a:gd name="connsiteY5" fmla="*/ 1340193 h 1378293"/>
              <a:gd name="connsiteX6" fmla="*/ 381000 w 1495987"/>
              <a:gd name="connsiteY6" fmla="*/ 1378293 h 1378293"/>
              <a:gd name="connsiteX7" fmla="*/ 381000 w 1495987"/>
              <a:gd name="connsiteY7" fmla="*/ 1378293 h 1378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5987" h="1378293">
                <a:moveTo>
                  <a:pt x="0" y="825843"/>
                </a:moveTo>
                <a:cubicBezTo>
                  <a:pt x="688975" y="382930"/>
                  <a:pt x="1377950" y="-59982"/>
                  <a:pt x="1485900" y="6693"/>
                </a:cubicBezTo>
                <a:cubicBezTo>
                  <a:pt x="1593850" y="73368"/>
                  <a:pt x="803275" y="1032218"/>
                  <a:pt x="647700" y="1225893"/>
                </a:cubicBezTo>
                <a:cubicBezTo>
                  <a:pt x="492125" y="1419568"/>
                  <a:pt x="568325" y="1159218"/>
                  <a:pt x="552450" y="1168743"/>
                </a:cubicBezTo>
                <a:cubicBezTo>
                  <a:pt x="536575" y="1178268"/>
                  <a:pt x="523875" y="1254468"/>
                  <a:pt x="552450" y="1283043"/>
                </a:cubicBezTo>
                <a:cubicBezTo>
                  <a:pt x="581025" y="1311618"/>
                  <a:pt x="752475" y="1324318"/>
                  <a:pt x="723900" y="1340193"/>
                </a:cubicBezTo>
                <a:cubicBezTo>
                  <a:pt x="695325" y="1356068"/>
                  <a:pt x="381000" y="1378293"/>
                  <a:pt x="381000" y="1378293"/>
                </a:cubicBezTo>
                <a:lnTo>
                  <a:pt x="381000" y="1378293"/>
                </a:lnTo>
              </a:path>
            </a:pathLst>
          </a:cu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nvGrpSpPr>
          <p:cNvPr id="3" name="Group 2">
            <a:extLst>
              <a:ext uri="{FF2B5EF4-FFF2-40B4-BE49-F238E27FC236}">
                <a16:creationId xmlns:a16="http://schemas.microsoft.com/office/drawing/2014/main" id="{A64B74EB-3341-455D-9496-4C67A03DAA30}"/>
              </a:ext>
            </a:extLst>
          </p:cNvPr>
          <p:cNvGrpSpPr/>
          <p:nvPr/>
        </p:nvGrpSpPr>
        <p:grpSpPr>
          <a:xfrm>
            <a:off x="9670484" y="9054373"/>
            <a:ext cx="11175943" cy="3133511"/>
            <a:chOff x="2666669" y="5142533"/>
            <a:chExt cx="15646108" cy="5608944"/>
          </a:xfrm>
        </p:grpSpPr>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3" name="TextBox 22">
              <a:extLst>
                <a:ext uri="{FF2B5EF4-FFF2-40B4-BE49-F238E27FC236}">
                  <a16:creationId xmlns:a16="http://schemas.microsoft.com/office/drawing/2014/main" id="{92DB9C06-34E1-45B1-BE99-EB46B3D6BB9E}"/>
                </a:ext>
              </a:extLst>
            </p:cNvPr>
            <p:cNvSpPr txBox="1"/>
            <p:nvPr/>
          </p:nvSpPr>
          <p:spPr>
            <a:xfrm>
              <a:off x="2666669" y="9297970"/>
              <a:ext cx="102656" cy="2872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grpSp>
          <p:nvGrpSpPr>
            <p:cNvPr id="52" name="Group 51">
              <a:extLst>
                <a:ext uri="{FF2B5EF4-FFF2-40B4-BE49-F238E27FC236}">
                  <a16:creationId xmlns:a16="http://schemas.microsoft.com/office/drawing/2014/main" id="{D05A08A3-4988-4AD7-8EFB-B3043682B203}"/>
                </a:ext>
              </a:extLst>
            </p:cNvPr>
            <p:cNvGrpSpPr/>
            <p:nvPr/>
          </p:nvGrpSpPr>
          <p:grpSpPr>
            <a:xfrm>
              <a:off x="9839535" y="6146853"/>
              <a:ext cx="5698031" cy="4604624"/>
              <a:chOff x="568891" y="7538978"/>
              <a:chExt cx="5698031" cy="4604624"/>
            </a:xfrm>
          </p:grpSpPr>
          <p:grpSp>
            <p:nvGrpSpPr>
              <p:cNvPr id="53" name="Group 52">
                <a:extLst>
                  <a:ext uri="{FF2B5EF4-FFF2-40B4-BE49-F238E27FC236}">
                    <a16:creationId xmlns:a16="http://schemas.microsoft.com/office/drawing/2014/main" id="{58648FB5-852B-481D-851D-057753FF946C}"/>
                  </a:ext>
                </a:extLst>
              </p:cNvPr>
              <p:cNvGrpSpPr/>
              <p:nvPr/>
            </p:nvGrpSpPr>
            <p:grpSpPr>
              <a:xfrm>
                <a:off x="568891" y="7538978"/>
                <a:ext cx="5430747" cy="4604624"/>
                <a:chOff x="11867774" y="5703838"/>
                <a:chExt cx="5430747" cy="4604624"/>
              </a:xfrm>
            </p:grpSpPr>
            <p:sp>
              <p:nvSpPr>
                <p:cNvPr id="61" name="Oval 60">
                  <a:extLst>
                    <a:ext uri="{FF2B5EF4-FFF2-40B4-BE49-F238E27FC236}">
                      <a16:creationId xmlns:a16="http://schemas.microsoft.com/office/drawing/2014/main" id="{1AD6C353-8485-44A8-9F4A-EA64D11EF0F0}"/>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2" name="Oval 61">
                  <a:extLst>
                    <a:ext uri="{FF2B5EF4-FFF2-40B4-BE49-F238E27FC236}">
                      <a16:creationId xmlns:a16="http://schemas.microsoft.com/office/drawing/2014/main" id="{A711405C-ACB6-4F8D-B383-303F83F599E4}"/>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3" name="Oval 62">
                  <a:extLst>
                    <a:ext uri="{FF2B5EF4-FFF2-40B4-BE49-F238E27FC236}">
                      <a16:creationId xmlns:a16="http://schemas.microsoft.com/office/drawing/2014/main" id="{D91A8A1E-42D8-49DC-9C72-3847A020CA73}"/>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4" name="TextBox 63">
                  <a:extLst>
                    <a:ext uri="{FF2B5EF4-FFF2-40B4-BE49-F238E27FC236}">
                      <a16:creationId xmlns:a16="http://schemas.microsoft.com/office/drawing/2014/main" id="{6F8BC020-C9DF-4BFE-8851-A70EEB4DBE58}"/>
                    </a:ext>
                  </a:extLst>
                </p:cNvPr>
                <p:cNvSpPr txBox="1"/>
                <p:nvPr/>
              </p:nvSpPr>
              <p:spPr>
                <a:xfrm>
                  <a:off x="12192000" y="9493430"/>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5</a:t>
                  </a:r>
                </a:p>
              </p:txBody>
            </p:sp>
            <p:sp>
              <p:nvSpPr>
                <p:cNvPr id="65" name="TextBox 64">
                  <a:extLst>
                    <a:ext uri="{FF2B5EF4-FFF2-40B4-BE49-F238E27FC236}">
                      <a16:creationId xmlns:a16="http://schemas.microsoft.com/office/drawing/2014/main" id="{C88BD0BF-1A6E-4431-B1C7-BDD674C09F72}"/>
                    </a:ext>
                  </a:extLst>
                </p:cNvPr>
                <p:cNvSpPr txBox="1"/>
                <p:nvPr/>
              </p:nvSpPr>
              <p:spPr>
                <a:xfrm>
                  <a:off x="14261518" y="5828722"/>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7</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grpSp>
          <p:sp>
            <p:nvSpPr>
              <p:cNvPr id="54" name="TextBox 53">
                <a:extLst>
                  <a:ext uri="{FF2B5EF4-FFF2-40B4-BE49-F238E27FC236}">
                    <a16:creationId xmlns:a16="http://schemas.microsoft.com/office/drawing/2014/main" id="{6370895E-C399-4098-A99C-DBECFDCE9E86}"/>
                  </a:ext>
                </a:extLst>
              </p:cNvPr>
              <p:cNvSpPr txBox="1"/>
              <p:nvPr/>
            </p:nvSpPr>
            <p:spPr>
              <a:xfrm>
                <a:off x="5276322" y="11304229"/>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6</a:t>
                </a:r>
              </a:p>
            </p:txBody>
          </p:sp>
          <p:sp>
            <p:nvSpPr>
              <p:cNvPr id="55" name="Oval 54">
                <a:extLst>
                  <a:ext uri="{FF2B5EF4-FFF2-40B4-BE49-F238E27FC236}">
                    <a16:creationId xmlns:a16="http://schemas.microsoft.com/office/drawing/2014/main" id="{B67A4820-3806-47EA-ACEA-8ABB05110B1B}"/>
                  </a:ext>
                </a:extLst>
              </p:cNvPr>
              <p:cNvSpPr/>
              <p:nvPr/>
            </p:nvSpPr>
            <p:spPr>
              <a:xfrm>
                <a:off x="2938936" y="11147543"/>
                <a:ext cx="914400" cy="914400"/>
              </a:xfrm>
              <a:prstGeom prst="ellipse">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56" name="Straight Arrow Connector 55">
                <a:extLst>
                  <a:ext uri="{FF2B5EF4-FFF2-40B4-BE49-F238E27FC236}">
                    <a16:creationId xmlns:a16="http://schemas.microsoft.com/office/drawing/2014/main" id="{4C461EA6-56D1-4062-9372-484559A9EE83}"/>
                  </a:ext>
                </a:extLst>
              </p:cNvPr>
              <p:cNvCxnSpPr/>
              <p:nvPr/>
            </p:nvCxnSpPr>
            <p:spPr>
              <a:xfrm flipH="1">
                <a:off x="1269998" y="8558669"/>
                <a:ext cx="1668938" cy="256524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142ED516-D8C1-4706-BED1-B4837F5A6D17}"/>
                  </a:ext>
                </a:extLst>
              </p:cNvPr>
              <p:cNvCxnSpPr>
                <a:stCxn id="61" idx="5"/>
              </p:cNvCxnSpPr>
              <p:nvPr/>
            </p:nvCxnSpPr>
            <p:spPr>
              <a:xfrm>
                <a:off x="3479226" y="8409339"/>
                <a:ext cx="1797096" cy="286390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58" name="TextBox 57">
                <a:extLst>
                  <a:ext uri="{FF2B5EF4-FFF2-40B4-BE49-F238E27FC236}">
                    <a16:creationId xmlns:a16="http://schemas.microsoft.com/office/drawing/2014/main" id="{ACC63E25-1BA2-4DCC-8047-F07703CB86B5}"/>
                  </a:ext>
                </a:extLst>
              </p:cNvPr>
              <p:cNvSpPr txBox="1"/>
              <p:nvPr/>
            </p:nvSpPr>
            <p:spPr>
              <a:xfrm>
                <a:off x="3092824" y="96458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59" name="Straight Connector 58">
                <a:extLst>
                  <a:ext uri="{FF2B5EF4-FFF2-40B4-BE49-F238E27FC236}">
                    <a16:creationId xmlns:a16="http://schemas.microsoft.com/office/drawing/2014/main" id="{25C79BF3-0315-4012-9273-089CF92F2486}"/>
                  </a:ext>
                </a:extLst>
              </p:cNvPr>
              <p:cNvCxnSpPr>
                <a:cxnSpLocks/>
              </p:cNvCxnSpPr>
              <p:nvPr/>
            </p:nvCxnSpPr>
            <p:spPr>
              <a:xfrm flipV="1">
                <a:off x="1589559" y="11664837"/>
                <a:ext cx="1446881" cy="68811"/>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6AEFFF25-9712-434A-97A3-E8CA9CBCBDE2}"/>
                  </a:ext>
                </a:extLst>
              </p:cNvPr>
              <p:cNvCxnSpPr>
                <a:cxnSpLocks/>
              </p:cNvCxnSpPr>
              <p:nvPr/>
            </p:nvCxnSpPr>
            <p:spPr>
              <a:xfrm>
                <a:off x="3743702" y="11719949"/>
                <a:ext cx="1301927" cy="1369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67" name="TextBox 66">
              <a:extLst>
                <a:ext uri="{FF2B5EF4-FFF2-40B4-BE49-F238E27FC236}">
                  <a16:creationId xmlns:a16="http://schemas.microsoft.com/office/drawing/2014/main" id="{7E3DF652-3C55-45A6-85A4-0FB00BB5DECC}"/>
                </a:ext>
              </a:extLst>
            </p:cNvPr>
            <p:cNvSpPr txBox="1"/>
            <p:nvPr/>
          </p:nvSpPr>
          <p:spPr>
            <a:xfrm>
              <a:off x="12413902" y="9935538"/>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8" name="TextBox 87">
              <a:extLst>
                <a:ext uri="{FF2B5EF4-FFF2-40B4-BE49-F238E27FC236}">
                  <a16:creationId xmlns:a16="http://schemas.microsoft.com/office/drawing/2014/main" id="{DA7F1A53-998B-442C-91BB-E7423DCE4B8B}"/>
                </a:ext>
              </a:extLst>
            </p:cNvPr>
            <p:cNvSpPr txBox="1"/>
            <p:nvPr/>
          </p:nvSpPr>
          <p:spPr>
            <a:xfrm>
              <a:off x="17322177" y="5142533"/>
              <a:ext cx="990600" cy="11752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91" name="Straight Arrow Connector 90">
              <a:extLst>
                <a:ext uri="{FF2B5EF4-FFF2-40B4-BE49-F238E27FC236}">
                  <a16:creationId xmlns:a16="http://schemas.microsoft.com/office/drawing/2014/main" id="{6F652A1A-9403-450F-978C-FC61985936A3}"/>
                </a:ext>
              </a:extLst>
            </p:cNvPr>
            <p:cNvCxnSpPr>
              <a:cxnSpLocks/>
              <a:stCxn id="61" idx="4"/>
            </p:cNvCxnSpPr>
            <p:nvPr/>
          </p:nvCxnSpPr>
          <p:spPr>
            <a:xfrm>
              <a:off x="12413902" y="7166545"/>
              <a:ext cx="52222" cy="2714573"/>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45306186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162" name="Conditionals and Loops"/>
          <p:cNvSpPr txBox="1">
            <a:spLocks noGrp="1"/>
          </p:cNvSpPr>
          <p:nvPr>
            <p:ph type="title"/>
          </p:nvPr>
        </p:nvSpPr>
        <p:spPr>
          <a:prstGeom prst="rect">
            <a:avLst/>
          </a:prstGeom>
        </p:spPr>
        <p:txBody>
          <a:bodyPr/>
          <a:lstStyle/>
          <a:p>
            <a:r>
              <a:rPr lang="en-US" dirty="0"/>
              <a:t>Depth First Search (DFS)</a:t>
            </a:r>
            <a:endParaRPr dirty="0"/>
          </a:p>
        </p:txBody>
      </p:sp>
      <p:sp>
        <p:nvSpPr>
          <p:cNvPr id="163" name="Control flow…"/>
          <p:cNvSpPr txBox="1">
            <a:spLocks noGrp="1"/>
          </p:cNvSpPr>
          <p:nvPr>
            <p:ph type="body" sz="quarter" idx="1"/>
          </p:nvPr>
        </p:nvSpPr>
        <p:spPr>
          <a:xfrm>
            <a:off x="1269998" y="1777998"/>
            <a:ext cx="21971002" cy="11288306"/>
          </a:xfrm>
          <a:prstGeom prst="rect">
            <a:avLst/>
          </a:prstGeom>
        </p:spPr>
        <p:txBody>
          <a:bodyPr/>
          <a:lstStyle/>
          <a:p>
            <a:pPr marL="12700" marR="5080">
              <a:lnSpc>
                <a:spcPct val="100000"/>
              </a:lnSpc>
              <a:spcBef>
                <a:spcPts val="100"/>
              </a:spcBef>
            </a:pPr>
            <a:r>
              <a:rPr lang="en-US" spc="-5" dirty="0">
                <a:solidFill>
                  <a:srgbClr val="0070C0"/>
                </a:solidFill>
                <a:latin typeface="Calibri"/>
                <a:cs typeface="Calibri"/>
              </a:rPr>
              <a:t>Given </a:t>
            </a:r>
            <a:r>
              <a:rPr lang="en-US" dirty="0">
                <a:solidFill>
                  <a:srgbClr val="0070C0"/>
                </a:solidFill>
                <a:latin typeface="Calibri"/>
                <a:cs typeface="Calibri"/>
              </a:rPr>
              <a:t>a </a:t>
            </a:r>
            <a:r>
              <a:rPr lang="en-US" spc="-5" dirty="0">
                <a:solidFill>
                  <a:srgbClr val="0070C0"/>
                </a:solidFill>
                <a:latin typeface="Calibri"/>
                <a:cs typeface="Calibri"/>
              </a:rPr>
              <a:t>connected graph </a:t>
            </a:r>
            <a:r>
              <a:rPr lang="en-US" dirty="0">
                <a:solidFill>
                  <a:srgbClr val="0070C0"/>
                </a:solidFill>
                <a:latin typeface="Calibri"/>
                <a:cs typeface="Calibri"/>
              </a:rPr>
              <a:t>G and a </a:t>
            </a:r>
            <a:r>
              <a:rPr lang="en-US" spc="-5" dirty="0">
                <a:solidFill>
                  <a:srgbClr val="0070C0"/>
                </a:solidFill>
                <a:latin typeface="Calibri"/>
                <a:cs typeface="Calibri"/>
              </a:rPr>
              <a:t>starting vertex </a:t>
            </a:r>
            <a:r>
              <a:rPr lang="en-US" dirty="0">
                <a:solidFill>
                  <a:srgbClr val="0070C0"/>
                </a:solidFill>
                <a:latin typeface="Calibri"/>
                <a:cs typeface="Calibri"/>
              </a:rPr>
              <a:t>s, DFS </a:t>
            </a:r>
            <a:r>
              <a:rPr lang="en-US" spc="-10" dirty="0">
                <a:solidFill>
                  <a:srgbClr val="0070C0"/>
                </a:solidFill>
                <a:latin typeface="Calibri"/>
                <a:cs typeface="Calibri"/>
              </a:rPr>
              <a:t>will </a:t>
            </a:r>
            <a:r>
              <a:rPr lang="en-US" spc="-5" dirty="0">
                <a:solidFill>
                  <a:srgbClr val="0070C0"/>
                </a:solidFill>
                <a:latin typeface="Calibri"/>
                <a:cs typeface="Calibri"/>
              </a:rPr>
              <a:t>find </a:t>
            </a:r>
            <a:r>
              <a:rPr lang="en-US" dirty="0">
                <a:solidFill>
                  <a:srgbClr val="0070C0"/>
                </a:solidFill>
                <a:latin typeface="Calibri"/>
                <a:cs typeface="Calibri"/>
              </a:rPr>
              <a:t>a </a:t>
            </a:r>
            <a:r>
              <a:rPr lang="en-US" spc="-5" dirty="0">
                <a:solidFill>
                  <a:srgbClr val="0070C0"/>
                </a:solidFill>
                <a:latin typeface="Calibri"/>
                <a:cs typeface="Calibri"/>
              </a:rPr>
              <a:t>path  between </a:t>
            </a:r>
            <a:r>
              <a:rPr lang="en-US" dirty="0">
                <a:solidFill>
                  <a:srgbClr val="0070C0"/>
                </a:solidFill>
                <a:latin typeface="Calibri"/>
                <a:cs typeface="Calibri"/>
              </a:rPr>
              <a:t>s and </a:t>
            </a:r>
            <a:r>
              <a:rPr lang="en-US" spc="-5" dirty="0">
                <a:solidFill>
                  <a:srgbClr val="0070C0"/>
                </a:solidFill>
                <a:latin typeface="Calibri"/>
                <a:cs typeface="Calibri"/>
              </a:rPr>
              <a:t>every other vertex in</a:t>
            </a:r>
            <a:r>
              <a:rPr lang="en-US" spc="50" dirty="0">
                <a:solidFill>
                  <a:srgbClr val="0070C0"/>
                </a:solidFill>
                <a:latin typeface="Calibri"/>
                <a:cs typeface="Calibri"/>
              </a:rPr>
              <a:t> </a:t>
            </a:r>
            <a:r>
              <a:rPr lang="en-US" dirty="0">
                <a:solidFill>
                  <a:srgbClr val="0070C0"/>
                </a:solidFill>
                <a:latin typeface="Calibri"/>
                <a:cs typeface="Calibri"/>
              </a:rPr>
              <a:t>G.</a:t>
            </a:r>
          </a:p>
          <a:p>
            <a:endParaRPr lang="en-US" dirty="0">
              <a:solidFill>
                <a:srgbClr val="0070C0"/>
              </a:solidFill>
            </a:endParaRPr>
          </a:p>
          <a:p>
            <a:r>
              <a:rPr lang="en-US" dirty="0">
                <a:solidFill>
                  <a:srgbClr val="0070C0"/>
                </a:solidFill>
              </a:rPr>
              <a:t>The runtime of DFS is O(|V|+|E|)</a:t>
            </a:r>
          </a:p>
          <a:p>
            <a:r>
              <a:rPr lang="en-US" dirty="0">
                <a:solidFill>
                  <a:srgbClr val="0070C0"/>
                </a:solidFill>
              </a:rPr>
              <a:t/>
            </a:r>
            <a:br>
              <a:rPr lang="en-US" dirty="0">
                <a:solidFill>
                  <a:srgbClr val="0070C0"/>
                </a:solidFill>
              </a:rPr>
            </a:br>
            <a:r>
              <a:rPr lang="en-US" dirty="0">
                <a:solidFill>
                  <a:srgbClr val="0070C0"/>
                </a:solidFill>
              </a:rPr>
              <a:t>DFS does not finds the shortest path between the source, s, and every other vertex in the graph.</a:t>
            </a:r>
          </a:p>
          <a:p>
            <a:endParaRPr lang="en-US" dirty="0">
              <a:solidFill>
                <a:srgbClr val="0070C0"/>
              </a:solidFill>
            </a:endParaRPr>
          </a:p>
          <a:p>
            <a:r>
              <a:rPr lang="en-US" dirty="0">
                <a:solidFill>
                  <a:srgbClr val="0070C0"/>
                </a:solidFill>
              </a:rPr>
              <a:t>How to modify DFS to detect if a graph has a cycle?  </a:t>
            </a:r>
          </a:p>
          <a:p>
            <a:r>
              <a:rPr lang="en-US" dirty="0">
                <a:solidFill>
                  <a:srgbClr val="0070C0"/>
                </a:solidFill>
              </a:rPr>
              <a:t>            </a:t>
            </a:r>
          </a:p>
          <a:p>
            <a:endParaRPr lang="en-US" dirty="0">
              <a:solidFill>
                <a:srgbClr val="0070C0"/>
              </a:solidFill>
            </a:endParaRPr>
          </a:p>
          <a:p>
            <a:r>
              <a:rPr lang="en-US" dirty="0">
                <a:solidFill>
                  <a:srgbClr val="0070C0"/>
                </a:solidFill>
              </a:rPr>
              <a:t> </a:t>
            </a:r>
          </a:p>
        </p:txBody>
      </p:sp>
      <p:sp>
        <p:nvSpPr>
          <p:cNvPr id="10" name="Freeform: Shape 9">
            <a:extLst>
              <a:ext uri="{FF2B5EF4-FFF2-40B4-BE49-F238E27FC236}">
                <a16:creationId xmlns:a16="http://schemas.microsoft.com/office/drawing/2014/main" id="{489A69F1-E697-4332-8838-0E0331706BCD}"/>
              </a:ext>
            </a:extLst>
          </p:cNvPr>
          <p:cNvSpPr/>
          <p:nvPr/>
        </p:nvSpPr>
        <p:spPr>
          <a:xfrm>
            <a:off x="14306550" y="4832007"/>
            <a:ext cx="1495987" cy="1378293"/>
          </a:xfrm>
          <a:custGeom>
            <a:avLst/>
            <a:gdLst>
              <a:gd name="connsiteX0" fmla="*/ 0 w 1495987"/>
              <a:gd name="connsiteY0" fmla="*/ 825843 h 1378293"/>
              <a:gd name="connsiteX1" fmla="*/ 1485900 w 1495987"/>
              <a:gd name="connsiteY1" fmla="*/ 6693 h 1378293"/>
              <a:gd name="connsiteX2" fmla="*/ 647700 w 1495987"/>
              <a:gd name="connsiteY2" fmla="*/ 1225893 h 1378293"/>
              <a:gd name="connsiteX3" fmla="*/ 552450 w 1495987"/>
              <a:gd name="connsiteY3" fmla="*/ 1168743 h 1378293"/>
              <a:gd name="connsiteX4" fmla="*/ 552450 w 1495987"/>
              <a:gd name="connsiteY4" fmla="*/ 1283043 h 1378293"/>
              <a:gd name="connsiteX5" fmla="*/ 723900 w 1495987"/>
              <a:gd name="connsiteY5" fmla="*/ 1340193 h 1378293"/>
              <a:gd name="connsiteX6" fmla="*/ 381000 w 1495987"/>
              <a:gd name="connsiteY6" fmla="*/ 1378293 h 1378293"/>
              <a:gd name="connsiteX7" fmla="*/ 381000 w 1495987"/>
              <a:gd name="connsiteY7" fmla="*/ 1378293 h 1378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5987" h="1378293">
                <a:moveTo>
                  <a:pt x="0" y="825843"/>
                </a:moveTo>
                <a:cubicBezTo>
                  <a:pt x="688975" y="382930"/>
                  <a:pt x="1377950" y="-59982"/>
                  <a:pt x="1485900" y="6693"/>
                </a:cubicBezTo>
                <a:cubicBezTo>
                  <a:pt x="1593850" y="73368"/>
                  <a:pt x="803275" y="1032218"/>
                  <a:pt x="647700" y="1225893"/>
                </a:cubicBezTo>
                <a:cubicBezTo>
                  <a:pt x="492125" y="1419568"/>
                  <a:pt x="568325" y="1159218"/>
                  <a:pt x="552450" y="1168743"/>
                </a:cubicBezTo>
                <a:cubicBezTo>
                  <a:pt x="536575" y="1178268"/>
                  <a:pt x="523875" y="1254468"/>
                  <a:pt x="552450" y="1283043"/>
                </a:cubicBezTo>
                <a:cubicBezTo>
                  <a:pt x="581025" y="1311618"/>
                  <a:pt x="752475" y="1324318"/>
                  <a:pt x="723900" y="1340193"/>
                </a:cubicBezTo>
                <a:cubicBezTo>
                  <a:pt x="695325" y="1356068"/>
                  <a:pt x="381000" y="1378293"/>
                  <a:pt x="381000" y="1378293"/>
                </a:cubicBezTo>
                <a:lnTo>
                  <a:pt x="381000" y="1378293"/>
                </a:lnTo>
              </a:path>
            </a:pathLst>
          </a:cu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nvGrpSpPr>
          <p:cNvPr id="3" name="Group 2">
            <a:extLst>
              <a:ext uri="{FF2B5EF4-FFF2-40B4-BE49-F238E27FC236}">
                <a16:creationId xmlns:a16="http://schemas.microsoft.com/office/drawing/2014/main" id="{A64B74EB-3341-455D-9496-4C67A03DAA30}"/>
              </a:ext>
            </a:extLst>
          </p:cNvPr>
          <p:cNvGrpSpPr/>
          <p:nvPr/>
        </p:nvGrpSpPr>
        <p:grpSpPr>
          <a:xfrm>
            <a:off x="9670484" y="9054373"/>
            <a:ext cx="11175943" cy="3133511"/>
            <a:chOff x="2666669" y="5142533"/>
            <a:chExt cx="15646108" cy="5608944"/>
          </a:xfrm>
        </p:grpSpPr>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3" name="TextBox 22">
              <a:extLst>
                <a:ext uri="{FF2B5EF4-FFF2-40B4-BE49-F238E27FC236}">
                  <a16:creationId xmlns:a16="http://schemas.microsoft.com/office/drawing/2014/main" id="{92DB9C06-34E1-45B1-BE99-EB46B3D6BB9E}"/>
                </a:ext>
              </a:extLst>
            </p:cNvPr>
            <p:cNvSpPr txBox="1"/>
            <p:nvPr/>
          </p:nvSpPr>
          <p:spPr>
            <a:xfrm>
              <a:off x="2666669" y="9297970"/>
              <a:ext cx="102656" cy="2872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grpSp>
          <p:nvGrpSpPr>
            <p:cNvPr id="52" name="Group 51">
              <a:extLst>
                <a:ext uri="{FF2B5EF4-FFF2-40B4-BE49-F238E27FC236}">
                  <a16:creationId xmlns:a16="http://schemas.microsoft.com/office/drawing/2014/main" id="{D05A08A3-4988-4AD7-8EFB-B3043682B203}"/>
                </a:ext>
              </a:extLst>
            </p:cNvPr>
            <p:cNvGrpSpPr/>
            <p:nvPr/>
          </p:nvGrpSpPr>
          <p:grpSpPr>
            <a:xfrm>
              <a:off x="9839535" y="6146853"/>
              <a:ext cx="5698031" cy="4604624"/>
              <a:chOff x="568891" y="7538978"/>
              <a:chExt cx="5698031" cy="4604624"/>
            </a:xfrm>
          </p:grpSpPr>
          <p:grpSp>
            <p:nvGrpSpPr>
              <p:cNvPr id="53" name="Group 52">
                <a:extLst>
                  <a:ext uri="{FF2B5EF4-FFF2-40B4-BE49-F238E27FC236}">
                    <a16:creationId xmlns:a16="http://schemas.microsoft.com/office/drawing/2014/main" id="{58648FB5-852B-481D-851D-057753FF946C}"/>
                  </a:ext>
                </a:extLst>
              </p:cNvPr>
              <p:cNvGrpSpPr/>
              <p:nvPr/>
            </p:nvGrpSpPr>
            <p:grpSpPr>
              <a:xfrm>
                <a:off x="568891" y="7538978"/>
                <a:ext cx="5430747" cy="4604624"/>
                <a:chOff x="11867774" y="5703838"/>
                <a:chExt cx="5430747" cy="4604624"/>
              </a:xfrm>
            </p:grpSpPr>
            <p:sp>
              <p:nvSpPr>
                <p:cNvPr id="61" name="Oval 60">
                  <a:extLst>
                    <a:ext uri="{FF2B5EF4-FFF2-40B4-BE49-F238E27FC236}">
                      <a16:creationId xmlns:a16="http://schemas.microsoft.com/office/drawing/2014/main" id="{1AD6C353-8485-44A8-9F4A-EA64D11EF0F0}"/>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2" name="Oval 61">
                  <a:extLst>
                    <a:ext uri="{FF2B5EF4-FFF2-40B4-BE49-F238E27FC236}">
                      <a16:creationId xmlns:a16="http://schemas.microsoft.com/office/drawing/2014/main" id="{A711405C-ACB6-4F8D-B383-303F83F599E4}"/>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3" name="Oval 62">
                  <a:extLst>
                    <a:ext uri="{FF2B5EF4-FFF2-40B4-BE49-F238E27FC236}">
                      <a16:creationId xmlns:a16="http://schemas.microsoft.com/office/drawing/2014/main" id="{D91A8A1E-42D8-49DC-9C72-3847A020CA73}"/>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4" name="TextBox 63">
                  <a:extLst>
                    <a:ext uri="{FF2B5EF4-FFF2-40B4-BE49-F238E27FC236}">
                      <a16:creationId xmlns:a16="http://schemas.microsoft.com/office/drawing/2014/main" id="{6F8BC020-C9DF-4BFE-8851-A70EEB4DBE58}"/>
                    </a:ext>
                  </a:extLst>
                </p:cNvPr>
                <p:cNvSpPr txBox="1"/>
                <p:nvPr/>
              </p:nvSpPr>
              <p:spPr>
                <a:xfrm>
                  <a:off x="12192000" y="9493430"/>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5</a:t>
                  </a:r>
                </a:p>
              </p:txBody>
            </p:sp>
            <p:sp>
              <p:nvSpPr>
                <p:cNvPr id="65" name="TextBox 64">
                  <a:extLst>
                    <a:ext uri="{FF2B5EF4-FFF2-40B4-BE49-F238E27FC236}">
                      <a16:creationId xmlns:a16="http://schemas.microsoft.com/office/drawing/2014/main" id="{C88BD0BF-1A6E-4431-B1C7-BDD674C09F72}"/>
                    </a:ext>
                  </a:extLst>
                </p:cNvPr>
                <p:cNvSpPr txBox="1"/>
                <p:nvPr/>
              </p:nvSpPr>
              <p:spPr>
                <a:xfrm>
                  <a:off x="14261518" y="5828722"/>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7</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grpSp>
          <p:sp>
            <p:nvSpPr>
              <p:cNvPr id="54" name="TextBox 53">
                <a:extLst>
                  <a:ext uri="{FF2B5EF4-FFF2-40B4-BE49-F238E27FC236}">
                    <a16:creationId xmlns:a16="http://schemas.microsoft.com/office/drawing/2014/main" id="{6370895E-C399-4098-A99C-DBECFDCE9E86}"/>
                  </a:ext>
                </a:extLst>
              </p:cNvPr>
              <p:cNvSpPr txBox="1"/>
              <p:nvPr/>
            </p:nvSpPr>
            <p:spPr>
              <a:xfrm>
                <a:off x="5276322" y="11304229"/>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6</a:t>
                </a:r>
              </a:p>
            </p:txBody>
          </p:sp>
          <p:sp>
            <p:nvSpPr>
              <p:cNvPr id="55" name="Oval 54">
                <a:extLst>
                  <a:ext uri="{FF2B5EF4-FFF2-40B4-BE49-F238E27FC236}">
                    <a16:creationId xmlns:a16="http://schemas.microsoft.com/office/drawing/2014/main" id="{B67A4820-3806-47EA-ACEA-8ABB05110B1B}"/>
                  </a:ext>
                </a:extLst>
              </p:cNvPr>
              <p:cNvSpPr/>
              <p:nvPr/>
            </p:nvSpPr>
            <p:spPr>
              <a:xfrm>
                <a:off x="2938936" y="11147543"/>
                <a:ext cx="914400" cy="914400"/>
              </a:xfrm>
              <a:prstGeom prst="ellipse">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56" name="Straight Arrow Connector 55">
                <a:extLst>
                  <a:ext uri="{FF2B5EF4-FFF2-40B4-BE49-F238E27FC236}">
                    <a16:creationId xmlns:a16="http://schemas.microsoft.com/office/drawing/2014/main" id="{4C461EA6-56D1-4062-9372-484559A9EE83}"/>
                  </a:ext>
                </a:extLst>
              </p:cNvPr>
              <p:cNvCxnSpPr/>
              <p:nvPr/>
            </p:nvCxnSpPr>
            <p:spPr>
              <a:xfrm flipH="1">
                <a:off x="1269998" y="8558669"/>
                <a:ext cx="1668938" cy="256524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142ED516-D8C1-4706-BED1-B4837F5A6D17}"/>
                  </a:ext>
                </a:extLst>
              </p:cNvPr>
              <p:cNvCxnSpPr>
                <a:stCxn id="61" idx="5"/>
              </p:cNvCxnSpPr>
              <p:nvPr/>
            </p:nvCxnSpPr>
            <p:spPr>
              <a:xfrm>
                <a:off x="3479226" y="8409339"/>
                <a:ext cx="1797096" cy="286390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58" name="TextBox 57">
                <a:extLst>
                  <a:ext uri="{FF2B5EF4-FFF2-40B4-BE49-F238E27FC236}">
                    <a16:creationId xmlns:a16="http://schemas.microsoft.com/office/drawing/2014/main" id="{ACC63E25-1BA2-4DCC-8047-F07703CB86B5}"/>
                  </a:ext>
                </a:extLst>
              </p:cNvPr>
              <p:cNvSpPr txBox="1"/>
              <p:nvPr/>
            </p:nvSpPr>
            <p:spPr>
              <a:xfrm>
                <a:off x="3092824" y="96458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59" name="Straight Connector 58">
                <a:extLst>
                  <a:ext uri="{FF2B5EF4-FFF2-40B4-BE49-F238E27FC236}">
                    <a16:creationId xmlns:a16="http://schemas.microsoft.com/office/drawing/2014/main" id="{25C79BF3-0315-4012-9273-089CF92F2486}"/>
                  </a:ext>
                </a:extLst>
              </p:cNvPr>
              <p:cNvCxnSpPr>
                <a:cxnSpLocks/>
              </p:cNvCxnSpPr>
              <p:nvPr/>
            </p:nvCxnSpPr>
            <p:spPr>
              <a:xfrm flipV="1">
                <a:off x="1589559" y="11664837"/>
                <a:ext cx="1446881" cy="68811"/>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6AEFFF25-9712-434A-97A3-E8CA9CBCBDE2}"/>
                  </a:ext>
                </a:extLst>
              </p:cNvPr>
              <p:cNvCxnSpPr>
                <a:cxnSpLocks/>
              </p:cNvCxnSpPr>
              <p:nvPr/>
            </p:nvCxnSpPr>
            <p:spPr>
              <a:xfrm>
                <a:off x="3743702" y="11719949"/>
                <a:ext cx="1301927" cy="1369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67" name="TextBox 66">
              <a:extLst>
                <a:ext uri="{FF2B5EF4-FFF2-40B4-BE49-F238E27FC236}">
                  <a16:creationId xmlns:a16="http://schemas.microsoft.com/office/drawing/2014/main" id="{7E3DF652-3C55-45A6-85A4-0FB00BB5DECC}"/>
                </a:ext>
              </a:extLst>
            </p:cNvPr>
            <p:cNvSpPr txBox="1"/>
            <p:nvPr/>
          </p:nvSpPr>
          <p:spPr>
            <a:xfrm>
              <a:off x="12413902" y="9935538"/>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8" name="TextBox 87">
              <a:extLst>
                <a:ext uri="{FF2B5EF4-FFF2-40B4-BE49-F238E27FC236}">
                  <a16:creationId xmlns:a16="http://schemas.microsoft.com/office/drawing/2014/main" id="{DA7F1A53-998B-442C-91BB-E7423DCE4B8B}"/>
                </a:ext>
              </a:extLst>
            </p:cNvPr>
            <p:cNvSpPr txBox="1"/>
            <p:nvPr/>
          </p:nvSpPr>
          <p:spPr>
            <a:xfrm>
              <a:off x="17322177" y="5142533"/>
              <a:ext cx="990600" cy="11752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91" name="Straight Arrow Connector 90">
              <a:extLst>
                <a:ext uri="{FF2B5EF4-FFF2-40B4-BE49-F238E27FC236}">
                  <a16:creationId xmlns:a16="http://schemas.microsoft.com/office/drawing/2014/main" id="{6F652A1A-9403-450F-978C-FC61985936A3}"/>
                </a:ext>
              </a:extLst>
            </p:cNvPr>
            <p:cNvCxnSpPr>
              <a:cxnSpLocks/>
              <a:stCxn id="61" idx="4"/>
            </p:cNvCxnSpPr>
            <p:nvPr/>
          </p:nvCxnSpPr>
          <p:spPr>
            <a:xfrm>
              <a:off x="12413902" y="7166545"/>
              <a:ext cx="52222" cy="2714573"/>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3413183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Graph </a:t>
            </a:r>
            <a:r>
              <a:rPr lang="en-US" dirty="0" smtClean="0"/>
              <a:t>Coloring and Algorithms</a:t>
            </a:r>
            <a:endParaRPr lang="en-US" dirty="0"/>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endParaRPr lang="en-US" b="1" dirty="0" smtClean="0"/>
          </a:p>
          <a:p>
            <a:r>
              <a:rPr lang="en-US" dirty="0" smtClean="0"/>
              <a:t>Vertex Coloring</a:t>
            </a:r>
          </a:p>
          <a:p>
            <a:r>
              <a:rPr lang="en-US" dirty="0" smtClean="0"/>
              <a:t>Bipartite </a:t>
            </a:r>
            <a:r>
              <a:rPr lang="en-US" dirty="0"/>
              <a:t>Graphs and Matchings</a:t>
            </a:r>
          </a:p>
          <a:p>
            <a:r>
              <a:rPr lang="en-US" dirty="0" smtClean="0"/>
              <a:t>Graph </a:t>
            </a:r>
            <a:r>
              <a:rPr lang="en-US" dirty="0"/>
              <a:t>Algorithms: BFS and DFS</a:t>
            </a:r>
          </a:p>
          <a:p>
            <a:pPr marL="152400" indent="0">
              <a:buNone/>
            </a:pP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pPr marL="0" marR="0" lvl="0" indent="0" algn="l" defTabSz="647700" rtl="0" eaLnBrk="1" fontAlgn="auto" latinLnBrk="0" hangingPunct="0">
              <a:lnSpc>
                <a:spcPts val="3700"/>
              </a:lnSpc>
              <a:spcBef>
                <a:spcPts val="0"/>
              </a:spcBef>
              <a:spcAft>
                <a:spcPts val="0"/>
              </a:spcAft>
              <a:buClrTx/>
              <a:buSzTx/>
              <a:buFontTx/>
              <a:buNone/>
              <a:tabLst>
                <a:tab pos="1511300" algn="l"/>
              </a:tabLst>
              <a:defRPr/>
            </a:pPr>
            <a:r>
              <a:rPr kumimoji="0" sz="3100" b="1" i="0" u="none" strike="noStrike" kern="0" cap="none" spc="0" normalizeH="0" baseline="0" noProof="0">
                <a:ln>
                  <a:noFill/>
                </a:ln>
                <a:solidFill>
                  <a:srgbClr val="FFFFFF"/>
                </a:solidFill>
                <a:effectLst/>
                <a:uLnTx/>
                <a:uFillTx/>
                <a:latin typeface="Lucida Sans"/>
                <a:sym typeface="Lucida Sans"/>
              </a:rPr>
              <a:t>1.1–1.2</a:t>
            </a:r>
          </a:p>
        </p:txBody>
      </p:sp>
    </p:spTree>
    <p:extLst>
      <p:ext uri="{BB962C8B-B14F-4D97-AF65-F5344CB8AC3E}">
        <p14:creationId xmlns:p14="http://schemas.microsoft.com/office/powerpoint/2010/main" val="91832260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62" name="Conditionals and Loops"/>
          <p:cNvSpPr txBox="1">
            <a:spLocks noGrp="1"/>
          </p:cNvSpPr>
          <p:nvPr>
            <p:ph type="title"/>
          </p:nvPr>
        </p:nvSpPr>
        <p:spPr>
          <a:prstGeom prst="rect">
            <a:avLst/>
          </a:prstGeom>
        </p:spPr>
        <p:txBody>
          <a:bodyPr/>
          <a:lstStyle/>
          <a:p>
            <a:r>
              <a:rPr lang="en-US" dirty="0"/>
              <a:t>Vertex Coloring</a:t>
            </a:r>
            <a:endParaRPr dirty="0"/>
          </a:p>
        </p:txBody>
      </p:sp>
      <p:sp>
        <p:nvSpPr>
          <p:cNvPr id="163" name="Control flow…"/>
          <p:cNvSpPr txBox="1">
            <a:spLocks noGrp="1"/>
          </p:cNvSpPr>
          <p:nvPr>
            <p:ph type="body" sz="quarter" idx="1"/>
          </p:nvPr>
        </p:nvSpPr>
        <p:spPr>
          <a:xfrm>
            <a:off x="1269998" y="1777999"/>
            <a:ext cx="22145813" cy="2613235"/>
          </a:xfrm>
          <a:prstGeom prst="rect">
            <a:avLst/>
          </a:prstGeom>
        </p:spPr>
        <p:txBody>
          <a:bodyPr/>
          <a:lstStyle/>
          <a:p>
            <a:r>
              <a:rPr lang="en-US" dirty="0">
                <a:solidFill>
                  <a:srgbClr val="0070C0"/>
                </a:solidFill>
              </a:rPr>
              <a:t>A </a:t>
            </a:r>
            <a:r>
              <a:rPr lang="en-US" b="1" dirty="0">
                <a:solidFill>
                  <a:srgbClr val="0070C0"/>
                </a:solidFill>
              </a:rPr>
              <a:t>valid vertex coloring </a:t>
            </a:r>
            <a:r>
              <a:rPr lang="en-US" dirty="0">
                <a:solidFill>
                  <a:srgbClr val="0070C0"/>
                </a:solidFill>
              </a:rPr>
              <a:t>of a graph is an assignment of a color to each vertex of a graph such that no edge is </a:t>
            </a:r>
            <a:r>
              <a:rPr lang="en-US" b="1" dirty="0">
                <a:solidFill>
                  <a:srgbClr val="0070C0"/>
                </a:solidFill>
              </a:rPr>
              <a:t>monochromatic</a:t>
            </a:r>
            <a:r>
              <a:rPr lang="en-US" dirty="0">
                <a:solidFill>
                  <a:srgbClr val="0070C0"/>
                </a:solidFill>
              </a:rPr>
              <a:t>, i.e. no edge has endpoints of the same color</a:t>
            </a:r>
            <a:r>
              <a:rPr lang="en-US" dirty="0" smtClean="0">
                <a:solidFill>
                  <a:srgbClr val="0070C0"/>
                </a:solidFill>
              </a:rPr>
              <a:t>.</a:t>
            </a:r>
          </a:p>
          <a:p>
            <a:r>
              <a:rPr lang="en-US" dirty="0" smtClean="0">
                <a:solidFill>
                  <a:srgbClr val="0070C0"/>
                </a:solidFill>
              </a:rPr>
              <a:t>A </a:t>
            </a:r>
            <a:r>
              <a:rPr lang="en-US" b="1" dirty="0" smtClean="0">
                <a:solidFill>
                  <a:srgbClr val="0070C0"/>
                </a:solidFill>
              </a:rPr>
              <a:t>k-coloring</a:t>
            </a:r>
            <a:r>
              <a:rPr lang="en-US" dirty="0" smtClean="0">
                <a:solidFill>
                  <a:srgbClr val="0070C0"/>
                </a:solidFill>
              </a:rPr>
              <a:t> is a valid vertex coloring using k colors</a:t>
            </a:r>
          </a:p>
          <a:p>
            <a:endParaRPr lang="en-US" dirty="0">
              <a:solidFill>
                <a:srgbClr val="0070C0"/>
              </a:solidFill>
            </a:endParaRP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 name="Rectangle 2">
            <a:extLst>
              <a:ext uri="{FF2B5EF4-FFF2-40B4-BE49-F238E27FC236}">
                <a16:creationId xmlns:a16="http://schemas.microsoft.com/office/drawing/2014/main" id="{62EFBBD4-08E3-4DA1-B94C-D5B126BA973A}"/>
              </a:ext>
            </a:extLst>
          </p:cNvPr>
          <p:cNvSpPr/>
          <p:nvPr/>
        </p:nvSpPr>
        <p:spPr>
          <a:xfrm>
            <a:off x="1775012" y="4549676"/>
            <a:ext cx="17255938" cy="1200329"/>
          </a:xfrm>
          <a:prstGeom prst="rect">
            <a:avLst/>
          </a:prstGeom>
        </p:spPr>
        <p:txBody>
          <a:bodyPr wrap="square">
            <a:spAutoFit/>
          </a:bodyPr>
          <a:lstStyle/>
          <a:p>
            <a:r>
              <a:rPr lang="en-US" sz="3600" dirty="0">
                <a:solidFill>
                  <a:schemeClr val="tx1"/>
                </a:solidFill>
              </a:rPr>
              <a:t>Invalid Vertex Coloring														Valid Vertex Coloring																</a:t>
            </a:r>
          </a:p>
        </p:txBody>
      </p:sp>
      <p:grpSp>
        <p:nvGrpSpPr>
          <p:cNvPr id="5" name="Group 4">
            <a:extLst>
              <a:ext uri="{FF2B5EF4-FFF2-40B4-BE49-F238E27FC236}">
                <a16:creationId xmlns:a16="http://schemas.microsoft.com/office/drawing/2014/main" id="{618B5E2B-D788-461B-B689-0CCBB6540357}"/>
              </a:ext>
            </a:extLst>
          </p:cNvPr>
          <p:cNvGrpSpPr/>
          <p:nvPr/>
        </p:nvGrpSpPr>
        <p:grpSpPr>
          <a:xfrm>
            <a:off x="11867774" y="5703838"/>
            <a:ext cx="5734426" cy="4604624"/>
            <a:chOff x="11867774" y="5703838"/>
            <a:chExt cx="5734426" cy="4604624"/>
          </a:xfrm>
        </p:grpSpPr>
        <p:sp>
          <p:nvSpPr>
            <p:cNvPr id="4" name="Oval 3">
              <a:extLst>
                <a:ext uri="{FF2B5EF4-FFF2-40B4-BE49-F238E27FC236}">
                  <a16:creationId xmlns:a16="http://schemas.microsoft.com/office/drawing/2014/main" id="{CEE81D22-E3E4-4E94-BB24-4BE3D7E91B43}"/>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996065AC-6169-4083-973F-A7E89E3BC766}"/>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Oval 8">
              <a:extLst>
                <a:ext uri="{FF2B5EF4-FFF2-40B4-BE49-F238E27FC236}">
                  <a16:creationId xmlns:a16="http://schemas.microsoft.com/office/drawing/2014/main" id="{B5866E50-DB3F-42C0-99D7-BA478B1C55CD}"/>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6" name="Straight Connector 5">
              <a:extLst>
                <a:ext uri="{FF2B5EF4-FFF2-40B4-BE49-F238E27FC236}">
                  <a16:creationId xmlns:a16="http://schemas.microsoft.com/office/drawing/2014/main" id="{216B7C20-3D98-4DE1-9969-A9A8B88A3512}"/>
                </a:ext>
              </a:extLst>
            </p:cNvPr>
            <p:cNvCxnSpPr>
              <a:endCxn id="8" idx="7"/>
            </p:cNvCxnSpPr>
            <p:nvPr/>
          </p:nvCxnSpPr>
          <p:spPr>
            <a:xfrm flipH="1">
              <a:off x="12678871" y="6723529"/>
              <a:ext cx="1589579" cy="2714572"/>
            </a:xfrm>
            <a:prstGeom prst="line">
              <a:avLst/>
            </a:prstGeom>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B1BDF5E-DB8D-40B8-BBA7-67A500987072}"/>
                </a:ext>
              </a:extLst>
            </p:cNvPr>
            <p:cNvCxnSpPr/>
            <p:nvPr/>
          </p:nvCxnSpPr>
          <p:spPr>
            <a:xfrm>
              <a:off x="12818033" y="10004613"/>
              <a:ext cx="3530229" cy="0"/>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00C09D3-DFFE-4A0A-83C9-DAFA3B8D9956}"/>
                </a:ext>
              </a:extLst>
            </p:cNvPr>
            <p:cNvCxnSpPr>
              <a:cxnSpLocks/>
              <a:stCxn id="4" idx="5"/>
            </p:cNvCxnSpPr>
            <p:nvPr/>
          </p:nvCxnSpPr>
          <p:spPr>
            <a:xfrm>
              <a:off x="14778109" y="6574199"/>
              <a:ext cx="1833491" cy="2863902"/>
            </a:xfrm>
            <a:prstGeom prst="line">
              <a:avLst/>
            </a:prstGeom>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24A5252-4C7C-469F-BB95-E7090F611C8D}"/>
                </a:ext>
              </a:extLst>
            </p:cNvPr>
            <p:cNvSpPr txBox="1"/>
            <p:nvPr/>
          </p:nvSpPr>
          <p:spPr>
            <a:xfrm>
              <a:off x="16611600" y="9452393"/>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5" name="TextBox 24">
              <a:extLst>
                <a:ext uri="{FF2B5EF4-FFF2-40B4-BE49-F238E27FC236}">
                  <a16:creationId xmlns:a16="http://schemas.microsoft.com/office/drawing/2014/main" id="{39BAC8D6-F6B7-4F3E-B8C7-1C32804FB2F0}"/>
                </a:ext>
              </a:extLst>
            </p:cNvPr>
            <p:cNvSpPr txBox="1"/>
            <p:nvPr/>
          </p:nvSpPr>
          <p:spPr>
            <a:xfrm>
              <a:off x="12192000" y="9493430"/>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2</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6" name="TextBox 25">
              <a:extLst>
                <a:ext uri="{FF2B5EF4-FFF2-40B4-BE49-F238E27FC236}">
                  <a16:creationId xmlns:a16="http://schemas.microsoft.com/office/drawing/2014/main" id="{E444C52C-F8A2-4F73-9FA7-E8DAD04A83D8}"/>
                </a:ext>
              </a:extLst>
            </p:cNvPr>
            <p:cNvSpPr txBox="1"/>
            <p:nvPr/>
          </p:nvSpPr>
          <p:spPr>
            <a:xfrm>
              <a:off x="14282809" y="5879448"/>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a:t>
              </a:r>
            </a:p>
          </p:txBody>
        </p:sp>
      </p:grpSp>
      <p:grpSp>
        <p:nvGrpSpPr>
          <p:cNvPr id="18" name="Group 17">
            <a:extLst>
              <a:ext uri="{FF2B5EF4-FFF2-40B4-BE49-F238E27FC236}">
                <a16:creationId xmlns:a16="http://schemas.microsoft.com/office/drawing/2014/main" id="{77C6405C-FE52-46EA-A5EA-0278FBA6BB0C}"/>
              </a:ext>
            </a:extLst>
          </p:cNvPr>
          <p:cNvGrpSpPr/>
          <p:nvPr/>
        </p:nvGrpSpPr>
        <p:grpSpPr>
          <a:xfrm>
            <a:off x="1501021" y="5504359"/>
            <a:ext cx="5734426" cy="4604624"/>
            <a:chOff x="11867774" y="5703838"/>
            <a:chExt cx="5734426" cy="4604624"/>
          </a:xfrm>
        </p:grpSpPr>
        <p:sp>
          <p:nvSpPr>
            <p:cNvPr id="19" name="Oval 18">
              <a:extLst>
                <a:ext uri="{FF2B5EF4-FFF2-40B4-BE49-F238E27FC236}">
                  <a16:creationId xmlns:a16="http://schemas.microsoft.com/office/drawing/2014/main" id="{770450E1-8D7E-43E8-8B53-1E1127E55AB7}"/>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2" name="Oval 21">
              <a:extLst>
                <a:ext uri="{FF2B5EF4-FFF2-40B4-BE49-F238E27FC236}">
                  <a16:creationId xmlns:a16="http://schemas.microsoft.com/office/drawing/2014/main" id="{762B1DA1-28C3-491D-8159-B2CC1D0E4850}"/>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3" name="Oval 22">
              <a:extLst>
                <a:ext uri="{FF2B5EF4-FFF2-40B4-BE49-F238E27FC236}">
                  <a16:creationId xmlns:a16="http://schemas.microsoft.com/office/drawing/2014/main" id="{4597F65B-377F-470B-9D47-EED9B65AC9DA}"/>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24" name="Straight Connector 23">
              <a:extLst>
                <a:ext uri="{FF2B5EF4-FFF2-40B4-BE49-F238E27FC236}">
                  <a16:creationId xmlns:a16="http://schemas.microsoft.com/office/drawing/2014/main" id="{38B90881-13E7-4633-8783-15099DC7C75A}"/>
                </a:ext>
              </a:extLst>
            </p:cNvPr>
            <p:cNvCxnSpPr>
              <a:endCxn id="22" idx="7"/>
            </p:cNvCxnSpPr>
            <p:nvPr/>
          </p:nvCxnSpPr>
          <p:spPr>
            <a:xfrm flipH="1">
              <a:off x="12678871" y="6723529"/>
              <a:ext cx="1589579" cy="2714572"/>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E0498C-3E81-4BBB-A359-DF2A678BAC34}"/>
                </a:ext>
              </a:extLst>
            </p:cNvPr>
            <p:cNvCxnSpPr/>
            <p:nvPr/>
          </p:nvCxnSpPr>
          <p:spPr>
            <a:xfrm>
              <a:off x="12818033" y="10004613"/>
              <a:ext cx="3530229" cy="0"/>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AD159BD-5535-4820-A635-6952AB90AC14}"/>
                </a:ext>
              </a:extLst>
            </p:cNvPr>
            <p:cNvCxnSpPr>
              <a:cxnSpLocks/>
              <a:stCxn id="19" idx="5"/>
            </p:cNvCxnSpPr>
            <p:nvPr/>
          </p:nvCxnSpPr>
          <p:spPr>
            <a:xfrm>
              <a:off x="14778109" y="6574199"/>
              <a:ext cx="1833491" cy="2863902"/>
            </a:xfrm>
            <a:prstGeom prst="line">
              <a:avLst/>
            </a:prstGeom>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60B9F378-507D-4255-BD57-CD198063D72D}"/>
                </a:ext>
              </a:extLst>
            </p:cNvPr>
            <p:cNvSpPr txBox="1"/>
            <p:nvPr/>
          </p:nvSpPr>
          <p:spPr>
            <a:xfrm>
              <a:off x="16611600" y="9452393"/>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0" name="TextBox 29">
              <a:extLst>
                <a:ext uri="{FF2B5EF4-FFF2-40B4-BE49-F238E27FC236}">
                  <a16:creationId xmlns:a16="http://schemas.microsoft.com/office/drawing/2014/main" id="{0FD2D973-D867-4EE1-BB5F-D4DFB08ED5BE}"/>
                </a:ext>
              </a:extLst>
            </p:cNvPr>
            <p:cNvSpPr txBox="1"/>
            <p:nvPr/>
          </p:nvSpPr>
          <p:spPr>
            <a:xfrm>
              <a:off x="12192000" y="9493430"/>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2</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1" name="TextBox 30">
              <a:extLst>
                <a:ext uri="{FF2B5EF4-FFF2-40B4-BE49-F238E27FC236}">
                  <a16:creationId xmlns:a16="http://schemas.microsoft.com/office/drawing/2014/main" id="{3A41B4FF-09FF-42B0-A3F9-C7102FEE0CB4}"/>
                </a:ext>
              </a:extLst>
            </p:cNvPr>
            <p:cNvSpPr txBox="1"/>
            <p:nvPr/>
          </p:nvSpPr>
          <p:spPr>
            <a:xfrm>
              <a:off x="14282809" y="5879448"/>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a:t>
              </a:r>
            </a:p>
          </p:txBody>
        </p:sp>
      </p:grpSp>
    </p:spTree>
    <p:extLst>
      <p:ext uri="{BB962C8B-B14F-4D97-AF65-F5344CB8AC3E}">
        <p14:creationId xmlns:p14="http://schemas.microsoft.com/office/powerpoint/2010/main" val="256724436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62" name="Conditionals and Loops"/>
          <p:cNvSpPr txBox="1">
            <a:spLocks noGrp="1"/>
          </p:cNvSpPr>
          <p:nvPr>
            <p:ph type="title"/>
          </p:nvPr>
        </p:nvSpPr>
        <p:spPr>
          <a:prstGeom prst="rect">
            <a:avLst/>
          </a:prstGeom>
        </p:spPr>
        <p:txBody>
          <a:bodyPr/>
          <a:lstStyle/>
          <a:p>
            <a:r>
              <a:rPr lang="en-US" dirty="0"/>
              <a:t>Chromatic Number of a Graph</a:t>
            </a:r>
            <a:endParaRPr dirty="0"/>
          </a:p>
        </p:txBody>
      </p:sp>
      <p:sp>
        <p:nvSpPr>
          <p:cNvPr id="163" name="Control flow…"/>
          <p:cNvSpPr txBox="1">
            <a:spLocks noGrp="1"/>
          </p:cNvSpPr>
          <p:nvPr>
            <p:ph type="body" sz="quarter" idx="1"/>
          </p:nvPr>
        </p:nvSpPr>
        <p:spPr>
          <a:xfrm>
            <a:off x="1269998" y="1777999"/>
            <a:ext cx="22145813" cy="4775201"/>
          </a:xfrm>
          <a:prstGeom prst="rect">
            <a:avLst/>
          </a:prstGeom>
        </p:spPr>
        <p:txBody>
          <a:bodyPr/>
          <a:lstStyle/>
          <a:p>
            <a:r>
              <a:rPr lang="en-US" dirty="0">
                <a:solidFill>
                  <a:srgbClr val="0070C0"/>
                </a:solidFill>
              </a:rPr>
              <a:t>The minimum number of colors necessary for a valid vertex coloring of a graph is colored its </a:t>
            </a:r>
            <a:r>
              <a:rPr lang="en-US" b="1" dirty="0">
                <a:solidFill>
                  <a:srgbClr val="0070C0"/>
                </a:solidFill>
              </a:rPr>
              <a:t>chromatic number.</a:t>
            </a:r>
          </a:p>
          <a:p>
            <a:endParaRPr lang="en-US" dirty="0">
              <a:solidFill>
                <a:srgbClr val="0070C0"/>
              </a:solidFill>
            </a:endParaRPr>
          </a:p>
          <a:p>
            <a:r>
              <a:rPr lang="en-US" dirty="0">
                <a:solidFill>
                  <a:srgbClr val="0070C0"/>
                </a:solidFill>
              </a:rPr>
              <a:t>To show that a specific value, v, is a chromatic number of a graph, G:</a:t>
            </a:r>
          </a:p>
          <a:p>
            <a:pPr marL="342900" indent="-342900">
              <a:buAutoNum type="arabicParenR"/>
            </a:pPr>
            <a:r>
              <a:rPr lang="en-US" dirty="0">
                <a:solidFill>
                  <a:srgbClr val="0070C0"/>
                </a:solidFill>
              </a:rPr>
              <a:t>Show the vertices of G can be colored using only v colors </a:t>
            </a:r>
          </a:p>
          <a:p>
            <a:pPr marL="342900" indent="-342900">
              <a:buAutoNum type="arabicParenR"/>
            </a:pPr>
            <a:r>
              <a:rPr lang="en-US" dirty="0">
                <a:solidFill>
                  <a:srgbClr val="0070C0"/>
                </a:solidFill>
              </a:rPr>
              <a:t>Show the vertices of G cannot be colored in fewer colors than v.</a:t>
            </a: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grpSp>
        <p:nvGrpSpPr>
          <p:cNvPr id="18" name="Group 17">
            <a:extLst>
              <a:ext uri="{FF2B5EF4-FFF2-40B4-BE49-F238E27FC236}">
                <a16:creationId xmlns:a16="http://schemas.microsoft.com/office/drawing/2014/main" id="{77C6405C-FE52-46EA-A5EA-0278FBA6BB0C}"/>
              </a:ext>
            </a:extLst>
          </p:cNvPr>
          <p:cNvGrpSpPr/>
          <p:nvPr/>
        </p:nvGrpSpPr>
        <p:grpSpPr>
          <a:xfrm>
            <a:off x="1501021" y="7806671"/>
            <a:ext cx="5430747" cy="4604624"/>
            <a:chOff x="11867774" y="5703838"/>
            <a:chExt cx="5430747" cy="4604624"/>
          </a:xfrm>
        </p:grpSpPr>
        <p:sp>
          <p:nvSpPr>
            <p:cNvPr id="19" name="Oval 18">
              <a:extLst>
                <a:ext uri="{FF2B5EF4-FFF2-40B4-BE49-F238E27FC236}">
                  <a16:creationId xmlns:a16="http://schemas.microsoft.com/office/drawing/2014/main" id="{770450E1-8D7E-43E8-8B53-1E1127E55AB7}"/>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2" name="Oval 21">
              <a:extLst>
                <a:ext uri="{FF2B5EF4-FFF2-40B4-BE49-F238E27FC236}">
                  <a16:creationId xmlns:a16="http://schemas.microsoft.com/office/drawing/2014/main" id="{762B1DA1-28C3-491D-8159-B2CC1D0E4850}"/>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3" name="Oval 22">
              <a:extLst>
                <a:ext uri="{FF2B5EF4-FFF2-40B4-BE49-F238E27FC236}">
                  <a16:creationId xmlns:a16="http://schemas.microsoft.com/office/drawing/2014/main" id="{4597F65B-377F-470B-9D47-EED9B65AC9DA}"/>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24" name="Straight Connector 23">
              <a:extLst>
                <a:ext uri="{FF2B5EF4-FFF2-40B4-BE49-F238E27FC236}">
                  <a16:creationId xmlns:a16="http://schemas.microsoft.com/office/drawing/2014/main" id="{38B90881-13E7-4633-8783-15099DC7C75A}"/>
                </a:ext>
              </a:extLst>
            </p:cNvPr>
            <p:cNvCxnSpPr>
              <a:endCxn id="22" idx="7"/>
            </p:cNvCxnSpPr>
            <p:nvPr/>
          </p:nvCxnSpPr>
          <p:spPr>
            <a:xfrm flipH="1">
              <a:off x="12678871" y="6723529"/>
              <a:ext cx="1589579" cy="2714572"/>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E0498C-3E81-4BBB-A359-DF2A678BAC34}"/>
                </a:ext>
              </a:extLst>
            </p:cNvPr>
            <p:cNvCxnSpPr/>
            <p:nvPr/>
          </p:nvCxnSpPr>
          <p:spPr>
            <a:xfrm>
              <a:off x="12818033" y="10004613"/>
              <a:ext cx="3530229" cy="0"/>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AD159BD-5535-4820-A635-6952AB90AC14}"/>
                </a:ext>
              </a:extLst>
            </p:cNvPr>
            <p:cNvCxnSpPr>
              <a:cxnSpLocks/>
              <a:stCxn id="19" idx="5"/>
            </p:cNvCxnSpPr>
            <p:nvPr/>
          </p:nvCxnSpPr>
          <p:spPr>
            <a:xfrm>
              <a:off x="14778109" y="6574199"/>
              <a:ext cx="1833491" cy="2863902"/>
            </a:xfrm>
            <a:prstGeom prst="line">
              <a:avLst/>
            </a:prstGeom>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A1B48528-CB4E-4550-AF39-8656BAEF9B52}"/>
              </a:ext>
            </a:extLst>
          </p:cNvPr>
          <p:cNvGrpSpPr/>
          <p:nvPr/>
        </p:nvGrpSpPr>
        <p:grpSpPr>
          <a:xfrm>
            <a:off x="9863928" y="7478376"/>
            <a:ext cx="5430747" cy="4604624"/>
            <a:chOff x="568891" y="7538978"/>
            <a:chExt cx="5430747" cy="4604624"/>
          </a:xfrm>
        </p:grpSpPr>
        <p:grpSp>
          <p:nvGrpSpPr>
            <p:cNvPr id="33" name="Group 32">
              <a:extLst>
                <a:ext uri="{FF2B5EF4-FFF2-40B4-BE49-F238E27FC236}">
                  <a16:creationId xmlns:a16="http://schemas.microsoft.com/office/drawing/2014/main" id="{CD5006AF-6EB2-4C02-AB5F-54724A31BD8F}"/>
                </a:ext>
              </a:extLst>
            </p:cNvPr>
            <p:cNvGrpSpPr/>
            <p:nvPr/>
          </p:nvGrpSpPr>
          <p:grpSpPr>
            <a:xfrm>
              <a:off x="568891" y="7538978"/>
              <a:ext cx="5430747" cy="4604624"/>
              <a:chOff x="11867774" y="5703838"/>
              <a:chExt cx="5430747" cy="4604624"/>
            </a:xfrm>
          </p:grpSpPr>
          <p:sp>
            <p:nvSpPr>
              <p:cNvPr id="41" name="Oval 40">
                <a:extLst>
                  <a:ext uri="{FF2B5EF4-FFF2-40B4-BE49-F238E27FC236}">
                    <a16:creationId xmlns:a16="http://schemas.microsoft.com/office/drawing/2014/main" id="{B88E29A7-1491-436A-B7E6-A683E5199D86}"/>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42" name="Oval 41">
                <a:extLst>
                  <a:ext uri="{FF2B5EF4-FFF2-40B4-BE49-F238E27FC236}">
                    <a16:creationId xmlns:a16="http://schemas.microsoft.com/office/drawing/2014/main" id="{63E11D38-7367-46EA-BD30-05DE346ABAFB}"/>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43" name="Oval 42">
                <a:extLst>
                  <a:ext uri="{FF2B5EF4-FFF2-40B4-BE49-F238E27FC236}">
                    <a16:creationId xmlns:a16="http://schemas.microsoft.com/office/drawing/2014/main" id="{947F2835-461E-4679-935F-D7FA6BEAC268}"/>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45" name="TextBox 44">
                <a:extLst>
                  <a:ext uri="{FF2B5EF4-FFF2-40B4-BE49-F238E27FC236}">
                    <a16:creationId xmlns:a16="http://schemas.microsoft.com/office/drawing/2014/main" id="{0BF5C1CD-9865-47F4-80FE-485A402AD2CE}"/>
                  </a:ext>
                </a:extLst>
              </p:cNvPr>
              <p:cNvSpPr txBox="1"/>
              <p:nvPr/>
            </p:nvSpPr>
            <p:spPr>
              <a:xfrm>
                <a:off x="14242468" y="5828722"/>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grpSp>
        <p:sp>
          <p:nvSpPr>
            <p:cNvPr id="35" name="Oval 34">
              <a:extLst>
                <a:ext uri="{FF2B5EF4-FFF2-40B4-BE49-F238E27FC236}">
                  <a16:creationId xmlns:a16="http://schemas.microsoft.com/office/drawing/2014/main" id="{B3D4F9AF-3161-4F33-A6DB-28FB0D849D0B}"/>
                </a:ext>
              </a:extLst>
            </p:cNvPr>
            <p:cNvSpPr/>
            <p:nvPr/>
          </p:nvSpPr>
          <p:spPr>
            <a:xfrm>
              <a:off x="2938936" y="11147543"/>
              <a:ext cx="914400" cy="914400"/>
            </a:xfrm>
            <a:prstGeom prst="ellipse">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36" name="Straight Arrow Connector 35">
              <a:extLst>
                <a:ext uri="{FF2B5EF4-FFF2-40B4-BE49-F238E27FC236}">
                  <a16:creationId xmlns:a16="http://schemas.microsoft.com/office/drawing/2014/main" id="{16EEEDDB-6F03-45A4-B037-EB18485920F7}"/>
                </a:ext>
              </a:extLst>
            </p:cNvPr>
            <p:cNvCxnSpPr/>
            <p:nvPr/>
          </p:nvCxnSpPr>
          <p:spPr>
            <a:xfrm flipH="1">
              <a:off x="1269998" y="8558669"/>
              <a:ext cx="1668938" cy="256524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60F2EAEA-111D-4DAF-93C8-D17751631B42}"/>
                </a:ext>
              </a:extLst>
            </p:cNvPr>
            <p:cNvSpPr txBox="1"/>
            <p:nvPr/>
          </p:nvSpPr>
          <p:spPr>
            <a:xfrm>
              <a:off x="3092824" y="96458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39" name="Straight Connector 38">
              <a:extLst>
                <a:ext uri="{FF2B5EF4-FFF2-40B4-BE49-F238E27FC236}">
                  <a16:creationId xmlns:a16="http://schemas.microsoft.com/office/drawing/2014/main" id="{F63F8434-16F2-449E-9C80-EB8A7F0293A0}"/>
                </a:ext>
              </a:extLst>
            </p:cNvPr>
            <p:cNvCxnSpPr>
              <a:cxnSpLocks/>
            </p:cNvCxnSpPr>
            <p:nvPr/>
          </p:nvCxnSpPr>
          <p:spPr>
            <a:xfrm flipV="1">
              <a:off x="1589559" y="11664837"/>
              <a:ext cx="1446881" cy="68811"/>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414D14E7-2272-491E-B4A9-7BDEE739E0A0}"/>
                </a:ext>
              </a:extLst>
            </p:cNvPr>
            <p:cNvCxnSpPr>
              <a:cxnSpLocks/>
            </p:cNvCxnSpPr>
            <p:nvPr/>
          </p:nvCxnSpPr>
          <p:spPr>
            <a:xfrm>
              <a:off x="3743702" y="11719949"/>
              <a:ext cx="1301927" cy="1369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46" name="Group 45">
            <a:extLst>
              <a:ext uri="{FF2B5EF4-FFF2-40B4-BE49-F238E27FC236}">
                <a16:creationId xmlns:a16="http://schemas.microsoft.com/office/drawing/2014/main" id="{47A7A588-D951-4B0B-A85D-54C3F2225A14}"/>
              </a:ext>
            </a:extLst>
          </p:cNvPr>
          <p:cNvGrpSpPr/>
          <p:nvPr/>
        </p:nvGrpSpPr>
        <p:grpSpPr>
          <a:xfrm>
            <a:off x="17371458" y="7591172"/>
            <a:ext cx="5430747" cy="4604624"/>
            <a:chOff x="568891" y="7538978"/>
            <a:chExt cx="5430747" cy="4604624"/>
          </a:xfrm>
        </p:grpSpPr>
        <p:grpSp>
          <p:nvGrpSpPr>
            <p:cNvPr id="47" name="Group 46">
              <a:extLst>
                <a:ext uri="{FF2B5EF4-FFF2-40B4-BE49-F238E27FC236}">
                  <a16:creationId xmlns:a16="http://schemas.microsoft.com/office/drawing/2014/main" id="{2906F2B0-3C6E-4742-9D09-3BB577D25658}"/>
                </a:ext>
              </a:extLst>
            </p:cNvPr>
            <p:cNvGrpSpPr/>
            <p:nvPr/>
          </p:nvGrpSpPr>
          <p:grpSpPr>
            <a:xfrm>
              <a:off x="568891" y="7538978"/>
              <a:ext cx="5430747" cy="4604624"/>
              <a:chOff x="11867774" y="5703838"/>
              <a:chExt cx="5430747" cy="4604624"/>
            </a:xfrm>
          </p:grpSpPr>
          <p:sp>
            <p:nvSpPr>
              <p:cNvPr id="55" name="Oval 54">
                <a:extLst>
                  <a:ext uri="{FF2B5EF4-FFF2-40B4-BE49-F238E27FC236}">
                    <a16:creationId xmlns:a16="http://schemas.microsoft.com/office/drawing/2014/main" id="{A94EFC60-2AF5-49D9-AA02-E2BF7ADCECB1}"/>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6" name="Oval 55">
                <a:extLst>
                  <a:ext uri="{FF2B5EF4-FFF2-40B4-BE49-F238E27FC236}">
                    <a16:creationId xmlns:a16="http://schemas.microsoft.com/office/drawing/2014/main" id="{67A80B1D-D5AE-43F0-92F6-BD4C4FCA46C1}"/>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7" name="Oval 56">
                <a:extLst>
                  <a:ext uri="{FF2B5EF4-FFF2-40B4-BE49-F238E27FC236}">
                    <a16:creationId xmlns:a16="http://schemas.microsoft.com/office/drawing/2014/main" id="{B75FF616-6927-4B94-9DA8-E32F1F4AE62A}"/>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grpSp>
        <p:sp>
          <p:nvSpPr>
            <p:cNvPr id="49" name="Oval 48">
              <a:extLst>
                <a:ext uri="{FF2B5EF4-FFF2-40B4-BE49-F238E27FC236}">
                  <a16:creationId xmlns:a16="http://schemas.microsoft.com/office/drawing/2014/main" id="{E79181DF-E4D6-4BC5-B979-90B71347E610}"/>
                </a:ext>
              </a:extLst>
            </p:cNvPr>
            <p:cNvSpPr/>
            <p:nvPr/>
          </p:nvSpPr>
          <p:spPr>
            <a:xfrm>
              <a:off x="2938936" y="11147543"/>
              <a:ext cx="914400" cy="914400"/>
            </a:xfrm>
            <a:prstGeom prst="ellipse">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50" name="Straight Arrow Connector 49">
              <a:extLst>
                <a:ext uri="{FF2B5EF4-FFF2-40B4-BE49-F238E27FC236}">
                  <a16:creationId xmlns:a16="http://schemas.microsoft.com/office/drawing/2014/main" id="{131F823C-94D4-4748-BBB9-2168C79E20A0}"/>
                </a:ext>
              </a:extLst>
            </p:cNvPr>
            <p:cNvCxnSpPr/>
            <p:nvPr/>
          </p:nvCxnSpPr>
          <p:spPr>
            <a:xfrm flipH="1">
              <a:off x="1269998" y="8558669"/>
              <a:ext cx="1668938" cy="256524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8AC50A1C-A1AE-4B88-97BF-7F88C8157531}"/>
                </a:ext>
              </a:extLst>
            </p:cNvPr>
            <p:cNvCxnSpPr>
              <a:stCxn id="55" idx="5"/>
            </p:cNvCxnSpPr>
            <p:nvPr/>
          </p:nvCxnSpPr>
          <p:spPr>
            <a:xfrm>
              <a:off x="3479226" y="8409339"/>
              <a:ext cx="1797096" cy="286390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52" name="TextBox 51">
              <a:extLst>
                <a:ext uri="{FF2B5EF4-FFF2-40B4-BE49-F238E27FC236}">
                  <a16:creationId xmlns:a16="http://schemas.microsoft.com/office/drawing/2014/main" id="{B91FC162-0BAC-4BAA-A975-7448992CD657}"/>
                </a:ext>
              </a:extLst>
            </p:cNvPr>
            <p:cNvSpPr txBox="1"/>
            <p:nvPr/>
          </p:nvSpPr>
          <p:spPr>
            <a:xfrm>
              <a:off x="3092824" y="96458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53" name="Straight Connector 52">
              <a:extLst>
                <a:ext uri="{FF2B5EF4-FFF2-40B4-BE49-F238E27FC236}">
                  <a16:creationId xmlns:a16="http://schemas.microsoft.com/office/drawing/2014/main" id="{3E8A7299-A282-475E-8B5B-B8AABD234D27}"/>
                </a:ext>
              </a:extLst>
            </p:cNvPr>
            <p:cNvCxnSpPr>
              <a:cxnSpLocks/>
            </p:cNvCxnSpPr>
            <p:nvPr/>
          </p:nvCxnSpPr>
          <p:spPr>
            <a:xfrm flipV="1">
              <a:off x="1589559" y="11664837"/>
              <a:ext cx="1446881" cy="68811"/>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508D2FBB-636B-4B07-9809-4B7F83CE118C}"/>
                </a:ext>
              </a:extLst>
            </p:cNvPr>
            <p:cNvCxnSpPr>
              <a:cxnSpLocks/>
            </p:cNvCxnSpPr>
            <p:nvPr/>
          </p:nvCxnSpPr>
          <p:spPr>
            <a:xfrm>
              <a:off x="3743702" y="11719949"/>
              <a:ext cx="1301927" cy="1369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326114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62" name="Conditionals and Loops"/>
          <p:cNvSpPr txBox="1">
            <a:spLocks noGrp="1"/>
          </p:cNvSpPr>
          <p:nvPr>
            <p:ph type="title"/>
          </p:nvPr>
        </p:nvSpPr>
        <p:spPr>
          <a:prstGeom prst="rect">
            <a:avLst/>
          </a:prstGeom>
        </p:spPr>
        <p:txBody>
          <a:bodyPr/>
          <a:lstStyle/>
          <a:p>
            <a:r>
              <a:rPr lang="en-US" dirty="0"/>
              <a:t>Chromatic Number of a Graph</a:t>
            </a:r>
            <a:endParaRPr dirty="0"/>
          </a:p>
        </p:txBody>
      </p:sp>
      <p:sp>
        <p:nvSpPr>
          <p:cNvPr id="163" name="Control flow…"/>
          <p:cNvSpPr txBox="1">
            <a:spLocks noGrp="1"/>
          </p:cNvSpPr>
          <p:nvPr>
            <p:ph type="body" sz="quarter" idx="1"/>
          </p:nvPr>
        </p:nvSpPr>
        <p:spPr>
          <a:xfrm>
            <a:off x="1269998" y="1777999"/>
            <a:ext cx="22145813" cy="4775201"/>
          </a:xfrm>
          <a:prstGeom prst="rect">
            <a:avLst/>
          </a:prstGeom>
        </p:spPr>
        <p:txBody>
          <a:bodyPr/>
          <a:lstStyle/>
          <a:p>
            <a:r>
              <a:rPr lang="en-US" dirty="0" smtClean="0">
                <a:solidFill>
                  <a:srgbClr val="0070C0"/>
                </a:solidFill>
              </a:rPr>
              <a:t>The chromatic number of a complete graph on n vertices is n.</a:t>
            </a:r>
          </a:p>
          <a:p>
            <a:endParaRPr lang="en-US" dirty="0">
              <a:solidFill>
                <a:srgbClr val="0070C0"/>
              </a:solidFill>
            </a:endParaRPr>
          </a:p>
          <a:p>
            <a:r>
              <a:rPr lang="en-US" dirty="0" smtClean="0">
                <a:solidFill>
                  <a:srgbClr val="0070C0"/>
                </a:solidFill>
              </a:rPr>
              <a:t>The chromatic number of an odd cycle is 3 and the chromatic number of an even cycle is 2.</a:t>
            </a:r>
            <a:endParaRPr lang="en-US" dirty="0">
              <a:solidFill>
                <a:srgbClr val="0070C0"/>
              </a:solidFill>
            </a:endParaRPr>
          </a:p>
          <a:p>
            <a:endParaRPr lang="en-US" dirty="0" smtClean="0">
              <a:solidFill>
                <a:srgbClr val="0070C0"/>
              </a:solidFill>
            </a:endParaRPr>
          </a:p>
          <a:p>
            <a:r>
              <a:rPr lang="en-US" dirty="0" smtClean="0">
                <a:solidFill>
                  <a:srgbClr val="0070C0"/>
                </a:solidFill>
              </a:rPr>
              <a:t>The chromatic number of a non-trivial tree is 2.</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grpSp>
        <p:nvGrpSpPr>
          <p:cNvPr id="18" name="Group 17">
            <a:extLst>
              <a:ext uri="{FF2B5EF4-FFF2-40B4-BE49-F238E27FC236}">
                <a16:creationId xmlns:a16="http://schemas.microsoft.com/office/drawing/2014/main" id="{77C6405C-FE52-46EA-A5EA-0278FBA6BB0C}"/>
              </a:ext>
            </a:extLst>
          </p:cNvPr>
          <p:cNvGrpSpPr/>
          <p:nvPr/>
        </p:nvGrpSpPr>
        <p:grpSpPr>
          <a:xfrm>
            <a:off x="1501021" y="7806671"/>
            <a:ext cx="5430747" cy="4604624"/>
            <a:chOff x="11867774" y="5703838"/>
            <a:chExt cx="5430747" cy="4604624"/>
          </a:xfrm>
        </p:grpSpPr>
        <p:sp>
          <p:nvSpPr>
            <p:cNvPr id="19" name="Oval 18">
              <a:extLst>
                <a:ext uri="{FF2B5EF4-FFF2-40B4-BE49-F238E27FC236}">
                  <a16:creationId xmlns:a16="http://schemas.microsoft.com/office/drawing/2014/main" id="{770450E1-8D7E-43E8-8B53-1E1127E55AB7}"/>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2" name="Oval 21">
              <a:extLst>
                <a:ext uri="{FF2B5EF4-FFF2-40B4-BE49-F238E27FC236}">
                  <a16:creationId xmlns:a16="http://schemas.microsoft.com/office/drawing/2014/main" id="{762B1DA1-28C3-491D-8159-B2CC1D0E4850}"/>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3" name="Oval 22">
              <a:extLst>
                <a:ext uri="{FF2B5EF4-FFF2-40B4-BE49-F238E27FC236}">
                  <a16:creationId xmlns:a16="http://schemas.microsoft.com/office/drawing/2014/main" id="{4597F65B-377F-470B-9D47-EED9B65AC9DA}"/>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24" name="Straight Connector 23">
              <a:extLst>
                <a:ext uri="{FF2B5EF4-FFF2-40B4-BE49-F238E27FC236}">
                  <a16:creationId xmlns:a16="http://schemas.microsoft.com/office/drawing/2014/main" id="{38B90881-13E7-4633-8783-15099DC7C75A}"/>
                </a:ext>
              </a:extLst>
            </p:cNvPr>
            <p:cNvCxnSpPr>
              <a:endCxn id="22" idx="7"/>
            </p:cNvCxnSpPr>
            <p:nvPr/>
          </p:nvCxnSpPr>
          <p:spPr>
            <a:xfrm flipH="1">
              <a:off x="12678871" y="6723529"/>
              <a:ext cx="1589579" cy="2714572"/>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E0498C-3E81-4BBB-A359-DF2A678BAC34}"/>
                </a:ext>
              </a:extLst>
            </p:cNvPr>
            <p:cNvCxnSpPr/>
            <p:nvPr/>
          </p:nvCxnSpPr>
          <p:spPr>
            <a:xfrm>
              <a:off x="12818033" y="10004613"/>
              <a:ext cx="3530229" cy="0"/>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AD159BD-5535-4820-A635-6952AB90AC14}"/>
                </a:ext>
              </a:extLst>
            </p:cNvPr>
            <p:cNvCxnSpPr>
              <a:cxnSpLocks/>
              <a:stCxn id="19" idx="5"/>
            </p:cNvCxnSpPr>
            <p:nvPr/>
          </p:nvCxnSpPr>
          <p:spPr>
            <a:xfrm>
              <a:off x="14778109" y="6574199"/>
              <a:ext cx="1833491" cy="2863902"/>
            </a:xfrm>
            <a:prstGeom prst="line">
              <a:avLst/>
            </a:prstGeom>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A1B48528-CB4E-4550-AF39-8656BAEF9B52}"/>
              </a:ext>
            </a:extLst>
          </p:cNvPr>
          <p:cNvGrpSpPr/>
          <p:nvPr/>
        </p:nvGrpSpPr>
        <p:grpSpPr>
          <a:xfrm>
            <a:off x="9863928" y="7478376"/>
            <a:ext cx="5430747" cy="4604624"/>
            <a:chOff x="568891" y="7538978"/>
            <a:chExt cx="5430747" cy="4604624"/>
          </a:xfrm>
        </p:grpSpPr>
        <p:grpSp>
          <p:nvGrpSpPr>
            <p:cNvPr id="33" name="Group 32">
              <a:extLst>
                <a:ext uri="{FF2B5EF4-FFF2-40B4-BE49-F238E27FC236}">
                  <a16:creationId xmlns:a16="http://schemas.microsoft.com/office/drawing/2014/main" id="{CD5006AF-6EB2-4C02-AB5F-54724A31BD8F}"/>
                </a:ext>
              </a:extLst>
            </p:cNvPr>
            <p:cNvGrpSpPr/>
            <p:nvPr/>
          </p:nvGrpSpPr>
          <p:grpSpPr>
            <a:xfrm>
              <a:off x="568891" y="7538978"/>
              <a:ext cx="5430747" cy="4604624"/>
              <a:chOff x="11867774" y="5703838"/>
              <a:chExt cx="5430747" cy="4604624"/>
            </a:xfrm>
          </p:grpSpPr>
          <p:sp>
            <p:nvSpPr>
              <p:cNvPr id="41" name="Oval 40">
                <a:extLst>
                  <a:ext uri="{FF2B5EF4-FFF2-40B4-BE49-F238E27FC236}">
                    <a16:creationId xmlns:a16="http://schemas.microsoft.com/office/drawing/2014/main" id="{B88E29A7-1491-436A-B7E6-A683E5199D86}"/>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42" name="Oval 41">
                <a:extLst>
                  <a:ext uri="{FF2B5EF4-FFF2-40B4-BE49-F238E27FC236}">
                    <a16:creationId xmlns:a16="http://schemas.microsoft.com/office/drawing/2014/main" id="{63E11D38-7367-46EA-BD30-05DE346ABAFB}"/>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43" name="Oval 42">
                <a:extLst>
                  <a:ext uri="{FF2B5EF4-FFF2-40B4-BE49-F238E27FC236}">
                    <a16:creationId xmlns:a16="http://schemas.microsoft.com/office/drawing/2014/main" id="{947F2835-461E-4679-935F-D7FA6BEAC268}"/>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45" name="TextBox 44">
                <a:extLst>
                  <a:ext uri="{FF2B5EF4-FFF2-40B4-BE49-F238E27FC236}">
                    <a16:creationId xmlns:a16="http://schemas.microsoft.com/office/drawing/2014/main" id="{0BF5C1CD-9865-47F4-80FE-485A402AD2CE}"/>
                  </a:ext>
                </a:extLst>
              </p:cNvPr>
              <p:cNvSpPr txBox="1"/>
              <p:nvPr/>
            </p:nvSpPr>
            <p:spPr>
              <a:xfrm>
                <a:off x="14242468" y="5828722"/>
                <a:ext cx="9906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grpSp>
        <p:sp>
          <p:nvSpPr>
            <p:cNvPr id="35" name="Oval 34">
              <a:extLst>
                <a:ext uri="{FF2B5EF4-FFF2-40B4-BE49-F238E27FC236}">
                  <a16:creationId xmlns:a16="http://schemas.microsoft.com/office/drawing/2014/main" id="{B3D4F9AF-3161-4F33-A6DB-28FB0D849D0B}"/>
                </a:ext>
              </a:extLst>
            </p:cNvPr>
            <p:cNvSpPr/>
            <p:nvPr/>
          </p:nvSpPr>
          <p:spPr>
            <a:xfrm>
              <a:off x="2938936" y="11147543"/>
              <a:ext cx="914400" cy="914400"/>
            </a:xfrm>
            <a:prstGeom prst="ellipse">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36" name="Straight Arrow Connector 35">
              <a:extLst>
                <a:ext uri="{FF2B5EF4-FFF2-40B4-BE49-F238E27FC236}">
                  <a16:creationId xmlns:a16="http://schemas.microsoft.com/office/drawing/2014/main" id="{16EEEDDB-6F03-45A4-B037-EB18485920F7}"/>
                </a:ext>
              </a:extLst>
            </p:cNvPr>
            <p:cNvCxnSpPr/>
            <p:nvPr/>
          </p:nvCxnSpPr>
          <p:spPr>
            <a:xfrm flipH="1">
              <a:off x="1269998" y="8558669"/>
              <a:ext cx="1668938" cy="256524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60F2EAEA-111D-4DAF-93C8-D17751631B42}"/>
                </a:ext>
              </a:extLst>
            </p:cNvPr>
            <p:cNvSpPr txBox="1"/>
            <p:nvPr/>
          </p:nvSpPr>
          <p:spPr>
            <a:xfrm>
              <a:off x="3092824" y="96458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39" name="Straight Connector 38">
              <a:extLst>
                <a:ext uri="{FF2B5EF4-FFF2-40B4-BE49-F238E27FC236}">
                  <a16:creationId xmlns:a16="http://schemas.microsoft.com/office/drawing/2014/main" id="{F63F8434-16F2-449E-9C80-EB8A7F0293A0}"/>
                </a:ext>
              </a:extLst>
            </p:cNvPr>
            <p:cNvCxnSpPr>
              <a:cxnSpLocks/>
            </p:cNvCxnSpPr>
            <p:nvPr/>
          </p:nvCxnSpPr>
          <p:spPr>
            <a:xfrm flipV="1">
              <a:off x="1589559" y="11664837"/>
              <a:ext cx="1446881" cy="68811"/>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414D14E7-2272-491E-B4A9-7BDEE739E0A0}"/>
                </a:ext>
              </a:extLst>
            </p:cNvPr>
            <p:cNvCxnSpPr>
              <a:cxnSpLocks/>
            </p:cNvCxnSpPr>
            <p:nvPr/>
          </p:nvCxnSpPr>
          <p:spPr>
            <a:xfrm>
              <a:off x="3743702" y="11719949"/>
              <a:ext cx="1301927" cy="1369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46" name="Group 45">
            <a:extLst>
              <a:ext uri="{FF2B5EF4-FFF2-40B4-BE49-F238E27FC236}">
                <a16:creationId xmlns:a16="http://schemas.microsoft.com/office/drawing/2014/main" id="{47A7A588-D951-4B0B-A85D-54C3F2225A14}"/>
              </a:ext>
            </a:extLst>
          </p:cNvPr>
          <p:cNvGrpSpPr/>
          <p:nvPr/>
        </p:nvGrpSpPr>
        <p:grpSpPr>
          <a:xfrm>
            <a:off x="17371458" y="7591172"/>
            <a:ext cx="5430747" cy="4604624"/>
            <a:chOff x="568891" y="7538978"/>
            <a:chExt cx="5430747" cy="4604624"/>
          </a:xfrm>
        </p:grpSpPr>
        <p:grpSp>
          <p:nvGrpSpPr>
            <p:cNvPr id="47" name="Group 46">
              <a:extLst>
                <a:ext uri="{FF2B5EF4-FFF2-40B4-BE49-F238E27FC236}">
                  <a16:creationId xmlns:a16="http://schemas.microsoft.com/office/drawing/2014/main" id="{2906F2B0-3C6E-4742-9D09-3BB577D25658}"/>
                </a:ext>
              </a:extLst>
            </p:cNvPr>
            <p:cNvGrpSpPr/>
            <p:nvPr/>
          </p:nvGrpSpPr>
          <p:grpSpPr>
            <a:xfrm>
              <a:off x="568891" y="7538978"/>
              <a:ext cx="5430747" cy="4604624"/>
              <a:chOff x="11867774" y="5703838"/>
              <a:chExt cx="5430747" cy="4604624"/>
            </a:xfrm>
          </p:grpSpPr>
          <p:sp>
            <p:nvSpPr>
              <p:cNvPr id="55" name="Oval 54">
                <a:extLst>
                  <a:ext uri="{FF2B5EF4-FFF2-40B4-BE49-F238E27FC236}">
                    <a16:creationId xmlns:a16="http://schemas.microsoft.com/office/drawing/2014/main" id="{A94EFC60-2AF5-49D9-AA02-E2BF7ADCECB1}"/>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6" name="Oval 55">
                <a:extLst>
                  <a:ext uri="{FF2B5EF4-FFF2-40B4-BE49-F238E27FC236}">
                    <a16:creationId xmlns:a16="http://schemas.microsoft.com/office/drawing/2014/main" id="{67A80B1D-D5AE-43F0-92F6-BD4C4FCA46C1}"/>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7" name="Oval 56">
                <a:extLst>
                  <a:ext uri="{FF2B5EF4-FFF2-40B4-BE49-F238E27FC236}">
                    <a16:creationId xmlns:a16="http://schemas.microsoft.com/office/drawing/2014/main" id="{B75FF616-6927-4B94-9DA8-E32F1F4AE62A}"/>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grpSp>
        <p:sp>
          <p:nvSpPr>
            <p:cNvPr id="49" name="Oval 48">
              <a:extLst>
                <a:ext uri="{FF2B5EF4-FFF2-40B4-BE49-F238E27FC236}">
                  <a16:creationId xmlns:a16="http://schemas.microsoft.com/office/drawing/2014/main" id="{E79181DF-E4D6-4BC5-B979-90B71347E610}"/>
                </a:ext>
              </a:extLst>
            </p:cNvPr>
            <p:cNvSpPr/>
            <p:nvPr/>
          </p:nvSpPr>
          <p:spPr>
            <a:xfrm>
              <a:off x="2938936" y="11147543"/>
              <a:ext cx="914400" cy="914400"/>
            </a:xfrm>
            <a:prstGeom prst="ellipse">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50" name="Straight Arrow Connector 49">
              <a:extLst>
                <a:ext uri="{FF2B5EF4-FFF2-40B4-BE49-F238E27FC236}">
                  <a16:creationId xmlns:a16="http://schemas.microsoft.com/office/drawing/2014/main" id="{131F823C-94D4-4748-BBB9-2168C79E20A0}"/>
                </a:ext>
              </a:extLst>
            </p:cNvPr>
            <p:cNvCxnSpPr/>
            <p:nvPr/>
          </p:nvCxnSpPr>
          <p:spPr>
            <a:xfrm flipH="1">
              <a:off x="1269998" y="8558669"/>
              <a:ext cx="1668938" cy="256524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8AC50A1C-A1AE-4B88-97BF-7F88C8157531}"/>
                </a:ext>
              </a:extLst>
            </p:cNvPr>
            <p:cNvCxnSpPr>
              <a:stCxn id="55" idx="5"/>
            </p:cNvCxnSpPr>
            <p:nvPr/>
          </p:nvCxnSpPr>
          <p:spPr>
            <a:xfrm>
              <a:off x="3479226" y="8409339"/>
              <a:ext cx="1797096" cy="286390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52" name="TextBox 51">
              <a:extLst>
                <a:ext uri="{FF2B5EF4-FFF2-40B4-BE49-F238E27FC236}">
                  <a16:creationId xmlns:a16="http://schemas.microsoft.com/office/drawing/2014/main" id="{B91FC162-0BAC-4BAA-A975-7448992CD657}"/>
                </a:ext>
              </a:extLst>
            </p:cNvPr>
            <p:cNvSpPr txBox="1"/>
            <p:nvPr/>
          </p:nvSpPr>
          <p:spPr>
            <a:xfrm>
              <a:off x="3092824" y="96458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53" name="Straight Connector 52">
              <a:extLst>
                <a:ext uri="{FF2B5EF4-FFF2-40B4-BE49-F238E27FC236}">
                  <a16:creationId xmlns:a16="http://schemas.microsoft.com/office/drawing/2014/main" id="{3E8A7299-A282-475E-8B5B-B8AABD234D27}"/>
                </a:ext>
              </a:extLst>
            </p:cNvPr>
            <p:cNvCxnSpPr>
              <a:cxnSpLocks/>
            </p:cNvCxnSpPr>
            <p:nvPr/>
          </p:nvCxnSpPr>
          <p:spPr>
            <a:xfrm flipV="1">
              <a:off x="1589559" y="11664837"/>
              <a:ext cx="1446881" cy="68811"/>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508D2FBB-636B-4B07-9809-4B7F83CE118C}"/>
                </a:ext>
              </a:extLst>
            </p:cNvPr>
            <p:cNvCxnSpPr>
              <a:cxnSpLocks/>
            </p:cNvCxnSpPr>
            <p:nvPr/>
          </p:nvCxnSpPr>
          <p:spPr>
            <a:xfrm>
              <a:off x="3743702" y="11719949"/>
              <a:ext cx="1301927" cy="1369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6074841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62" name="Conditionals and Loops"/>
          <p:cNvSpPr txBox="1">
            <a:spLocks noGrp="1"/>
          </p:cNvSpPr>
          <p:nvPr>
            <p:ph type="title"/>
          </p:nvPr>
        </p:nvSpPr>
        <p:spPr>
          <a:prstGeom prst="rect">
            <a:avLst/>
          </a:prstGeom>
        </p:spPr>
        <p:txBody>
          <a:bodyPr/>
          <a:lstStyle/>
          <a:p>
            <a:r>
              <a:rPr lang="en-US" dirty="0" smtClean="0"/>
              <a:t>Application: Chromatic </a:t>
            </a:r>
            <a:r>
              <a:rPr lang="en-US" dirty="0"/>
              <a:t>Number of a Graph</a:t>
            </a:r>
            <a:endParaRPr dirty="0"/>
          </a:p>
        </p:txBody>
      </p:sp>
      <p:sp>
        <p:nvSpPr>
          <p:cNvPr id="163" name="Control flow…"/>
          <p:cNvSpPr txBox="1">
            <a:spLocks noGrp="1"/>
          </p:cNvSpPr>
          <p:nvPr>
            <p:ph type="body" sz="quarter" idx="1"/>
          </p:nvPr>
        </p:nvSpPr>
        <p:spPr>
          <a:xfrm>
            <a:off x="1269998" y="1777999"/>
            <a:ext cx="22430130" cy="4927601"/>
          </a:xfrm>
          <a:prstGeom prst="rect">
            <a:avLst/>
          </a:prstGeom>
        </p:spPr>
        <p:txBody>
          <a:bodyPr/>
          <a:lstStyle/>
          <a:p>
            <a:r>
              <a:rPr lang="en-US" dirty="0" smtClean="0">
                <a:solidFill>
                  <a:srgbClr val="0070C0"/>
                </a:solidFill>
              </a:rPr>
              <a:t>A zoo would like to use the fewest enclosures possible. The main concern is that the zoo cannot house predators in the same enclosures as their prey. The zoo will have lions, elephants, giraffes, hyenas, and antelope. </a:t>
            </a:r>
          </a:p>
          <a:p>
            <a:endParaRPr lang="en-US" dirty="0">
              <a:solidFill>
                <a:srgbClr val="0070C0"/>
              </a:solidFill>
            </a:endParaRPr>
          </a:p>
          <a:p>
            <a:r>
              <a:rPr lang="en-US" dirty="0" smtClean="0">
                <a:solidFill>
                  <a:srgbClr val="0070C0"/>
                </a:solidFill>
              </a:rPr>
              <a:t>Elephants, giraffes and antelopes are vegetarians, but they are prey for lions and hyenas. Lions and hyenas will eat any of the other species. </a:t>
            </a:r>
            <a:r>
              <a:rPr lang="en-US" dirty="0" smtClean="0">
                <a:solidFill>
                  <a:srgbClr val="0070C0"/>
                </a:solidFill>
              </a:rPr>
              <a:t>What are the fewest number of enclosures needed?</a:t>
            </a:r>
            <a:endParaRPr lang="en-US" dirty="0" smtClean="0">
              <a:solidFill>
                <a:srgbClr val="0070C0"/>
              </a:solidFill>
            </a:endParaRPr>
          </a:p>
          <a:p>
            <a:endParaRPr lang="en-US" dirty="0" smtClean="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22812650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62" name="Conditionals and Loops"/>
          <p:cNvSpPr txBox="1">
            <a:spLocks noGrp="1"/>
          </p:cNvSpPr>
          <p:nvPr>
            <p:ph type="title"/>
          </p:nvPr>
        </p:nvSpPr>
        <p:spPr>
          <a:prstGeom prst="rect">
            <a:avLst/>
          </a:prstGeom>
        </p:spPr>
        <p:txBody>
          <a:bodyPr/>
          <a:lstStyle/>
          <a:p>
            <a:r>
              <a:rPr lang="en-US" dirty="0"/>
              <a:t>Bipartite Graphs</a:t>
            </a:r>
            <a:endParaRPr dirty="0"/>
          </a:p>
        </p:txBody>
      </p:sp>
      <p:sp>
        <p:nvSpPr>
          <p:cNvPr id="163" name="Control flow…"/>
          <p:cNvSpPr txBox="1">
            <a:spLocks noGrp="1"/>
          </p:cNvSpPr>
          <p:nvPr>
            <p:ph type="body" sz="quarter" idx="1"/>
          </p:nvPr>
        </p:nvSpPr>
        <p:spPr>
          <a:xfrm>
            <a:off x="376576" y="1164806"/>
            <a:ext cx="23323552" cy="6462900"/>
          </a:xfrm>
          <a:prstGeom prst="rect">
            <a:avLst/>
          </a:prstGeom>
        </p:spPr>
        <p:txBody>
          <a:bodyPr/>
          <a:lstStyle/>
          <a:p>
            <a:r>
              <a:rPr lang="en-US" dirty="0">
                <a:solidFill>
                  <a:srgbClr val="0070C0"/>
                </a:solidFill>
              </a:rPr>
              <a:t>A Graph, G=(V,E), is called </a:t>
            </a:r>
            <a:r>
              <a:rPr lang="en-US" b="1" dirty="0">
                <a:solidFill>
                  <a:srgbClr val="0070C0"/>
                </a:solidFill>
              </a:rPr>
              <a:t>bipartite</a:t>
            </a:r>
            <a:r>
              <a:rPr lang="en-US" dirty="0">
                <a:solidFill>
                  <a:srgbClr val="0070C0"/>
                </a:solidFill>
              </a:rPr>
              <a:t> if its vertices may be partitioned into two sets, L and R, such that </a:t>
            </a:r>
          </a:p>
          <a:p>
            <a:r>
              <a:rPr lang="en-US" dirty="0" err="1">
                <a:solidFill>
                  <a:srgbClr val="0070C0"/>
                </a:solidFill>
              </a:rPr>
              <a:t>i</a:t>
            </a:r>
            <a:r>
              <a:rPr lang="en-US" dirty="0">
                <a:solidFill>
                  <a:srgbClr val="0070C0"/>
                </a:solidFill>
              </a:rPr>
              <a:t>)                                                       </a:t>
            </a:r>
          </a:p>
          <a:p>
            <a:pPr marL="400050" indent="-400050">
              <a:buAutoNum type="romanLcParenR" startAt="2"/>
            </a:pPr>
            <a:r>
              <a:rPr lang="en-US" dirty="0">
                <a:solidFill>
                  <a:srgbClr val="0070C0"/>
                </a:solidFill>
              </a:rPr>
              <a:t>                                           </a:t>
            </a:r>
          </a:p>
          <a:p>
            <a:pPr marL="400050" indent="-400050">
              <a:buAutoNum type="romanLcParenR" startAt="2"/>
            </a:pPr>
            <a:r>
              <a:rPr lang="en-US" dirty="0">
                <a:solidFill>
                  <a:srgbClr val="0070C0"/>
                </a:solidFill>
              </a:rPr>
              <a:t> Every edge has one endpoint in L and the other in R.</a:t>
            </a:r>
          </a:p>
          <a:p>
            <a:pPr indent="0"/>
            <a:endParaRPr lang="en-US" dirty="0">
              <a:solidFill>
                <a:srgbClr val="0070C0"/>
              </a:solidFill>
            </a:endParaRPr>
          </a:p>
          <a:p>
            <a:pPr indent="0"/>
            <a:r>
              <a:rPr lang="en-US" dirty="0">
                <a:solidFill>
                  <a:srgbClr val="0070C0"/>
                </a:solidFill>
              </a:rPr>
              <a:t>A graph is bipartite if and only if it is two-colorable.</a:t>
            </a:r>
          </a:p>
          <a:p>
            <a:endParaRPr lang="en-US" dirty="0" smtClean="0">
              <a:solidFill>
                <a:srgbClr val="0070C0"/>
              </a:solidFill>
            </a:endParaRPr>
          </a:p>
          <a:p>
            <a:r>
              <a:rPr lang="en-US" dirty="0" smtClean="0">
                <a:solidFill>
                  <a:srgbClr val="0070C0"/>
                </a:solidFill>
              </a:rPr>
              <a:t>Every tree is bipartite.</a:t>
            </a:r>
            <a:endParaRPr lang="en-US" dirty="0">
              <a:solidFill>
                <a:srgbClr val="0070C0"/>
              </a:solidFill>
            </a:endParaRP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grpSp>
        <p:nvGrpSpPr>
          <p:cNvPr id="18" name="Group 17">
            <a:extLst>
              <a:ext uri="{FF2B5EF4-FFF2-40B4-BE49-F238E27FC236}">
                <a16:creationId xmlns:a16="http://schemas.microsoft.com/office/drawing/2014/main" id="{77C6405C-FE52-46EA-A5EA-0278FBA6BB0C}"/>
              </a:ext>
            </a:extLst>
          </p:cNvPr>
          <p:cNvGrpSpPr/>
          <p:nvPr/>
        </p:nvGrpSpPr>
        <p:grpSpPr>
          <a:xfrm>
            <a:off x="1501021" y="7806671"/>
            <a:ext cx="5430747" cy="4604624"/>
            <a:chOff x="11867774" y="5703838"/>
            <a:chExt cx="5430747" cy="4604624"/>
          </a:xfrm>
        </p:grpSpPr>
        <p:sp>
          <p:nvSpPr>
            <p:cNvPr id="19" name="Oval 18">
              <a:extLst>
                <a:ext uri="{FF2B5EF4-FFF2-40B4-BE49-F238E27FC236}">
                  <a16:creationId xmlns:a16="http://schemas.microsoft.com/office/drawing/2014/main" id="{770450E1-8D7E-43E8-8B53-1E1127E55AB7}"/>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2" name="Oval 21">
              <a:extLst>
                <a:ext uri="{FF2B5EF4-FFF2-40B4-BE49-F238E27FC236}">
                  <a16:creationId xmlns:a16="http://schemas.microsoft.com/office/drawing/2014/main" id="{762B1DA1-28C3-491D-8159-B2CC1D0E4850}"/>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3" name="Oval 22">
              <a:extLst>
                <a:ext uri="{FF2B5EF4-FFF2-40B4-BE49-F238E27FC236}">
                  <a16:creationId xmlns:a16="http://schemas.microsoft.com/office/drawing/2014/main" id="{4597F65B-377F-470B-9D47-EED9B65AC9DA}"/>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24" name="Straight Connector 23">
              <a:extLst>
                <a:ext uri="{FF2B5EF4-FFF2-40B4-BE49-F238E27FC236}">
                  <a16:creationId xmlns:a16="http://schemas.microsoft.com/office/drawing/2014/main" id="{38B90881-13E7-4633-8783-15099DC7C75A}"/>
                </a:ext>
              </a:extLst>
            </p:cNvPr>
            <p:cNvCxnSpPr>
              <a:endCxn id="22" idx="7"/>
            </p:cNvCxnSpPr>
            <p:nvPr/>
          </p:nvCxnSpPr>
          <p:spPr>
            <a:xfrm flipH="1">
              <a:off x="12678871" y="6723529"/>
              <a:ext cx="1589579" cy="2714572"/>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E0498C-3E81-4BBB-A359-DF2A678BAC34}"/>
                </a:ext>
              </a:extLst>
            </p:cNvPr>
            <p:cNvCxnSpPr/>
            <p:nvPr/>
          </p:nvCxnSpPr>
          <p:spPr>
            <a:xfrm>
              <a:off x="12818033" y="10004613"/>
              <a:ext cx="3530229" cy="0"/>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AD159BD-5535-4820-A635-6952AB90AC14}"/>
                </a:ext>
              </a:extLst>
            </p:cNvPr>
            <p:cNvCxnSpPr>
              <a:cxnSpLocks/>
              <a:stCxn id="19" idx="5"/>
            </p:cNvCxnSpPr>
            <p:nvPr/>
          </p:nvCxnSpPr>
          <p:spPr>
            <a:xfrm>
              <a:off x="14778109" y="6574199"/>
              <a:ext cx="1833491" cy="2863902"/>
            </a:xfrm>
            <a:prstGeom prst="line">
              <a:avLst/>
            </a:prstGeom>
            <a:ln/>
          </p:spPr>
          <p:style>
            <a:lnRef idx="1">
              <a:schemeClr val="dk1"/>
            </a:lnRef>
            <a:fillRef idx="0">
              <a:schemeClr val="dk1"/>
            </a:fillRef>
            <a:effectRef idx="0">
              <a:schemeClr val="dk1"/>
            </a:effectRef>
            <a:fontRef idx="minor">
              <a:schemeClr val="tx1"/>
            </a:fontRef>
          </p:style>
        </p:cxnSp>
      </p:grpSp>
      <p:grpSp>
        <p:nvGrpSpPr>
          <p:cNvPr id="46" name="Group 45">
            <a:extLst>
              <a:ext uri="{FF2B5EF4-FFF2-40B4-BE49-F238E27FC236}">
                <a16:creationId xmlns:a16="http://schemas.microsoft.com/office/drawing/2014/main" id="{47A7A588-D951-4B0B-A85D-54C3F2225A14}"/>
              </a:ext>
            </a:extLst>
          </p:cNvPr>
          <p:cNvGrpSpPr/>
          <p:nvPr/>
        </p:nvGrpSpPr>
        <p:grpSpPr>
          <a:xfrm>
            <a:off x="16527553" y="8410521"/>
            <a:ext cx="5430747" cy="4604624"/>
            <a:chOff x="568891" y="7538978"/>
            <a:chExt cx="5430747" cy="4604624"/>
          </a:xfrm>
        </p:grpSpPr>
        <p:grpSp>
          <p:nvGrpSpPr>
            <p:cNvPr id="47" name="Group 46">
              <a:extLst>
                <a:ext uri="{FF2B5EF4-FFF2-40B4-BE49-F238E27FC236}">
                  <a16:creationId xmlns:a16="http://schemas.microsoft.com/office/drawing/2014/main" id="{2906F2B0-3C6E-4742-9D09-3BB577D25658}"/>
                </a:ext>
              </a:extLst>
            </p:cNvPr>
            <p:cNvGrpSpPr/>
            <p:nvPr/>
          </p:nvGrpSpPr>
          <p:grpSpPr>
            <a:xfrm>
              <a:off x="568891" y="7538978"/>
              <a:ext cx="5430747" cy="4604624"/>
              <a:chOff x="11867774" y="5703838"/>
              <a:chExt cx="5430747" cy="4604624"/>
            </a:xfrm>
          </p:grpSpPr>
          <p:sp>
            <p:nvSpPr>
              <p:cNvPr id="55" name="Oval 54">
                <a:extLst>
                  <a:ext uri="{FF2B5EF4-FFF2-40B4-BE49-F238E27FC236}">
                    <a16:creationId xmlns:a16="http://schemas.microsoft.com/office/drawing/2014/main" id="{A94EFC60-2AF5-49D9-AA02-E2BF7ADCECB1}"/>
                  </a:ext>
                </a:extLst>
              </p:cNvPr>
              <p:cNvSpPr/>
              <p:nvPr/>
            </p:nvSpPr>
            <p:spPr>
              <a:xfrm>
                <a:off x="13967012" y="5703838"/>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6" name="Oval 55">
                <a:extLst>
                  <a:ext uri="{FF2B5EF4-FFF2-40B4-BE49-F238E27FC236}">
                    <a16:creationId xmlns:a16="http://schemas.microsoft.com/office/drawing/2014/main" id="{67A80B1D-D5AE-43F0-92F6-BD4C4FCA46C1}"/>
                  </a:ext>
                </a:extLst>
              </p:cNvPr>
              <p:cNvSpPr/>
              <p:nvPr/>
            </p:nvSpPr>
            <p:spPr>
              <a:xfrm>
                <a:off x="11867774"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7" name="Oval 56">
                <a:extLst>
                  <a:ext uri="{FF2B5EF4-FFF2-40B4-BE49-F238E27FC236}">
                    <a16:creationId xmlns:a16="http://schemas.microsoft.com/office/drawing/2014/main" id="{B75FF616-6927-4B94-9DA8-E32F1F4AE62A}"/>
                  </a:ext>
                </a:extLst>
              </p:cNvPr>
              <p:cNvSpPr/>
              <p:nvPr/>
            </p:nvSpPr>
            <p:spPr>
              <a:xfrm>
                <a:off x="16348262" y="9288771"/>
                <a:ext cx="950259" cy="1019691"/>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grpSp>
        <p:sp>
          <p:nvSpPr>
            <p:cNvPr id="49" name="Oval 48">
              <a:extLst>
                <a:ext uri="{FF2B5EF4-FFF2-40B4-BE49-F238E27FC236}">
                  <a16:creationId xmlns:a16="http://schemas.microsoft.com/office/drawing/2014/main" id="{E79181DF-E4D6-4BC5-B979-90B71347E610}"/>
                </a:ext>
              </a:extLst>
            </p:cNvPr>
            <p:cNvSpPr/>
            <p:nvPr/>
          </p:nvSpPr>
          <p:spPr>
            <a:xfrm>
              <a:off x="2938936" y="11147543"/>
              <a:ext cx="914400" cy="914400"/>
            </a:xfrm>
            <a:prstGeom prst="ellipse">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50" name="Straight Arrow Connector 49">
              <a:extLst>
                <a:ext uri="{FF2B5EF4-FFF2-40B4-BE49-F238E27FC236}">
                  <a16:creationId xmlns:a16="http://schemas.microsoft.com/office/drawing/2014/main" id="{131F823C-94D4-4748-BBB9-2168C79E20A0}"/>
                </a:ext>
              </a:extLst>
            </p:cNvPr>
            <p:cNvCxnSpPr/>
            <p:nvPr/>
          </p:nvCxnSpPr>
          <p:spPr>
            <a:xfrm flipH="1">
              <a:off x="1269998" y="8558669"/>
              <a:ext cx="1668938" cy="2565242"/>
            </a:xfrm>
            <a:prstGeom prst="straightConnector1">
              <a:avLst/>
            </a:prstGeom>
            <a:no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52" name="TextBox 51">
              <a:extLst>
                <a:ext uri="{FF2B5EF4-FFF2-40B4-BE49-F238E27FC236}">
                  <a16:creationId xmlns:a16="http://schemas.microsoft.com/office/drawing/2014/main" id="{B91FC162-0BAC-4BAA-A975-7448992CD657}"/>
                </a:ext>
              </a:extLst>
            </p:cNvPr>
            <p:cNvSpPr txBox="1"/>
            <p:nvPr/>
          </p:nvSpPr>
          <p:spPr>
            <a:xfrm>
              <a:off x="3092824" y="96458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53" name="Straight Connector 52">
              <a:extLst>
                <a:ext uri="{FF2B5EF4-FFF2-40B4-BE49-F238E27FC236}">
                  <a16:creationId xmlns:a16="http://schemas.microsoft.com/office/drawing/2014/main" id="{3E8A7299-A282-475E-8B5B-B8AABD234D27}"/>
                </a:ext>
              </a:extLst>
            </p:cNvPr>
            <p:cNvCxnSpPr>
              <a:cxnSpLocks/>
            </p:cNvCxnSpPr>
            <p:nvPr/>
          </p:nvCxnSpPr>
          <p:spPr>
            <a:xfrm flipV="1">
              <a:off x="1589559" y="11664837"/>
              <a:ext cx="1446881" cy="68811"/>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508D2FBB-636B-4B07-9809-4B7F83CE118C}"/>
                </a:ext>
              </a:extLst>
            </p:cNvPr>
            <p:cNvCxnSpPr>
              <a:cxnSpLocks/>
            </p:cNvCxnSpPr>
            <p:nvPr/>
          </p:nvCxnSpPr>
          <p:spPr>
            <a:xfrm>
              <a:off x="3743702" y="11719949"/>
              <a:ext cx="1301927" cy="1369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aphicFrame>
        <p:nvGraphicFramePr>
          <p:cNvPr id="44" name="Object 43">
            <a:extLst>
              <a:ext uri="{FF2B5EF4-FFF2-40B4-BE49-F238E27FC236}">
                <a16:creationId xmlns:a16="http://schemas.microsoft.com/office/drawing/2014/main" id="{3A9B4A67-5164-43DE-930B-C079CD55FB1C}"/>
              </a:ext>
            </a:extLst>
          </p:cNvPr>
          <p:cNvGraphicFramePr>
            <a:graphicFrameLocks noChangeAspect="1"/>
          </p:cNvGraphicFramePr>
          <p:nvPr>
            <p:extLst/>
          </p:nvPr>
        </p:nvGraphicFramePr>
        <p:xfrm>
          <a:off x="1297547" y="2138954"/>
          <a:ext cx="3113809" cy="1010410"/>
        </p:xfrm>
        <a:graphic>
          <a:graphicData uri="http://schemas.openxmlformats.org/presentationml/2006/ole">
            <mc:AlternateContent xmlns:mc="http://schemas.openxmlformats.org/markup-compatibility/2006">
              <mc:Choice xmlns:v="urn:schemas-microsoft-com:vml" Requires="v">
                <p:oleObj spid="_x0000_s55302" name="Equation" r:id="rId4" imgW="609480" imgH="203040" progId="Equation.DSMT4">
                  <p:embed/>
                </p:oleObj>
              </mc:Choice>
              <mc:Fallback>
                <p:oleObj name="Equation" r:id="rId4" imgW="609480" imgH="203040" progId="Equation.DSMT4">
                  <p:embed/>
                  <p:pic>
                    <p:nvPicPr>
                      <p:cNvPr id="44" name="Object 43">
                        <a:extLst>
                          <a:ext uri="{FF2B5EF4-FFF2-40B4-BE49-F238E27FC236}">
                            <a16:creationId xmlns:a16="http://schemas.microsoft.com/office/drawing/2014/main" id="{3A9B4A67-5164-43DE-930B-C079CD55FB1C}"/>
                          </a:ext>
                        </a:extLst>
                      </p:cNvPr>
                      <p:cNvPicPr/>
                      <p:nvPr/>
                    </p:nvPicPr>
                    <p:blipFill>
                      <a:blip r:embed="rId5"/>
                      <a:stretch>
                        <a:fillRect/>
                      </a:stretch>
                    </p:blipFill>
                    <p:spPr>
                      <a:xfrm>
                        <a:off x="1297547" y="2138954"/>
                        <a:ext cx="3113809" cy="1010410"/>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F2B19518-80FA-4C4E-ABA0-0751921C3E00}"/>
              </a:ext>
            </a:extLst>
          </p:cNvPr>
          <p:cNvGraphicFramePr>
            <a:graphicFrameLocks noChangeAspect="1"/>
          </p:cNvGraphicFramePr>
          <p:nvPr>
            <p:extLst/>
          </p:nvPr>
        </p:nvGraphicFramePr>
        <p:xfrm>
          <a:off x="1199970" y="2814176"/>
          <a:ext cx="3480908" cy="901700"/>
        </p:xfrm>
        <a:graphic>
          <a:graphicData uri="http://schemas.openxmlformats.org/presentationml/2006/ole">
            <mc:AlternateContent xmlns:mc="http://schemas.openxmlformats.org/markup-compatibility/2006">
              <mc:Choice xmlns:v="urn:schemas-microsoft-com:vml" Requires="v">
                <p:oleObj spid="_x0000_s55303" name="Equation" r:id="rId6" imgW="685800" imgH="177480" progId="Equation.DSMT4">
                  <p:embed/>
                </p:oleObj>
              </mc:Choice>
              <mc:Fallback>
                <p:oleObj name="Equation" r:id="rId6" imgW="685800" imgH="177480" progId="Equation.DSMT4">
                  <p:embed/>
                  <p:pic>
                    <p:nvPicPr>
                      <p:cNvPr id="48" name="Object 47">
                        <a:extLst>
                          <a:ext uri="{FF2B5EF4-FFF2-40B4-BE49-F238E27FC236}">
                            <a16:creationId xmlns:a16="http://schemas.microsoft.com/office/drawing/2014/main" id="{F2B19518-80FA-4C4E-ABA0-0751921C3E00}"/>
                          </a:ext>
                        </a:extLst>
                      </p:cNvPr>
                      <p:cNvPicPr/>
                      <p:nvPr/>
                    </p:nvPicPr>
                    <p:blipFill>
                      <a:blip r:embed="rId7"/>
                      <a:stretch>
                        <a:fillRect/>
                      </a:stretch>
                    </p:blipFill>
                    <p:spPr>
                      <a:xfrm>
                        <a:off x="1199970" y="2814176"/>
                        <a:ext cx="3480908" cy="901700"/>
                      </a:xfrm>
                      <a:prstGeom prst="rect">
                        <a:avLst/>
                      </a:prstGeom>
                    </p:spPr>
                  </p:pic>
                </p:oleObj>
              </mc:Fallback>
            </mc:AlternateContent>
          </a:graphicData>
        </a:graphic>
      </p:graphicFrame>
    </p:spTree>
    <p:extLst>
      <p:ext uri="{BB962C8B-B14F-4D97-AF65-F5344CB8AC3E}">
        <p14:creationId xmlns:p14="http://schemas.microsoft.com/office/powerpoint/2010/main" val="7042360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Graph </a:t>
            </a:r>
            <a:r>
              <a:rPr lang="en-US" dirty="0" smtClean="0"/>
              <a:t>Coloring and Algorithms</a:t>
            </a:r>
            <a:endParaRPr lang="en-US" dirty="0"/>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endParaRPr lang="en-US" b="1" dirty="0" smtClean="0"/>
          </a:p>
          <a:p>
            <a:r>
              <a:rPr lang="en-US" dirty="0" smtClean="0"/>
              <a:t>Vertex Coloring</a:t>
            </a:r>
          </a:p>
          <a:p>
            <a:r>
              <a:rPr lang="en-US" b="1" dirty="0" smtClean="0"/>
              <a:t>Bipartite </a:t>
            </a:r>
            <a:r>
              <a:rPr lang="en-US" b="1" dirty="0"/>
              <a:t>Graphs and Matchings</a:t>
            </a:r>
          </a:p>
          <a:p>
            <a:r>
              <a:rPr lang="en-US" dirty="0" smtClean="0"/>
              <a:t>Graph </a:t>
            </a:r>
            <a:r>
              <a:rPr lang="en-US" dirty="0"/>
              <a:t>Algorithms: BFS and DFS</a:t>
            </a:r>
          </a:p>
          <a:p>
            <a:pPr marL="152400" indent="0">
              <a:buNone/>
            </a:pP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pPr marL="0" marR="0" lvl="0" indent="0" algn="l" defTabSz="647700" rtl="0" eaLnBrk="1" fontAlgn="auto" latinLnBrk="0" hangingPunct="0">
              <a:lnSpc>
                <a:spcPts val="3700"/>
              </a:lnSpc>
              <a:spcBef>
                <a:spcPts val="0"/>
              </a:spcBef>
              <a:spcAft>
                <a:spcPts val="0"/>
              </a:spcAft>
              <a:buClrTx/>
              <a:buSzTx/>
              <a:buFontTx/>
              <a:buNone/>
              <a:tabLst>
                <a:tab pos="1511300" algn="l"/>
              </a:tabLst>
              <a:defRPr/>
            </a:pPr>
            <a:r>
              <a:rPr kumimoji="0" sz="3100" b="1" i="0" u="none" strike="noStrike" kern="0" cap="none" spc="0" normalizeH="0" baseline="0" noProof="0">
                <a:ln>
                  <a:noFill/>
                </a:ln>
                <a:solidFill>
                  <a:srgbClr val="FFFFFF"/>
                </a:solidFill>
                <a:effectLst/>
                <a:uLnTx/>
                <a:uFillTx/>
                <a:latin typeface="Lucida Sans"/>
                <a:sym typeface="Lucida Sans"/>
              </a:rPr>
              <a:t>1.1–1.2</a:t>
            </a:r>
          </a:p>
        </p:txBody>
      </p:sp>
    </p:spTree>
    <p:extLst>
      <p:ext uri="{BB962C8B-B14F-4D97-AF65-F5344CB8AC3E}">
        <p14:creationId xmlns:p14="http://schemas.microsoft.com/office/powerpoint/2010/main" val="13200352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62" name="Conditionals and Loops"/>
          <p:cNvSpPr txBox="1">
            <a:spLocks noGrp="1"/>
          </p:cNvSpPr>
          <p:nvPr>
            <p:ph type="title"/>
          </p:nvPr>
        </p:nvSpPr>
        <p:spPr>
          <a:prstGeom prst="rect">
            <a:avLst/>
          </a:prstGeom>
        </p:spPr>
        <p:txBody>
          <a:bodyPr/>
          <a:lstStyle/>
          <a:p>
            <a:r>
              <a:rPr lang="en-US" dirty="0"/>
              <a:t>Bipartite Graphs</a:t>
            </a:r>
            <a:endParaRPr dirty="0"/>
          </a:p>
        </p:txBody>
      </p:sp>
      <p:sp>
        <p:nvSpPr>
          <p:cNvPr id="163" name="Control flow…"/>
          <p:cNvSpPr txBox="1">
            <a:spLocks noGrp="1"/>
          </p:cNvSpPr>
          <p:nvPr>
            <p:ph type="body" sz="quarter" idx="1"/>
          </p:nvPr>
        </p:nvSpPr>
        <p:spPr>
          <a:xfrm>
            <a:off x="376576" y="1164806"/>
            <a:ext cx="23323552" cy="6462900"/>
          </a:xfrm>
          <a:prstGeom prst="rect">
            <a:avLst/>
          </a:prstGeom>
        </p:spPr>
        <p:txBody>
          <a:bodyPr/>
          <a:lstStyle/>
          <a:p>
            <a:r>
              <a:rPr lang="en-US" dirty="0">
                <a:solidFill>
                  <a:srgbClr val="0070C0"/>
                </a:solidFill>
              </a:rPr>
              <a:t>A Graph, G=(V,E), is called </a:t>
            </a:r>
            <a:r>
              <a:rPr lang="en-US" b="1" dirty="0">
                <a:solidFill>
                  <a:srgbClr val="0070C0"/>
                </a:solidFill>
              </a:rPr>
              <a:t>bipartite</a:t>
            </a:r>
            <a:r>
              <a:rPr lang="en-US" dirty="0">
                <a:solidFill>
                  <a:srgbClr val="0070C0"/>
                </a:solidFill>
              </a:rPr>
              <a:t> if its vertices may be partitioned into two sets, L and R, such that </a:t>
            </a:r>
          </a:p>
          <a:p>
            <a:r>
              <a:rPr lang="en-US" dirty="0" err="1">
                <a:solidFill>
                  <a:srgbClr val="0070C0"/>
                </a:solidFill>
              </a:rPr>
              <a:t>i</a:t>
            </a:r>
            <a:r>
              <a:rPr lang="en-US" dirty="0">
                <a:solidFill>
                  <a:srgbClr val="0070C0"/>
                </a:solidFill>
              </a:rPr>
              <a:t>)                                                       </a:t>
            </a:r>
          </a:p>
          <a:p>
            <a:pPr marL="400050" indent="-400050">
              <a:buAutoNum type="romanLcParenR" startAt="2"/>
            </a:pPr>
            <a:r>
              <a:rPr lang="en-US" dirty="0">
                <a:solidFill>
                  <a:srgbClr val="0070C0"/>
                </a:solidFill>
              </a:rPr>
              <a:t>                                           </a:t>
            </a:r>
          </a:p>
          <a:p>
            <a:pPr marL="400050" indent="-400050">
              <a:buAutoNum type="romanLcParenR" startAt="2"/>
            </a:pPr>
            <a:r>
              <a:rPr lang="en-US" dirty="0">
                <a:solidFill>
                  <a:srgbClr val="0070C0"/>
                </a:solidFill>
              </a:rPr>
              <a:t> Every edge has one endpoint in L and the other in R.</a:t>
            </a:r>
          </a:p>
          <a:p>
            <a:pPr indent="0"/>
            <a:endParaRPr lang="en-US" dirty="0">
              <a:solidFill>
                <a:srgbClr val="0070C0"/>
              </a:solidFill>
            </a:endParaRPr>
          </a:p>
          <a:p>
            <a:pPr indent="0"/>
            <a:r>
              <a:rPr lang="en-US" dirty="0">
                <a:solidFill>
                  <a:srgbClr val="0070C0"/>
                </a:solidFill>
              </a:rPr>
              <a:t>A graph is bipartite if and only if it is two-colorable.</a:t>
            </a:r>
          </a:p>
          <a:p>
            <a:pPr indent="0"/>
            <a:r>
              <a:rPr lang="en-US" dirty="0">
                <a:solidFill>
                  <a:srgbClr val="0070C0"/>
                </a:solidFill>
              </a:rPr>
              <a:t>A graph is bipartite if and if it contains no odd length cycles.</a:t>
            </a:r>
          </a:p>
          <a:p>
            <a:r>
              <a:rPr lang="en-US" dirty="0">
                <a:solidFill>
                  <a:srgbClr val="0070C0"/>
                </a:solidFill>
              </a:rPr>
              <a:t>A bipartite graph is complete if it has every possible edge between the partitions.</a:t>
            </a: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grpSp>
        <p:nvGrpSpPr>
          <p:cNvPr id="46" name="Group 45">
            <a:extLst>
              <a:ext uri="{FF2B5EF4-FFF2-40B4-BE49-F238E27FC236}">
                <a16:creationId xmlns:a16="http://schemas.microsoft.com/office/drawing/2014/main" id="{47A7A588-D951-4B0B-A85D-54C3F2225A14}"/>
              </a:ext>
            </a:extLst>
          </p:cNvPr>
          <p:cNvGrpSpPr/>
          <p:nvPr/>
        </p:nvGrpSpPr>
        <p:grpSpPr>
          <a:xfrm>
            <a:off x="1199970" y="8044693"/>
            <a:ext cx="5430747" cy="4604624"/>
            <a:chOff x="568891" y="7538978"/>
            <a:chExt cx="5430747" cy="4604624"/>
          </a:xfrm>
          <a:solidFill>
            <a:schemeClr val="accent2">
              <a:lumMod val="40000"/>
              <a:lumOff val="60000"/>
            </a:schemeClr>
          </a:solidFill>
        </p:grpSpPr>
        <p:grpSp>
          <p:nvGrpSpPr>
            <p:cNvPr id="47" name="Group 46">
              <a:extLst>
                <a:ext uri="{FF2B5EF4-FFF2-40B4-BE49-F238E27FC236}">
                  <a16:creationId xmlns:a16="http://schemas.microsoft.com/office/drawing/2014/main" id="{2906F2B0-3C6E-4742-9D09-3BB577D25658}"/>
                </a:ext>
              </a:extLst>
            </p:cNvPr>
            <p:cNvGrpSpPr/>
            <p:nvPr/>
          </p:nvGrpSpPr>
          <p:grpSpPr>
            <a:xfrm>
              <a:off x="568891" y="7538978"/>
              <a:ext cx="5430747" cy="4604624"/>
              <a:chOff x="11867774" y="5703838"/>
              <a:chExt cx="5430747" cy="4604624"/>
            </a:xfrm>
            <a:grpFill/>
          </p:grpSpPr>
          <p:sp>
            <p:nvSpPr>
              <p:cNvPr id="55" name="Oval 54">
                <a:extLst>
                  <a:ext uri="{FF2B5EF4-FFF2-40B4-BE49-F238E27FC236}">
                    <a16:creationId xmlns:a16="http://schemas.microsoft.com/office/drawing/2014/main" id="{A94EFC60-2AF5-49D9-AA02-E2BF7ADCECB1}"/>
                  </a:ext>
                </a:extLst>
              </p:cNvPr>
              <p:cNvSpPr/>
              <p:nvPr/>
            </p:nvSpPr>
            <p:spPr>
              <a:xfrm>
                <a:off x="13967012" y="5703838"/>
                <a:ext cx="950259" cy="1019691"/>
              </a:xfrm>
              <a:prstGeom prst="ellipse">
                <a:avLst/>
              </a:prstGeom>
              <a:grp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6" name="Oval 55">
                <a:extLst>
                  <a:ext uri="{FF2B5EF4-FFF2-40B4-BE49-F238E27FC236}">
                    <a16:creationId xmlns:a16="http://schemas.microsoft.com/office/drawing/2014/main" id="{67A80B1D-D5AE-43F0-92F6-BD4C4FCA46C1}"/>
                  </a:ext>
                </a:extLst>
              </p:cNvPr>
              <p:cNvSpPr/>
              <p:nvPr/>
            </p:nvSpPr>
            <p:spPr>
              <a:xfrm>
                <a:off x="11867774" y="9288771"/>
                <a:ext cx="950259" cy="1019691"/>
              </a:xfrm>
              <a:prstGeom prst="ellipse">
                <a:avLst/>
              </a:prstGeom>
              <a:solidFill>
                <a:schemeClr val="accent1">
                  <a:lumMod val="60000"/>
                  <a:lumOff val="40000"/>
                </a:schemeClr>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7" name="Oval 56">
                <a:extLst>
                  <a:ext uri="{FF2B5EF4-FFF2-40B4-BE49-F238E27FC236}">
                    <a16:creationId xmlns:a16="http://schemas.microsoft.com/office/drawing/2014/main" id="{B75FF616-6927-4B94-9DA8-E32F1F4AE62A}"/>
                  </a:ext>
                </a:extLst>
              </p:cNvPr>
              <p:cNvSpPr/>
              <p:nvPr/>
            </p:nvSpPr>
            <p:spPr>
              <a:xfrm>
                <a:off x="16348262" y="9288771"/>
                <a:ext cx="950259" cy="1019691"/>
              </a:xfrm>
              <a:prstGeom prst="ellipse">
                <a:avLst/>
              </a:prstGeom>
              <a:solidFill>
                <a:schemeClr val="accent1">
                  <a:lumMod val="60000"/>
                  <a:lumOff val="40000"/>
                </a:schemeClr>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grpSp>
        <p:sp>
          <p:nvSpPr>
            <p:cNvPr id="49" name="Oval 48">
              <a:extLst>
                <a:ext uri="{FF2B5EF4-FFF2-40B4-BE49-F238E27FC236}">
                  <a16:creationId xmlns:a16="http://schemas.microsoft.com/office/drawing/2014/main" id="{E79181DF-E4D6-4BC5-B979-90B71347E610}"/>
                </a:ext>
              </a:extLst>
            </p:cNvPr>
            <p:cNvSpPr/>
            <p:nvPr/>
          </p:nvSpPr>
          <p:spPr>
            <a:xfrm>
              <a:off x="2938936" y="11147543"/>
              <a:ext cx="914400" cy="914400"/>
            </a:xfrm>
            <a:prstGeom prst="ellipse">
              <a:avLst/>
            </a:prstGeom>
            <a:grp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50" name="Straight Arrow Connector 49">
              <a:extLst>
                <a:ext uri="{FF2B5EF4-FFF2-40B4-BE49-F238E27FC236}">
                  <a16:creationId xmlns:a16="http://schemas.microsoft.com/office/drawing/2014/main" id="{131F823C-94D4-4748-BBB9-2168C79E20A0}"/>
                </a:ext>
              </a:extLst>
            </p:cNvPr>
            <p:cNvCxnSpPr/>
            <p:nvPr/>
          </p:nvCxnSpPr>
          <p:spPr>
            <a:xfrm flipH="1">
              <a:off x="1269998" y="8558669"/>
              <a:ext cx="1668938" cy="2565242"/>
            </a:xfrm>
            <a:prstGeom prst="straightConnector1">
              <a:avLst/>
            </a:prstGeom>
            <a:grp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8AC50A1C-A1AE-4B88-97BF-7F88C8157531}"/>
                </a:ext>
              </a:extLst>
            </p:cNvPr>
            <p:cNvCxnSpPr>
              <a:stCxn id="55" idx="5"/>
            </p:cNvCxnSpPr>
            <p:nvPr/>
          </p:nvCxnSpPr>
          <p:spPr>
            <a:xfrm>
              <a:off x="3479226" y="8409339"/>
              <a:ext cx="1797096" cy="2863902"/>
            </a:xfrm>
            <a:prstGeom prst="straightConnector1">
              <a:avLst/>
            </a:prstGeom>
            <a:grpFill/>
            <a:ln w="381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3" name="Straight Connector 52">
              <a:extLst>
                <a:ext uri="{FF2B5EF4-FFF2-40B4-BE49-F238E27FC236}">
                  <a16:creationId xmlns:a16="http://schemas.microsoft.com/office/drawing/2014/main" id="{3E8A7299-A282-475E-8B5B-B8AABD234D27}"/>
                </a:ext>
              </a:extLst>
            </p:cNvPr>
            <p:cNvCxnSpPr>
              <a:cxnSpLocks/>
            </p:cNvCxnSpPr>
            <p:nvPr/>
          </p:nvCxnSpPr>
          <p:spPr>
            <a:xfrm flipV="1">
              <a:off x="1589559" y="11664837"/>
              <a:ext cx="1446881" cy="68811"/>
            </a:xfrm>
            <a:prstGeom prst="line">
              <a:avLst/>
            </a:prstGeom>
            <a:grp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508D2FBB-636B-4B07-9809-4B7F83CE118C}"/>
                </a:ext>
              </a:extLst>
            </p:cNvPr>
            <p:cNvCxnSpPr>
              <a:cxnSpLocks/>
            </p:cNvCxnSpPr>
            <p:nvPr/>
          </p:nvCxnSpPr>
          <p:spPr>
            <a:xfrm>
              <a:off x="3743702" y="11719949"/>
              <a:ext cx="1301927" cy="13699"/>
            </a:xfrm>
            <a:prstGeom prst="line">
              <a:avLst/>
            </a:prstGeom>
            <a:grp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aphicFrame>
        <p:nvGraphicFramePr>
          <p:cNvPr id="44" name="Object 43">
            <a:extLst>
              <a:ext uri="{FF2B5EF4-FFF2-40B4-BE49-F238E27FC236}">
                <a16:creationId xmlns:a16="http://schemas.microsoft.com/office/drawing/2014/main" id="{3A9B4A67-5164-43DE-930B-C079CD55FB1C}"/>
              </a:ext>
            </a:extLst>
          </p:cNvPr>
          <p:cNvGraphicFramePr>
            <a:graphicFrameLocks noChangeAspect="1"/>
          </p:cNvGraphicFramePr>
          <p:nvPr>
            <p:extLst>
              <p:ext uri="{D42A27DB-BD31-4B8C-83A1-F6EECF244321}">
                <p14:modId xmlns:p14="http://schemas.microsoft.com/office/powerpoint/2010/main" val="1360981432"/>
              </p:ext>
            </p:extLst>
          </p:nvPr>
        </p:nvGraphicFramePr>
        <p:xfrm>
          <a:off x="1297547" y="2138954"/>
          <a:ext cx="3113809" cy="1010410"/>
        </p:xfrm>
        <a:graphic>
          <a:graphicData uri="http://schemas.openxmlformats.org/presentationml/2006/ole">
            <mc:AlternateContent xmlns:mc="http://schemas.openxmlformats.org/markup-compatibility/2006">
              <mc:Choice xmlns:v="urn:schemas-microsoft-com:vml" Requires="v">
                <p:oleObj spid="_x0000_s50310" name="Equation" r:id="rId4" imgW="609480" imgH="203040" progId="Equation.DSMT4">
                  <p:embed/>
                </p:oleObj>
              </mc:Choice>
              <mc:Fallback>
                <p:oleObj name="Equation" r:id="rId4" imgW="609480" imgH="203040" progId="Equation.DSMT4">
                  <p:embed/>
                  <p:pic>
                    <p:nvPicPr>
                      <p:cNvPr id="4" name="Object 3">
                        <a:extLst>
                          <a:ext uri="{FF2B5EF4-FFF2-40B4-BE49-F238E27FC236}">
                            <a16:creationId xmlns:a16="http://schemas.microsoft.com/office/drawing/2014/main" id="{57BF37E1-F2DB-4E4E-88B8-B369412EFB50}"/>
                          </a:ext>
                        </a:extLst>
                      </p:cNvPr>
                      <p:cNvPicPr/>
                      <p:nvPr/>
                    </p:nvPicPr>
                    <p:blipFill>
                      <a:blip r:embed="rId5"/>
                      <a:stretch>
                        <a:fillRect/>
                      </a:stretch>
                    </p:blipFill>
                    <p:spPr>
                      <a:xfrm>
                        <a:off x="1297547" y="2138954"/>
                        <a:ext cx="3113809" cy="1010410"/>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F2B19518-80FA-4C4E-ABA0-0751921C3E00}"/>
              </a:ext>
            </a:extLst>
          </p:cNvPr>
          <p:cNvGraphicFramePr>
            <a:graphicFrameLocks noChangeAspect="1"/>
          </p:cNvGraphicFramePr>
          <p:nvPr>
            <p:extLst>
              <p:ext uri="{D42A27DB-BD31-4B8C-83A1-F6EECF244321}">
                <p14:modId xmlns:p14="http://schemas.microsoft.com/office/powerpoint/2010/main" val="1399846456"/>
              </p:ext>
            </p:extLst>
          </p:nvPr>
        </p:nvGraphicFramePr>
        <p:xfrm>
          <a:off x="1199970" y="2814176"/>
          <a:ext cx="3480908" cy="901700"/>
        </p:xfrm>
        <a:graphic>
          <a:graphicData uri="http://schemas.openxmlformats.org/presentationml/2006/ole">
            <mc:AlternateContent xmlns:mc="http://schemas.openxmlformats.org/markup-compatibility/2006">
              <mc:Choice xmlns:v="urn:schemas-microsoft-com:vml" Requires="v">
                <p:oleObj spid="_x0000_s50311" name="Equation" r:id="rId6" imgW="685800" imgH="177480" progId="Equation.DSMT4">
                  <p:embed/>
                </p:oleObj>
              </mc:Choice>
              <mc:Fallback>
                <p:oleObj name="Equation" r:id="rId6" imgW="685800" imgH="177480" progId="Equation.DSMT4">
                  <p:embed/>
                  <p:pic>
                    <p:nvPicPr>
                      <p:cNvPr id="5" name="Object 4">
                        <a:extLst>
                          <a:ext uri="{FF2B5EF4-FFF2-40B4-BE49-F238E27FC236}">
                            <a16:creationId xmlns:a16="http://schemas.microsoft.com/office/drawing/2014/main" id="{574BD04A-203A-4017-915C-EC3C130A168E}"/>
                          </a:ext>
                        </a:extLst>
                      </p:cNvPr>
                      <p:cNvPicPr/>
                      <p:nvPr/>
                    </p:nvPicPr>
                    <p:blipFill>
                      <a:blip r:embed="rId7"/>
                      <a:stretch>
                        <a:fillRect/>
                      </a:stretch>
                    </p:blipFill>
                    <p:spPr>
                      <a:xfrm>
                        <a:off x="1199970" y="2814176"/>
                        <a:ext cx="3480908" cy="901700"/>
                      </a:xfrm>
                      <a:prstGeom prst="rect">
                        <a:avLst/>
                      </a:prstGeom>
                    </p:spPr>
                  </p:pic>
                </p:oleObj>
              </mc:Fallback>
            </mc:AlternateContent>
          </a:graphicData>
        </a:graphic>
      </p:graphicFrame>
      <p:sp>
        <p:nvSpPr>
          <p:cNvPr id="26" name="Oval 25">
            <a:extLst>
              <a:ext uri="{FF2B5EF4-FFF2-40B4-BE49-F238E27FC236}">
                <a16:creationId xmlns:a16="http://schemas.microsoft.com/office/drawing/2014/main" id="{A5DE9124-1B29-4E0E-BB0C-54C2F60E91F3}"/>
              </a:ext>
            </a:extLst>
          </p:cNvPr>
          <p:cNvSpPr/>
          <p:nvPr/>
        </p:nvSpPr>
        <p:spPr>
          <a:xfrm>
            <a:off x="12024345" y="11629626"/>
            <a:ext cx="914400" cy="914400"/>
          </a:xfrm>
          <a:prstGeom prst="ellipse">
            <a:avLst/>
          </a:prstGeom>
          <a:solidFill>
            <a:schemeClr val="accent2">
              <a:lumMod val="40000"/>
              <a:lumOff val="60000"/>
            </a:schemeClr>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9" name="Oval 28">
            <a:extLst>
              <a:ext uri="{FF2B5EF4-FFF2-40B4-BE49-F238E27FC236}">
                <a16:creationId xmlns:a16="http://schemas.microsoft.com/office/drawing/2014/main" id="{66939265-256D-43D1-ACF8-636A020CFBFE}"/>
              </a:ext>
            </a:extLst>
          </p:cNvPr>
          <p:cNvSpPr/>
          <p:nvPr/>
        </p:nvSpPr>
        <p:spPr>
          <a:xfrm>
            <a:off x="12056286" y="9889805"/>
            <a:ext cx="914400" cy="914400"/>
          </a:xfrm>
          <a:prstGeom prst="ellipse">
            <a:avLst/>
          </a:prstGeom>
          <a:solidFill>
            <a:schemeClr val="accent2">
              <a:lumMod val="40000"/>
              <a:lumOff val="60000"/>
            </a:schemeClr>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30" name="Oval 29">
            <a:extLst>
              <a:ext uri="{FF2B5EF4-FFF2-40B4-BE49-F238E27FC236}">
                <a16:creationId xmlns:a16="http://schemas.microsoft.com/office/drawing/2014/main" id="{FBFFA4E4-1C2A-4EB6-AB83-1093DC50C3EA}"/>
              </a:ext>
            </a:extLst>
          </p:cNvPr>
          <p:cNvSpPr/>
          <p:nvPr/>
        </p:nvSpPr>
        <p:spPr>
          <a:xfrm>
            <a:off x="12038352" y="7896950"/>
            <a:ext cx="914400" cy="914400"/>
          </a:xfrm>
          <a:prstGeom prst="ellipse">
            <a:avLst/>
          </a:prstGeom>
          <a:solidFill>
            <a:schemeClr val="accent2">
              <a:lumMod val="40000"/>
              <a:lumOff val="60000"/>
            </a:schemeClr>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31" name="Oval 30">
            <a:extLst>
              <a:ext uri="{FF2B5EF4-FFF2-40B4-BE49-F238E27FC236}">
                <a16:creationId xmlns:a16="http://schemas.microsoft.com/office/drawing/2014/main" id="{6C5A0849-5867-4B09-B631-FA53C63B6380}"/>
              </a:ext>
            </a:extLst>
          </p:cNvPr>
          <p:cNvSpPr/>
          <p:nvPr/>
        </p:nvSpPr>
        <p:spPr>
          <a:xfrm>
            <a:off x="15276616" y="10633567"/>
            <a:ext cx="950259" cy="1019691"/>
          </a:xfrm>
          <a:prstGeom prst="ellipse">
            <a:avLst/>
          </a:prstGeom>
          <a:solidFill>
            <a:schemeClr val="accent1">
              <a:lumMod val="60000"/>
              <a:lumOff val="40000"/>
            </a:schemeClr>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32" name="Oval 31">
            <a:extLst>
              <a:ext uri="{FF2B5EF4-FFF2-40B4-BE49-F238E27FC236}">
                <a16:creationId xmlns:a16="http://schemas.microsoft.com/office/drawing/2014/main" id="{46A667D8-29CB-4B74-8A6D-7423212DB02E}"/>
              </a:ext>
            </a:extLst>
          </p:cNvPr>
          <p:cNvSpPr/>
          <p:nvPr/>
        </p:nvSpPr>
        <p:spPr>
          <a:xfrm>
            <a:off x="15290623" y="8760997"/>
            <a:ext cx="950259" cy="1019691"/>
          </a:xfrm>
          <a:prstGeom prst="ellipse">
            <a:avLst/>
          </a:prstGeom>
          <a:solidFill>
            <a:schemeClr val="accent1">
              <a:lumMod val="60000"/>
              <a:lumOff val="40000"/>
            </a:schemeClr>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cxnSp>
        <p:nvCxnSpPr>
          <p:cNvPr id="33" name="Straight Arrow Connector 32">
            <a:extLst>
              <a:ext uri="{FF2B5EF4-FFF2-40B4-BE49-F238E27FC236}">
                <a16:creationId xmlns:a16="http://schemas.microsoft.com/office/drawing/2014/main" id="{57DAAAB2-C24C-4BF1-879D-1015A13990DC}"/>
              </a:ext>
            </a:extLst>
          </p:cNvPr>
          <p:cNvCxnSpPr>
            <a:cxnSpLocks/>
          </p:cNvCxnSpPr>
          <p:nvPr/>
        </p:nvCxnSpPr>
        <p:spPr>
          <a:xfrm flipH="1">
            <a:off x="12923789" y="9493430"/>
            <a:ext cx="2363668" cy="968762"/>
          </a:xfrm>
          <a:prstGeom prst="straightConnector1">
            <a:avLst/>
          </a:prstGeom>
          <a:solidFill>
            <a:schemeClr val="accent2">
              <a:lumMod val="40000"/>
              <a:lumOff val="60000"/>
            </a:schemeClr>
          </a:solid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2655BBF2-C483-4459-B00E-B6EA1CC20AD9}"/>
              </a:ext>
            </a:extLst>
          </p:cNvPr>
          <p:cNvCxnSpPr>
            <a:cxnSpLocks/>
            <a:endCxn id="26" idx="7"/>
          </p:cNvCxnSpPr>
          <p:nvPr/>
        </p:nvCxnSpPr>
        <p:spPr>
          <a:xfrm flipH="1">
            <a:off x="12804834" y="9645830"/>
            <a:ext cx="2635024" cy="2117707"/>
          </a:xfrm>
          <a:prstGeom prst="straightConnector1">
            <a:avLst/>
          </a:prstGeom>
          <a:solidFill>
            <a:schemeClr val="accent2">
              <a:lumMod val="40000"/>
              <a:lumOff val="60000"/>
            </a:schemeClr>
          </a:solid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58C0998E-149E-4DA3-AC85-9E969FDA6720}"/>
              </a:ext>
            </a:extLst>
          </p:cNvPr>
          <p:cNvCxnSpPr>
            <a:cxnSpLocks/>
          </p:cNvCxnSpPr>
          <p:nvPr/>
        </p:nvCxnSpPr>
        <p:spPr>
          <a:xfrm flipH="1" flipV="1">
            <a:off x="12818287" y="8597297"/>
            <a:ext cx="2621570" cy="385428"/>
          </a:xfrm>
          <a:prstGeom prst="straightConnector1">
            <a:avLst/>
          </a:prstGeom>
          <a:solidFill>
            <a:schemeClr val="accent2">
              <a:lumMod val="40000"/>
              <a:lumOff val="60000"/>
            </a:schemeClr>
          </a:solid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8BA3E65E-2626-4FD0-B4B6-0BC900C1B678}"/>
              </a:ext>
            </a:extLst>
          </p:cNvPr>
          <p:cNvCxnSpPr>
            <a:cxnSpLocks/>
            <a:stCxn id="31" idx="1"/>
          </p:cNvCxnSpPr>
          <p:nvPr/>
        </p:nvCxnSpPr>
        <p:spPr>
          <a:xfrm flipH="1" flipV="1">
            <a:off x="12715170" y="8752143"/>
            <a:ext cx="2700608" cy="2030754"/>
          </a:xfrm>
          <a:prstGeom prst="straightConnector1">
            <a:avLst/>
          </a:prstGeom>
          <a:solidFill>
            <a:schemeClr val="accent2">
              <a:lumMod val="40000"/>
              <a:lumOff val="60000"/>
            </a:schemeClr>
          </a:solid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46BC03B0-4751-4807-B38E-AAEDE3840678}"/>
              </a:ext>
            </a:extLst>
          </p:cNvPr>
          <p:cNvCxnSpPr>
            <a:cxnSpLocks/>
          </p:cNvCxnSpPr>
          <p:nvPr/>
        </p:nvCxnSpPr>
        <p:spPr>
          <a:xfrm flipH="1" flipV="1">
            <a:off x="12970687" y="10606110"/>
            <a:ext cx="2445091" cy="687492"/>
          </a:xfrm>
          <a:prstGeom prst="straightConnector1">
            <a:avLst/>
          </a:prstGeom>
          <a:solidFill>
            <a:schemeClr val="accent2">
              <a:lumMod val="40000"/>
              <a:lumOff val="60000"/>
            </a:schemeClr>
          </a:solid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0ED5893C-331A-4DB4-8FEF-82CFC2F586F4}"/>
              </a:ext>
            </a:extLst>
          </p:cNvPr>
          <p:cNvCxnSpPr>
            <a:cxnSpLocks/>
          </p:cNvCxnSpPr>
          <p:nvPr/>
        </p:nvCxnSpPr>
        <p:spPr>
          <a:xfrm flipH="1">
            <a:off x="12970687" y="11395695"/>
            <a:ext cx="2316770" cy="691132"/>
          </a:xfrm>
          <a:prstGeom prst="straightConnector1">
            <a:avLst/>
          </a:prstGeom>
          <a:solidFill>
            <a:schemeClr val="accent2">
              <a:lumMod val="40000"/>
              <a:lumOff val="60000"/>
            </a:schemeClr>
          </a:solidFill>
          <a:ln w="38100" cap="flat">
            <a:solidFill>
              <a:srgbClr val="000000"/>
            </a:solidFill>
            <a:prstDash val="solid"/>
            <a:miter lim="400000"/>
            <a:tailEnd type="none"/>
          </a:ln>
          <a:effectLst/>
          <a:sp3d/>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AEC6A727-EC0C-47C8-8F7D-2ED36C53CCB3}"/>
              </a:ext>
            </a:extLst>
          </p:cNvPr>
          <p:cNvSpPr txBox="1"/>
          <p:nvPr/>
        </p:nvSpPr>
        <p:spPr>
          <a:xfrm>
            <a:off x="17122588" y="9622335"/>
            <a:ext cx="651460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Complete Bipartite Graph  K</a:t>
            </a:r>
            <a:r>
              <a:rPr lang="en-US" sz="3600" baseline="-25000" dirty="0"/>
              <a:t>3,2</a:t>
            </a:r>
            <a:endParaRPr kumimoji="0" lang="en-US" sz="3600" b="0" i="0" u="none" strike="noStrike" cap="none" spc="0" normalizeH="0" baseline="-2500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956977589"/>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005493">
          <a:alpha val="5000"/>
        </a:srgbClr>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25993</TotalTime>
  <Words>1277</Words>
  <Application>Microsoft Office PowerPoint</Application>
  <PresentationFormat>Custom</PresentationFormat>
  <Paragraphs>249</Paragraphs>
  <Slides>22</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Calibri</vt:lpstr>
      <vt:lpstr>Comic Sans MS</vt:lpstr>
      <vt:lpstr>Futura</vt:lpstr>
      <vt:lpstr>Futura Bold</vt:lpstr>
      <vt:lpstr>Gill Sans</vt:lpstr>
      <vt:lpstr>Helvetica</vt:lpstr>
      <vt:lpstr>Lucida Grande</vt:lpstr>
      <vt:lpstr>Lucida Sans</vt:lpstr>
      <vt:lpstr>White</vt:lpstr>
      <vt:lpstr>Equation</vt:lpstr>
      <vt:lpstr>Graph Coloring and Algorithms CSCI 170 Spring 2021 Sandra Batista</vt:lpstr>
      <vt:lpstr>Graph Coloring and Algorithms</vt:lpstr>
      <vt:lpstr>Vertex Coloring</vt:lpstr>
      <vt:lpstr>Chromatic Number of a Graph</vt:lpstr>
      <vt:lpstr>Chromatic Number of a Graph</vt:lpstr>
      <vt:lpstr>Application: Chromatic Number of a Graph</vt:lpstr>
      <vt:lpstr>Bipartite Graphs</vt:lpstr>
      <vt:lpstr>Graph Coloring and Algorithms</vt:lpstr>
      <vt:lpstr>Bipartite Graphs</vt:lpstr>
      <vt:lpstr>Exercise: Bipartite Graph Exercise</vt:lpstr>
      <vt:lpstr>Exercise: Bipartite Graph Exercise</vt:lpstr>
      <vt:lpstr>Puppy Adoption Exercise: Bipartite Graph Application</vt:lpstr>
      <vt:lpstr>Matchings</vt:lpstr>
      <vt:lpstr>Complete Matchings</vt:lpstr>
      <vt:lpstr>Perfect Matchings</vt:lpstr>
      <vt:lpstr>Hall’s Theorem</vt:lpstr>
      <vt:lpstr>Graph Coloring and Algorithms</vt:lpstr>
      <vt:lpstr>Breadth First Search (BFS)</vt:lpstr>
      <vt:lpstr>Breadth First Search (BFS)</vt:lpstr>
      <vt:lpstr>Depth First Search (DFS)</vt:lpstr>
      <vt:lpstr>Depth First Search (DFS)</vt:lpstr>
      <vt:lpstr>Graph Coloring and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dc:title>
  <dc:creator>Sandra Batista</dc:creator>
  <cp:lastModifiedBy>SandraBatista</cp:lastModifiedBy>
  <cp:revision>507</cp:revision>
  <dcterms:modified xsi:type="dcterms:W3CDTF">2021-04-27T01:06:45Z</dcterms:modified>
</cp:coreProperties>
</file>