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624" r:id="rId3"/>
    <p:sldId id="625" r:id="rId4"/>
    <p:sldId id="626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69355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76254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38221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br>
              <a:rPr lang="en-US" dirty="0" smtClean="0"/>
            </a:br>
            <a:r>
              <a:rPr lang="en-US" sz="2400" dirty="0" smtClean="0"/>
              <a:t>CSCI 170 Spring 2021</a:t>
            </a:r>
            <a:br>
              <a:rPr lang="en-US" sz="2400" dirty="0" smtClean="0"/>
            </a:br>
            <a:r>
              <a:rPr lang="en-US" sz="2400" dirty="0" smtClean="0"/>
              <a:t>Sandra </a:t>
            </a:r>
            <a:r>
              <a:rPr lang="en-US" sz="2400" dirty="0"/>
              <a:t>Batista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Edge Connectivity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edge connectivity</a:t>
            </a:r>
            <a:r>
              <a:rPr lang="en-US" dirty="0">
                <a:solidFill>
                  <a:srgbClr val="0070C0"/>
                </a:solidFill>
              </a:rPr>
              <a:t> of a graph is the minimum number of edges to remove to disconnect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bridge </a:t>
            </a:r>
            <a:r>
              <a:rPr lang="en-US" dirty="0">
                <a:solidFill>
                  <a:srgbClr val="0070C0"/>
                </a:solidFill>
              </a:rPr>
              <a:t>is an edge that increases the number of connected components in a graph if it is removed.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142736" y="6624366"/>
            <a:ext cx="17755840" cy="5171376"/>
            <a:chOff x="568891" y="6972226"/>
            <a:chExt cx="17755840" cy="51713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17410331" y="6972226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A08A3-4988-4AD7-8EFB-B3043682B203}"/>
              </a:ext>
            </a:extLst>
          </p:cNvPr>
          <p:cNvGrpSpPr/>
          <p:nvPr/>
        </p:nvGrpSpPr>
        <p:grpSpPr>
          <a:xfrm>
            <a:off x="9839535" y="6146853"/>
            <a:ext cx="5698031" cy="4604624"/>
            <a:chOff x="568891" y="7538978"/>
            <a:chExt cx="5698031" cy="4604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648FB5-852B-481D-851D-057753FF946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6C353-8485-44A8-9F4A-EA64D11EF0F0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11405C-ACB6-4F8D-B383-303F83F599E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91A8A1E-42D8-49DC-9C72-3847A020CA73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8BC020-C9DF-4BFE-8851-A70EEB4DBE58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8BD0BF-1A6E-4431-B1C7-BDD674C09F72}"/>
                  </a:ext>
                </a:extLst>
              </p:cNvPr>
              <p:cNvSpPr txBox="1"/>
              <p:nvPr/>
            </p:nvSpPr>
            <p:spPr>
              <a:xfrm>
                <a:off x="1426151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7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70895E-C399-4098-A99C-DBECFDCE9E8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6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7A4820-3806-47EA-ACEA-8ABB05110B1B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461EA6-56D1-4062-9372-484559A9EE83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42ED516-D8C1-4706-BED1-B4837F5A6D17}"/>
                </a:ext>
              </a:extLst>
            </p:cNvPr>
            <p:cNvCxnSpPr>
              <a:stCxn id="61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C63E25-1BA2-4DCC-8047-F07703CB86B5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C79BF3-0315-4012-9273-089CF92F2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EFFF25-9712-434A-97A3-E8CA9CBCBD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3DF652-3C55-45A6-85A4-0FB00BB5DECC}"/>
              </a:ext>
            </a:extLst>
          </p:cNvPr>
          <p:cNvSpPr txBox="1"/>
          <p:nvPr/>
        </p:nvSpPr>
        <p:spPr>
          <a:xfrm>
            <a:off x="12413902" y="993553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F1564A-E1E0-47EB-97A1-8F9A93A2AF4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75386" y="11143343"/>
            <a:ext cx="3647838" cy="1425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BE0A63F-1E6E-41A5-B97F-5CC1CD7E3E23}"/>
              </a:ext>
            </a:extLst>
          </p:cNvPr>
          <p:cNvCxnSpPr>
            <a:cxnSpLocks/>
          </p:cNvCxnSpPr>
          <p:nvPr/>
        </p:nvCxnSpPr>
        <p:spPr>
          <a:xfrm flipV="1">
            <a:off x="5538745" y="10592128"/>
            <a:ext cx="6875157" cy="102083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13DBC6-5649-4C6F-A436-D4589962313E}"/>
              </a:ext>
            </a:extLst>
          </p:cNvPr>
          <p:cNvSpPr txBox="1"/>
          <p:nvPr/>
        </p:nvSpPr>
        <p:spPr>
          <a:xfrm>
            <a:off x="17305307" y="69368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38A3338-D13A-49AC-B708-119C8047A649}"/>
              </a:ext>
            </a:extLst>
          </p:cNvPr>
          <p:cNvSpPr/>
          <p:nvPr/>
        </p:nvSpPr>
        <p:spPr>
          <a:xfrm>
            <a:off x="16949084" y="5234766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7F1A53-998B-442C-91BB-E7423DCE4B8B}"/>
              </a:ext>
            </a:extLst>
          </p:cNvPr>
          <p:cNvSpPr txBox="1"/>
          <p:nvPr/>
        </p:nvSpPr>
        <p:spPr>
          <a:xfrm>
            <a:off x="17322177" y="540188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9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923B3A-99CC-4813-A7E7-5440AC745740}"/>
              </a:ext>
            </a:extLst>
          </p:cNvPr>
          <p:cNvCxnSpPr>
            <a:cxnSpLocks/>
          </p:cNvCxnSpPr>
          <p:nvPr/>
        </p:nvCxnSpPr>
        <p:spPr>
          <a:xfrm flipH="1" flipV="1">
            <a:off x="12912208" y="6570506"/>
            <a:ext cx="4130622" cy="694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A9661AF-69F8-496D-99AD-B6DB1E9D410D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2749872" y="5691966"/>
            <a:ext cx="4199212" cy="6150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F652A1A-9403-450F-978C-FC61985936A3}"/>
              </a:ext>
            </a:extLst>
          </p:cNvPr>
          <p:cNvCxnSpPr>
            <a:cxnSpLocks/>
            <a:stCxn id="87" idx="3"/>
            <a:endCxn id="5" idx="0"/>
          </p:cNvCxnSpPr>
          <p:nvPr/>
        </p:nvCxnSpPr>
        <p:spPr>
          <a:xfrm>
            <a:off x="17082995" y="6015255"/>
            <a:ext cx="358381" cy="609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1339044-1FA3-482E-9591-9FD0181AB1E3}"/>
              </a:ext>
            </a:extLst>
          </p:cNvPr>
          <p:cNvSpPr txBox="1"/>
          <p:nvPr/>
        </p:nvSpPr>
        <p:spPr>
          <a:xfrm>
            <a:off x="7456809" y="11964617"/>
            <a:ext cx="1562694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Example: Edge connectivity is 1.  Remove (3,4) and graph is disconnected.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Edge (3,4) is a bridge.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50699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Vertex connectivity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vertex connectivity</a:t>
            </a:r>
            <a:r>
              <a:rPr lang="en-US" dirty="0">
                <a:solidFill>
                  <a:srgbClr val="0070C0"/>
                </a:solidFill>
              </a:rPr>
              <a:t> of a graph is the minimum number of vertices to remove to disconnect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articulation point</a:t>
            </a:r>
            <a:r>
              <a:rPr lang="en-US" dirty="0">
                <a:solidFill>
                  <a:srgbClr val="0070C0"/>
                </a:solidFill>
              </a:rPr>
              <a:t> is the single vertex that if it is removed disconnects a graph.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142736" y="6624366"/>
            <a:ext cx="17755840" cy="5171376"/>
            <a:chOff x="568891" y="6972226"/>
            <a:chExt cx="17755840" cy="51713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17410331" y="6972226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A08A3-4988-4AD7-8EFB-B3043682B203}"/>
              </a:ext>
            </a:extLst>
          </p:cNvPr>
          <p:cNvGrpSpPr/>
          <p:nvPr/>
        </p:nvGrpSpPr>
        <p:grpSpPr>
          <a:xfrm>
            <a:off x="9839535" y="6146853"/>
            <a:ext cx="5698031" cy="4604624"/>
            <a:chOff x="568891" y="7538978"/>
            <a:chExt cx="5698031" cy="4604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648FB5-852B-481D-851D-057753FF946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6C353-8485-44A8-9F4A-EA64D11EF0F0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11405C-ACB6-4F8D-B383-303F83F599E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91A8A1E-42D8-49DC-9C72-3847A020CA73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8BC020-C9DF-4BFE-8851-A70EEB4DBE58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8BD0BF-1A6E-4431-B1C7-BDD674C09F72}"/>
                  </a:ext>
                </a:extLst>
              </p:cNvPr>
              <p:cNvSpPr txBox="1"/>
              <p:nvPr/>
            </p:nvSpPr>
            <p:spPr>
              <a:xfrm>
                <a:off x="1426151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7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70895E-C399-4098-A99C-DBECFDCE9E8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6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7A4820-3806-47EA-ACEA-8ABB05110B1B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461EA6-56D1-4062-9372-484559A9EE83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42ED516-D8C1-4706-BED1-B4837F5A6D17}"/>
                </a:ext>
              </a:extLst>
            </p:cNvPr>
            <p:cNvCxnSpPr>
              <a:stCxn id="61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C63E25-1BA2-4DCC-8047-F07703CB86B5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C79BF3-0315-4012-9273-089CF92F2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EFFF25-9712-434A-97A3-E8CA9CBCBD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3DF652-3C55-45A6-85A4-0FB00BB5DECC}"/>
              </a:ext>
            </a:extLst>
          </p:cNvPr>
          <p:cNvSpPr txBox="1"/>
          <p:nvPr/>
        </p:nvSpPr>
        <p:spPr>
          <a:xfrm>
            <a:off x="12413902" y="993553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F1564A-E1E0-47EB-97A1-8F9A93A2AF4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75386" y="11143343"/>
            <a:ext cx="3647838" cy="1425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BE0A63F-1E6E-41A5-B97F-5CC1CD7E3E23}"/>
              </a:ext>
            </a:extLst>
          </p:cNvPr>
          <p:cNvCxnSpPr>
            <a:cxnSpLocks/>
          </p:cNvCxnSpPr>
          <p:nvPr/>
        </p:nvCxnSpPr>
        <p:spPr>
          <a:xfrm flipV="1">
            <a:off x="5538745" y="10592128"/>
            <a:ext cx="6875157" cy="102083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13DBC6-5649-4C6F-A436-D4589962313E}"/>
              </a:ext>
            </a:extLst>
          </p:cNvPr>
          <p:cNvSpPr txBox="1"/>
          <p:nvPr/>
        </p:nvSpPr>
        <p:spPr>
          <a:xfrm>
            <a:off x="17305307" y="69368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38A3338-D13A-49AC-B708-119C8047A649}"/>
              </a:ext>
            </a:extLst>
          </p:cNvPr>
          <p:cNvSpPr/>
          <p:nvPr/>
        </p:nvSpPr>
        <p:spPr>
          <a:xfrm>
            <a:off x="16949084" y="5234766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7F1A53-998B-442C-91BB-E7423DCE4B8B}"/>
              </a:ext>
            </a:extLst>
          </p:cNvPr>
          <p:cNvSpPr txBox="1"/>
          <p:nvPr/>
        </p:nvSpPr>
        <p:spPr>
          <a:xfrm>
            <a:off x="17322177" y="540188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9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923B3A-99CC-4813-A7E7-5440AC745740}"/>
              </a:ext>
            </a:extLst>
          </p:cNvPr>
          <p:cNvCxnSpPr>
            <a:cxnSpLocks/>
          </p:cNvCxnSpPr>
          <p:nvPr/>
        </p:nvCxnSpPr>
        <p:spPr>
          <a:xfrm flipH="1" flipV="1">
            <a:off x="12912208" y="6570506"/>
            <a:ext cx="4130622" cy="694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A9661AF-69F8-496D-99AD-B6DB1E9D410D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2749872" y="5691966"/>
            <a:ext cx="4199212" cy="6150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F652A1A-9403-450F-978C-FC61985936A3}"/>
              </a:ext>
            </a:extLst>
          </p:cNvPr>
          <p:cNvCxnSpPr>
            <a:cxnSpLocks/>
            <a:stCxn id="87" idx="3"/>
            <a:endCxn id="5" idx="0"/>
          </p:cNvCxnSpPr>
          <p:nvPr/>
        </p:nvCxnSpPr>
        <p:spPr>
          <a:xfrm>
            <a:off x="17082995" y="6015255"/>
            <a:ext cx="358381" cy="609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1339044-1FA3-482E-9591-9FD0181AB1E3}"/>
              </a:ext>
            </a:extLst>
          </p:cNvPr>
          <p:cNvSpPr txBox="1"/>
          <p:nvPr/>
        </p:nvSpPr>
        <p:spPr>
          <a:xfrm>
            <a:off x="7456809" y="11687618"/>
            <a:ext cx="1562694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Example: Vertex connectivity is 1.  Remove 3 or 4 or 7 and graph is disconnected.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Vertices 3, 4, and 7 are articulation points.</a:t>
            </a:r>
          </a:p>
        </p:txBody>
      </p:sp>
    </p:spTree>
    <p:extLst>
      <p:ext uri="{BB962C8B-B14F-4D97-AF65-F5344CB8AC3E}">
        <p14:creationId xmlns:p14="http://schemas.microsoft.com/office/powerpoint/2010/main" val="16774647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Menger’s</a:t>
            </a:r>
            <a:r>
              <a:rPr lang="en-US" dirty="0"/>
              <a:t> Theorem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number of edges that must be removed to disconnect two vertices is equal to the number of distinct edge paths between them.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142736" y="6624366"/>
            <a:ext cx="17755840" cy="5171376"/>
            <a:chOff x="568891" y="6972226"/>
            <a:chExt cx="17755840" cy="51713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17410331" y="6972226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A08A3-4988-4AD7-8EFB-B3043682B203}"/>
              </a:ext>
            </a:extLst>
          </p:cNvPr>
          <p:cNvGrpSpPr/>
          <p:nvPr/>
        </p:nvGrpSpPr>
        <p:grpSpPr>
          <a:xfrm>
            <a:off x="9839535" y="6146853"/>
            <a:ext cx="5698031" cy="4604624"/>
            <a:chOff x="568891" y="7538978"/>
            <a:chExt cx="5698031" cy="4604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648FB5-852B-481D-851D-057753FF946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6C353-8485-44A8-9F4A-EA64D11EF0F0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11405C-ACB6-4F8D-B383-303F83F599E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91A8A1E-42D8-49DC-9C72-3847A020CA73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8BC020-C9DF-4BFE-8851-A70EEB4DBE58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8BD0BF-1A6E-4431-B1C7-BDD674C09F72}"/>
                  </a:ext>
                </a:extLst>
              </p:cNvPr>
              <p:cNvSpPr txBox="1"/>
              <p:nvPr/>
            </p:nvSpPr>
            <p:spPr>
              <a:xfrm>
                <a:off x="1426151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7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70895E-C399-4098-A99C-DBECFDCE9E8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6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7A4820-3806-47EA-ACEA-8ABB05110B1B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461EA6-56D1-4062-9372-484559A9EE83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42ED516-D8C1-4706-BED1-B4837F5A6D17}"/>
                </a:ext>
              </a:extLst>
            </p:cNvPr>
            <p:cNvCxnSpPr>
              <a:stCxn id="61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C63E25-1BA2-4DCC-8047-F07703CB86B5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C79BF3-0315-4012-9273-089CF92F2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EFFF25-9712-434A-97A3-E8CA9CBCBD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3DF652-3C55-45A6-85A4-0FB00BB5DECC}"/>
              </a:ext>
            </a:extLst>
          </p:cNvPr>
          <p:cNvSpPr txBox="1"/>
          <p:nvPr/>
        </p:nvSpPr>
        <p:spPr>
          <a:xfrm>
            <a:off x="12413902" y="993553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F1564A-E1E0-47EB-97A1-8F9A93A2AF4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75386" y="11143343"/>
            <a:ext cx="3647838" cy="1425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BE0A63F-1E6E-41A5-B97F-5CC1CD7E3E23}"/>
              </a:ext>
            </a:extLst>
          </p:cNvPr>
          <p:cNvCxnSpPr>
            <a:cxnSpLocks/>
          </p:cNvCxnSpPr>
          <p:nvPr/>
        </p:nvCxnSpPr>
        <p:spPr>
          <a:xfrm flipV="1">
            <a:off x="5538745" y="10592128"/>
            <a:ext cx="6875157" cy="102083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13DBC6-5649-4C6F-A436-D4589962313E}"/>
              </a:ext>
            </a:extLst>
          </p:cNvPr>
          <p:cNvSpPr txBox="1"/>
          <p:nvPr/>
        </p:nvSpPr>
        <p:spPr>
          <a:xfrm>
            <a:off x="17305307" y="69368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38A3338-D13A-49AC-B708-119C8047A649}"/>
              </a:ext>
            </a:extLst>
          </p:cNvPr>
          <p:cNvSpPr/>
          <p:nvPr/>
        </p:nvSpPr>
        <p:spPr>
          <a:xfrm>
            <a:off x="16949084" y="5234766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7F1A53-998B-442C-91BB-E7423DCE4B8B}"/>
              </a:ext>
            </a:extLst>
          </p:cNvPr>
          <p:cNvSpPr txBox="1"/>
          <p:nvPr/>
        </p:nvSpPr>
        <p:spPr>
          <a:xfrm>
            <a:off x="17322177" y="540188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9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923B3A-99CC-4813-A7E7-5440AC745740}"/>
              </a:ext>
            </a:extLst>
          </p:cNvPr>
          <p:cNvCxnSpPr>
            <a:cxnSpLocks/>
          </p:cNvCxnSpPr>
          <p:nvPr/>
        </p:nvCxnSpPr>
        <p:spPr>
          <a:xfrm flipH="1" flipV="1">
            <a:off x="12912208" y="6570506"/>
            <a:ext cx="4130622" cy="694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A9661AF-69F8-496D-99AD-B6DB1E9D410D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2749872" y="5691966"/>
            <a:ext cx="4199212" cy="6150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F652A1A-9403-450F-978C-FC61985936A3}"/>
              </a:ext>
            </a:extLst>
          </p:cNvPr>
          <p:cNvCxnSpPr>
            <a:cxnSpLocks/>
            <a:stCxn id="87" idx="3"/>
            <a:endCxn id="5" idx="0"/>
          </p:cNvCxnSpPr>
          <p:nvPr/>
        </p:nvCxnSpPr>
        <p:spPr>
          <a:xfrm>
            <a:off x="17082995" y="6015255"/>
            <a:ext cx="358381" cy="6091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1339044-1FA3-482E-9591-9FD0181AB1E3}"/>
              </a:ext>
            </a:extLst>
          </p:cNvPr>
          <p:cNvSpPr txBox="1"/>
          <p:nvPr/>
        </p:nvSpPr>
        <p:spPr>
          <a:xfrm>
            <a:off x="6756289" y="11576893"/>
            <a:ext cx="1632746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How many edges to remove to disconnect 9 and 6?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</a:t>
            </a:r>
            <a:r>
              <a:rPr lang="en-US" sz="3600" dirty="0"/>
              <a:t>w many edges to remove to disconnect 9 and 1?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0729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25935</TotalTime>
  <Words>230</Words>
  <Application>Microsoft Office PowerPoint</Application>
  <PresentationFormat>Custom</PresentationFormat>
  <Paragraphs>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White</vt:lpstr>
      <vt:lpstr>Connectivity CSCI 170 Spring 2021 Sandra Batista</vt:lpstr>
      <vt:lpstr>Edge Connectivity</vt:lpstr>
      <vt:lpstr>Vertex connectivity</vt:lpstr>
      <vt:lpstr>Menger’s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Sandra Batista</dc:creator>
  <cp:lastModifiedBy>SandraBatista</cp:lastModifiedBy>
  <cp:revision>502</cp:revision>
  <dcterms:modified xsi:type="dcterms:W3CDTF">2021-04-20T00:22:59Z</dcterms:modified>
</cp:coreProperties>
</file>