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479" r:id="rId3"/>
    <p:sldId id="574" r:id="rId4"/>
    <p:sldId id="575" r:id="rId5"/>
    <p:sldId id="576" r:id="rId6"/>
    <p:sldId id="577" r:id="rId7"/>
    <p:sldId id="578" r:id="rId8"/>
    <p:sldId id="580" r:id="rId9"/>
    <p:sldId id="481" r:id="rId10"/>
    <p:sldId id="488" r:id="rId11"/>
    <p:sldId id="538" r:id="rId12"/>
    <p:sldId id="539" r:id="rId13"/>
    <p:sldId id="540" r:id="rId14"/>
    <p:sldId id="541" r:id="rId15"/>
    <p:sldId id="542" r:id="rId16"/>
    <p:sldId id="543" r:id="rId17"/>
    <p:sldId id="544" r:id="rId18"/>
    <p:sldId id="546" r:id="rId19"/>
    <p:sldId id="547" r:id="rId20"/>
    <p:sldId id="548" r:id="rId21"/>
    <p:sldId id="550" r:id="rId22"/>
    <p:sldId id="551" r:id="rId23"/>
    <p:sldId id="553" r:id="rId24"/>
    <p:sldId id="552" r:id="rId25"/>
    <p:sldId id="554" r:id="rId26"/>
    <p:sldId id="555" r:id="rId27"/>
    <p:sldId id="556" r:id="rId28"/>
    <p:sldId id="557" r:id="rId29"/>
    <p:sldId id="558" r:id="rId30"/>
    <p:sldId id="559" r:id="rId31"/>
    <p:sldId id="560" r:id="rId32"/>
    <p:sldId id="561" r:id="rId33"/>
    <p:sldId id="562" r:id="rId34"/>
    <p:sldId id="563" r:id="rId35"/>
    <p:sldId id="564" r:id="rId36"/>
    <p:sldId id="565" r:id="rId37"/>
    <p:sldId id="566" r:id="rId38"/>
    <p:sldId id="568" r:id="rId39"/>
    <p:sldId id="569" r:id="rId40"/>
    <p:sldId id="570" r:id="rId41"/>
    <p:sldId id="571" r:id="rId42"/>
    <p:sldId id="572" r:id="rId43"/>
    <p:sldId id="567"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tista" initials="SB" lastIdx="1" clrIdx="0">
    <p:extLst>
      <p:ext uri="{19B8F6BF-5375-455C-9EA6-DF929625EA0E}">
        <p15:presenceInfo xmlns:p15="http://schemas.microsoft.com/office/powerpoint/2012/main" userId="c841bc55e302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BBFC77FB-9ED0-4EC9-95AA-A1379042E648}"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6CBB8FF1-D9AA-43F3-AF6F-95CC898621D3}" styleName="">
    <a:tblBg/>
    <a:wholeTbl>
      <a:tcTxStyle b="off" i="off">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n">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Row>
  </a:tblStyle>
  <a:tblStyle styleId="{DD9CBF1E-DFE0-488D-B0F1-8F7C9699B0B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E8A719A-2513-455F-94AF-7F6580E6230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4" d="100"/>
          <a:sy n="44" d="100"/>
        </p:scale>
        <p:origin x="528" y="82"/>
      </p:cViewPr>
      <p:guideLst/>
    </p:cSldViewPr>
  </p:slideViewPr>
  <p:notesTextViewPr>
    <p:cViewPr>
      <p:scale>
        <a:sx n="1" d="1"/>
        <a:sy n="1" d="1"/>
      </p:scale>
      <p:origin x="0" y="0"/>
    </p:cViewPr>
  </p:notesTextViewPr>
  <p:sorterViewPr>
    <p:cViewPr>
      <p:scale>
        <a:sx n="100" d="100"/>
        <a:sy n="100" d="100"/>
      </p:scale>
      <p:origin x="0" y="-24780"/>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527EF-9BDA-4238-B827-321E0F34E8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C35EA1-9ABB-40F5-AAAE-61A36E5D5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BECEF-48F3-4CB4-805B-408F3A2DD8C4}" type="datetimeFigureOut">
              <a:rPr lang="en-US" smtClean="0"/>
              <a:t>3/8/2021</a:t>
            </a:fld>
            <a:endParaRPr lang="en-US"/>
          </a:p>
        </p:txBody>
      </p:sp>
      <p:sp>
        <p:nvSpPr>
          <p:cNvPr id="4" name="Footer Placeholder 3">
            <a:extLst>
              <a:ext uri="{FF2B5EF4-FFF2-40B4-BE49-F238E27FC236}">
                <a16:creationId xmlns:a16="http://schemas.microsoft.com/office/drawing/2014/main" id="{9AC1C19A-4193-4560-90EB-02E45CDF7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EEE875-7AA1-47C1-9357-9CA05A20D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88F1B-BAB2-4885-8CAC-7B8188C40CF0}" type="slidenum">
              <a:rPr lang="en-US" smtClean="0"/>
              <a:t>‹#›</a:t>
            </a:fld>
            <a:endParaRPr lang="en-US"/>
          </a:p>
        </p:txBody>
      </p:sp>
    </p:spTree>
    <p:extLst>
      <p:ext uri="{BB962C8B-B14F-4D97-AF65-F5344CB8AC3E}">
        <p14:creationId xmlns:p14="http://schemas.microsoft.com/office/powerpoint/2010/main" val="2407933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1600">
        <a:latin typeface="Lucida Grande"/>
        <a:ea typeface="Lucida Grande"/>
        <a:cs typeface="Lucida Grande"/>
        <a:sym typeface="Lucida Grande"/>
      </a:defRPr>
    </a:lvl1pPr>
    <a:lvl2pPr indent="228600" defTabSz="647700" latinLnBrk="0">
      <a:defRPr sz="1600">
        <a:latin typeface="Lucida Grande"/>
        <a:ea typeface="Lucida Grande"/>
        <a:cs typeface="Lucida Grande"/>
        <a:sym typeface="Lucida Grande"/>
      </a:defRPr>
    </a:lvl2pPr>
    <a:lvl3pPr indent="457200" defTabSz="647700" latinLnBrk="0">
      <a:defRPr sz="1600">
        <a:latin typeface="Lucida Grande"/>
        <a:ea typeface="Lucida Grande"/>
        <a:cs typeface="Lucida Grande"/>
        <a:sym typeface="Lucida Grande"/>
      </a:defRPr>
    </a:lvl3pPr>
    <a:lvl4pPr indent="685800" defTabSz="647700" latinLnBrk="0">
      <a:defRPr sz="1600">
        <a:latin typeface="Lucida Grande"/>
        <a:ea typeface="Lucida Grande"/>
        <a:cs typeface="Lucida Grande"/>
        <a:sym typeface="Lucida Grande"/>
      </a:defRPr>
    </a:lvl4pPr>
    <a:lvl5pPr indent="914400" defTabSz="647700" latinLnBrk="0">
      <a:defRPr sz="1600">
        <a:latin typeface="Lucida Grande"/>
        <a:ea typeface="Lucida Grande"/>
        <a:cs typeface="Lucida Grande"/>
        <a:sym typeface="Lucida Grande"/>
      </a:defRPr>
    </a:lvl5pPr>
    <a:lvl6pPr indent="1143000" defTabSz="647700" latinLnBrk="0">
      <a:defRPr sz="1600">
        <a:latin typeface="Lucida Grande"/>
        <a:ea typeface="Lucida Grande"/>
        <a:cs typeface="Lucida Grande"/>
        <a:sym typeface="Lucida Grande"/>
      </a:defRPr>
    </a:lvl6pPr>
    <a:lvl7pPr indent="1371600" defTabSz="647700" latinLnBrk="0">
      <a:defRPr sz="1600">
        <a:latin typeface="Lucida Grande"/>
        <a:ea typeface="Lucida Grande"/>
        <a:cs typeface="Lucida Grande"/>
        <a:sym typeface="Lucida Grande"/>
      </a:defRPr>
    </a:lvl7pPr>
    <a:lvl8pPr indent="1600200" defTabSz="647700" latinLnBrk="0">
      <a:defRPr sz="1600">
        <a:latin typeface="Lucida Grande"/>
        <a:ea typeface="Lucida Grande"/>
        <a:cs typeface="Lucida Grande"/>
        <a:sym typeface="Lucida Grande"/>
      </a:defRPr>
    </a:lvl8pPr>
    <a:lvl9pPr indent="1828800" defTabSz="647700" latinLnBrk="0">
      <a:defRPr sz="16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22C404-D6AF-44EA-9878-3E53A4E31809}" type="slidenum">
              <a:rPr lang="en-US" smtClean="0"/>
              <a:pPr>
                <a:defRPr/>
              </a:pPr>
              <a:t>3</a:t>
            </a:fld>
            <a:endParaRPr lang="en-US"/>
          </a:p>
        </p:txBody>
      </p:sp>
    </p:spTree>
    <p:extLst>
      <p:ext uri="{BB962C8B-B14F-4D97-AF65-F5344CB8AC3E}">
        <p14:creationId xmlns:p14="http://schemas.microsoft.com/office/powerpoint/2010/main" val="54328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80806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58518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14184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753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4257101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5752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82139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415167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33958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88442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22C404-D6AF-44EA-9878-3E53A4E31809}" type="slidenum">
              <a:rPr lang="en-US" smtClean="0"/>
              <a:pPr>
                <a:defRPr/>
              </a:pPr>
              <a:t>4</a:t>
            </a:fld>
            <a:endParaRPr lang="en-US"/>
          </a:p>
        </p:txBody>
      </p:sp>
    </p:spTree>
    <p:extLst>
      <p:ext uri="{BB962C8B-B14F-4D97-AF65-F5344CB8AC3E}">
        <p14:creationId xmlns:p14="http://schemas.microsoft.com/office/powerpoint/2010/main" val="2597336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087765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085396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781824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4021106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59307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4232592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28522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007855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526250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42375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922C404-D6AF-44EA-9878-3E53A4E31809}" type="slidenum">
              <a:rPr lang="en-US" smtClean="0"/>
              <a:pPr>
                <a:defRPr/>
              </a:pPr>
              <a:t>5</a:t>
            </a:fld>
            <a:endParaRPr lang="en-US"/>
          </a:p>
        </p:txBody>
      </p:sp>
    </p:spTree>
    <p:extLst>
      <p:ext uri="{BB962C8B-B14F-4D97-AF65-F5344CB8AC3E}">
        <p14:creationId xmlns:p14="http://schemas.microsoft.com/office/powerpoint/2010/main" val="385020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001290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88855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975414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615898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582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18447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43635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92773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58920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627930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435112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introcs.cs.princeton.edu"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spTree>
      <p:nvGrpSpPr>
        <p:cNvPr id="1" name=""/>
        <p:cNvGrpSpPr/>
        <p:nvPr/>
      </p:nvGrpSpPr>
      <p:grpSpPr>
        <a:xfrm>
          <a:off x="0" y="0"/>
          <a:ext cx="0" cy="0"/>
          <a:chOff x="0" y="0"/>
          <a:chExt cx="0" cy="0"/>
        </a:xfrm>
      </p:grpSpPr>
      <p:pic>
        <p:nvPicPr>
          <p:cNvPr id="12" name="coral.jpg" descr="coral.jpg"/>
          <p:cNvPicPr>
            <a:picLocks noChangeAspect="1"/>
          </p:cNvPicPr>
          <p:nvPr/>
        </p:nvPicPr>
        <p:blipFill>
          <a:blip r:embed="rId2">
            <a:alphaModFix amt="20000"/>
          </a:blip>
          <a:srcRect l="19466" t="9183" r="5180" b="6043"/>
          <a:stretch>
            <a:fillRect/>
          </a:stretch>
        </p:blipFill>
        <p:spPr>
          <a:xfrm>
            <a:off x="-36459" y="0"/>
            <a:ext cx="12192000" cy="13716000"/>
          </a:xfrm>
          <a:prstGeom prst="rect">
            <a:avLst/>
          </a:prstGeom>
          <a:ln w="12700">
            <a:miter lim="400000"/>
          </a:ln>
        </p:spPr>
      </p:pic>
      <p:sp>
        <p:nvSpPr>
          <p:cNvPr id="13"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a:t>
            </a:r>
            <a:r>
              <a:rPr dirty="0"/>
              <a:t>COMPUTER SCIENCE   </a:t>
            </a:r>
          </a:p>
          <a:p>
            <a:pPr algn="r" defTabSz="647700">
              <a:lnSpc>
                <a:spcPts val="4700"/>
              </a:lnSpc>
              <a:tabLst>
                <a:tab pos="1511300" algn="l"/>
              </a:tabLst>
              <a:defRPr sz="2700" spc="1755">
                <a:latin typeface="Futura Bold"/>
                <a:ea typeface="Futura Bold"/>
                <a:cs typeface="Futura Bold"/>
                <a:sym typeface="Futura Bold"/>
              </a:defRPr>
            </a:pPr>
            <a:r>
              <a:rPr dirty="0"/>
              <a:t> </a:t>
            </a:r>
            <a:r>
              <a:rPr lang="en-US" sz="2800" spc="1820" dirty="0"/>
              <a:t>Rutgers University</a:t>
            </a:r>
            <a:endParaRPr sz="2800" spc="1820" dirty="0"/>
          </a:p>
        </p:txBody>
      </p:sp>
      <p:sp>
        <p:nvSpPr>
          <p:cNvPr id="14" name="http://introcs.cs.princeton.edu"/>
          <p:cNvSpPr txBox="1"/>
          <p:nvPr/>
        </p:nvSpPr>
        <p:spPr>
          <a:xfrm>
            <a:off x="1483681" y="12042322"/>
            <a:ext cx="687070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82550" marR="82550" defTabSz="1828800">
              <a:lnSpc>
                <a:spcPts val="2300"/>
              </a:lnSpc>
              <a:defRPr sz="2400" b="1" spc="264">
                <a:uFill>
                  <a:solidFill>
                    <a:srgbClr val="000000"/>
                  </a:solidFill>
                </a:uFill>
                <a:latin typeface="Lucida Grande"/>
                <a:ea typeface="Lucida Grande"/>
                <a:cs typeface="Lucida Grande"/>
                <a:sym typeface="Lucida Grande"/>
                <a:hlinkClick r:id="rId3"/>
              </a:defRPr>
            </a:lvl1pPr>
          </a:lstStyle>
          <a:p>
            <a:r>
              <a:rPr dirty="0">
                <a:hlinkClick r:id="rId3"/>
              </a:rPr>
              <a:t>http://introcs.cs.</a:t>
            </a:r>
            <a:r>
              <a:rPr lang="en-US" dirty="0">
                <a:hlinkClick r:id="rId3"/>
              </a:rPr>
              <a:t>rutgers</a:t>
            </a:r>
            <a:r>
              <a:rPr dirty="0">
                <a:hlinkClick r:id="rId3"/>
              </a:rPr>
              <a:t>.edu</a:t>
            </a:r>
          </a:p>
        </p:txBody>
      </p:sp>
      <p:sp>
        <p:nvSpPr>
          <p:cNvPr id="16" name="Title Text"/>
          <p:cNvSpPr txBox="1">
            <a:spLocks noGrp="1"/>
          </p:cNvSpPr>
          <p:nvPr>
            <p:ph type="title"/>
          </p:nvPr>
        </p:nvSpPr>
        <p:spPr>
          <a:xfrm>
            <a:off x="8077200" y="5715000"/>
            <a:ext cx="14706600" cy="5753100"/>
          </a:xfrm>
          <a:prstGeom prst="rect">
            <a:avLst/>
          </a:prstGeom>
        </p:spPr>
        <p:txBody>
          <a:bodyPr/>
          <a:lstStyle>
            <a:lvl1pPr algn="ctr">
              <a:lnSpc>
                <a:spcPts val="11700"/>
              </a:lnSpc>
              <a:tabLst>
                <a:tab pos="1752600" algn="l"/>
              </a:tabLst>
              <a:defRPr sz="9800">
                <a:solidFill>
                  <a:srgbClr val="005493"/>
                </a:solidFill>
              </a:defRPr>
            </a:lvl1pPr>
          </a:lstStyle>
          <a:p>
            <a:r>
              <a:t>Title Text</a:t>
            </a:r>
          </a:p>
        </p:txBody>
      </p:sp>
      <p:sp>
        <p:nvSpPr>
          <p:cNvPr id="17"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pic>
        <p:nvPicPr>
          <p:cNvPr id="3" name="Picture 2" descr="A close up of a sign&#10;&#10;Description automatically generated">
            <a:extLst>
              <a:ext uri="{FF2B5EF4-FFF2-40B4-BE49-F238E27FC236}">
                <a16:creationId xmlns:a16="http://schemas.microsoft.com/office/drawing/2014/main" id="{BC7D1766-D167-4757-8EA1-AA21BD5C690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85499" y="8858313"/>
            <a:ext cx="2896898" cy="289689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24" name="coral.jpg" descr="coral.jpg"/>
          <p:cNvPicPr>
            <a:picLocks noChangeAspect="1"/>
          </p:cNvPicPr>
          <p:nvPr/>
        </p:nvPicPr>
        <p:blipFill>
          <a:blip r:embed="rId2">
            <a:alphaModFix amt="10000"/>
          </a:blip>
          <a:stretch>
            <a:fillRect/>
          </a:stretch>
        </p:blipFill>
        <p:spPr>
          <a:xfrm>
            <a:off x="-3175000" y="-1409700"/>
            <a:ext cx="16179800" cy="16179800"/>
          </a:xfrm>
          <a:prstGeom prst="rect">
            <a:avLst/>
          </a:prstGeom>
          <a:ln w="12700">
            <a:miter lim="400000"/>
          </a:ln>
        </p:spPr>
      </p:pic>
      <p:sp>
        <p:nvSpPr>
          <p:cNvPr id="25" name="Title Text"/>
          <p:cNvSpPr txBox="1">
            <a:spLocks noGrp="1"/>
          </p:cNvSpPr>
          <p:nvPr>
            <p:ph type="title"/>
          </p:nvPr>
        </p:nvSpPr>
        <p:spPr>
          <a:xfrm>
            <a:off x="7696200" y="5029200"/>
            <a:ext cx="15201900" cy="1752600"/>
          </a:xfrm>
          <a:prstGeom prst="rect">
            <a:avLst/>
          </a:prstGeom>
        </p:spPr>
        <p:txBody>
          <a:bodyPr/>
          <a:lstStyle>
            <a:lvl1pPr>
              <a:lnSpc>
                <a:spcPts val="7600"/>
              </a:lnSpc>
              <a:tabLst>
                <a:tab pos="1752600" algn="l"/>
              </a:tabLst>
              <a:defRPr sz="6400">
                <a:solidFill>
                  <a:srgbClr val="A9A9A9"/>
                </a:solidFill>
              </a:defRPr>
            </a:lvl1pPr>
          </a:lstStyle>
          <a:p>
            <a:r>
              <a:t>Title Text</a:t>
            </a:r>
          </a:p>
        </p:txBody>
      </p:sp>
      <p:sp>
        <p:nvSpPr>
          <p:cNvPr id="26" name="Body Level One…"/>
          <p:cNvSpPr txBox="1">
            <a:spLocks noGrp="1"/>
          </p:cNvSpPr>
          <p:nvPr>
            <p:ph type="body" sz="half" idx="1"/>
          </p:nvPr>
        </p:nvSpPr>
        <p:spPr>
          <a:xfrm>
            <a:off x="9512300" y="7112000"/>
            <a:ext cx="12814300" cy="5943600"/>
          </a:xfrm>
          <a:prstGeom prst="rect">
            <a:avLst/>
          </a:prstGeom>
        </p:spPr>
        <p:txBody>
          <a:bodyPr/>
          <a:lstStyle>
            <a:lvl1pPr marL="685800" indent="-533400">
              <a:lnSpc>
                <a:spcPts val="6300"/>
              </a:lnSpc>
              <a:spcBef>
                <a:spcPts val="300"/>
              </a:spcBef>
              <a:buSzPct val="100000"/>
              <a:buChar char="•"/>
              <a:tabLst>
                <a:tab pos="1752600" algn="l"/>
              </a:tabLst>
              <a:defRPr sz="4800">
                <a:solidFill>
                  <a:srgbClr val="212121"/>
                </a:solidFill>
                <a:latin typeface="+mn-lt"/>
                <a:ea typeface="+mn-ea"/>
                <a:cs typeface="+mn-cs"/>
                <a:sym typeface="Futura"/>
              </a:defRPr>
            </a:lvl1pPr>
            <a:lvl2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2pPr>
            <a:lvl3pPr marL="685800" indent="-533400">
              <a:lnSpc>
                <a:spcPts val="6300"/>
              </a:lnSpc>
              <a:spcBef>
                <a:spcPts val="300"/>
              </a:spcBef>
              <a:buSzPct val="100000"/>
              <a:buChar char="•"/>
              <a:tabLst>
                <a:tab pos="1752600" algn="l"/>
              </a:tabLst>
              <a:defRPr sz="4800" i="0">
                <a:solidFill>
                  <a:srgbClr val="212121"/>
                </a:solidFill>
                <a:latin typeface="+mn-lt"/>
                <a:ea typeface="+mn-ea"/>
                <a:cs typeface="+mn-cs"/>
                <a:sym typeface="Futura"/>
              </a:defRPr>
            </a:lvl3pPr>
            <a:lvl4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4pPr>
            <a:lvl5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27"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COMPUTER SCIENCE   </a:t>
            </a:r>
          </a:p>
          <a:p>
            <a:pPr algn="r" defTabSz="647700">
              <a:lnSpc>
                <a:spcPts val="4700"/>
              </a:lnSpc>
              <a:tabLst>
                <a:tab pos="1511300" algn="l"/>
              </a:tabLst>
              <a:defRPr sz="2700" spc="1755">
                <a:latin typeface="Futura Bold"/>
                <a:ea typeface="Futura Bold"/>
                <a:cs typeface="Futura Bold"/>
                <a:sym typeface="Futura Bold"/>
              </a:defRPr>
            </a:pPr>
            <a:r>
              <a:rPr lang="en-US" dirty="0"/>
              <a:t> </a:t>
            </a:r>
            <a:r>
              <a:rPr lang="en-US" sz="2800" spc="1820" dirty="0"/>
              <a:t>Rutgers University</a:t>
            </a:r>
          </a:p>
        </p:txBody>
      </p:sp>
      <p:sp>
        <p:nvSpPr>
          <p:cNvPr id="28"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3" name="Line"/>
          <p:cNvSpPr/>
          <p:nvPr/>
        </p:nvSpPr>
        <p:spPr>
          <a:xfrm>
            <a:off x="1297472" y="1280221"/>
            <a:ext cx="21810171" cy="1"/>
          </a:xfrm>
          <a:prstGeom prst="line">
            <a:avLst/>
          </a:prstGeom>
          <a:ln w="12700">
            <a:solidFill>
              <a:srgbClr val="000000"/>
            </a:solidFill>
            <a:miter lim="400000"/>
          </a:ln>
        </p:spPr>
        <p:txBody>
          <a:bodyPr lIns="0" tIns="0" rIns="0" bIns="0"/>
          <a:lstStyle/>
          <a:p>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1270000" y="1778000"/>
            <a:ext cx="21005800" cy="4572000"/>
          </a:xfrm>
          <a:prstGeom prst="rect">
            <a:avLst/>
          </a:prstGeom>
          <a:solidFill>
            <a:srgbClr val="FFFFFF"/>
          </a:solidFill>
        </p:spPr>
        <p:txBody>
          <a:bodyPr lIns="304800" tIns="304800" rIns="304800" bIns="304800"/>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61085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
        <p:cNvGrpSpPr/>
        <p:nvPr/>
      </p:nvGrpSpPr>
      <p:grpSpPr>
        <a:xfrm>
          <a:off x="0" y="0"/>
          <a:ext cx="0" cy="0"/>
          <a:chOff x="0" y="0"/>
          <a:chExt cx="0" cy="0"/>
        </a:xfrm>
      </p:grpSpPr>
      <p:sp>
        <p:nvSpPr>
          <p:cNvPr id="2" name="Line"/>
          <p:cNvSpPr/>
          <p:nvPr/>
        </p:nvSpPr>
        <p:spPr>
          <a:xfrm>
            <a:off x="1270000" y="1280221"/>
            <a:ext cx="21844000" cy="1"/>
          </a:xfrm>
          <a:prstGeom prst="line">
            <a:avLst/>
          </a:prstGeom>
          <a:ln w="12700">
            <a:solidFill>
              <a:srgbClr val="000000"/>
            </a:solidFill>
            <a:miter lim="400000"/>
          </a:ln>
        </p:spPr>
        <p:txBody>
          <a:bodyPr lIns="0" tIns="0" rIns="0" bIns="0"/>
          <a:lstStyle/>
          <a:p>
            <a:endParaRPr/>
          </a:p>
        </p:txBody>
      </p:sp>
      <p:sp>
        <p:nvSpPr>
          <p:cNvPr id="3" name="Title Text"/>
          <p:cNvSpPr txBox="1">
            <a:spLocks noGrp="1"/>
          </p:cNvSpPr>
          <p:nvPr>
            <p:ph type="title"/>
          </p:nvPr>
        </p:nvSpPr>
        <p:spPr>
          <a:xfrm>
            <a:off x="1270000" y="381000"/>
            <a:ext cx="20688300" cy="90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19200" y="1524000"/>
            <a:ext cx="21869400" cy="1158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2pPr>
              <a:buFont typeface="Gill Sans"/>
              <a:tabLst>
                <a:tab pos="2476500" algn="l"/>
              </a:tabLst>
            </a:lvl2pPr>
            <a:lvl3pPr>
              <a:tabLst>
                <a:tab pos="3035300" algn="l"/>
              </a:tabLst>
              <a:defRPr i="1"/>
            </a:lvl3pPr>
            <a:lvl4pPr>
              <a:buFont typeface="Gill Sans"/>
              <a:tabLst>
                <a:tab pos="3721100" algn="l"/>
              </a:tabLst>
            </a:lvl4pPr>
            <a:lvl5pPr>
              <a:buFont typeface="Gill Sans"/>
              <a:tabLst>
                <a:tab pos="4368800" algn="l"/>
              </a:tabLst>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700128" y="13066304"/>
            <a:ext cx="393701" cy="431801"/>
          </a:xfrm>
          <a:prstGeom prst="rect">
            <a:avLst/>
          </a:prstGeom>
          <a:ln w="12700">
            <a:miter lim="400000"/>
          </a:ln>
        </p:spPr>
        <p:txBody>
          <a:bodyPr wrap="none" lIns="38100" tIns="38100" rIns="38100" bIns="38100">
            <a:spAutoFit/>
          </a:bodyPr>
          <a:lstStyle>
            <a:lvl1pPr algn="ctr" defTabSz="647700">
              <a:lnSpc>
                <a:spcPts val="2800"/>
              </a:lnSpc>
              <a:tabLst>
                <a:tab pos="1511300" algn="l"/>
              </a:tabLst>
              <a:defRPr sz="2400">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Lst>
  <p:transition spd="med"/>
  <p:txStyles>
    <p:titleStyle>
      <a:lvl1pPr marL="0" marR="0" indent="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1pPr>
      <a:lvl2pPr marL="0" marR="0" indent="228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2pPr>
      <a:lvl3pPr marL="0" marR="0" indent="457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3pPr>
      <a:lvl4pPr marL="0" marR="0" indent="685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4pPr>
      <a:lvl5pPr marL="0" marR="0" indent="9144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5pPr>
      <a:lvl6pPr marL="0" marR="0" indent="11430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6pPr>
      <a:lvl7pPr marL="0" marR="0" indent="1371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7pPr>
      <a:lvl8pPr marL="0" marR="0" indent="1600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8pPr>
      <a:lvl9pPr marL="0" marR="0" indent="1828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9pPr>
    </p:titleStyle>
    <p:bodyStyle>
      <a:lvl1pPr marL="0" marR="0" indent="889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1pPr>
      <a:lvl2pPr marL="760379" marR="0" indent="-3031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2pPr>
      <a:lvl3pPr marL="0" marR="0" indent="14224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3pPr>
      <a:lvl4pPr marL="2004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4pPr>
      <a:lvl5pPr marL="24621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5pPr>
      <a:lvl6pPr marL="28177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6pPr>
      <a:lvl7pPr marL="31733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7pPr>
      <a:lvl8pPr marL="3528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8pPr>
      <a:lvl9pPr marL="38845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9pPr>
    </p:bodyStyle>
    <p:otherStyle>
      <a:lvl1pPr marL="0" marR="0" indent="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smtClean="0"/>
              <a:t>Recursion</a:t>
            </a:r>
            <a:br>
              <a:rPr lang="en-US" dirty="0" smtClean="0"/>
            </a:br>
            <a:r>
              <a:rPr lang="en-US" sz="2400" dirty="0" smtClean="0"/>
              <a:t>CSCI </a:t>
            </a:r>
            <a:r>
              <a:rPr lang="en-US" sz="2400" dirty="0"/>
              <a:t>170 </a:t>
            </a:r>
            <a:r>
              <a:rPr lang="en-US" sz="2400" dirty="0" smtClean="0"/>
              <a:t>Spring 2021</a:t>
            </a:r>
            <a:r>
              <a:rPr lang="en-US" sz="2400" dirty="0"/>
              <a:t/>
            </a:r>
            <a:br>
              <a:rPr lang="en-US" sz="2400" dirty="0"/>
            </a:br>
            <a:r>
              <a:rPr lang="en-US" sz="2400" dirty="0"/>
              <a:t>Sandra Batista</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Factorial Code</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factorial(int n) {</a:t>
            </a:r>
          </a:p>
          <a:p>
            <a:r>
              <a:rPr lang="en-US" sz="3200" dirty="0"/>
              <a:t>     if (n &lt; 0) return -1; /* error checking */</a:t>
            </a:r>
          </a:p>
          <a:p>
            <a:r>
              <a:rPr lang="en-US" sz="3200" dirty="0"/>
              <a:t>     if (n == 0 || n == 1) return 1;</a:t>
            </a:r>
          </a:p>
          <a:p>
            <a:r>
              <a:rPr lang="en-US" sz="3200" dirty="0"/>
              <a:t>     return n * factorial(n-1);</a:t>
            </a:r>
          </a:p>
          <a:p>
            <a:r>
              <a:rPr lang="en-US" sz="3200" dirty="0"/>
              <a:t>}</a:t>
            </a:r>
          </a:p>
          <a:p>
            <a:endParaRPr lang="en-US" sz="3200" dirty="0"/>
          </a:p>
          <a:p>
            <a:r>
              <a:rPr lang="en-US" sz="3200" dirty="0"/>
              <a:t>Claim: For any n greater than or equal to 0, factorial(int n) code computes n! </a:t>
            </a:r>
          </a:p>
          <a:p>
            <a:r>
              <a:rPr lang="en-US" sz="3200" dirty="0"/>
              <a:t>Proof by induction:</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41473872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Factorial Code</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factorial(int n) {</a:t>
            </a:r>
          </a:p>
          <a:p>
            <a:r>
              <a:rPr lang="en-US" sz="3200" dirty="0"/>
              <a:t>     if (n &lt; 0) return -1; /* error checking */</a:t>
            </a:r>
          </a:p>
          <a:p>
            <a:r>
              <a:rPr lang="en-US" sz="3200" dirty="0"/>
              <a:t>     if (n == 0 || n == 1) return 1;</a:t>
            </a:r>
          </a:p>
          <a:p>
            <a:r>
              <a:rPr lang="en-US" sz="3200" dirty="0"/>
              <a:t>     return n * factorial(n-1);</a:t>
            </a:r>
          </a:p>
          <a:p>
            <a:r>
              <a:rPr lang="en-US" sz="3200" dirty="0"/>
              <a:t>}</a:t>
            </a:r>
          </a:p>
          <a:p>
            <a:endParaRPr lang="en-US" sz="3200" dirty="0"/>
          </a:p>
          <a:p>
            <a:r>
              <a:rPr lang="en-US" sz="3200" dirty="0"/>
              <a:t>Proof by induction (continued):</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3881657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Fibonacci Code</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Fibonacci sequence:  f</a:t>
            </a:r>
            <a:r>
              <a:rPr lang="en-US" sz="3200" baseline="-25000" dirty="0"/>
              <a:t>0</a:t>
            </a:r>
            <a:r>
              <a:rPr lang="en-US" sz="3200" dirty="0"/>
              <a:t>=0, f</a:t>
            </a:r>
            <a:r>
              <a:rPr lang="en-US" sz="3200" baseline="-25000" dirty="0"/>
              <a:t>1</a:t>
            </a:r>
            <a:r>
              <a:rPr lang="en-US" sz="3200" dirty="0"/>
              <a:t>=1 and  </a:t>
            </a:r>
            <a:r>
              <a:rPr lang="en-US" sz="3200" dirty="0" err="1"/>
              <a:t>f</a:t>
            </a:r>
            <a:r>
              <a:rPr lang="en-US" sz="3200" baseline="-25000" dirty="0" err="1"/>
              <a:t>n</a:t>
            </a:r>
            <a:r>
              <a:rPr lang="en-US" sz="3200" dirty="0"/>
              <a:t>= f</a:t>
            </a:r>
            <a:r>
              <a:rPr lang="en-US" sz="3200" baseline="-25000" dirty="0"/>
              <a:t>n-1</a:t>
            </a:r>
            <a:r>
              <a:rPr lang="en-US" sz="3200" dirty="0"/>
              <a:t> – f</a:t>
            </a:r>
            <a:r>
              <a:rPr lang="en-US" sz="3200" baseline="-25000" dirty="0"/>
              <a:t>n-2</a:t>
            </a:r>
            <a:endParaRPr lang="en-US" sz="3200" dirty="0"/>
          </a:p>
          <a:p>
            <a:endParaRPr lang="en-US" sz="3200" dirty="0"/>
          </a:p>
          <a:p>
            <a:r>
              <a:rPr lang="en-US" sz="3200" dirty="0"/>
              <a:t>int </a:t>
            </a:r>
            <a:r>
              <a:rPr lang="en-US" sz="3200" dirty="0" err="1"/>
              <a:t>fibonacci</a:t>
            </a:r>
            <a:r>
              <a:rPr lang="en-US" sz="3200" dirty="0"/>
              <a:t>(int n) {</a:t>
            </a:r>
          </a:p>
          <a:p>
            <a:r>
              <a:rPr lang="en-US" sz="3200" dirty="0"/>
              <a:t>     if (n &lt; 0) return -1; /* error checking */</a:t>
            </a:r>
          </a:p>
          <a:p>
            <a:r>
              <a:rPr lang="en-US" sz="3200" dirty="0"/>
              <a:t>     if (n == 0 || n == 1) return ;</a:t>
            </a:r>
          </a:p>
          <a:p>
            <a:r>
              <a:rPr lang="en-US" sz="3200" dirty="0"/>
              <a:t>     return </a:t>
            </a:r>
            <a:r>
              <a:rPr lang="en-US" sz="3200" dirty="0" err="1"/>
              <a:t>fibonacci</a:t>
            </a:r>
            <a:r>
              <a:rPr lang="en-US" sz="3200" dirty="0"/>
              <a:t>(n-1)+ </a:t>
            </a:r>
            <a:r>
              <a:rPr lang="en-US" sz="3200" dirty="0" err="1"/>
              <a:t>fibonacci</a:t>
            </a:r>
            <a:r>
              <a:rPr lang="en-US" sz="3200" dirty="0"/>
              <a:t>(n-2);</a:t>
            </a:r>
          </a:p>
          <a:p>
            <a:r>
              <a:rPr lang="en-US" sz="3200" dirty="0"/>
              <a:t>}</a:t>
            </a:r>
          </a:p>
          <a:p>
            <a:endParaRPr lang="en-US" sz="3200" dirty="0"/>
          </a:p>
          <a:p>
            <a:r>
              <a:rPr lang="en-US" sz="3200" dirty="0"/>
              <a:t>Claim: For any n greater than or equal to 0, P(n) =  </a:t>
            </a:r>
            <a:r>
              <a:rPr lang="en-US" sz="3200" dirty="0" err="1"/>
              <a:t>fibonacci</a:t>
            </a:r>
            <a:r>
              <a:rPr lang="en-US" sz="3200" dirty="0"/>
              <a:t>(int n) code returns the n-</a:t>
            </a:r>
            <a:r>
              <a:rPr lang="en-US" sz="3200" dirty="0" err="1"/>
              <a:t>th</a:t>
            </a:r>
            <a:r>
              <a:rPr lang="en-US" sz="3200" dirty="0"/>
              <a:t> Fibonacci number. </a:t>
            </a:r>
          </a:p>
          <a:p>
            <a:r>
              <a:rPr lang="en-US" sz="3200" dirty="0"/>
              <a:t>Proof by induction:</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3654132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Fibonacci Code</a:t>
            </a:r>
            <a:endParaRPr dirty="0"/>
          </a:p>
        </p:txBody>
      </p:sp>
      <p:sp>
        <p:nvSpPr>
          <p:cNvPr id="235" name="public class Flip…"/>
          <p:cNvSpPr/>
          <p:nvPr/>
        </p:nvSpPr>
        <p:spPr>
          <a:xfrm>
            <a:off x="332690" y="1760816"/>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Fibonacci sequence:  f</a:t>
            </a:r>
            <a:r>
              <a:rPr lang="en-US" sz="3200" baseline="-25000" dirty="0"/>
              <a:t>0</a:t>
            </a:r>
            <a:r>
              <a:rPr lang="en-US" sz="3200" dirty="0"/>
              <a:t>=0, f</a:t>
            </a:r>
            <a:r>
              <a:rPr lang="en-US" sz="3200" baseline="-25000" dirty="0"/>
              <a:t>1</a:t>
            </a:r>
            <a:r>
              <a:rPr lang="en-US" sz="3200" dirty="0"/>
              <a:t>=1 and  </a:t>
            </a:r>
            <a:r>
              <a:rPr lang="en-US" sz="3200" dirty="0" err="1"/>
              <a:t>f</a:t>
            </a:r>
            <a:r>
              <a:rPr lang="en-US" sz="3200" baseline="-25000" dirty="0" err="1"/>
              <a:t>n</a:t>
            </a:r>
            <a:r>
              <a:rPr lang="en-US" sz="3200" dirty="0"/>
              <a:t>= f</a:t>
            </a:r>
            <a:r>
              <a:rPr lang="en-US" sz="3200" baseline="-25000" dirty="0"/>
              <a:t>n-1</a:t>
            </a:r>
            <a:r>
              <a:rPr lang="en-US" sz="3200" dirty="0"/>
              <a:t> – f</a:t>
            </a:r>
            <a:r>
              <a:rPr lang="en-US" sz="3200" baseline="-25000" dirty="0"/>
              <a:t>n-2</a:t>
            </a:r>
            <a:endParaRPr lang="en-US" sz="3200" dirty="0"/>
          </a:p>
          <a:p>
            <a:endParaRPr lang="en-US" sz="3200" dirty="0"/>
          </a:p>
          <a:p>
            <a:r>
              <a:rPr lang="en-US" sz="3200" dirty="0"/>
              <a:t>int </a:t>
            </a:r>
            <a:r>
              <a:rPr lang="en-US" sz="3200" dirty="0" err="1"/>
              <a:t>fibonacci</a:t>
            </a:r>
            <a:r>
              <a:rPr lang="en-US" sz="3200" dirty="0"/>
              <a:t>(int n) {</a:t>
            </a:r>
          </a:p>
          <a:p>
            <a:r>
              <a:rPr lang="en-US" sz="3200" dirty="0"/>
              <a:t>     if (n &lt; 0) return -1; /* error checking */</a:t>
            </a:r>
          </a:p>
          <a:p>
            <a:r>
              <a:rPr lang="en-US" sz="3200" dirty="0"/>
              <a:t>     if (n == 0 || n == 1) return ;</a:t>
            </a:r>
          </a:p>
          <a:p>
            <a:r>
              <a:rPr lang="en-US" sz="3200" dirty="0"/>
              <a:t>     return </a:t>
            </a:r>
            <a:r>
              <a:rPr lang="en-US" sz="3200" dirty="0" err="1"/>
              <a:t>fibonacci</a:t>
            </a:r>
            <a:r>
              <a:rPr lang="en-US" sz="3200" dirty="0"/>
              <a:t>(n-1)+ </a:t>
            </a:r>
            <a:r>
              <a:rPr lang="en-US" sz="3200" dirty="0" err="1"/>
              <a:t>fibonacci</a:t>
            </a:r>
            <a:r>
              <a:rPr lang="en-US" sz="3200" dirty="0"/>
              <a:t>(n-2);</a:t>
            </a:r>
          </a:p>
          <a:p>
            <a:r>
              <a:rPr lang="en-US" sz="3200" dirty="0"/>
              <a:t>}</a:t>
            </a:r>
          </a:p>
          <a:p>
            <a:endParaRPr lang="en-US" sz="3200" dirty="0"/>
          </a:p>
          <a:p>
            <a:r>
              <a:rPr lang="en-US" sz="3200" dirty="0"/>
              <a:t>Proof by induction (continued):</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4654955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Linked List Length</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int Length(Item *head) {</a:t>
            </a:r>
          </a:p>
          <a:p>
            <a:r>
              <a:rPr lang="en-US" sz="3200" dirty="0"/>
              <a:t>  If (head == null) {</a:t>
            </a:r>
          </a:p>
          <a:p>
            <a:r>
              <a:rPr lang="en-US" sz="3200" dirty="0"/>
              <a:t>    return 0;</a:t>
            </a:r>
          </a:p>
          <a:p>
            <a:r>
              <a:rPr lang="en-US" sz="3200" dirty="0"/>
              <a:t>  } else {</a:t>
            </a:r>
          </a:p>
          <a:p>
            <a:r>
              <a:rPr lang="en-US" sz="3200" dirty="0"/>
              <a:t>     </a:t>
            </a:r>
          </a:p>
          <a:p>
            <a:r>
              <a:rPr lang="en-US" sz="3200" dirty="0"/>
              <a:t>     return 1 + Length(head-&gt;next);</a:t>
            </a:r>
          </a:p>
          <a:p>
            <a:r>
              <a:rPr lang="en-US" sz="3200" dirty="0"/>
              <a:t>  }  </a:t>
            </a:r>
          </a:p>
          <a:p>
            <a:r>
              <a:rPr lang="en-US" sz="3200" dirty="0"/>
              <a:t>}</a:t>
            </a:r>
          </a:p>
          <a:p>
            <a:endParaRPr lang="en-US" sz="3200" dirty="0"/>
          </a:p>
          <a:p>
            <a:endParaRPr lang="en-US" sz="3200" dirty="0"/>
          </a:p>
          <a:p>
            <a:r>
              <a:rPr lang="en-US" sz="3200" dirty="0"/>
              <a:t>Claim: Length(Item *head) returns correct length of linked list. </a:t>
            </a:r>
          </a:p>
          <a:p>
            <a:r>
              <a:rPr lang="en-US" sz="3200" dirty="0"/>
              <a:t>Proof by  Induction:</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6953254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Recursive Linked List Length</a:t>
            </a:r>
            <a:endParaRPr dirty="0"/>
          </a:p>
        </p:txBody>
      </p:sp>
      <p:sp>
        <p:nvSpPr>
          <p:cNvPr id="235" name="public class Flip…"/>
          <p:cNvSpPr/>
          <p:nvPr/>
        </p:nvSpPr>
        <p:spPr>
          <a:xfrm>
            <a:off x="332690" y="1760816"/>
            <a:ext cx="22419734" cy="1030538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int Length(Item *head) {</a:t>
            </a:r>
          </a:p>
          <a:p>
            <a:r>
              <a:rPr lang="en-US" sz="3200" dirty="0"/>
              <a:t>  If (head == null) {</a:t>
            </a:r>
          </a:p>
          <a:p>
            <a:r>
              <a:rPr lang="en-US" sz="3200" dirty="0"/>
              <a:t>    return 0;</a:t>
            </a:r>
          </a:p>
          <a:p>
            <a:r>
              <a:rPr lang="en-US" sz="3200" dirty="0"/>
              <a:t>  } else {</a:t>
            </a:r>
          </a:p>
          <a:p>
            <a:r>
              <a:rPr lang="en-US" sz="3200" dirty="0"/>
              <a:t>     </a:t>
            </a:r>
          </a:p>
          <a:p>
            <a:r>
              <a:rPr lang="en-US" sz="3200" dirty="0"/>
              <a:t>     return 1 + Length(head-&gt;next);</a:t>
            </a:r>
          </a:p>
          <a:p>
            <a:r>
              <a:rPr lang="en-US" sz="3200" dirty="0"/>
              <a:t>  }  </a:t>
            </a:r>
          </a:p>
          <a:p>
            <a:r>
              <a:rPr lang="en-US" sz="3200" dirty="0"/>
              <a:t>}</a:t>
            </a:r>
          </a:p>
          <a:p>
            <a:endParaRPr lang="en-US" sz="3200" dirty="0"/>
          </a:p>
          <a:p>
            <a:endParaRPr lang="en-US" sz="3200" dirty="0"/>
          </a:p>
          <a:p>
            <a:r>
              <a:rPr lang="en-US" sz="3200" dirty="0"/>
              <a:t>Proof by Induction (continued):</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5073437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Induction</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Induction and Recursive Functions</a:t>
            </a:r>
          </a:p>
          <a:p>
            <a:r>
              <a:rPr lang="en-US" b="1" dirty="0"/>
              <a:t>Loop Invariants</a:t>
            </a:r>
          </a:p>
          <a:p>
            <a:r>
              <a:rPr lang="en-US" dirty="0"/>
              <a:t>Algorithmic Correctness </a:t>
            </a:r>
          </a:p>
          <a:p>
            <a:r>
              <a:rPr lang="en-US" dirty="0"/>
              <a:t>Well-Ordering Principle</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8424039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62" name="Conditionals and Loops"/>
          <p:cNvSpPr txBox="1">
            <a:spLocks noGrp="1"/>
          </p:cNvSpPr>
          <p:nvPr>
            <p:ph type="title"/>
          </p:nvPr>
        </p:nvSpPr>
        <p:spPr>
          <a:prstGeom prst="rect">
            <a:avLst/>
          </a:prstGeom>
        </p:spPr>
        <p:txBody>
          <a:bodyPr/>
          <a:lstStyle/>
          <a:p>
            <a:r>
              <a:rPr lang="en-US" dirty="0"/>
              <a:t>Recursive Functions and Iteration</a:t>
            </a:r>
            <a:endParaRPr dirty="0"/>
          </a:p>
        </p:txBody>
      </p:sp>
      <p:sp>
        <p:nvSpPr>
          <p:cNvPr id="163" name="Control flow…"/>
          <p:cNvSpPr txBox="1">
            <a:spLocks noGrp="1"/>
          </p:cNvSpPr>
          <p:nvPr>
            <p:ph type="body" sz="quarter" idx="1"/>
          </p:nvPr>
        </p:nvSpPr>
        <p:spPr>
          <a:xfrm>
            <a:off x="1269998" y="1777999"/>
            <a:ext cx="22145813" cy="5080001"/>
          </a:xfrm>
          <a:prstGeom prst="rect">
            <a:avLst/>
          </a:prstGeom>
        </p:spPr>
        <p:txBody>
          <a:bodyPr/>
          <a:lstStyle/>
          <a:p>
            <a:r>
              <a:rPr lang="en-US" dirty="0">
                <a:solidFill>
                  <a:srgbClr val="0070C0"/>
                </a:solidFill>
              </a:rPr>
              <a:t>All recursive code examples we have given can be implemented again using iteration</a:t>
            </a:r>
          </a:p>
          <a:p>
            <a:endParaRPr lang="en-US" dirty="0">
              <a:solidFill>
                <a:srgbClr val="0070C0"/>
              </a:solidFill>
            </a:endParaRPr>
          </a:p>
          <a:p>
            <a:r>
              <a:rPr lang="en-US" dirty="0">
                <a:solidFill>
                  <a:srgbClr val="0070C0"/>
                </a:solidFill>
              </a:rPr>
              <a:t>How does have a recursive definition help us with iterative implementations?</a:t>
            </a:r>
          </a:p>
          <a:p>
            <a:endParaRPr lang="en-US" dirty="0">
              <a:solidFill>
                <a:srgbClr val="0070C0"/>
              </a:solidFill>
            </a:endParaRPr>
          </a:p>
          <a:p>
            <a:r>
              <a:rPr lang="en-US" dirty="0">
                <a:solidFill>
                  <a:srgbClr val="0070C0"/>
                </a:solidFill>
              </a:rPr>
              <a:t>Let’s consider the number of times the inductive cases are being applied with an iterative example.</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16785825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a:t>
            </a:r>
            <a:endParaRPr dirty="0"/>
          </a:p>
        </p:txBody>
      </p:sp>
      <p:sp>
        <p:nvSpPr>
          <p:cNvPr id="235" name="public class Flip…"/>
          <p:cNvSpPr/>
          <p:nvPr/>
        </p:nvSpPr>
        <p:spPr>
          <a:xfrm>
            <a:off x="404283" y="1991934"/>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a:t>
            </a:r>
            <a:r>
              <a:rPr lang="en-US" sz="3200" dirty="0" err="1"/>
              <a:t>iterative_factorial</a:t>
            </a:r>
            <a:r>
              <a:rPr lang="en-US" sz="3200" dirty="0"/>
              <a:t>(int n){</a:t>
            </a:r>
          </a:p>
          <a:p>
            <a:r>
              <a:rPr lang="en-US" sz="3200" dirty="0"/>
              <a:t>     int x = 1, </a:t>
            </a:r>
            <a:r>
              <a:rPr lang="en-US" sz="3200" dirty="0" err="1"/>
              <a:t>i</a:t>
            </a:r>
            <a:r>
              <a:rPr lang="en-US" sz="3200" dirty="0"/>
              <a:t> =1;</a:t>
            </a:r>
          </a:p>
          <a:p>
            <a:r>
              <a:rPr lang="en-US" sz="3200" dirty="0"/>
              <a:t>    if (n == 0) return x;   /* base case*/</a:t>
            </a:r>
          </a:p>
          <a:p>
            <a:r>
              <a:rPr lang="en-US" sz="3200" dirty="0"/>
              <a:t>    while (</a:t>
            </a:r>
            <a:r>
              <a:rPr lang="en-US" sz="3200" dirty="0" err="1"/>
              <a:t>i</a:t>
            </a:r>
            <a:r>
              <a:rPr lang="en-US" sz="3200" dirty="0"/>
              <a:t> &lt;= n) {                      /*recursive cases or inductive steps*/</a:t>
            </a:r>
          </a:p>
          <a:p>
            <a:r>
              <a:rPr lang="en-US" sz="3200" dirty="0"/>
              <a:t>       x *= </a:t>
            </a:r>
            <a:r>
              <a:rPr lang="en-US" sz="3200" dirty="0" err="1"/>
              <a:t>i</a:t>
            </a:r>
            <a:r>
              <a:rPr lang="en-US" sz="3200" dirty="0"/>
              <a:t>;</a:t>
            </a:r>
          </a:p>
          <a:p>
            <a:r>
              <a:rPr lang="en-US" sz="3200" dirty="0"/>
              <a:t>       </a:t>
            </a:r>
            <a:r>
              <a:rPr lang="en-US" sz="3200" dirty="0" err="1"/>
              <a:t>i</a:t>
            </a:r>
            <a:r>
              <a:rPr lang="en-US" sz="3200" dirty="0"/>
              <a:t>++;</a:t>
            </a:r>
          </a:p>
          <a:p>
            <a:r>
              <a:rPr lang="en-US" sz="3200" dirty="0"/>
              <a:t>    }</a:t>
            </a:r>
          </a:p>
          <a:p>
            <a:r>
              <a:rPr lang="en-US" sz="3200" dirty="0"/>
              <a:t>    return x;</a:t>
            </a:r>
          </a:p>
          <a:p>
            <a:r>
              <a:rPr lang="en-US" sz="3200" dirty="0"/>
              <a:t>}</a:t>
            </a:r>
          </a:p>
          <a:p>
            <a:endParaRPr lang="en-US" sz="3200" dirty="0"/>
          </a:p>
          <a:p>
            <a:r>
              <a:rPr lang="en-US" sz="3200" dirty="0"/>
              <a:t>Claim: For any n greater than or equal to 0, </a:t>
            </a:r>
            <a:r>
              <a:rPr lang="en-US" sz="3200" dirty="0" err="1"/>
              <a:t>iterative_factorial</a:t>
            </a:r>
            <a:r>
              <a:rPr lang="en-US" sz="3200" dirty="0"/>
              <a:t>(int n) code computes n!</a:t>
            </a:r>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9140206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62" name="Conditionals and Loops"/>
          <p:cNvSpPr txBox="1">
            <a:spLocks noGrp="1"/>
          </p:cNvSpPr>
          <p:nvPr>
            <p:ph type="title"/>
          </p:nvPr>
        </p:nvSpPr>
        <p:spPr>
          <a:prstGeom prst="rect">
            <a:avLst/>
          </a:prstGeom>
        </p:spPr>
        <p:txBody>
          <a:bodyPr/>
          <a:lstStyle/>
          <a:p>
            <a:r>
              <a:rPr lang="en-US" dirty="0"/>
              <a:t>Loop Invariant</a:t>
            </a:r>
            <a:endParaRPr dirty="0"/>
          </a:p>
        </p:txBody>
      </p:sp>
      <p:sp>
        <p:nvSpPr>
          <p:cNvPr id="163" name="Control flow…"/>
          <p:cNvSpPr txBox="1">
            <a:spLocks noGrp="1"/>
          </p:cNvSpPr>
          <p:nvPr>
            <p:ph type="body" sz="quarter" idx="1"/>
          </p:nvPr>
        </p:nvSpPr>
        <p:spPr>
          <a:xfrm>
            <a:off x="1269998" y="1777999"/>
            <a:ext cx="22145813" cy="4712448"/>
          </a:xfrm>
          <a:prstGeom prst="rect">
            <a:avLst/>
          </a:prstGeom>
        </p:spPr>
        <p:txBody>
          <a:bodyPr/>
          <a:lstStyle/>
          <a:p>
            <a:r>
              <a:rPr lang="en-US" dirty="0">
                <a:solidFill>
                  <a:srgbClr val="0070C0"/>
                </a:solidFill>
              </a:rPr>
              <a:t>A </a:t>
            </a:r>
            <a:r>
              <a:rPr lang="en-US" b="1" dirty="0">
                <a:solidFill>
                  <a:srgbClr val="0070C0"/>
                </a:solidFill>
              </a:rPr>
              <a:t>loop invariant </a:t>
            </a:r>
            <a:r>
              <a:rPr lang="en-US" dirty="0">
                <a:solidFill>
                  <a:srgbClr val="0070C0"/>
                </a:solidFill>
              </a:rPr>
              <a:t>is a predicate, P(</a:t>
            </a:r>
            <a:r>
              <a:rPr lang="en-US" dirty="0" err="1">
                <a:solidFill>
                  <a:srgbClr val="0070C0"/>
                </a:solidFill>
              </a:rPr>
              <a:t>i</a:t>
            </a:r>
            <a:r>
              <a:rPr lang="en-US" dirty="0">
                <a:solidFill>
                  <a:srgbClr val="0070C0"/>
                </a:solidFill>
              </a:rPr>
              <a:t>), that must be true before a loop is first executed, after each iteration, and after the final iteration. The variable </a:t>
            </a:r>
            <a:r>
              <a:rPr lang="en-US" dirty="0" err="1">
                <a:solidFill>
                  <a:srgbClr val="0070C0"/>
                </a:solidFill>
              </a:rPr>
              <a:t>i</a:t>
            </a:r>
            <a:r>
              <a:rPr lang="en-US" dirty="0">
                <a:solidFill>
                  <a:srgbClr val="0070C0"/>
                </a:solidFill>
              </a:rPr>
              <a:t> is used to count the number of iterations.</a:t>
            </a:r>
          </a:p>
          <a:p>
            <a:endParaRPr lang="en-US" dirty="0">
              <a:solidFill>
                <a:srgbClr val="0070C0"/>
              </a:solidFill>
            </a:endParaRPr>
          </a:p>
          <a:p>
            <a:r>
              <a:rPr lang="en-US" dirty="0">
                <a:solidFill>
                  <a:srgbClr val="0070C0"/>
                </a:solidFill>
              </a:rPr>
              <a:t>Specify the loop invariant by stepping through the code or description of an algorithm to see what property must be true before the first iteration, after each iteration, and after the final iteration.</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p>
          <a:p>
            <a:endParaRPr lang="en-US" dirty="0"/>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5" name="Rectangle 4">
            <a:extLst>
              <a:ext uri="{FF2B5EF4-FFF2-40B4-BE49-F238E27FC236}">
                <a16:creationId xmlns:a16="http://schemas.microsoft.com/office/drawing/2014/main" id="{A213BE71-5F75-47CE-9F71-2FD3825D0893}"/>
              </a:ext>
            </a:extLst>
          </p:cNvPr>
          <p:cNvSpPr/>
          <p:nvPr/>
        </p:nvSpPr>
        <p:spPr>
          <a:xfrm>
            <a:off x="9906758" y="9319023"/>
            <a:ext cx="457048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Loop Invariant</a:t>
            </a:r>
          </a:p>
        </p:txBody>
      </p:sp>
      <p:sp>
        <p:nvSpPr>
          <p:cNvPr id="9" name="Rectangle 8">
            <a:extLst>
              <a:ext uri="{FF2B5EF4-FFF2-40B4-BE49-F238E27FC236}">
                <a16:creationId xmlns:a16="http://schemas.microsoft.com/office/drawing/2014/main" id="{FF9B109E-28B6-450B-84BB-73B562FCDEC7}"/>
              </a:ext>
            </a:extLst>
          </p:cNvPr>
          <p:cNvSpPr/>
          <p:nvPr/>
        </p:nvSpPr>
        <p:spPr>
          <a:xfrm>
            <a:off x="6097710" y="6542366"/>
            <a:ext cx="10653489"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Property true before initial iteration</a:t>
            </a:r>
          </a:p>
        </p:txBody>
      </p:sp>
      <p:sp>
        <p:nvSpPr>
          <p:cNvPr id="11" name="Rectangle 10">
            <a:extLst>
              <a:ext uri="{FF2B5EF4-FFF2-40B4-BE49-F238E27FC236}">
                <a16:creationId xmlns:a16="http://schemas.microsoft.com/office/drawing/2014/main" id="{29CED195-5289-4641-98F9-4E0FA1FEB2FE}"/>
              </a:ext>
            </a:extLst>
          </p:cNvPr>
          <p:cNvSpPr/>
          <p:nvPr/>
        </p:nvSpPr>
        <p:spPr>
          <a:xfrm>
            <a:off x="16404898" y="12376585"/>
            <a:ext cx="6801862"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Property true </a:t>
            </a:r>
            <a:r>
              <a:rPr lang="en-US" sz="3600" dirty="0">
                <a:ln w="0"/>
                <a:solidFill>
                  <a:schemeClr val="accent1"/>
                </a:solidFill>
                <a:effectLst>
                  <a:outerShdw blurRad="38100" dist="25400" dir="5400000" algn="ctr" rotWithShape="0">
                    <a:srgbClr val="6E747A">
                      <a:alpha val="43000"/>
                    </a:srgbClr>
                  </a:outerShdw>
                </a:effectLst>
              </a:rPr>
              <a:t>after each </a:t>
            </a:r>
            <a:r>
              <a:rPr lang="en-US" sz="3600" b="0" cap="none" spc="0" dirty="0">
                <a:ln w="0"/>
                <a:solidFill>
                  <a:schemeClr val="accent1"/>
                </a:solidFill>
                <a:effectLst>
                  <a:outerShdw blurRad="38100" dist="25400" dir="5400000" algn="ctr" rotWithShape="0">
                    <a:srgbClr val="6E747A">
                      <a:alpha val="43000"/>
                    </a:srgbClr>
                  </a:outerShdw>
                </a:effectLst>
              </a:rPr>
              <a:t>iteration</a:t>
            </a:r>
          </a:p>
        </p:txBody>
      </p:sp>
      <p:sp>
        <p:nvSpPr>
          <p:cNvPr id="8" name="Circle: Hollow 7">
            <a:extLst>
              <a:ext uri="{FF2B5EF4-FFF2-40B4-BE49-F238E27FC236}">
                <a16:creationId xmlns:a16="http://schemas.microsoft.com/office/drawing/2014/main" id="{7D17CB3C-1A1C-4AFA-A370-19B790B8A9A6}"/>
              </a:ext>
            </a:extLst>
          </p:cNvPr>
          <p:cNvSpPr/>
          <p:nvPr/>
        </p:nvSpPr>
        <p:spPr>
          <a:xfrm>
            <a:off x="4453963" y="7168838"/>
            <a:ext cx="15777882" cy="5511054"/>
          </a:xfrm>
          <a:prstGeom prst="donut">
            <a:avLst/>
          </a:prstGeom>
          <a:solidFill>
            <a:srgbClr val="FFFFFF"/>
          </a:solidFill>
          <a:ln w="254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6" name="Rectangle 15">
            <a:extLst>
              <a:ext uri="{FF2B5EF4-FFF2-40B4-BE49-F238E27FC236}">
                <a16:creationId xmlns:a16="http://schemas.microsoft.com/office/drawing/2014/main" id="{9B0C869B-7623-497E-9AA0-F582575B0793}"/>
              </a:ext>
            </a:extLst>
          </p:cNvPr>
          <p:cNvSpPr/>
          <p:nvPr/>
        </p:nvSpPr>
        <p:spPr>
          <a:xfrm>
            <a:off x="561688" y="12538168"/>
            <a:ext cx="7417415"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Property true </a:t>
            </a:r>
            <a:r>
              <a:rPr lang="en-US" sz="3600" dirty="0">
                <a:ln w="0"/>
                <a:solidFill>
                  <a:schemeClr val="accent1"/>
                </a:solidFill>
                <a:effectLst>
                  <a:outerShdw blurRad="38100" dist="25400" dir="5400000" algn="ctr" rotWithShape="0">
                    <a:srgbClr val="6E747A">
                      <a:alpha val="43000"/>
                    </a:srgbClr>
                  </a:outerShdw>
                </a:effectLst>
              </a:rPr>
              <a:t>after the final iteration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192216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Induction</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b="1" dirty="0"/>
              <a:t>Induction and Recursive Functions</a:t>
            </a:r>
          </a:p>
          <a:p>
            <a:r>
              <a:rPr lang="en-US" dirty="0"/>
              <a:t>Loop Invariants</a:t>
            </a:r>
          </a:p>
          <a:p>
            <a:r>
              <a:rPr lang="en-US" dirty="0"/>
              <a:t>Algorithmic Correctness </a:t>
            </a:r>
          </a:p>
          <a:p>
            <a:r>
              <a:rPr lang="en-US" dirty="0"/>
              <a:t>Well-Ordering Principle</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0887021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a:t>
            </a:r>
            <a:endParaRPr dirty="0"/>
          </a:p>
        </p:txBody>
      </p:sp>
      <p:sp>
        <p:nvSpPr>
          <p:cNvPr id="235" name="public class Flip…"/>
          <p:cNvSpPr/>
          <p:nvPr/>
        </p:nvSpPr>
        <p:spPr>
          <a:xfrm>
            <a:off x="404283" y="1991934"/>
            <a:ext cx="22419734" cy="981294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a:t>
            </a:r>
            <a:r>
              <a:rPr lang="en-US" sz="3200" dirty="0" err="1"/>
              <a:t>iterative_factorial</a:t>
            </a:r>
            <a:r>
              <a:rPr lang="en-US" sz="3200" dirty="0"/>
              <a:t>(int n){</a:t>
            </a:r>
          </a:p>
          <a:p>
            <a:r>
              <a:rPr lang="en-US" sz="3200" dirty="0"/>
              <a:t>     int x = 1, </a:t>
            </a:r>
            <a:r>
              <a:rPr lang="en-US" sz="3200" dirty="0" err="1"/>
              <a:t>i</a:t>
            </a:r>
            <a:r>
              <a:rPr lang="en-US" sz="3200" dirty="0"/>
              <a:t> =1;</a:t>
            </a:r>
          </a:p>
          <a:p>
            <a:r>
              <a:rPr lang="en-US" sz="3200" dirty="0"/>
              <a:t>    if (n == 0) return x;   </a:t>
            </a:r>
          </a:p>
          <a:p>
            <a:r>
              <a:rPr lang="en-US" sz="3200" dirty="0"/>
              <a:t>    while (</a:t>
            </a:r>
            <a:r>
              <a:rPr lang="en-US" sz="3200" dirty="0" err="1"/>
              <a:t>i</a:t>
            </a:r>
            <a:r>
              <a:rPr lang="en-US" sz="3200" dirty="0"/>
              <a:t> &lt;= n) {                      </a:t>
            </a:r>
          </a:p>
          <a:p>
            <a:r>
              <a:rPr lang="en-US" sz="3200" dirty="0"/>
              <a:t>       x *= </a:t>
            </a:r>
            <a:r>
              <a:rPr lang="en-US" sz="3200" dirty="0" err="1"/>
              <a:t>i</a:t>
            </a:r>
            <a:r>
              <a:rPr lang="en-US" sz="3200" dirty="0"/>
              <a:t>;</a:t>
            </a:r>
          </a:p>
          <a:p>
            <a:r>
              <a:rPr lang="en-US" sz="3200" dirty="0"/>
              <a:t>       </a:t>
            </a:r>
            <a:r>
              <a:rPr lang="en-US" sz="3200" dirty="0" err="1"/>
              <a:t>i</a:t>
            </a:r>
            <a:r>
              <a:rPr lang="en-US" sz="3200" dirty="0"/>
              <a:t>++;</a:t>
            </a:r>
          </a:p>
          <a:p>
            <a:r>
              <a:rPr lang="en-US" sz="3200" dirty="0"/>
              <a:t>    }</a:t>
            </a:r>
          </a:p>
          <a:p>
            <a:r>
              <a:rPr lang="en-US" sz="3200" dirty="0"/>
              <a:t>    return x;</a:t>
            </a:r>
          </a:p>
          <a:p>
            <a:r>
              <a:rPr lang="en-US" sz="3200" dirty="0"/>
              <a:t>}</a:t>
            </a:r>
          </a:p>
          <a:p>
            <a:endParaRPr lang="en-US" sz="3200" dirty="0"/>
          </a:p>
          <a:p>
            <a:r>
              <a:rPr lang="en-US" sz="3200" dirty="0"/>
              <a:t>What is the loop invariant?</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1335210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a:t>
            </a:r>
            <a:endParaRPr dirty="0"/>
          </a:p>
        </p:txBody>
      </p:sp>
      <p:sp>
        <p:nvSpPr>
          <p:cNvPr id="235" name="public class Flip…"/>
          <p:cNvSpPr/>
          <p:nvPr/>
        </p:nvSpPr>
        <p:spPr>
          <a:xfrm>
            <a:off x="404283" y="1991934"/>
            <a:ext cx="22419734" cy="882805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a:t>
            </a:r>
            <a:r>
              <a:rPr lang="en-US" sz="3200" dirty="0" err="1"/>
              <a:t>iterative_factorial</a:t>
            </a:r>
            <a:r>
              <a:rPr lang="en-US" sz="3200" dirty="0"/>
              <a:t>(int n){</a:t>
            </a:r>
          </a:p>
          <a:p>
            <a:r>
              <a:rPr lang="en-US" sz="3200" dirty="0"/>
              <a:t>     int x = 1, </a:t>
            </a:r>
            <a:r>
              <a:rPr lang="en-US" sz="3200" dirty="0" err="1"/>
              <a:t>i</a:t>
            </a:r>
            <a:r>
              <a:rPr lang="en-US" sz="3200" dirty="0"/>
              <a:t> =1;</a:t>
            </a:r>
          </a:p>
          <a:p>
            <a:r>
              <a:rPr lang="en-US" sz="3200" dirty="0"/>
              <a:t>    if (n == 0) return x;   </a:t>
            </a:r>
          </a:p>
          <a:p>
            <a:r>
              <a:rPr lang="en-US" sz="3200" dirty="0"/>
              <a:t>    while (</a:t>
            </a:r>
            <a:r>
              <a:rPr lang="en-US" sz="3200" dirty="0" err="1"/>
              <a:t>i</a:t>
            </a:r>
            <a:r>
              <a:rPr lang="en-US" sz="3200" dirty="0"/>
              <a:t> &lt;= n) {                      </a:t>
            </a:r>
          </a:p>
          <a:p>
            <a:r>
              <a:rPr lang="en-US" sz="3200" dirty="0"/>
              <a:t>       x *= </a:t>
            </a:r>
            <a:r>
              <a:rPr lang="en-US" sz="3200" dirty="0" err="1"/>
              <a:t>i</a:t>
            </a:r>
            <a:r>
              <a:rPr lang="en-US" sz="3200" dirty="0"/>
              <a:t>;</a:t>
            </a:r>
          </a:p>
          <a:p>
            <a:r>
              <a:rPr lang="en-US" sz="3200" dirty="0"/>
              <a:t>       </a:t>
            </a:r>
            <a:r>
              <a:rPr lang="en-US" sz="3200" dirty="0" err="1"/>
              <a:t>i</a:t>
            </a:r>
            <a:r>
              <a:rPr lang="en-US" sz="3200" dirty="0"/>
              <a:t>++;</a:t>
            </a:r>
          </a:p>
          <a:p>
            <a:r>
              <a:rPr lang="en-US" sz="3200" dirty="0"/>
              <a:t>    }</a:t>
            </a:r>
          </a:p>
          <a:p>
            <a:r>
              <a:rPr lang="en-US" sz="3200" dirty="0"/>
              <a:t>    return x;</a:t>
            </a:r>
          </a:p>
          <a:p>
            <a:r>
              <a:rPr lang="en-US" sz="3200" dirty="0"/>
              <a:t>}</a:t>
            </a:r>
          </a:p>
          <a:p>
            <a:endParaRPr lang="en-US" sz="3200" dirty="0"/>
          </a:p>
          <a:p>
            <a:r>
              <a:rPr lang="en-US" sz="3200" dirty="0"/>
              <a:t>Loop invariant: For any </a:t>
            </a:r>
            <a:r>
              <a:rPr lang="en-US" sz="3200" dirty="0" err="1"/>
              <a:t>i</a:t>
            </a:r>
            <a:r>
              <a:rPr lang="en-US" sz="3200" dirty="0"/>
              <a:t> greater than or equal to 1, P(</a:t>
            </a:r>
            <a:r>
              <a:rPr lang="en-US" sz="3200" dirty="0" err="1"/>
              <a:t>i</a:t>
            </a:r>
            <a:r>
              <a:rPr lang="en-US" sz="3200" dirty="0"/>
              <a:t>): The variable x holds the value (i-1)! </a:t>
            </a:r>
          </a:p>
          <a:p>
            <a:endParaRPr lang="en-US" sz="3200" dirty="0"/>
          </a:p>
          <a:p>
            <a:endParaRPr lang="en-US" sz="3200" dirty="0"/>
          </a:p>
        </p:txBody>
      </p:sp>
    </p:spTree>
    <p:extLst>
      <p:ext uri="{BB962C8B-B14F-4D97-AF65-F5344CB8AC3E}">
        <p14:creationId xmlns:p14="http://schemas.microsoft.com/office/powerpoint/2010/main" val="145477364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a:t>
            </a:r>
            <a:endParaRPr dirty="0"/>
          </a:p>
        </p:txBody>
      </p:sp>
      <p:sp>
        <p:nvSpPr>
          <p:cNvPr id="235" name="public class Flip…"/>
          <p:cNvSpPr/>
          <p:nvPr/>
        </p:nvSpPr>
        <p:spPr>
          <a:xfrm>
            <a:off x="332690" y="1760816"/>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Fibonacci sequence:  f</a:t>
            </a:r>
            <a:r>
              <a:rPr lang="en-US" sz="3200" baseline="-25000" dirty="0"/>
              <a:t>0</a:t>
            </a:r>
            <a:r>
              <a:rPr lang="en-US" sz="3200" dirty="0"/>
              <a:t>=0, f</a:t>
            </a:r>
            <a:r>
              <a:rPr lang="en-US" sz="3200" baseline="-25000" dirty="0"/>
              <a:t>1</a:t>
            </a:r>
            <a:r>
              <a:rPr lang="en-US" sz="3200" dirty="0"/>
              <a:t>=1 and  </a:t>
            </a:r>
            <a:r>
              <a:rPr lang="en-US" sz="3200" dirty="0" err="1"/>
              <a:t>f</a:t>
            </a:r>
            <a:r>
              <a:rPr lang="en-US" sz="3200" baseline="-25000" dirty="0" err="1"/>
              <a:t>n</a:t>
            </a:r>
            <a:r>
              <a:rPr lang="en-US" sz="3200" dirty="0"/>
              <a:t>= f</a:t>
            </a:r>
            <a:r>
              <a:rPr lang="en-US" sz="3200" baseline="-25000" dirty="0"/>
              <a:t>n-1</a:t>
            </a:r>
            <a:r>
              <a:rPr lang="en-US" sz="3200" dirty="0"/>
              <a:t> – f</a:t>
            </a:r>
            <a:r>
              <a:rPr lang="en-US" sz="3200" baseline="-25000" dirty="0"/>
              <a:t>n-2</a:t>
            </a:r>
            <a:endParaRPr lang="en-US" sz="3200" dirty="0"/>
          </a:p>
          <a:p>
            <a:endParaRPr lang="en-US" sz="3200" dirty="0"/>
          </a:p>
          <a:p>
            <a:r>
              <a:rPr lang="en-US" sz="3200" dirty="0"/>
              <a:t>int </a:t>
            </a:r>
            <a:r>
              <a:rPr lang="en-US" sz="3200" dirty="0" err="1"/>
              <a:t>iterative_fibonacci</a:t>
            </a:r>
            <a:r>
              <a:rPr lang="en-US" sz="3200" dirty="0"/>
              <a:t>(int n){</a:t>
            </a:r>
          </a:p>
          <a:p>
            <a:r>
              <a:rPr lang="en-US" sz="3200" dirty="0"/>
              <a:t>    If (n =0 or n = 1) return n;   /* base cases*/</a:t>
            </a:r>
          </a:p>
          <a:p>
            <a:r>
              <a:rPr lang="en-US" sz="3200" dirty="0"/>
              <a:t>    x = 0; y = 1; </a:t>
            </a:r>
            <a:r>
              <a:rPr lang="en-US" sz="3200" dirty="0" err="1"/>
              <a:t>i</a:t>
            </a:r>
            <a:r>
              <a:rPr lang="en-US" sz="3200" dirty="0"/>
              <a:t> =1;</a:t>
            </a:r>
          </a:p>
          <a:p>
            <a:r>
              <a:rPr lang="en-US" sz="3200" dirty="0"/>
              <a:t>   while (</a:t>
            </a:r>
            <a:r>
              <a:rPr lang="en-US" sz="3200" dirty="0" err="1"/>
              <a:t>i</a:t>
            </a:r>
            <a:r>
              <a:rPr lang="en-US" sz="3200" dirty="0"/>
              <a:t> &lt; n) {                           /*recursive cases*/</a:t>
            </a:r>
          </a:p>
          <a:p>
            <a:r>
              <a:rPr lang="en-US" sz="3200" dirty="0"/>
              <a:t>       </a:t>
            </a:r>
            <a:r>
              <a:rPr lang="en-US" sz="3200" dirty="0" err="1"/>
              <a:t>i</a:t>
            </a:r>
            <a:r>
              <a:rPr lang="en-US" sz="3200" dirty="0"/>
              <a:t>++;</a:t>
            </a:r>
          </a:p>
          <a:p>
            <a:r>
              <a:rPr lang="en-US" sz="3200" dirty="0"/>
              <a:t>       z = x + y;</a:t>
            </a:r>
          </a:p>
          <a:p>
            <a:r>
              <a:rPr lang="en-US" sz="3200" dirty="0"/>
              <a:t>       x = y;</a:t>
            </a:r>
          </a:p>
          <a:p>
            <a:r>
              <a:rPr lang="en-US" sz="3200" dirty="0"/>
              <a:t>       y = z;</a:t>
            </a:r>
          </a:p>
          <a:p>
            <a:r>
              <a:rPr lang="en-US" sz="3200" dirty="0"/>
              <a:t>   }</a:t>
            </a:r>
          </a:p>
          <a:p>
            <a:r>
              <a:rPr lang="en-US" sz="3200" dirty="0"/>
              <a:t>   return y;</a:t>
            </a:r>
          </a:p>
          <a:p>
            <a:r>
              <a:rPr lang="en-US" sz="3200" dirty="0"/>
              <a:t>}</a:t>
            </a:r>
          </a:p>
          <a:p>
            <a:endParaRPr lang="en-US" sz="3200" dirty="0"/>
          </a:p>
          <a:p>
            <a:r>
              <a:rPr lang="en-US" sz="3200" dirty="0"/>
              <a:t>What is the loop invariant?</a:t>
            </a:r>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405942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Fibonacci sequence:  f</a:t>
            </a:r>
            <a:r>
              <a:rPr lang="en-US" sz="3200" baseline="-25000" dirty="0"/>
              <a:t>0</a:t>
            </a:r>
            <a:r>
              <a:rPr lang="en-US" sz="3200" dirty="0"/>
              <a:t>=0, f</a:t>
            </a:r>
            <a:r>
              <a:rPr lang="en-US" sz="3200" baseline="-25000" dirty="0"/>
              <a:t>1</a:t>
            </a:r>
            <a:r>
              <a:rPr lang="en-US" sz="3200" dirty="0"/>
              <a:t>=1 and  </a:t>
            </a:r>
            <a:r>
              <a:rPr lang="en-US" sz="3200" dirty="0" err="1"/>
              <a:t>f</a:t>
            </a:r>
            <a:r>
              <a:rPr lang="en-US" sz="3200" baseline="-25000" dirty="0" err="1"/>
              <a:t>n</a:t>
            </a:r>
            <a:r>
              <a:rPr lang="en-US" sz="3200" dirty="0"/>
              <a:t>= f</a:t>
            </a:r>
            <a:r>
              <a:rPr lang="en-US" sz="3200" baseline="-25000" dirty="0"/>
              <a:t>n-1</a:t>
            </a:r>
            <a:r>
              <a:rPr lang="en-US" sz="3200" dirty="0"/>
              <a:t> – f</a:t>
            </a:r>
            <a:r>
              <a:rPr lang="en-US" sz="3200" baseline="-25000" dirty="0"/>
              <a:t>n-2</a:t>
            </a:r>
            <a:endParaRPr lang="en-US" sz="3200" dirty="0"/>
          </a:p>
          <a:p>
            <a:endParaRPr lang="en-US" sz="3200" dirty="0"/>
          </a:p>
          <a:p>
            <a:r>
              <a:rPr lang="en-US" sz="3200" dirty="0"/>
              <a:t>int </a:t>
            </a:r>
            <a:r>
              <a:rPr lang="en-US" sz="3200" dirty="0" err="1"/>
              <a:t>iterative_fibonacci</a:t>
            </a:r>
            <a:r>
              <a:rPr lang="en-US" sz="3200" dirty="0"/>
              <a:t>(int n){</a:t>
            </a:r>
          </a:p>
          <a:p>
            <a:r>
              <a:rPr lang="en-US" sz="3200" dirty="0"/>
              <a:t>    If (n =0 or n = 1) return n;   /* base cases*/</a:t>
            </a:r>
          </a:p>
          <a:p>
            <a:r>
              <a:rPr lang="en-US" sz="3200" dirty="0"/>
              <a:t>    x = 0; y = 1; </a:t>
            </a:r>
            <a:r>
              <a:rPr lang="en-US" sz="3200" dirty="0" err="1"/>
              <a:t>i</a:t>
            </a:r>
            <a:r>
              <a:rPr lang="en-US" sz="3200" dirty="0"/>
              <a:t> =1;</a:t>
            </a:r>
          </a:p>
          <a:p>
            <a:r>
              <a:rPr lang="en-US" sz="3200" dirty="0"/>
              <a:t>   while (</a:t>
            </a:r>
            <a:r>
              <a:rPr lang="en-US" sz="3200" dirty="0" err="1"/>
              <a:t>i</a:t>
            </a:r>
            <a:r>
              <a:rPr lang="en-US" sz="3200" dirty="0"/>
              <a:t> &lt; n) {                           /*recursive cases*/</a:t>
            </a:r>
          </a:p>
          <a:p>
            <a:r>
              <a:rPr lang="en-US" sz="3200" dirty="0"/>
              <a:t>       </a:t>
            </a:r>
            <a:r>
              <a:rPr lang="en-US" sz="3200" dirty="0" err="1"/>
              <a:t>i</a:t>
            </a:r>
            <a:r>
              <a:rPr lang="en-US" sz="3200" dirty="0"/>
              <a:t>++;</a:t>
            </a:r>
          </a:p>
          <a:p>
            <a:r>
              <a:rPr lang="en-US" sz="3200" dirty="0"/>
              <a:t>       z = x + y;</a:t>
            </a:r>
          </a:p>
          <a:p>
            <a:r>
              <a:rPr lang="en-US" sz="3200" dirty="0"/>
              <a:t>       x = y;</a:t>
            </a:r>
          </a:p>
          <a:p>
            <a:r>
              <a:rPr lang="en-US" sz="3200" dirty="0"/>
              <a:t>       y = z;</a:t>
            </a:r>
          </a:p>
          <a:p>
            <a:r>
              <a:rPr lang="en-US" sz="3200" dirty="0"/>
              <a:t>   }</a:t>
            </a:r>
          </a:p>
          <a:p>
            <a:r>
              <a:rPr lang="en-US" sz="3200" dirty="0"/>
              <a:t>   return y;</a:t>
            </a:r>
          </a:p>
          <a:p>
            <a:r>
              <a:rPr lang="en-US" sz="3200" dirty="0"/>
              <a:t>}</a:t>
            </a:r>
          </a:p>
          <a:p>
            <a:endParaRPr lang="en-US" sz="3200" dirty="0"/>
          </a:p>
          <a:p>
            <a:r>
              <a:rPr lang="en-US" sz="3200" dirty="0"/>
              <a:t>Loop Invariant: For any </a:t>
            </a:r>
            <a:r>
              <a:rPr lang="en-US" sz="3200" dirty="0" err="1"/>
              <a:t>i</a:t>
            </a:r>
            <a:r>
              <a:rPr lang="en-US" sz="3200" dirty="0"/>
              <a:t> greater than or equal to 1, P(</a:t>
            </a:r>
            <a:r>
              <a:rPr lang="en-US" sz="3200" dirty="0" err="1"/>
              <a:t>i</a:t>
            </a:r>
            <a:r>
              <a:rPr lang="en-US" sz="3200" dirty="0"/>
              <a:t>): y equals the </a:t>
            </a:r>
            <a:r>
              <a:rPr lang="en-US" sz="3200" dirty="0" err="1"/>
              <a:t>i-th</a:t>
            </a:r>
            <a:r>
              <a:rPr lang="en-US" sz="3200" dirty="0"/>
              <a:t> Fibonacci number, f</a:t>
            </a:r>
            <a:r>
              <a:rPr lang="en-US" sz="3200" baseline="-25000" dirty="0"/>
              <a:t>i</a:t>
            </a:r>
            <a:r>
              <a:rPr lang="en-US" sz="3200" dirty="0"/>
              <a:t>, and x equals the (i-1)-</a:t>
            </a:r>
            <a:r>
              <a:rPr lang="en-US" sz="3200" dirty="0" err="1"/>
              <a:t>th</a:t>
            </a:r>
            <a:r>
              <a:rPr lang="en-US" sz="3200" dirty="0"/>
              <a:t> Fibonacci number, f</a:t>
            </a:r>
            <a:r>
              <a:rPr lang="en-US" sz="3200" baseline="-25000" dirty="0"/>
              <a:t>i-1</a:t>
            </a:r>
            <a:r>
              <a:rPr lang="en-US" sz="3200" dirty="0"/>
              <a:t>.</a:t>
            </a:r>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51526236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Linear Search</a:t>
            </a:r>
            <a:endParaRPr dirty="0"/>
          </a:p>
        </p:txBody>
      </p:sp>
      <p:sp>
        <p:nvSpPr>
          <p:cNvPr id="235" name="public class Flip…"/>
          <p:cNvSpPr/>
          <p:nvPr/>
        </p:nvSpPr>
        <p:spPr>
          <a:xfrm>
            <a:off x="332690" y="1760816"/>
            <a:ext cx="22419734" cy="882805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Given an array of  numbers A[1,…,n], search for if it contains value x</a:t>
            </a:r>
          </a:p>
          <a:p>
            <a:r>
              <a:rPr lang="en-US" sz="3200" dirty="0"/>
              <a:t>Using 1 based indexing (not 0). If the array contains x, return its position. Otherwise return 0 for not found.</a:t>
            </a:r>
          </a:p>
          <a:p>
            <a:endParaRPr lang="en-US" sz="3200" dirty="0"/>
          </a:p>
          <a:p>
            <a:r>
              <a:rPr lang="en-US" sz="3200" dirty="0"/>
              <a:t>int Search(</a:t>
            </a:r>
            <a:r>
              <a:rPr lang="en-US" sz="3200" dirty="0" err="1"/>
              <a:t>A,x</a:t>
            </a:r>
            <a:r>
              <a:rPr lang="en-US" sz="3200" dirty="0"/>
              <a:t>){</a:t>
            </a:r>
          </a:p>
          <a:p>
            <a:r>
              <a:rPr lang="en-US" sz="3200" dirty="0"/>
              <a:t>    int </a:t>
            </a:r>
            <a:r>
              <a:rPr lang="en-US" sz="3200" dirty="0" err="1"/>
              <a:t>i</a:t>
            </a:r>
            <a:r>
              <a:rPr lang="en-US" sz="3200" dirty="0"/>
              <a:t> = 1;</a:t>
            </a:r>
          </a:p>
          <a:p>
            <a:r>
              <a:rPr lang="en-US" sz="3200" dirty="0"/>
              <a:t>    for (</a:t>
            </a:r>
            <a:r>
              <a:rPr lang="en-US" sz="3200" dirty="0" err="1"/>
              <a:t>i</a:t>
            </a:r>
            <a:r>
              <a:rPr lang="en-US" sz="3200" dirty="0"/>
              <a:t>=1; </a:t>
            </a:r>
            <a:r>
              <a:rPr lang="en-US" sz="3200" dirty="0" err="1"/>
              <a:t>i</a:t>
            </a:r>
            <a:r>
              <a:rPr lang="en-US" sz="3200" dirty="0"/>
              <a:t>&lt;= n; </a:t>
            </a:r>
            <a:r>
              <a:rPr lang="en-US" sz="3200" dirty="0" err="1"/>
              <a:t>i</a:t>
            </a:r>
            <a:r>
              <a:rPr lang="en-US" sz="3200" dirty="0"/>
              <a:t>++){</a:t>
            </a:r>
          </a:p>
          <a:p>
            <a:r>
              <a:rPr lang="en-US" sz="3200" dirty="0"/>
              <a:t>         if (A[</a:t>
            </a:r>
            <a:r>
              <a:rPr lang="en-US" sz="3200" dirty="0" err="1"/>
              <a:t>i</a:t>
            </a:r>
            <a:r>
              <a:rPr lang="en-US" sz="3200" dirty="0"/>
              <a:t>] == x) return </a:t>
            </a:r>
            <a:r>
              <a:rPr lang="en-US" sz="3200" dirty="0" err="1"/>
              <a:t>i</a:t>
            </a:r>
            <a:r>
              <a:rPr lang="en-US" sz="3200" dirty="0"/>
              <a:t>;</a:t>
            </a:r>
          </a:p>
          <a:p>
            <a:r>
              <a:rPr lang="en-US" sz="3200" dirty="0"/>
              <a:t>    }</a:t>
            </a:r>
          </a:p>
          <a:p>
            <a:r>
              <a:rPr lang="en-US" sz="3200" dirty="0"/>
              <a:t>    return 0</a:t>
            </a:r>
          </a:p>
          <a:p>
            <a:r>
              <a:rPr lang="en-US" sz="3200" dirty="0"/>
              <a:t>}</a:t>
            </a:r>
          </a:p>
          <a:p>
            <a:endParaRPr lang="en-US" sz="3200" dirty="0"/>
          </a:p>
          <a:p>
            <a:r>
              <a:rPr lang="en-US" sz="3200" dirty="0"/>
              <a:t>What is the loop invariant?</a:t>
            </a:r>
          </a:p>
          <a:p>
            <a:r>
              <a:rPr lang="en-US" sz="3200" dirty="0"/>
              <a:t>.</a:t>
            </a:r>
          </a:p>
          <a:p>
            <a:endParaRPr lang="en-US" sz="3200" dirty="0"/>
          </a:p>
          <a:p>
            <a:endParaRPr lang="en-US" sz="3200" dirty="0"/>
          </a:p>
          <a:p>
            <a:endParaRPr lang="en-US" sz="3200" dirty="0"/>
          </a:p>
        </p:txBody>
      </p:sp>
    </p:spTree>
    <p:extLst>
      <p:ext uri="{BB962C8B-B14F-4D97-AF65-F5344CB8AC3E}">
        <p14:creationId xmlns:p14="http://schemas.microsoft.com/office/powerpoint/2010/main" val="8129180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Linear Search</a:t>
            </a:r>
            <a:endParaRPr dirty="0"/>
          </a:p>
        </p:txBody>
      </p:sp>
      <p:sp>
        <p:nvSpPr>
          <p:cNvPr id="235" name="public class Flip…"/>
          <p:cNvSpPr/>
          <p:nvPr/>
        </p:nvSpPr>
        <p:spPr>
          <a:xfrm>
            <a:off x="332690" y="1760816"/>
            <a:ext cx="22419734" cy="833561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Given an array of  numbers A[1,…,n], search for if it contains value x</a:t>
            </a:r>
          </a:p>
          <a:p>
            <a:r>
              <a:rPr lang="en-US" sz="3200" dirty="0"/>
              <a:t>Using 1 based indexing (not 0). If the array contains x, return its position. Otherwise return 0 for not found.</a:t>
            </a:r>
          </a:p>
          <a:p>
            <a:endParaRPr lang="en-US" sz="3200" dirty="0"/>
          </a:p>
          <a:p>
            <a:r>
              <a:rPr lang="en-US" sz="3200" dirty="0"/>
              <a:t>int Search(</a:t>
            </a:r>
            <a:r>
              <a:rPr lang="en-US" sz="3200" dirty="0" err="1"/>
              <a:t>A,x</a:t>
            </a:r>
            <a:r>
              <a:rPr lang="en-US" sz="3200" dirty="0"/>
              <a:t>){</a:t>
            </a:r>
          </a:p>
          <a:p>
            <a:r>
              <a:rPr lang="en-US" sz="3200" dirty="0"/>
              <a:t>    int </a:t>
            </a:r>
            <a:r>
              <a:rPr lang="en-US" sz="3200" dirty="0" err="1"/>
              <a:t>i</a:t>
            </a:r>
            <a:r>
              <a:rPr lang="en-US" sz="3200" dirty="0"/>
              <a:t> = 1;</a:t>
            </a:r>
          </a:p>
          <a:p>
            <a:r>
              <a:rPr lang="en-US" sz="3200" dirty="0"/>
              <a:t>    for (</a:t>
            </a:r>
            <a:r>
              <a:rPr lang="en-US" sz="3200" dirty="0" err="1"/>
              <a:t>i</a:t>
            </a:r>
            <a:r>
              <a:rPr lang="en-US" sz="3200" dirty="0"/>
              <a:t>=1; </a:t>
            </a:r>
            <a:r>
              <a:rPr lang="en-US" sz="3200" dirty="0" err="1"/>
              <a:t>i</a:t>
            </a:r>
            <a:r>
              <a:rPr lang="en-US" sz="3200" dirty="0"/>
              <a:t>&lt;= n; </a:t>
            </a:r>
            <a:r>
              <a:rPr lang="en-US" sz="3200" dirty="0" err="1"/>
              <a:t>i</a:t>
            </a:r>
            <a:r>
              <a:rPr lang="en-US" sz="3200" dirty="0"/>
              <a:t>++){</a:t>
            </a:r>
          </a:p>
          <a:p>
            <a:r>
              <a:rPr lang="en-US" sz="3200" dirty="0"/>
              <a:t>         if (A[</a:t>
            </a:r>
            <a:r>
              <a:rPr lang="en-US" sz="3200" dirty="0" err="1"/>
              <a:t>i</a:t>
            </a:r>
            <a:r>
              <a:rPr lang="en-US" sz="3200" dirty="0"/>
              <a:t>] == x) return </a:t>
            </a:r>
            <a:r>
              <a:rPr lang="en-US" sz="3200" dirty="0" err="1"/>
              <a:t>i</a:t>
            </a:r>
            <a:r>
              <a:rPr lang="en-US" sz="3200" dirty="0"/>
              <a:t>;</a:t>
            </a:r>
          </a:p>
          <a:p>
            <a:r>
              <a:rPr lang="en-US" sz="3200" dirty="0"/>
              <a:t>    }</a:t>
            </a:r>
          </a:p>
          <a:p>
            <a:r>
              <a:rPr lang="en-US" sz="3200" dirty="0"/>
              <a:t>    return 0</a:t>
            </a:r>
          </a:p>
          <a:p>
            <a:r>
              <a:rPr lang="en-US" sz="3200" dirty="0"/>
              <a:t>}</a:t>
            </a:r>
          </a:p>
          <a:p>
            <a:endParaRPr lang="en-US" sz="3200" dirty="0"/>
          </a:p>
          <a:p>
            <a:r>
              <a:rPr lang="en-US" sz="3200" dirty="0"/>
              <a:t>Loop Invariant: For any </a:t>
            </a:r>
            <a:r>
              <a:rPr lang="en-US" sz="3200" dirty="0" err="1"/>
              <a:t>i</a:t>
            </a:r>
            <a:r>
              <a:rPr lang="en-US" sz="3200" dirty="0"/>
              <a:t> greater than or equal to 1, P(</a:t>
            </a:r>
            <a:r>
              <a:rPr lang="en-US" sz="3200" dirty="0" err="1"/>
              <a:t>i</a:t>
            </a:r>
            <a:r>
              <a:rPr lang="en-US" sz="3200" dirty="0"/>
              <a:t>):  1 ≤ </a:t>
            </a:r>
            <a:r>
              <a:rPr lang="en-US" sz="3200" dirty="0" err="1"/>
              <a:t>i</a:t>
            </a:r>
            <a:r>
              <a:rPr lang="en-US" sz="3200" dirty="0"/>
              <a:t> ≤ n+1 and x is not in A[1,…, i-1]</a:t>
            </a:r>
          </a:p>
          <a:p>
            <a:endParaRPr lang="en-US" sz="3200" dirty="0"/>
          </a:p>
          <a:p>
            <a:endParaRPr lang="en-US" sz="3200" dirty="0"/>
          </a:p>
          <a:p>
            <a:endParaRPr lang="en-US" sz="3200" dirty="0"/>
          </a:p>
        </p:txBody>
      </p:sp>
    </p:spTree>
    <p:extLst>
      <p:ext uri="{BB962C8B-B14F-4D97-AF65-F5344CB8AC3E}">
        <p14:creationId xmlns:p14="http://schemas.microsoft.com/office/powerpoint/2010/main" val="45539187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Induction</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Induction and Recursive Functions</a:t>
            </a:r>
          </a:p>
          <a:p>
            <a:r>
              <a:rPr lang="en-US" dirty="0"/>
              <a:t>Loop Invariants</a:t>
            </a:r>
          </a:p>
          <a:p>
            <a:r>
              <a:rPr lang="en-US" b="1" dirty="0"/>
              <a:t>Algorithmic Correctness </a:t>
            </a:r>
          </a:p>
          <a:p>
            <a:r>
              <a:rPr lang="en-US" dirty="0"/>
              <a:t>Well-Ordering Principle</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407910867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62" name="Conditionals and Loops"/>
          <p:cNvSpPr txBox="1">
            <a:spLocks noGrp="1"/>
          </p:cNvSpPr>
          <p:nvPr>
            <p:ph type="title"/>
          </p:nvPr>
        </p:nvSpPr>
        <p:spPr>
          <a:prstGeom prst="rect">
            <a:avLst/>
          </a:prstGeom>
        </p:spPr>
        <p:txBody>
          <a:bodyPr/>
          <a:lstStyle/>
          <a:p>
            <a:r>
              <a:rPr lang="en-US" dirty="0"/>
              <a:t>Showing Algorithmic Correctness Using Loop Invariants</a:t>
            </a:r>
            <a:endParaRPr dirty="0"/>
          </a:p>
        </p:txBody>
      </p:sp>
      <p:sp>
        <p:nvSpPr>
          <p:cNvPr id="163" name="Control flow…"/>
          <p:cNvSpPr txBox="1">
            <a:spLocks noGrp="1"/>
          </p:cNvSpPr>
          <p:nvPr>
            <p:ph type="body" sz="quarter" idx="1"/>
          </p:nvPr>
        </p:nvSpPr>
        <p:spPr>
          <a:xfrm>
            <a:off x="1269998" y="1777999"/>
            <a:ext cx="22145813" cy="7061201"/>
          </a:xfrm>
          <a:prstGeom prst="rect">
            <a:avLst/>
          </a:prstGeom>
        </p:spPr>
        <p:txBody>
          <a:bodyPr/>
          <a:lstStyle/>
          <a:p>
            <a:pPr marL="742950" indent="-742950">
              <a:buFont typeface="+mj-lt"/>
              <a:buAutoNum type="arabicPeriod"/>
            </a:pPr>
            <a:r>
              <a:rPr lang="en-US" dirty="0">
                <a:solidFill>
                  <a:srgbClr val="0070C0"/>
                </a:solidFill>
              </a:rPr>
              <a:t>State the loop invariant. The loop invariant is a property that must be true before a loop is first executed, after each iteration, and after the final iteration. The variable </a:t>
            </a:r>
            <a:r>
              <a:rPr lang="en-US" dirty="0" err="1">
                <a:solidFill>
                  <a:srgbClr val="0070C0"/>
                </a:solidFill>
              </a:rPr>
              <a:t>i</a:t>
            </a:r>
            <a:r>
              <a:rPr lang="en-US" dirty="0">
                <a:solidFill>
                  <a:srgbClr val="0070C0"/>
                </a:solidFill>
              </a:rPr>
              <a:t> is used to count the number of iterations.</a:t>
            </a:r>
          </a:p>
          <a:p>
            <a:pPr marL="742950" indent="-742950">
              <a:buFont typeface="+mj-lt"/>
              <a:buAutoNum type="arabicPeriod"/>
            </a:pPr>
            <a:endParaRPr lang="en-US" dirty="0">
              <a:solidFill>
                <a:srgbClr val="0070C0"/>
              </a:solidFill>
            </a:endParaRPr>
          </a:p>
          <a:p>
            <a:pPr marL="742950" indent="-742950">
              <a:buFont typeface="+mj-lt"/>
              <a:buAutoNum type="arabicPeriod"/>
            </a:pPr>
            <a:r>
              <a:rPr lang="en-US" dirty="0">
                <a:solidFill>
                  <a:srgbClr val="0070C0"/>
                </a:solidFill>
              </a:rPr>
              <a:t>Prove the loop invariant is true by induction over the number of iterations.</a:t>
            </a:r>
          </a:p>
          <a:p>
            <a:pPr marL="742950" indent="-742950">
              <a:buFont typeface="+mj-lt"/>
              <a:buAutoNum type="arabicPeriod"/>
            </a:pPr>
            <a:endParaRPr lang="en-US" dirty="0">
              <a:solidFill>
                <a:srgbClr val="0070C0"/>
              </a:solidFill>
            </a:endParaRPr>
          </a:p>
          <a:p>
            <a:pPr marL="742950" indent="-742950">
              <a:buFont typeface="+mj-lt"/>
              <a:buAutoNum type="arabicPeriod"/>
            </a:pPr>
            <a:r>
              <a:rPr lang="en-US" dirty="0">
                <a:solidFill>
                  <a:srgbClr val="0070C0"/>
                </a:solidFill>
              </a:rPr>
              <a:t>If an algorithm requires a loop to execute k times and if upon exiting the loop the value of the iteration variable is (k+1), show that P(k+1) ensures correctness for the entire algorithm.</a:t>
            </a: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417019558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 Correctness</a:t>
            </a:r>
            <a:endParaRPr dirty="0"/>
          </a:p>
        </p:txBody>
      </p:sp>
      <p:sp>
        <p:nvSpPr>
          <p:cNvPr id="235" name="public class Flip…"/>
          <p:cNvSpPr/>
          <p:nvPr/>
        </p:nvSpPr>
        <p:spPr>
          <a:xfrm>
            <a:off x="404283" y="1991934"/>
            <a:ext cx="22419734" cy="1079782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Factorial of n, n!=n x (n-1) x (n-2) x …x 2 x 1</a:t>
            </a:r>
          </a:p>
          <a:p>
            <a:r>
              <a:rPr lang="en-US" sz="3200" dirty="0"/>
              <a:t>Note 0! = 1.</a:t>
            </a:r>
          </a:p>
          <a:p>
            <a:endParaRPr lang="en-US" sz="3200" dirty="0"/>
          </a:p>
          <a:p>
            <a:r>
              <a:rPr lang="en-US" sz="3200" dirty="0"/>
              <a:t>int </a:t>
            </a:r>
            <a:r>
              <a:rPr lang="en-US" sz="3200" dirty="0" err="1"/>
              <a:t>iterative_factorial</a:t>
            </a:r>
            <a:r>
              <a:rPr lang="en-US" sz="3200" dirty="0"/>
              <a:t>(int n){</a:t>
            </a:r>
          </a:p>
          <a:p>
            <a:r>
              <a:rPr lang="en-US" sz="3200" dirty="0"/>
              <a:t>     int x = 1, </a:t>
            </a:r>
            <a:r>
              <a:rPr lang="en-US" sz="3200" dirty="0" err="1"/>
              <a:t>i</a:t>
            </a:r>
            <a:r>
              <a:rPr lang="en-US" sz="3200" dirty="0"/>
              <a:t> =1;</a:t>
            </a:r>
          </a:p>
          <a:p>
            <a:r>
              <a:rPr lang="en-US" sz="3200" dirty="0"/>
              <a:t>    if (n == 0) return x;   /* base case*/</a:t>
            </a:r>
          </a:p>
          <a:p>
            <a:r>
              <a:rPr lang="en-US" sz="3200" dirty="0"/>
              <a:t>    while (</a:t>
            </a:r>
            <a:r>
              <a:rPr lang="en-US" sz="3200" dirty="0" err="1"/>
              <a:t>i</a:t>
            </a:r>
            <a:r>
              <a:rPr lang="en-US" sz="3200" dirty="0"/>
              <a:t> &lt;= n) {                      /*recursive cases or inductive steps*/</a:t>
            </a:r>
          </a:p>
          <a:p>
            <a:r>
              <a:rPr lang="en-US" sz="3200" dirty="0"/>
              <a:t>       x *= </a:t>
            </a:r>
            <a:r>
              <a:rPr lang="en-US" sz="3200" dirty="0" err="1"/>
              <a:t>i</a:t>
            </a:r>
            <a:r>
              <a:rPr lang="en-US" sz="3200" dirty="0"/>
              <a:t>;</a:t>
            </a:r>
          </a:p>
          <a:p>
            <a:r>
              <a:rPr lang="en-US" sz="3200" dirty="0"/>
              <a:t>       </a:t>
            </a:r>
            <a:r>
              <a:rPr lang="en-US" sz="3200" dirty="0" err="1"/>
              <a:t>i</a:t>
            </a:r>
            <a:r>
              <a:rPr lang="en-US" sz="3200" dirty="0"/>
              <a:t>++;</a:t>
            </a:r>
          </a:p>
          <a:p>
            <a:r>
              <a:rPr lang="en-US" sz="3200" dirty="0"/>
              <a:t>    }</a:t>
            </a:r>
          </a:p>
          <a:p>
            <a:r>
              <a:rPr lang="en-US" sz="3200" dirty="0"/>
              <a:t>    return x;</a:t>
            </a:r>
          </a:p>
          <a:p>
            <a:r>
              <a:rPr lang="en-US" sz="3200" dirty="0"/>
              <a:t>}</a:t>
            </a:r>
          </a:p>
          <a:p>
            <a:endParaRPr lang="en-US" sz="3200" dirty="0"/>
          </a:p>
          <a:p>
            <a:r>
              <a:rPr lang="en-US" sz="3200" dirty="0"/>
              <a:t>Claim: For any n greater than or equal to 0, </a:t>
            </a:r>
            <a:r>
              <a:rPr lang="en-US" sz="3200" dirty="0" err="1"/>
              <a:t>iterative_factorial</a:t>
            </a:r>
            <a:r>
              <a:rPr lang="en-US" sz="3200" dirty="0"/>
              <a:t>(int n) code computes n!</a:t>
            </a:r>
          </a:p>
          <a:p>
            <a:endParaRPr lang="en-US" sz="3200" dirty="0"/>
          </a:p>
          <a:p>
            <a:r>
              <a:rPr lang="en-US" sz="3200" dirty="0"/>
              <a:t>1. State the Loop invariant: For any </a:t>
            </a:r>
            <a:r>
              <a:rPr lang="en-US" sz="3200" dirty="0" err="1"/>
              <a:t>i</a:t>
            </a:r>
            <a:r>
              <a:rPr lang="en-US" sz="3200" dirty="0"/>
              <a:t> greater than or equal to 1, P(</a:t>
            </a:r>
            <a:r>
              <a:rPr lang="en-US" sz="3200" dirty="0" err="1"/>
              <a:t>i</a:t>
            </a:r>
            <a:r>
              <a:rPr lang="en-US" sz="3200" dirty="0"/>
              <a:t>): The variable x holds the value (i-1)! </a:t>
            </a:r>
          </a:p>
          <a:p>
            <a:endParaRPr lang="en-US" sz="3200" dirty="0"/>
          </a:p>
          <a:p>
            <a:r>
              <a:rPr lang="en-US" sz="3200" dirty="0"/>
              <a:t>2. Prove Loop Invariant by induction over </a:t>
            </a:r>
            <a:r>
              <a:rPr lang="en-US" sz="3200" dirty="0" err="1"/>
              <a:t>i</a:t>
            </a:r>
            <a:r>
              <a:rPr lang="en-US" sz="3200" dirty="0"/>
              <a:t>.</a:t>
            </a:r>
          </a:p>
          <a:p>
            <a:endParaRPr lang="en-US" sz="3200" dirty="0"/>
          </a:p>
          <a:p>
            <a:endParaRPr lang="en-US" sz="3200" dirty="0"/>
          </a:p>
        </p:txBody>
      </p:sp>
    </p:spTree>
    <p:extLst>
      <p:ext uri="{BB962C8B-B14F-4D97-AF65-F5344CB8AC3E}">
        <p14:creationId xmlns:p14="http://schemas.microsoft.com/office/powerpoint/2010/main" val="9303220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 Correctness</a:t>
            </a:r>
            <a:endParaRPr dirty="0"/>
          </a:p>
        </p:txBody>
      </p:sp>
      <p:sp>
        <p:nvSpPr>
          <p:cNvPr id="235" name="public class Flip…"/>
          <p:cNvSpPr/>
          <p:nvPr/>
        </p:nvSpPr>
        <p:spPr>
          <a:xfrm>
            <a:off x="404283" y="1991934"/>
            <a:ext cx="22419734" cy="10674717"/>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Factorial of n, n!=n x (n-1) x (n-2) x …x 2 x 1</a:t>
            </a:r>
          </a:p>
          <a:p>
            <a:r>
              <a:rPr lang="en-US" sz="1800" dirty="0"/>
              <a:t>Note 0! = 1.</a:t>
            </a:r>
          </a:p>
          <a:p>
            <a:endParaRPr lang="en-US" sz="1800" dirty="0"/>
          </a:p>
          <a:p>
            <a:r>
              <a:rPr lang="en-US" sz="1800" dirty="0"/>
              <a:t>int </a:t>
            </a:r>
            <a:r>
              <a:rPr lang="en-US" sz="1800" dirty="0" err="1"/>
              <a:t>iterative_factorial</a:t>
            </a:r>
            <a:r>
              <a:rPr lang="en-US" sz="1800" dirty="0"/>
              <a:t>(int n){</a:t>
            </a:r>
          </a:p>
          <a:p>
            <a:r>
              <a:rPr lang="en-US" sz="1800" dirty="0"/>
              <a:t>     int x = 1, </a:t>
            </a:r>
            <a:r>
              <a:rPr lang="en-US" sz="1800" dirty="0" err="1"/>
              <a:t>i</a:t>
            </a:r>
            <a:r>
              <a:rPr lang="en-US" sz="1800" dirty="0"/>
              <a:t> =1;</a:t>
            </a:r>
          </a:p>
          <a:p>
            <a:r>
              <a:rPr lang="en-US" sz="1800" dirty="0"/>
              <a:t>    if (n == 0) return x;   /* base case*/</a:t>
            </a:r>
          </a:p>
          <a:p>
            <a:r>
              <a:rPr lang="en-US" sz="1800" dirty="0"/>
              <a:t>    while (</a:t>
            </a:r>
            <a:r>
              <a:rPr lang="en-US" sz="1800" dirty="0" err="1"/>
              <a:t>i</a:t>
            </a:r>
            <a:r>
              <a:rPr lang="en-US" sz="1800" dirty="0"/>
              <a:t> &lt;= n) {                      /*recursive cases or inductive steps*/</a:t>
            </a:r>
          </a:p>
          <a:p>
            <a:r>
              <a:rPr lang="en-US" sz="1800" dirty="0"/>
              <a:t>       x *= </a:t>
            </a:r>
            <a:r>
              <a:rPr lang="en-US" sz="1800" dirty="0" err="1"/>
              <a:t>i</a:t>
            </a:r>
            <a:r>
              <a:rPr lang="en-US" sz="1800" dirty="0"/>
              <a:t>;</a:t>
            </a:r>
          </a:p>
          <a:p>
            <a:r>
              <a:rPr lang="en-US" sz="1800" dirty="0"/>
              <a:t>       </a:t>
            </a:r>
            <a:r>
              <a:rPr lang="en-US" sz="1800" dirty="0" err="1"/>
              <a:t>i</a:t>
            </a:r>
            <a:r>
              <a:rPr lang="en-US" sz="1800" dirty="0"/>
              <a:t>++;</a:t>
            </a:r>
          </a:p>
          <a:p>
            <a:r>
              <a:rPr lang="en-US" sz="1800" dirty="0"/>
              <a:t>    }</a:t>
            </a:r>
          </a:p>
          <a:p>
            <a:r>
              <a:rPr lang="en-US" sz="1800" dirty="0"/>
              <a:t>    return x;</a:t>
            </a:r>
          </a:p>
          <a:p>
            <a:r>
              <a:rPr lang="en-US" sz="1800" dirty="0"/>
              <a:t>}</a:t>
            </a:r>
          </a:p>
          <a:p>
            <a:r>
              <a:rPr lang="en-US" sz="3200" dirty="0"/>
              <a:t>Loop invariant: For any </a:t>
            </a:r>
            <a:r>
              <a:rPr lang="en-US" sz="3200" dirty="0" err="1"/>
              <a:t>i</a:t>
            </a:r>
            <a:r>
              <a:rPr lang="en-US" sz="3200" dirty="0"/>
              <a:t> greater than or equal to 1, P(</a:t>
            </a:r>
            <a:r>
              <a:rPr lang="en-US" sz="3200" dirty="0" err="1"/>
              <a:t>i</a:t>
            </a:r>
            <a:r>
              <a:rPr lang="en-US" sz="3200" dirty="0"/>
              <a:t>): The variable x holds the value (i-1)! </a:t>
            </a:r>
          </a:p>
          <a:p>
            <a:r>
              <a:rPr lang="en-US" sz="3200" dirty="0"/>
              <a:t>Proof by induction over i:</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0372879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Defining an object, mathematical function, or computer function in terms of </a:t>
            </a:r>
            <a:r>
              <a:rPr lang="en-US" i="1" dirty="0">
                <a:effectLst>
                  <a:outerShdw blurRad="38100" dist="38100" dir="2700000" algn="tl">
                    <a:srgbClr val="000000">
                      <a:alpha val="43137"/>
                    </a:srgbClr>
                  </a:outerShdw>
                </a:effectLst>
              </a:rPr>
              <a:t>itself</a:t>
            </a:r>
          </a:p>
          <a:p>
            <a:endParaRPr lang="en-US" dirty="0"/>
          </a:p>
        </p:txBody>
      </p:sp>
      <p:pic>
        <p:nvPicPr>
          <p:cNvPr id="1026" name="Picture 2" descr="http://www.renaissanceallergist.com/storage/russian_dolls.jpg?__SQUARESPACE_CACHEVERSION=12600629355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924800" y="5638801"/>
            <a:ext cx="6871568" cy="467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0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 Correctness</a:t>
            </a:r>
            <a:endParaRPr dirty="0"/>
          </a:p>
        </p:txBody>
      </p:sp>
      <p:sp>
        <p:nvSpPr>
          <p:cNvPr id="235" name="public class Flip…"/>
          <p:cNvSpPr/>
          <p:nvPr/>
        </p:nvSpPr>
        <p:spPr>
          <a:xfrm>
            <a:off x="404283" y="1991934"/>
            <a:ext cx="22419734" cy="10674717"/>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Factorial of n, n!=n x (n-1) x (n-2) x …x 2 x 1</a:t>
            </a:r>
          </a:p>
          <a:p>
            <a:r>
              <a:rPr lang="en-US" sz="1800" dirty="0"/>
              <a:t>Note 0! = 1.</a:t>
            </a:r>
          </a:p>
          <a:p>
            <a:endParaRPr lang="en-US" sz="1800" dirty="0"/>
          </a:p>
          <a:p>
            <a:r>
              <a:rPr lang="en-US" sz="1800" dirty="0"/>
              <a:t>int </a:t>
            </a:r>
            <a:r>
              <a:rPr lang="en-US" sz="1800" dirty="0" err="1"/>
              <a:t>iterative_factorial</a:t>
            </a:r>
            <a:r>
              <a:rPr lang="en-US" sz="1800" dirty="0"/>
              <a:t>(int n){</a:t>
            </a:r>
          </a:p>
          <a:p>
            <a:r>
              <a:rPr lang="en-US" sz="1800" dirty="0"/>
              <a:t>     int x = 1, </a:t>
            </a:r>
            <a:r>
              <a:rPr lang="en-US" sz="1800" dirty="0" err="1"/>
              <a:t>i</a:t>
            </a:r>
            <a:r>
              <a:rPr lang="en-US" sz="1800" dirty="0"/>
              <a:t> =1;</a:t>
            </a:r>
          </a:p>
          <a:p>
            <a:r>
              <a:rPr lang="en-US" sz="1800" dirty="0"/>
              <a:t>    if (n == 0) return x;   /* base case*/</a:t>
            </a:r>
          </a:p>
          <a:p>
            <a:r>
              <a:rPr lang="en-US" sz="1800" dirty="0"/>
              <a:t>    while (</a:t>
            </a:r>
            <a:r>
              <a:rPr lang="en-US" sz="1800" dirty="0" err="1"/>
              <a:t>i</a:t>
            </a:r>
            <a:r>
              <a:rPr lang="en-US" sz="1800" dirty="0"/>
              <a:t> &lt;= n) {                      /*recursive cases or inductive steps*/</a:t>
            </a:r>
          </a:p>
          <a:p>
            <a:r>
              <a:rPr lang="en-US" sz="1800" dirty="0"/>
              <a:t>       x *= </a:t>
            </a:r>
            <a:r>
              <a:rPr lang="en-US" sz="1800" dirty="0" err="1"/>
              <a:t>i</a:t>
            </a:r>
            <a:r>
              <a:rPr lang="en-US" sz="1800" dirty="0"/>
              <a:t>;</a:t>
            </a:r>
          </a:p>
          <a:p>
            <a:r>
              <a:rPr lang="en-US" sz="1800" dirty="0"/>
              <a:t>       </a:t>
            </a:r>
            <a:r>
              <a:rPr lang="en-US" sz="1800" dirty="0" err="1"/>
              <a:t>i</a:t>
            </a:r>
            <a:r>
              <a:rPr lang="en-US" sz="1800" dirty="0"/>
              <a:t>++;</a:t>
            </a:r>
          </a:p>
          <a:p>
            <a:r>
              <a:rPr lang="en-US" sz="1800" dirty="0"/>
              <a:t>    }</a:t>
            </a:r>
          </a:p>
          <a:p>
            <a:r>
              <a:rPr lang="en-US" sz="1800" dirty="0"/>
              <a:t>    return x;</a:t>
            </a:r>
          </a:p>
          <a:p>
            <a:r>
              <a:rPr lang="en-US" sz="1800" dirty="0"/>
              <a:t>}</a:t>
            </a:r>
          </a:p>
          <a:p>
            <a:r>
              <a:rPr lang="en-US" sz="3200" dirty="0"/>
              <a:t>Loop invariant: For any </a:t>
            </a:r>
            <a:r>
              <a:rPr lang="en-US" sz="3200" dirty="0" err="1"/>
              <a:t>i</a:t>
            </a:r>
            <a:r>
              <a:rPr lang="en-US" sz="3200" dirty="0"/>
              <a:t> greater than or equal to 1, P(</a:t>
            </a:r>
            <a:r>
              <a:rPr lang="en-US" sz="3200" dirty="0" err="1"/>
              <a:t>i</a:t>
            </a:r>
            <a:r>
              <a:rPr lang="en-US" sz="3200" dirty="0"/>
              <a:t>): The variable x holds the value (i-1)! </a:t>
            </a:r>
          </a:p>
          <a:p>
            <a:r>
              <a:rPr lang="en-US" sz="3200" dirty="0"/>
              <a:t>Proof by induction over i:</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70347811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Factorial Code Correctness</a:t>
            </a:r>
            <a:endParaRPr dirty="0"/>
          </a:p>
        </p:txBody>
      </p:sp>
      <p:sp>
        <p:nvSpPr>
          <p:cNvPr id="235" name="public class Flip…"/>
          <p:cNvSpPr/>
          <p:nvPr/>
        </p:nvSpPr>
        <p:spPr>
          <a:xfrm>
            <a:off x="404283" y="1991934"/>
            <a:ext cx="22419734" cy="1018227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Factorial of n, n!=n x (n-1) x (n-2) x …x 2 x 1</a:t>
            </a:r>
          </a:p>
          <a:p>
            <a:r>
              <a:rPr lang="en-US" sz="1800" dirty="0"/>
              <a:t>Note 0! = 1.</a:t>
            </a:r>
          </a:p>
          <a:p>
            <a:endParaRPr lang="en-US" sz="1800" dirty="0"/>
          </a:p>
          <a:p>
            <a:r>
              <a:rPr lang="en-US" sz="1800" dirty="0"/>
              <a:t>int </a:t>
            </a:r>
            <a:r>
              <a:rPr lang="en-US" sz="1800" dirty="0" err="1"/>
              <a:t>iterative_factorial</a:t>
            </a:r>
            <a:r>
              <a:rPr lang="en-US" sz="1800" dirty="0"/>
              <a:t>(int n){</a:t>
            </a:r>
          </a:p>
          <a:p>
            <a:r>
              <a:rPr lang="en-US" sz="1800" dirty="0"/>
              <a:t>     int x = 1, </a:t>
            </a:r>
            <a:r>
              <a:rPr lang="en-US" sz="1800" dirty="0" err="1"/>
              <a:t>i</a:t>
            </a:r>
            <a:r>
              <a:rPr lang="en-US" sz="1800" dirty="0"/>
              <a:t> =1;</a:t>
            </a:r>
          </a:p>
          <a:p>
            <a:r>
              <a:rPr lang="en-US" sz="1800" dirty="0"/>
              <a:t>    if (n == 0) return x;   /* base case*/</a:t>
            </a:r>
          </a:p>
          <a:p>
            <a:r>
              <a:rPr lang="en-US" sz="1800" dirty="0"/>
              <a:t>    while (</a:t>
            </a:r>
            <a:r>
              <a:rPr lang="en-US" sz="1800" dirty="0" err="1"/>
              <a:t>i</a:t>
            </a:r>
            <a:r>
              <a:rPr lang="en-US" sz="1800" dirty="0"/>
              <a:t> &lt;= n) {                      /*recursive cases or inductive steps*/</a:t>
            </a:r>
          </a:p>
          <a:p>
            <a:r>
              <a:rPr lang="en-US" sz="1800" dirty="0"/>
              <a:t>       x *= </a:t>
            </a:r>
            <a:r>
              <a:rPr lang="en-US" sz="1800" dirty="0" err="1"/>
              <a:t>i</a:t>
            </a:r>
            <a:r>
              <a:rPr lang="en-US" sz="1800" dirty="0"/>
              <a:t>;</a:t>
            </a:r>
          </a:p>
          <a:p>
            <a:r>
              <a:rPr lang="en-US" sz="1800" dirty="0"/>
              <a:t>       </a:t>
            </a:r>
            <a:r>
              <a:rPr lang="en-US" sz="1800" dirty="0" err="1"/>
              <a:t>i</a:t>
            </a:r>
            <a:r>
              <a:rPr lang="en-US" sz="1800" dirty="0"/>
              <a:t>++;</a:t>
            </a:r>
          </a:p>
          <a:p>
            <a:r>
              <a:rPr lang="en-US" sz="1800" dirty="0"/>
              <a:t>    }</a:t>
            </a:r>
          </a:p>
          <a:p>
            <a:r>
              <a:rPr lang="en-US" sz="1800" dirty="0"/>
              <a:t>    return x;</a:t>
            </a:r>
          </a:p>
          <a:p>
            <a:r>
              <a:rPr lang="en-US" sz="1800" dirty="0"/>
              <a:t>}</a:t>
            </a:r>
          </a:p>
          <a:p>
            <a:r>
              <a:rPr lang="en-US" sz="3200" dirty="0"/>
              <a:t>3. The code must run the loop n times and ends the loop when </a:t>
            </a:r>
            <a:r>
              <a:rPr lang="en-US" sz="3200" dirty="0" err="1"/>
              <a:t>i</a:t>
            </a:r>
            <a:r>
              <a:rPr lang="en-US" sz="3200" dirty="0"/>
              <a:t> = n+1. Show P(n+1) ensures the correctness of the entire function.</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86627928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 Correctness</a:t>
            </a:r>
            <a:endParaRPr dirty="0"/>
          </a:p>
        </p:txBody>
      </p:sp>
      <p:sp>
        <p:nvSpPr>
          <p:cNvPr id="235" name="public class Flip…"/>
          <p:cNvSpPr/>
          <p:nvPr/>
        </p:nvSpPr>
        <p:spPr>
          <a:xfrm>
            <a:off x="332690" y="1760816"/>
            <a:ext cx="22419734" cy="1129027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Fibonacci sequence:  f</a:t>
            </a:r>
            <a:r>
              <a:rPr lang="en-US" sz="3200" baseline="-25000" dirty="0"/>
              <a:t>0</a:t>
            </a:r>
            <a:r>
              <a:rPr lang="en-US" sz="3200" dirty="0"/>
              <a:t>=0, f</a:t>
            </a:r>
            <a:r>
              <a:rPr lang="en-US" sz="3200" baseline="-25000" dirty="0"/>
              <a:t>1</a:t>
            </a:r>
            <a:r>
              <a:rPr lang="en-US" sz="3200" dirty="0"/>
              <a:t>=1 and  </a:t>
            </a:r>
            <a:r>
              <a:rPr lang="en-US" sz="3200" dirty="0" err="1"/>
              <a:t>f</a:t>
            </a:r>
            <a:r>
              <a:rPr lang="en-US" sz="3200" baseline="-25000" dirty="0" err="1"/>
              <a:t>n</a:t>
            </a:r>
            <a:r>
              <a:rPr lang="en-US" sz="3200" dirty="0"/>
              <a:t>= f</a:t>
            </a:r>
            <a:r>
              <a:rPr lang="en-US" sz="3200" baseline="-25000" dirty="0"/>
              <a:t>n-1</a:t>
            </a:r>
            <a:r>
              <a:rPr lang="en-US" sz="3200" dirty="0"/>
              <a:t> – f</a:t>
            </a:r>
            <a:r>
              <a:rPr lang="en-US" sz="3200" baseline="-25000" dirty="0"/>
              <a:t>n-2</a:t>
            </a:r>
            <a:endParaRPr lang="en-US" sz="3200" dirty="0"/>
          </a:p>
          <a:p>
            <a:endParaRPr lang="en-US" sz="3200" dirty="0"/>
          </a:p>
          <a:p>
            <a:r>
              <a:rPr lang="en-US" sz="3200" dirty="0"/>
              <a:t>int </a:t>
            </a:r>
            <a:r>
              <a:rPr lang="en-US" sz="3200" dirty="0" err="1"/>
              <a:t>iterative_fibonacci</a:t>
            </a:r>
            <a:r>
              <a:rPr lang="en-US" sz="3200" dirty="0"/>
              <a:t>(int n){</a:t>
            </a:r>
          </a:p>
          <a:p>
            <a:r>
              <a:rPr lang="en-US" sz="3200" dirty="0"/>
              <a:t>    If (n =0 or n = 1) return n;   /* base cases*/</a:t>
            </a:r>
          </a:p>
          <a:p>
            <a:r>
              <a:rPr lang="en-US" sz="3200" dirty="0"/>
              <a:t>    x = 0; y = 1; </a:t>
            </a:r>
            <a:r>
              <a:rPr lang="en-US" sz="3200" dirty="0" err="1"/>
              <a:t>i</a:t>
            </a:r>
            <a:r>
              <a:rPr lang="en-US" sz="3200" dirty="0"/>
              <a:t> =1;</a:t>
            </a:r>
          </a:p>
          <a:p>
            <a:r>
              <a:rPr lang="en-US" sz="3200" dirty="0"/>
              <a:t>   while (</a:t>
            </a:r>
            <a:r>
              <a:rPr lang="en-US" sz="3200" dirty="0" err="1"/>
              <a:t>i</a:t>
            </a:r>
            <a:r>
              <a:rPr lang="en-US" sz="3200" dirty="0"/>
              <a:t> &lt; n) {                           /*recursive cases*/</a:t>
            </a:r>
          </a:p>
          <a:p>
            <a:r>
              <a:rPr lang="en-US" sz="3200" dirty="0"/>
              <a:t>       </a:t>
            </a:r>
            <a:r>
              <a:rPr lang="en-US" sz="3200" dirty="0" err="1"/>
              <a:t>i</a:t>
            </a:r>
            <a:r>
              <a:rPr lang="en-US" sz="3200" dirty="0"/>
              <a:t>++;</a:t>
            </a:r>
          </a:p>
          <a:p>
            <a:r>
              <a:rPr lang="en-US" sz="3200" dirty="0"/>
              <a:t>       z = x + y;</a:t>
            </a:r>
          </a:p>
          <a:p>
            <a:r>
              <a:rPr lang="en-US" sz="3200" dirty="0"/>
              <a:t>       x = y;</a:t>
            </a:r>
          </a:p>
          <a:p>
            <a:r>
              <a:rPr lang="en-US" sz="3200" dirty="0"/>
              <a:t>       y = z;</a:t>
            </a:r>
          </a:p>
          <a:p>
            <a:r>
              <a:rPr lang="en-US" sz="3200" dirty="0"/>
              <a:t>   }</a:t>
            </a:r>
          </a:p>
          <a:p>
            <a:r>
              <a:rPr lang="en-US" sz="3200" dirty="0"/>
              <a:t>   return y;</a:t>
            </a:r>
          </a:p>
          <a:p>
            <a:r>
              <a:rPr lang="en-US" sz="3200" dirty="0"/>
              <a:t>}</a:t>
            </a:r>
          </a:p>
          <a:p>
            <a:endParaRPr lang="en-US" sz="3200" dirty="0"/>
          </a:p>
          <a:p>
            <a:r>
              <a:rPr lang="en-US" sz="3200" dirty="0"/>
              <a:t>Claim: For any n greater than or equal to 0, </a:t>
            </a:r>
            <a:r>
              <a:rPr lang="en-US" sz="3200" dirty="0" err="1"/>
              <a:t>iterative_fibonacci</a:t>
            </a:r>
            <a:r>
              <a:rPr lang="en-US" sz="3200" dirty="0"/>
              <a:t> returns the n-</a:t>
            </a:r>
            <a:r>
              <a:rPr lang="en-US" sz="3200" dirty="0" err="1"/>
              <a:t>th</a:t>
            </a:r>
            <a:r>
              <a:rPr lang="en-US" sz="3200" dirty="0"/>
              <a:t> Fibonacci number.</a:t>
            </a:r>
          </a:p>
          <a:p>
            <a:pPr marL="514350" indent="-514350">
              <a:buAutoNum type="arabicPeriod"/>
            </a:pPr>
            <a:r>
              <a:rPr lang="en-US" sz="3200" dirty="0"/>
              <a:t>State the Loop Invariant: For any </a:t>
            </a:r>
            <a:r>
              <a:rPr lang="en-US" sz="3200" dirty="0" err="1"/>
              <a:t>i</a:t>
            </a:r>
            <a:r>
              <a:rPr lang="en-US" sz="3200" dirty="0"/>
              <a:t> greater than or equal to 1, P(</a:t>
            </a:r>
            <a:r>
              <a:rPr lang="en-US" sz="3200" dirty="0" err="1"/>
              <a:t>i</a:t>
            </a:r>
            <a:r>
              <a:rPr lang="en-US" sz="3200" dirty="0"/>
              <a:t>): y equals the </a:t>
            </a:r>
            <a:r>
              <a:rPr lang="en-US" sz="3200" dirty="0" err="1"/>
              <a:t>i-th</a:t>
            </a:r>
            <a:r>
              <a:rPr lang="en-US" sz="3200" dirty="0"/>
              <a:t> Fibonacci number, f</a:t>
            </a:r>
            <a:r>
              <a:rPr lang="en-US" sz="3200" baseline="-25000" dirty="0"/>
              <a:t>i</a:t>
            </a:r>
            <a:r>
              <a:rPr lang="en-US" sz="3200" dirty="0"/>
              <a:t>, and x equals the (i-1)-</a:t>
            </a:r>
            <a:r>
              <a:rPr lang="en-US" sz="3200" dirty="0" err="1"/>
              <a:t>th</a:t>
            </a:r>
            <a:r>
              <a:rPr lang="en-US" sz="3200" dirty="0"/>
              <a:t> Fibonacci number, f</a:t>
            </a:r>
            <a:r>
              <a:rPr lang="en-US" sz="3200" baseline="-25000" dirty="0"/>
              <a:t>i-1</a:t>
            </a:r>
            <a:r>
              <a:rPr lang="en-US" sz="3200" dirty="0"/>
              <a:t>.</a:t>
            </a:r>
          </a:p>
          <a:p>
            <a:pPr marL="514350" indent="-514350">
              <a:buAutoNum type="arabicPeriod"/>
            </a:pPr>
            <a:endParaRPr lang="en-US" sz="3200" dirty="0"/>
          </a:p>
          <a:p>
            <a:pPr marL="514350" indent="-514350">
              <a:buAutoNum type="arabicPeriod"/>
            </a:pPr>
            <a:r>
              <a:rPr lang="en-US" sz="3200" dirty="0"/>
              <a:t>Prove the loop invariant using induction over </a:t>
            </a:r>
            <a:r>
              <a:rPr lang="en-US" sz="3200" dirty="0" err="1"/>
              <a:t>i</a:t>
            </a:r>
            <a:r>
              <a:rPr lang="en-US" sz="3200" dirty="0"/>
              <a:t>.</a:t>
            </a:r>
          </a:p>
          <a:p>
            <a:endParaRPr lang="en-US" sz="3200" dirty="0"/>
          </a:p>
          <a:p>
            <a:endParaRPr lang="en-US" sz="3200" dirty="0"/>
          </a:p>
        </p:txBody>
      </p:sp>
    </p:spTree>
    <p:extLst>
      <p:ext uri="{BB962C8B-B14F-4D97-AF65-F5344CB8AC3E}">
        <p14:creationId xmlns:p14="http://schemas.microsoft.com/office/powerpoint/2010/main" val="6933991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 Correctness</a:t>
            </a:r>
            <a:endParaRPr dirty="0"/>
          </a:p>
        </p:txBody>
      </p:sp>
      <p:sp>
        <p:nvSpPr>
          <p:cNvPr id="235" name="public class Flip…"/>
          <p:cNvSpPr/>
          <p:nvPr/>
        </p:nvSpPr>
        <p:spPr>
          <a:xfrm>
            <a:off x="332690" y="1760816"/>
            <a:ext cx="22419734" cy="10951716"/>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Fibonacci sequence:  f</a:t>
            </a:r>
            <a:r>
              <a:rPr lang="en-US" sz="1800" baseline="-25000" dirty="0"/>
              <a:t>0</a:t>
            </a:r>
            <a:r>
              <a:rPr lang="en-US" sz="1800" dirty="0"/>
              <a:t>=0, f</a:t>
            </a:r>
            <a:r>
              <a:rPr lang="en-US" sz="1800" baseline="-25000" dirty="0"/>
              <a:t>1</a:t>
            </a:r>
            <a:r>
              <a:rPr lang="en-US" sz="1800" dirty="0"/>
              <a:t>=1 and  </a:t>
            </a:r>
            <a:r>
              <a:rPr lang="en-US" sz="1800" dirty="0" err="1"/>
              <a:t>f</a:t>
            </a:r>
            <a:r>
              <a:rPr lang="en-US" sz="1800" baseline="-25000" dirty="0" err="1"/>
              <a:t>n</a:t>
            </a:r>
            <a:r>
              <a:rPr lang="en-US" sz="1800" dirty="0"/>
              <a:t>= f</a:t>
            </a:r>
            <a:r>
              <a:rPr lang="en-US" sz="1800" baseline="-25000" dirty="0"/>
              <a:t>n-1</a:t>
            </a:r>
            <a:r>
              <a:rPr lang="en-US" sz="1800" dirty="0"/>
              <a:t> – f</a:t>
            </a:r>
            <a:r>
              <a:rPr lang="en-US" sz="1800" baseline="-25000" dirty="0"/>
              <a:t>n-2</a:t>
            </a:r>
            <a:endParaRPr lang="en-US" sz="1800" dirty="0"/>
          </a:p>
          <a:p>
            <a:endParaRPr lang="en-US" sz="1800" dirty="0"/>
          </a:p>
          <a:p>
            <a:r>
              <a:rPr lang="en-US" sz="1800" dirty="0"/>
              <a:t>int </a:t>
            </a:r>
            <a:r>
              <a:rPr lang="en-US" sz="1800" dirty="0" err="1"/>
              <a:t>iterative_fibonacci</a:t>
            </a:r>
            <a:r>
              <a:rPr lang="en-US" sz="1800" dirty="0"/>
              <a:t>(int n){</a:t>
            </a:r>
          </a:p>
          <a:p>
            <a:r>
              <a:rPr lang="en-US" sz="1800" dirty="0"/>
              <a:t>    If (n =0 or n = 1) return n;   /* base cases*/</a:t>
            </a:r>
          </a:p>
          <a:p>
            <a:r>
              <a:rPr lang="en-US" sz="1800" dirty="0"/>
              <a:t>    x = 0; y = 1; </a:t>
            </a:r>
            <a:r>
              <a:rPr lang="en-US" sz="1800" dirty="0" err="1"/>
              <a:t>i</a:t>
            </a:r>
            <a:r>
              <a:rPr lang="en-US" sz="1800" dirty="0"/>
              <a:t> =1;</a:t>
            </a:r>
          </a:p>
          <a:p>
            <a:r>
              <a:rPr lang="en-US" sz="1800" dirty="0"/>
              <a:t>   while (</a:t>
            </a:r>
            <a:r>
              <a:rPr lang="en-US" sz="1800" dirty="0" err="1"/>
              <a:t>i</a:t>
            </a:r>
            <a:r>
              <a:rPr lang="en-US" sz="1800" dirty="0"/>
              <a:t> &lt; n) {                           /*recursive cases*/</a:t>
            </a:r>
          </a:p>
          <a:p>
            <a:r>
              <a:rPr lang="en-US" sz="1800" dirty="0"/>
              <a:t>       </a:t>
            </a:r>
            <a:r>
              <a:rPr lang="en-US" sz="1800" dirty="0" err="1"/>
              <a:t>i</a:t>
            </a:r>
            <a:r>
              <a:rPr lang="en-US" sz="1800" dirty="0"/>
              <a:t>++;</a:t>
            </a:r>
          </a:p>
          <a:p>
            <a:r>
              <a:rPr lang="en-US" sz="1800" dirty="0"/>
              <a:t>       z = x + y;</a:t>
            </a:r>
          </a:p>
          <a:p>
            <a:r>
              <a:rPr lang="en-US" sz="1800" dirty="0"/>
              <a:t>       x = y;</a:t>
            </a:r>
          </a:p>
          <a:p>
            <a:r>
              <a:rPr lang="en-US" sz="1800" dirty="0"/>
              <a:t>       y = z;</a:t>
            </a:r>
          </a:p>
          <a:p>
            <a:r>
              <a:rPr lang="en-US" sz="1800" dirty="0"/>
              <a:t>   }</a:t>
            </a:r>
          </a:p>
          <a:p>
            <a:r>
              <a:rPr lang="en-US" sz="1800" dirty="0"/>
              <a:t>   return y;</a:t>
            </a:r>
          </a:p>
          <a:p>
            <a:r>
              <a:rPr lang="en-US" sz="1800" dirty="0"/>
              <a:t>}</a:t>
            </a:r>
          </a:p>
          <a:p>
            <a:endParaRPr lang="en-US" sz="3200" dirty="0"/>
          </a:p>
          <a:p>
            <a:r>
              <a:rPr lang="en-US" sz="3200" dirty="0"/>
              <a:t>Loop Invariant: For any </a:t>
            </a:r>
            <a:r>
              <a:rPr lang="en-US" sz="3200" dirty="0" err="1"/>
              <a:t>i</a:t>
            </a:r>
            <a:r>
              <a:rPr lang="en-US" sz="3200" dirty="0"/>
              <a:t> greater than or equal to 1, P(</a:t>
            </a:r>
            <a:r>
              <a:rPr lang="en-US" sz="3200" dirty="0" err="1"/>
              <a:t>i</a:t>
            </a:r>
            <a:r>
              <a:rPr lang="en-US" sz="3200" dirty="0"/>
              <a:t>): y equals the </a:t>
            </a:r>
            <a:r>
              <a:rPr lang="en-US" sz="3200" dirty="0" err="1"/>
              <a:t>i-th</a:t>
            </a:r>
            <a:r>
              <a:rPr lang="en-US" sz="3200" dirty="0"/>
              <a:t> Fibonacci number, f</a:t>
            </a:r>
            <a:r>
              <a:rPr lang="en-US" sz="3200" baseline="-25000" dirty="0"/>
              <a:t>i</a:t>
            </a:r>
            <a:r>
              <a:rPr lang="en-US" sz="3200" dirty="0"/>
              <a:t>, and x equals the (i-1)-</a:t>
            </a:r>
            <a:r>
              <a:rPr lang="en-US" sz="3200" dirty="0" err="1"/>
              <a:t>th</a:t>
            </a:r>
            <a:r>
              <a:rPr lang="en-US" sz="3200" dirty="0"/>
              <a:t> Fibonacci number, f</a:t>
            </a:r>
            <a:r>
              <a:rPr lang="en-US" sz="3200" baseline="-25000" dirty="0"/>
              <a:t>i-1</a:t>
            </a:r>
            <a:r>
              <a:rPr lang="en-US" sz="3200" dirty="0"/>
              <a:t>.</a:t>
            </a:r>
          </a:p>
          <a:p>
            <a:r>
              <a:rPr lang="en-US" sz="3200" dirty="0"/>
              <a:t>Prove by induction over i:</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71941202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 Correctness</a:t>
            </a:r>
            <a:endParaRPr dirty="0"/>
          </a:p>
        </p:txBody>
      </p:sp>
      <p:sp>
        <p:nvSpPr>
          <p:cNvPr id="235" name="public class Flip…"/>
          <p:cNvSpPr/>
          <p:nvPr/>
        </p:nvSpPr>
        <p:spPr>
          <a:xfrm>
            <a:off x="332690" y="1760816"/>
            <a:ext cx="22419734" cy="10951716"/>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Fibonacci sequence:  f</a:t>
            </a:r>
            <a:r>
              <a:rPr lang="en-US" sz="1800" baseline="-25000" dirty="0"/>
              <a:t>0</a:t>
            </a:r>
            <a:r>
              <a:rPr lang="en-US" sz="1800" dirty="0"/>
              <a:t>=0, f</a:t>
            </a:r>
            <a:r>
              <a:rPr lang="en-US" sz="1800" baseline="-25000" dirty="0"/>
              <a:t>1</a:t>
            </a:r>
            <a:r>
              <a:rPr lang="en-US" sz="1800" dirty="0"/>
              <a:t>=1 and  </a:t>
            </a:r>
            <a:r>
              <a:rPr lang="en-US" sz="1800" dirty="0" err="1"/>
              <a:t>f</a:t>
            </a:r>
            <a:r>
              <a:rPr lang="en-US" sz="1800" baseline="-25000" dirty="0" err="1"/>
              <a:t>n</a:t>
            </a:r>
            <a:r>
              <a:rPr lang="en-US" sz="1800" dirty="0"/>
              <a:t>= f</a:t>
            </a:r>
            <a:r>
              <a:rPr lang="en-US" sz="1800" baseline="-25000" dirty="0"/>
              <a:t>n-1</a:t>
            </a:r>
            <a:r>
              <a:rPr lang="en-US" sz="1800" dirty="0"/>
              <a:t> – f</a:t>
            </a:r>
            <a:r>
              <a:rPr lang="en-US" sz="1800" baseline="-25000" dirty="0"/>
              <a:t>n-2</a:t>
            </a:r>
            <a:endParaRPr lang="en-US" sz="1800" dirty="0"/>
          </a:p>
          <a:p>
            <a:endParaRPr lang="en-US" sz="1800" dirty="0"/>
          </a:p>
          <a:p>
            <a:r>
              <a:rPr lang="en-US" sz="1800" dirty="0"/>
              <a:t>int </a:t>
            </a:r>
            <a:r>
              <a:rPr lang="en-US" sz="1800" dirty="0" err="1"/>
              <a:t>iterative_fibonacci</a:t>
            </a:r>
            <a:r>
              <a:rPr lang="en-US" sz="1800" dirty="0"/>
              <a:t>(int n){</a:t>
            </a:r>
          </a:p>
          <a:p>
            <a:r>
              <a:rPr lang="en-US" sz="1800" dirty="0"/>
              <a:t>    If (n =0 or n = 1) return n;   /* base cases*/</a:t>
            </a:r>
          </a:p>
          <a:p>
            <a:r>
              <a:rPr lang="en-US" sz="1800" dirty="0"/>
              <a:t>    x = 0; y = 1; </a:t>
            </a:r>
            <a:r>
              <a:rPr lang="en-US" sz="1800" dirty="0" err="1"/>
              <a:t>i</a:t>
            </a:r>
            <a:r>
              <a:rPr lang="en-US" sz="1800" dirty="0"/>
              <a:t> =1;</a:t>
            </a:r>
          </a:p>
          <a:p>
            <a:r>
              <a:rPr lang="en-US" sz="1800" dirty="0"/>
              <a:t>   while (</a:t>
            </a:r>
            <a:r>
              <a:rPr lang="en-US" sz="1800" dirty="0" err="1"/>
              <a:t>i</a:t>
            </a:r>
            <a:r>
              <a:rPr lang="en-US" sz="1800" dirty="0"/>
              <a:t> &lt; n) {                           /*recursive cases*/</a:t>
            </a:r>
          </a:p>
          <a:p>
            <a:r>
              <a:rPr lang="en-US" sz="1800" dirty="0"/>
              <a:t>       </a:t>
            </a:r>
            <a:r>
              <a:rPr lang="en-US" sz="1800" dirty="0" err="1"/>
              <a:t>i</a:t>
            </a:r>
            <a:r>
              <a:rPr lang="en-US" sz="1800" dirty="0"/>
              <a:t>++;</a:t>
            </a:r>
          </a:p>
          <a:p>
            <a:r>
              <a:rPr lang="en-US" sz="1800" dirty="0"/>
              <a:t>       z = x + y;</a:t>
            </a:r>
          </a:p>
          <a:p>
            <a:r>
              <a:rPr lang="en-US" sz="1800" dirty="0"/>
              <a:t>       x = y;</a:t>
            </a:r>
          </a:p>
          <a:p>
            <a:r>
              <a:rPr lang="en-US" sz="1800" dirty="0"/>
              <a:t>       y = z;</a:t>
            </a:r>
          </a:p>
          <a:p>
            <a:r>
              <a:rPr lang="en-US" sz="1800" dirty="0"/>
              <a:t>   }</a:t>
            </a:r>
          </a:p>
          <a:p>
            <a:r>
              <a:rPr lang="en-US" sz="1800" dirty="0"/>
              <a:t>   return y;</a:t>
            </a:r>
          </a:p>
          <a:p>
            <a:r>
              <a:rPr lang="en-US" sz="1800" dirty="0"/>
              <a:t>}</a:t>
            </a:r>
          </a:p>
          <a:p>
            <a:endParaRPr lang="en-US" sz="3200" dirty="0"/>
          </a:p>
          <a:p>
            <a:r>
              <a:rPr lang="en-US" sz="3200" dirty="0"/>
              <a:t>Loop Invariant: For any </a:t>
            </a:r>
            <a:r>
              <a:rPr lang="en-US" sz="3200" dirty="0" err="1"/>
              <a:t>i</a:t>
            </a:r>
            <a:r>
              <a:rPr lang="en-US" sz="3200" dirty="0"/>
              <a:t> greater than or equal to 1, P(</a:t>
            </a:r>
            <a:r>
              <a:rPr lang="en-US" sz="3200" dirty="0" err="1"/>
              <a:t>i</a:t>
            </a:r>
            <a:r>
              <a:rPr lang="en-US" sz="3200" dirty="0"/>
              <a:t>): y equals the </a:t>
            </a:r>
            <a:r>
              <a:rPr lang="en-US" sz="3200" dirty="0" err="1"/>
              <a:t>i-th</a:t>
            </a:r>
            <a:r>
              <a:rPr lang="en-US" sz="3200" dirty="0"/>
              <a:t> Fibonacci number, f</a:t>
            </a:r>
            <a:r>
              <a:rPr lang="en-US" sz="3200" baseline="-25000" dirty="0"/>
              <a:t>i</a:t>
            </a:r>
            <a:r>
              <a:rPr lang="en-US" sz="3200" dirty="0"/>
              <a:t>, and x equals the (i-1)-</a:t>
            </a:r>
            <a:r>
              <a:rPr lang="en-US" sz="3200" dirty="0" err="1"/>
              <a:t>th</a:t>
            </a:r>
            <a:r>
              <a:rPr lang="en-US" sz="3200" dirty="0"/>
              <a:t> Fibonacci number, f</a:t>
            </a:r>
            <a:r>
              <a:rPr lang="en-US" sz="3200" baseline="-25000" dirty="0"/>
              <a:t>i-1</a:t>
            </a:r>
            <a:r>
              <a:rPr lang="en-US" sz="3200" dirty="0"/>
              <a:t>.</a:t>
            </a:r>
          </a:p>
          <a:p>
            <a:r>
              <a:rPr lang="en-US" sz="3200" dirty="0"/>
              <a:t>Prove by induction over i:</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83805217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Fibonacci Code Correctness</a:t>
            </a:r>
            <a:endParaRPr dirty="0"/>
          </a:p>
        </p:txBody>
      </p:sp>
      <p:sp>
        <p:nvSpPr>
          <p:cNvPr id="235" name="public class Flip…"/>
          <p:cNvSpPr/>
          <p:nvPr/>
        </p:nvSpPr>
        <p:spPr>
          <a:xfrm>
            <a:off x="332690" y="1760816"/>
            <a:ext cx="22419734" cy="10951716"/>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1800" dirty="0"/>
              <a:t>Fibonacci sequence:  f</a:t>
            </a:r>
            <a:r>
              <a:rPr lang="en-US" sz="1800" baseline="-25000" dirty="0"/>
              <a:t>0</a:t>
            </a:r>
            <a:r>
              <a:rPr lang="en-US" sz="1800" dirty="0"/>
              <a:t>=0, f</a:t>
            </a:r>
            <a:r>
              <a:rPr lang="en-US" sz="1800" baseline="-25000" dirty="0"/>
              <a:t>1</a:t>
            </a:r>
            <a:r>
              <a:rPr lang="en-US" sz="1800" dirty="0"/>
              <a:t>=1 and  </a:t>
            </a:r>
            <a:r>
              <a:rPr lang="en-US" sz="1800" dirty="0" err="1"/>
              <a:t>f</a:t>
            </a:r>
            <a:r>
              <a:rPr lang="en-US" sz="1800" baseline="-25000" dirty="0" err="1"/>
              <a:t>n</a:t>
            </a:r>
            <a:r>
              <a:rPr lang="en-US" sz="1800" dirty="0"/>
              <a:t>= f</a:t>
            </a:r>
            <a:r>
              <a:rPr lang="en-US" sz="1800" baseline="-25000" dirty="0"/>
              <a:t>n-1</a:t>
            </a:r>
            <a:r>
              <a:rPr lang="en-US" sz="1800" dirty="0"/>
              <a:t> – f</a:t>
            </a:r>
            <a:r>
              <a:rPr lang="en-US" sz="1800" baseline="-25000" dirty="0"/>
              <a:t>n-2</a:t>
            </a:r>
            <a:endParaRPr lang="en-US" sz="1800" dirty="0"/>
          </a:p>
          <a:p>
            <a:endParaRPr lang="en-US" sz="1800" dirty="0"/>
          </a:p>
          <a:p>
            <a:r>
              <a:rPr lang="en-US" sz="1800" dirty="0"/>
              <a:t>int </a:t>
            </a:r>
            <a:r>
              <a:rPr lang="en-US" sz="1800" dirty="0" err="1"/>
              <a:t>iterative_fibonacci</a:t>
            </a:r>
            <a:r>
              <a:rPr lang="en-US" sz="1800" dirty="0"/>
              <a:t>(int n){</a:t>
            </a:r>
          </a:p>
          <a:p>
            <a:r>
              <a:rPr lang="en-US" sz="1800" dirty="0"/>
              <a:t>    If (n =0 or n = 1) return n;   /* base cases*/</a:t>
            </a:r>
          </a:p>
          <a:p>
            <a:r>
              <a:rPr lang="en-US" sz="1800" dirty="0"/>
              <a:t>    x = 0; y = 1; </a:t>
            </a:r>
            <a:r>
              <a:rPr lang="en-US" sz="1800" dirty="0" err="1"/>
              <a:t>i</a:t>
            </a:r>
            <a:r>
              <a:rPr lang="en-US" sz="1800" dirty="0"/>
              <a:t> =1;</a:t>
            </a:r>
          </a:p>
          <a:p>
            <a:r>
              <a:rPr lang="en-US" sz="1800" dirty="0"/>
              <a:t>   while (</a:t>
            </a:r>
            <a:r>
              <a:rPr lang="en-US" sz="1800" dirty="0" err="1"/>
              <a:t>i</a:t>
            </a:r>
            <a:r>
              <a:rPr lang="en-US" sz="1800" dirty="0"/>
              <a:t> &lt; n) {                           /*recursive cases*/</a:t>
            </a:r>
          </a:p>
          <a:p>
            <a:r>
              <a:rPr lang="en-US" sz="1800" dirty="0"/>
              <a:t>       </a:t>
            </a:r>
            <a:r>
              <a:rPr lang="en-US" sz="1800" dirty="0" err="1"/>
              <a:t>i</a:t>
            </a:r>
            <a:r>
              <a:rPr lang="en-US" sz="1800" dirty="0"/>
              <a:t>++;</a:t>
            </a:r>
          </a:p>
          <a:p>
            <a:r>
              <a:rPr lang="en-US" sz="1800" dirty="0"/>
              <a:t>       z = x + y;</a:t>
            </a:r>
          </a:p>
          <a:p>
            <a:r>
              <a:rPr lang="en-US" sz="1800" dirty="0"/>
              <a:t>       x = y;</a:t>
            </a:r>
          </a:p>
          <a:p>
            <a:r>
              <a:rPr lang="en-US" sz="1800" dirty="0"/>
              <a:t>       y = z;</a:t>
            </a:r>
          </a:p>
          <a:p>
            <a:r>
              <a:rPr lang="en-US" sz="1800" dirty="0"/>
              <a:t>   }</a:t>
            </a:r>
          </a:p>
          <a:p>
            <a:r>
              <a:rPr lang="en-US" sz="1800" dirty="0"/>
              <a:t>   return y;</a:t>
            </a:r>
          </a:p>
          <a:p>
            <a:r>
              <a:rPr lang="en-US" sz="1800" dirty="0"/>
              <a:t>}</a:t>
            </a:r>
          </a:p>
          <a:p>
            <a:endParaRPr lang="en-US" sz="3200" dirty="0"/>
          </a:p>
          <a:p>
            <a:r>
              <a:rPr lang="en-US" sz="3200" dirty="0"/>
              <a:t>3. The code must run the loop n-1 times and ends the loop when </a:t>
            </a:r>
            <a:r>
              <a:rPr lang="en-US" sz="3200" dirty="0" err="1"/>
              <a:t>i</a:t>
            </a:r>
            <a:r>
              <a:rPr lang="en-US" sz="3200" dirty="0"/>
              <a:t> = n. Show P(n) ensures the correctness of the entire function.</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86161616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Iterative Linear Search Correctness</a:t>
            </a:r>
            <a:endParaRPr dirty="0"/>
          </a:p>
        </p:txBody>
      </p:sp>
      <p:sp>
        <p:nvSpPr>
          <p:cNvPr id="235" name="public class Flip…"/>
          <p:cNvSpPr/>
          <p:nvPr/>
        </p:nvSpPr>
        <p:spPr>
          <a:xfrm>
            <a:off x="332690" y="1760816"/>
            <a:ext cx="22419734" cy="1030538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Given an array of  numbers A[1,…,n], search for if it contains value x</a:t>
            </a:r>
          </a:p>
          <a:p>
            <a:r>
              <a:rPr lang="en-US" sz="3200" dirty="0"/>
              <a:t>Using 1 based indexing (not 0). If the array contains x, return its position. Otherwise return 0 for not found.</a:t>
            </a:r>
          </a:p>
          <a:p>
            <a:endParaRPr lang="en-US" sz="3200" dirty="0"/>
          </a:p>
          <a:p>
            <a:r>
              <a:rPr lang="en-US" sz="3200" dirty="0"/>
              <a:t>int Search(</a:t>
            </a:r>
            <a:r>
              <a:rPr lang="en-US" sz="3200" dirty="0" err="1"/>
              <a:t>A,x</a:t>
            </a:r>
            <a:r>
              <a:rPr lang="en-US" sz="3200" dirty="0"/>
              <a:t>){</a:t>
            </a:r>
          </a:p>
          <a:p>
            <a:r>
              <a:rPr lang="en-US" sz="3200" dirty="0"/>
              <a:t>    int </a:t>
            </a:r>
            <a:r>
              <a:rPr lang="en-US" sz="3200" dirty="0" err="1"/>
              <a:t>i</a:t>
            </a:r>
            <a:r>
              <a:rPr lang="en-US" sz="3200" dirty="0"/>
              <a:t> = 1;</a:t>
            </a:r>
          </a:p>
          <a:p>
            <a:r>
              <a:rPr lang="en-US" sz="3200" dirty="0"/>
              <a:t>    for (</a:t>
            </a:r>
            <a:r>
              <a:rPr lang="en-US" sz="3200" dirty="0" err="1"/>
              <a:t>i</a:t>
            </a:r>
            <a:r>
              <a:rPr lang="en-US" sz="3200" dirty="0"/>
              <a:t>=1; </a:t>
            </a:r>
            <a:r>
              <a:rPr lang="en-US" sz="3200" dirty="0" err="1"/>
              <a:t>i</a:t>
            </a:r>
            <a:r>
              <a:rPr lang="en-US" sz="3200" dirty="0"/>
              <a:t>&lt;= n; </a:t>
            </a:r>
            <a:r>
              <a:rPr lang="en-US" sz="3200" dirty="0" err="1"/>
              <a:t>i</a:t>
            </a:r>
            <a:r>
              <a:rPr lang="en-US" sz="3200" dirty="0"/>
              <a:t>++){</a:t>
            </a:r>
          </a:p>
          <a:p>
            <a:r>
              <a:rPr lang="en-US" sz="3200" dirty="0"/>
              <a:t>         if (A[</a:t>
            </a:r>
            <a:r>
              <a:rPr lang="en-US" sz="3200" dirty="0" err="1"/>
              <a:t>i</a:t>
            </a:r>
            <a:r>
              <a:rPr lang="en-US" sz="3200" dirty="0"/>
              <a:t>] == x) return </a:t>
            </a:r>
            <a:r>
              <a:rPr lang="en-US" sz="3200" dirty="0" err="1"/>
              <a:t>i</a:t>
            </a:r>
            <a:r>
              <a:rPr lang="en-US" sz="3200" dirty="0"/>
              <a:t>;</a:t>
            </a:r>
          </a:p>
          <a:p>
            <a:r>
              <a:rPr lang="en-US" sz="3200" dirty="0"/>
              <a:t>    }</a:t>
            </a:r>
          </a:p>
          <a:p>
            <a:r>
              <a:rPr lang="en-US" sz="3200" dirty="0"/>
              <a:t>    return 0</a:t>
            </a:r>
          </a:p>
          <a:p>
            <a:r>
              <a:rPr lang="en-US" sz="3200" dirty="0"/>
              <a:t>}</a:t>
            </a:r>
          </a:p>
          <a:p>
            <a:r>
              <a:rPr lang="en-US" sz="3200" dirty="0"/>
              <a:t> Claim: Search(</a:t>
            </a:r>
            <a:r>
              <a:rPr lang="en-US" sz="3200" dirty="0" err="1"/>
              <a:t>A,x</a:t>
            </a:r>
            <a:r>
              <a:rPr lang="en-US" sz="3200" dirty="0"/>
              <a:t>) returns index of element x if it is found and 0 it </a:t>
            </a:r>
            <a:r>
              <a:rPr lang="en-US" sz="3200" dirty="0" err="1"/>
              <a:t>it</a:t>
            </a:r>
            <a:r>
              <a:rPr lang="en-US" sz="3200" dirty="0"/>
              <a:t> is not found.</a:t>
            </a:r>
          </a:p>
          <a:p>
            <a:endParaRPr lang="en-US" sz="3200" dirty="0"/>
          </a:p>
          <a:p>
            <a:r>
              <a:rPr lang="en-US" sz="3200" dirty="0"/>
              <a:t>Complete as an exercise:</a:t>
            </a:r>
          </a:p>
          <a:p>
            <a:pPr marL="514350" indent="-514350">
              <a:buAutoNum type="arabicPeriod"/>
            </a:pPr>
            <a:r>
              <a:rPr lang="en-US" sz="3200" dirty="0"/>
              <a:t>State the loop invariant: For any </a:t>
            </a:r>
            <a:r>
              <a:rPr lang="en-US" sz="3200" dirty="0" err="1"/>
              <a:t>i</a:t>
            </a:r>
            <a:r>
              <a:rPr lang="en-US" sz="3200" dirty="0"/>
              <a:t> greater than or equal to 1, P(</a:t>
            </a:r>
            <a:r>
              <a:rPr lang="en-US" sz="3200" dirty="0" err="1"/>
              <a:t>i</a:t>
            </a:r>
            <a:r>
              <a:rPr lang="en-US" sz="3200" dirty="0"/>
              <a:t>):  1 ≤ </a:t>
            </a:r>
            <a:r>
              <a:rPr lang="en-US" sz="3200" dirty="0" err="1"/>
              <a:t>i</a:t>
            </a:r>
            <a:r>
              <a:rPr lang="en-US" sz="3200" dirty="0"/>
              <a:t> ≤ n+1 and x is not in A[1,…, i-1]</a:t>
            </a:r>
          </a:p>
          <a:p>
            <a:pPr marL="514350" indent="-514350">
              <a:buAutoNum type="arabicPeriod"/>
            </a:pPr>
            <a:r>
              <a:rPr lang="en-US" sz="3200" dirty="0"/>
              <a:t>Prove the loop invariant by induction over </a:t>
            </a:r>
            <a:r>
              <a:rPr lang="en-US" sz="3200" dirty="0" err="1"/>
              <a:t>i</a:t>
            </a:r>
            <a:r>
              <a:rPr lang="en-US" sz="3200" dirty="0"/>
              <a:t>.</a:t>
            </a:r>
          </a:p>
          <a:p>
            <a:pPr marL="514350" indent="-514350">
              <a:buAutoNum type="arabicPeriod"/>
            </a:pPr>
            <a:r>
              <a:rPr lang="en-US" sz="3200" dirty="0"/>
              <a:t>The code must make at most n iterations. Show that P(n+1) ensures the correctness of the code.</a:t>
            </a:r>
          </a:p>
          <a:p>
            <a:endParaRPr lang="en-US" sz="3200" dirty="0"/>
          </a:p>
          <a:p>
            <a:endParaRPr lang="en-US" sz="3200" dirty="0"/>
          </a:p>
          <a:p>
            <a:endParaRPr lang="en-US" sz="3200" dirty="0"/>
          </a:p>
        </p:txBody>
      </p:sp>
    </p:spTree>
    <p:extLst>
      <p:ext uri="{BB962C8B-B14F-4D97-AF65-F5344CB8AC3E}">
        <p14:creationId xmlns:p14="http://schemas.microsoft.com/office/powerpoint/2010/main" val="296282117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Induction</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Induction and Recursive Functions</a:t>
            </a:r>
          </a:p>
          <a:p>
            <a:r>
              <a:rPr lang="en-US" dirty="0"/>
              <a:t>Loop Invariants</a:t>
            </a:r>
          </a:p>
          <a:p>
            <a:r>
              <a:rPr lang="en-US" dirty="0"/>
              <a:t>Algorithmic Correctness </a:t>
            </a:r>
          </a:p>
          <a:p>
            <a:r>
              <a:rPr lang="en-US" b="1" dirty="0"/>
              <a:t>Well-Ordering Principle</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41744544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162" name="Conditionals and Loops"/>
          <p:cNvSpPr txBox="1">
            <a:spLocks noGrp="1"/>
          </p:cNvSpPr>
          <p:nvPr>
            <p:ph type="title"/>
          </p:nvPr>
        </p:nvSpPr>
        <p:spPr>
          <a:prstGeom prst="rect">
            <a:avLst/>
          </a:prstGeom>
        </p:spPr>
        <p:txBody>
          <a:bodyPr/>
          <a:lstStyle/>
          <a:p>
            <a:r>
              <a:rPr lang="en-US" dirty="0"/>
              <a:t>Well-ordering Principle</a:t>
            </a:r>
            <a:endParaRPr dirty="0"/>
          </a:p>
        </p:txBody>
      </p:sp>
      <p:sp>
        <p:nvSpPr>
          <p:cNvPr id="163" name="Control flow…"/>
          <p:cNvSpPr txBox="1">
            <a:spLocks noGrp="1"/>
          </p:cNvSpPr>
          <p:nvPr>
            <p:ph type="body" sz="quarter" idx="1"/>
          </p:nvPr>
        </p:nvSpPr>
        <p:spPr>
          <a:xfrm>
            <a:off x="1269998" y="1777999"/>
            <a:ext cx="22145813" cy="9714754"/>
          </a:xfrm>
          <a:prstGeom prst="rect">
            <a:avLst/>
          </a:prstGeom>
        </p:spPr>
        <p:txBody>
          <a:bodyPr/>
          <a:lstStyle/>
          <a:p>
            <a:r>
              <a:rPr lang="en-US" b="1" dirty="0">
                <a:solidFill>
                  <a:srgbClr val="0070C0"/>
                </a:solidFill>
              </a:rPr>
              <a:t>Well-ordering principle</a:t>
            </a:r>
            <a:r>
              <a:rPr lang="en-US" dirty="0">
                <a:solidFill>
                  <a:srgbClr val="0070C0"/>
                </a:solidFill>
              </a:rPr>
              <a:t>: Every nonempty set of nonnegative integers has a smallest element.</a:t>
            </a:r>
          </a:p>
          <a:p>
            <a:endParaRPr lang="en-US" dirty="0">
              <a:solidFill>
                <a:srgbClr val="0070C0"/>
              </a:solidFill>
            </a:endParaRPr>
          </a:p>
          <a:p>
            <a:r>
              <a:rPr lang="en-US" dirty="0">
                <a:solidFill>
                  <a:srgbClr val="0070C0"/>
                </a:solidFill>
              </a:rPr>
              <a:t>To show that for any n greater than or equal to 0, P(n) holds using the well-ordering principle:</a:t>
            </a:r>
          </a:p>
          <a:p>
            <a:pPr marL="385763" indent="-385763">
              <a:buFont typeface="+mj-lt"/>
              <a:buAutoNum type="arabicPeriod"/>
            </a:pPr>
            <a:r>
              <a:rPr lang="en-US" sz="4000" dirty="0">
                <a:solidFill>
                  <a:srgbClr val="0070C0"/>
                </a:solidFill>
              </a:rPr>
              <a:t> Define a set of counterexamples, C = {n      | P(n) false}</a:t>
            </a:r>
          </a:p>
          <a:p>
            <a:pPr marL="385763" indent="-385763">
              <a:buFont typeface="+mj-lt"/>
              <a:buAutoNum type="arabicPeriod"/>
            </a:pPr>
            <a:r>
              <a:rPr lang="en-US" sz="4000" dirty="0">
                <a:solidFill>
                  <a:srgbClr val="0070C0"/>
                </a:solidFill>
              </a:rPr>
              <a:t> Assume C is nonempty and use proof by contradiction.</a:t>
            </a:r>
          </a:p>
          <a:p>
            <a:pPr marL="385763" indent="-385763">
              <a:buFont typeface="+mj-lt"/>
              <a:buAutoNum type="arabicPeriod"/>
            </a:pPr>
            <a:r>
              <a:rPr lang="en-US" sz="4000" dirty="0">
                <a:solidFill>
                  <a:srgbClr val="0070C0"/>
                </a:solidFill>
              </a:rPr>
              <a:t> By the well-ordering principle, there exists a smallest element, a*, in C.</a:t>
            </a:r>
          </a:p>
          <a:p>
            <a:pPr marL="385763" indent="-385763">
              <a:buFont typeface="+mj-lt"/>
              <a:buAutoNum type="arabicPeriod"/>
            </a:pPr>
            <a:r>
              <a:rPr lang="en-US" sz="4000" dirty="0">
                <a:solidFill>
                  <a:srgbClr val="0070C0"/>
                </a:solidFill>
              </a:rPr>
              <a:t> Show any contradiction.</a:t>
            </a:r>
          </a:p>
          <a:p>
            <a:pPr marL="385763" indent="-385763">
              <a:buFont typeface="+mj-lt"/>
              <a:buAutoNum type="arabicPeriod"/>
            </a:pPr>
            <a:r>
              <a:rPr lang="en-US" sz="4000" dirty="0">
                <a:solidFill>
                  <a:srgbClr val="0070C0"/>
                </a:solidFill>
              </a:rPr>
              <a:t> Conclude that C must be empty, i.e. no counterexample exists.</a:t>
            </a:r>
          </a:p>
          <a:p>
            <a:pPr marL="385763" indent="-385763">
              <a:buFont typeface="+mj-lt"/>
              <a:buAutoNum type="arabicPeriod"/>
            </a:pPr>
            <a:endParaRPr lang="en-US" sz="4000"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4930800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Well-ordering Principle Proof Example</a:t>
            </a:r>
            <a:endParaRPr dirty="0"/>
          </a:p>
        </p:txBody>
      </p:sp>
      <p:sp>
        <p:nvSpPr>
          <p:cNvPr id="235" name="public class Flip…"/>
          <p:cNvSpPr/>
          <p:nvPr/>
        </p:nvSpPr>
        <p:spPr>
          <a:xfrm>
            <a:off x="332690" y="1760816"/>
            <a:ext cx="22419734" cy="993605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600" dirty="0"/>
              <a:t>Show for any n greater than or equal to 0, P(n):</a:t>
            </a:r>
          </a:p>
          <a:p>
            <a:endParaRPr lang="en-US" sz="3600" dirty="0"/>
          </a:p>
          <a:p>
            <a:r>
              <a:rPr lang="en-US" sz="3200" dirty="0"/>
              <a:t>Proof by contradiction using the well-ordering principle:</a:t>
            </a:r>
          </a:p>
          <a:p>
            <a:endParaRPr lang="en-US" sz="3200" dirty="0"/>
          </a:p>
          <a:p>
            <a:r>
              <a:rPr lang="en-US" sz="3200" dirty="0"/>
              <a:t>Let C be the set of counterexamples, i.e. {n: P(n) is false}. Assume C is non-empty.</a:t>
            </a:r>
          </a:p>
          <a:p>
            <a:endParaRPr lang="en-US" sz="3200" dirty="0"/>
          </a:p>
          <a:p>
            <a:endParaRPr lang="en-US" sz="3200" dirty="0"/>
          </a:p>
          <a:p>
            <a:r>
              <a:rPr lang="en-US" sz="3200" dirty="0"/>
              <a:t>By the well-ordering principle there must be a least (or smallest) integer in C. Let n* be the least integer such that P(n*) is false, i.e. the smallest integer that is a counterexample to the claim.</a:t>
            </a:r>
          </a:p>
          <a:p>
            <a:endParaRPr lang="en-US" sz="3200" dirty="0"/>
          </a:p>
          <a:p>
            <a:endParaRPr lang="en-US" sz="3200" dirty="0"/>
          </a:p>
          <a:p>
            <a:r>
              <a:rPr lang="en-US" sz="3200" dirty="0"/>
              <a:t>Can n* be 0?</a:t>
            </a:r>
          </a:p>
          <a:p>
            <a:endParaRPr lang="en-US" sz="3200" dirty="0"/>
          </a:p>
          <a:p>
            <a:endParaRPr lang="en-US" sz="3200" dirty="0"/>
          </a:p>
          <a:p>
            <a:endParaRPr lang="en-US" sz="3200" dirty="0"/>
          </a:p>
          <a:p>
            <a:endParaRPr lang="en-US" sz="3200" dirty="0"/>
          </a:p>
          <a:p>
            <a:endParaRPr lang="en-US" sz="3200" dirty="0"/>
          </a:p>
          <a:p>
            <a:endParaRPr lang="en-US" sz="3200" dirty="0"/>
          </a:p>
        </p:txBody>
      </p:sp>
      <p:graphicFrame>
        <p:nvGraphicFramePr>
          <p:cNvPr id="5" name="Object 4">
            <a:extLst>
              <a:ext uri="{FF2B5EF4-FFF2-40B4-BE49-F238E27FC236}">
                <a16:creationId xmlns:a16="http://schemas.microsoft.com/office/drawing/2014/main" id="{E820ABFA-A0F4-46EC-9180-B452B71C8871}"/>
              </a:ext>
            </a:extLst>
          </p:cNvPr>
          <p:cNvGraphicFramePr>
            <a:graphicFrameLocks noChangeAspect="1"/>
          </p:cNvGraphicFramePr>
          <p:nvPr>
            <p:extLst>
              <p:ext uri="{D42A27DB-BD31-4B8C-83A1-F6EECF244321}">
                <p14:modId xmlns:p14="http://schemas.microsoft.com/office/powerpoint/2010/main" val="90684488"/>
              </p:ext>
            </p:extLst>
          </p:nvPr>
        </p:nvGraphicFramePr>
        <p:xfrm>
          <a:off x="10509179" y="1760816"/>
          <a:ext cx="3365641" cy="1428065"/>
        </p:xfrm>
        <a:graphic>
          <a:graphicData uri="http://schemas.openxmlformats.org/presentationml/2006/ole">
            <mc:AlternateContent xmlns:mc="http://schemas.openxmlformats.org/markup-compatibility/2006">
              <mc:Choice xmlns:v="urn:schemas-microsoft-com:vml" Requires="v">
                <p:oleObj spid="_x0000_s41993" name="Equation" r:id="rId4" imgW="393480" imgH="431640" progId="Equation.DSMT4">
                  <p:embed/>
                </p:oleObj>
              </mc:Choice>
              <mc:Fallback>
                <p:oleObj name="Equation" r:id="rId4" imgW="393480" imgH="431640" progId="Equation.DSMT4">
                  <p:embed/>
                  <p:pic>
                    <p:nvPicPr>
                      <p:cNvPr id="6" name="Object 5">
                        <a:extLst>
                          <a:ext uri="{FF2B5EF4-FFF2-40B4-BE49-F238E27FC236}">
                            <a16:creationId xmlns:a16="http://schemas.microsoft.com/office/drawing/2014/main" id="{2D1FB760-AE3E-4536-8F90-B0B9B1610D84}"/>
                          </a:ext>
                        </a:extLst>
                      </p:cNvPr>
                      <p:cNvPicPr/>
                      <p:nvPr/>
                    </p:nvPicPr>
                    <p:blipFill>
                      <a:blip r:embed="rId5"/>
                      <a:stretch>
                        <a:fillRect/>
                      </a:stretch>
                    </p:blipFill>
                    <p:spPr>
                      <a:xfrm>
                        <a:off x="10509179" y="1760816"/>
                        <a:ext cx="3365641" cy="1428065"/>
                      </a:xfrm>
                      <a:prstGeom prst="rect">
                        <a:avLst/>
                      </a:prstGeom>
                    </p:spPr>
                  </p:pic>
                </p:oleObj>
              </mc:Fallback>
            </mc:AlternateContent>
          </a:graphicData>
        </a:graphic>
      </p:graphicFrame>
    </p:spTree>
    <p:extLst>
      <p:ext uri="{BB962C8B-B14F-4D97-AF65-F5344CB8AC3E}">
        <p14:creationId xmlns:p14="http://schemas.microsoft.com/office/powerpoint/2010/main" val="29962404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sz="4800" dirty="0"/>
              <a:t>Problem in which the solution can be expressed in terms of itself (usually a smaller instance/input of the same problem) </a:t>
            </a:r>
            <a:r>
              <a:rPr lang="en-US" sz="4800" b="1" i="1" dirty="0">
                <a:effectLst>
                  <a:outerShdw blurRad="38100" dist="38100" dir="2700000" algn="tl">
                    <a:srgbClr val="000000">
                      <a:alpha val="43137"/>
                    </a:srgbClr>
                  </a:outerShdw>
                </a:effectLst>
              </a:rPr>
              <a:t>and a base/terminating case</a:t>
            </a:r>
          </a:p>
          <a:p>
            <a:r>
              <a:rPr lang="en-US" sz="4800" dirty="0"/>
              <a:t>Input to the problem must be categorized as a:</a:t>
            </a:r>
          </a:p>
          <a:p>
            <a:pPr lvl="1"/>
            <a:r>
              <a:rPr lang="en-US" sz="4000" dirty="0"/>
              <a:t>Base case:  Solution known beforehand or easily computable (no recursion needed)</a:t>
            </a:r>
          </a:p>
          <a:p>
            <a:pPr lvl="1"/>
            <a:r>
              <a:rPr lang="en-US" sz="4000" dirty="0"/>
              <a:t>Recursive case: Solution can be described using solutions to smaller problems of the same type</a:t>
            </a:r>
          </a:p>
          <a:p>
            <a:pPr lvl="2"/>
            <a:r>
              <a:rPr lang="en-US" dirty="0"/>
              <a:t>Keeping putting in terms of something smaller until we reach the base case  </a:t>
            </a:r>
          </a:p>
          <a:p>
            <a:pPr indent="0"/>
            <a:endParaRPr lang="en-US" i="1" dirty="0">
              <a:effectLst>
                <a:outerShdw blurRad="38100" dist="38100" dir="2700000" algn="tl">
                  <a:srgbClr val="000000">
                    <a:alpha val="43137"/>
                  </a:srgbClr>
                </a:outerShdw>
              </a:effectLst>
            </a:endParaRPr>
          </a:p>
        </p:txBody>
      </p:sp>
      <p:pic>
        <p:nvPicPr>
          <p:cNvPr id="1026" name="Picture 2" descr="http://www.renaissanceallergist.com/storage/russian_dolls.jpg?__SQUARESPACE_CACHEVERSION=12600629355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954001" y="9753601"/>
            <a:ext cx="5479726" cy="372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82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Well-ordering Principle Proof Example</a:t>
            </a:r>
            <a:endParaRPr dirty="0"/>
          </a:p>
        </p:txBody>
      </p:sp>
      <p:sp>
        <p:nvSpPr>
          <p:cNvPr id="235" name="public class Flip…"/>
          <p:cNvSpPr/>
          <p:nvPr/>
        </p:nvSpPr>
        <p:spPr>
          <a:xfrm>
            <a:off x="332690" y="1760816"/>
            <a:ext cx="22419734" cy="993605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600" dirty="0"/>
              <a:t>Show for any n greater than or equal to 0, P(n):</a:t>
            </a:r>
          </a:p>
          <a:p>
            <a:endParaRPr lang="en-US" sz="3600" dirty="0"/>
          </a:p>
          <a:p>
            <a:r>
              <a:rPr lang="en-US" sz="3200" dirty="0"/>
              <a:t>Proof by contradiction using the well-ordering principle:</a:t>
            </a:r>
          </a:p>
          <a:p>
            <a:endParaRPr lang="en-US" sz="3200" dirty="0"/>
          </a:p>
          <a:p>
            <a:r>
              <a:rPr lang="en-US" sz="3200" dirty="0"/>
              <a:t>Let C be the set of counterexamples, i.e. {n: P(n) is false}. Assume C is non-empty.</a:t>
            </a:r>
          </a:p>
          <a:p>
            <a:endParaRPr lang="en-US" sz="3200" dirty="0"/>
          </a:p>
          <a:p>
            <a:endParaRPr lang="en-US" sz="3200" dirty="0"/>
          </a:p>
          <a:p>
            <a:r>
              <a:rPr lang="en-US" sz="3200" dirty="0"/>
              <a:t>By the well-ordering principle there must be a least (or smallest) integer in C. Let n* be the least integer such that P(n*) is false, i.e. the smallest integer that is a counterexample to the claim.</a:t>
            </a:r>
          </a:p>
          <a:p>
            <a:endParaRPr lang="en-US" sz="3200" dirty="0"/>
          </a:p>
          <a:p>
            <a:endParaRPr lang="en-US" sz="3200" dirty="0"/>
          </a:p>
          <a:p>
            <a:r>
              <a:rPr lang="en-US" sz="3200" dirty="0"/>
              <a:t>Can n* be 0?</a:t>
            </a:r>
          </a:p>
          <a:p>
            <a:endParaRPr lang="en-US" sz="3200" dirty="0"/>
          </a:p>
          <a:p>
            <a:endParaRPr lang="en-US" sz="3200" dirty="0"/>
          </a:p>
          <a:p>
            <a:endParaRPr lang="en-US" sz="3200" dirty="0"/>
          </a:p>
          <a:p>
            <a:endParaRPr lang="en-US" sz="3200" dirty="0"/>
          </a:p>
          <a:p>
            <a:endParaRPr lang="en-US" sz="3200" dirty="0"/>
          </a:p>
          <a:p>
            <a:endParaRPr lang="en-US" sz="3200" dirty="0"/>
          </a:p>
        </p:txBody>
      </p:sp>
      <p:graphicFrame>
        <p:nvGraphicFramePr>
          <p:cNvPr id="5" name="Object 4">
            <a:extLst>
              <a:ext uri="{FF2B5EF4-FFF2-40B4-BE49-F238E27FC236}">
                <a16:creationId xmlns:a16="http://schemas.microsoft.com/office/drawing/2014/main" id="{E820ABFA-A0F4-46EC-9180-B452B71C8871}"/>
              </a:ext>
            </a:extLst>
          </p:cNvPr>
          <p:cNvGraphicFramePr>
            <a:graphicFrameLocks noChangeAspect="1"/>
          </p:cNvGraphicFramePr>
          <p:nvPr/>
        </p:nvGraphicFramePr>
        <p:xfrm>
          <a:off x="10509179" y="1760816"/>
          <a:ext cx="3365641" cy="1428065"/>
        </p:xfrm>
        <a:graphic>
          <a:graphicData uri="http://schemas.openxmlformats.org/presentationml/2006/ole">
            <mc:AlternateContent xmlns:mc="http://schemas.openxmlformats.org/markup-compatibility/2006">
              <mc:Choice xmlns:v="urn:schemas-microsoft-com:vml" Requires="v">
                <p:oleObj spid="_x0000_s43016" name="Equation" r:id="rId4" imgW="393480" imgH="431640" progId="Equation.DSMT4">
                  <p:embed/>
                </p:oleObj>
              </mc:Choice>
              <mc:Fallback>
                <p:oleObj name="Equation" r:id="rId4" imgW="393480" imgH="431640" progId="Equation.DSMT4">
                  <p:embed/>
                  <p:pic>
                    <p:nvPicPr>
                      <p:cNvPr id="5" name="Object 4">
                        <a:extLst>
                          <a:ext uri="{FF2B5EF4-FFF2-40B4-BE49-F238E27FC236}">
                            <a16:creationId xmlns:a16="http://schemas.microsoft.com/office/drawing/2014/main" id="{E820ABFA-A0F4-46EC-9180-B452B71C8871}"/>
                          </a:ext>
                        </a:extLst>
                      </p:cNvPr>
                      <p:cNvPicPr/>
                      <p:nvPr/>
                    </p:nvPicPr>
                    <p:blipFill>
                      <a:blip r:embed="rId5"/>
                      <a:stretch>
                        <a:fillRect/>
                      </a:stretch>
                    </p:blipFill>
                    <p:spPr>
                      <a:xfrm>
                        <a:off x="10509179" y="1760816"/>
                        <a:ext cx="3365641" cy="1428065"/>
                      </a:xfrm>
                      <a:prstGeom prst="rect">
                        <a:avLst/>
                      </a:prstGeom>
                    </p:spPr>
                  </p:pic>
                </p:oleObj>
              </mc:Fallback>
            </mc:AlternateContent>
          </a:graphicData>
        </a:graphic>
      </p:graphicFrame>
    </p:spTree>
    <p:extLst>
      <p:ext uri="{BB962C8B-B14F-4D97-AF65-F5344CB8AC3E}">
        <p14:creationId xmlns:p14="http://schemas.microsoft.com/office/powerpoint/2010/main" val="95897806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Well-ordering Principle Proof Example</a:t>
            </a:r>
            <a:endParaRPr dirty="0"/>
          </a:p>
        </p:txBody>
      </p:sp>
      <p:sp>
        <p:nvSpPr>
          <p:cNvPr id="235" name="public class Flip…"/>
          <p:cNvSpPr/>
          <p:nvPr/>
        </p:nvSpPr>
        <p:spPr>
          <a:xfrm>
            <a:off x="332690" y="1760816"/>
            <a:ext cx="22419734" cy="1092093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600" dirty="0"/>
              <a:t>Show for any n greater than or equal to 0, P(n):</a:t>
            </a:r>
          </a:p>
          <a:p>
            <a:endParaRPr lang="en-US" sz="3600" dirty="0"/>
          </a:p>
          <a:p>
            <a:r>
              <a:rPr lang="en-US" sz="3200" dirty="0"/>
              <a:t>Proof by contradiction using the well-ordering principle (continued):</a:t>
            </a:r>
          </a:p>
          <a:p>
            <a:endParaRPr lang="en-US" sz="3200" dirty="0"/>
          </a:p>
          <a:p>
            <a:r>
              <a:rPr lang="en-US" sz="3200" dirty="0"/>
              <a:t>The least integer for which the claim is false is n* &gt; 0.</a:t>
            </a:r>
          </a:p>
          <a:p>
            <a:endParaRPr lang="en-US" sz="3200" dirty="0"/>
          </a:p>
          <a:p>
            <a:r>
              <a:rPr lang="en-US" sz="3200" dirty="0"/>
              <a:t>Let’s consider what occurs for n*-1. Since n* is the first integer such that P(n*) is false, P(n*-1) must be true.</a:t>
            </a:r>
          </a:p>
          <a:p>
            <a:endParaRPr lang="en-US" sz="3200" dirty="0"/>
          </a:p>
          <a:p>
            <a:endParaRPr lang="en-US" sz="3200" dirty="0"/>
          </a:p>
          <a:p>
            <a:r>
              <a:rPr lang="en-US" sz="3200" dirty="0"/>
              <a:t>Accordingly, let’s consider what this implies for n* since the claim holds for n*-1.</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graphicFrame>
        <p:nvGraphicFramePr>
          <p:cNvPr id="5" name="Object 4">
            <a:extLst>
              <a:ext uri="{FF2B5EF4-FFF2-40B4-BE49-F238E27FC236}">
                <a16:creationId xmlns:a16="http://schemas.microsoft.com/office/drawing/2014/main" id="{E820ABFA-A0F4-46EC-9180-B452B71C8871}"/>
              </a:ext>
            </a:extLst>
          </p:cNvPr>
          <p:cNvGraphicFramePr>
            <a:graphicFrameLocks noChangeAspect="1"/>
          </p:cNvGraphicFramePr>
          <p:nvPr/>
        </p:nvGraphicFramePr>
        <p:xfrm>
          <a:off x="10509179" y="1760816"/>
          <a:ext cx="3365641" cy="1428065"/>
        </p:xfrm>
        <a:graphic>
          <a:graphicData uri="http://schemas.openxmlformats.org/presentationml/2006/ole">
            <mc:AlternateContent xmlns:mc="http://schemas.openxmlformats.org/markup-compatibility/2006">
              <mc:Choice xmlns:v="urn:schemas-microsoft-com:vml" Requires="v">
                <p:oleObj spid="_x0000_s44040" name="Equation" r:id="rId4" imgW="393480" imgH="431640" progId="Equation.DSMT4">
                  <p:embed/>
                </p:oleObj>
              </mc:Choice>
              <mc:Fallback>
                <p:oleObj name="Equation" r:id="rId4" imgW="393480" imgH="431640" progId="Equation.DSMT4">
                  <p:embed/>
                  <p:pic>
                    <p:nvPicPr>
                      <p:cNvPr id="5" name="Object 4">
                        <a:extLst>
                          <a:ext uri="{FF2B5EF4-FFF2-40B4-BE49-F238E27FC236}">
                            <a16:creationId xmlns:a16="http://schemas.microsoft.com/office/drawing/2014/main" id="{E820ABFA-A0F4-46EC-9180-B452B71C8871}"/>
                          </a:ext>
                        </a:extLst>
                      </p:cNvPr>
                      <p:cNvPicPr/>
                      <p:nvPr/>
                    </p:nvPicPr>
                    <p:blipFill>
                      <a:blip r:embed="rId5"/>
                      <a:stretch>
                        <a:fillRect/>
                      </a:stretch>
                    </p:blipFill>
                    <p:spPr>
                      <a:xfrm>
                        <a:off x="10509179" y="1760816"/>
                        <a:ext cx="3365641" cy="1428065"/>
                      </a:xfrm>
                      <a:prstGeom prst="rect">
                        <a:avLst/>
                      </a:prstGeom>
                    </p:spPr>
                  </p:pic>
                </p:oleObj>
              </mc:Fallback>
            </mc:AlternateContent>
          </a:graphicData>
        </a:graphic>
      </p:graphicFrame>
    </p:spTree>
    <p:extLst>
      <p:ext uri="{BB962C8B-B14F-4D97-AF65-F5344CB8AC3E}">
        <p14:creationId xmlns:p14="http://schemas.microsoft.com/office/powerpoint/2010/main" val="336950232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
        <p:nvSpPr>
          <p:cNvPr id="162" name="Conditionals and Loops"/>
          <p:cNvSpPr txBox="1">
            <a:spLocks noGrp="1"/>
          </p:cNvSpPr>
          <p:nvPr>
            <p:ph type="title"/>
          </p:nvPr>
        </p:nvSpPr>
        <p:spPr>
          <a:prstGeom prst="rect">
            <a:avLst/>
          </a:prstGeom>
        </p:spPr>
        <p:txBody>
          <a:bodyPr/>
          <a:lstStyle/>
          <a:p>
            <a:r>
              <a:rPr lang="en-US" dirty="0"/>
              <a:t>Recursive Definitions and the Well-ordering Principle</a:t>
            </a:r>
            <a:endParaRPr dirty="0"/>
          </a:p>
        </p:txBody>
      </p:sp>
      <p:sp>
        <p:nvSpPr>
          <p:cNvPr id="163" name="Control flow…"/>
          <p:cNvSpPr txBox="1">
            <a:spLocks noGrp="1"/>
          </p:cNvSpPr>
          <p:nvPr>
            <p:ph type="body" sz="quarter" idx="1"/>
          </p:nvPr>
        </p:nvSpPr>
        <p:spPr>
          <a:xfrm>
            <a:off x="1269998" y="1777999"/>
            <a:ext cx="22145813" cy="3690472"/>
          </a:xfrm>
          <a:prstGeom prst="rect">
            <a:avLst/>
          </a:prstGeom>
        </p:spPr>
        <p:txBody>
          <a:bodyPr/>
          <a:lstStyle/>
          <a:p>
            <a:r>
              <a:rPr lang="en-US" dirty="0">
                <a:solidFill>
                  <a:srgbClr val="0070C0"/>
                </a:solidFill>
              </a:rPr>
              <a:t>Suppose we want to give a recursive definition of a set of objects. The well-ordering principle implies that there will be a smallest object.</a:t>
            </a:r>
          </a:p>
          <a:p>
            <a:endParaRPr lang="en-US" dirty="0">
              <a:solidFill>
                <a:srgbClr val="0070C0"/>
              </a:solidFill>
            </a:endParaRPr>
          </a:p>
          <a:p>
            <a:r>
              <a:rPr lang="en-US" dirty="0">
                <a:solidFill>
                  <a:srgbClr val="0070C0"/>
                </a:solidFill>
              </a:rPr>
              <a:t>The smallest values or objects represent the base cases in recursive or inductive definitions.</a:t>
            </a:r>
          </a:p>
          <a:p>
            <a:pPr indent="0"/>
            <a:endParaRPr lang="en-US" sz="4000"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 name="TextBox 2">
            <a:extLst>
              <a:ext uri="{FF2B5EF4-FFF2-40B4-BE49-F238E27FC236}">
                <a16:creationId xmlns:a16="http://schemas.microsoft.com/office/drawing/2014/main" id="{3203821C-7639-4624-A6A4-FE4B5496E269}"/>
              </a:ext>
            </a:extLst>
          </p:cNvPr>
          <p:cNvSpPr txBox="1"/>
          <p:nvPr/>
        </p:nvSpPr>
        <p:spPr>
          <a:xfrm>
            <a:off x="3043081" y="5761740"/>
            <a:ext cx="14029482" cy="7304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Examples:</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Linked Lists :  Base case: empty list of size 0</a:t>
            </a:r>
          </a:p>
          <a:p>
            <a:pPr marL="0" marR="0" indent="0" algn="l" defTabSz="457200" rtl="0" fontAlgn="auto" latinLnBrk="0" hangingPunct="0">
              <a:lnSpc>
                <a:spcPct val="100000"/>
              </a:lnSpc>
              <a:spcBef>
                <a:spcPts val="0"/>
              </a:spcBef>
              <a:spcAft>
                <a:spcPts val="0"/>
              </a:spcAft>
              <a:buClrTx/>
              <a:buSzTx/>
              <a:buFontTx/>
              <a:buNone/>
              <a:tabLst/>
            </a:pPr>
            <a:r>
              <a:rPr lang="en-US" sz="3600" dirty="0"/>
              <a:t>                      Recursive case: Linked list with an element added to it</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Strings:  Base case: empty string</a:t>
            </a:r>
          </a:p>
          <a:p>
            <a:pPr marL="0" marR="0" indent="0" algn="l" defTabSz="457200" rtl="0" fontAlgn="auto" latinLnBrk="0" hangingPunct="0">
              <a:lnSpc>
                <a:spcPct val="100000"/>
              </a:lnSpc>
              <a:spcBef>
                <a:spcPts val="0"/>
              </a:spcBef>
              <a:spcAft>
                <a:spcPts val="0"/>
              </a:spcAft>
              <a:buClrTx/>
              <a:buSzTx/>
              <a:buFontTx/>
              <a:buNone/>
              <a:tabLst/>
            </a:pPr>
            <a:r>
              <a:rPr lang="en-US" sz="3600" dirty="0"/>
              <a:t>             Recursive case: String with a character added to it.</a:t>
            </a:r>
          </a:p>
          <a:p>
            <a:pPr marL="0" marR="0" indent="0" algn="l" defTabSz="457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a:p>
            <a:pPr marL="0" marR="0" indent="0" algn="l" defTabSz="457200" rtl="0" fontAlgn="auto" latinLnBrk="0" hangingPunct="0">
              <a:lnSpc>
                <a:spcPct val="100000"/>
              </a:lnSpc>
              <a:spcBef>
                <a:spcPts val="0"/>
              </a:spcBef>
              <a:spcAft>
                <a:spcPts val="0"/>
              </a:spcAft>
              <a:buClrTx/>
              <a:buSzTx/>
              <a:buFontTx/>
              <a:buNone/>
              <a:tabLst/>
            </a:pPr>
            <a:endParaRPr lang="en-US" sz="3600" dirty="0"/>
          </a:p>
          <a:p>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Fibonacci s</a:t>
            </a:r>
            <a:r>
              <a:rPr lang="en-US" sz="3600" dirty="0"/>
              <a:t>equence:  Base case: f</a:t>
            </a:r>
            <a:r>
              <a:rPr lang="en-US" sz="3600" baseline="-25000" dirty="0"/>
              <a:t>0</a:t>
            </a:r>
            <a:r>
              <a:rPr lang="en-US" sz="3600" dirty="0"/>
              <a:t>=0, f</a:t>
            </a:r>
            <a:r>
              <a:rPr lang="en-US" sz="3600" baseline="-25000" dirty="0"/>
              <a:t>1</a:t>
            </a:r>
            <a:r>
              <a:rPr lang="en-US" sz="3600" dirty="0"/>
              <a:t>=1 </a:t>
            </a:r>
          </a:p>
          <a:p>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                                    Recursive case</a:t>
            </a:r>
            <a:r>
              <a:rPr lang="en-US" sz="3600" dirty="0"/>
              <a:t>:  </a:t>
            </a:r>
            <a:r>
              <a:rPr lang="en-US" sz="3600" dirty="0" err="1"/>
              <a:t>f</a:t>
            </a:r>
            <a:r>
              <a:rPr lang="en-US" sz="3600" baseline="-25000" dirty="0" err="1"/>
              <a:t>n</a:t>
            </a:r>
            <a:r>
              <a:rPr lang="en-US" sz="3600" dirty="0"/>
              <a:t>= f</a:t>
            </a:r>
            <a:r>
              <a:rPr lang="en-US" sz="3600" baseline="-25000" dirty="0"/>
              <a:t>n-1</a:t>
            </a:r>
            <a:r>
              <a:rPr lang="en-US" sz="3600" dirty="0"/>
              <a:t> </a:t>
            </a:r>
            <a:r>
              <a:rPr lang="en-US" sz="3600" dirty="0" smtClean="0"/>
              <a:t>+ </a:t>
            </a:r>
            <a:r>
              <a:rPr lang="en-US" sz="3600" dirty="0"/>
              <a:t>f</a:t>
            </a:r>
            <a:r>
              <a:rPr lang="en-US" sz="3600" baseline="-25000" dirty="0"/>
              <a:t>n-2</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173143694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Induction</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4262100" cy="5943600"/>
          </a:xfrm>
        </p:spPr>
        <p:txBody>
          <a:bodyPr/>
          <a:lstStyle/>
          <a:p>
            <a:r>
              <a:rPr lang="en-US" dirty="0"/>
              <a:t>Induction and Recursive Functions</a:t>
            </a:r>
          </a:p>
          <a:p>
            <a:r>
              <a:rPr lang="en-US" dirty="0"/>
              <a:t>Loop Invariants</a:t>
            </a:r>
          </a:p>
          <a:p>
            <a:r>
              <a:rPr lang="en-US" dirty="0"/>
              <a:t>Algorithmic Correctness </a:t>
            </a:r>
          </a:p>
          <a:p>
            <a:r>
              <a:rPr lang="en-US" dirty="0"/>
              <a:t>Well-Ordering Principle</a:t>
            </a:r>
          </a:p>
          <a:p>
            <a:pPr marL="152400" indent="0">
              <a:buNone/>
            </a:pP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4518992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a:xfrm>
            <a:off x="3962400" y="2438401"/>
            <a:ext cx="16916400" cy="9051926"/>
          </a:xfrm>
        </p:spPr>
        <p:txBody>
          <a:bodyPr/>
          <a:lstStyle/>
          <a:p>
            <a:r>
              <a:rPr lang="en-US" sz="5600" dirty="0"/>
              <a:t>Factorial: n! = n * (n-1) * (n-2) * … * 2 * 1 </a:t>
            </a:r>
          </a:p>
          <a:p>
            <a:pPr lvl="1"/>
            <a:r>
              <a:rPr lang="en-US" sz="4800" dirty="0"/>
              <a:t>n! = n * (n-1)!</a:t>
            </a:r>
          </a:p>
          <a:p>
            <a:pPr lvl="1"/>
            <a:r>
              <a:rPr lang="en-US" sz="4800" dirty="0"/>
              <a:t>Base case:  n = 1, n= 0</a:t>
            </a:r>
          </a:p>
          <a:p>
            <a:pPr lvl="1"/>
            <a:r>
              <a:rPr lang="en-US" sz="4800" dirty="0"/>
              <a:t>Recursive case: n &gt; 1 =&gt;  n*(n-1)!</a:t>
            </a:r>
          </a:p>
          <a:p>
            <a:pPr lvl="1"/>
            <a:r>
              <a:rPr lang="en-US" sz="4800" dirty="0"/>
              <a:t>Assume n is a non-negative integer</a:t>
            </a:r>
          </a:p>
        </p:txBody>
      </p:sp>
    </p:spTree>
    <p:extLst>
      <p:ext uri="{BB962C8B-B14F-4D97-AF65-F5344CB8AC3E}">
        <p14:creationId xmlns:p14="http://schemas.microsoft.com/office/powerpoint/2010/main" val="25380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Definitions</a:t>
            </a:r>
          </a:p>
        </p:txBody>
      </p:sp>
      <p:sp>
        <p:nvSpPr>
          <p:cNvPr id="3" name="Content Placeholder 2"/>
          <p:cNvSpPr>
            <a:spLocks noGrp="1"/>
          </p:cNvSpPr>
          <p:nvPr>
            <p:ph idx="1"/>
          </p:nvPr>
        </p:nvSpPr>
        <p:spPr>
          <a:xfrm>
            <a:off x="3962400" y="2895601"/>
            <a:ext cx="16459200" cy="9051926"/>
          </a:xfrm>
        </p:spPr>
        <p:txBody>
          <a:bodyPr/>
          <a:lstStyle/>
          <a:p>
            <a:r>
              <a:rPr lang="en-US" sz="4800" dirty="0"/>
              <a:t>n = </a:t>
            </a:r>
            <a:r>
              <a:rPr lang="en-US" sz="4800" dirty="0">
                <a:solidFill>
                  <a:srgbClr val="7030A0"/>
                </a:solidFill>
              </a:rPr>
              <a:t>Non-Negative Integers </a:t>
            </a:r>
            <a:r>
              <a:rPr lang="en-US" sz="4800" dirty="0"/>
              <a:t>and is defined as:</a:t>
            </a:r>
          </a:p>
          <a:p>
            <a:pPr lvl="1"/>
            <a:r>
              <a:rPr lang="en-US" sz="4000" dirty="0"/>
              <a:t>The number 0 </a:t>
            </a:r>
            <a:r>
              <a:rPr lang="en-US" sz="4000" dirty="0">
                <a:solidFill>
                  <a:srgbClr val="0070C0"/>
                </a:solidFill>
              </a:rPr>
              <a:t>[Base]</a:t>
            </a:r>
          </a:p>
          <a:p>
            <a:pPr lvl="1"/>
            <a:r>
              <a:rPr lang="en-US" sz="4000" dirty="0"/>
              <a:t>n + 1 where </a:t>
            </a:r>
            <a:r>
              <a:rPr lang="en-US" sz="4000" dirty="0">
                <a:solidFill>
                  <a:srgbClr val="7030A0"/>
                </a:solidFill>
              </a:rPr>
              <a:t>n is some non-negative integer [Recursive]</a:t>
            </a:r>
          </a:p>
          <a:p>
            <a:pPr lvl="1"/>
            <a:endParaRPr lang="en-US" sz="4000" dirty="0">
              <a:solidFill>
                <a:srgbClr val="7030A0"/>
              </a:solidFill>
            </a:endParaRPr>
          </a:p>
          <a:p>
            <a:pPr lvl="1"/>
            <a:endParaRPr lang="en-US" sz="4000" dirty="0">
              <a:solidFill>
                <a:srgbClr val="7030A0"/>
              </a:solidFill>
            </a:endParaRPr>
          </a:p>
          <a:p>
            <a:pPr lvl="1"/>
            <a:endParaRPr lang="en-US" sz="4000" dirty="0">
              <a:solidFill>
                <a:srgbClr val="7030A0"/>
              </a:solidFill>
            </a:endParaRPr>
          </a:p>
          <a:p>
            <a:pPr lvl="1"/>
            <a:endParaRPr lang="en-US" sz="4000" dirty="0">
              <a:solidFill>
                <a:srgbClr val="7030A0"/>
              </a:solidFill>
            </a:endParaRPr>
          </a:p>
          <a:p>
            <a:r>
              <a:rPr lang="en-US" sz="4800" dirty="0"/>
              <a:t>A </a:t>
            </a:r>
            <a:r>
              <a:rPr lang="en-US" sz="4800" dirty="0">
                <a:solidFill>
                  <a:srgbClr val="7030A0"/>
                </a:solidFill>
              </a:rPr>
              <a:t>string</a:t>
            </a:r>
            <a:r>
              <a:rPr lang="en-US" sz="4800" dirty="0"/>
              <a:t> is</a:t>
            </a:r>
          </a:p>
          <a:p>
            <a:pPr lvl="1"/>
            <a:r>
              <a:rPr lang="en-US" sz="4000" dirty="0"/>
              <a:t>Empty string, </a:t>
            </a:r>
            <a:r>
              <a:rPr lang="el-GR" sz="4000" dirty="0"/>
              <a:t>ε</a:t>
            </a:r>
            <a:r>
              <a:rPr lang="en-US" sz="4000" dirty="0"/>
              <a:t> </a:t>
            </a:r>
            <a:r>
              <a:rPr lang="en-US" sz="4000" dirty="0">
                <a:solidFill>
                  <a:srgbClr val="0070C0"/>
                </a:solidFill>
              </a:rPr>
              <a:t>[Base]</a:t>
            </a:r>
            <a:endParaRPr lang="en-US" sz="4000" dirty="0"/>
          </a:p>
          <a:p>
            <a:pPr lvl="1"/>
            <a:r>
              <a:rPr lang="en-US" sz="4000" dirty="0">
                <a:solidFill>
                  <a:srgbClr val="7030A0"/>
                </a:solidFill>
              </a:rPr>
              <a:t>String</a:t>
            </a:r>
            <a:r>
              <a:rPr lang="en-US" sz="4000" dirty="0"/>
              <a:t> concatenated with a character (e.g. 'a'-'z') </a:t>
            </a:r>
            <a:r>
              <a:rPr lang="en-US" sz="4000" dirty="0">
                <a:solidFill>
                  <a:srgbClr val="7030A0"/>
                </a:solidFill>
              </a:rPr>
              <a:t>[Recursive]</a:t>
            </a:r>
            <a:endParaRPr lang="en-US" sz="4000" dirty="0"/>
          </a:p>
        </p:txBody>
      </p:sp>
    </p:spTree>
    <p:extLst>
      <p:ext uri="{BB962C8B-B14F-4D97-AF65-F5344CB8AC3E}">
        <p14:creationId xmlns:p14="http://schemas.microsoft.com/office/powerpoint/2010/main" val="60144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Definitions</a:t>
            </a:r>
          </a:p>
        </p:txBody>
      </p:sp>
      <p:sp>
        <p:nvSpPr>
          <p:cNvPr id="3" name="Content Placeholder 2"/>
          <p:cNvSpPr>
            <a:spLocks noGrp="1"/>
          </p:cNvSpPr>
          <p:nvPr>
            <p:ph idx="1"/>
          </p:nvPr>
        </p:nvSpPr>
        <p:spPr>
          <a:xfrm>
            <a:off x="3962400" y="2895601"/>
            <a:ext cx="16459200" cy="9051926"/>
          </a:xfrm>
        </p:spPr>
        <p:txBody>
          <a:bodyPr/>
          <a:lstStyle/>
          <a:p>
            <a:r>
              <a:rPr lang="en-US" sz="4800" dirty="0">
                <a:solidFill>
                  <a:srgbClr val="7030A0"/>
                </a:solidFill>
              </a:rPr>
              <a:t>Palindrome</a:t>
            </a:r>
            <a:r>
              <a:rPr lang="en-US" sz="4800" dirty="0"/>
              <a:t> (string that reads the same forward as backwards)</a:t>
            </a:r>
          </a:p>
          <a:p>
            <a:pPr lvl="1"/>
            <a:r>
              <a:rPr lang="en-US" sz="4000" dirty="0"/>
              <a:t>Example:  dad, peep, level</a:t>
            </a:r>
          </a:p>
          <a:p>
            <a:pPr lvl="1"/>
            <a:r>
              <a:rPr lang="en-US" sz="4000" dirty="0"/>
              <a:t>Defined as:</a:t>
            </a:r>
          </a:p>
          <a:p>
            <a:pPr lvl="2"/>
            <a:r>
              <a:rPr lang="en-US" dirty="0"/>
              <a:t>Empty string </a:t>
            </a:r>
            <a:r>
              <a:rPr lang="en-US" dirty="0">
                <a:solidFill>
                  <a:srgbClr val="0070C0"/>
                </a:solidFill>
              </a:rPr>
              <a:t>[Base]</a:t>
            </a:r>
            <a:endParaRPr lang="en-US" dirty="0"/>
          </a:p>
          <a:p>
            <a:pPr lvl="2"/>
            <a:r>
              <a:rPr lang="en-US" dirty="0"/>
              <a:t>Single character </a:t>
            </a:r>
            <a:r>
              <a:rPr lang="en-US" dirty="0">
                <a:solidFill>
                  <a:srgbClr val="0070C0"/>
                </a:solidFill>
              </a:rPr>
              <a:t>[Base]</a:t>
            </a:r>
            <a:endParaRPr lang="en-US" dirty="0"/>
          </a:p>
          <a:p>
            <a:pPr lvl="2"/>
            <a:r>
              <a:rPr lang="en-US" dirty="0" err="1"/>
              <a:t>xPx</a:t>
            </a:r>
            <a:r>
              <a:rPr lang="en-US" dirty="0"/>
              <a:t> where x is a character and </a:t>
            </a:r>
            <a:r>
              <a:rPr lang="en-US" dirty="0">
                <a:solidFill>
                  <a:srgbClr val="7030A0"/>
                </a:solidFill>
              </a:rPr>
              <a:t>P is a Palindrome [Recursive]</a:t>
            </a:r>
            <a:endParaRPr lang="en-US" dirty="0"/>
          </a:p>
        </p:txBody>
      </p:sp>
      <p:sp>
        <p:nvSpPr>
          <p:cNvPr id="4" name="TextBox 3">
            <a:extLst>
              <a:ext uri="{FF2B5EF4-FFF2-40B4-BE49-F238E27FC236}">
                <a16:creationId xmlns:a16="http://schemas.microsoft.com/office/drawing/2014/main" id="{E49F67F2-1A2E-49E2-B244-545B441C21B1}"/>
              </a:ext>
            </a:extLst>
          </p:cNvPr>
          <p:cNvSpPr txBox="1"/>
          <p:nvPr/>
        </p:nvSpPr>
        <p:spPr>
          <a:xfrm>
            <a:off x="6553200" y="12344401"/>
            <a:ext cx="8400056" cy="461665"/>
          </a:xfrm>
          <a:prstGeom prst="rect">
            <a:avLst/>
          </a:prstGeom>
          <a:noFill/>
        </p:spPr>
        <p:txBody>
          <a:bodyPr wrap="none" rtlCol="0">
            <a:spAutoFit/>
          </a:bodyPr>
          <a:lstStyle/>
          <a:p>
            <a:r>
              <a:rPr lang="en-US" sz="2400" dirty="0">
                <a:solidFill>
                  <a:srgbClr val="0070C0"/>
                </a:solidFill>
              </a:rPr>
              <a:t>Can you write a function to check if a string is a palindrome?</a:t>
            </a:r>
          </a:p>
        </p:txBody>
      </p:sp>
    </p:spTree>
    <p:extLst>
      <p:ext uri="{BB962C8B-B14F-4D97-AF65-F5344CB8AC3E}">
        <p14:creationId xmlns:p14="http://schemas.microsoft.com/office/powerpoint/2010/main" val="2275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CE89-B398-4E80-87F3-248EF8DBF733}"/>
              </a:ext>
            </a:extLst>
          </p:cNvPr>
          <p:cNvSpPr>
            <a:spLocks noGrp="1"/>
          </p:cNvSpPr>
          <p:nvPr>
            <p:ph type="title"/>
          </p:nvPr>
        </p:nvSpPr>
        <p:spPr/>
        <p:txBody>
          <a:bodyPr/>
          <a:lstStyle/>
          <a:p>
            <a:r>
              <a:rPr lang="en-US" sz="8000" dirty="0"/>
              <a:t>Steps to Formulating Recursive Solutions</a:t>
            </a:r>
          </a:p>
        </p:txBody>
      </p:sp>
      <p:sp>
        <p:nvSpPr>
          <p:cNvPr id="3" name="Content Placeholder 2">
            <a:extLst>
              <a:ext uri="{FF2B5EF4-FFF2-40B4-BE49-F238E27FC236}">
                <a16:creationId xmlns:a16="http://schemas.microsoft.com/office/drawing/2014/main" id="{9D48219D-771F-4D0B-96B6-7B03738E91E4}"/>
              </a:ext>
            </a:extLst>
          </p:cNvPr>
          <p:cNvSpPr>
            <a:spLocks noGrp="1"/>
          </p:cNvSpPr>
          <p:nvPr>
            <p:ph idx="1"/>
          </p:nvPr>
        </p:nvSpPr>
        <p:spPr/>
        <p:txBody>
          <a:bodyPr/>
          <a:lstStyle/>
          <a:p>
            <a:pPr marL="1028700" indent="-1028700">
              <a:buFont typeface="+mj-lt"/>
              <a:buAutoNum type="arabicPeriod"/>
            </a:pPr>
            <a:r>
              <a:rPr lang="en-US" sz="4000" dirty="0"/>
              <a:t>Write out some solutions for a few input cases to discover how the problem can be decomposed into smaller problems of the same form</a:t>
            </a:r>
          </a:p>
          <a:p>
            <a:pPr lvl="1"/>
            <a:r>
              <a:rPr lang="en-US" dirty="0"/>
              <a:t>Does solving the problem on an input of smaller value or size help formulate the solution to the larger</a:t>
            </a:r>
          </a:p>
          <a:p>
            <a:pPr marL="1028700" indent="-1028700">
              <a:buFont typeface="+mj-lt"/>
              <a:buAutoNum type="arabicPeriod"/>
            </a:pPr>
            <a:r>
              <a:rPr lang="en-US" sz="4000" dirty="0"/>
              <a:t>Identify the base case(s</a:t>
            </a:r>
            <a:r>
              <a:rPr lang="en-US" sz="4000" dirty="0" smtClean="0"/>
              <a:t>)</a:t>
            </a:r>
            <a:endParaRPr lang="en-US" dirty="0"/>
          </a:p>
          <a:p>
            <a:pPr marL="1028700" indent="-1028700">
              <a:buFont typeface="+mj-lt"/>
              <a:buAutoNum type="arabicPeriod"/>
            </a:pPr>
            <a:r>
              <a:rPr lang="en-US" sz="4000" dirty="0"/>
              <a:t>Identify how to combine the small solution(s) to solve the larger problem</a:t>
            </a:r>
          </a:p>
          <a:p>
            <a:endParaRPr lang="en-US" sz="4000" dirty="0"/>
          </a:p>
          <a:p>
            <a:pPr indent="0"/>
            <a:endParaRPr lang="en-US" sz="4000" dirty="0"/>
          </a:p>
        </p:txBody>
      </p:sp>
    </p:spTree>
    <p:extLst>
      <p:ext uri="{BB962C8B-B14F-4D97-AF65-F5344CB8AC3E}">
        <p14:creationId xmlns:p14="http://schemas.microsoft.com/office/powerpoint/2010/main" val="200492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62" name="Conditionals and Loops"/>
          <p:cNvSpPr txBox="1">
            <a:spLocks noGrp="1"/>
          </p:cNvSpPr>
          <p:nvPr>
            <p:ph type="title"/>
          </p:nvPr>
        </p:nvSpPr>
        <p:spPr>
          <a:prstGeom prst="rect">
            <a:avLst/>
          </a:prstGeom>
        </p:spPr>
        <p:txBody>
          <a:bodyPr/>
          <a:lstStyle/>
          <a:p>
            <a:r>
              <a:rPr lang="en-US" dirty="0"/>
              <a:t>Induction and Recursive Function</a:t>
            </a:r>
            <a:endParaRPr dirty="0"/>
          </a:p>
        </p:txBody>
      </p:sp>
      <p:sp>
        <p:nvSpPr>
          <p:cNvPr id="163" name="Control flow…"/>
          <p:cNvSpPr txBox="1">
            <a:spLocks noGrp="1"/>
          </p:cNvSpPr>
          <p:nvPr>
            <p:ph type="body" sz="quarter" idx="1"/>
          </p:nvPr>
        </p:nvSpPr>
        <p:spPr>
          <a:xfrm>
            <a:off x="1269998" y="1777999"/>
            <a:ext cx="22145813" cy="11288305"/>
          </a:xfrm>
          <a:prstGeom prst="rect">
            <a:avLst/>
          </a:prstGeom>
        </p:spPr>
        <p:txBody>
          <a:bodyPr/>
          <a:lstStyle/>
          <a:p>
            <a:r>
              <a:rPr lang="en-US" dirty="0">
                <a:solidFill>
                  <a:srgbClr val="0070C0"/>
                </a:solidFill>
              </a:rPr>
              <a:t>Similarities between proof by induction and recursive functions:</a:t>
            </a:r>
          </a:p>
          <a:p>
            <a:endParaRPr lang="en-US" dirty="0">
              <a:solidFill>
                <a:srgbClr val="0070C0"/>
              </a:solidFill>
            </a:endParaRPr>
          </a:p>
          <a:p>
            <a:pPr marL="342900" indent="-342900">
              <a:buFont typeface="Arial" panose="020B0604020202020204" pitchFamily="34" charset="0"/>
              <a:buChar char="•"/>
            </a:pPr>
            <a:r>
              <a:rPr lang="en-US" dirty="0">
                <a:solidFill>
                  <a:srgbClr val="0070C0"/>
                </a:solidFill>
              </a:rPr>
              <a:t>Base cases in proofs by induction often correspond to base cases in recursive functions.</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Bases cases are cases for which no inductive hypotheses may be used and no recursive calls may be made.</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The inductive step corresponds to a recursive function call. </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In the inductive step, the solution from a smaller case of the problem assumed to be true by the inductive hypothesis is used to solve the problem for the inductive step. </a:t>
            </a: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In a recursive function call, a solution of the same problem on a smaller input size is used to solve the recursive call</a:t>
            </a:r>
          </a:p>
          <a:p>
            <a:endParaRPr lang="en-US" dirty="0">
              <a:solidFill>
                <a:srgbClr val="0070C0"/>
              </a:solidFill>
            </a:endParaRPr>
          </a:p>
        </p:txBody>
      </p:sp>
      <p:sp>
        <p:nvSpPr>
          <p:cNvPr id="2" name="TextBox 1">
            <a:extLst>
              <a:ext uri="{FF2B5EF4-FFF2-40B4-BE49-F238E27FC236}">
                <a16:creationId xmlns:a16="http://schemas.microsoft.com/office/drawing/2014/main" id="{C94E562C-9454-42D8-B03D-5CF968459D93}"/>
              </a:ext>
            </a:extLst>
          </p:cNvPr>
          <p:cNvSpPr txBox="1"/>
          <p:nvPr/>
        </p:nvSpPr>
        <p:spPr>
          <a:xfrm>
            <a:off x="2940424" y="9493430"/>
            <a:ext cx="10265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84280584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White">
  <a:themeElements>
    <a:clrScheme name="White">
      <a:dk1>
        <a:srgbClr val="000000"/>
      </a:dk1>
      <a:lt1>
        <a:srgbClr val="005493">
          <a:alpha val="5000"/>
        </a:srgbClr>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25519</TotalTime>
  <Words>3936</Words>
  <Application>Microsoft Office PowerPoint</Application>
  <PresentationFormat>Custom</PresentationFormat>
  <Paragraphs>682</Paragraphs>
  <Slides>43</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Comic Sans MS</vt:lpstr>
      <vt:lpstr>Futura</vt:lpstr>
      <vt:lpstr>Futura Bold</vt:lpstr>
      <vt:lpstr>Gill Sans</vt:lpstr>
      <vt:lpstr>Helvetica</vt:lpstr>
      <vt:lpstr>Lucida Grande</vt:lpstr>
      <vt:lpstr>Lucida Sans</vt:lpstr>
      <vt:lpstr>White</vt:lpstr>
      <vt:lpstr>Equation</vt:lpstr>
      <vt:lpstr>Recursion CSCI 170 Spring 2021 Sandra Batista</vt:lpstr>
      <vt:lpstr>Induction</vt:lpstr>
      <vt:lpstr>Recursion</vt:lpstr>
      <vt:lpstr>Recursion</vt:lpstr>
      <vt:lpstr>Recursion</vt:lpstr>
      <vt:lpstr>Recursive Definitions</vt:lpstr>
      <vt:lpstr>Recursive Definitions</vt:lpstr>
      <vt:lpstr>Steps to Formulating Recursive Solutions</vt:lpstr>
      <vt:lpstr>Induction and Recursive Function</vt:lpstr>
      <vt:lpstr>Recursive Factorial Code</vt:lpstr>
      <vt:lpstr>Recursive Factorial Code</vt:lpstr>
      <vt:lpstr>Recursive Fibonacci Code</vt:lpstr>
      <vt:lpstr>Recursive Fibonacci Code</vt:lpstr>
      <vt:lpstr>Recursive Linked List Length</vt:lpstr>
      <vt:lpstr>Recursive Linked List Length</vt:lpstr>
      <vt:lpstr>Induction</vt:lpstr>
      <vt:lpstr>Recursive Functions and Iteration</vt:lpstr>
      <vt:lpstr>Iterative Factorial Code</vt:lpstr>
      <vt:lpstr>Loop Invariant</vt:lpstr>
      <vt:lpstr>Iterative Factorial Code</vt:lpstr>
      <vt:lpstr>Iterative Factorial Code</vt:lpstr>
      <vt:lpstr>Iterative Fibonacci Code</vt:lpstr>
      <vt:lpstr>Iterative Fibonacci Code</vt:lpstr>
      <vt:lpstr>Iterative Linear Search</vt:lpstr>
      <vt:lpstr>Iterative Linear Search</vt:lpstr>
      <vt:lpstr>Induction</vt:lpstr>
      <vt:lpstr>Showing Algorithmic Correctness Using Loop Invariants</vt:lpstr>
      <vt:lpstr>Iterative Factorial Code Correctness</vt:lpstr>
      <vt:lpstr>Iterative Factorial Code Correctness</vt:lpstr>
      <vt:lpstr>Iterative Factorial Code Correctness</vt:lpstr>
      <vt:lpstr>Iterative Factorial Code Correctness</vt:lpstr>
      <vt:lpstr>Iterative Fibonacci Code Correctness</vt:lpstr>
      <vt:lpstr>Iterative Fibonacci Code Correctness</vt:lpstr>
      <vt:lpstr>Iterative Fibonacci Code Correctness</vt:lpstr>
      <vt:lpstr>Iterative Fibonacci Code Correctness</vt:lpstr>
      <vt:lpstr>Iterative Linear Search Correctness</vt:lpstr>
      <vt:lpstr>Induction</vt:lpstr>
      <vt:lpstr>Well-ordering Principle</vt:lpstr>
      <vt:lpstr>Well-ordering Principle Proof Example</vt:lpstr>
      <vt:lpstr>Well-ordering Principle Proof Example</vt:lpstr>
      <vt:lpstr>Well-ordering Principle Proof Example</vt:lpstr>
      <vt:lpstr>Recursive Definitions and the Well-ordering Principle</vt:lpstr>
      <vt:lpstr>Induction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Predicate Logic</dc:title>
  <dc:creator>Sandra Batista</dc:creator>
  <cp:lastModifiedBy>SandraBatista</cp:lastModifiedBy>
  <cp:revision>420</cp:revision>
  <dcterms:modified xsi:type="dcterms:W3CDTF">2021-03-08T20:52:40Z</dcterms:modified>
</cp:coreProperties>
</file>