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2"/>
    <p:sldId id="351" r:id="rId3"/>
    <p:sldId id="355" r:id="rId4"/>
    <p:sldId id="452" r:id="rId5"/>
    <p:sldId id="477" r:id="rId6"/>
    <p:sldId id="478" r:id="rId7"/>
    <p:sldId id="479" r:id="rId8"/>
    <p:sldId id="481" r:id="rId9"/>
    <p:sldId id="482" r:id="rId10"/>
    <p:sldId id="497" r:id="rId11"/>
    <p:sldId id="483" r:id="rId12"/>
    <p:sldId id="484" r:id="rId13"/>
    <p:sldId id="485" r:id="rId14"/>
    <p:sldId id="486" r:id="rId15"/>
    <p:sldId id="487" r:id="rId16"/>
    <p:sldId id="489" r:id="rId17"/>
    <p:sldId id="491" r:id="rId18"/>
    <p:sldId id="492" r:id="rId19"/>
    <p:sldId id="498" r:id="rId20"/>
    <p:sldId id="499" r:id="rId21"/>
    <p:sldId id="496"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Batista" initials="SB" lastIdx="1" clrIdx="0">
    <p:extLst>
      <p:ext uri="{19B8F6BF-5375-455C-9EA6-DF929625EA0E}">
        <p15:presenceInfo xmlns:p15="http://schemas.microsoft.com/office/powerpoint/2012/main" userId="c841bc55e30272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4A9BC294-FFE2-49D5-8D69-9E1BD2C41BD5}"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BBFC77FB-9ED0-4EC9-95AA-A1379042E648}"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3DC5C2F9-1CAC-4260-A1DD-9FCDBB877499}"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6CBB8FF1-D9AA-43F3-AF6F-95CC898621D3}" styleName="">
    <a:tblBg/>
    <a:wholeTbl>
      <a:tcTxStyle b="off" i="off">
        <a:font>
          <a:latin typeface="Lucida Sans"/>
          <a:ea typeface="Lucida Sans"/>
          <a:cs typeface="Lucida Sans"/>
        </a:font>
        <a:srgbClr val="000000"/>
      </a:tcTxStyle>
      <a:tcStyle>
        <a:tcBdr>
          <a:left>
            <a:ln w="12700" cap="flat">
              <a:solidFill>
                <a:srgbClr val="EBEBEB"/>
              </a:solidFill>
              <a:prstDash val="solid"/>
              <a:miter lim="400000"/>
            </a:ln>
          </a:left>
          <a:right>
            <a:ln w="12700" cap="flat">
              <a:solidFill>
                <a:srgbClr val="EBEBEB"/>
              </a:solidFill>
              <a:prstDash val="solid"/>
              <a:miter lim="400000"/>
            </a:ln>
          </a:right>
          <a:top>
            <a:ln w="12700" cap="flat">
              <a:solidFill>
                <a:srgbClr val="EBEBEB"/>
              </a:solidFill>
              <a:prstDash val="solid"/>
              <a:miter lim="400000"/>
            </a:ln>
          </a:top>
          <a:bottom>
            <a:ln w="12700" cap="flat">
              <a:solidFill>
                <a:srgbClr val="EBEBEB"/>
              </a:solidFill>
              <a:prstDash val="solid"/>
              <a:miter lim="400000"/>
            </a:ln>
          </a:bottom>
          <a:insideH>
            <a:ln w="12700" cap="flat">
              <a:solidFill>
                <a:srgbClr val="EBEBEB"/>
              </a:solidFill>
              <a:prstDash val="solid"/>
              <a:miter lim="400000"/>
            </a:ln>
          </a:insideH>
          <a:insideV>
            <a:ln w="12700" cap="flat">
              <a:solidFill>
                <a:srgbClr val="EBEBEB"/>
              </a:solidFill>
              <a:prstDash val="solid"/>
              <a:miter lim="400000"/>
            </a:ln>
          </a:insideV>
        </a:tcBdr>
        <a:fill>
          <a:solidFill>
            <a:srgbClr val="FFFFFF"/>
          </a:solid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12700" cap="flat">
              <a:solidFill>
                <a:srgbClr val="EBEBEB"/>
              </a:solidFill>
              <a:prstDash val="solid"/>
              <a:miter lim="400000"/>
            </a:ln>
          </a:left>
          <a:right>
            <a:ln w="12700" cap="flat">
              <a:solidFill>
                <a:srgbClr val="EBEBEB"/>
              </a:solidFill>
              <a:prstDash val="solid"/>
              <a:miter lim="400000"/>
            </a:ln>
          </a:right>
          <a:top>
            <a:ln w="12700" cap="flat">
              <a:solidFill>
                <a:srgbClr val="EBEBEB"/>
              </a:solidFill>
              <a:prstDash val="solid"/>
              <a:miter lim="400000"/>
            </a:ln>
          </a:top>
          <a:bottom>
            <a:ln w="12700" cap="flat">
              <a:solidFill>
                <a:srgbClr val="EBEBEB"/>
              </a:solidFill>
              <a:prstDash val="solid"/>
              <a:miter lim="400000"/>
            </a:ln>
          </a:bottom>
          <a:insideH>
            <a:ln w="12700" cap="flat">
              <a:solidFill>
                <a:srgbClr val="EBEBEB"/>
              </a:solidFill>
              <a:prstDash val="solid"/>
              <a:miter lim="400000"/>
            </a:ln>
          </a:insideH>
          <a:insideV>
            <a:ln w="12700" cap="flat">
              <a:solidFill>
                <a:srgbClr val="EBEBEB"/>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n">
        <a:font>
          <a:latin typeface="Lucida Sans"/>
          <a:ea typeface="Lucida Sans"/>
          <a:cs typeface="Lucida Sans"/>
        </a:font>
        <a:srgbClr val="000000"/>
      </a:tcTxStyle>
      <a:tcStyle>
        <a:tcBdr>
          <a:left>
            <a:ln w="12700" cap="flat">
              <a:solidFill>
                <a:srgbClr val="EBEBEB"/>
              </a:solidFill>
              <a:prstDash val="solid"/>
              <a:miter lim="400000"/>
            </a:ln>
          </a:left>
          <a:right>
            <a:ln w="12700" cap="flat">
              <a:solidFill>
                <a:srgbClr val="EBEBEB"/>
              </a:solidFill>
              <a:prstDash val="solid"/>
              <a:miter lim="400000"/>
            </a:ln>
          </a:right>
          <a:top>
            <a:ln w="12700" cap="flat">
              <a:solidFill>
                <a:srgbClr val="EBEBEB"/>
              </a:solidFill>
              <a:prstDash val="solid"/>
              <a:miter lim="400000"/>
            </a:ln>
          </a:top>
          <a:bottom>
            <a:ln w="12700" cap="flat">
              <a:solidFill>
                <a:srgbClr val="EBEBEB"/>
              </a:solidFill>
              <a:prstDash val="solid"/>
              <a:miter lim="400000"/>
            </a:ln>
          </a:bottom>
          <a:insideH>
            <a:ln w="12700" cap="flat">
              <a:solidFill>
                <a:srgbClr val="EBEBEB"/>
              </a:solidFill>
              <a:prstDash val="solid"/>
              <a:miter lim="400000"/>
            </a:ln>
          </a:insideH>
          <a:insideV>
            <a:ln w="12700" cap="flat">
              <a:solidFill>
                <a:srgbClr val="EBEBEB"/>
              </a:solidFill>
              <a:prstDash val="solid"/>
              <a:miter lim="400000"/>
            </a:ln>
          </a:insideV>
        </a:tcBdr>
        <a:fill>
          <a:noFill/>
        </a:fill>
      </a:tcStyle>
    </a:firstRow>
  </a:tblStyle>
  <a:tblStyle styleId="{DD9CBF1E-DFE0-488D-B0F1-8F7C9699B0B2}"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DE8A719A-2513-455F-94AF-7F6580E62302}"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44" d="100"/>
          <a:sy n="44" d="100"/>
        </p:scale>
        <p:origin x="538" y="82"/>
      </p:cViewPr>
      <p:guideLst/>
    </p:cSldViewPr>
  </p:slideViewPr>
  <p:notesTextViewPr>
    <p:cViewPr>
      <p:scale>
        <a:sx n="1" d="1"/>
        <a:sy n="1" d="1"/>
      </p:scale>
      <p:origin x="0" y="0"/>
    </p:cViewPr>
  </p:notesTextViewPr>
  <p:sorterViewPr>
    <p:cViewPr>
      <p:scale>
        <a:sx n="100" d="100"/>
        <a:sy n="100" d="100"/>
      </p:scale>
      <p:origin x="0" y="-24780"/>
    </p:cViewPr>
  </p:sorterViewPr>
  <p:notesViewPr>
    <p:cSldViewPr snapToGrid="0">
      <p:cViewPr varScale="1">
        <p:scale>
          <a:sx n="87" d="100"/>
          <a:sy n="87" d="100"/>
        </p:scale>
        <p:origin x="38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527EF-9BDA-4238-B827-321E0F34E8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C35EA1-9ABB-40F5-AAAE-61A36E5D51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CBECEF-48F3-4CB4-805B-408F3A2DD8C4}" type="datetimeFigureOut">
              <a:rPr lang="en-US" smtClean="0"/>
              <a:t>2/22/2021</a:t>
            </a:fld>
            <a:endParaRPr lang="en-US"/>
          </a:p>
        </p:txBody>
      </p:sp>
      <p:sp>
        <p:nvSpPr>
          <p:cNvPr id="4" name="Footer Placeholder 3">
            <a:extLst>
              <a:ext uri="{FF2B5EF4-FFF2-40B4-BE49-F238E27FC236}">
                <a16:creationId xmlns:a16="http://schemas.microsoft.com/office/drawing/2014/main" id="{9AC1C19A-4193-4560-90EB-02E45CDF7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CEEE875-7AA1-47C1-9357-9CA05A20DE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E88F1B-BAB2-4885-8CAC-7B8188C40CF0}" type="slidenum">
              <a:rPr lang="en-US" smtClean="0"/>
              <a:t>‹#›</a:t>
            </a:fld>
            <a:endParaRPr lang="en-US"/>
          </a:p>
        </p:txBody>
      </p:sp>
    </p:spTree>
    <p:extLst>
      <p:ext uri="{BB962C8B-B14F-4D97-AF65-F5344CB8AC3E}">
        <p14:creationId xmlns:p14="http://schemas.microsoft.com/office/powerpoint/2010/main" val="2407933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Shape 80"/>
          <p:cNvSpPr>
            <a:spLocks noGrp="1" noRot="1" noChangeAspect="1"/>
          </p:cNvSpPr>
          <p:nvPr>
            <p:ph type="sldImg"/>
          </p:nvPr>
        </p:nvSpPr>
        <p:spPr>
          <a:xfrm>
            <a:off x="1143000" y="685800"/>
            <a:ext cx="4572000" cy="3429000"/>
          </a:xfrm>
          <a:prstGeom prst="rect">
            <a:avLst/>
          </a:prstGeom>
        </p:spPr>
        <p:txBody>
          <a:bodyPr/>
          <a:lstStyle/>
          <a:p>
            <a:endParaRPr/>
          </a:p>
        </p:txBody>
      </p:sp>
      <p:sp>
        <p:nvSpPr>
          <p:cNvPr id="81" name="Shape 8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647700" latinLnBrk="0">
      <a:defRPr sz="1600">
        <a:latin typeface="Lucida Grande"/>
        <a:ea typeface="Lucida Grande"/>
        <a:cs typeface="Lucida Grande"/>
        <a:sym typeface="Lucida Grande"/>
      </a:defRPr>
    </a:lvl1pPr>
    <a:lvl2pPr indent="228600" defTabSz="647700" latinLnBrk="0">
      <a:defRPr sz="1600">
        <a:latin typeface="Lucida Grande"/>
        <a:ea typeface="Lucida Grande"/>
        <a:cs typeface="Lucida Grande"/>
        <a:sym typeface="Lucida Grande"/>
      </a:defRPr>
    </a:lvl2pPr>
    <a:lvl3pPr indent="457200" defTabSz="647700" latinLnBrk="0">
      <a:defRPr sz="1600">
        <a:latin typeface="Lucida Grande"/>
        <a:ea typeface="Lucida Grande"/>
        <a:cs typeface="Lucida Grande"/>
        <a:sym typeface="Lucida Grande"/>
      </a:defRPr>
    </a:lvl3pPr>
    <a:lvl4pPr indent="685800" defTabSz="647700" latinLnBrk="0">
      <a:defRPr sz="1600">
        <a:latin typeface="Lucida Grande"/>
        <a:ea typeface="Lucida Grande"/>
        <a:cs typeface="Lucida Grande"/>
        <a:sym typeface="Lucida Grande"/>
      </a:defRPr>
    </a:lvl4pPr>
    <a:lvl5pPr indent="914400" defTabSz="647700" latinLnBrk="0">
      <a:defRPr sz="1600">
        <a:latin typeface="Lucida Grande"/>
        <a:ea typeface="Lucida Grande"/>
        <a:cs typeface="Lucida Grande"/>
        <a:sym typeface="Lucida Grande"/>
      </a:defRPr>
    </a:lvl5pPr>
    <a:lvl6pPr indent="1143000" defTabSz="647700" latinLnBrk="0">
      <a:defRPr sz="1600">
        <a:latin typeface="Lucida Grande"/>
        <a:ea typeface="Lucida Grande"/>
        <a:cs typeface="Lucida Grande"/>
        <a:sym typeface="Lucida Grande"/>
      </a:defRPr>
    </a:lvl6pPr>
    <a:lvl7pPr indent="1371600" defTabSz="647700" latinLnBrk="0">
      <a:defRPr sz="1600">
        <a:latin typeface="Lucida Grande"/>
        <a:ea typeface="Lucida Grande"/>
        <a:cs typeface="Lucida Grande"/>
        <a:sym typeface="Lucida Grande"/>
      </a:defRPr>
    </a:lvl7pPr>
    <a:lvl8pPr indent="1600200" defTabSz="647700" latinLnBrk="0">
      <a:defRPr sz="1600">
        <a:latin typeface="Lucida Grande"/>
        <a:ea typeface="Lucida Grande"/>
        <a:cs typeface="Lucida Grande"/>
        <a:sym typeface="Lucida Grande"/>
      </a:defRPr>
    </a:lvl8pPr>
    <a:lvl9pPr indent="1828800" defTabSz="647700" latinLnBrk="0">
      <a:defRPr sz="16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232758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384577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722185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989631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3627239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031650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600706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2184477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3687987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534513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4161657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213087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4137703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introcs.cs.princeton.edu" TargetMode="External"/><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COVER">
    <p:spTree>
      <p:nvGrpSpPr>
        <p:cNvPr id="1" name=""/>
        <p:cNvGrpSpPr/>
        <p:nvPr/>
      </p:nvGrpSpPr>
      <p:grpSpPr>
        <a:xfrm>
          <a:off x="0" y="0"/>
          <a:ext cx="0" cy="0"/>
          <a:chOff x="0" y="0"/>
          <a:chExt cx="0" cy="0"/>
        </a:xfrm>
      </p:grpSpPr>
      <p:pic>
        <p:nvPicPr>
          <p:cNvPr id="12" name="coral.jpg" descr="coral.jpg"/>
          <p:cNvPicPr>
            <a:picLocks noChangeAspect="1"/>
          </p:cNvPicPr>
          <p:nvPr/>
        </p:nvPicPr>
        <p:blipFill>
          <a:blip r:embed="rId2">
            <a:alphaModFix amt="20000"/>
          </a:blip>
          <a:srcRect l="19466" t="9183" r="5180" b="6043"/>
          <a:stretch>
            <a:fillRect/>
          </a:stretch>
        </p:blipFill>
        <p:spPr>
          <a:xfrm>
            <a:off x="-36459" y="0"/>
            <a:ext cx="12192000" cy="13716000"/>
          </a:xfrm>
          <a:prstGeom prst="rect">
            <a:avLst/>
          </a:prstGeom>
          <a:ln w="12700">
            <a:miter lim="400000"/>
          </a:ln>
        </p:spPr>
      </p:pic>
      <p:sp>
        <p:nvSpPr>
          <p:cNvPr id="13" name="COMPUTER SCIENCE…"/>
          <p:cNvSpPr txBox="1"/>
          <p:nvPr/>
        </p:nvSpPr>
        <p:spPr>
          <a:xfrm>
            <a:off x="15089981" y="444499"/>
            <a:ext cx="7770019" cy="20192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r" defTabSz="647700">
              <a:lnSpc>
                <a:spcPts val="5400"/>
              </a:lnSpc>
              <a:tabLst>
                <a:tab pos="1511300" algn="l"/>
              </a:tabLst>
              <a:defRPr sz="4500" spc="765">
                <a:solidFill>
                  <a:srgbClr val="005493"/>
                </a:solidFill>
                <a:latin typeface="Futura Bold"/>
                <a:ea typeface="Futura Bold"/>
                <a:cs typeface="Futura Bold"/>
                <a:sym typeface="Futura Bold"/>
              </a:defRPr>
            </a:pPr>
            <a:r>
              <a:rPr lang="en-US" dirty="0"/>
              <a:t>INTRODUCTION TO </a:t>
            </a:r>
            <a:r>
              <a:rPr dirty="0"/>
              <a:t>COMPUTER SCIENCE   </a:t>
            </a:r>
          </a:p>
          <a:p>
            <a:pPr algn="r" defTabSz="647700">
              <a:lnSpc>
                <a:spcPts val="4700"/>
              </a:lnSpc>
              <a:tabLst>
                <a:tab pos="1511300" algn="l"/>
              </a:tabLst>
              <a:defRPr sz="2700" spc="1755">
                <a:latin typeface="Futura Bold"/>
                <a:ea typeface="Futura Bold"/>
                <a:cs typeface="Futura Bold"/>
                <a:sym typeface="Futura Bold"/>
              </a:defRPr>
            </a:pPr>
            <a:r>
              <a:rPr dirty="0"/>
              <a:t> </a:t>
            </a:r>
            <a:r>
              <a:rPr lang="en-US" sz="2800" spc="1820" dirty="0"/>
              <a:t>Rutgers University</a:t>
            </a:r>
            <a:endParaRPr sz="2800" spc="1820" dirty="0"/>
          </a:p>
        </p:txBody>
      </p:sp>
      <p:sp>
        <p:nvSpPr>
          <p:cNvPr id="14" name="http://introcs.cs.princeton.edu"/>
          <p:cNvSpPr txBox="1"/>
          <p:nvPr/>
        </p:nvSpPr>
        <p:spPr>
          <a:xfrm>
            <a:off x="1483681" y="12042322"/>
            <a:ext cx="6870701"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82550" marR="82550" defTabSz="1828800">
              <a:lnSpc>
                <a:spcPts val="2300"/>
              </a:lnSpc>
              <a:defRPr sz="2400" b="1" spc="264">
                <a:uFill>
                  <a:solidFill>
                    <a:srgbClr val="000000"/>
                  </a:solidFill>
                </a:uFill>
                <a:latin typeface="Lucida Grande"/>
                <a:ea typeface="Lucida Grande"/>
                <a:cs typeface="Lucida Grande"/>
                <a:sym typeface="Lucida Grande"/>
                <a:hlinkClick r:id="rId3"/>
              </a:defRPr>
            </a:lvl1pPr>
          </a:lstStyle>
          <a:p>
            <a:r>
              <a:rPr dirty="0">
                <a:hlinkClick r:id="rId3"/>
              </a:rPr>
              <a:t>http://introcs.cs.</a:t>
            </a:r>
            <a:r>
              <a:rPr lang="en-US" dirty="0">
                <a:hlinkClick r:id="rId3"/>
              </a:rPr>
              <a:t>rutgers</a:t>
            </a:r>
            <a:r>
              <a:rPr dirty="0">
                <a:hlinkClick r:id="rId3"/>
              </a:rPr>
              <a:t>.edu</a:t>
            </a:r>
          </a:p>
        </p:txBody>
      </p:sp>
      <p:sp>
        <p:nvSpPr>
          <p:cNvPr id="16" name="Title Text"/>
          <p:cNvSpPr txBox="1">
            <a:spLocks noGrp="1"/>
          </p:cNvSpPr>
          <p:nvPr>
            <p:ph type="title"/>
          </p:nvPr>
        </p:nvSpPr>
        <p:spPr>
          <a:xfrm>
            <a:off x="8077200" y="5715000"/>
            <a:ext cx="14706600" cy="5753100"/>
          </a:xfrm>
          <a:prstGeom prst="rect">
            <a:avLst/>
          </a:prstGeom>
        </p:spPr>
        <p:txBody>
          <a:bodyPr/>
          <a:lstStyle>
            <a:lvl1pPr algn="ctr">
              <a:lnSpc>
                <a:spcPts val="11700"/>
              </a:lnSpc>
              <a:tabLst>
                <a:tab pos="1752600" algn="l"/>
              </a:tabLst>
              <a:defRPr sz="9800">
                <a:solidFill>
                  <a:srgbClr val="005493"/>
                </a:solidFill>
              </a:defRPr>
            </a:lvl1pPr>
          </a:lstStyle>
          <a:p>
            <a:r>
              <a:t>Title Text</a:t>
            </a:r>
          </a:p>
        </p:txBody>
      </p:sp>
      <p:sp>
        <p:nvSpPr>
          <p:cNvPr id="17" name="Slide Number"/>
          <p:cNvSpPr txBox="1">
            <a:spLocks noGrp="1"/>
          </p:cNvSpPr>
          <p:nvPr>
            <p:ph type="sldNum" sz="quarter" idx="2"/>
          </p:nvPr>
        </p:nvSpPr>
        <p:spPr>
          <a:xfrm>
            <a:off x="11992316" y="13049614"/>
            <a:ext cx="393701" cy="431801"/>
          </a:xfrm>
          <a:prstGeom prst="rect">
            <a:avLst/>
          </a:prstGeom>
        </p:spPr>
        <p:txBody>
          <a:bodyPr/>
          <a:lstStyle/>
          <a:p>
            <a:fld id="{86CB4B4D-7CA3-9044-876B-883B54F8677D}" type="slidenum">
              <a:t>‹#›</a:t>
            </a:fld>
            <a:endParaRPr/>
          </a:p>
        </p:txBody>
      </p:sp>
      <p:pic>
        <p:nvPicPr>
          <p:cNvPr id="3" name="Picture 2" descr="A close up of a sign&#10;&#10;Description automatically generated">
            <a:extLst>
              <a:ext uri="{FF2B5EF4-FFF2-40B4-BE49-F238E27FC236}">
                <a16:creationId xmlns:a16="http://schemas.microsoft.com/office/drawing/2014/main" id="{BC7D1766-D167-4757-8EA1-AA21BD5C690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85499" y="8858313"/>
            <a:ext cx="2896898" cy="2896898"/>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pic>
        <p:nvPicPr>
          <p:cNvPr id="24" name="coral.jpg" descr="coral.jpg"/>
          <p:cNvPicPr>
            <a:picLocks noChangeAspect="1"/>
          </p:cNvPicPr>
          <p:nvPr/>
        </p:nvPicPr>
        <p:blipFill>
          <a:blip r:embed="rId2">
            <a:alphaModFix amt="10000"/>
          </a:blip>
          <a:stretch>
            <a:fillRect/>
          </a:stretch>
        </p:blipFill>
        <p:spPr>
          <a:xfrm>
            <a:off x="-3175000" y="-1409700"/>
            <a:ext cx="16179800" cy="16179800"/>
          </a:xfrm>
          <a:prstGeom prst="rect">
            <a:avLst/>
          </a:prstGeom>
          <a:ln w="12700">
            <a:miter lim="400000"/>
          </a:ln>
        </p:spPr>
      </p:pic>
      <p:sp>
        <p:nvSpPr>
          <p:cNvPr id="25" name="Title Text"/>
          <p:cNvSpPr txBox="1">
            <a:spLocks noGrp="1"/>
          </p:cNvSpPr>
          <p:nvPr>
            <p:ph type="title"/>
          </p:nvPr>
        </p:nvSpPr>
        <p:spPr>
          <a:xfrm>
            <a:off x="7696200" y="5029200"/>
            <a:ext cx="15201900" cy="1752600"/>
          </a:xfrm>
          <a:prstGeom prst="rect">
            <a:avLst/>
          </a:prstGeom>
        </p:spPr>
        <p:txBody>
          <a:bodyPr/>
          <a:lstStyle>
            <a:lvl1pPr>
              <a:lnSpc>
                <a:spcPts val="7600"/>
              </a:lnSpc>
              <a:tabLst>
                <a:tab pos="1752600" algn="l"/>
              </a:tabLst>
              <a:defRPr sz="6400">
                <a:solidFill>
                  <a:srgbClr val="A9A9A9"/>
                </a:solidFill>
              </a:defRPr>
            </a:lvl1pPr>
          </a:lstStyle>
          <a:p>
            <a:r>
              <a:t>Title Text</a:t>
            </a:r>
          </a:p>
        </p:txBody>
      </p:sp>
      <p:sp>
        <p:nvSpPr>
          <p:cNvPr id="26" name="Body Level One…"/>
          <p:cNvSpPr txBox="1">
            <a:spLocks noGrp="1"/>
          </p:cNvSpPr>
          <p:nvPr>
            <p:ph type="body" sz="half" idx="1"/>
          </p:nvPr>
        </p:nvSpPr>
        <p:spPr>
          <a:xfrm>
            <a:off x="9512300" y="7112000"/>
            <a:ext cx="12814300" cy="5943600"/>
          </a:xfrm>
          <a:prstGeom prst="rect">
            <a:avLst/>
          </a:prstGeom>
        </p:spPr>
        <p:txBody>
          <a:bodyPr/>
          <a:lstStyle>
            <a:lvl1pPr marL="685800" indent="-533400">
              <a:lnSpc>
                <a:spcPts val="6300"/>
              </a:lnSpc>
              <a:spcBef>
                <a:spcPts val="300"/>
              </a:spcBef>
              <a:buSzPct val="100000"/>
              <a:buChar char="•"/>
              <a:tabLst>
                <a:tab pos="1752600" algn="l"/>
              </a:tabLst>
              <a:defRPr sz="4800">
                <a:solidFill>
                  <a:srgbClr val="212121"/>
                </a:solidFill>
                <a:latin typeface="+mn-lt"/>
                <a:ea typeface="+mn-ea"/>
                <a:cs typeface="+mn-cs"/>
                <a:sym typeface="Futura"/>
              </a:defRPr>
            </a:lvl1pPr>
            <a:lvl2pPr marL="685800" indent="-533400">
              <a:lnSpc>
                <a:spcPts val="6300"/>
              </a:lnSpc>
              <a:spcBef>
                <a:spcPts val="300"/>
              </a:spcBef>
              <a:buSzPct val="100000"/>
              <a:buFontTx/>
              <a:tabLst>
                <a:tab pos="1752600" algn="l"/>
              </a:tabLst>
              <a:defRPr sz="4800">
                <a:solidFill>
                  <a:srgbClr val="212121"/>
                </a:solidFill>
                <a:latin typeface="+mn-lt"/>
                <a:ea typeface="+mn-ea"/>
                <a:cs typeface="+mn-cs"/>
                <a:sym typeface="Futura"/>
              </a:defRPr>
            </a:lvl2pPr>
            <a:lvl3pPr marL="685800" indent="-533400">
              <a:lnSpc>
                <a:spcPts val="6300"/>
              </a:lnSpc>
              <a:spcBef>
                <a:spcPts val="300"/>
              </a:spcBef>
              <a:buSzPct val="100000"/>
              <a:buChar char="•"/>
              <a:tabLst>
                <a:tab pos="1752600" algn="l"/>
              </a:tabLst>
              <a:defRPr sz="4800" i="0">
                <a:solidFill>
                  <a:srgbClr val="212121"/>
                </a:solidFill>
                <a:latin typeface="+mn-lt"/>
                <a:ea typeface="+mn-ea"/>
                <a:cs typeface="+mn-cs"/>
                <a:sym typeface="Futura"/>
              </a:defRPr>
            </a:lvl3pPr>
            <a:lvl4pPr marL="685800" indent="-533400">
              <a:lnSpc>
                <a:spcPts val="6300"/>
              </a:lnSpc>
              <a:spcBef>
                <a:spcPts val="300"/>
              </a:spcBef>
              <a:buSzPct val="100000"/>
              <a:buFontTx/>
              <a:tabLst>
                <a:tab pos="1752600" algn="l"/>
              </a:tabLst>
              <a:defRPr sz="4800">
                <a:solidFill>
                  <a:srgbClr val="212121"/>
                </a:solidFill>
                <a:latin typeface="+mn-lt"/>
                <a:ea typeface="+mn-ea"/>
                <a:cs typeface="+mn-cs"/>
                <a:sym typeface="Futura"/>
              </a:defRPr>
            </a:lvl4pPr>
            <a:lvl5pPr marL="685800" indent="-533400">
              <a:lnSpc>
                <a:spcPts val="6300"/>
              </a:lnSpc>
              <a:spcBef>
                <a:spcPts val="300"/>
              </a:spcBef>
              <a:buSzPct val="100000"/>
              <a:buFontTx/>
              <a:tabLst>
                <a:tab pos="1752600" algn="l"/>
              </a:tabLst>
              <a:defRPr sz="4800">
                <a:solidFill>
                  <a:srgbClr val="212121"/>
                </a:solidFill>
                <a:latin typeface="+mn-lt"/>
                <a:ea typeface="+mn-ea"/>
                <a:cs typeface="+mn-cs"/>
                <a:sym typeface="Futura"/>
              </a:defRPr>
            </a:lvl5pPr>
          </a:lstStyle>
          <a:p>
            <a:r>
              <a:t>Body Level One</a:t>
            </a:r>
          </a:p>
          <a:p>
            <a:pPr lvl="1"/>
            <a:r>
              <a:t>Body Level Two</a:t>
            </a:r>
          </a:p>
          <a:p>
            <a:pPr lvl="2"/>
            <a:r>
              <a:t>Body Level Three</a:t>
            </a:r>
          </a:p>
          <a:p>
            <a:pPr lvl="3"/>
            <a:r>
              <a:t>Body Level Four</a:t>
            </a:r>
          </a:p>
          <a:p>
            <a:pPr lvl="4"/>
            <a:r>
              <a:t>Body Level Five</a:t>
            </a:r>
          </a:p>
        </p:txBody>
      </p:sp>
      <p:sp>
        <p:nvSpPr>
          <p:cNvPr id="27" name="COMPUTER SCIENCE…"/>
          <p:cNvSpPr txBox="1"/>
          <p:nvPr/>
        </p:nvSpPr>
        <p:spPr>
          <a:xfrm>
            <a:off x="15089981" y="444499"/>
            <a:ext cx="7770019" cy="20192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r" defTabSz="647700">
              <a:lnSpc>
                <a:spcPts val="5400"/>
              </a:lnSpc>
              <a:tabLst>
                <a:tab pos="1511300" algn="l"/>
              </a:tabLst>
              <a:defRPr sz="4500" spc="765">
                <a:solidFill>
                  <a:srgbClr val="005493"/>
                </a:solidFill>
                <a:latin typeface="Futura Bold"/>
                <a:ea typeface="Futura Bold"/>
                <a:cs typeface="Futura Bold"/>
                <a:sym typeface="Futura Bold"/>
              </a:defRPr>
            </a:pPr>
            <a:r>
              <a:rPr lang="en-US" dirty="0"/>
              <a:t>INTRODUCTION TO COMPUTER SCIENCE   </a:t>
            </a:r>
          </a:p>
          <a:p>
            <a:pPr algn="r" defTabSz="647700">
              <a:lnSpc>
                <a:spcPts val="4700"/>
              </a:lnSpc>
              <a:tabLst>
                <a:tab pos="1511300" algn="l"/>
              </a:tabLst>
              <a:defRPr sz="2700" spc="1755">
                <a:latin typeface="Futura Bold"/>
                <a:ea typeface="Futura Bold"/>
                <a:cs typeface="Futura Bold"/>
                <a:sym typeface="Futura Bold"/>
              </a:defRPr>
            </a:pPr>
            <a:r>
              <a:rPr lang="en-US" dirty="0"/>
              <a:t> </a:t>
            </a:r>
            <a:r>
              <a:rPr lang="en-US" sz="2800" spc="1820" dirty="0"/>
              <a:t>Rutgers University</a:t>
            </a:r>
          </a:p>
        </p:txBody>
      </p:sp>
      <p:sp>
        <p:nvSpPr>
          <p:cNvPr id="28" name="Slide Number"/>
          <p:cNvSpPr txBox="1">
            <a:spLocks noGrp="1"/>
          </p:cNvSpPr>
          <p:nvPr>
            <p:ph type="sldNum" sz="quarter" idx="2"/>
          </p:nvPr>
        </p:nvSpPr>
        <p:spPr>
          <a:xfrm>
            <a:off x="11992316" y="13049614"/>
            <a:ext cx="393701" cy="4318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53" name="Line"/>
          <p:cNvSpPr/>
          <p:nvPr/>
        </p:nvSpPr>
        <p:spPr>
          <a:xfrm>
            <a:off x="1297472" y="1280221"/>
            <a:ext cx="21810171" cy="1"/>
          </a:xfrm>
          <a:prstGeom prst="line">
            <a:avLst/>
          </a:prstGeom>
          <a:ln w="12700">
            <a:solidFill>
              <a:srgbClr val="000000"/>
            </a:solidFill>
            <a:miter lim="400000"/>
          </a:ln>
        </p:spPr>
        <p:txBody>
          <a:bodyPr lIns="0" tIns="0" rIns="0" bIns="0"/>
          <a:lstStyle/>
          <a:p>
            <a:endParaRPr/>
          </a:p>
        </p:txBody>
      </p:sp>
      <p:sp>
        <p:nvSpPr>
          <p:cNvPr id="54" name="Title Text"/>
          <p:cNvSpPr txBox="1">
            <a:spLocks noGrp="1"/>
          </p:cNvSpPr>
          <p:nvPr>
            <p:ph type="title"/>
          </p:nvPr>
        </p:nvSpPr>
        <p:spPr>
          <a:prstGeom prst="rect">
            <a:avLst/>
          </a:prstGeom>
        </p:spPr>
        <p:txBody>
          <a:bodyPr/>
          <a:lstStyle/>
          <a:p>
            <a:r>
              <a:t>Title Text</a:t>
            </a:r>
          </a:p>
        </p:txBody>
      </p:sp>
      <p:sp>
        <p:nvSpPr>
          <p:cNvPr id="55" name="Body Level One…"/>
          <p:cNvSpPr txBox="1">
            <a:spLocks noGrp="1"/>
          </p:cNvSpPr>
          <p:nvPr>
            <p:ph type="body" sz="half" idx="1"/>
          </p:nvPr>
        </p:nvSpPr>
        <p:spPr>
          <a:xfrm>
            <a:off x="1270000" y="1778000"/>
            <a:ext cx="21005800" cy="4572000"/>
          </a:xfrm>
          <a:prstGeom prst="rect">
            <a:avLst/>
          </a:prstGeom>
          <a:solidFill>
            <a:srgbClr val="FFFFFF"/>
          </a:solidFill>
        </p:spPr>
        <p:txBody>
          <a:bodyPr lIns="304800" tIns="304800" rIns="304800" bIns="304800"/>
          <a:lstStyle/>
          <a:p>
            <a:r>
              <a:t>Body Level One</a:t>
            </a:r>
          </a:p>
          <a:p>
            <a:pPr lvl="1"/>
            <a:r>
              <a:t>Body Level Two</a:t>
            </a:r>
          </a:p>
          <a:p>
            <a:pPr lvl="2"/>
            <a:r>
              <a:t>Body Level Three</a:t>
            </a:r>
          </a:p>
          <a:p>
            <a:pPr lvl="3"/>
            <a:r>
              <a:t>Body Level Four</a:t>
            </a:r>
          </a:p>
          <a:p>
            <a:pPr lvl="4"/>
            <a:r>
              <a:t>Body Level Five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6F9"/>
        </a:solidFill>
        <a:effectLst/>
      </p:bgPr>
    </p:bg>
    <p:spTree>
      <p:nvGrpSpPr>
        <p:cNvPr id="1" name=""/>
        <p:cNvGrpSpPr/>
        <p:nvPr/>
      </p:nvGrpSpPr>
      <p:grpSpPr>
        <a:xfrm>
          <a:off x="0" y="0"/>
          <a:ext cx="0" cy="0"/>
          <a:chOff x="0" y="0"/>
          <a:chExt cx="0" cy="0"/>
        </a:xfrm>
      </p:grpSpPr>
      <p:sp>
        <p:nvSpPr>
          <p:cNvPr id="2" name="Line"/>
          <p:cNvSpPr/>
          <p:nvPr/>
        </p:nvSpPr>
        <p:spPr>
          <a:xfrm>
            <a:off x="1270000" y="1280221"/>
            <a:ext cx="21844000" cy="1"/>
          </a:xfrm>
          <a:prstGeom prst="line">
            <a:avLst/>
          </a:prstGeom>
          <a:ln w="12700">
            <a:solidFill>
              <a:srgbClr val="000000"/>
            </a:solidFill>
            <a:miter lim="400000"/>
          </a:ln>
        </p:spPr>
        <p:txBody>
          <a:bodyPr lIns="0" tIns="0" rIns="0" bIns="0"/>
          <a:lstStyle/>
          <a:p>
            <a:endParaRPr/>
          </a:p>
        </p:txBody>
      </p:sp>
      <p:sp>
        <p:nvSpPr>
          <p:cNvPr id="3" name="Title Text"/>
          <p:cNvSpPr txBox="1">
            <a:spLocks noGrp="1"/>
          </p:cNvSpPr>
          <p:nvPr>
            <p:ph type="title"/>
          </p:nvPr>
        </p:nvSpPr>
        <p:spPr>
          <a:xfrm>
            <a:off x="1270000" y="381000"/>
            <a:ext cx="20688300" cy="901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t>Title Text</a:t>
            </a:r>
          </a:p>
        </p:txBody>
      </p:sp>
      <p:sp>
        <p:nvSpPr>
          <p:cNvPr id="4" name="Body Level One…"/>
          <p:cNvSpPr txBox="1">
            <a:spLocks noGrp="1"/>
          </p:cNvSpPr>
          <p:nvPr>
            <p:ph type="body" idx="1"/>
          </p:nvPr>
        </p:nvSpPr>
        <p:spPr>
          <a:xfrm>
            <a:off x="1219200" y="1524000"/>
            <a:ext cx="21869400" cy="11582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2pPr>
              <a:buFont typeface="Gill Sans"/>
              <a:tabLst>
                <a:tab pos="2476500" algn="l"/>
              </a:tabLst>
            </a:lvl2pPr>
            <a:lvl3pPr>
              <a:tabLst>
                <a:tab pos="3035300" algn="l"/>
              </a:tabLst>
              <a:defRPr i="1"/>
            </a:lvl3pPr>
            <a:lvl4pPr>
              <a:buFont typeface="Gill Sans"/>
              <a:tabLst>
                <a:tab pos="3721100" algn="l"/>
              </a:tabLst>
            </a:lvl4pPr>
            <a:lvl5pPr>
              <a:buFont typeface="Gill Sans"/>
              <a:tabLst>
                <a:tab pos="4368800" algn="l"/>
              </a:tabLst>
            </a:lvl5p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700128" y="13066304"/>
            <a:ext cx="393701" cy="431801"/>
          </a:xfrm>
          <a:prstGeom prst="rect">
            <a:avLst/>
          </a:prstGeom>
          <a:ln w="12700">
            <a:miter lim="400000"/>
          </a:ln>
        </p:spPr>
        <p:txBody>
          <a:bodyPr wrap="none" lIns="38100" tIns="38100" rIns="38100" bIns="38100">
            <a:spAutoFit/>
          </a:bodyPr>
          <a:lstStyle>
            <a:lvl1pPr algn="ctr" defTabSz="647700">
              <a:lnSpc>
                <a:spcPts val="2800"/>
              </a:lnSpc>
              <a:tabLst>
                <a:tab pos="1511300" algn="l"/>
              </a:tabLst>
              <a:defRPr sz="2400">
                <a:latin typeface="Gill Sans"/>
                <a:ea typeface="Gill Sans"/>
                <a:cs typeface="Gill Sans"/>
                <a:sym typeface="Gill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Lst>
  <p:transition spd="med"/>
  <p:txStyles>
    <p:titleStyle>
      <a:lvl1pPr marL="0" marR="0" indent="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1pPr>
      <a:lvl2pPr marL="0" marR="0" indent="2286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2pPr>
      <a:lvl3pPr marL="0" marR="0" indent="4572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3pPr>
      <a:lvl4pPr marL="0" marR="0" indent="6858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4pPr>
      <a:lvl5pPr marL="0" marR="0" indent="9144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5pPr>
      <a:lvl6pPr marL="0" marR="0" indent="11430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6pPr>
      <a:lvl7pPr marL="0" marR="0" indent="13716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7pPr>
      <a:lvl8pPr marL="0" marR="0" indent="16002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8pPr>
      <a:lvl9pPr marL="0" marR="0" indent="18288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9pPr>
    </p:titleStyle>
    <p:bodyStyle>
      <a:lvl1pPr marL="0" marR="0" indent="88900" algn="l" defTabSz="647700" rtl="0" latinLnBrk="0">
        <a:lnSpc>
          <a:spcPts val="4300"/>
        </a:lnSpc>
        <a:spcBef>
          <a:spcPts val="1800"/>
        </a:spcBef>
        <a:spcAft>
          <a:spcPts val="0"/>
        </a:spcAft>
        <a:buClrTx/>
        <a:buSzTx/>
        <a:buFontTx/>
        <a:buNone/>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1pPr>
      <a:lvl2pPr marL="760379" marR="0" indent="-3031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2pPr>
      <a:lvl3pPr marL="0" marR="0" indent="1422400" algn="l" defTabSz="647700" rtl="0" latinLnBrk="0">
        <a:lnSpc>
          <a:spcPts val="4300"/>
        </a:lnSpc>
        <a:spcBef>
          <a:spcPts val="1800"/>
        </a:spcBef>
        <a:spcAft>
          <a:spcPts val="0"/>
        </a:spcAft>
        <a:buClrTx/>
        <a:buSzTx/>
        <a:buFontTx/>
        <a:buNone/>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3pPr>
      <a:lvl4pPr marL="20049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4pPr>
      <a:lvl5pPr marL="24621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5pPr>
      <a:lvl6pPr marL="28177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6pPr>
      <a:lvl7pPr marL="31733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7pPr>
      <a:lvl8pPr marL="35289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8pPr>
      <a:lvl9pPr marL="38845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9pPr>
    </p:bodyStyle>
    <p:otherStyle>
      <a:lvl1pPr marL="0" marR="0" indent="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1pPr>
      <a:lvl2pPr marL="0" marR="0" indent="2286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2pPr>
      <a:lvl3pPr marL="0" marR="0" indent="4572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3pPr>
      <a:lvl4pPr marL="0" marR="0" indent="6858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4pPr>
      <a:lvl5pPr marL="0" marR="0" indent="9144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5pPr>
      <a:lvl6pPr marL="0" marR="0" indent="11430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6pPr>
      <a:lvl7pPr marL="0" marR="0" indent="13716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7pPr>
      <a:lvl8pPr marL="0" marR="0" indent="16002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8pPr>
      <a:lvl9pPr marL="0" marR="0" indent="18288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1.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notesSlide" Target="../notesSlides/notesSlide4.xml"/><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wmf"/><Relationship Id="rId2" Type="http://schemas.openxmlformats.org/officeDocument/2006/relationships/slideLayout" Target="../slideLayouts/slideLayout3.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smtClean="0"/>
              <a:t>More Proofs </a:t>
            </a:r>
            <a:r>
              <a:rPr lang="en-US" dirty="0"/>
              <a:t/>
            </a:r>
            <a:br>
              <a:rPr lang="en-US" dirty="0"/>
            </a:br>
            <a:r>
              <a:rPr lang="en-US" sz="2400" dirty="0"/>
              <a:t>CSCI </a:t>
            </a:r>
            <a:r>
              <a:rPr lang="en-US" sz="2400"/>
              <a:t>170 </a:t>
            </a:r>
            <a:r>
              <a:rPr lang="en-US" sz="2400" smtClean="0"/>
              <a:t>Spring 2021</a:t>
            </a:r>
            <a:br>
              <a:rPr lang="en-US" sz="2400" smtClean="0"/>
            </a:br>
            <a:r>
              <a:rPr lang="en-US" sz="2400" smtClean="0"/>
              <a:t>Sandra </a:t>
            </a:r>
            <a:r>
              <a:rPr lang="en-US" sz="2400" dirty="0"/>
              <a:t>Batista</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647700" rtl="0" eaLnBrk="1" fontAlgn="auto" latinLnBrk="0" hangingPunct="0">
              <a:lnSpc>
                <a:spcPts val="2800"/>
              </a:lnSpc>
              <a:spcBef>
                <a:spcPts val="0"/>
              </a:spcBef>
              <a:spcAft>
                <a:spcPts val="0"/>
              </a:spcAft>
              <a:buClrTx/>
              <a:buSzTx/>
              <a:buFontTx/>
              <a:buNone/>
              <a:tabLst>
                <a:tab pos="1511300" algn="l"/>
              </a:tabLst>
              <a:defRPr/>
            </a:pPr>
            <a:fld id="{86CB4B4D-7CA3-9044-876B-883B54F8677D}" type="slidenum">
              <a:rPr kumimoji="0" sz="2400" b="0" i="0" u="none" strike="noStrike" kern="0" cap="none" spc="0" normalizeH="0" baseline="0" noProof="0">
                <a:ln>
                  <a:noFill/>
                </a:ln>
                <a:solidFill>
                  <a:srgbClr val="000000"/>
                </a:solidFill>
                <a:effectLst/>
                <a:uLnTx/>
                <a:uFillTx/>
                <a:latin typeface="Gill Sans"/>
                <a:sym typeface="Gill Sans"/>
              </a:rPr>
              <a:pPr marL="0" marR="0" lvl="0" indent="0" algn="ctr" defTabSz="647700" rtl="0" eaLnBrk="1" fontAlgn="auto" latinLnBrk="0" hangingPunct="0">
                <a:lnSpc>
                  <a:spcPts val="2800"/>
                </a:lnSpc>
                <a:spcBef>
                  <a:spcPts val="0"/>
                </a:spcBef>
                <a:spcAft>
                  <a:spcPts val="0"/>
                </a:spcAft>
                <a:buClrTx/>
                <a:buSzTx/>
                <a:buFontTx/>
                <a:buNone/>
                <a:tabLst>
                  <a:tab pos="1511300" algn="l"/>
                </a:tabLst>
                <a:defRPr/>
              </a:pPr>
              <a:t>10</a:t>
            </a:fld>
            <a:endParaRPr kumimoji="0" sz="2400" b="0" i="0" u="none" strike="noStrike" kern="0" cap="none" spc="0" normalizeH="0" baseline="0" noProof="0">
              <a:ln>
                <a:noFill/>
              </a:ln>
              <a:solidFill>
                <a:srgbClr val="000000"/>
              </a:solidFill>
              <a:effectLst/>
              <a:uLnTx/>
              <a:uFillTx/>
              <a:latin typeface="Gill Sans"/>
              <a:sym typeface="Gill Sans"/>
            </a:endParaRPr>
          </a:p>
        </p:txBody>
      </p:sp>
      <p:sp>
        <p:nvSpPr>
          <p:cNvPr id="162" name="Conditionals and Loops"/>
          <p:cNvSpPr txBox="1">
            <a:spLocks noGrp="1"/>
          </p:cNvSpPr>
          <p:nvPr>
            <p:ph type="title"/>
          </p:nvPr>
        </p:nvSpPr>
        <p:spPr>
          <a:prstGeom prst="rect">
            <a:avLst/>
          </a:prstGeom>
        </p:spPr>
        <p:txBody>
          <a:bodyPr/>
          <a:lstStyle/>
          <a:p>
            <a:r>
              <a:rPr lang="en-US" dirty="0"/>
              <a:t>Useful Refresher</a:t>
            </a:r>
            <a:endParaRPr dirty="0"/>
          </a:p>
        </p:txBody>
      </p:sp>
      <p:sp>
        <p:nvSpPr>
          <p:cNvPr id="163" name="Control flow…"/>
          <p:cNvSpPr txBox="1">
            <a:spLocks noGrp="1"/>
          </p:cNvSpPr>
          <p:nvPr>
            <p:ph type="body" sz="quarter" idx="1"/>
          </p:nvPr>
        </p:nvSpPr>
        <p:spPr>
          <a:xfrm>
            <a:off x="1269999" y="1777999"/>
            <a:ext cx="21867092" cy="11557001"/>
          </a:xfrm>
          <a:prstGeom prst="rect">
            <a:avLst/>
          </a:prstGeom>
        </p:spPr>
        <p:txBody>
          <a:bodyPr/>
          <a:lstStyle/>
          <a:p>
            <a:pPr marL="342900" indent="-342900">
              <a:buFont typeface="+mj-lt"/>
              <a:buAutoNum type="arabicPeriod"/>
            </a:pPr>
            <a:r>
              <a:rPr lang="en-US" dirty="0">
                <a:solidFill>
                  <a:srgbClr val="0070C0"/>
                </a:solidFill>
              </a:rPr>
              <a:t> If an integer n is </a:t>
            </a:r>
            <a:r>
              <a:rPr lang="en-US" b="1" dirty="0">
                <a:solidFill>
                  <a:srgbClr val="0070C0"/>
                </a:solidFill>
              </a:rPr>
              <a:t>odd</a:t>
            </a:r>
            <a:r>
              <a:rPr lang="en-US" dirty="0">
                <a:solidFill>
                  <a:srgbClr val="0070C0"/>
                </a:solidFill>
              </a:rPr>
              <a:t>, then there exists an integer k such that </a:t>
            </a:r>
            <a:r>
              <a:rPr lang="en-US" b="1" dirty="0">
                <a:solidFill>
                  <a:srgbClr val="0070C0"/>
                </a:solidFill>
              </a:rPr>
              <a:t>n = 2k +1</a:t>
            </a:r>
            <a:r>
              <a:rPr lang="en-US" dirty="0">
                <a:solidFill>
                  <a:srgbClr val="0070C0"/>
                </a:solidFill>
              </a:rPr>
              <a:t>. If an integer n is </a:t>
            </a:r>
            <a:r>
              <a:rPr lang="en-US" b="1" dirty="0">
                <a:solidFill>
                  <a:srgbClr val="0070C0"/>
                </a:solidFill>
              </a:rPr>
              <a:t>even</a:t>
            </a:r>
            <a:r>
              <a:rPr lang="en-US" dirty="0">
                <a:solidFill>
                  <a:srgbClr val="0070C0"/>
                </a:solidFill>
              </a:rPr>
              <a:t>, then there exists an integer k such that </a:t>
            </a:r>
            <a:r>
              <a:rPr lang="en-US" b="1" dirty="0">
                <a:solidFill>
                  <a:srgbClr val="0070C0"/>
                </a:solidFill>
              </a:rPr>
              <a:t>n = 2k</a:t>
            </a:r>
            <a:r>
              <a:rPr lang="en-US" dirty="0">
                <a:solidFill>
                  <a:srgbClr val="0070C0"/>
                </a:solidFill>
              </a:rPr>
              <a:t>.</a:t>
            </a:r>
          </a:p>
          <a:p>
            <a:pPr marL="342900" indent="-342900">
              <a:buFont typeface="+mj-lt"/>
              <a:buAutoNum type="arabicPeriod"/>
            </a:pPr>
            <a:endParaRPr lang="en-US" dirty="0">
              <a:solidFill>
                <a:srgbClr val="0070C0"/>
              </a:solidFill>
            </a:endParaRPr>
          </a:p>
          <a:p>
            <a:pPr marL="342900" indent="-342900">
              <a:buFont typeface="+mj-lt"/>
              <a:buAutoNum type="arabicPeriod"/>
            </a:pPr>
            <a:r>
              <a:rPr lang="en-US" dirty="0">
                <a:solidFill>
                  <a:srgbClr val="0070C0"/>
                </a:solidFill>
              </a:rPr>
              <a:t> If n is a </a:t>
            </a:r>
            <a:r>
              <a:rPr lang="en-US" b="1" dirty="0">
                <a:solidFill>
                  <a:srgbClr val="0070C0"/>
                </a:solidFill>
              </a:rPr>
              <a:t>rational</a:t>
            </a:r>
            <a:r>
              <a:rPr lang="en-US" dirty="0">
                <a:solidFill>
                  <a:srgbClr val="0070C0"/>
                </a:solidFill>
              </a:rPr>
              <a:t>, then there exists integers p and q that share no prime factors and q is non-zero such that </a:t>
            </a:r>
            <a:r>
              <a:rPr lang="en-US" b="1" dirty="0">
                <a:solidFill>
                  <a:srgbClr val="0070C0"/>
                </a:solidFill>
              </a:rPr>
              <a:t>n = p/q</a:t>
            </a:r>
            <a:r>
              <a:rPr lang="en-US" dirty="0">
                <a:solidFill>
                  <a:srgbClr val="0070C0"/>
                </a:solidFill>
              </a:rPr>
              <a:t>.</a:t>
            </a:r>
          </a:p>
          <a:p>
            <a:pPr marL="342900" indent="-342900">
              <a:buFont typeface="+mj-lt"/>
              <a:buAutoNum type="arabicPeriod"/>
            </a:pPr>
            <a:endParaRPr lang="en-US" dirty="0">
              <a:solidFill>
                <a:srgbClr val="0070C0"/>
              </a:solidFill>
            </a:endParaRPr>
          </a:p>
          <a:p>
            <a:pPr marL="342900" indent="-342900">
              <a:buFont typeface="+mj-lt"/>
              <a:buAutoNum type="arabicPeriod"/>
            </a:pPr>
            <a:r>
              <a:rPr lang="en-US" dirty="0">
                <a:solidFill>
                  <a:srgbClr val="0070C0"/>
                </a:solidFill>
              </a:rPr>
              <a:t> An integer d evenly </a:t>
            </a:r>
            <a:r>
              <a:rPr lang="en-US" b="1" dirty="0">
                <a:solidFill>
                  <a:srgbClr val="0070C0"/>
                </a:solidFill>
              </a:rPr>
              <a:t>divides</a:t>
            </a:r>
            <a:r>
              <a:rPr lang="en-US" dirty="0">
                <a:solidFill>
                  <a:srgbClr val="0070C0"/>
                </a:solidFill>
              </a:rPr>
              <a:t> an integer n if it is a factor. Similarly the remainder when we divide n by d is 0. We also say that n is divisible by d.</a:t>
            </a:r>
          </a:p>
          <a:p>
            <a:pPr marL="342900" indent="-342900">
              <a:buFont typeface="+mj-lt"/>
              <a:buAutoNum type="arabicPeriod"/>
            </a:pPr>
            <a:endParaRPr lang="en-US" dirty="0">
              <a:solidFill>
                <a:srgbClr val="0070C0"/>
              </a:solidFill>
            </a:endParaRPr>
          </a:p>
          <a:p>
            <a:pPr marL="342900" indent="-342900">
              <a:buFont typeface="+mj-lt"/>
              <a:buAutoNum type="arabicPeriod"/>
            </a:pPr>
            <a:r>
              <a:rPr lang="en-US" dirty="0">
                <a:solidFill>
                  <a:srgbClr val="0070C0"/>
                </a:solidFill>
              </a:rPr>
              <a:t> If n = </a:t>
            </a:r>
            <a:r>
              <a:rPr lang="en-US" dirty="0" err="1">
                <a:solidFill>
                  <a:srgbClr val="0070C0"/>
                </a:solidFill>
              </a:rPr>
              <a:t>mk</a:t>
            </a:r>
            <a:r>
              <a:rPr lang="en-US" dirty="0">
                <a:solidFill>
                  <a:srgbClr val="0070C0"/>
                </a:solidFill>
              </a:rPr>
              <a:t> + r and we divide n by m, we will be left with a remainder of r: </a:t>
            </a:r>
            <a:r>
              <a:rPr lang="en-US" b="1" dirty="0">
                <a:solidFill>
                  <a:srgbClr val="0070C0"/>
                </a:solidFill>
              </a:rPr>
              <a:t>n mod m = r</a:t>
            </a:r>
          </a:p>
          <a:p>
            <a:pPr marL="342900" indent="-342900">
              <a:buFont typeface="+mj-lt"/>
              <a:buAutoNum type="arabicPeriod"/>
            </a:pPr>
            <a:endParaRPr lang="en-US" dirty="0">
              <a:solidFill>
                <a:srgbClr val="0070C0"/>
              </a:solidFill>
            </a:endParaRPr>
          </a:p>
          <a:p>
            <a:pPr marL="342900" indent="-342900">
              <a:buFont typeface="+mj-lt"/>
              <a:buAutoNum type="arabicPeriod"/>
            </a:pPr>
            <a:r>
              <a:rPr lang="en-US" dirty="0">
                <a:solidFill>
                  <a:srgbClr val="0070C0"/>
                </a:solidFill>
              </a:rPr>
              <a:t> All even numbers are  0 mod 2.  All odd numbers are 1 mod 2. Whether an integer is even or odd is referred to as its </a:t>
            </a:r>
            <a:r>
              <a:rPr lang="en-US" b="1" dirty="0">
                <a:solidFill>
                  <a:srgbClr val="0070C0"/>
                </a:solidFill>
              </a:rPr>
              <a:t>parity</a:t>
            </a:r>
            <a:r>
              <a:rPr lang="en-US" dirty="0">
                <a:solidFill>
                  <a:srgbClr val="0070C0"/>
                </a:solidFill>
              </a:rPr>
              <a:t>.</a:t>
            </a:r>
          </a:p>
          <a:p>
            <a:endParaRPr lang="en-US" dirty="0">
              <a:solidFill>
                <a:srgbClr val="0070C0"/>
              </a:solidFill>
            </a:endParaRP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Helvetica"/>
              <a:ea typeface="Helvetica"/>
              <a:cs typeface="Helvetica"/>
              <a:sym typeface="Helvetica"/>
            </a:endParaRPr>
          </a:p>
        </p:txBody>
      </p:sp>
    </p:spTree>
    <p:extLst>
      <p:ext uri="{BB962C8B-B14F-4D97-AF65-F5344CB8AC3E}">
        <p14:creationId xmlns:p14="http://schemas.microsoft.com/office/powerpoint/2010/main" val="23080567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162" name="Conditionals and Loops"/>
          <p:cNvSpPr txBox="1">
            <a:spLocks noGrp="1"/>
          </p:cNvSpPr>
          <p:nvPr>
            <p:ph type="title"/>
          </p:nvPr>
        </p:nvSpPr>
        <p:spPr>
          <a:prstGeom prst="rect">
            <a:avLst/>
          </a:prstGeom>
        </p:spPr>
        <p:txBody>
          <a:bodyPr/>
          <a:lstStyle/>
          <a:p>
            <a:r>
              <a:rPr lang="en-US" dirty="0"/>
              <a:t>Proof Method: Direct Proof of an Implication</a:t>
            </a:r>
            <a:endParaRPr dirty="0"/>
          </a:p>
        </p:txBody>
      </p:sp>
      <p:sp>
        <p:nvSpPr>
          <p:cNvPr id="163" name="Control flow…"/>
          <p:cNvSpPr txBox="1">
            <a:spLocks noGrp="1"/>
          </p:cNvSpPr>
          <p:nvPr>
            <p:ph type="body" sz="quarter" idx="1"/>
          </p:nvPr>
        </p:nvSpPr>
        <p:spPr>
          <a:xfrm>
            <a:off x="1269999" y="1778000"/>
            <a:ext cx="17573813" cy="2614706"/>
          </a:xfrm>
          <a:prstGeom prst="rect">
            <a:avLst/>
          </a:prstGeom>
        </p:spPr>
        <p:txBody>
          <a:bodyPr/>
          <a:lstStyle/>
          <a:p>
            <a:r>
              <a:rPr lang="en-US" dirty="0">
                <a:solidFill>
                  <a:srgbClr val="0070C0"/>
                </a:solidFill>
              </a:rPr>
              <a:t>In a </a:t>
            </a:r>
            <a:r>
              <a:rPr lang="en-US" b="1" dirty="0">
                <a:solidFill>
                  <a:srgbClr val="0070C0"/>
                </a:solidFill>
              </a:rPr>
              <a:t>direct proof </a:t>
            </a:r>
            <a:r>
              <a:rPr lang="en-US" dirty="0">
                <a:solidFill>
                  <a:srgbClr val="0070C0"/>
                </a:solidFill>
              </a:rPr>
              <a:t>of implication we assume the premise P and use logic and rules of inference to show that the conclusion Q follows.</a:t>
            </a: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3" name="Rectangle 2">
            <a:extLst>
              <a:ext uri="{FF2B5EF4-FFF2-40B4-BE49-F238E27FC236}">
                <a16:creationId xmlns:a16="http://schemas.microsoft.com/office/drawing/2014/main" id="{FE39F583-D92D-4DF4-A2D8-54D784C3FE21}"/>
              </a:ext>
            </a:extLst>
          </p:cNvPr>
          <p:cNvSpPr/>
          <p:nvPr/>
        </p:nvSpPr>
        <p:spPr>
          <a:xfrm>
            <a:off x="1269999" y="5020235"/>
            <a:ext cx="17018001" cy="1754326"/>
          </a:xfrm>
          <a:prstGeom prst="rect">
            <a:avLst/>
          </a:prstGeom>
        </p:spPr>
        <p:txBody>
          <a:bodyPr wrap="square">
            <a:spAutoFit/>
          </a:bodyPr>
          <a:lstStyle/>
          <a:p>
            <a:r>
              <a:rPr lang="en-US" sz="3600" dirty="0"/>
              <a:t>Exercise: If r and s are rational, then </a:t>
            </a:r>
            <a:r>
              <a:rPr lang="en-US" sz="3600" dirty="0" err="1"/>
              <a:t>r+s</a:t>
            </a:r>
            <a:r>
              <a:rPr lang="en-US" sz="3600" dirty="0"/>
              <a:t> is rational.</a:t>
            </a:r>
          </a:p>
          <a:p>
            <a:endParaRPr lang="en-US" sz="3600" dirty="0"/>
          </a:p>
          <a:p>
            <a:r>
              <a:rPr lang="en-US" sz="3600" dirty="0"/>
              <a:t>Proof:  </a:t>
            </a:r>
          </a:p>
        </p:txBody>
      </p:sp>
    </p:spTree>
    <p:extLst>
      <p:ext uri="{BB962C8B-B14F-4D97-AF65-F5344CB8AC3E}">
        <p14:creationId xmlns:p14="http://schemas.microsoft.com/office/powerpoint/2010/main" val="410195275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162" name="Conditionals and Loops"/>
          <p:cNvSpPr txBox="1">
            <a:spLocks noGrp="1"/>
          </p:cNvSpPr>
          <p:nvPr>
            <p:ph type="title"/>
          </p:nvPr>
        </p:nvSpPr>
        <p:spPr>
          <a:prstGeom prst="rect">
            <a:avLst/>
          </a:prstGeom>
        </p:spPr>
        <p:txBody>
          <a:bodyPr/>
          <a:lstStyle/>
          <a:p>
            <a:r>
              <a:rPr lang="en-US" dirty="0"/>
              <a:t>Proof Method: Direct Proof of an Implication</a:t>
            </a:r>
            <a:endParaRPr dirty="0"/>
          </a:p>
        </p:txBody>
      </p:sp>
      <p:sp>
        <p:nvSpPr>
          <p:cNvPr id="163" name="Control flow…"/>
          <p:cNvSpPr txBox="1">
            <a:spLocks noGrp="1"/>
          </p:cNvSpPr>
          <p:nvPr>
            <p:ph type="body" sz="quarter" idx="1"/>
          </p:nvPr>
        </p:nvSpPr>
        <p:spPr>
          <a:xfrm>
            <a:off x="1269999" y="1778000"/>
            <a:ext cx="17573813" cy="2614706"/>
          </a:xfrm>
          <a:prstGeom prst="rect">
            <a:avLst/>
          </a:prstGeom>
        </p:spPr>
        <p:txBody>
          <a:bodyPr/>
          <a:lstStyle/>
          <a:p>
            <a:r>
              <a:rPr lang="en-US" dirty="0">
                <a:solidFill>
                  <a:srgbClr val="0070C0"/>
                </a:solidFill>
              </a:rPr>
              <a:t>In a </a:t>
            </a:r>
            <a:r>
              <a:rPr lang="en-US" b="1" dirty="0">
                <a:solidFill>
                  <a:srgbClr val="0070C0"/>
                </a:solidFill>
              </a:rPr>
              <a:t>direct proof </a:t>
            </a:r>
            <a:r>
              <a:rPr lang="en-US" dirty="0">
                <a:solidFill>
                  <a:srgbClr val="0070C0"/>
                </a:solidFill>
              </a:rPr>
              <a:t>of implication we assume the premise P and use logic and rules of inference to show that the conclusion Q follows.</a:t>
            </a: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3" name="Rectangle 2">
            <a:extLst>
              <a:ext uri="{FF2B5EF4-FFF2-40B4-BE49-F238E27FC236}">
                <a16:creationId xmlns:a16="http://schemas.microsoft.com/office/drawing/2014/main" id="{FE39F583-D92D-4DF4-A2D8-54D784C3FE21}"/>
              </a:ext>
            </a:extLst>
          </p:cNvPr>
          <p:cNvSpPr/>
          <p:nvPr/>
        </p:nvSpPr>
        <p:spPr>
          <a:xfrm>
            <a:off x="1269999" y="5020235"/>
            <a:ext cx="17018001" cy="1754326"/>
          </a:xfrm>
          <a:prstGeom prst="rect">
            <a:avLst/>
          </a:prstGeom>
        </p:spPr>
        <p:txBody>
          <a:bodyPr wrap="square">
            <a:spAutoFit/>
          </a:bodyPr>
          <a:lstStyle/>
          <a:p>
            <a:r>
              <a:rPr lang="en-US" sz="3600" dirty="0"/>
              <a:t>Exercise: If r and s are rational, then </a:t>
            </a:r>
            <a:r>
              <a:rPr lang="en-US" sz="3600" dirty="0" err="1"/>
              <a:t>r+s</a:t>
            </a:r>
            <a:r>
              <a:rPr lang="en-US" sz="3600" dirty="0"/>
              <a:t> is rational.</a:t>
            </a:r>
          </a:p>
          <a:p>
            <a:endParaRPr lang="en-US" sz="3600" dirty="0"/>
          </a:p>
          <a:p>
            <a:r>
              <a:rPr lang="en-US" sz="3600" dirty="0"/>
              <a:t>Proof (continued):  </a:t>
            </a:r>
          </a:p>
        </p:txBody>
      </p:sp>
    </p:spTree>
    <p:extLst>
      <p:ext uri="{BB962C8B-B14F-4D97-AF65-F5344CB8AC3E}">
        <p14:creationId xmlns:p14="http://schemas.microsoft.com/office/powerpoint/2010/main" val="99259584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Proofs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4262100" cy="5943600"/>
          </a:xfrm>
        </p:spPr>
        <p:txBody>
          <a:bodyPr/>
          <a:lstStyle/>
          <a:p>
            <a:r>
              <a:rPr lang="en-US" dirty="0"/>
              <a:t>Constructive Proof</a:t>
            </a:r>
          </a:p>
          <a:p>
            <a:r>
              <a:rPr lang="en-US" dirty="0"/>
              <a:t>Non-constructive Proof</a:t>
            </a:r>
          </a:p>
          <a:p>
            <a:r>
              <a:rPr lang="en-US" dirty="0"/>
              <a:t>Proof by Cases</a:t>
            </a:r>
          </a:p>
          <a:p>
            <a:r>
              <a:rPr lang="en-US" dirty="0"/>
              <a:t>Direct Proof of Implication</a:t>
            </a:r>
          </a:p>
          <a:p>
            <a:r>
              <a:rPr lang="en-US" b="1" dirty="0"/>
              <a:t>Proof by Contraposition</a:t>
            </a:r>
          </a:p>
          <a:p>
            <a:r>
              <a:rPr lang="en-US" dirty="0"/>
              <a:t>Proof by Contradiction</a:t>
            </a:r>
          </a:p>
          <a:p>
            <a:r>
              <a:rPr lang="en-US" dirty="0"/>
              <a:t>Disprove a statement</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363991408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162" name="Conditionals and Loops"/>
          <p:cNvSpPr txBox="1">
            <a:spLocks noGrp="1"/>
          </p:cNvSpPr>
          <p:nvPr>
            <p:ph type="title"/>
          </p:nvPr>
        </p:nvSpPr>
        <p:spPr>
          <a:prstGeom prst="rect">
            <a:avLst/>
          </a:prstGeom>
        </p:spPr>
        <p:txBody>
          <a:bodyPr/>
          <a:lstStyle/>
          <a:p>
            <a:r>
              <a:rPr lang="en-US" dirty="0"/>
              <a:t>Proof Method: Proof by Contraposition</a:t>
            </a:r>
            <a:endParaRPr dirty="0"/>
          </a:p>
        </p:txBody>
      </p:sp>
      <p:sp>
        <p:nvSpPr>
          <p:cNvPr id="163" name="Control flow…"/>
          <p:cNvSpPr txBox="1">
            <a:spLocks noGrp="1"/>
          </p:cNvSpPr>
          <p:nvPr>
            <p:ph type="body" sz="quarter" idx="1"/>
          </p:nvPr>
        </p:nvSpPr>
        <p:spPr>
          <a:xfrm>
            <a:off x="992092" y="1688353"/>
            <a:ext cx="18317884" cy="4066988"/>
          </a:xfrm>
          <a:prstGeom prst="rect">
            <a:avLst/>
          </a:prstGeom>
        </p:spPr>
        <p:txBody>
          <a:bodyPr/>
          <a:lstStyle/>
          <a:p>
            <a:r>
              <a:rPr lang="en-US" dirty="0">
                <a:solidFill>
                  <a:srgbClr val="0070C0"/>
                </a:solidFill>
              </a:rPr>
              <a:t>The contrapositive of P implies Q is not Q implies not P.</a:t>
            </a:r>
          </a:p>
          <a:p>
            <a:r>
              <a:rPr lang="en-US" dirty="0">
                <a:solidFill>
                  <a:srgbClr val="0070C0"/>
                </a:solidFill>
              </a:rPr>
              <a:t>In a </a:t>
            </a:r>
            <a:r>
              <a:rPr lang="en-US" b="1" dirty="0">
                <a:solidFill>
                  <a:srgbClr val="0070C0"/>
                </a:solidFill>
              </a:rPr>
              <a:t>proof by contraposition  </a:t>
            </a:r>
            <a:r>
              <a:rPr lang="en-US" dirty="0">
                <a:solidFill>
                  <a:srgbClr val="0070C0"/>
                </a:solidFill>
              </a:rPr>
              <a:t>of an implication P implies Q, we assume the negation of the conclusion, i.e. not Q,  and use logic and rules of inference to show that the negation of the premise, i.e. not P, follows.</a:t>
            </a:r>
          </a:p>
          <a:p>
            <a:r>
              <a:rPr lang="en-US" dirty="0">
                <a:solidFill>
                  <a:srgbClr val="0070C0"/>
                </a:solidFill>
              </a:rPr>
              <a:t>State the contrapositive and prove it directly.</a:t>
            </a:r>
          </a:p>
          <a:p>
            <a:endParaRPr lang="en-US" dirty="0">
              <a:solidFill>
                <a:srgbClr val="0070C0"/>
              </a:solidFill>
            </a:endParaRP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3" name="Rectangle 2">
            <a:extLst>
              <a:ext uri="{FF2B5EF4-FFF2-40B4-BE49-F238E27FC236}">
                <a16:creationId xmlns:a16="http://schemas.microsoft.com/office/drawing/2014/main" id="{FE39F583-D92D-4DF4-A2D8-54D784C3FE21}"/>
              </a:ext>
            </a:extLst>
          </p:cNvPr>
          <p:cNvSpPr/>
          <p:nvPr/>
        </p:nvSpPr>
        <p:spPr>
          <a:xfrm>
            <a:off x="992092" y="7739104"/>
            <a:ext cx="17018001" cy="2308324"/>
          </a:xfrm>
          <a:prstGeom prst="rect">
            <a:avLst/>
          </a:prstGeom>
        </p:spPr>
        <p:txBody>
          <a:bodyPr wrap="square">
            <a:spAutoFit/>
          </a:bodyPr>
          <a:lstStyle/>
          <a:p>
            <a:r>
              <a:rPr lang="en-US" sz="3600" dirty="0"/>
              <a:t>Exercise: Let n be an integer. If  3n+2 is odd, then n is odd.</a:t>
            </a:r>
          </a:p>
          <a:p>
            <a:endParaRPr lang="en-US" sz="3600" dirty="0"/>
          </a:p>
          <a:p>
            <a:r>
              <a:rPr lang="en-US" sz="3600" dirty="0"/>
              <a:t>Proof by contraposition:</a:t>
            </a:r>
          </a:p>
          <a:p>
            <a:r>
              <a:rPr lang="en-US" sz="3600" dirty="0"/>
              <a:t>State the contrapositive and prove it directly.</a:t>
            </a:r>
          </a:p>
        </p:txBody>
      </p:sp>
    </p:spTree>
    <p:extLst>
      <p:ext uri="{BB962C8B-B14F-4D97-AF65-F5344CB8AC3E}">
        <p14:creationId xmlns:p14="http://schemas.microsoft.com/office/powerpoint/2010/main" val="16106185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162" name="Conditionals and Loops"/>
          <p:cNvSpPr txBox="1">
            <a:spLocks noGrp="1"/>
          </p:cNvSpPr>
          <p:nvPr>
            <p:ph type="title"/>
          </p:nvPr>
        </p:nvSpPr>
        <p:spPr>
          <a:prstGeom prst="rect">
            <a:avLst/>
          </a:prstGeom>
        </p:spPr>
        <p:txBody>
          <a:bodyPr/>
          <a:lstStyle/>
          <a:p>
            <a:r>
              <a:rPr lang="en-US" dirty="0"/>
              <a:t>Proof Method: Proof by Contraposition</a:t>
            </a:r>
            <a:endParaRPr dirty="0"/>
          </a:p>
        </p:txBody>
      </p:sp>
      <p:sp>
        <p:nvSpPr>
          <p:cNvPr id="163" name="Control flow…"/>
          <p:cNvSpPr txBox="1">
            <a:spLocks noGrp="1"/>
          </p:cNvSpPr>
          <p:nvPr>
            <p:ph type="body" sz="quarter" idx="1"/>
          </p:nvPr>
        </p:nvSpPr>
        <p:spPr>
          <a:xfrm>
            <a:off x="992092" y="1688353"/>
            <a:ext cx="18317884" cy="4066988"/>
          </a:xfrm>
          <a:prstGeom prst="rect">
            <a:avLst/>
          </a:prstGeom>
        </p:spPr>
        <p:txBody>
          <a:bodyPr/>
          <a:lstStyle/>
          <a:p>
            <a:r>
              <a:rPr lang="en-US" dirty="0">
                <a:solidFill>
                  <a:srgbClr val="0070C0"/>
                </a:solidFill>
              </a:rPr>
              <a:t>The contrapositive of P implies Q is not Q implies not P.</a:t>
            </a:r>
          </a:p>
          <a:p>
            <a:r>
              <a:rPr lang="en-US" dirty="0">
                <a:solidFill>
                  <a:srgbClr val="0070C0"/>
                </a:solidFill>
              </a:rPr>
              <a:t>In a </a:t>
            </a:r>
            <a:r>
              <a:rPr lang="en-US" b="1" dirty="0">
                <a:solidFill>
                  <a:srgbClr val="0070C0"/>
                </a:solidFill>
              </a:rPr>
              <a:t>proof by contraposition  </a:t>
            </a:r>
            <a:r>
              <a:rPr lang="en-US" dirty="0">
                <a:solidFill>
                  <a:srgbClr val="0070C0"/>
                </a:solidFill>
              </a:rPr>
              <a:t>of an implication P implies Q, we assume the negation of the conclusion, i.e. not Q,  and use logic and rules of inference to show that the negation of the premise, i.e. not P, follows.</a:t>
            </a:r>
          </a:p>
          <a:p>
            <a:r>
              <a:rPr lang="en-US" dirty="0">
                <a:solidFill>
                  <a:srgbClr val="0070C0"/>
                </a:solidFill>
              </a:rPr>
              <a:t>State the contrapositive and prove it directly.</a:t>
            </a:r>
          </a:p>
          <a:p>
            <a:endParaRPr lang="en-US" dirty="0">
              <a:solidFill>
                <a:srgbClr val="0070C0"/>
              </a:solidFill>
            </a:endParaRP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3" name="Rectangle 2">
            <a:extLst>
              <a:ext uri="{FF2B5EF4-FFF2-40B4-BE49-F238E27FC236}">
                <a16:creationId xmlns:a16="http://schemas.microsoft.com/office/drawing/2014/main" id="{FE39F583-D92D-4DF4-A2D8-54D784C3FE21}"/>
              </a:ext>
            </a:extLst>
          </p:cNvPr>
          <p:cNvSpPr/>
          <p:nvPr/>
        </p:nvSpPr>
        <p:spPr>
          <a:xfrm>
            <a:off x="992092" y="6206334"/>
            <a:ext cx="17018001" cy="1754326"/>
          </a:xfrm>
          <a:prstGeom prst="rect">
            <a:avLst/>
          </a:prstGeom>
        </p:spPr>
        <p:txBody>
          <a:bodyPr wrap="square">
            <a:spAutoFit/>
          </a:bodyPr>
          <a:lstStyle/>
          <a:p>
            <a:r>
              <a:rPr lang="en-US" sz="3600" dirty="0"/>
              <a:t>Exercise: Let n be an integer. If  3n+2 is odd, then n is odd.</a:t>
            </a:r>
          </a:p>
          <a:p>
            <a:r>
              <a:rPr lang="en-US" sz="3600" dirty="0"/>
              <a:t>Proof by contraposition:</a:t>
            </a:r>
          </a:p>
          <a:p>
            <a:endParaRPr lang="en-US" sz="3600" dirty="0"/>
          </a:p>
        </p:txBody>
      </p:sp>
    </p:spTree>
    <p:extLst>
      <p:ext uri="{BB962C8B-B14F-4D97-AF65-F5344CB8AC3E}">
        <p14:creationId xmlns:p14="http://schemas.microsoft.com/office/powerpoint/2010/main" val="108713844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Proofs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4262100" cy="5943600"/>
          </a:xfrm>
        </p:spPr>
        <p:txBody>
          <a:bodyPr/>
          <a:lstStyle/>
          <a:p>
            <a:r>
              <a:rPr lang="en-US" dirty="0"/>
              <a:t>Constructive Proof</a:t>
            </a:r>
          </a:p>
          <a:p>
            <a:r>
              <a:rPr lang="en-US" dirty="0"/>
              <a:t>Non-constructive Proof</a:t>
            </a:r>
          </a:p>
          <a:p>
            <a:r>
              <a:rPr lang="en-US" dirty="0"/>
              <a:t>Proof by Cases</a:t>
            </a:r>
          </a:p>
          <a:p>
            <a:r>
              <a:rPr lang="en-US" dirty="0"/>
              <a:t>Direct Proof of Implication</a:t>
            </a:r>
          </a:p>
          <a:p>
            <a:r>
              <a:rPr lang="en-US" dirty="0"/>
              <a:t>Proof by Contraposition</a:t>
            </a:r>
          </a:p>
          <a:p>
            <a:r>
              <a:rPr lang="en-US" b="1" dirty="0"/>
              <a:t>Proof by Contradiction</a:t>
            </a:r>
          </a:p>
          <a:p>
            <a:r>
              <a:rPr lang="en-US" dirty="0"/>
              <a:t>Disprove a statement</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299201701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162" name="Conditionals and Loops"/>
          <p:cNvSpPr txBox="1">
            <a:spLocks noGrp="1"/>
          </p:cNvSpPr>
          <p:nvPr>
            <p:ph type="title"/>
          </p:nvPr>
        </p:nvSpPr>
        <p:spPr>
          <a:prstGeom prst="rect">
            <a:avLst/>
          </a:prstGeom>
        </p:spPr>
        <p:txBody>
          <a:bodyPr/>
          <a:lstStyle/>
          <a:p>
            <a:r>
              <a:rPr lang="en-US" dirty="0"/>
              <a:t>Proof Method: Proof by Contradiction</a:t>
            </a:r>
            <a:endParaRPr dirty="0"/>
          </a:p>
        </p:txBody>
      </p:sp>
      <p:sp>
        <p:nvSpPr>
          <p:cNvPr id="163" name="Control flow…"/>
          <p:cNvSpPr txBox="1">
            <a:spLocks noGrp="1"/>
          </p:cNvSpPr>
          <p:nvPr>
            <p:ph type="body" sz="quarter" idx="1"/>
          </p:nvPr>
        </p:nvSpPr>
        <p:spPr>
          <a:xfrm>
            <a:off x="992092" y="1688353"/>
            <a:ext cx="18317884" cy="10109200"/>
          </a:xfrm>
          <a:prstGeom prst="rect">
            <a:avLst/>
          </a:prstGeom>
        </p:spPr>
        <p:txBody>
          <a:bodyPr/>
          <a:lstStyle/>
          <a:p>
            <a:r>
              <a:rPr lang="en-US" dirty="0">
                <a:solidFill>
                  <a:srgbClr val="0070C0"/>
                </a:solidFill>
              </a:rPr>
              <a:t>To prove a statement by </a:t>
            </a:r>
            <a:r>
              <a:rPr lang="en-US" b="1" dirty="0">
                <a:solidFill>
                  <a:srgbClr val="0070C0"/>
                </a:solidFill>
              </a:rPr>
              <a:t>contradiction</a:t>
            </a:r>
            <a:r>
              <a:rPr lang="en-US" dirty="0">
                <a:solidFill>
                  <a:srgbClr val="0070C0"/>
                </a:solidFill>
              </a:rPr>
              <a:t>: Negate the statement and show any contradiction.</a:t>
            </a:r>
          </a:p>
          <a:p>
            <a:endParaRPr lang="en-US" dirty="0">
              <a:solidFill>
                <a:srgbClr val="0070C0"/>
              </a:solidFill>
            </a:endParaRPr>
          </a:p>
          <a:p>
            <a:r>
              <a:rPr lang="en-US" i="1" dirty="0">
                <a:solidFill>
                  <a:srgbClr val="0070C0"/>
                </a:solidFill>
              </a:rPr>
              <a:t>Template for an implication: P implies Q</a:t>
            </a:r>
          </a:p>
          <a:p>
            <a:pPr marL="342900" indent="-342900">
              <a:buAutoNum type="arabicParenR"/>
            </a:pPr>
            <a:r>
              <a:rPr lang="en-US" dirty="0">
                <a:solidFill>
                  <a:srgbClr val="0070C0"/>
                </a:solidFill>
              </a:rPr>
              <a:t>This implication is logically equivalent to  not P or Q</a:t>
            </a:r>
          </a:p>
          <a:p>
            <a:pPr marL="342900" indent="-342900">
              <a:buAutoNum type="arabicParenR"/>
            </a:pPr>
            <a:endParaRPr lang="en-US" dirty="0">
              <a:solidFill>
                <a:srgbClr val="0070C0"/>
              </a:solidFill>
            </a:endParaRPr>
          </a:p>
          <a:p>
            <a:pPr marL="342900" indent="-342900">
              <a:buAutoNum type="arabicParenR"/>
            </a:pPr>
            <a:endParaRPr lang="en-US" dirty="0">
              <a:solidFill>
                <a:srgbClr val="0070C0"/>
              </a:solidFill>
            </a:endParaRPr>
          </a:p>
          <a:p>
            <a:pPr marL="342900" indent="-342900">
              <a:buAutoNum type="arabicParenR"/>
            </a:pPr>
            <a:r>
              <a:rPr lang="en-US" dirty="0">
                <a:solidFill>
                  <a:srgbClr val="0070C0"/>
                </a:solidFill>
              </a:rPr>
              <a:t>Assume the negation:</a:t>
            </a:r>
          </a:p>
          <a:p>
            <a:pPr marL="342900" indent="-342900">
              <a:buAutoNum type="arabicParenR"/>
            </a:pPr>
            <a:endParaRPr lang="en-US" dirty="0">
              <a:solidFill>
                <a:srgbClr val="0070C0"/>
              </a:solidFill>
            </a:endParaRPr>
          </a:p>
          <a:p>
            <a:pPr marL="342900" indent="-342900">
              <a:buAutoNum type="arabicParenR"/>
            </a:pPr>
            <a:endParaRPr lang="en-US" dirty="0">
              <a:solidFill>
                <a:srgbClr val="0070C0"/>
              </a:solidFill>
            </a:endParaRPr>
          </a:p>
          <a:p>
            <a:pPr marL="342900" indent="-342900">
              <a:buAutoNum type="arabicParenR"/>
            </a:pPr>
            <a:r>
              <a:rPr lang="en-US" dirty="0">
                <a:solidFill>
                  <a:srgbClr val="0070C0"/>
                </a:solidFill>
              </a:rPr>
              <a:t>Show any contradiction. When we show a contradiction occurs, we show that the </a:t>
            </a:r>
            <a:r>
              <a:rPr lang="en-US" b="1" dirty="0">
                <a:solidFill>
                  <a:srgbClr val="0070C0"/>
                </a:solidFill>
              </a:rPr>
              <a:t>negation is false, so the original statement is true</a:t>
            </a:r>
            <a:r>
              <a:rPr lang="en-US" dirty="0">
                <a:solidFill>
                  <a:srgbClr val="0070C0"/>
                </a:solidFill>
              </a:rPr>
              <a:t>.</a:t>
            </a:r>
          </a:p>
          <a:p>
            <a:endParaRPr lang="en-US" dirty="0">
              <a:solidFill>
                <a:srgbClr val="0070C0"/>
              </a:solidFill>
            </a:endParaRPr>
          </a:p>
          <a:p>
            <a:endParaRPr lang="en-US" dirty="0">
              <a:solidFill>
                <a:srgbClr val="0070C0"/>
              </a:solidFill>
            </a:endParaRP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graphicFrame>
        <p:nvGraphicFramePr>
          <p:cNvPr id="4" name="Object 3">
            <a:extLst>
              <a:ext uri="{FF2B5EF4-FFF2-40B4-BE49-F238E27FC236}">
                <a16:creationId xmlns:a16="http://schemas.microsoft.com/office/drawing/2014/main" id="{FDFD9E2C-20E6-42CC-B3A3-7E8932753CF8}"/>
              </a:ext>
            </a:extLst>
          </p:cNvPr>
          <p:cNvGraphicFramePr>
            <a:graphicFrameLocks noChangeAspect="1"/>
          </p:cNvGraphicFramePr>
          <p:nvPr>
            <p:extLst>
              <p:ext uri="{D42A27DB-BD31-4B8C-83A1-F6EECF244321}">
                <p14:modId xmlns:p14="http://schemas.microsoft.com/office/powerpoint/2010/main" val="3136640057"/>
              </p:ext>
            </p:extLst>
          </p:nvPr>
        </p:nvGraphicFramePr>
        <p:xfrm>
          <a:off x="6084422" y="5569716"/>
          <a:ext cx="7828802" cy="1288284"/>
        </p:xfrm>
        <a:graphic>
          <a:graphicData uri="http://schemas.openxmlformats.org/presentationml/2006/ole">
            <mc:AlternateContent xmlns:mc="http://schemas.openxmlformats.org/markup-compatibility/2006">
              <mc:Choice xmlns:v="urn:schemas-microsoft-com:vml" Requires="v">
                <p:oleObj spid="_x0000_s31782" name="Equation" r:id="rId4" imgW="1002960" imgH="164880" progId="Equation.DSMT4">
                  <p:embed/>
                </p:oleObj>
              </mc:Choice>
              <mc:Fallback>
                <p:oleObj name="Equation" r:id="rId4" imgW="1002960" imgH="164880" progId="Equation.DSMT4">
                  <p:embed/>
                  <p:pic>
                    <p:nvPicPr>
                      <p:cNvPr id="0" name=""/>
                      <p:cNvPicPr/>
                      <p:nvPr/>
                    </p:nvPicPr>
                    <p:blipFill>
                      <a:blip r:embed="rId5"/>
                      <a:stretch>
                        <a:fillRect/>
                      </a:stretch>
                    </p:blipFill>
                    <p:spPr>
                      <a:xfrm>
                        <a:off x="6084422" y="5569716"/>
                        <a:ext cx="7828802" cy="1288284"/>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B1C36A45-6FE5-4BA6-8480-3EE772CAD4BC}"/>
              </a:ext>
            </a:extLst>
          </p:cNvPr>
          <p:cNvGraphicFramePr>
            <a:graphicFrameLocks noChangeAspect="1"/>
          </p:cNvGraphicFramePr>
          <p:nvPr>
            <p:extLst>
              <p:ext uri="{D42A27DB-BD31-4B8C-83A1-F6EECF244321}">
                <p14:modId xmlns:p14="http://schemas.microsoft.com/office/powerpoint/2010/main" val="1194657031"/>
              </p:ext>
            </p:extLst>
          </p:nvPr>
        </p:nvGraphicFramePr>
        <p:xfrm>
          <a:off x="5094242" y="7741864"/>
          <a:ext cx="9809162" cy="1585912"/>
        </p:xfrm>
        <a:graphic>
          <a:graphicData uri="http://schemas.openxmlformats.org/presentationml/2006/ole">
            <mc:AlternateContent xmlns:mc="http://schemas.openxmlformats.org/markup-compatibility/2006">
              <mc:Choice xmlns:v="urn:schemas-microsoft-com:vml" Requires="v">
                <p:oleObj spid="_x0000_s31783" name="Equation" r:id="rId6" imgW="1257120" imgH="203040" progId="Equation.DSMT4">
                  <p:embed/>
                </p:oleObj>
              </mc:Choice>
              <mc:Fallback>
                <p:oleObj name="Equation" r:id="rId6" imgW="1257120" imgH="203040" progId="Equation.DSMT4">
                  <p:embed/>
                  <p:pic>
                    <p:nvPicPr>
                      <p:cNvPr id="4" name="Object 3">
                        <a:extLst>
                          <a:ext uri="{FF2B5EF4-FFF2-40B4-BE49-F238E27FC236}">
                            <a16:creationId xmlns:a16="http://schemas.microsoft.com/office/drawing/2014/main" id="{FDFD9E2C-20E6-42CC-B3A3-7E8932753CF8}"/>
                          </a:ext>
                        </a:extLst>
                      </p:cNvPr>
                      <p:cNvPicPr/>
                      <p:nvPr/>
                    </p:nvPicPr>
                    <p:blipFill>
                      <a:blip r:embed="rId7"/>
                      <a:stretch>
                        <a:fillRect/>
                      </a:stretch>
                    </p:blipFill>
                    <p:spPr>
                      <a:xfrm>
                        <a:off x="5094242" y="7741864"/>
                        <a:ext cx="9809162" cy="1585912"/>
                      </a:xfrm>
                      <a:prstGeom prst="rect">
                        <a:avLst/>
                      </a:prstGeom>
                    </p:spPr>
                  </p:pic>
                </p:oleObj>
              </mc:Fallback>
            </mc:AlternateContent>
          </a:graphicData>
        </a:graphic>
      </p:graphicFrame>
    </p:spTree>
    <p:extLst>
      <p:ext uri="{BB962C8B-B14F-4D97-AF65-F5344CB8AC3E}">
        <p14:creationId xmlns:p14="http://schemas.microsoft.com/office/powerpoint/2010/main" val="270407887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Proof by Contradiction Example 1</a:t>
            </a:r>
            <a:endParaRPr dirty="0"/>
          </a:p>
        </p:txBody>
      </p:sp>
      <p:sp>
        <p:nvSpPr>
          <p:cNvPr id="235" name="public class Flip…"/>
          <p:cNvSpPr/>
          <p:nvPr/>
        </p:nvSpPr>
        <p:spPr>
          <a:xfrm>
            <a:off x="332690" y="1760816"/>
            <a:ext cx="22419734" cy="11782713"/>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Exercise: Let n be an integer. If  3n+2 is odd, then n is odd.</a:t>
            </a:r>
          </a:p>
          <a:p>
            <a:endParaRPr lang="en-US" sz="3200" dirty="0"/>
          </a:p>
          <a:p>
            <a:r>
              <a:rPr lang="en-US" sz="3200" dirty="0"/>
              <a:t>Proof by contradiction:</a:t>
            </a:r>
          </a:p>
          <a:p>
            <a:r>
              <a:rPr lang="en-US" sz="3200" dirty="0"/>
              <a:t>Assume</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12623842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647700" rtl="0" eaLnBrk="1" fontAlgn="auto" latinLnBrk="0" hangingPunct="0">
              <a:lnSpc>
                <a:spcPts val="2800"/>
              </a:lnSpc>
              <a:spcBef>
                <a:spcPts val="0"/>
              </a:spcBef>
              <a:spcAft>
                <a:spcPts val="0"/>
              </a:spcAft>
              <a:buClrTx/>
              <a:buSzTx/>
              <a:buFontTx/>
              <a:buNone/>
              <a:tabLst>
                <a:tab pos="1511300" algn="l"/>
              </a:tabLst>
              <a:defRPr/>
            </a:pPr>
            <a:fld id="{86CB4B4D-7CA3-9044-876B-883B54F8677D}" type="slidenum">
              <a:rPr kumimoji="0" sz="2400" b="0" i="0" u="none" strike="noStrike" kern="0" cap="none" spc="0" normalizeH="0" baseline="0" noProof="0">
                <a:ln>
                  <a:noFill/>
                </a:ln>
                <a:solidFill>
                  <a:srgbClr val="000000"/>
                </a:solidFill>
                <a:effectLst/>
                <a:uLnTx/>
                <a:uFillTx/>
                <a:latin typeface="Gill Sans"/>
                <a:sym typeface="Gill Sans"/>
              </a:rPr>
              <a:pPr marL="0" marR="0" lvl="0" indent="0" algn="ctr" defTabSz="647700" rtl="0" eaLnBrk="1" fontAlgn="auto" latinLnBrk="0" hangingPunct="0">
                <a:lnSpc>
                  <a:spcPts val="2800"/>
                </a:lnSpc>
                <a:spcBef>
                  <a:spcPts val="0"/>
                </a:spcBef>
                <a:spcAft>
                  <a:spcPts val="0"/>
                </a:spcAft>
                <a:buClrTx/>
                <a:buSzTx/>
                <a:buFontTx/>
                <a:buNone/>
                <a:tabLst>
                  <a:tab pos="1511300" algn="l"/>
                </a:tabLst>
                <a:defRPr/>
              </a:pPr>
              <a:t>19</a:t>
            </a:fld>
            <a:endParaRPr kumimoji="0" sz="2400" b="0" i="0" u="none" strike="noStrike" kern="0" cap="none" spc="0" normalizeH="0" baseline="0" noProof="0">
              <a:ln>
                <a:noFill/>
              </a:ln>
              <a:solidFill>
                <a:srgbClr val="000000"/>
              </a:solidFill>
              <a:effectLst/>
              <a:uLnTx/>
              <a:uFillTx/>
              <a:latin typeface="Gill Sans"/>
              <a:sym typeface="Gill Sans"/>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Proof by Contradiction Example 2</a:t>
            </a:r>
            <a:endParaRPr dirty="0"/>
          </a:p>
        </p:txBody>
      </p:sp>
      <p:sp>
        <p:nvSpPr>
          <p:cNvPr id="235" name="public class Flip…"/>
          <p:cNvSpPr/>
          <p:nvPr/>
        </p:nvSpPr>
        <p:spPr>
          <a:xfrm>
            <a:off x="332690" y="1760816"/>
            <a:ext cx="22419734" cy="10797828"/>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9900" tIns="469900" rIns="469900" bIns="4699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Helvetica"/>
                <a:cs typeface="Helvetica"/>
                <a:sym typeface="Helvetica"/>
              </a:rPr>
              <a:t>Exercise: Show square root of 12 is irrational.</a:t>
            </a: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Helvetica"/>
                <a:cs typeface="Helvetica"/>
                <a:sym typeface="Helvetica"/>
              </a:rPr>
              <a:t>Proof by contradiction:</a:t>
            </a: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p:txBody>
      </p:sp>
    </p:spTree>
    <p:extLst>
      <p:ext uri="{BB962C8B-B14F-4D97-AF65-F5344CB8AC3E}">
        <p14:creationId xmlns:p14="http://schemas.microsoft.com/office/powerpoint/2010/main" val="105426060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Proofs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4262100" cy="5943600"/>
          </a:xfrm>
        </p:spPr>
        <p:txBody>
          <a:bodyPr/>
          <a:lstStyle/>
          <a:p>
            <a:r>
              <a:rPr lang="en-US" b="1" dirty="0"/>
              <a:t>Constructive Proof</a:t>
            </a:r>
          </a:p>
          <a:p>
            <a:r>
              <a:rPr lang="en-US" dirty="0"/>
              <a:t>Non-constructive Proof</a:t>
            </a:r>
          </a:p>
          <a:p>
            <a:r>
              <a:rPr lang="en-US" dirty="0"/>
              <a:t>Proof by Cases</a:t>
            </a:r>
          </a:p>
          <a:p>
            <a:r>
              <a:rPr lang="en-US" dirty="0"/>
              <a:t>Direct Proof of Implication</a:t>
            </a:r>
          </a:p>
          <a:p>
            <a:r>
              <a:rPr lang="en-US" dirty="0"/>
              <a:t>Proof by Contraposition</a:t>
            </a:r>
          </a:p>
          <a:p>
            <a:r>
              <a:rPr lang="en-US" dirty="0"/>
              <a:t>Proof by Contradiction</a:t>
            </a:r>
          </a:p>
          <a:p>
            <a:r>
              <a:rPr lang="en-US" dirty="0"/>
              <a:t>Disprove a statement</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200221943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ctr" defTabSz="647700" rtl="0" eaLnBrk="1" fontAlgn="auto" latinLnBrk="0" hangingPunct="0">
              <a:lnSpc>
                <a:spcPts val="2800"/>
              </a:lnSpc>
              <a:spcBef>
                <a:spcPts val="0"/>
              </a:spcBef>
              <a:spcAft>
                <a:spcPts val="0"/>
              </a:spcAft>
              <a:buClrTx/>
              <a:buSzTx/>
              <a:buFontTx/>
              <a:buNone/>
              <a:tabLst>
                <a:tab pos="1511300" algn="l"/>
              </a:tabLst>
              <a:defRPr/>
            </a:pPr>
            <a:fld id="{86CB4B4D-7CA3-9044-876B-883B54F8677D}" type="slidenum">
              <a:rPr kumimoji="0" sz="2400" b="0" i="0" u="none" strike="noStrike" kern="0" cap="none" spc="0" normalizeH="0" baseline="0" noProof="0">
                <a:ln>
                  <a:noFill/>
                </a:ln>
                <a:solidFill>
                  <a:srgbClr val="000000"/>
                </a:solidFill>
                <a:effectLst/>
                <a:uLnTx/>
                <a:uFillTx/>
                <a:latin typeface="Gill Sans"/>
                <a:sym typeface="Gill Sans"/>
              </a:rPr>
              <a:pPr marL="0" marR="0" lvl="0" indent="0" algn="ctr" defTabSz="647700" rtl="0" eaLnBrk="1" fontAlgn="auto" latinLnBrk="0" hangingPunct="0">
                <a:lnSpc>
                  <a:spcPts val="2800"/>
                </a:lnSpc>
                <a:spcBef>
                  <a:spcPts val="0"/>
                </a:spcBef>
                <a:spcAft>
                  <a:spcPts val="0"/>
                </a:spcAft>
                <a:buClrTx/>
                <a:buSzTx/>
                <a:buFontTx/>
                <a:buNone/>
                <a:tabLst>
                  <a:tab pos="1511300" algn="l"/>
                </a:tabLst>
                <a:defRPr/>
              </a:pPr>
              <a:t>20</a:t>
            </a:fld>
            <a:endParaRPr kumimoji="0" sz="2400" b="0" i="0" u="none" strike="noStrike" kern="0" cap="none" spc="0" normalizeH="0" baseline="0" noProof="0">
              <a:ln>
                <a:noFill/>
              </a:ln>
              <a:solidFill>
                <a:srgbClr val="000000"/>
              </a:solidFill>
              <a:effectLst/>
              <a:uLnTx/>
              <a:uFillTx/>
              <a:latin typeface="Gill Sans"/>
              <a:sym typeface="Gill Sans"/>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Proof by Contradiction Example 2</a:t>
            </a:r>
            <a:endParaRPr dirty="0"/>
          </a:p>
        </p:txBody>
      </p:sp>
      <p:sp>
        <p:nvSpPr>
          <p:cNvPr id="235" name="public class Flip…"/>
          <p:cNvSpPr/>
          <p:nvPr/>
        </p:nvSpPr>
        <p:spPr>
          <a:xfrm>
            <a:off x="332690" y="1760816"/>
            <a:ext cx="22419734" cy="10797828"/>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9900" tIns="469900" rIns="469900" bIns="4699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Helvetica"/>
                <a:cs typeface="Helvetica"/>
                <a:sym typeface="Helvetica"/>
              </a:rPr>
              <a:t>Exercise: Show square root of 12 is irrational.</a:t>
            </a: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Helvetica"/>
                <a:cs typeface="Helvetica"/>
                <a:sym typeface="Helvetica"/>
              </a:rPr>
              <a:t>Proof by contradiction (continued):</a:t>
            </a: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a:cs typeface="Helvetica"/>
              <a:sym typeface="Helvetica"/>
            </a:endParaRPr>
          </a:p>
        </p:txBody>
      </p:sp>
    </p:spTree>
    <p:extLst>
      <p:ext uri="{BB962C8B-B14F-4D97-AF65-F5344CB8AC3E}">
        <p14:creationId xmlns:p14="http://schemas.microsoft.com/office/powerpoint/2010/main" val="399194841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Proofs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4262100" cy="5943600"/>
          </a:xfrm>
        </p:spPr>
        <p:txBody>
          <a:bodyPr/>
          <a:lstStyle/>
          <a:p>
            <a:r>
              <a:rPr lang="en-US" dirty="0"/>
              <a:t>Constructive Proof</a:t>
            </a:r>
          </a:p>
          <a:p>
            <a:r>
              <a:rPr lang="en-US" dirty="0"/>
              <a:t>Non-constructive Proof</a:t>
            </a:r>
          </a:p>
          <a:p>
            <a:r>
              <a:rPr lang="en-US" dirty="0"/>
              <a:t>Proof by Cases</a:t>
            </a:r>
          </a:p>
          <a:p>
            <a:r>
              <a:rPr lang="en-US" dirty="0"/>
              <a:t>Direct Proof of Implication</a:t>
            </a:r>
          </a:p>
          <a:p>
            <a:r>
              <a:rPr lang="en-US" dirty="0"/>
              <a:t>Proof by Contraposition</a:t>
            </a:r>
          </a:p>
          <a:p>
            <a:r>
              <a:rPr lang="en-US" dirty="0"/>
              <a:t>Proof by Contradiction</a:t>
            </a:r>
          </a:p>
          <a:p>
            <a:r>
              <a:rPr lang="en-US" dirty="0"/>
              <a:t>Disprove a statement</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292237344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62" name="Conditionals and Loops"/>
          <p:cNvSpPr txBox="1">
            <a:spLocks noGrp="1"/>
          </p:cNvSpPr>
          <p:nvPr>
            <p:ph type="title"/>
          </p:nvPr>
        </p:nvSpPr>
        <p:spPr>
          <a:prstGeom prst="rect">
            <a:avLst/>
          </a:prstGeom>
        </p:spPr>
        <p:txBody>
          <a:bodyPr/>
          <a:lstStyle/>
          <a:p>
            <a:r>
              <a:rPr lang="en-US" dirty="0"/>
              <a:t>Proof Method: Constructive Proof</a:t>
            </a:r>
            <a:endParaRPr dirty="0"/>
          </a:p>
        </p:txBody>
      </p:sp>
      <p:sp>
        <p:nvSpPr>
          <p:cNvPr id="163" name="Control flow…"/>
          <p:cNvSpPr txBox="1">
            <a:spLocks noGrp="1"/>
          </p:cNvSpPr>
          <p:nvPr>
            <p:ph type="body" sz="quarter" idx="1"/>
          </p:nvPr>
        </p:nvSpPr>
        <p:spPr>
          <a:xfrm>
            <a:off x="1269999" y="1778000"/>
            <a:ext cx="17573813" cy="2614706"/>
          </a:xfrm>
          <a:prstGeom prst="rect">
            <a:avLst/>
          </a:prstGeom>
        </p:spPr>
        <p:txBody>
          <a:bodyPr/>
          <a:lstStyle/>
          <a:p>
            <a:r>
              <a:rPr lang="en-US" dirty="0">
                <a:solidFill>
                  <a:srgbClr val="0070C0"/>
                </a:solidFill>
              </a:rPr>
              <a:t>A </a:t>
            </a:r>
            <a:r>
              <a:rPr lang="en-US" b="1" dirty="0">
                <a:solidFill>
                  <a:srgbClr val="0070C0"/>
                </a:solidFill>
              </a:rPr>
              <a:t>constructive proof </a:t>
            </a:r>
            <a:r>
              <a:rPr lang="en-US" dirty="0">
                <a:solidFill>
                  <a:srgbClr val="0070C0"/>
                </a:solidFill>
              </a:rPr>
              <a:t>is one that proves that a solution or property exists by giving the solution or instance of the property directly.</a:t>
            </a: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3" name="Rectangle 2">
            <a:extLst>
              <a:ext uri="{FF2B5EF4-FFF2-40B4-BE49-F238E27FC236}">
                <a16:creationId xmlns:a16="http://schemas.microsoft.com/office/drawing/2014/main" id="{FE39F583-D92D-4DF4-A2D8-54D784C3FE21}"/>
              </a:ext>
            </a:extLst>
          </p:cNvPr>
          <p:cNvSpPr/>
          <p:nvPr/>
        </p:nvSpPr>
        <p:spPr>
          <a:xfrm>
            <a:off x="1269999" y="5020235"/>
            <a:ext cx="17018001" cy="2862322"/>
          </a:xfrm>
          <a:prstGeom prst="rect">
            <a:avLst/>
          </a:prstGeom>
        </p:spPr>
        <p:txBody>
          <a:bodyPr wrap="square">
            <a:spAutoFit/>
          </a:bodyPr>
          <a:lstStyle/>
          <a:p>
            <a:r>
              <a:rPr lang="en-US" sz="3600" dirty="0"/>
              <a:t>Claim: Every 8x8 checkerboard can be tiled by dominos, 2x1 rectangular tiles with a 1 dot in the first square and 2 dots in the second. The tiles of the domino are the same size as each square of the checkerboard.</a:t>
            </a:r>
          </a:p>
          <a:p>
            <a:endParaRPr lang="en-US" sz="3600" dirty="0"/>
          </a:p>
          <a:p>
            <a:r>
              <a:rPr lang="en-US" sz="3600" dirty="0"/>
              <a:t>What is this statement in predicate logic? What is its negation?</a:t>
            </a:r>
          </a:p>
        </p:txBody>
      </p:sp>
    </p:spTree>
    <p:extLst>
      <p:ext uri="{BB962C8B-B14F-4D97-AF65-F5344CB8AC3E}">
        <p14:creationId xmlns:p14="http://schemas.microsoft.com/office/powerpoint/2010/main" val="214609355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Constructive Proof Example 1</a:t>
            </a:r>
            <a:endParaRPr dirty="0"/>
          </a:p>
        </p:txBody>
      </p:sp>
      <p:sp>
        <p:nvSpPr>
          <p:cNvPr id="235" name="public class Flip…"/>
          <p:cNvSpPr/>
          <p:nvPr/>
        </p:nvSpPr>
        <p:spPr>
          <a:xfrm>
            <a:off x="332690" y="1724958"/>
            <a:ext cx="22419734" cy="11290270"/>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Claim: Every 8x8 checkerboard can be tiled by dominos, 2x1 rectangular tiles with a 1 dot in the first square and 2 dots in the second. The tiles of the domino are the same size as each square of the checkerboard.</a:t>
            </a:r>
          </a:p>
          <a:p>
            <a:endParaRPr lang="en-US" sz="3200" dirty="0"/>
          </a:p>
          <a:p>
            <a:r>
              <a:rPr lang="en-US" sz="3200" dirty="0"/>
              <a:t>Proof: Give an algorithm to tile the checkerboard.</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graphicFrame>
        <p:nvGraphicFramePr>
          <p:cNvPr id="2" name="Table 2">
            <a:extLst>
              <a:ext uri="{FF2B5EF4-FFF2-40B4-BE49-F238E27FC236}">
                <a16:creationId xmlns:a16="http://schemas.microsoft.com/office/drawing/2014/main" id="{BA122AE2-163A-4099-95AA-8DEA0D03EDE9}"/>
              </a:ext>
            </a:extLst>
          </p:cNvPr>
          <p:cNvGraphicFramePr>
            <a:graphicFrameLocks noGrp="1"/>
          </p:cNvGraphicFramePr>
          <p:nvPr>
            <p:extLst>
              <p:ext uri="{D42A27DB-BD31-4B8C-83A1-F6EECF244321}">
                <p14:modId xmlns:p14="http://schemas.microsoft.com/office/powerpoint/2010/main" val="2489360463"/>
              </p:ext>
            </p:extLst>
          </p:nvPr>
        </p:nvGraphicFramePr>
        <p:xfrm>
          <a:off x="11614150" y="3998258"/>
          <a:ext cx="10452848" cy="8462680"/>
        </p:xfrm>
        <a:graphic>
          <a:graphicData uri="http://schemas.openxmlformats.org/drawingml/2006/table">
            <a:tbl>
              <a:tblPr firstRow="1" bandRow="1">
                <a:tableStyleId>{5940675A-B579-460E-94D1-54222C63F5DA}</a:tableStyleId>
              </a:tblPr>
              <a:tblGrid>
                <a:gridCol w="1306606">
                  <a:extLst>
                    <a:ext uri="{9D8B030D-6E8A-4147-A177-3AD203B41FA5}">
                      <a16:colId xmlns:a16="http://schemas.microsoft.com/office/drawing/2014/main" val="1670218474"/>
                    </a:ext>
                  </a:extLst>
                </a:gridCol>
                <a:gridCol w="1306606">
                  <a:extLst>
                    <a:ext uri="{9D8B030D-6E8A-4147-A177-3AD203B41FA5}">
                      <a16:colId xmlns:a16="http://schemas.microsoft.com/office/drawing/2014/main" val="1109108907"/>
                    </a:ext>
                  </a:extLst>
                </a:gridCol>
                <a:gridCol w="1306606">
                  <a:extLst>
                    <a:ext uri="{9D8B030D-6E8A-4147-A177-3AD203B41FA5}">
                      <a16:colId xmlns:a16="http://schemas.microsoft.com/office/drawing/2014/main" val="2285070599"/>
                    </a:ext>
                  </a:extLst>
                </a:gridCol>
                <a:gridCol w="1306606">
                  <a:extLst>
                    <a:ext uri="{9D8B030D-6E8A-4147-A177-3AD203B41FA5}">
                      <a16:colId xmlns:a16="http://schemas.microsoft.com/office/drawing/2014/main" val="3094376595"/>
                    </a:ext>
                  </a:extLst>
                </a:gridCol>
                <a:gridCol w="1306606">
                  <a:extLst>
                    <a:ext uri="{9D8B030D-6E8A-4147-A177-3AD203B41FA5}">
                      <a16:colId xmlns:a16="http://schemas.microsoft.com/office/drawing/2014/main" val="4079541417"/>
                    </a:ext>
                  </a:extLst>
                </a:gridCol>
                <a:gridCol w="1306606">
                  <a:extLst>
                    <a:ext uri="{9D8B030D-6E8A-4147-A177-3AD203B41FA5}">
                      <a16:colId xmlns:a16="http://schemas.microsoft.com/office/drawing/2014/main" val="3217510276"/>
                    </a:ext>
                  </a:extLst>
                </a:gridCol>
                <a:gridCol w="1306606">
                  <a:extLst>
                    <a:ext uri="{9D8B030D-6E8A-4147-A177-3AD203B41FA5}">
                      <a16:colId xmlns:a16="http://schemas.microsoft.com/office/drawing/2014/main" val="1117337909"/>
                    </a:ext>
                  </a:extLst>
                </a:gridCol>
                <a:gridCol w="1306606">
                  <a:extLst>
                    <a:ext uri="{9D8B030D-6E8A-4147-A177-3AD203B41FA5}">
                      <a16:colId xmlns:a16="http://schemas.microsoft.com/office/drawing/2014/main" val="1291424705"/>
                    </a:ext>
                  </a:extLst>
                </a:gridCol>
              </a:tblGrid>
              <a:tr h="105783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86561426"/>
                  </a:ext>
                </a:extLst>
              </a:tr>
              <a:tr h="105783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81433588"/>
                  </a:ext>
                </a:extLst>
              </a:tr>
              <a:tr h="105783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19261046"/>
                  </a:ext>
                </a:extLst>
              </a:tr>
              <a:tr h="105783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48009652"/>
                  </a:ext>
                </a:extLst>
              </a:tr>
              <a:tr h="105783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55104121"/>
                  </a:ext>
                </a:extLst>
              </a:tr>
              <a:tr h="105783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85935912"/>
                  </a:ext>
                </a:extLst>
              </a:tr>
              <a:tr h="105783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91707587"/>
                  </a:ext>
                </a:extLst>
              </a:tr>
              <a:tr h="105783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76665345"/>
                  </a:ext>
                </a:extLst>
              </a:tr>
            </a:tbl>
          </a:graphicData>
        </a:graphic>
      </p:graphicFrame>
    </p:spTree>
    <p:extLst>
      <p:ext uri="{BB962C8B-B14F-4D97-AF65-F5344CB8AC3E}">
        <p14:creationId xmlns:p14="http://schemas.microsoft.com/office/powerpoint/2010/main" val="55789150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Proofs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4262100" cy="5943600"/>
          </a:xfrm>
        </p:spPr>
        <p:txBody>
          <a:bodyPr/>
          <a:lstStyle/>
          <a:p>
            <a:r>
              <a:rPr lang="en-US" dirty="0"/>
              <a:t>Constructive Proof</a:t>
            </a:r>
          </a:p>
          <a:p>
            <a:r>
              <a:rPr lang="en-US" b="1" dirty="0"/>
              <a:t>Non-constructive Proof</a:t>
            </a:r>
          </a:p>
          <a:p>
            <a:r>
              <a:rPr lang="en-US" dirty="0"/>
              <a:t>Proof by Cases</a:t>
            </a:r>
          </a:p>
          <a:p>
            <a:r>
              <a:rPr lang="en-US" dirty="0"/>
              <a:t>Direct Proof of Implication</a:t>
            </a:r>
          </a:p>
          <a:p>
            <a:r>
              <a:rPr lang="en-US" dirty="0"/>
              <a:t>Proof by Contraposition</a:t>
            </a:r>
          </a:p>
          <a:p>
            <a:r>
              <a:rPr lang="en-US" dirty="0"/>
              <a:t>Proof by Contradiction</a:t>
            </a:r>
          </a:p>
          <a:p>
            <a:r>
              <a:rPr lang="en-US" dirty="0"/>
              <a:t>Disprove a statement</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92858935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62" name="Conditionals and Loops"/>
          <p:cNvSpPr txBox="1">
            <a:spLocks noGrp="1"/>
          </p:cNvSpPr>
          <p:nvPr>
            <p:ph type="title"/>
          </p:nvPr>
        </p:nvSpPr>
        <p:spPr>
          <a:prstGeom prst="rect">
            <a:avLst/>
          </a:prstGeom>
        </p:spPr>
        <p:txBody>
          <a:bodyPr/>
          <a:lstStyle/>
          <a:p>
            <a:r>
              <a:rPr lang="en-US" dirty="0"/>
              <a:t>Proof Method: Non-constructive Proof</a:t>
            </a:r>
            <a:endParaRPr dirty="0"/>
          </a:p>
        </p:txBody>
      </p:sp>
      <p:sp>
        <p:nvSpPr>
          <p:cNvPr id="163" name="Control flow…"/>
          <p:cNvSpPr txBox="1">
            <a:spLocks noGrp="1"/>
          </p:cNvSpPr>
          <p:nvPr>
            <p:ph type="body" sz="quarter" idx="1"/>
          </p:nvPr>
        </p:nvSpPr>
        <p:spPr>
          <a:xfrm>
            <a:off x="1269999" y="1778000"/>
            <a:ext cx="17573813" cy="2614706"/>
          </a:xfrm>
          <a:prstGeom prst="rect">
            <a:avLst/>
          </a:prstGeom>
        </p:spPr>
        <p:txBody>
          <a:bodyPr/>
          <a:lstStyle/>
          <a:p>
            <a:r>
              <a:rPr lang="en-US" dirty="0">
                <a:solidFill>
                  <a:srgbClr val="0070C0"/>
                </a:solidFill>
              </a:rPr>
              <a:t>A </a:t>
            </a:r>
            <a:r>
              <a:rPr lang="en-US" b="1" dirty="0">
                <a:solidFill>
                  <a:srgbClr val="0070C0"/>
                </a:solidFill>
              </a:rPr>
              <a:t>non-constructive proof  </a:t>
            </a:r>
            <a:r>
              <a:rPr lang="en-US" dirty="0">
                <a:solidFill>
                  <a:srgbClr val="0070C0"/>
                </a:solidFill>
              </a:rPr>
              <a:t>is when a proof shows that a solution exists without giving the </a:t>
            </a:r>
            <a:r>
              <a:rPr lang="en-US">
                <a:solidFill>
                  <a:srgbClr val="0070C0"/>
                </a:solidFill>
              </a:rPr>
              <a:t>solution directly.</a:t>
            </a:r>
            <a:endParaRPr lang="en-US" dirty="0">
              <a:solidFill>
                <a:srgbClr val="0070C0"/>
              </a:solidFill>
            </a:endParaRP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3" name="Rectangle 2">
            <a:extLst>
              <a:ext uri="{FF2B5EF4-FFF2-40B4-BE49-F238E27FC236}">
                <a16:creationId xmlns:a16="http://schemas.microsoft.com/office/drawing/2014/main" id="{FE39F583-D92D-4DF4-A2D8-54D784C3FE21}"/>
              </a:ext>
            </a:extLst>
          </p:cNvPr>
          <p:cNvSpPr/>
          <p:nvPr/>
        </p:nvSpPr>
        <p:spPr>
          <a:xfrm>
            <a:off x="1269999" y="5020235"/>
            <a:ext cx="17018001" cy="2308324"/>
          </a:xfrm>
          <a:prstGeom prst="rect">
            <a:avLst/>
          </a:prstGeom>
        </p:spPr>
        <p:txBody>
          <a:bodyPr wrap="square">
            <a:spAutoFit/>
          </a:bodyPr>
          <a:lstStyle/>
          <a:p>
            <a:r>
              <a:rPr lang="en-US" sz="3600" dirty="0"/>
              <a:t>Claim: At a dinner with 9 guests at least 2 must have been born on the same day of the week.</a:t>
            </a:r>
          </a:p>
          <a:p>
            <a:endParaRPr lang="en-US" sz="3600" dirty="0"/>
          </a:p>
          <a:p>
            <a:r>
              <a:rPr lang="en-US" sz="3600" dirty="0"/>
              <a:t>Proof:  PHP</a:t>
            </a:r>
          </a:p>
        </p:txBody>
      </p:sp>
    </p:spTree>
    <p:extLst>
      <p:ext uri="{BB962C8B-B14F-4D97-AF65-F5344CB8AC3E}">
        <p14:creationId xmlns:p14="http://schemas.microsoft.com/office/powerpoint/2010/main" val="287959551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Proofs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4262100" cy="5943600"/>
          </a:xfrm>
        </p:spPr>
        <p:txBody>
          <a:bodyPr/>
          <a:lstStyle/>
          <a:p>
            <a:r>
              <a:rPr lang="en-US" dirty="0"/>
              <a:t>Constructive Proof</a:t>
            </a:r>
          </a:p>
          <a:p>
            <a:r>
              <a:rPr lang="en-US" b="1" dirty="0"/>
              <a:t>Non-constructive Proof</a:t>
            </a:r>
          </a:p>
          <a:p>
            <a:r>
              <a:rPr lang="en-US" b="1" dirty="0"/>
              <a:t>Proof by Cases</a:t>
            </a:r>
          </a:p>
          <a:p>
            <a:r>
              <a:rPr lang="en-US" dirty="0"/>
              <a:t>Direct Proof of Implication</a:t>
            </a:r>
          </a:p>
          <a:p>
            <a:r>
              <a:rPr lang="en-US" dirty="0"/>
              <a:t>Proof by Contraposition</a:t>
            </a:r>
          </a:p>
          <a:p>
            <a:r>
              <a:rPr lang="en-US" dirty="0"/>
              <a:t>Proof by Contradiction</a:t>
            </a:r>
          </a:p>
          <a:p>
            <a:r>
              <a:rPr lang="en-US" dirty="0"/>
              <a:t>Disprove a statement</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308870217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62" name="Conditionals and Loops"/>
          <p:cNvSpPr txBox="1">
            <a:spLocks noGrp="1"/>
          </p:cNvSpPr>
          <p:nvPr>
            <p:ph type="title"/>
          </p:nvPr>
        </p:nvSpPr>
        <p:spPr>
          <a:prstGeom prst="rect">
            <a:avLst/>
          </a:prstGeom>
        </p:spPr>
        <p:txBody>
          <a:bodyPr/>
          <a:lstStyle/>
          <a:p>
            <a:r>
              <a:rPr lang="en-US" dirty="0"/>
              <a:t>Proof Method: Proof by Cases</a:t>
            </a:r>
            <a:endParaRPr dirty="0"/>
          </a:p>
        </p:txBody>
      </p:sp>
      <p:sp>
        <p:nvSpPr>
          <p:cNvPr id="163" name="Control flow…"/>
          <p:cNvSpPr txBox="1">
            <a:spLocks noGrp="1"/>
          </p:cNvSpPr>
          <p:nvPr>
            <p:ph type="body" sz="quarter" idx="1"/>
          </p:nvPr>
        </p:nvSpPr>
        <p:spPr>
          <a:xfrm>
            <a:off x="1269999" y="1777999"/>
            <a:ext cx="17573813" cy="3009153"/>
          </a:xfrm>
          <a:prstGeom prst="rect">
            <a:avLst/>
          </a:prstGeom>
        </p:spPr>
        <p:txBody>
          <a:bodyPr/>
          <a:lstStyle/>
          <a:p>
            <a:r>
              <a:rPr lang="en-US" dirty="0">
                <a:solidFill>
                  <a:srgbClr val="0070C0"/>
                </a:solidFill>
              </a:rPr>
              <a:t>A </a:t>
            </a:r>
            <a:r>
              <a:rPr lang="en-US" b="1" dirty="0">
                <a:solidFill>
                  <a:srgbClr val="0070C0"/>
                </a:solidFill>
              </a:rPr>
              <a:t>proof by cases </a:t>
            </a:r>
            <a:r>
              <a:rPr lang="en-US" dirty="0">
                <a:solidFill>
                  <a:srgbClr val="0070C0"/>
                </a:solidFill>
              </a:rPr>
              <a:t>is when a proof of a claim exhaustively considers all cases that are possible for the claim and shows that the claim would still hold under all such cases. </a:t>
            </a:r>
          </a:p>
          <a:p>
            <a:r>
              <a:rPr lang="en-US" dirty="0">
                <a:solidFill>
                  <a:srgbClr val="0070C0"/>
                </a:solidFill>
              </a:rPr>
              <a:t> Cases are often mutually exclusive.</a:t>
            </a:r>
          </a:p>
          <a:p>
            <a:endParaRPr lang="en-US" dirty="0">
              <a:solidFill>
                <a:srgbClr val="0070C0"/>
              </a:solidFill>
            </a:endParaRP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3" name="Rectangle 2">
            <a:extLst>
              <a:ext uri="{FF2B5EF4-FFF2-40B4-BE49-F238E27FC236}">
                <a16:creationId xmlns:a16="http://schemas.microsoft.com/office/drawing/2014/main" id="{FE39F583-D92D-4DF4-A2D8-54D784C3FE21}"/>
              </a:ext>
            </a:extLst>
          </p:cNvPr>
          <p:cNvSpPr/>
          <p:nvPr/>
        </p:nvSpPr>
        <p:spPr>
          <a:xfrm>
            <a:off x="1269999" y="5020235"/>
            <a:ext cx="17018001" cy="4524315"/>
          </a:xfrm>
          <a:prstGeom prst="rect">
            <a:avLst/>
          </a:prstGeom>
        </p:spPr>
        <p:txBody>
          <a:bodyPr wrap="square">
            <a:spAutoFit/>
          </a:bodyPr>
          <a:lstStyle/>
          <a:p>
            <a:r>
              <a:rPr lang="en-US" sz="3600" dirty="0"/>
              <a:t>Claim: There exists irrational numbers x and y such that              is rational.</a:t>
            </a:r>
          </a:p>
          <a:p>
            <a:r>
              <a:rPr lang="en-US" sz="3600" dirty="0"/>
              <a:t>Proof by cases: </a:t>
            </a:r>
          </a:p>
          <a:p>
            <a:r>
              <a:rPr lang="en-US" sz="3600" dirty="0"/>
              <a:t>Let                     </a:t>
            </a:r>
          </a:p>
          <a:p>
            <a:endParaRPr lang="en-US" sz="3600" dirty="0"/>
          </a:p>
          <a:p>
            <a:r>
              <a:rPr lang="en-US" sz="3600" dirty="0"/>
              <a:t>Case 1: If                         is rational, then done!</a:t>
            </a:r>
          </a:p>
          <a:p>
            <a:endParaRPr lang="en-US" sz="3600" dirty="0"/>
          </a:p>
          <a:p>
            <a:r>
              <a:rPr lang="en-US" sz="3600" dirty="0"/>
              <a:t>Case 2: If                         is not rational, then </a:t>
            </a:r>
          </a:p>
          <a:p>
            <a:r>
              <a:rPr lang="en-US" sz="3600" dirty="0"/>
              <a:t>let                  .</a:t>
            </a:r>
          </a:p>
        </p:txBody>
      </p:sp>
      <p:graphicFrame>
        <p:nvGraphicFramePr>
          <p:cNvPr id="5" name="Object 4">
            <a:extLst>
              <a:ext uri="{FF2B5EF4-FFF2-40B4-BE49-F238E27FC236}">
                <a16:creationId xmlns:a16="http://schemas.microsoft.com/office/drawing/2014/main" id="{2ED53DD2-4C80-4522-B2B2-EE64B4608C78}"/>
              </a:ext>
            </a:extLst>
          </p:cNvPr>
          <p:cNvGraphicFramePr>
            <a:graphicFrameLocks noChangeAspect="1"/>
          </p:cNvGraphicFramePr>
          <p:nvPr>
            <p:extLst>
              <p:ext uri="{D42A27DB-BD31-4B8C-83A1-F6EECF244321}">
                <p14:modId xmlns:p14="http://schemas.microsoft.com/office/powerpoint/2010/main" val="1384347928"/>
              </p:ext>
            </p:extLst>
          </p:nvPr>
        </p:nvGraphicFramePr>
        <p:xfrm>
          <a:off x="12691438" y="4574239"/>
          <a:ext cx="1954319" cy="1416423"/>
        </p:xfrm>
        <a:graphic>
          <a:graphicData uri="http://schemas.openxmlformats.org/presentationml/2006/ole">
            <mc:AlternateContent xmlns:mc="http://schemas.openxmlformats.org/markup-compatibility/2006">
              <mc:Choice xmlns:v="urn:schemas-microsoft-com:vml" Requires="v">
                <p:oleObj spid="_x0000_s30934" name="Equation" r:id="rId4" imgW="177480" imgH="203040" progId="Equation.DSMT4">
                  <p:embed/>
                </p:oleObj>
              </mc:Choice>
              <mc:Fallback>
                <p:oleObj name="Equation" r:id="rId4" imgW="177480" imgH="203040" progId="Equation.DSMT4">
                  <p:embed/>
                  <p:pic>
                    <p:nvPicPr>
                      <p:cNvPr id="0" name=""/>
                      <p:cNvPicPr/>
                      <p:nvPr/>
                    </p:nvPicPr>
                    <p:blipFill>
                      <a:blip r:embed="rId5"/>
                      <a:stretch>
                        <a:fillRect/>
                      </a:stretch>
                    </p:blipFill>
                    <p:spPr>
                      <a:xfrm>
                        <a:off x="12691438" y="4574239"/>
                        <a:ext cx="1954319" cy="1416423"/>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B8A226A7-68F8-4812-BEAB-6CD0F1EB9651}"/>
              </a:ext>
            </a:extLst>
          </p:cNvPr>
          <p:cNvGraphicFramePr>
            <a:graphicFrameLocks noChangeAspect="1"/>
          </p:cNvGraphicFramePr>
          <p:nvPr>
            <p:extLst>
              <p:ext uri="{D42A27DB-BD31-4B8C-83A1-F6EECF244321}">
                <p14:modId xmlns:p14="http://schemas.microsoft.com/office/powerpoint/2010/main" val="347750257"/>
              </p:ext>
            </p:extLst>
          </p:nvPr>
        </p:nvGraphicFramePr>
        <p:xfrm>
          <a:off x="2316643" y="5990662"/>
          <a:ext cx="4664075" cy="1003300"/>
        </p:xfrm>
        <a:graphic>
          <a:graphicData uri="http://schemas.openxmlformats.org/presentationml/2006/ole">
            <mc:AlternateContent xmlns:mc="http://schemas.openxmlformats.org/markup-compatibility/2006">
              <mc:Choice xmlns:v="urn:schemas-microsoft-com:vml" Requires="v">
                <p:oleObj spid="_x0000_s30935" name="Equation" r:id="rId6" imgW="711000" imgH="241200" progId="Equation.DSMT4">
                  <p:embed/>
                </p:oleObj>
              </mc:Choice>
              <mc:Fallback>
                <p:oleObj name="Equation" r:id="rId6" imgW="711000" imgH="241200" progId="Equation.DSMT4">
                  <p:embed/>
                  <p:pic>
                    <p:nvPicPr>
                      <p:cNvPr id="5" name="Object 4">
                        <a:extLst>
                          <a:ext uri="{FF2B5EF4-FFF2-40B4-BE49-F238E27FC236}">
                            <a16:creationId xmlns:a16="http://schemas.microsoft.com/office/drawing/2014/main" id="{2ED53DD2-4C80-4522-B2B2-EE64B4608C78}"/>
                          </a:ext>
                        </a:extLst>
                      </p:cNvPr>
                      <p:cNvPicPr/>
                      <p:nvPr/>
                    </p:nvPicPr>
                    <p:blipFill>
                      <a:blip r:embed="rId7"/>
                      <a:stretch>
                        <a:fillRect/>
                      </a:stretch>
                    </p:blipFill>
                    <p:spPr>
                      <a:xfrm>
                        <a:off x="2316643" y="5990662"/>
                        <a:ext cx="4664075" cy="10033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66336A73-90BC-487D-85EB-6700CE251647}"/>
              </a:ext>
            </a:extLst>
          </p:cNvPr>
          <p:cNvGraphicFramePr>
            <a:graphicFrameLocks noChangeAspect="1"/>
          </p:cNvGraphicFramePr>
          <p:nvPr>
            <p:extLst>
              <p:ext uri="{D42A27DB-BD31-4B8C-83A1-F6EECF244321}">
                <p14:modId xmlns:p14="http://schemas.microsoft.com/office/powerpoint/2010/main" val="111840193"/>
              </p:ext>
            </p:extLst>
          </p:nvPr>
        </p:nvGraphicFramePr>
        <p:xfrm>
          <a:off x="3101975" y="6780213"/>
          <a:ext cx="3092450" cy="1470025"/>
        </p:xfrm>
        <a:graphic>
          <a:graphicData uri="http://schemas.openxmlformats.org/presentationml/2006/ole">
            <mc:AlternateContent xmlns:mc="http://schemas.openxmlformats.org/markup-compatibility/2006">
              <mc:Choice xmlns:v="urn:schemas-microsoft-com:vml" Requires="v">
                <p:oleObj spid="_x0000_s30936" name="Equation" r:id="rId8" imgW="355320" imgH="266400" progId="Equation.DSMT4">
                  <p:embed/>
                </p:oleObj>
              </mc:Choice>
              <mc:Fallback>
                <p:oleObj name="Equation" r:id="rId8" imgW="355320" imgH="266400" progId="Equation.DSMT4">
                  <p:embed/>
                  <p:pic>
                    <p:nvPicPr>
                      <p:cNvPr id="5" name="Object 4">
                        <a:extLst>
                          <a:ext uri="{FF2B5EF4-FFF2-40B4-BE49-F238E27FC236}">
                            <a16:creationId xmlns:a16="http://schemas.microsoft.com/office/drawing/2014/main" id="{2ED53DD2-4C80-4522-B2B2-EE64B4608C78}"/>
                          </a:ext>
                        </a:extLst>
                      </p:cNvPr>
                      <p:cNvPicPr/>
                      <p:nvPr/>
                    </p:nvPicPr>
                    <p:blipFill>
                      <a:blip r:embed="rId9"/>
                      <a:stretch>
                        <a:fillRect/>
                      </a:stretch>
                    </p:blipFill>
                    <p:spPr>
                      <a:xfrm>
                        <a:off x="3101975" y="6780213"/>
                        <a:ext cx="3092450" cy="147002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8E6981F2-D0FA-42BE-9D9E-B33792A8EAAF}"/>
              </a:ext>
            </a:extLst>
          </p:cNvPr>
          <p:cNvGraphicFramePr>
            <a:graphicFrameLocks noChangeAspect="1"/>
          </p:cNvGraphicFramePr>
          <p:nvPr>
            <p:extLst>
              <p:ext uri="{D42A27DB-BD31-4B8C-83A1-F6EECF244321}">
                <p14:modId xmlns:p14="http://schemas.microsoft.com/office/powerpoint/2010/main" val="1187814955"/>
              </p:ext>
            </p:extLst>
          </p:nvPr>
        </p:nvGraphicFramePr>
        <p:xfrm>
          <a:off x="3103563" y="7815263"/>
          <a:ext cx="3094037" cy="1471612"/>
        </p:xfrm>
        <a:graphic>
          <a:graphicData uri="http://schemas.openxmlformats.org/presentationml/2006/ole">
            <mc:AlternateContent xmlns:mc="http://schemas.openxmlformats.org/markup-compatibility/2006">
              <mc:Choice xmlns:v="urn:schemas-microsoft-com:vml" Requires="v">
                <p:oleObj spid="_x0000_s30937" name="Equation" r:id="rId10" imgW="355320" imgH="266400" progId="Equation.DSMT4">
                  <p:embed/>
                </p:oleObj>
              </mc:Choice>
              <mc:Fallback>
                <p:oleObj name="Equation" r:id="rId10" imgW="355320" imgH="266400" progId="Equation.DSMT4">
                  <p:embed/>
                  <p:pic>
                    <p:nvPicPr>
                      <p:cNvPr id="10" name="Object 9">
                        <a:extLst>
                          <a:ext uri="{FF2B5EF4-FFF2-40B4-BE49-F238E27FC236}">
                            <a16:creationId xmlns:a16="http://schemas.microsoft.com/office/drawing/2014/main" id="{66336A73-90BC-487D-85EB-6700CE251647}"/>
                          </a:ext>
                        </a:extLst>
                      </p:cNvPr>
                      <p:cNvPicPr/>
                      <p:nvPr/>
                    </p:nvPicPr>
                    <p:blipFill>
                      <a:blip r:embed="rId11"/>
                      <a:stretch>
                        <a:fillRect/>
                      </a:stretch>
                    </p:blipFill>
                    <p:spPr>
                      <a:xfrm>
                        <a:off x="3103563" y="7815263"/>
                        <a:ext cx="3094037" cy="1471612"/>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6DEB5140-B598-448D-9E66-4EC64137CB40}"/>
              </a:ext>
            </a:extLst>
          </p:cNvPr>
          <p:cNvGraphicFramePr>
            <a:graphicFrameLocks noChangeAspect="1"/>
          </p:cNvGraphicFramePr>
          <p:nvPr>
            <p:extLst>
              <p:ext uri="{D42A27DB-BD31-4B8C-83A1-F6EECF244321}">
                <p14:modId xmlns:p14="http://schemas.microsoft.com/office/powerpoint/2010/main" val="1735942017"/>
              </p:ext>
            </p:extLst>
          </p:nvPr>
        </p:nvGraphicFramePr>
        <p:xfrm>
          <a:off x="2044047" y="9113587"/>
          <a:ext cx="4083050" cy="1260475"/>
        </p:xfrm>
        <a:graphic>
          <a:graphicData uri="http://schemas.openxmlformats.org/presentationml/2006/ole">
            <mc:AlternateContent xmlns:mc="http://schemas.openxmlformats.org/markup-compatibility/2006">
              <mc:Choice xmlns:v="urn:schemas-microsoft-com:vml" Requires="v">
                <p:oleObj spid="_x0000_s30938" name="Equation" r:id="rId12" imgW="469800" imgH="228600" progId="Equation.DSMT4">
                  <p:embed/>
                </p:oleObj>
              </mc:Choice>
              <mc:Fallback>
                <p:oleObj name="Equation" r:id="rId12" imgW="469800" imgH="228600" progId="Equation.DSMT4">
                  <p:embed/>
                  <p:pic>
                    <p:nvPicPr>
                      <p:cNvPr id="11" name="Object 10">
                        <a:extLst>
                          <a:ext uri="{FF2B5EF4-FFF2-40B4-BE49-F238E27FC236}">
                            <a16:creationId xmlns:a16="http://schemas.microsoft.com/office/drawing/2014/main" id="{8E6981F2-D0FA-42BE-9D9E-B33792A8EAAF}"/>
                          </a:ext>
                        </a:extLst>
                      </p:cNvPr>
                      <p:cNvPicPr/>
                      <p:nvPr/>
                    </p:nvPicPr>
                    <p:blipFill>
                      <a:blip r:embed="rId13"/>
                      <a:stretch>
                        <a:fillRect/>
                      </a:stretch>
                    </p:blipFill>
                    <p:spPr>
                      <a:xfrm>
                        <a:off x="2044047" y="9113587"/>
                        <a:ext cx="4083050" cy="1260475"/>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3D64893B-859F-4F4B-B390-2C35F666E20A}"/>
              </a:ext>
            </a:extLst>
          </p:cNvPr>
          <p:cNvGraphicFramePr>
            <a:graphicFrameLocks noChangeAspect="1"/>
          </p:cNvGraphicFramePr>
          <p:nvPr>
            <p:extLst>
              <p:ext uri="{D42A27DB-BD31-4B8C-83A1-F6EECF244321}">
                <p14:modId xmlns:p14="http://schemas.microsoft.com/office/powerpoint/2010/main" val="1899638530"/>
              </p:ext>
            </p:extLst>
          </p:nvPr>
        </p:nvGraphicFramePr>
        <p:xfrm>
          <a:off x="6427694" y="9242174"/>
          <a:ext cx="3163888" cy="1003300"/>
        </p:xfrm>
        <a:graphic>
          <a:graphicData uri="http://schemas.openxmlformats.org/presentationml/2006/ole">
            <mc:AlternateContent xmlns:mc="http://schemas.openxmlformats.org/markup-compatibility/2006">
              <mc:Choice xmlns:v="urn:schemas-microsoft-com:vml" Requires="v">
                <p:oleObj spid="_x0000_s30939" name="Equation" r:id="rId14" imgW="482400" imgH="241200" progId="Equation.DSMT4">
                  <p:embed/>
                </p:oleObj>
              </mc:Choice>
              <mc:Fallback>
                <p:oleObj name="Equation" r:id="rId14" imgW="482400" imgH="241200" progId="Equation.DSMT4">
                  <p:embed/>
                  <p:pic>
                    <p:nvPicPr>
                      <p:cNvPr id="9" name="Object 8">
                        <a:extLst>
                          <a:ext uri="{FF2B5EF4-FFF2-40B4-BE49-F238E27FC236}">
                            <a16:creationId xmlns:a16="http://schemas.microsoft.com/office/drawing/2014/main" id="{B8A226A7-68F8-4812-BEAB-6CD0F1EB9651}"/>
                          </a:ext>
                        </a:extLst>
                      </p:cNvPr>
                      <p:cNvPicPr/>
                      <p:nvPr/>
                    </p:nvPicPr>
                    <p:blipFill>
                      <a:blip r:embed="rId15"/>
                      <a:stretch>
                        <a:fillRect/>
                      </a:stretch>
                    </p:blipFill>
                    <p:spPr>
                      <a:xfrm>
                        <a:off x="6427694" y="9242174"/>
                        <a:ext cx="3163888" cy="10033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379A479E-A6F1-4A02-9712-E228D30AD72D}"/>
              </a:ext>
            </a:extLst>
          </p:cNvPr>
          <p:cNvGraphicFramePr>
            <a:graphicFrameLocks noChangeAspect="1"/>
          </p:cNvGraphicFramePr>
          <p:nvPr>
            <p:extLst>
              <p:ext uri="{D42A27DB-BD31-4B8C-83A1-F6EECF244321}">
                <p14:modId xmlns:p14="http://schemas.microsoft.com/office/powerpoint/2010/main" val="2359019803"/>
              </p:ext>
            </p:extLst>
          </p:nvPr>
        </p:nvGraphicFramePr>
        <p:xfrm>
          <a:off x="2174875" y="10753905"/>
          <a:ext cx="7283450" cy="1611313"/>
        </p:xfrm>
        <a:graphic>
          <a:graphicData uri="http://schemas.openxmlformats.org/presentationml/2006/ole">
            <mc:AlternateContent xmlns:mc="http://schemas.openxmlformats.org/markup-compatibility/2006">
              <mc:Choice xmlns:v="urn:schemas-microsoft-com:vml" Requires="v">
                <p:oleObj spid="_x0000_s30940" name="Equation" r:id="rId16" imgW="838080" imgH="291960" progId="Equation.DSMT4">
                  <p:embed/>
                </p:oleObj>
              </mc:Choice>
              <mc:Fallback>
                <p:oleObj name="Equation" r:id="rId16" imgW="838080" imgH="291960" progId="Equation.DSMT4">
                  <p:embed/>
                  <p:pic>
                    <p:nvPicPr>
                      <p:cNvPr id="12" name="Object 11">
                        <a:extLst>
                          <a:ext uri="{FF2B5EF4-FFF2-40B4-BE49-F238E27FC236}">
                            <a16:creationId xmlns:a16="http://schemas.microsoft.com/office/drawing/2014/main" id="{6DEB5140-B598-448D-9E66-4EC64137CB40}"/>
                          </a:ext>
                        </a:extLst>
                      </p:cNvPr>
                      <p:cNvPicPr/>
                      <p:nvPr/>
                    </p:nvPicPr>
                    <p:blipFill>
                      <a:blip r:embed="rId17"/>
                      <a:stretch>
                        <a:fillRect/>
                      </a:stretch>
                    </p:blipFill>
                    <p:spPr>
                      <a:xfrm>
                        <a:off x="2174875" y="10753905"/>
                        <a:ext cx="7283450" cy="1611313"/>
                      </a:xfrm>
                      <a:prstGeom prst="rect">
                        <a:avLst/>
                      </a:prstGeom>
                    </p:spPr>
                  </p:pic>
                </p:oleObj>
              </mc:Fallback>
            </mc:AlternateContent>
          </a:graphicData>
        </a:graphic>
      </p:graphicFrame>
    </p:spTree>
    <p:extLst>
      <p:ext uri="{BB962C8B-B14F-4D97-AF65-F5344CB8AC3E}">
        <p14:creationId xmlns:p14="http://schemas.microsoft.com/office/powerpoint/2010/main" val="38428058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Proofs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4262100" cy="5943600"/>
          </a:xfrm>
        </p:spPr>
        <p:txBody>
          <a:bodyPr/>
          <a:lstStyle/>
          <a:p>
            <a:r>
              <a:rPr lang="en-US" dirty="0"/>
              <a:t>Constructive Proof</a:t>
            </a:r>
          </a:p>
          <a:p>
            <a:r>
              <a:rPr lang="en-US" dirty="0"/>
              <a:t>Non-constructive Proof</a:t>
            </a:r>
          </a:p>
          <a:p>
            <a:r>
              <a:rPr lang="en-US" dirty="0"/>
              <a:t>Proof by Cases</a:t>
            </a:r>
          </a:p>
          <a:p>
            <a:r>
              <a:rPr lang="en-US" b="1" dirty="0"/>
              <a:t>Direct Proof of Implication</a:t>
            </a:r>
          </a:p>
          <a:p>
            <a:r>
              <a:rPr lang="en-US" dirty="0"/>
              <a:t>Proof by Contraposition</a:t>
            </a:r>
          </a:p>
          <a:p>
            <a:r>
              <a:rPr lang="en-US" dirty="0"/>
              <a:t>Proof by Contradiction</a:t>
            </a:r>
          </a:p>
          <a:p>
            <a:r>
              <a:rPr lang="en-US" dirty="0"/>
              <a:t>Disprove a statement</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4753592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005493">
          <a:alpha val="5000"/>
        </a:srgbClr>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utura"/>
        <a:ea typeface="Futura"/>
        <a:cs typeface="Futura"/>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0" dist="76200" dir="2700000" rotWithShape="0">
              <a:srgbClr val="00000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647700" rtl="0" fontAlgn="auto" latinLnBrk="0" hangingPunct="0">
          <a:lnSpc>
            <a:spcPts val="3100"/>
          </a:lnSpc>
          <a:spcBef>
            <a:spcPts val="0"/>
          </a:spcBef>
          <a:spcAft>
            <a:spcPts val="0"/>
          </a:spcAft>
          <a:buClrTx/>
          <a:buSzTx/>
          <a:buFontTx/>
          <a:buNone/>
          <a:tabLst>
            <a:tab pos="1511300" algn="l"/>
          </a:tabLst>
          <a:defRPr kumimoji="0"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utura"/>
        <a:ea typeface="Futura"/>
        <a:cs typeface="Futura"/>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0" dist="76200" dir="2700000" rotWithShape="0">
              <a:srgbClr val="00000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647700" rtl="0" fontAlgn="auto" latinLnBrk="0" hangingPunct="0">
          <a:lnSpc>
            <a:spcPts val="3100"/>
          </a:lnSpc>
          <a:spcBef>
            <a:spcPts val="0"/>
          </a:spcBef>
          <a:spcAft>
            <a:spcPts val="0"/>
          </a:spcAft>
          <a:buClrTx/>
          <a:buSzTx/>
          <a:buFontTx/>
          <a:buNone/>
          <a:tabLst>
            <a:tab pos="1511300" algn="l"/>
          </a:tabLst>
          <a:defRPr kumimoji="0"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9800</TotalTime>
  <Words>1160</Words>
  <Application>Microsoft Office PowerPoint</Application>
  <PresentationFormat>Custom</PresentationFormat>
  <Paragraphs>235</Paragraphs>
  <Slides>21</Slides>
  <Notes>13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Comic Sans MS</vt:lpstr>
      <vt:lpstr>Futura</vt:lpstr>
      <vt:lpstr>Futura Bold</vt:lpstr>
      <vt:lpstr>Gill Sans</vt:lpstr>
      <vt:lpstr>Helvetica</vt:lpstr>
      <vt:lpstr>Lucida Grande</vt:lpstr>
      <vt:lpstr>Lucida Sans</vt:lpstr>
      <vt:lpstr>White</vt:lpstr>
      <vt:lpstr>Equation</vt:lpstr>
      <vt:lpstr>More Proofs  CSCI 170 Spring 2021 Sandra Batista</vt:lpstr>
      <vt:lpstr>Proofs</vt:lpstr>
      <vt:lpstr>Proof Method: Constructive Proof</vt:lpstr>
      <vt:lpstr>Constructive Proof Example 1</vt:lpstr>
      <vt:lpstr>Proofs</vt:lpstr>
      <vt:lpstr>Proof Method: Non-constructive Proof</vt:lpstr>
      <vt:lpstr>Proofs</vt:lpstr>
      <vt:lpstr>Proof Method: Proof by Cases</vt:lpstr>
      <vt:lpstr>Proofs</vt:lpstr>
      <vt:lpstr>Useful Refresher</vt:lpstr>
      <vt:lpstr>Proof Method: Direct Proof of an Implication</vt:lpstr>
      <vt:lpstr>Proof Method: Direct Proof of an Implication</vt:lpstr>
      <vt:lpstr>Proofs</vt:lpstr>
      <vt:lpstr>Proof Method: Proof by Contraposition</vt:lpstr>
      <vt:lpstr>Proof Method: Proof by Contraposition</vt:lpstr>
      <vt:lpstr>Proofs</vt:lpstr>
      <vt:lpstr>Proof Method: Proof by Contradiction</vt:lpstr>
      <vt:lpstr>Proof by Contradiction Example 1</vt:lpstr>
      <vt:lpstr>Proof by Contradiction Example 2</vt:lpstr>
      <vt:lpstr>Proof by Contradiction Example 2</vt:lpstr>
      <vt:lpstr>Proofs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Predicate Logic</dc:title>
  <dc:creator>Sandra Batista</dc:creator>
  <cp:lastModifiedBy>SandraBatista</cp:lastModifiedBy>
  <cp:revision>302</cp:revision>
  <dcterms:modified xsi:type="dcterms:W3CDTF">2021-02-23T08:31:54Z</dcterms:modified>
</cp:coreProperties>
</file>